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7" r:id="rId3"/>
    <p:sldId id="304" r:id="rId4"/>
    <p:sldId id="258" r:id="rId5"/>
    <p:sldId id="261" r:id="rId6"/>
    <p:sldId id="303" r:id="rId7"/>
    <p:sldId id="305" r:id="rId8"/>
    <p:sldId id="313" r:id="rId9"/>
    <p:sldId id="307" r:id="rId10"/>
    <p:sldId id="259" r:id="rId11"/>
    <p:sldId id="319" r:id="rId12"/>
    <p:sldId id="314" r:id="rId13"/>
    <p:sldId id="317" r:id="rId14"/>
    <p:sldId id="315" r:id="rId15"/>
    <p:sldId id="271" r:id="rId16"/>
    <p:sldId id="325" r:id="rId17"/>
    <p:sldId id="32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20" r:id="rId26"/>
    <p:sldId id="321" r:id="rId27"/>
    <p:sldId id="322" r:id="rId28"/>
    <p:sldId id="323" r:id="rId29"/>
    <p:sldId id="30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24" r:id="rId38"/>
    <p:sldId id="318" r:id="rId39"/>
    <p:sldId id="327" r:id="rId40"/>
    <p:sldId id="297" r:id="rId41"/>
    <p:sldId id="294" r:id="rId42"/>
    <p:sldId id="296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ng Hao" userId="044e1e816ffd1f93" providerId="LiveId" clId="{D2F71D7B-1A32-4A81-86DE-D76C8DFD3CC5}"/>
    <pc:docChg chg="modSld">
      <pc:chgData name="Zhong Hao" userId="044e1e816ffd1f93" providerId="LiveId" clId="{D2F71D7B-1A32-4A81-86DE-D76C8DFD3CC5}" dt="2019-03-30T10:04:42.150" v="5" actId="1076"/>
      <pc:docMkLst>
        <pc:docMk/>
      </pc:docMkLst>
      <pc:sldChg chg="addSp modSp">
        <pc:chgData name="Zhong Hao" userId="044e1e816ffd1f93" providerId="LiveId" clId="{D2F71D7B-1A32-4A81-86DE-D76C8DFD3CC5}" dt="2019-03-30T10:04:42.150" v="5" actId="1076"/>
        <pc:sldMkLst>
          <pc:docMk/>
          <pc:sldMk cId="2757875227" sldId="280"/>
        </pc:sldMkLst>
        <pc:spChg chg="add mod">
          <ac:chgData name="Zhong Hao" userId="044e1e816ffd1f93" providerId="LiveId" clId="{D2F71D7B-1A32-4A81-86DE-D76C8DFD3CC5}" dt="2019-03-30T10:04:39.942" v="4" actId="1076"/>
          <ac:spMkLst>
            <pc:docMk/>
            <pc:sldMk cId="2757875227" sldId="280"/>
            <ac:spMk id="6" creationId="{1951028D-07FA-46A8-9EA7-8740C365848E}"/>
          </ac:spMkLst>
        </pc:spChg>
        <pc:picChg chg="add mod">
          <ac:chgData name="Zhong Hao" userId="044e1e816ffd1f93" providerId="LiveId" clId="{D2F71D7B-1A32-4A81-86DE-D76C8DFD3CC5}" dt="2019-03-30T10:04:42.150" v="5" actId="1076"/>
          <ac:picMkLst>
            <pc:docMk/>
            <pc:sldMk cId="2757875227" sldId="280"/>
            <ac:picMk id="5" creationId="{EBE915D3-F753-4E7F-8B22-26E7AC8B07B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sjtu.edu.cn/~zhonghao/paper/minstackoverflow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sjtu.edu.cn/~zhonghao/pubbib.html#liu2018sofi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ravis-ci/travis.rb" TargetMode="External"/><Relationship Id="rId2" Type="http://schemas.openxmlformats.org/officeDocument/2006/relationships/hyperlink" Target="https://travistorrent.testroots.org/page_dataforma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vistorrent.testroots.org/page_acces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tu.edu.cn/~zhonghao" TargetMode="External"/><Relationship Id="rId2" Type="http://schemas.openxmlformats.org/officeDocument/2006/relationships/hyperlink" Target="mailto:zhonghao@sjtu.edu.c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stackexchange.com/" TargetMode="External"/><Relationship Id="rId2" Type="http://schemas.openxmlformats.org/officeDocument/2006/relationships/hyperlink" Target="http://2015.msrconf.org/challenge_da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htorrent.org/downloads.html" TargetMode="External"/><Relationship Id="rId2" Type="http://schemas.openxmlformats.org/officeDocument/2006/relationships/hyperlink" Target="http://www.ghtorren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2012.msrconf.org/challenge_data/android_platform_bugs.rar" TargetMode="External"/><Relationship Id="rId7" Type="http://schemas.openxmlformats.org/officeDocument/2006/relationships/hyperlink" Target="http://www.google.com/chrome" TargetMode="External"/><Relationship Id="rId2" Type="http://schemas.openxmlformats.org/officeDocument/2006/relationships/hyperlink" Target="http://2012.msrconf.org/challenge_data/android_platform_changes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zilla.com/en-US/firefox/upgrade.html" TargetMode="External"/><Relationship Id="rId5" Type="http://schemas.openxmlformats.org/officeDocument/2006/relationships/hyperlink" Target="http://netbeans.org/" TargetMode="External"/><Relationship Id="rId4" Type="http://schemas.openxmlformats.org/officeDocument/2006/relationships/hyperlink" Target="http://www.eclipse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science.us/repo/" TargetMode="External"/><Relationship Id="rId7" Type="http://schemas.openxmlformats.org/officeDocument/2006/relationships/hyperlink" Target="https://sites.google.com/site/asegsecold/" TargetMode="External"/><Relationship Id="rId2" Type="http://schemas.openxmlformats.org/officeDocument/2006/relationships/hyperlink" Target="http://flossmol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ftwareprocess.es/static/What's_in_a_Name.html" TargetMode="External"/><Relationship Id="rId5" Type="http://schemas.openxmlformats.org/officeDocument/2006/relationships/hyperlink" Target="https://wiki.mozilla.org/Socorro" TargetMode="External"/><Relationship Id="rId4" Type="http://schemas.openxmlformats.org/officeDocument/2006/relationships/hyperlink" Target="http://sir.unl.edu/portal/index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sdn.net/u012934325/article/details/73441617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unoob.com/eclipse/eclipse-install.html" TargetMode="External"/><Relationship Id="rId4" Type="http://schemas.openxmlformats.org/officeDocument/2006/relationships/hyperlink" Target="https://blog.csdn.net/earl_yuan/article/details/6047693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i.uzh.ch/en/seal/research/tools/changeDistiller.html" TargetMode="External"/><Relationship Id="rId2" Type="http://schemas.openxmlformats.org/officeDocument/2006/relationships/hyperlink" Target="http://www.sable.mcgill.ca/ppa/ppa_eclips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able.github.io/soot/" TargetMode="External"/><Relationship Id="rId2" Type="http://schemas.openxmlformats.org/officeDocument/2006/relationships/hyperlink" Target="http://wala.sourceforge.net/wiki/index.php/Main_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slideshare.net/taoxiease/improving-software-reliability-via-mining-software-engineering-data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www.computer.org/portal/web/chapters/TaoX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Introduction to SE300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Hao Zhong</a:t>
            </a:r>
          </a:p>
          <a:p>
            <a:r>
              <a:rPr lang="en-US" altLang="zh-CN" dirty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40%</a:t>
            </a:r>
          </a:p>
          <a:p>
            <a:r>
              <a:rPr lang="en-US" altLang="zh-CN" dirty="0"/>
              <a:t>Paper reading 10%</a:t>
            </a:r>
          </a:p>
          <a:p>
            <a:r>
              <a:rPr lang="en-US" altLang="zh-CN" dirty="0"/>
              <a:t>Project: 50%</a:t>
            </a:r>
          </a:p>
          <a:p>
            <a:pPr lvl="1"/>
            <a:r>
              <a:rPr lang="en-US" altLang="zh-CN" dirty="0" smtClean="0"/>
              <a:t>Implement a tool that is useful to any roles in software engineering.</a:t>
            </a:r>
          </a:p>
          <a:p>
            <a:pPr lvl="1"/>
            <a:r>
              <a:rPr lang="en-US" altLang="zh-CN" dirty="0" smtClean="0"/>
              <a:t>The tool must be novel.</a:t>
            </a:r>
          </a:p>
          <a:p>
            <a:pPr lvl="1"/>
            <a:r>
              <a:rPr lang="en-US" altLang="zh-CN" dirty="0" smtClean="0"/>
              <a:t>Present your early results at midterm.</a:t>
            </a:r>
          </a:p>
          <a:p>
            <a:pPr lvl="1"/>
            <a:r>
              <a:rPr lang="en-US" altLang="zh-CN" dirty="0"/>
              <a:t>Present your </a:t>
            </a:r>
            <a:r>
              <a:rPr lang="en-US" altLang="zh-CN" dirty="0" smtClean="0"/>
              <a:t>tool at final </a:t>
            </a:r>
          </a:p>
          <a:p>
            <a:pPr lvl="1"/>
            <a:r>
              <a:rPr lang="en-US" altLang="zh-CN" dirty="0" smtClean="0"/>
              <a:t>Write a technical report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A research topic on </a:t>
            </a:r>
            <a:r>
              <a:rPr lang="en-US" altLang="zh-CN" b="1" dirty="0"/>
              <a:t>software engineering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Each group consists of no more than </a:t>
            </a:r>
            <a:r>
              <a:rPr lang="en-US" altLang="zh-CN" dirty="0">
                <a:solidFill>
                  <a:srgbClr val="FF0000"/>
                </a:solidFill>
              </a:rPr>
              <a:t>four</a:t>
            </a:r>
            <a:r>
              <a:rPr lang="en-US" altLang="zh-CN" dirty="0"/>
              <a:t> students.</a:t>
            </a:r>
          </a:p>
          <a:p>
            <a:pPr lvl="2"/>
            <a:r>
              <a:rPr lang="en-US" altLang="zh-CN" dirty="0">
                <a:hlinkClick r:id="rId2"/>
              </a:rPr>
              <a:t>https://github.com/</a:t>
            </a:r>
            <a:endParaRPr lang="en-US" altLang="zh-CN" dirty="0"/>
          </a:p>
          <a:p>
            <a:pPr lvl="2"/>
            <a:r>
              <a:rPr lang="en-US" altLang="zh-CN" dirty="0" err="1"/>
              <a:t>drhaozhong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37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Software (engineering)?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Software is a collection of artifacts</a:t>
            </a:r>
          </a:p>
          <a:p>
            <a:pPr lvl="1"/>
            <a:r>
              <a:rPr lang="en-US" altLang="zh-CN" dirty="0"/>
              <a:t>Computer programs </a:t>
            </a:r>
          </a:p>
          <a:p>
            <a:pPr lvl="1"/>
            <a:r>
              <a:rPr lang="en-US" altLang="zh-CN" dirty="0"/>
              <a:t>Data </a:t>
            </a:r>
          </a:p>
          <a:p>
            <a:pPr lvl="1"/>
            <a:r>
              <a:rPr lang="en-US" altLang="zh-CN" dirty="0"/>
              <a:t>Documents</a:t>
            </a:r>
          </a:p>
          <a:p>
            <a:r>
              <a:rPr lang="en-US" altLang="zh-CN" dirty="0"/>
              <a:t>Characteristics of software</a:t>
            </a:r>
          </a:p>
          <a:p>
            <a:pPr lvl="1"/>
            <a:r>
              <a:rPr lang="en-US" altLang="zh-CN" dirty="0"/>
              <a:t>Software is complex</a:t>
            </a:r>
          </a:p>
          <a:p>
            <a:pPr lvl="1"/>
            <a:r>
              <a:rPr lang="en-US" altLang="zh-CN" dirty="0"/>
              <a:t>Software evolves </a:t>
            </a:r>
          </a:p>
          <a:p>
            <a:pPr algn="just"/>
            <a:r>
              <a:rPr lang="en-US" altLang="zh-CN" dirty="0"/>
              <a:t>Software engineering is the establishment and use of sound engineering principles in order to obtain economically software that is reliable and works efficiently on real machines</a:t>
            </a:r>
          </a:p>
          <a:p>
            <a:pPr lvl="1"/>
            <a:r>
              <a:rPr lang="en-US" altLang="zh-CN" dirty="0"/>
              <a:t>by Prof. Fritz Bauer at the 1968 NATO conference on software technology, in </a:t>
            </a:r>
            <a:r>
              <a:rPr lang="en-US" altLang="zh-CN" dirty="0" err="1"/>
              <a:t>Garmisch</a:t>
            </a:r>
            <a:r>
              <a:rPr lang="en-US" altLang="zh-CN" dirty="0"/>
              <a:t>, Germany.</a:t>
            </a:r>
          </a:p>
          <a:p>
            <a:r>
              <a:rPr lang="en-US" altLang="zh-CN" dirty="0"/>
              <a:t>In short, software engineering is about developing </a:t>
            </a:r>
            <a:r>
              <a:rPr lang="en-US" altLang="zh-CN" b="1" dirty="0"/>
              <a:t>quality</a:t>
            </a:r>
            <a:r>
              <a:rPr lang="en-US" altLang="zh-CN" dirty="0"/>
              <a:t> software in a </a:t>
            </a:r>
            <a:r>
              <a:rPr lang="en-US" altLang="zh-CN" b="1" dirty="0"/>
              <a:t>productive</a:t>
            </a:r>
            <a:r>
              <a:rPr lang="en-US" altLang="zh-CN" dirty="0"/>
              <a:t> way.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17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Process Models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waterfall model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67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Roles in software engineering</a:t>
            </a:r>
            <a:endParaRPr lang="zh-CN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0450" y="3067050"/>
            <a:ext cx="1676400" cy="900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429250" y="3981450"/>
            <a:ext cx="210026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39050" y="4972050"/>
            <a:ext cx="1828800" cy="752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463675" y="1924050"/>
            <a:ext cx="2057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US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  <a:endParaRPr lang="en-CA" altLang="zh-C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AutoShape 15"/>
          <p:cNvCxnSpPr>
            <a:cxnSpLocks noChangeShapeType="1"/>
            <a:stCxn id="7" idx="3"/>
            <a:endCxn id="4" idx="0"/>
          </p:cNvCxnSpPr>
          <p:nvPr/>
        </p:nvCxnSpPr>
        <p:spPr bwMode="auto">
          <a:xfrm>
            <a:off x="3521075" y="2419350"/>
            <a:ext cx="917575" cy="6477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6"/>
          <p:cNvCxnSpPr>
            <a:cxnSpLocks noChangeShapeType="1"/>
            <a:stCxn id="4" idx="3"/>
          </p:cNvCxnSpPr>
          <p:nvPr/>
        </p:nvCxnSpPr>
        <p:spPr bwMode="auto">
          <a:xfrm>
            <a:off x="5276850" y="3517900"/>
            <a:ext cx="1260475" cy="493713"/>
          </a:xfrm>
          <a:prstGeom prst="bentConnector3">
            <a:avLst>
              <a:gd name="adj1" fmla="val 101384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7"/>
          <p:cNvCxnSpPr>
            <a:cxnSpLocks noChangeShapeType="1"/>
            <a:stCxn id="5" idx="3"/>
          </p:cNvCxnSpPr>
          <p:nvPr/>
        </p:nvCxnSpPr>
        <p:spPr bwMode="auto">
          <a:xfrm>
            <a:off x="7529513" y="4438650"/>
            <a:ext cx="1030287" cy="547688"/>
          </a:xfrm>
          <a:prstGeom prst="bentConnector3">
            <a:avLst>
              <a:gd name="adj1" fmla="val 102157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文本框 10"/>
          <p:cNvSpPr txBox="1"/>
          <p:nvPr/>
        </p:nvSpPr>
        <p:spPr>
          <a:xfrm>
            <a:off x="4095750" y="5534025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waterfall model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750661" y="3147774"/>
            <a:ext cx="1770036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Domain expert</a:t>
            </a:r>
          </a:p>
        </p:txBody>
      </p:sp>
      <p:sp>
        <p:nvSpPr>
          <p:cNvPr id="12" name="矩形 11"/>
          <p:cNvSpPr/>
          <p:nvPr/>
        </p:nvSpPr>
        <p:spPr>
          <a:xfrm>
            <a:off x="4912024" y="2448997"/>
            <a:ext cx="1526380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Architecture</a:t>
            </a:r>
          </a:p>
        </p:txBody>
      </p:sp>
      <p:sp>
        <p:nvSpPr>
          <p:cNvPr id="13" name="矩形 12"/>
          <p:cNvSpPr/>
          <p:nvPr/>
        </p:nvSpPr>
        <p:spPr>
          <a:xfrm>
            <a:off x="5694986" y="2921337"/>
            <a:ext cx="1141659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Designer</a:t>
            </a:r>
          </a:p>
        </p:txBody>
      </p:sp>
      <p:sp>
        <p:nvSpPr>
          <p:cNvPr id="14" name="矩形 13"/>
          <p:cNvSpPr/>
          <p:nvPr/>
        </p:nvSpPr>
        <p:spPr>
          <a:xfrm>
            <a:off x="6869448" y="3465781"/>
            <a:ext cx="1539204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Programmer</a:t>
            </a:r>
          </a:p>
        </p:txBody>
      </p:sp>
      <p:sp>
        <p:nvSpPr>
          <p:cNvPr id="15" name="矩形 14"/>
          <p:cNvSpPr/>
          <p:nvPr/>
        </p:nvSpPr>
        <p:spPr>
          <a:xfrm>
            <a:off x="8734461" y="4520684"/>
            <a:ext cx="1981633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Quality engineer</a:t>
            </a:r>
          </a:p>
        </p:txBody>
      </p:sp>
      <p:sp>
        <p:nvSpPr>
          <p:cNvPr id="16" name="矩形 15"/>
          <p:cNvSpPr/>
          <p:nvPr/>
        </p:nvSpPr>
        <p:spPr>
          <a:xfrm>
            <a:off x="3025447" y="4890016"/>
            <a:ext cx="1795684" cy="369332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en-US" altLang="zh-CN" dirty="0"/>
              <a:t>Team manager</a:t>
            </a:r>
          </a:p>
        </p:txBody>
      </p:sp>
    </p:spTree>
    <p:extLst>
      <p:ext uri="{BB962C8B-B14F-4D97-AF65-F5344CB8AC3E}">
        <p14:creationId xmlns:p14="http://schemas.microsoft.com/office/powerpoint/2010/main" val="31294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Software Process Models</a:t>
            </a:r>
            <a:endParaRPr lang="zh-CN" altLang="en-US" dirty="0"/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685938" y="5668298"/>
            <a:ext cx="28971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>
                <a:cs typeface="Times New Roman" panose="02020603050405020304" pitchFamily="18" charset="0"/>
              </a:rPr>
              <a:t>UTSA CS5103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809138" y="1858298"/>
            <a:ext cx="1981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engineering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951051" y="3001298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Validate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prototype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325326" y="2391698"/>
            <a:ext cx="2057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 + build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prototype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4284051" y="4982498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Design and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1809138" y="4372898"/>
            <a:ext cx="20574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Formalize</a:t>
            </a:r>
          </a:p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requirements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27251" y="5515898"/>
            <a:ext cx="2020887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CA" altLang="zh-CN" sz="2400">
                <a:latin typeface="Times New Roman" panose="02020603050405020304" pitchFamily="18" charset="0"/>
                <a:cs typeface="Arial" panose="020B0604020202020204" pitchFamily="34" charset="0"/>
              </a:rPr>
              <a:t>Integration</a:t>
            </a:r>
          </a:p>
        </p:txBody>
      </p:sp>
      <p:cxnSp>
        <p:nvCxnSpPr>
          <p:cNvPr id="12" name="AutoShape 30"/>
          <p:cNvCxnSpPr>
            <a:cxnSpLocks noChangeShapeType="1"/>
          </p:cNvCxnSpPr>
          <p:nvPr/>
        </p:nvCxnSpPr>
        <p:spPr bwMode="auto">
          <a:xfrm>
            <a:off x="6381138" y="2620298"/>
            <a:ext cx="1527175" cy="381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1"/>
          <p:cNvCxnSpPr>
            <a:cxnSpLocks noChangeShapeType="1"/>
          </p:cNvCxnSpPr>
          <p:nvPr/>
        </p:nvCxnSpPr>
        <p:spPr bwMode="auto">
          <a:xfrm>
            <a:off x="3826851" y="2010698"/>
            <a:ext cx="1527175" cy="381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2"/>
          <p:cNvCxnSpPr>
            <a:cxnSpLocks noChangeShapeType="1"/>
            <a:endCxn id="6" idx="2"/>
          </p:cNvCxnSpPr>
          <p:nvPr/>
        </p:nvCxnSpPr>
        <p:spPr bwMode="auto">
          <a:xfrm rot="10800000">
            <a:off x="2799738" y="2696498"/>
            <a:ext cx="4152900" cy="762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3"/>
          <p:cNvCxnSpPr>
            <a:cxnSpLocks noChangeShapeType="1"/>
            <a:stCxn id="7" idx="2"/>
            <a:endCxn id="10" idx="0"/>
          </p:cNvCxnSpPr>
          <p:nvPr/>
        </p:nvCxnSpPr>
        <p:spPr bwMode="auto">
          <a:xfrm rot="5400000">
            <a:off x="5142095" y="1535241"/>
            <a:ext cx="533400" cy="5141913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6"/>
          <p:cNvCxnSpPr>
            <a:cxnSpLocks noChangeShapeType="1"/>
          </p:cNvCxnSpPr>
          <p:nvPr/>
        </p:nvCxnSpPr>
        <p:spPr bwMode="auto">
          <a:xfrm>
            <a:off x="3866538" y="4601498"/>
            <a:ext cx="1527175" cy="381000"/>
          </a:xfrm>
          <a:prstGeom prst="bentConnector2">
            <a:avLst/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7"/>
          <p:cNvCxnSpPr>
            <a:cxnSpLocks noChangeShapeType="1"/>
          </p:cNvCxnSpPr>
          <p:nvPr/>
        </p:nvCxnSpPr>
        <p:spPr bwMode="auto">
          <a:xfrm>
            <a:off x="6304938" y="5134898"/>
            <a:ext cx="1676400" cy="381000"/>
          </a:xfrm>
          <a:prstGeom prst="bentConnector3">
            <a:avLst>
              <a:gd name="adj1" fmla="val 100000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文本框 17"/>
          <p:cNvSpPr txBox="1"/>
          <p:nvPr/>
        </p:nvSpPr>
        <p:spPr>
          <a:xfrm>
            <a:off x="4213739" y="5878155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prototype model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85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a good research topic?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Novel or significantly better</a:t>
            </a:r>
          </a:p>
          <a:p>
            <a:r>
              <a:rPr lang="en-US" altLang="zh-CN" dirty="0"/>
              <a:t>Available inputs</a:t>
            </a:r>
          </a:p>
          <a:p>
            <a:r>
              <a:rPr lang="en-US" altLang="zh-CN" dirty="0" smtClean="0"/>
              <a:t>Importance</a:t>
            </a:r>
            <a:endParaRPr lang="en-US" altLang="zh-CN" dirty="0"/>
          </a:p>
          <a:p>
            <a:r>
              <a:rPr lang="en-US" altLang="zh-CN" dirty="0"/>
              <a:t>Relevant</a:t>
            </a:r>
          </a:p>
          <a:p>
            <a:r>
              <a:rPr lang="en-US" altLang="zh-CN" dirty="0"/>
              <a:t>Implementation effort</a:t>
            </a:r>
          </a:p>
          <a:p>
            <a:r>
              <a:rPr lang="en-US" altLang="zh-CN" dirty="0"/>
              <a:t>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0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MSR 2019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2" y="1967346"/>
            <a:ext cx="7364846" cy="48051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10666" y="1967346"/>
            <a:ext cx="5846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Mining </a:t>
            </a:r>
            <a:r>
              <a:rPr lang="en-US" altLang="zh-CN" dirty="0" err="1">
                <a:solidFill>
                  <a:srgbClr val="000000"/>
                </a:solidFill>
                <a:latin typeface="Georgia" panose="02040502050405020303" pitchFamily="18" charset="0"/>
              </a:rPr>
              <a:t>StackOverflow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 for program repair</a:t>
            </a:r>
            <a:b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zh-CN" dirty="0" err="1">
                <a:solidFill>
                  <a:srgbClr val="000000"/>
                </a:solidFill>
                <a:latin typeface="Georgia" panose="02040502050405020303" pitchFamily="18" charset="0"/>
              </a:rPr>
              <a:t>Xuliang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 Liu and </a:t>
            </a:r>
            <a:r>
              <a:rPr lang="en-US" altLang="zh-CN" b="1" dirty="0">
                <a:solidFill>
                  <a:srgbClr val="000000"/>
                </a:solidFill>
                <a:latin typeface="Georgia" panose="02040502050405020303" pitchFamily="18" charset="0"/>
              </a:rPr>
              <a:t>Hao Zhong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 </a:t>
            </a:r>
            <a:b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zh-CN" i="1" dirty="0">
                <a:solidFill>
                  <a:srgbClr val="000000"/>
                </a:solidFill>
                <a:latin typeface="Georgia" panose="02040502050405020303" pitchFamily="18" charset="0"/>
              </a:rPr>
              <a:t>In Proc. International Conference on Software Analysis, Evolution, and Reengineering (SANER)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, pages 118-129, 2018.</a:t>
            </a:r>
            <a:b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[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  <a:hlinkClick r:id="rId3"/>
              </a:rPr>
              <a:t>pdf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] [</a:t>
            </a:r>
            <a:r>
              <a:rPr lang="en-US" altLang="zh-CN" dirty="0" err="1">
                <a:solidFill>
                  <a:srgbClr val="000000"/>
                </a:solidFill>
                <a:latin typeface="Georgia" panose="02040502050405020303" pitchFamily="18" charset="0"/>
                <a:hlinkClick r:id="rId4"/>
              </a:rPr>
              <a:t>BibTeX</a:t>
            </a:r>
            <a:r>
              <a:rPr lang="en-US" altLang="zh-CN" dirty="0">
                <a:solidFill>
                  <a:srgbClr val="000000"/>
                </a:solidFill>
                <a:latin typeface="Georgia" panose="02040502050405020303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1476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MSR </a:t>
            </a:r>
            <a:r>
              <a:rPr lang="en-US" altLang="zh-CN" dirty="0" smtClean="0"/>
              <a:t>2018 </a:t>
            </a:r>
            <a:r>
              <a:rPr lang="en-US" altLang="zh-CN" dirty="0"/>
              <a:t>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80" y="1828800"/>
            <a:ext cx="92773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96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MSR 2017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CN" dirty="0"/>
              <a:t>This year, the challenge is on </a:t>
            </a:r>
            <a:r>
              <a:rPr lang="en-US" altLang="zh-CN" dirty="0" err="1"/>
              <a:t>TravisTorrent</a:t>
            </a:r>
            <a:r>
              <a:rPr lang="en-US" altLang="zh-CN" dirty="0"/>
              <a:t>, a freely available data set synthesized from Travis CI and GitHub. </a:t>
            </a:r>
            <a:r>
              <a:rPr lang="en-US" altLang="zh-CN" dirty="0" err="1"/>
              <a:t>TravisTorrent</a:t>
            </a:r>
            <a:r>
              <a:rPr lang="en-US" altLang="zh-CN" dirty="0"/>
              <a:t> provides easy access to hundreds of thousands of analyzed builds from more than 1,000 projects. </a:t>
            </a:r>
          </a:p>
          <a:p>
            <a:pPr algn="just"/>
            <a:r>
              <a:rPr lang="en-US" altLang="zh-CN" dirty="0"/>
              <a:t>Data format </a:t>
            </a:r>
            <a:r>
              <a:rPr lang="en-US" altLang="zh-CN" dirty="0">
                <a:hlinkClick r:id="rId2"/>
              </a:rPr>
              <a:t>https://travistorrent.testroots.org/page_dataformat/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r>
              <a:rPr lang="en-US" altLang="zh-CN" dirty="0"/>
              <a:t>API </a:t>
            </a:r>
            <a:r>
              <a:rPr lang="en-US" altLang="zh-CN" dirty="0">
                <a:hlinkClick r:id="rId3"/>
              </a:rPr>
              <a:t>https://github.com/travis-ci/travis.rb</a:t>
            </a:r>
            <a:endParaRPr lang="en-US" altLang="zh-CN" dirty="0"/>
          </a:p>
          <a:p>
            <a:pPr algn="just"/>
            <a:r>
              <a:rPr lang="en-US" altLang="zh-CN" dirty="0"/>
              <a:t>Dump </a:t>
            </a:r>
            <a:r>
              <a:rPr lang="en-US" altLang="zh-CN" dirty="0">
                <a:hlinkClick r:id="rId4"/>
              </a:rPr>
              <a:t>https://travistorrent.testroots.org/page_access/</a:t>
            </a:r>
            <a:r>
              <a:rPr lang="en-US" altLang="zh-CN" dirty="0"/>
              <a:t> </a:t>
            </a:r>
          </a:p>
          <a:p>
            <a:pPr lvl="1" algn="just"/>
            <a:endParaRPr lang="zh-CN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572779" y="3055222"/>
          <a:ext cx="7269379" cy="2177127"/>
        </p:xfrm>
        <a:graphic>
          <a:graphicData uri="http://schemas.openxmlformats.org/drawingml/2006/table">
            <a:tbl>
              <a:tblPr/>
              <a:tblGrid>
                <a:gridCol w="2074495">
                  <a:extLst>
                    <a:ext uri="{9D8B030D-6E8A-4147-A177-3AD203B41FA5}">
                      <a16:colId xmlns:a16="http://schemas.microsoft.com/office/drawing/2014/main" val="3844988481"/>
                    </a:ext>
                  </a:extLst>
                </a:gridCol>
                <a:gridCol w="5194884">
                  <a:extLst>
                    <a:ext uri="{9D8B030D-6E8A-4147-A177-3AD203B41FA5}">
                      <a16:colId xmlns:a16="http://schemas.microsoft.com/office/drawing/2014/main" val="2574463799"/>
                    </a:ext>
                  </a:extLst>
                </a:gridCol>
              </a:tblGrid>
              <a:tr h="297423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Column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effectLst/>
                        </a:rPr>
                        <a:t>Description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58487"/>
                  </a:ext>
                </a:extLst>
              </a:tr>
              <a:tr h="44240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tr_build_id</a:t>
                      </a:r>
                      <a:endParaRPr lang="en-US" sz="1600" dirty="0">
                        <a:effectLst/>
                      </a:endParaRP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The analyzed build id, as reported from Travis CI.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91375"/>
                  </a:ext>
                </a:extLst>
              </a:tr>
              <a:tr h="41645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tr_job_id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The job id of the build job under analysis.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28449"/>
                  </a:ext>
                </a:extLst>
              </a:tr>
              <a:tr h="499923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tr_build_number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The serial build number of the build under analysis for this project.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9292"/>
                  </a:ext>
                </a:extLst>
              </a:tr>
              <a:tr h="2974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…</a:t>
                      </a: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effectLst/>
                      </a:endParaRPr>
                    </a:p>
                  </a:txBody>
                  <a:tcPr marL="123825" marR="1238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15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MSR 2016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provide the data including the metadata for all projects/repositories and development histories for Java projects/repositories from </a:t>
            </a:r>
            <a:r>
              <a:rPr lang="en-US" altLang="zh-CN" dirty="0" err="1"/>
              <a:t>SourceForge</a:t>
            </a:r>
            <a:r>
              <a:rPr lang="en-US" altLang="zh-CN" dirty="0"/>
              <a:t> and GitHub up to September 2013.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535" y="2769834"/>
            <a:ext cx="5883990" cy="37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About 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Name</a:t>
            </a:r>
          </a:p>
          <a:p>
            <a:pPr lvl="1"/>
            <a:r>
              <a:rPr lang="en-US" altLang="zh-CN" dirty="0"/>
              <a:t>Hao Zhong</a:t>
            </a:r>
          </a:p>
          <a:p>
            <a:r>
              <a:rPr lang="en-US" altLang="zh-CN" dirty="0"/>
              <a:t>Experience</a:t>
            </a:r>
          </a:p>
          <a:p>
            <a:pPr lvl="1"/>
            <a:r>
              <a:rPr lang="en-US" altLang="zh-CN" dirty="0"/>
              <a:t>PhD, Peking University, 2009</a:t>
            </a:r>
          </a:p>
          <a:p>
            <a:pPr lvl="1"/>
            <a:r>
              <a:rPr lang="en-US" altLang="zh-CN" dirty="0"/>
              <a:t>Assistant Professor, IOS, Chinese Academy of Sciences, 2009-2011</a:t>
            </a:r>
          </a:p>
          <a:p>
            <a:pPr lvl="1"/>
            <a:r>
              <a:rPr lang="en-US" altLang="zh-CN" dirty="0"/>
              <a:t>Associate Professor, IOS, Chinese Academy of Sciences, 2011-2013</a:t>
            </a:r>
          </a:p>
          <a:p>
            <a:pPr lvl="1"/>
            <a:r>
              <a:rPr lang="en-US" altLang="zh-CN" dirty="0"/>
              <a:t>Associate Professor, Shanghai Jiao Tong University, 2013-</a:t>
            </a:r>
          </a:p>
          <a:p>
            <a:r>
              <a:rPr lang="en-US" altLang="zh-CN" dirty="0"/>
              <a:t>Research Interest</a:t>
            </a:r>
          </a:p>
          <a:p>
            <a:pPr lvl="1"/>
            <a:r>
              <a:rPr lang="en-US" altLang="zh-CN" dirty="0"/>
              <a:t>Empirical software engineering, program analysis, software maintenance, and mining software engineering data</a:t>
            </a:r>
          </a:p>
          <a:p>
            <a:r>
              <a:rPr lang="en-US" altLang="zh-CN" dirty="0"/>
              <a:t>Email</a:t>
            </a:r>
          </a:p>
          <a:p>
            <a:pPr lvl="1"/>
            <a:r>
              <a:rPr lang="en-US" altLang="zh-CN" dirty="0">
                <a:hlinkClick r:id="rId2"/>
              </a:rPr>
              <a:t>zhonghao@sjtu.edu.cn</a:t>
            </a:r>
            <a:endParaRPr lang="en-US" altLang="zh-CN" dirty="0"/>
          </a:p>
          <a:p>
            <a:r>
              <a:rPr lang="en-US" altLang="zh-CN" dirty="0"/>
              <a:t>Website</a:t>
            </a:r>
          </a:p>
          <a:p>
            <a:pPr lvl="1"/>
            <a:r>
              <a:rPr lang="en-US" altLang="zh-CN" dirty="0">
                <a:hlinkClick r:id="rId3"/>
              </a:rPr>
              <a:t>http://www.cs.sjtu.edu.cn/~zhonghao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6849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MSR 2016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Dyer, Robert, </a:t>
            </a:r>
            <a:r>
              <a:rPr lang="en-US" altLang="zh-CN" dirty="0" err="1"/>
              <a:t>Hridesh</a:t>
            </a:r>
            <a:r>
              <a:rPr lang="en-US" altLang="zh-CN" dirty="0"/>
              <a:t> </a:t>
            </a:r>
            <a:r>
              <a:rPr lang="en-US" altLang="zh-CN" dirty="0" err="1"/>
              <a:t>Rajan</a:t>
            </a:r>
            <a:r>
              <a:rPr lang="en-US" altLang="zh-CN" dirty="0"/>
              <a:t>, </a:t>
            </a:r>
            <a:r>
              <a:rPr lang="en-US" altLang="zh-CN" dirty="0" err="1"/>
              <a:t>Hoan</a:t>
            </a:r>
            <a:r>
              <a:rPr lang="en-US" altLang="zh-CN" dirty="0"/>
              <a:t> </a:t>
            </a:r>
            <a:r>
              <a:rPr lang="en-US" altLang="zh-CN" dirty="0" err="1"/>
              <a:t>Anh</a:t>
            </a:r>
            <a:r>
              <a:rPr lang="en-US" altLang="zh-CN" dirty="0"/>
              <a:t> Nguyen, and Tien N. Nguyen. "Mining billions of AST nodes to study actual and potential usage of Java language features." In </a:t>
            </a:r>
            <a:r>
              <a:rPr lang="en-US" altLang="zh-CN" i="1" dirty="0"/>
              <a:t>Proc. ICSE</a:t>
            </a:r>
            <a:r>
              <a:rPr lang="en-US" altLang="zh-CN" dirty="0"/>
              <a:t>, pp. 779-790. 2014.</a:t>
            </a:r>
          </a:p>
          <a:p>
            <a:pPr lvl="1"/>
            <a:r>
              <a:rPr lang="en-US" altLang="zh-CN" dirty="0"/>
              <a:t>RQ1: Do Projects Use New Language Features Before Their Release?</a:t>
            </a:r>
          </a:p>
          <a:p>
            <a:pPr lvl="1"/>
            <a:r>
              <a:rPr lang="en-US" altLang="zh-CN" dirty="0"/>
              <a:t>RQ2: How Frequently Is Each Language Feature Used? </a:t>
            </a:r>
          </a:p>
          <a:p>
            <a:pPr lvl="1"/>
            <a:r>
              <a:rPr lang="en-US" altLang="zh-CN" dirty="0"/>
              <a:t>RQ3: How Did Committers Adopt and Use Language Features?</a:t>
            </a:r>
          </a:p>
          <a:p>
            <a:pPr lvl="1"/>
            <a:r>
              <a:rPr lang="en-US" altLang="zh-CN" dirty="0"/>
              <a:t>RQ4: Were There Missed Opportunities to Use Language Features? </a:t>
            </a:r>
          </a:p>
          <a:p>
            <a:pPr lvl="1"/>
            <a:r>
              <a:rPr lang="en-US" altLang="zh-CN" dirty="0"/>
              <a:t>RQ5: Was Old Code Converted to Use New Language Features?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E915D3-F753-4E7F-8B22-26E7AC8B07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170" y="3616778"/>
            <a:ext cx="1566505" cy="21240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951028D-07FA-46A8-9EA7-8740C365848E}"/>
              </a:ext>
            </a:extLst>
          </p:cNvPr>
          <p:cNvSpPr/>
          <p:nvPr/>
        </p:nvSpPr>
        <p:spPr>
          <a:xfrm>
            <a:off x="8585640" y="5740853"/>
            <a:ext cx="187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Tien N. Nguyen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78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MSR 2015 and 2013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 year's challenge is on </a:t>
            </a:r>
            <a:r>
              <a:rPr lang="en-US" altLang="zh-CN" b="1" dirty="0"/>
              <a:t>comparing and combining different information sources,</a:t>
            </a:r>
            <a:r>
              <a:rPr lang="en-US" altLang="zh-CN" dirty="0"/>
              <a:t> on </a:t>
            </a:r>
            <a:r>
              <a:rPr lang="en-US" altLang="zh-CN" dirty="0" err="1"/>
              <a:t>the</a:t>
            </a:r>
            <a:r>
              <a:rPr lang="en-US" altLang="zh-CN" b="1" dirty="0" err="1"/>
              <a:t>Stack</a:t>
            </a:r>
            <a:r>
              <a:rPr lang="en-US" altLang="zh-CN" b="1" dirty="0"/>
              <a:t> Overflow</a:t>
            </a:r>
            <a:r>
              <a:rPr lang="en-US" altLang="zh-CN" dirty="0"/>
              <a:t> data set.</a:t>
            </a:r>
          </a:p>
          <a:p>
            <a:r>
              <a:rPr lang="en-US" altLang="zh-CN" dirty="0">
                <a:hlinkClick r:id="rId2"/>
              </a:rPr>
              <a:t>http://2015.msrconf.org/challenge_data/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http://data.stackexchange.com/</a:t>
            </a:r>
            <a:r>
              <a:rPr lang="en-US" altLang="zh-CN" dirty="0"/>
              <a:t> (Latest)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148" y="3566318"/>
            <a:ext cx="15906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MSR 2014 challenge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/>
              <a:t>This year, the challenge is on the </a:t>
            </a:r>
            <a:r>
              <a:rPr lang="en-US" altLang="zh-CN" b="1" dirty="0"/>
              <a:t>GitHub</a:t>
            </a:r>
            <a:r>
              <a:rPr lang="en-US" altLang="zh-CN" dirty="0"/>
              <a:t> data. We provide the data for the GitHub repository and you should use your brain, tools, computational power, and magic to uncover interesting findings related to it.</a:t>
            </a:r>
          </a:p>
          <a:p>
            <a:pPr algn="just"/>
            <a:r>
              <a:rPr lang="en-US" altLang="zh-CN" dirty="0">
                <a:hlinkClick r:id="rId2"/>
              </a:rPr>
              <a:t>http://www.ghtorrent.org/</a:t>
            </a:r>
            <a:r>
              <a:rPr lang="en-US" altLang="zh-CN" dirty="0"/>
              <a:t> (Updated!!!)</a:t>
            </a:r>
          </a:p>
          <a:p>
            <a:pPr algn="just"/>
            <a:r>
              <a:rPr lang="en-US" altLang="zh-CN" dirty="0">
                <a:hlinkClick r:id="rId3"/>
              </a:rPr>
              <a:t>http://www.ghtorrent.org/downloads.html</a:t>
            </a:r>
            <a:endParaRPr lang="en-US" altLang="zh-CN" dirty="0"/>
          </a:p>
          <a:p>
            <a:pPr algn="just"/>
            <a:endParaRPr lang="en-US" altLang="zh-CN" dirty="0"/>
          </a:p>
          <a:p>
            <a:pPr algn="just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374" y="3756494"/>
            <a:ext cx="5150065" cy="285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4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MSR 2012 and 2011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The focus of the challenge is the Android platform. We provide two sources of data: the </a:t>
            </a:r>
            <a:r>
              <a:rPr lang="en-US" altLang="zh-CN" dirty="0">
                <a:hlinkClick r:id="rId2"/>
              </a:rPr>
              <a:t>Android changes</a:t>
            </a:r>
            <a:r>
              <a:rPr lang="en-US" altLang="zh-CN" dirty="0"/>
              <a:t> (updated Dec. 6) and </a:t>
            </a:r>
            <a:r>
              <a:rPr lang="en-US" altLang="zh-CN" dirty="0">
                <a:hlinkClick r:id="rId3"/>
              </a:rPr>
              <a:t>Android bug reports</a:t>
            </a:r>
            <a:r>
              <a:rPr lang="en-US" altLang="zh-CN" dirty="0"/>
              <a:t> (updated Dec. 6). </a:t>
            </a:r>
          </a:p>
          <a:p>
            <a:endParaRPr lang="en-US" altLang="zh-CN" dirty="0"/>
          </a:p>
          <a:p>
            <a:r>
              <a:rPr lang="en-US" altLang="zh-CN" dirty="0"/>
              <a:t>This year the main theme of the challenge is on </a:t>
            </a:r>
            <a:r>
              <a:rPr lang="en-US" altLang="zh-CN" b="1" dirty="0"/>
              <a:t>comparison of projects</a:t>
            </a:r>
            <a:r>
              <a:rPr lang="en-US" altLang="zh-CN" dirty="0"/>
              <a:t>. We selected four open source projects, and you should use your brain, tools, computational power, and magic to compare them and uncover interesting similarities and differences. The projects are </a:t>
            </a:r>
            <a:r>
              <a:rPr lang="en-US" altLang="zh-CN" u="sng" dirty="0">
                <a:hlinkClick r:id="rId4"/>
              </a:rPr>
              <a:t>Eclipse</a:t>
            </a:r>
            <a:r>
              <a:rPr lang="en-US" altLang="zh-CN" dirty="0"/>
              <a:t> and </a:t>
            </a:r>
            <a:r>
              <a:rPr lang="en-US" altLang="zh-CN" u="sng" dirty="0" err="1">
                <a:hlinkClick r:id="rId5"/>
              </a:rPr>
              <a:t>Netbeans</a:t>
            </a:r>
            <a:r>
              <a:rPr lang="en-US" altLang="zh-CN" dirty="0"/>
              <a:t>, two popular IDEs written in Java (Group 1) and </a:t>
            </a:r>
            <a:r>
              <a:rPr lang="en-US" altLang="zh-CN" dirty="0">
                <a:hlinkClick r:id="rId6"/>
              </a:rPr>
              <a:t>Firefox</a:t>
            </a:r>
            <a:r>
              <a:rPr lang="en-US" altLang="zh-CN" dirty="0"/>
              <a:t> and </a:t>
            </a:r>
            <a:r>
              <a:rPr lang="en-US" altLang="zh-CN" dirty="0">
                <a:hlinkClick r:id="rId7"/>
              </a:rPr>
              <a:t>Chrome</a:t>
            </a:r>
            <a:r>
              <a:rPr lang="en-US" altLang="zh-CN" dirty="0"/>
              <a:t>,</a:t>
            </a:r>
          </a:p>
          <a:p>
            <a:pPr lvl="1"/>
            <a:r>
              <a:rPr lang="en-US" altLang="zh-CN" dirty="0"/>
              <a:t>Bug reports</a:t>
            </a:r>
          </a:p>
          <a:p>
            <a:pPr lvl="1"/>
            <a:r>
              <a:rPr lang="en-US" altLang="zh-CN" dirty="0"/>
              <a:t>SVN</a:t>
            </a:r>
          </a:p>
        </p:txBody>
      </p:sp>
    </p:spTree>
    <p:extLst>
      <p:ext uri="{BB962C8B-B14F-4D97-AF65-F5344CB8AC3E}">
        <p14:creationId xmlns:p14="http://schemas.microsoft.com/office/powerpoint/2010/main" val="29722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data sources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err="1"/>
              <a:t>FLOSSmole</a:t>
            </a:r>
            <a:endParaRPr lang="en-US" altLang="zh-CN" dirty="0"/>
          </a:p>
          <a:p>
            <a:pPr lvl="1"/>
            <a:r>
              <a:rPr lang="en-US" altLang="zh-CN" dirty="0">
                <a:hlinkClick r:id="rId2"/>
              </a:rPr>
              <a:t>http://flossmole.org/</a:t>
            </a:r>
            <a:endParaRPr lang="en-US" altLang="zh-CN" dirty="0"/>
          </a:p>
          <a:p>
            <a:r>
              <a:rPr lang="en-US" altLang="zh-CN" dirty="0"/>
              <a:t>PROMISE</a:t>
            </a:r>
          </a:p>
          <a:p>
            <a:pPr lvl="1"/>
            <a:r>
              <a:rPr lang="en-US" altLang="zh-CN" dirty="0">
                <a:hlinkClick r:id="rId3"/>
              </a:rPr>
              <a:t>http://openscience.us/repo/</a:t>
            </a:r>
            <a:endParaRPr lang="en-US" altLang="zh-CN" dirty="0"/>
          </a:p>
          <a:p>
            <a:r>
              <a:rPr lang="en-US" altLang="zh-CN" dirty="0"/>
              <a:t>Software-artifact Infrastructure Repository</a:t>
            </a:r>
          </a:p>
          <a:p>
            <a:pPr lvl="1"/>
            <a:r>
              <a:rPr lang="en-US" altLang="zh-CN" dirty="0">
                <a:hlinkClick r:id="rId4"/>
              </a:rPr>
              <a:t>http://sir.unl.edu/portal/index.php</a:t>
            </a:r>
            <a:endParaRPr lang="en-US" altLang="zh-CN" dirty="0"/>
          </a:p>
          <a:p>
            <a:r>
              <a:rPr lang="en-US" altLang="zh-CN" dirty="0"/>
              <a:t>Socorro</a:t>
            </a:r>
          </a:p>
          <a:p>
            <a:pPr lvl="1"/>
            <a:r>
              <a:rPr lang="en-US" altLang="zh-CN" dirty="0">
                <a:hlinkClick r:id="rId5"/>
              </a:rPr>
              <a:t>https://wiki.mozilla.org/Socorro</a:t>
            </a:r>
            <a:endParaRPr lang="en-US" altLang="zh-CN" dirty="0"/>
          </a:p>
          <a:p>
            <a:r>
              <a:rPr lang="en-US" altLang="zh-CN" dirty="0" err="1"/>
              <a:t>Mame</a:t>
            </a:r>
            <a:r>
              <a:rPr lang="en-US" altLang="zh-CN" dirty="0"/>
              <a:t> (requirements)</a:t>
            </a:r>
          </a:p>
          <a:p>
            <a:pPr lvl="1"/>
            <a:r>
              <a:rPr lang="en-US" altLang="zh-CN" dirty="0">
                <a:hlinkClick r:id="rId6"/>
              </a:rPr>
              <a:t>http://softwareprocess.es/static/What's_in_a_Name.html</a:t>
            </a:r>
            <a:endParaRPr lang="en-US" altLang="zh-CN" dirty="0"/>
          </a:p>
          <a:p>
            <a:r>
              <a:rPr lang="en-US" altLang="zh-CN" dirty="0" err="1"/>
              <a:t>SeCold</a:t>
            </a:r>
            <a:endParaRPr lang="en-US" altLang="zh-CN" dirty="0"/>
          </a:p>
          <a:p>
            <a:pPr lvl="1"/>
            <a:r>
              <a:rPr lang="en-US" altLang="zh-CN" dirty="0">
                <a:hlinkClick r:id="rId7"/>
              </a:rPr>
              <a:t>https://sites.google.com/site/asegsecold/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b="1" dirty="0"/>
          </a:p>
          <a:p>
            <a:pPr lvl="1"/>
            <a:endParaRPr lang="en-US" altLang="zh-CN" b="1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09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is open source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Open-source software (OSS) is computer software with its source code made available with a license in which the copyright holder provides the rights to study, change, and distribute the software to anyone and for any purpose.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0" y="3076924"/>
            <a:ext cx="2496476" cy="9653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813" y="3378601"/>
            <a:ext cx="1790700" cy="361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54" y="3247887"/>
            <a:ext cx="2890236" cy="18035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70" y="4364242"/>
            <a:ext cx="2922604" cy="11922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0163" y="4588869"/>
            <a:ext cx="1790802" cy="4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open source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8405" y="1691322"/>
            <a:ext cx="8595360" cy="4351337"/>
          </a:xfrm>
        </p:spPr>
        <p:txBody>
          <a:bodyPr/>
          <a:lstStyle/>
          <a:p>
            <a:r>
              <a:rPr lang="en-US" altLang="zh-CN" dirty="0"/>
              <a:t>Individuals</a:t>
            </a:r>
          </a:p>
          <a:p>
            <a:pPr lvl="1"/>
            <a:r>
              <a:rPr lang="en-US" altLang="zh-CN" dirty="0"/>
              <a:t>learn about new tools, techniques, skills, etc.</a:t>
            </a:r>
          </a:p>
          <a:p>
            <a:pPr lvl="1"/>
            <a:r>
              <a:rPr lang="en-US" altLang="zh-CN" dirty="0"/>
              <a:t>have fun building software</a:t>
            </a:r>
          </a:p>
          <a:p>
            <a:pPr lvl="1"/>
            <a:r>
              <a:rPr lang="en-US" altLang="zh-CN" dirty="0"/>
              <a:t>exercise their technical skill </a:t>
            </a:r>
          </a:p>
          <a:p>
            <a:pPr lvl="1"/>
            <a:r>
              <a:rPr lang="en-US" altLang="zh-CN" dirty="0"/>
              <a:t>try out new kinds of systems to develop</a:t>
            </a:r>
          </a:p>
          <a:p>
            <a:pPr lvl="1"/>
            <a:r>
              <a:rPr lang="en-US" altLang="zh-CN" dirty="0"/>
              <a:t>interconnect multiple FOSSD projects</a:t>
            </a:r>
            <a:endParaRPr lang="en-US" altLang="zh-CN" sz="1400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67" y="3866990"/>
            <a:ext cx="3700498" cy="24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open source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Company and organizations</a:t>
            </a:r>
          </a:p>
          <a:p>
            <a:pPr lvl="1"/>
            <a:r>
              <a:rPr lang="en-US" altLang="zh-CN" dirty="0"/>
              <a:t>Free Software (GPL)</a:t>
            </a:r>
          </a:p>
          <a:p>
            <a:pPr lvl="1"/>
            <a:r>
              <a:rPr lang="en-US" altLang="zh-CN" dirty="0"/>
              <a:t>Free sample</a:t>
            </a:r>
          </a:p>
          <a:p>
            <a:pPr lvl="2"/>
            <a:r>
              <a:rPr lang="en-US" altLang="zh-CN" dirty="0"/>
              <a:t>Community versions (</a:t>
            </a:r>
            <a:r>
              <a:rPr lang="en-US" altLang="zh-CN" dirty="0" err="1"/>
              <a:t>Mysql</a:t>
            </a:r>
            <a:r>
              <a:rPr lang="en-US" altLang="zh-CN" dirty="0"/>
              <a:t>) </a:t>
            </a:r>
          </a:p>
          <a:p>
            <a:pPr lvl="1"/>
            <a:r>
              <a:rPr lang="en-US" altLang="zh-CN" dirty="0"/>
              <a:t>Business model</a:t>
            </a:r>
          </a:p>
          <a:p>
            <a:pPr lvl="2"/>
            <a:r>
              <a:rPr lang="en-US" altLang="zh-CN" dirty="0"/>
              <a:t>Corporate-Sponsored (IBM-Eclipse)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1" y="3917503"/>
            <a:ext cx="5257840" cy="15061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9" y="3687758"/>
            <a:ext cx="3973250" cy="22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1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Characteristics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People come and go</a:t>
            </a:r>
          </a:p>
          <a:p>
            <a:r>
              <a:rPr lang="en-US" altLang="zh-CN" dirty="0"/>
              <a:t>Roles, but different from commercial software</a:t>
            </a:r>
          </a:p>
          <a:p>
            <a:r>
              <a:rPr lang="en-US" altLang="zh-CN" dirty="0"/>
              <a:t>No explicit requirements and no design</a:t>
            </a:r>
          </a:p>
          <a:p>
            <a:pPr lvl="1"/>
            <a:r>
              <a:rPr lang="en-US" altLang="zh-CN" dirty="0"/>
              <a:t>Refined incrementally</a:t>
            </a:r>
          </a:p>
          <a:p>
            <a:r>
              <a:rPr lang="en-US" altLang="zh-CN" dirty="0"/>
              <a:t>People locate in different places</a:t>
            </a:r>
          </a:p>
          <a:p>
            <a:pPr lvl="1"/>
            <a:r>
              <a:rPr lang="en-US" altLang="zh-CN" dirty="0"/>
              <a:t>SVN, GIT (Will introduce later)</a:t>
            </a:r>
          </a:p>
          <a:p>
            <a:r>
              <a:rPr lang="en-US" altLang="zh-CN" dirty="0"/>
              <a:t>Issue tracker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517" y="3942324"/>
            <a:ext cx="4955081" cy="28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39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Development Environment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355" y="4314378"/>
            <a:ext cx="3930571" cy="2284223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214326" y="191086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Java</a:t>
            </a:r>
          </a:p>
          <a:p>
            <a:pPr lvl="1"/>
            <a:r>
              <a:rPr lang="en-US" altLang="zh-CN" dirty="0">
                <a:hlinkClick r:id="rId3"/>
              </a:rPr>
              <a:t>https://blog.csdn.net/u012934325/article/details/73441617/</a:t>
            </a:r>
            <a:endParaRPr lang="en-US" altLang="zh-CN" dirty="0"/>
          </a:p>
          <a:p>
            <a:r>
              <a:rPr lang="en-US" altLang="zh-CN" dirty="0"/>
              <a:t>Eclipse</a:t>
            </a:r>
            <a:endParaRPr lang="en-US" altLang="zh-CN" dirty="0">
              <a:hlinkClick r:id="rId4"/>
            </a:endParaRPr>
          </a:p>
          <a:p>
            <a:pPr lvl="1"/>
            <a:r>
              <a:rPr lang="en-US" altLang="zh-CN" dirty="0">
                <a:hlinkClick r:id="rId5"/>
              </a:rPr>
              <a:t>http://www.runoob.com/eclipse/eclipse-install.html</a:t>
            </a:r>
            <a:endParaRPr lang="en-US" altLang="zh-CN" dirty="0">
              <a:hlinkClick r:id="rId4"/>
            </a:endParaRPr>
          </a:p>
          <a:p>
            <a:r>
              <a:rPr lang="en-US" altLang="zh-CN" dirty="0" err="1"/>
              <a:t>Github</a:t>
            </a:r>
            <a:endParaRPr lang="en-US" altLang="zh-CN" dirty="0">
              <a:hlinkClick r:id="rId4"/>
            </a:endParaRPr>
          </a:p>
          <a:p>
            <a:pPr lvl="1"/>
            <a:r>
              <a:rPr lang="en-US" altLang="zh-CN" dirty="0">
                <a:hlinkClick r:id="rId4"/>
              </a:rPr>
              <a:t>https://blog.csdn.net/earl_yuan/article/details/60476938</a:t>
            </a:r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50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40%</a:t>
            </a:r>
          </a:p>
        </p:txBody>
      </p:sp>
    </p:spTree>
    <p:extLst>
      <p:ext uri="{BB962C8B-B14F-4D97-AF65-F5344CB8AC3E}">
        <p14:creationId xmlns:p14="http://schemas.microsoft.com/office/powerpoint/2010/main" val="11216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Code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Compiler</a:t>
            </a:r>
          </a:p>
          <a:p>
            <a:r>
              <a:rPr lang="en-US" altLang="zh-CN" dirty="0"/>
              <a:t>Partial program analysis</a:t>
            </a:r>
          </a:p>
          <a:p>
            <a:r>
              <a:rPr lang="en-US" altLang="zh-CN" dirty="0"/>
              <a:t>More advanced 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Java 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Eclipse JDT</a:t>
            </a:r>
          </a:p>
          <a:p>
            <a:pPr lvl="1"/>
            <a:r>
              <a:rPr lang="en-US" altLang="zh-CN" dirty="0"/>
              <a:t>An open source compiler that is integrated with Eclipse</a:t>
            </a:r>
          </a:p>
          <a:p>
            <a:pPr lvl="1"/>
            <a:r>
              <a:rPr lang="en-US" altLang="zh-CN" dirty="0"/>
              <a:t>APIs to access, create, and manipulate Java projects’ source code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33" y="2920753"/>
            <a:ext cx="6522916" cy="36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7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do we use Java model?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03" y="1828800"/>
            <a:ext cx="6923383" cy="3788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35" y="3579440"/>
            <a:ext cx="7118291" cy="23193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96003" y="6276784"/>
            <a:ext cx="10871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https://www.programcreek.com/2011/01/best-java-development-tooling-jdt-and-astparser-tutorials/</a:t>
            </a:r>
          </a:p>
        </p:txBody>
      </p:sp>
    </p:spTree>
    <p:extLst>
      <p:ext uri="{BB962C8B-B14F-4D97-AF65-F5344CB8AC3E}">
        <p14:creationId xmlns:p14="http://schemas.microsoft.com/office/powerpoint/2010/main" val="3842387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Create New Java Elements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2" y="1828801"/>
            <a:ext cx="9579769" cy="2484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19" y="3586670"/>
            <a:ext cx="6831153" cy="32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3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Abstract syntax tree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12" y="1691322"/>
            <a:ext cx="8585438" cy="16751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12" y="3502960"/>
            <a:ext cx="5900019" cy="26078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7716" y="6262686"/>
            <a:ext cx="9258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More details: </a:t>
            </a:r>
            <a:r>
              <a:rPr lang="zh-CN" altLang="en-US" dirty="0"/>
              <a:t>http://www.vogella.com/tutorials/EclipseJDT/article.html</a:t>
            </a:r>
          </a:p>
        </p:txBody>
      </p:sp>
    </p:spTree>
    <p:extLst>
      <p:ext uri="{BB962C8B-B14F-4D97-AF65-F5344CB8AC3E}">
        <p14:creationId xmlns:p14="http://schemas.microsoft.com/office/powerpoint/2010/main" val="1887246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Partial program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partial program is a subset of a complete program.</a:t>
            </a:r>
          </a:p>
          <a:p>
            <a:r>
              <a:rPr lang="en-US" altLang="zh-CN" dirty="0"/>
              <a:t>PPA </a:t>
            </a:r>
          </a:p>
          <a:p>
            <a:pPr lvl="1"/>
            <a:r>
              <a:rPr lang="en-US" altLang="zh-CN" dirty="0">
                <a:hlinkClick r:id="rId2"/>
              </a:rPr>
              <a:t>http://www.sable.mcgill.ca/ppa/ppa_eclipse.html</a:t>
            </a:r>
            <a:endParaRPr lang="en-US" altLang="zh-CN" dirty="0"/>
          </a:p>
          <a:p>
            <a:r>
              <a:rPr lang="en-US" altLang="zh-CN" dirty="0" err="1"/>
              <a:t>Changedistiller</a:t>
            </a:r>
            <a:endParaRPr lang="en-US" altLang="zh-CN" dirty="0"/>
          </a:p>
          <a:p>
            <a:pPr lvl="1"/>
            <a:r>
              <a:rPr lang="en-US" altLang="zh-CN" dirty="0">
                <a:hlinkClick r:id="rId3"/>
              </a:rPr>
              <a:t>http://www.ifi.uzh.ch/en/seal/research/tools/changeDistiller.html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53" y="3675994"/>
            <a:ext cx="4378983" cy="3079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971" y="3850782"/>
            <a:ext cx="60388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4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advanced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WALA</a:t>
            </a:r>
          </a:p>
          <a:p>
            <a:pPr lvl="1"/>
            <a:r>
              <a:rPr lang="en-US" altLang="zh-CN" dirty="0">
                <a:hlinkClick r:id="rId2"/>
              </a:rPr>
              <a:t>http://wala.sourceforge.net/wiki/index.php/Main_Page</a:t>
            </a:r>
            <a:endParaRPr lang="en-US" altLang="zh-CN" dirty="0"/>
          </a:p>
          <a:p>
            <a:r>
              <a:rPr lang="en-US" altLang="zh-CN" dirty="0"/>
              <a:t>Soot</a:t>
            </a:r>
          </a:p>
          <a:p>
            <a:pPr lvl="1"/>
            <a:r>
              <a:rPr lang="en-US" altLang="zh-CN" dirty="0">
                <a:hlinkClick r:id="rId3"/>
              </a:rPr>
              <a:t>https://sable.github.io/soot/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042" y="3339896"/>
            <a:ext cx="7297688" cy="35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28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Mining software engineering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Tao Xie, UIUC</a:t>
            </a:r>
          </a:p>
          <a:p>
            <a:pPr lvl="1"/>
            <a:r>
              <a:rPr lang="en-US" altLang="zh-CN" dirty="0"/>
              <a:t>Software Mining and Software Datasets. Invited Tutorial. 2015 NSF Interdisciplinary Workshop on Statistical NLP and Software Engineering, Seattle, WA, October 2015. [Slides]</a:t>
            </a:r>
          </a:p>
          <a:p>
            <a:pPr lvl="1"/>
            <a:r>
              <a:rPr lang="en-US" altLang="zh-CN" dirty="0"/>
              <a:t>Towards Mining Software Repositories Research that Matters. Next Generation of Mining Software Repositories '14 (Pre-FSE 2014 Event), November 2014. [Slides]</a:t>
            </a:r>
          </a:p>
          <a:p>
            <a:pPr lvl="1"/>
            <a:r>
              <a:rPr lang="en-US" altLang="zh-CN" dirty="0"/>
              <a:t>Improving Software Reliability via Mining Software Engineering Data. Invited Talk, the Computer Science Department, Missouri University of Science and Technology, Rolla, Missouri, </a:t>
            </a:r>
            <a:r>
              <a:rPr lang="en-US" altLang="zh-CN" dirty="0">
                <a:hlinkClick r:id="rId2"/>
              </a:rPr>
              <a:t>IEEE Computer Society Distinguished Visitors Program</a:t>
            </a:r>
            <a:r>
              <a:rPr lang="en-US" altLang="zh-CN" dirty="0"/>
              <a:t>, April 2013. [</a:t>
            </a:r>
            <a:r>
              <a:rPr lang="en-US" altLang="zh-CN" dirty="0">
                <a:hlinkClick r:id="rId3"/>
              </a:rPr>
              <a:t>Slides</a:t>
            </a:r>
            <a:r>
              <a:rPr lang="en-US" altLang="zh-CN" dirty="0"/>
              <a:t>]</a:t>
            </a:r>
          </a:p>
          <a:p>
            <a:pPr marL="274320" lvl="1" indent="0">
              <a:buNone/>
            </a:pP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444" y="4814050"/>
            <a:ext cx="1771650" cy="371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34" y="4682719"/>
            <a:ext cx="3021658" cy="6341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23" y="5723098"/>
            <a:ext cx="1712147" cy="756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444" y="5903256"/>
            <a:ext cx="4762500" cy="342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5864" y="5635012"/>
            <a:ext cx="1200150" cy="685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941" y="4528257"/>
            <a:ext cx="191452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4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40%</a:t>
            </a:r>
          </a:p>
          <a:p>
            <a:r>
              <a:rPr lang="en-US" altLang="zh-CN" dirty="0"/>
              <a:t>Paper reading 10%</a:t>
            </a:r>
          </a:p>
          <a:p>
            <a:r>
              <a:rPr lang="en-US" altLang="zh-CN" dirty="0"/>
              <a:t>Project: 50%</a:t>
            </a:r>
          </a:p>
          <a:p>
            <a:pPr lvl="1"/>
            <a:r>
              <a:rPr lang="en-US" altLang="zh-CN" dirty="0"/>
              <a:t>A research topic on software engineering.</a:t>
            </a:r>
          </a:p>
          <a:p>
            <a:pPr lvl="1"/>
            <a:r>
              <a:rPr lang="en-US" altLang="zh-CN" dirty="0"/>
              <a:t>Working towards a published paper.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30" y="3737499"/>
            <a:ext cx="5708575" cy="22516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81" y="6026275"/>
            <a:ext cx="3664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http://www.ctex.org/HomePage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26" y="3021010"/>
            <a:ext cx="5008505" cy="122315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225109" y="4244167"/>
            <a:ext cx="5008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http://www.acm.org/publications/proceedings-template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516" y="4907448"/>
            <a:ext cx="4568989" cy="9746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201543" y="5942808"/>
            <a:ext cx="5008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https://www.ieee.org/conferences_events/conferences/publishing/templates.html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4277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40%</a:t>
            </a:r>
          </a:p>
          <a:p>
            <a:r>
              <a:rPr lang="en-US" altLang="zh-CN" dirty="0"/>
              <a:t>Paper reading 10%</a:t>
            </a:r>
          </a:p>
          <a:p>
            <a:r>
              <a:rPr lang="en-US" altLang="zh-CN" dirty="0"/>
              <a:t>Project: 50%</a:t>
            </a:r>
          </a:p>
          <a:p>
            <a:pPr lvl="1"/>
            <a:r>
              <a:rPr lang="en-US" altLang="zh-CN" dirty="0"/>
              <a:t>Midterm presentation 10%</a:t>
            </a:r>
          </a:p>
          <a:p>
            <a:pPr lvl="1"/>
            <a:r>
              <a:rPr lang="en-US" altLang="zh-CN" dirty="0"/>
              <a:t>Final term presentation 10%</a:t>
            </a:r>
          </a:p>
          <a:p>
            <a:pPr lvl="1"/>
            <a:r>
              <a:rPr lang="en-US" altLang="zh-CN" dirty="0"/>
              <a:t>Technical report 30%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08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Textbook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One of the following Software Engineering books </a:t>
            </a:r>
          </a:p>
          <a:p>
            <a:pPr lvl="1"/>
            <a:r>
              <a:rPr lang="en-US" altLang="zh-CN" dirty="0"/>
              <a:t>Pressman, “Software Engineering: A Practitioner’s approach”, 7th Edition, McGraw Hill, 2011. </a:t>
            </a:r>
          </a:p>
          <a:p>
            <a:pPr lvl="1"/>
            <a:r>
              <a:rPr lang="zh-CN" altLang="en-US" dirty="0"/>
              <a:t>软件工程：实践者的研究方法（原书第</a:t>
            </a:r>
            <a:r>
              <a:rPr lang="en-US" altLang="zh-CN" dirty="0"/>
              <a:t>7</a:t>
            </a:r>
            <a:r>
              <a:rPr lang="zh-CN" altLang="en-US" dirty="0"/>
              <a:t>版</a:t>
            </a:r>
            <a:r>
              <a:rPr lang="en-US" altLang="zh-CN" dirty="0"/>
              <a:t>·</a:t>
            </a:r>
            <a:r>
              <a:rPr lang="zh-CN" altLang="en-US" dirty="0"/>
              <a:t>本科教学版）作者</a:t>
            </a:r>
            <a:r>
              <a:rPr lang="en-US" altLang="zh-CN" dirty="0"/>
              <a:t>:</a:t>
            </a:r>
            <a:r>
              <a:rPr lang="zh-CN" altLang="en-US" dirty="0"/>
              <a:t>（美）普雷斯曼 著，郑人杰 等译出版社</a:t>
            </a:r>
            <a:r>
              <a:rPr lang="en-US" altLang="zh-CN" dirty="0"/>
              <a:t>:</a:t>
            </a:r>
            <a:r>
              <a:rPr lang="zh-CN" altLang="en-US" dirty="0"/>
              <a:t>机械工业出版社出版时间</a:t>
            </a:r>
            <a:r>
              <a:rPr lang="en-US" altLang="zh-CN" dirty="0"/>
              <a:t>:2011</a:t>
            </a:r>
            <a:r>
              <a:rPr lang="zh-CN" altLang="en-US" dirty="0"/>
              <a:t>年</a:t>
            </a:r>
            <a:r>
              <a:rPr lang="en-US" altLang="zh-CN" dirty="0"/>
              <a:t>08</a:t>
            </a:r>
            <a:r>
              <a:rPr lang="zh-CN" altLang="en-US" dirty="0"/>
              <a:t>月</a:t>
            </a:r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Ian </a:t>
            </a:r>
            <a:r>
              <a:rPr lang="en-US" altLang="zh-CN" dirty="0" err="1"/>
              <a:t>Sommerville</a:t>
            </a:r>
            <a:r>
              <a:rPr lang="en-US" altLang="zh-CN" dirty="0"/>
              <a:t>, “Software Engineering”, 8th Edition, Addison-Wesley, 2006. (Or 9th Edition, Or 7th Edition)</a:t>
            </a:r>
          </a:p>
          <a:p>
            <a:pPr lvl="1"/>
            <a:r>
              <a:rPr lang="en-US" altLang="zh-CN" dirty="0" err="1"/>
              <a:t>Pfleeger</a:t>
            </a:r>
            <a:r>
              <a:rPr lang="en-US" altLang="zh-CN" dirty="0"/>
              <a:t> and Atlee, “Software Engineering: Theory and Practice”, 4th Edition, 2010, Prentice Hall, 2006.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22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structure of a technical report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Role</a:t>
            </a:r>
          </a:p>
          <a:p>
            <a:r>
              <a:rPr lang="en-US" altLang="zh-CN" dirty="0"/>
              <a:t>Motivation</a:t>
            </a:r>
          </a:p>
          <a:p>
            <a:r>
              <a:rPr lang="en-US" altLang="zh-CN" dirty="0"/>
              <a:t>Related work</a:t>
            </a:r>
          </a:p>
          <a:p>
            <a:r>
              <a:rPr lang="en-US" altLang="zh-CN" dirty="0"/>
              <a:t>Contribution</a:t>
            </a:r>
          </a:p>
          <a:p>
            <a:r>
              <a:rPr lang="en-US" altLang="zh-CN" dirty="0"/>
              <a:t>Technical issues</a:t>
            </a:r>
          </a:p>
          <a:p>
            <a:r>
              <a:rPr lang="en-US" altLang="zh-CN" dirty="0"/>
              <a:t>Evaluation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07055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Grading Schema</a:t>
            </a:r>
            <a:endParaRPr lang="en-US" altLang="zh-CN" dirty="0" smtClean="0"/>
          </a:p>
          <a:p>
            <a:r>
              <a:rPr lang="en-US" altLang="zh-CN" dirty="0" smtClean="0"/>
              <a:t>Open </a:t>
            </a:r>
            <a:r>
              <a:rPr lang="en-US" altLang="zh-CN" dirty="0"/>
              <a:t>source</a:t>
            </a:r>
          </a:p>
          <a:p>
            <a:pPr lvl="1"/>
            <a:r>
              <a:rPr lang="en-US" altLang="zh-CN" dirty="0"/>
              <a:t>Software engineering data</a:t>
            </a:r>
          </a:p>
          <a:p>
            <a:r>
              <a:rPr lang="en-US" altLang="zh-CN" dirty="0"/>
              <a:t>Code analysis</a:t>
            </a:r>
          </a:p>
          <a:p>
            <a:pPr lvl="1"/>
            <a:r>
              <a:rPr lang="en-US" altLang="zh-CN" dirty="0"/>
              <a:t>Compiler</a:t>
            </a:r>
          </a:p>
          <a:p>
            <a:pPr lvl="1"/>
            <a:r>
              <a:rPr lang="en-US" altLang="zh-CN" dirty="0"/>
              <a:t>Partial program analysis</a:t>
            </a:r>
          </a:p>
          <a:p>
            <a:pPr lvl="1"/>
            <a:r>
              <a:rPr lang="en-US" altLang="zh-CN" dirty="0"/>
              <a:t>WALA, SOOT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5934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Domain Expert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01" y="2401871"/>
            <a:ext cx="5405912" cy="40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7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40%</a:t>
            </a:r>
          </a:p>
          <a:p>
            <a:r>
              <a:rPr lang="en-US" altLang="zh-CN" dirty="0"/>
              <a:t>Paper reading 10%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84" y="2799555"/>
            <a:ext cx="8839200" cy="2409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51162" y="5510092"/>
            <a:ext cx="4613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http://www.ccf.org.cn/xspj/rjgc/xtrj/cxsjyy/</a:t>
            </a:r>
          </a:p>
        </p:txBody>
      </p:sp>
    </p:spTree>
    <p:extLst>
      <p:ext uri="{BB962C8B-B14F-4D97-AF65-F5344CB8AC3E}">
        <p14:creationId xmlns:p14="http://schemas.microsoft.com/office/powerpoint/2010/main" val="41423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981" y="1741526"/>
            <a:ext cx="8090472" cy="497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1" y="1766397"/>
            <a:ext cx="10187291" cy="3549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54" y="4453556"/>
            <a:ext cx="7040397" cy="23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to present a paper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Learn from others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Title, authors, conference/journal,  your name, and your student number</a:t>
            </a:r>
          </a:p>
          <a:p>
            <a:r>
              <a:rPr lang="en-US" altLang="zh-CN" dirty="0" smtClean="0"/>
              <a:t>What is the target problem? Why is it important? How do the author solve the problem? How do they evaluate their approach?</a:t>
            </a:r>
          </a:p>
          <a:p>
            <a:r>
              <a:rPr lang="en-US" altLang="zh-CN" smtClean="0"/>
              <a:t>Your comments</a:t>
            </a:r>
            <a:endParaRPr lang="en-US" altLang="zh-CN" dirty="0" smtClean="0"/>
          </a:p>
          <a:p>
            <a:r>
              <a:rPr lang="en-US" altLang="zh-CN" dirty="0" smtClean="0"/>
              <a:t>Answer questions from me and other students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32" y="2279257"/>
            <a:ext cx="10037179" cy="13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2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Grading Schema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Exam: 40%</a:t>
            </a:r>
          </a:p>
          <a:p>
            <a:r>
              <a:rPr lang="en-US" altLang="zh-CN" dirty="0"/>
              <a:t>Paper reading 10%</a:t>
            </a:r>
          </a:p>
          <a:p>
            <a:r>
              <a:rPr lang="en-US" altLang="zh-CN" dirty="0"/>
              <a:t>Project: 50%</a:t>
            </a:r>
          </a:p>
          <a:p>
            <a:pPr lvl="1"/>
            <a:r>
              <a:rPr lang="en-US" altLang="zh-CN" dirty="0"/>
              <a:t>Midterm presentation 10%</a:t>
            </a:r>
          </a:p>
          <a:p>
            <a:pPr lvl="1"/>
            <a:r>
              <a:rPr lang="en-US" altLang="zh-CN" dirty="0"/>
              <a:t>Final term presentation 10%</a:t>
            </a:r>
          </a:p>
          <a:p>
            <a:pPr lvl="1"/>
            <a:r>
              <a:rPr lang="en-US" altLang="zh-CN" dirty="0"/>
              <a:t>Technical report 30%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83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1995</TotalTime>
  <Words>1246</Words>
  <Application>Microsoft Office PowerPoint</Application>
  <PresentationFormat>宽屏</PresentationFormat>
  <Paragraphs>277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宋体</vt:lpstr>
      <vt:lpstr>Arial</vt:lpstr>
      <vt:lpstr>Century Schoolbook</vt:lpstr>
      <vt:lpstr>Georgia</vt:lpstr>
      <vt:lpstr>Times New Roman</vt:lpstr>
      <vt:lpstr>Wingdings 2</vt:lpstr>
      <vt:lpstr>View</vt:lpstr>
      <vt:lpstr>Introduction to SE300</vt:lpstr>
      <vt:lpstr>About Me</vt:lpstr>
      <vt:lpstr>Grading Schema</vt:lpstr>
      <vt:lpstr>Textbook</vt:lpstr>
      <vt:lpstr>Grading Schema</vt:lpstr>
      <vt:lpstr>Grading Schema</vt:lpstr>
      <vt:lpstr>Grading Schema</vt:lpstr>
      <vt:lpstr>How to present a paper </vt:lpstr>
      <vt:lpstr>Grading Schema</vt:lpstr>
      <vt:lpstr>Grading Schema</vt:lpstr>
      <vt:lpstr>What is Software (engineering)? </vt:lpstr>
      <vt:lpstr>Software Process Models</vt:lpstr>
      <vt:lpstr>Roles in software engineering</vt:lpstr>
      <vt:lpstr>Software Process Models</vt:lpstr>
      <vt:lpstr>What is a good research topic?</vt:lpstr>
      <vt:lpstr>MSR 2019 Challenge</vt:lpstr>
      <vt:lpstr>MSR 2018 Challenge</vt:lpstr>
      <vt:lpstr>MSR 2017 challenge</vt:lpstr>
      <vt:lpstr>MSR 2016 challenge</vt:lpstr>
      <vt:lpstr>MSR 2016 challenge</vt:lpstr>
      <vt:lpstr>MSR 2015 and 2013 challenges</vt:lpstr>
      <vt:lpstr>MSR 2014 challenge</vt:lpstr>
      <vt:lpstr>MSR 2012 and 2011 challenges</vt:lpstr>
      <vt:lpstr>Other data sources</vt:lpstr>
      <vt:lpstr>What is open source</vt:lpstr>
      <vt:lpstr>Why open source</vt:lpstr>
      <vt:lpstr>Why open source</vt:lpstr>
      <vt:lpstr>Characteristics</vt:lpstr>
      <vt:lpstr>Development Environment</vt:lpstr>
      <vt:lpstr>Code analysis</vt:lpstr>
      <vt:lpstr>Java model</vt:lpstr>
      <vt:lpstr>How do we use Java model?</vt:lpstr>
      <vt:lpstr>Create New Java Elements</vt:lpstr>
      <vt:lpstr>Abstract syntax tree</vt:lpstr>
      <vt:lpstr>Partial program analysis</vt:lpstr>
      <vt:lpstr>More advanced analysis</vt:lpstr>
      <vt:lpstr>Mining software engineering data</vt:lpstr>
      <vt:lpstr>Grading Schema</vt:lpstr>
      <vt:lpstr>Grading Schema</vt:lpstr>
      <vt:lpstr>The structure of a technical report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389</cp:revision>
  <dcterms:created xsi:type="dcterms:W3CDTF">2017-07-31T06:57:29Z</dcterms:created>
  <dcterms:modified xsi:type="dcterms:W3CDTF">2019-09-11T09:44:39Z</dcterms:modified>
</cp:coreProperties>
</file>