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0.jpg" ContentType="image/gif"/>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40"/>
  </p:notesMasterIdLst>
  <p:sldIdLst>
    <p:sldId id="256" r:id="rId2"/>
    <p:sldId id="322" r:id="rId3"/>
    <p:sldId id="346" r:id="rId4"/>
    <p:sldId id="347" r:id="rId5"/>
    <p:sldId id="357" r:id="rId6"/>
    <p:sldId id="348" r:id="rId7"/>
    <p:sldId id="349" r:id="rId8"/>
    <p:sldId id="350" r:id="rId9"/>
    <p:sldId id="296" r:id="rId10"/>
    <p:sldId id="297" r:id="rId11"/>
    <p:sldId id="345" r:id="rId12"/>
    <p:sldId id="298" r:id="rId13"/>
    <p:sldId id="351" r:id="rId14"/>
    <p:sldId id="358" r:id="rId15"/>
    <p:sldId id="352" r:id="rId16"/>
    <p:sldId id="353" r:id="rId17"/>
    <p:sldId id="354" r:id="rId18"/>
    <p:sldId id="355" r:id="rId19"/>
    <p:sldId id="356" r:id="rId20"/>
    <p:sldId id="301" r:id="rId21"/>
    <p:sldId id="323" r:id="rId22"/>
    <p:sldId id="324" r:id="rId23"/>
    <p:sldId id="303" r:id="rId24"/>
    <p:sldId id="326" r:id="rId25"/>
    <p:sldId id="325" r:id="rId26"/>
    <p:sldId id="327" r:id="rId27"/>
    <p:sldId id="328" r:id="rId28"/>
    <p:sldId id="329" r:id="rId29"/>
    <p:sldId id="333" r:id="rId30"/>
    <p:sldId id="335" r:id="rId31"/>
    <p:sldId id="337" r:id="rId32"/>
    <p:sldId id="338" r:id="rId33"/>
    <p:sldId id="336" r:id="rId34"/>
    <p:sldId id="341" r:id="rId35"/>
    <p:sldId id="342" r:id="rId36"/>
    <p:sldId id="343" r:id="rId37"/>
    <p:sldId id="344" r:id="rId38"/>
    <p:sldId id="320"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2C10A98-A395-4E9C-B53C-00C5666E0D70}">
          <p14:sldIdLst>
            <p14:sldId id="256"/>
            <p14:sldId id="322"/>
            <p14:sldId id="346"/>
            <p14:sldId id="347"/>
            <p14:sldId id="357"/>
            <p14:sldId id="348"/>
            <p14:sldId id="349"/>
            <p14:sldId id="350"/>
            <p14:sldId id="296"/>
            <p14:sldId id="297"/>
            <p14:sldId id="345"/>
            <p14:sldId id="298"/>
            <p14:sldId id="351"/>
            <p14:sldId id="358"/>
            <p14:sldId id="352"/>
            <p14:sldId id="353"/>
            <p14:sldId id="354"/>
            <p14:sldId id="355"/>
            <p14:sldId id="356"/>
            <p14:sldId id="301"/>
            <p14:sldId id="323"/>
            <p14:sldId id="324"/>
            <p14:sldId id="303"/>
            <p14:sldId id="326"/>
            <p14:sldId id="325"/>
            <p14:sldId id="327"/>
            <p14:sldId id="328"/>
            <p14:sldId id="329"/>
            <p14:sldId id="333"/>
            <p14:sldId id="335"/>
            <p14:sldId id="337"/>
            <p14:sldId id="338"/>
            <p14:sldId id="336"/>
            <p14:sldId id="341"/>
            <p14:sldId id="342"/>
            <p14:sldId id="343"/>
            <p14:sldId id="344"/>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8810-6EE0-4615-A973-BA7DAAC3C93C}" type="datetimeFigureOut">
              <a:rPr lang="zh-CN" altLang="en-US" smtClean="0"/>
              <a:t>2019/12/4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F0BB7-BFC9-4531-8CB7-DFCDC538995A}" type="slidenum">
              <a:rPr lang="zh-CN" altLang="en-US" smtClean="0"/>
              <a:t>‹#›</a:t>
            </a:fld>
            <a:endParaRPr lang="zh-CN" altLang="en-US"/>
          </a:p>
        </p:txBody>
      </p:sp>
    </p:spTree>
    <p:extLst>
      <p:ext uri="{BB962C8B-B14F-4D97-AF65-F5344CB8AC3E}">
        <p14:creationId xmlns:p14="http://schemas.microsoft.com/office/powerpoint/2010/main" val="378304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7D01A3B-59DD-432E-8081-4C891C16B335}"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370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424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943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81912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05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24624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zh-CN" altLang="en-US" smtClean="0"/>
              <a:t>单击此处编辑母版文本样式</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69960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309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232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1055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36989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7D01A3B-59DD-432E-8081-4C891C16B335}" type="datetimeFigureOut">
              <a:rPr lang="zh-CN" altLang="en-US" smtClean="0"/>
              <a:t>2019/12/4</a:t>
            </a:fld>
            <a:endParaRPr lang="zh-CN"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zh-CN"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809339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jpeg"/><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java.sun.com/javase/6/docs/api/java/text/DateFormat.html" TargetMode="External"/><Relationship Id="rId2" Type="http://schemas.openxmlformats.org/officeDocument/2006/relationships/hyperlink" Target="http://en.wikipedia.org/wiki/Coordinated_Universal_Tim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jpeg"/><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image" Target="../media/image2.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UI designer</a:t>
            </a:r>
            <a:endParaRPr lang="zh-CN" altLang="en-US" dirty="0"/>
          </a:p>
        </p:txBody>
      </p:sp>
      <p:sp>
        <p:nvSpPr>
          <p:cNvPr id="3" name="副标题 2"/>
          <p:cNvSpPr>
            <a:spLocks noGrp="1"/>
          </p:cNvSpPr>
          <p:nvPr>
            <p:ph type="subTitle" idx="1"/>
          </p:nvPr>
        </p:nvSpPr>
        <p:spPr/>
        <p:txBody>
          <a:bodyPr/>
          <a:lstStyle/>
          <a:p>
            <a:r>
              <a:rPr lang="en-US" altLang="zh-CN" dirty="0" smtClean="0"/>
              <a:t>Hao Zhong</a:t>
            </a:r>
          </a:p>
          <a:p>
            <a:r>
              <a:rPr lang="en-US" altLang="zh-CN" dirty="0" smtClean="0"/>
              <a:t>Shanghai Jiao Tong University</a:t>
            </a:r>
            <a:endParaRPr lang="zh-CN" altLang="en-US" dirty="0"/>
          </a:p>
        </p:txBody>
      </p:sp>
    </p:spTree>
    <p:extLst>
      <p:ext uri="{BB962C8B-B14F-4D97-AF65-F5344CB8AC3E}">
        <p14:creationId xmlns:p14="http://schemas.microsoft.com/office/powerpoint/2010/main" val="2252912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826" y="3815260"/>
            <a:ext cx="3377850" cy="3377850"/>
          </a:xfrm>
          <a:prstGeom prst="rect">
            <a:avLst/>
          </a:prstGeom>
        </p:spPr>
      </p:pic>
      <p:sp>
        <p:nvSpPr>
          <p:cNvPr id="2" name="标题 1"/>
          <p:cNvSpPr>
            <a:spLocks noGrp="1"/>
          </p:cNvSpPr>
          <p:nvPr>
            <p:ph type="title"/>
          </p:nvPr>
        </p:nvSpPr>
        <p:spPr/>
        <p:txBody>
          <a:bodyPr/>
          <a:lstStyle/>
          <a:p>
            <a:r>
              <a:rPr lang="en-US" altLang="zh-CN" dirty="0" smtClean="0"/>
              <a:t>The history of UI</a:t>
            </a:r>
            <a:endParaRPr lang="zh-CN" altLang="en-US" dirty="0"/>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85" y="1691322"/>
            <a:ext cx="3184863" cy="199053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792" y="1691322"/>
            <a:ext cx="3541884" cy="1990539"/>
          </a:xfrm>
          <a:prstGeom prst="rect">
            <a:avLst/>
          </a:prstGeom>
        </p:spPr>
      </p:pic>
      <p:sp>
        <p:nvSpPr>
          <p:cNvPr id="12" name="右箭头 11"/>
          <p:cNvSpPr/>
          <p:nvPr/>
        </p:nvSpPr>
        <p:spPr>
          <a:xfrm>
            <a:off x="4611016" y="24403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5400000">
            <a:off x="7496038" y="3813640"/>
            <a:ext cx="4813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flipH="1">
            <a:off x="4688424" y="5355891"/>
            <a:ext cx="8235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483" y="3963042"/>
            <a:ext cx="3213667" cy="2043892"/>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872" y="4561425"/>
            <a:ext cx="2764752" cy="2073564"/>
          </a:xfrm>
          <a:prstGeom prst="rect">
            <a:avLst/>
          </a:prstGeom>
        </p:spPr>
      </p:pic>
    </p:spTree>
    <p:extLst>
      <p:ext uri="{BB962C8B-B14F-4D97-AF65-F5344CB8AC3E}">
        <p14:creationId xmlns:p14="http://schemas.microsoft.com/office/powerpoint/2010/main" val="19207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future of UI</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67" y="1948871"/>
            <a:ext cx="6622960" cy="376680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364" y="3389745"/>
            <a:ext cx="5948547" cy="3348182"/>
          </a:xfrm>
          <a:prstGeom prst="rect">
            <a:avLst/>
          </a:prstGeom>
        </p:spPr>
      </p:pic>
    </p:spTree>
    <p:extLst>
      <p:ext uri="{BB962C8B-B14F-4D97-AF65-F5344CB8AC3E}">
        <p14:creationId xmlns:p14="http://schemas.microsoft.com/office/powerpoint/2010/main" val="12309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it matter</a:t>
            </a:r>
            <a:endParaRPr lang="zh-CN" altLang="en-US" dirty="0"/>
          </a:p>
        </p:txBody>
      </p:sp>
      <p:sp>
        <p:nvSpPr>
          <p:cNvPr id="3" name="内容占位符 2"/>
          <p:cNvSpPr>
            <a:spLocks noGrp="1"/>
          </p:cNvSpPr>
          <p:nvPr>
            <p:ph idx="1"/>
          </p:nvPr>
        </p:nvSpPr>
        <p:spPr/>
        <p:txBody>
          <a:bodyPr>
            <a:normAutofit/>
          </a:bodyPr>
          <a:lstStyle/>
          <a:p>
            <a:r>
              <a:rPr lang="en-US" altLang="zh-CN" dirty="0"/>
              <a:t>System users often judge a system by its </a:t>
            </a:r>
            <a:r>
              <a:rPr lang="en-US" altLang="zh-CN" dirty="0" smtClean="0"/>
              <a:t>interface </a:t>
            </a:r>
            <a:r>
              <a:rPr lang="en-US" altLang="zh-CN" dirty="0"/>
              <a:t>rather than its functionality</a:t>
            </a:r>
          </a:p>
          <a:p>
            <a:r>
              <a:rPr lang="en-US" altLang="zh-CN" dirty="0"/>
              <a:t>A poorly designed interface can cause a user to </a:t>
            </a:r>
            <a:r>
              <a:rPr lang="en-US" altLang="zh-CN" dirty="0" smtClean="0"/>
              <a:t>make </a:t>
            </a:r>
            <a:r>
              <a:rPr lang="en-US" altLang="zh-CN" dirty="0"/>
              <a:t>catastrophic errors</a:t>
            </a:r>
          </a:p>
          <a:p>
            <a:r>
              <a:rPr lang="en-US" altLang="zh-CN" dirty="0"/>
              <a:t>Poor user interface design is the reason why so </a:t>
            </a:r>
            <a:r>
              <a:rPr lang="en-US" altLang="zh-CN" dirty="0" smtClean="0"/>
              <a:t>many </a:t>
            </a:r>
            <a:r>
              <a:rPr lang="en-US" altLang="zh-CN" dirty="0"/>
              <a:t>software systems are never </a:t>
            </a:r>
            <a:r>
              <a:rPr lang="en-US" altLang="zh-CN" dirty="0" smtClean="0"/>
              <a:t>used</a:t>
            </a:r>
          </a:p>
          <a:p>
            <a:endParaRPr lang="en-US" altLang="zh-CN" dirty="0" smtClean="0"/>
          </a:p>
          <a:p>
            <a:endParaRPr lang="en-US" altLang="zh-CN" dirty="0"/>
          </a:p>
          <a:p>
            <a:endParaRPr lang="en-US" altLang="zh-CN" dirty="0"/>
          </a:p>
        </p:txBody>
      </p:sp>
      <p:sp>
        <p:nvSpPr>
          <p:cNvPr id="5" name="Slide Number Placeholder 3"/>
          <p:cNvSpPr>
            <a:spLocks noGrp="1"/>
          </p:cNvSpPr>
          <p:nvPr>
            <p:ph type="sldNum" sz="quarter" idx="12"/>
          </p:nvPr>
        </p:nvSpPr>
        <p:spPr>
          <a:xfrm>
            <a:off x="10370598" y="6844622"/>
            <a:ext cx="2133600" cy="365125"/>
          </a:xfrm>
        </p:spPr>
        <p:txBody>
          <a:bodyPr>
            <a:normAutofit fontScale="55000" lnSpcReduction="20000"/>
          </a:bodyPr>
          <a:lstStyle/>
          <a:p>
            <a:fld id="{B6F15528-21DE-4FAA-801E-634DDDAF4B2B}" type="slidenum">
              <a:rPr lang="en-US" smtClean="0"/>
              <a:pPr/>
              <a:t>12</a:t>
            </a:fld>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881" y="3948878"/>
            <a:ext cx="3789978" cy="2368737"/>
          </a:xfrm>
          <a:prstGeom prst="rect">
            <a:avLst/>
          </a:prstGeom>
        </p:spPr>
      </p:pic>
    </p:spTree>
    <p:extLst>
      <p:ext uri="{BB962C8B-B14F-4D97-AF65-F5344CB8AC3E}">
        <p14:creationId xmlns:p14="http://schemas.microsoft.com/office/powerpoint/2010/main" val="167887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User-system interaction</a:t>
            </a:r>
            <a:endParaRPr lang="zh-CN" altLang="en-US" dirty="0"/>
          </a:p>
        </p:txBody>
      </p:sp>
      <p:sp>
        <p:nvSpPr>
          <p:cNvPr id="3" name="内容占位符 2"/>
          <p:cNvSpPr>
            <a:spLocks noGrp="1"/>
          </p:cNvSpPr>
          <p:nvPr>
            <p:ph idx="1"/>
          </p:nvPr>
        </p:nvSpPr>
        <p:spPr/>
        <p:txBody>
          <a:bodyPr/>
          <a:lstStyle/>
          <a:p>
            <a:pPr algn="just"/>
            <a:r>
              <a:rPr lang="en-US" altLang="zh-CN" dirty="0"/>
              <a:t>Two problems must be addressed in interactive systems design</a:t>
            </a:r>
          </a:p>
          <a:p>
            <a:pPr lvl="1" algn="just"/>
            <a:r>
              <a:rPr lang="en-US" altLang="zh-CN" dirty="0"/>
              <a:t>How should information from the user be provided to the computer system?</a:t>
            </a:r>
          </a:p>
          <a:p>
            <a:pPr lvl="1" algn="just"/>
            <a:r>
              <a:rPr lang="en-US" altLang="zh-CN" dirty="0"/>
              <a:t>How should information from the computer system be presented to the user</a:t>
            </a:r>
            <a:r>
              <a:rPr lang="en-US" altLang="zh-CN" dirty="0" smtClean="0"/>
              <a:t>?</a:t>
            </a:r>
          </a:p>
          <a:p>
            <a:pPr lvl="1" algn="just"/>
            <a:endParaRPr lang="en-US" altLang="zh-CN" dirty="0"/>
          </a:p>
          <a:p>
            <a:pPr lvl="1" algn="just"/>
            <a:endParaRPr lang="en-US" altLang="zh-CN" dirty="0" smtClean="0"/>
          </a:p>
          <a:p>
            <a:pPr lvl="1" algn="just"/>
            <a:endParaRPr lang="en-US" altLang="zh-CN" dirty="0"/>
          </a:p>
          <a:p>
            <a:pPr lvl="1" algn="just"/>
            <a:endParaRPr lang="en-US" altLang="zh-CN" dirty="0" smtClean="0"/>
          </a:p>
          <a:p>
            <a:pPr lvl="1" algn="just"/>
            <a:endParaRPr lang="en-US" altLang="zh-CN" dirty="0"/>
          </a:p>
          <a:p>
            <a:pPr lvl="1" algn="just"/>
            <a:endParaRPr lang="en-US" altLang="zh-CN" dirty="0" smtClean="0"/>
          </a:p>
          <a:p>
            <a:pPr lvl="1" algn="just"/>
            <a:endParaRPr lang="en-US" altLang="zh-CN" dirty="0"/>
          </a:p>
          <a:p>
            <a:pPr algn="just"/>
            <a:r>
              <a:rPr lang="en-US" altLang="zh-CN" dirty="0"/>
              <a:t>User interaction and information presentation may be integrated through a coherent framework such as a user interface metaphor</a:t>
            </a:r>
          </a:p>
          <a:p>
            <a:pPr algn="just"/>
            <a:endParaRPr lang="en-US" altLang="zh-CN" dirty="0" smtClean="0"/>
          </a:p>
          <a:p>
            <a:pPr algn="just"/>
            <a:endParaRPr lang="zh-CN" altLang="en-US" dirty="0"/>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4845" y="2788676"/>
            <a:ext cx="2846033" cy="204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745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Software Process Models</a:t>
            </a:r>
            <a:endParaRPr lang="zh-CN" altLang="en-US" dirty="0"/>
          </a:p>
        </p:txBody>
      </p:sp>
      <p:sp>
        <p:nvSpPr>
          <p:cNvPr id="4" name="Footer Placeholder 4"/>
          <p:cNvSpPr txBox="1">
            <a:spLocks noGrp="1"/>
          </p:cNvSpPr>
          <p:nvPr/>
        </p:nvSpPr>
        <p:spPr bwMode="auto">
          <a:xfrm>
            <a:off x="6685938" y="5668298"/>
            <a:ext cx="28971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400">
                <a:cs typeface="Times New Roman" panose="02020603050405020304" pitchFamily="18" charset="0"/>
              </a:rPr>
              <a:t>UTSA CS5103</a:t>
            </a:r>
          </a:p>
        </p:txBody>
      </p:sp>
      <p:sp>
        <p:nvSpPr>
          <p:cNvPr id="6" name="Rectangle 15"/>
          <p:cNvSpPr>
            <a:spLocks noChangeArrowheads="1"/>
          </p:cNvSpPr>
          <p:nvPr/>
        </p:nvSpPr>
        <p:spPr bwMode="auto">
          <a:xfrm>
            <a:off x="1809138" y="1858298"/>
            <a:ext cx="19812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Requirements</a:t>
            </a:r>
          </a:p>
          <a:p>
            <a:pPr algn="ctr"/>
            <a:r>
              <a:rPr lang="en-CA" altLang="zh-CN" sz="2400">
                <a:latin typeface="Times New Roman" panose="02020603050405020304" pitchFamily="18" charset="0"/>
                <a:cs typeface="Arial" panose="020B0604020202020204" pitchFamily="34" charset="0"/>
              </a:rPr>
              <a:t>engineering</a:t>
            </a:r>
          </a:p>
        </p:txBody>
      </p:sp>
      <p:sp>
        <p:nvSpPr>
          <p:cNvPr id="7" name="Rectangle 16"/>
          <p:cNvSpPr>
            <a:spLocks noChangeArrowheads="1"/>
          </p:cNvSpPr>
          <p:nvPr/>
        </p:nvSpPr>
        <p:spPr bwMode="auto">
          <a:xfrm>
            <a:off x="6951051" y="3001298"/>
            <a:ext cx="20574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Validate</a:t>
            </a:r>
          </a:p>
          <a:p>
            <a:pPr algn="ctr"/>
            <a:r>
              <a:rPr lang="en-CA" altLang="zh-CN" sz="2400">
                <a:latin typeface="Times New Roman" panose="02020603050405020304" pitchFamily="18" charset="0"/>
                <a:cs typeface="Arial" panose="020B0604020202020204" pitchFamily="34" charset="0"/>
              </a:rPr>
              <a:t>prototype</a:t>
            </a:r>
          </a:p>
        </p:txBody>
      </p:sp>
      <p:sp>
        <p:nvSpPr>
          <p:cNvPr id="8" name="Rectangle 17"/>
          <p:cNvSpPr>
            <a:spLocks noChangeArrowheads="1"/>
          </p:cNvSpPr>
          <p:nvPr/>
        </p:nvSpPr>
        <p:spPr bwMode="auto">
          <a:xfrm>
            <a:off x="4325326" y="2391698"/>
            <a:ext cx="20574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Design + build</a:t>
            </a:r>
          </a:p>
          <a:p>
            <a:pPr algn="ctr"/>
            <a:r>
              <a:rPr lang="en-CA" altLang="zh-CN" sz="2400">
                <a:latin typeface="Times New Roman" panose="02020603050405020304" pitchFamily="18" charset="0"/>
                <a:cs typeface="Arial" panose="020B0604020202020204" pitchFamily="34" charset="0"/>
              </a:rPr>
              <a:t>prototype</a:t>
            </a:r>
          </a:p>
        </p:txBody>
      </p:sp>
      <p:sp>
        <p:nvSpPr>
          <p:cNvPr id="9" name="Rectangle 22"/>
          <p:cNvSpPr>
            <a:spLocks noChangeArrowheads="1"/>
          </p:cNvSpPr>
          <p:nvPr/>
        </p:nvSpPr>
        <p:spPr bwMode="auto">
          <a:xfrm>
            <a:off x="4284051" y="4982498"/>
            <a:ext cx="20574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Design and</a:t>
            </a:r>
          </a:p>
          <a:p>
            <a:pPr algn="ctr"/>
            <a:r>
              <a:rPr lang="en-CA" altLang="zh-CN" sz="2400">
                <a:latin typeface="Times New Roman" panose="02020603050405020304" pitchFamily="18" charset="0"/>
                <a:cs typeface="Arial" panose="020B0604020202020204" pitchFamily="34" charset="0"/>
              </a:rPr>
              <a:t>implementation</a:t>
            </a:r>
          </a:p>
        </p:txBody>
      </p:sp>
      <p:sp>
        <p:nvSpPr>
          <p:cNvPr id="10" name="Rectangle 23"/>
          <p:cNvSpPr>
            <a:spLocks noChangeArrowheads="1"/>
          </p:cNvSpPr>
          <p:nvPr/>
        </p:nvSpPr>
        <p:spPr bwMode="auto">
          <a:xfrm>
            <a:off x="1809138" y="4372898"/>
            <a:ext cx="20574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Formalize</a:t>
            </a:r>
          </a:p>
          <a:p>
            <a:pPr algn="ctr"/>
            <a:r>
              <a:rPr lang="en-CA" altLang="zh-CN" sz="2400">
                <a:latin typeface="Times New Roman" panose="02020603050405020304" pitchFamily="18" charset="0"/>
                <a:cs typeface="Arial" panose="020B0604020202020204" pitchFamily="34" charset="0"/>
              </a:rPr>
              <a:t>requirements</a:t>
            </a:r>
          </a:p>
        </p:txBody>
      </p:sp>
      <p:sp>
        <p:nvSpPr>
          <p:cNvPr id="11" name="Rectangle 24"/>
          <p:cNvSpPr>
            <a:spLocks noChangeArrowheads="1"/>
          </p:cNvSpPr>
          <p:nvPr/>
        </p:nvSpPr>
        <p:spPr bwMode="auto">
          <a:xfrm>
            <a:off x="7027251" y="5515898"/>
            <a:ext cx="2020887"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Integration</a:t>
            </a:r>
          </a:p>
        </p:txBody>
      </p:sp>
      <p:cxnSp>
        <p:nvCxnSpPr>
          <p:cNvPr id="12" name="AutoShape 30"/>
          <p:cNvCxnSpPr>
            <a:cxnSpLocks noChangeShapeType="1"/>
          </p:cNvCxnSpPr>
          <p:nvPr/>
        </p:nvCxnSpPr>
        <p:spPr bwMode="auto">
          <a:xfrm>
            <a:off x="6381138" y="2620298"/>
            <a:ext cx="1527175" cy="3810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3" name="AutoShape 31"/>
          <p:cNvCxnSpPr>
            <a:cxnSpLocks noChangeShapeType="1"/>
          </p:cNvCxnSpPr>
          <p:nvPr/>
        </p:nvCxnSpPr>
        <p:spPr bwMode="auto">
          <a:xfrm>
            <a:off x="3826851" y="2010698"/>
            <a:ext cx="1527175" cy="3810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4" name="AutoShape 32"/>
          <p:cNvCxnSpPr>
            <a:cxnSpLocks noChangeShapeType="1"/>
            <a:endCxn id="6" idx="2"/>
          </p:cNvCxnSpPr>
          <p:nvPr/>
        </p:nvCxnSpPr>
        <p:spPr bwMode="auto">
          <a:xfrm rot="10800000">
            <a:off x="2799738" y="2696498"/>
            <a:ext cx="4152900" cy="7620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 name="AutoShape 33"/>
          <p:cNvCxnSpPr>
            <a:cxnSpLocks noChangeShapeType="1"/>
            <a:stCxn id="7" idx="2"/>
            <a:endCxn id="10" idx="0"/>
          </p:cNvCxnSpPr>
          <p:nvPr/>
        </p:nvCxnSpPr>
        <p:spPr bwMode="auto">
          <a:xfrm rot="5400000">
            <a:off x="5142095" y="1535241"/>
            <a:ext cx="533400" cy="5141913"/>
          </a:xfrm>
          <a:prstGeom prst="bentConnector3">
            <a:avLst>
              <a:gd name="adj1" fmla="val 50000"/>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6" name="AutoShape 36"/>
          <p:cNvCxnSpPr>
            <a:cxnSpLocks noChangeShapeType="1"/>
          </p:cNvCxnSpPr>
          <p:nvPr/>
        </p:nvCxnSpPr>
        <p:spPr bwMode="auto">
          <a:xfrm>
            <a:off x="3866538" y="4601498"/>
            <a:ext cx="1527175" cy="3810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7" name="AutoShape 37"/>
          <p:cNvCxnSpPr>
            <a:cxnSpLocks noChangeShapeType="1"/>
          </p:cNvCxnSpPr>
          <p:nvPr/>
        </p:nvCxnSpPr>
        <p:spPr bwMode="auto">
          <a:xfrm>
            <a:off x="6304938" y="5134898"/>
            <a:ext cx="1676400" cy="381000"/>
          </a:xfrm>
          <a:prstGeom prst="bentConnector3">
            <a:avLst>
              <a:gd name="adj1" fmla="val 100000"/>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8" name="文本框 17"/>
          <p:cNvSpPr txBox="1"/>
          <p:nvPr/>
        </p:nvSpPr>
        <p:spPr>
          <a:xfrm>
            <a:off x="4213739" y="5878155"/>
            <a:ext cx="2382383" cy="369332"/>
          </a:xfrm>
          <a:prstGeom prst="rect">
            <a:avLst/>
          </a:prstGeom>
          <a:noFill/>
        </p:spPr>
        <p:txBody>
          <a:bodyPr wrap="none" rtlCol="0">
            <a:spAutoFit/>
          </a:bodyPr>
          <a:lstStyle/>
          <a:p>
            <a:r>
              <a:rPr lang="en-US" altLang="zh-CN" dirty="0"/>
              <a:t>The prototype model</a:t>
            </a:r>
            <a:endParaRPr lang="zh-CN" altLang="en-US" dirty="0"/>
          </a:p>
        </p:txBody>
      </p:sp>
    </p:spTree>
    <p:extLst>
      <p:ext uri="{BB962C8B-B14F-4D97-AF65-F5344CB8AC3E}">
        <p14:creationId xmlns:p14="http://schemas.microsoft.com/office/powerpoint/2010/main" val="1879577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User interface design process</a:t>
            </a:r>
            <a:endParaRPr lang="zh-CN"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2" y="1932804"/>
            <a:ext cx="8340725"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756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Some methods to achieve good usability:</a:t>
            </a:r>
          </a:p>
        </p:txBody>
      </p:sp>
      <p:sp>
        <p:nvSpPr>
          <p:cNvPr id="3" name="内容占位符 2"/>
          <p:cNvSpPr>
            <a:spLocks noGrp="1"/>
          </p:cNvSpPr>
          <p:nvPr>
            <p:ph idx="1"/>
          </p:nvPr>
        </p:nvSpPr>
        <p:spPr/>
        <p:txBody>
          <a:bodyPr>
            <a:normAutofit/>
          </a:bodyPr>
          <a:lstStyle/>
          <a:p>
            <a:r>
              <a:rPr lang="en-US" altLang="en-US" dirty="0"/>
              <a:t>Paper prototyping</a:t>
            </a:r>
          </a:p>
          <a:p>
            <a:pPr lvl="1"/>
            <a:r>
              <a:rPr lang="en-US" altLang="en-US" dirty="0"/>
              <a:t>Show users various UI menus and ask them to group the ones that are similar, to see what UI tasks are seen as being related by users.</a:t>
            </a:r>
          </a:p>
          <a:p>
            <a:r>
              <a:rPr lang="en-US" altLang="en-US" dirty="0"/>
              <a:t>Code </a:t>
            </a:r>
            <a:r>
              <a:rPr lang="en-US" altLang="en-US" dirty="0" smtClean="0"/>
              <a:t>prototyping</a:t>
            </a:r>
          </a:p>
          <a:p>
            <a:endParaRPr lang="en-US" altLang="en-US" dirty="0" smtClean="0"/>
          </a:p>
          <a:p>
            <a:r>
              <a:rPr lang="en-US" altLang="en-US" dirty="0" smtClean="0"/>
              <a:t>User </a:t>
            </a:r>
            <a:r>
              <a:rPr lang="en-US" altLang="en-US" dirty="0"/>
              <a:t>testing / field studies</a:t>
            </a:r>
          </a:p>
          <a:p>
            <a:pPr lvl="1"/>
            <a:r>
              <a:rPr lang="en-US" altLang="en-US" dirty="0"/>
              <a:t>having users use the product and gathering data</a:t>
            </a:r>
          </a:p>
          <a:p>
            <a:pPr lvl="1"/>
            <a:r>
              <a:rPr lang="en-US" altLang="en-US" dirty="0"/>
              <a:t>Evaluations and reviews by UI experts</a:t>
            </a:r>
          </a:p>
          <a:p>
            <a:pPr>
              <a:lnSpc>
                <a:spcPct val="90000"/>
              </a:lnSpc>
            </a:pPr>
            <a:endParaRPr lang="en-US" altLang="en-US" dirty="0"/>
          </a:p>
        </p:txBody>
      </p:sp>
    </p:spTree>
    <p:extLst>
      <p:ext uri="{BB962C8B-B14F-4D97-AF65-F5344CB8AC3E}">
        <p14:creationId xmlns:p14="http://schemas.microsoft.com/office/powerpoint/2010/main" val="201718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Creating a paper prototype</a:t>
            </a:r>
            <a:endParaRPr lang="zh-CN" altLang="en-US" dirty="0"/>
          </a:p>
        </p:txBody>
      </p:sp>
      <p:sp>
        <p:nvSpPr>
          <p:cNvPr id="3" name="内容占位符 2"/>
          <p:cNvSpPr>
            <a:spLocks noGrp="1"/>
          </p:cNvSpPr>
          <p:nvPr>
            <p:ph idx="1"/>
          </p:nvPr>
        </p:nvSpPr>
        <p:spPr/>
        <p:txBody>
          <a:bodyPr>
            <a:normAutofit/>
          </a:bodyPr>
          <a:lstStyle/>
          <a:p>
            <a:pPr>
              <a:lnSpc>
                <a:spcPct val="90000"/>
              </a:lnSpc>
            </a:pPr>
            <a:r>
              <a:rPr lang="en-US" altLang="en-US" dirty="0" smtClean="0"/>
              <a:t>Your requirements and designs?</a:t>
            </a:r>
            <a:endParaRPr lang="en-US" altLang="en-US" dirty="0"/>
          </a:p>
          <a:p>
            <a:r>
              <a:rPr lang="en-US" altLang="en-US" dirty="0" smtClean="0"/>
              <a:t>Identify </a:t>
            </a:r>
            <a:r>
              <a:rPr lang="en-US" altLang="en-US" dirty="0"/>
              <a:t>the screens in your UI</a:t>
            </a:r>
          </a:p>
          <a:p>
            <a:pPr lvl="1"/>
            <a:r>
              <a:rPr lang="en-US" altLang="en-US" dirty="0"/>
              <a:t>consider use cases, inputs and outputs to user</a:t>
            </a:r>
          </a:p>
          <a:p>
            <a:r>
              <a:rPr lang="en-US" altLang="en-US" dirty="0" smtClean="0"/>
              <a:t>Think </a:t>
            </a:r>
            <a:r>
              <a:rPr lang="en-US" altLang="en-US" dirty="0"/>
              <a:t>about how to get from one screen to </a:t>
            </a:r>
            <a:r>
              <a:rPr lang="en-US" altLang="en-US" dirty="0" smtClean="0"/>
              <a:t>next this </a:t>
            </a:r>
            <a:r>
              <a:rPr lang="en-US" altLang="en-US" dirty="0"/>
              <a:t>will help choose between tabs, dialogs, etc</a:t>
            </a:r>
            <a:r>
              <a:rPr lang="en-US" altLang="en-US" dirty="0" smtClean="0"/>
              <a:t>.</a:t>
            </a:r>
          </a:p>
          <a:p>
            <a:r>
              <a:rPr lang="en-US" altLang="en-US" dirty="0" smtClean="0"/>
              <a:t>Drawing the background</a:t>
            </a:r>
            <a:endParaRPr lang="en-US" altLang="en-US" dirty="0"/>
          </a:p>
          <a:p>
            <a:endParaRPr lang="en-US"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921" y="3604333"/>
            <a:ext cx="4356712" cy="320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47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Representing a changing UI</a:t>
            </a:r>
            <a:endParaRPr lang="zh-CN" altLang="en-US" dirty="0"/>
          </a:p>
        </p:txBody>
      </p:sp>
      <p:sp>
        <p:nvSpPr>
          <p:cNvPr id="3" name="内容占位符 2"/>
          <p:cNvSpPr>
            <a:spLocks noGrp="1"/>
          </p:cNvSpPr>
          <p:nvPr>
            <p:ph idx="1"/>
          </p:nvPr>
        </p:nvSpPr>
        <p:spPr/>
        <p:txBody>
          <a:bodyPr>
            <a:normAutofit/>
          </a:bodyPr>
          <a:lstStyle/>
          <a:p>
            <a:endParaRPr lang="en-US" altLang="zh-CN" b="1" dirty="0" smtClean="0"/>
          </a:p>
          <a:p>
            <a:pPr lvl="1"/>
            <a:endParaRPr lang="en-US" altLang="zh-CN" b="1" dirty="0"/>
          </a:p>
          <a:p>
            <a:pPr lvl="1"/>
            <a:endParaRPr lang="en-US" altLang="zh-CN" dirty="0" smtClean="0"/>
          </a:p>
          <a:p>
            <a:pPr lvl="1"/>
            <a:endParaRPr lang="en-US" altLang="zh-CN" dirty="0" smtClean="0"/>
          </a:p>
          <a:p>
            <a:pPr lvl="1"/>
            <a:endParaRPr lang="zh-CN"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6818" t="10475" b="3001"/>
          <a:stretch>
            <a:fillRect/>
          </a:stretch>
        </p:blipFill>
        <p:spPr bwMode="auto">
          <a:xfrm>
            <a:off x="501588" y="2234004"/>
            <a:ext cx="5808852" cy="408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aper proto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958" y="1828800"/>
            <a:ext cx="4574959" cy="288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w-fi"/>
          <p:cNvPicPr>
            <a:picLocks noChangeAspect="1" noChangeArrowheads="1"/>
          </p:cNvPicPr>
          <p:nvPr/>
        </p:nvPicPr>
        <p:blipFill>
          <a:blip r:embed="rId4">
            <a:extLst>
              <a:ext uri="{28A0092B-C50C-407E-A947-70E740481C1C}">
                <a14:useLocalDpi xmlns:a14="http://schemas.microsoft.com/office/drawing/2010/main" val="0"/>
              </a:ext>
            </a:extLst>
          </a:blip>
          <a:srcRect b="16730"/>
          <a:stretch>
            <a:fillRect/>
          </a:stretch>
        </p:blipFill>
        <p:spPr bwMode="auto">
          <a:xfrm>
            <a:off x="6398581" y="3554799"/>
            <a:ext cx="4725140" cy="307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79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Code prototype</a:t>
            </a:r>
            <a:endParaRPr lang="zh-CN" altLang="en-US" dirty="0"/>
          </a:p>
        </p:txBody>
      </p:sp>
      <p:sp>
        <p:nvSpPr>
          <p:cNvPr id="3" name="内容占位符 2"/>
          <p:cNvSpPr>
            <a:spLocks noGrp="1"/>
          </p:cNvSpPr>
          <p:nvPr>
            <p:ph idx="1"/>
          </p:nvPr>
        </p:nvSpPr>
        <p:spPr/>
        <p:txBody>
          <a:bodyPr/>
          <a:lstStyle/>
          <a:p>
            <a:pPr>
              <a:lnSpc>
                <a:spcPct val="90000"/>
              </a:lnSpc>
            </a:pPr>
            <a:r>
              <a:rPr lang="en-US" altLang="zh-CN" dirty="0"/>
              <a:t>UI builders (Visual Studio, ...)</a:t>
            </a:r>
          </a:p>
          <a:p>
            <a:pPr lvl="1"/>
            <a:r>
              <a:rPr lang="en-US" altLang="zh-CN" dirty="0" smtClean="0"/>
              <a:t>Draw </a:t>
            </a:r>
            <a:r>
              <a:rPr lang="en-US" altLang="zh-CN" dirty="0"/>
              <a:t>a GUI visually by dragging/dropping UI controls on </a:t>
            </a:r>
            <a:r>
              <a:rPr lang="en-US" altLang="zh-CN" dirty="0" smtClean="0"/>
              <a:t>screen</a:t>
            </a:r>
          </a:p>
          <a:p>
            <a:pPr lvl="1"/>
            <a:r>
              <a:rPr lang="en-US" altLang="zh-CN" dirty="0"/>
              <a:t>No real </a:t>
            </a:r>
            <a:r>
              <a:rPr lang="en-US" altLang="zh-CN" dirty="0" smtClean="0"/>
              <a:t>implementation</a:t>
            </a:r>
          </a:p>
          <a:p>
            <a:r>
              <a:rPr lang="en-US" altLang="zh-CN" dirty="0" smtClean="0"/>
              <a:t>The logic chain, with faked data</a:t>
            </a:r>
          </a:p>
          <a:p>
            <a:r>
              <a:rPr lang="en-US" altLang="zh-CN" dirty="0" smtClean="0"/>
              <a:t>Depth of menu</a:t>
            </a:r>
          </a:p>
          <a:p>
            <a:r>
              <a:rPr lang="en-US" altLang="zh-CN" dirty="0" smtClean="0"/>
              <a:t>Determine whether the underlying framework supports the paper prototype</a:t>
            </a:r>
          </a:p>
          <a:p>
            <a:pPr lvl="1"/>
            <a:r>
              <a:rPr lang="en-US" altLang="zh-CN" dirty="0" smtClean="0"/>
              <a:t>Implement a customized UI is difficult</a:t>
            </a:r>
          </a:p>
          <a:p>
            <a:pPr lvl="1"/>
            <a:r>
              <a:rPr lang="en-US" altLang="zh-CN" dirty="0" smtClean="0"/>
              <a:t>APIs</a:t>
            </a:r>
          </a:p>
          <a:p>
            <a:pPr lvl="1"/>
            <a:r>
              <a:rPr lang="en-US" altLang="zh-CN" dirty="0"/>
              <a:t>Need </a:t>
            </a:r>
            <a:r>
              <a:rPr lang="en-US" altLang="zh-CN" dirty="0" smtClean="0"/>
              <a:t>art designers</a:t>
            </a:r>
          </a:p>
          <a:p>
            <a:pPr lvl="1"/>
            <a:endParaRPr lang="en-US" altLang="zh-CN" dirty="0"/>
          </a:p>
          <a:p>
            <a:pPr>
              <a:lnSpc>
                <a:spcPct val="90000"/>
              </a:lnSpc>
            </a:pPr>
            <a:endParaRPr lang="en-US" altLang="zh-CN" dirty="0"/>
          </a:p>
          <a:p>
            <a:pPr>
              <a:lnSpc>
                <a:spcPct val="90000"/>
              </a:lnSpc>
            </a:pPr>
            <a:endParaRPr lang="en-US" altLang="zh-CN" dirty="0"/>
          </a:p>
          <a:p>
            <a:endParaRPr lang="zh-CN" altLang="en-US" dirty="0"/>
          </a:p>
        </p:txBody>
      </p:sp>
    </p:spTree>
    <p:extLst>
      <p:ext uri="{BB962C8B-B14F-4D97-AF65-F5344CB8AC3E}">
        <p14:creationId xmlns:p14="http://schemas.microsoft.com/office/powerpoint/2010/main" val="37942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Last class</a:t>
            </a:r>
            <a:endParaRPr lang="zh-CN" altLang="en-US" dirty="0"/>
          </a:p>
        </p:txBody>
      </p:sp>
      <p:sp>
        <p:nvSpPr>
          <p:cNvPr id="3" name="内容占位符 2"/>
          <p:cNvSpPr>
            <a:spLocks noGrp="1"/>
          </p:cNvSpPr>
          <p:nvPr>
            <p:ph idx="1"/>
          </p:nvPr>
        </p:nvSpPr>
        <p:spPr/>
        <p:txBody>
          <a:bodyPr/>
          <a:lstStyle/>
          <a:p>
            <a:r>
              <a:rPr lang="en-US" altLang="zh-CN" dirty="0" smtClean="0"/>
              <a:t>Project manager</a:t>
            </a:r>
          </a:p>
          <a:p>
            <a:pPr lvl="1"/>
            <a:r>
              <a:rPr lang="en-US" altLang="zh-CN" dirty="0" smtClean="0"/>
              <a:t>Responsibility</a:t>
            </a:r>
          </a:p>
          <a:p>
            <a:pPr lvl="1"/>
            <a:r>
              <a:rPr lang="en-US" altLang="zh-CN" dirty="0" smtClean="0"/>
              <a:t>Cost estimation</a:t>
            </a:r>
          </a:p>
          <a:p>
            <a:pPr lvl="1"/>
            <a:r>
              <a:rPr lang="en-US" altLang="zh-CN" dirty="0" smtClean="0"/>
              <a:t>Planning</a:t>
            </a:r>
          </a:p>
          <a:p>
            <a:pPr lvl="1"/>
            <a:r>
              <a:rPr lang="en-US" altLang="zh-CN" dirty="0" smtClean="0"/>
              <a:t>Risk</a:t>
            </a:r>
          </a:p>
          <a:p>
            <a:pPr lvl="1"/>
            <a:r>
              <a:rPr lang="en-US" altLang="zh-CN" dirty="0" smtClean="0"/>
              <a:t>CVS</a:t>
            </a:r>
          </a:p>
          <a:p>
            <a:pPr lvl="1"/>
            <a:r>
              <a:rPr lang="en-US" altLang="zh-CN" dirty="0" smtClean="0"/>
              <a:t>Issue tracker</a:t>
            </a:r>
            <a:endParaRPr lang="zh-CN" altLang="en-US" dirty="0"/>
          </a:p>
        </p:txBody>
      </p:sp>
    </p:spTree>
    <p:extLst>
      <p:ext uri="{BB962C8B-B14F-4D97-AF65-F5344CB8AC3E}">
        <p14:creationId xmlns:p14="http://schemas.microsoft.com/office/powerpoint/2010/main" val="1512722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UI design principles</a:t>
            </a:r>
            <a:endParaRPr lang="zh-CN" altLang="en-US" dirty="0"/>
          </a:p>
        </p:txBody>
      </p:sp>
      <p:sp>
        <p:nvSpPr>
          <p:cNvPr id="3" name="内容占位符 2"/>
          <p:cNvSpPr>
            <a:spLocks noGrp="1"/>
          </p:cNvSpPr>
          <p:nvPr>
            <p:ph idx="1"/>
          </p:nvPr>
        </p:nvSpPr>
        <p:spPr/>
        <p:txBody>
          <a:bodyPr>
            <a:normAutofit/>
          </a:bodyPr>
          <a:lstStyle/>
          <a:p>
            <a:r>
              <a:rPr lang="en-US" altLang="zh-CN" dirty="0"/>
              <a:t>User familiarity</a:t>
            </a:r>
          </a:p>
          <a:p>
            <a:pPr lvl="1"/>
            <a:r>
              <a:rPr lang="en-US" altLang="zh-CN" dirty="0"/>
              <a:t>The interface should be based on user-oriented terms and concepts rather than computer concepts</a:t>
            </a:r>
          </a:p>
          <a:p>
            <a:pPr lvl="1"/>
            <a:r>
              <a:rPr lang="en-US" altLang="zh-CN" dirty="0"/>
              <a:t>E.g., an office system should use concepts such as letters, documents, folders etc. rather than directories, file identifiers, etc.</a:t>
            </a:r>
          </a:p>
          <a:p>
            <a:pPr lvl="1"/>
            <a:endParaRPr lang="en-US" altLang="zh-CN"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902" y="3322051"/>
            <a:ext cx="5045760" cy="2705887"/>
          </a:xfrm>
          <a:prstGeom prst="rect">
            <a:avLst/>
          </a:prstGeom>
        </p:spPr>
      </p:pic>
    </p:spTree>
    <p:extLst>
      <p:ext uri="{BB962C8B-B14F-4D97-AF65-F5344CB8AC3E}">
        <p14:creationId xmlns:p14="http://schemas.microsoft.com/office/powerpoint/2010/main" val="3619028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UI design principles</a:t>
            </a:r>
            <a:endParaRPr lang="zh-CN" altLang="en-US" dirty="0"/>
          </a:p>
        </p:txBody>
      </p:sp>
      <p:sp>
        <p:nvSpPr>
          <p:cNvPr id="3" name="内容占位符 2"/>
          <p:cNvSpPr>
            <a:spLocks noGrp="1"/>
          </p:cNvSpPr>
          <p:nvPr>
            <p:ph idx="1"/>
          </p:nvPr>
        </p:nvSpPr>
        <p:spPr/>
        <p:txBody>
          <a:bodyPr>
            <a:normAutofit/>
          </a:bodyPr>
          <a:lstStyle/>
          <a:p>
            <a:r>
              <a:rPr lang="en-US" altLang="zh-CN" dirty="0" smtClean="0"/>
              <a:t>Consistency</a:t>
            </a:r>
            <a:endParaRPr lang="en-US" altLang="zh-CN" dirty="0"/>
          </a:p>
          <a:p>
            <a:pPr lvl="1"/>
            <a:r>
              <a:rPr lang="en-US" altLang="zh-CN" dirty="0"/>
              <a:t>The system should display an appropriate level of consistency</a:t>
            </a:r>
          </a:p>
          <a:p>
            <a:pPr lvl="1"/>
            <a:r>
              <a:rPr lang="en-US" altLang="zh-CN" dirty="0"/>
              <a:t>Commands and menus should have the same format, command punctuation should be similar, etc.</a:t>
            </a:r>
          </a:p>
          <a:p>
            <a:pPr lvl="1"/>
            <a:endParaRPr lang="en-US" altLang="zh-CN" dirty="0"/>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69616" y="3088168"/>
            <a:ext cx="6526447" cy="3561207"/>
          </a:xfrm>
          <a:prstGeom prst="rect">
            <a:avLst/>
          </a:prstGeom>
        </p:spPr>
      </p:pic>
    </p:spTree>
    <p:extLst>
      <p:ext uri="{BB962C8B-B14F-4D97-AF65-F5344CB8AC3E}">
        <p14:creationId xmlns:p14="http://schemas.microsoft.com/office/powerpoint/2010/main" val="1477604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UI design principles</a:t>
            </a:r>
            <a:endParaRPr lang="zh-CN" altLang="en-US" dirty="0"/>
          </a:p>
        </p:txBody>
      </p:sp>
      <p:sp>
        <p:nvSpPr>
          <p:cNvPr id="3" name="内容占位符 2"/>
          <p:cNvSpPr>
            <a:spLocks noGrp="1"/>
          </p:cNvSpPr>
          <p:nvPr>
            <p:ph idx="1"/>
          </p:nvPr>
        </p:nvSpPr>
        <p:spPr>
          <a:xfrm>
            <a:off x="1261872" y="1838325"/>
            <a:ext cx="8595360" cy="4351337"/>
          </a:xfrm>
        </p:spPr>
        <p:txBody>
          <a:bodyPr>
            <a:normAutofit/>
          </a:bodyPr>
          <a:lstStyle/>
          <a:p>
            <a:r>
              <a:rPr lang="en-US" altLang="zh-CN" dirty="0" smtClean="0"/>
              <a:t>Minimal surprise</a:t>
            </a:r>
          </a:p>
          <a:p>
            <a:pPr lvl="1"/>
            <a:r>
              <a:rPr lang="en-US" altLang="zh-CN" dirty="0" smtClean="0"/>
              <a:t>If a command operates in a known way, the user </a:t>
            </a:r>
            <a:r>
              <a:rPr lang="en-US" altLang="zh-CN" dirty="0" smtClean="0"/>
              <a:t>shall not diagnose abnormal behaviors</a:t>
            </a:r>
            <a:endParaRPr lang="en-US" altLang="zh-CN"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823" y="3066910"/>
            <a:ext cx="5417196" cy="2352538"/>
          </a:xfrm>
          <a:prstGeom prst="rect">
            <a:avLst/>
          </a:prstGeom>
        </p:spPr>
      </p:pic>
    </p:spTree>
    <p:extLst>
      <p:ext uri="{BB962C8B-B14F-4D97-AF65-F5344CB8AC3E}">
        <p14:creationId xmlns:p14="http://schemas.microsoft.com/office/powerpoint/2010/main" val="153366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design </a:t>
            </a:r>
            <a:r>
              <a:rPr lang="en-US" altLang="zh-CN" dirty="0" smtClean="0"/>
              <a:t>principles</a:t>
            </a:r>
            <a:endParaRPr lang="zh-CN" altLang="en-US" dirty="0"/>
          </a:p>
        </p:txBody>
      </p:sp>
      <p:sp>
        <p:nvSpPr>
          <p:cNvPr id="3" name="内容占位符 2"/>
          <p:cNvSpPr>
            <a:spLocks noGrp="1"/>
          </p:cNvSpPr>
          <p:nvPr>
            <p:ph idx="1"/>
          </p:nvPr>
        </p:nvSpPr>
        <p:spPr/>
        <p:txBody>
          <a:bodyPr>
            <a:normAutofit/>
          </a:bodyPr>
          <a:lstStyle/>
          <a:p>
            <a:r>
              <a:rPr lang="en-US" altLang="zh-CN" dirty="0"/>
              <a:t>Recoverability</a:t>
            </a:r>
          </a:p>
          <a:p>
            <a:pPr lvl="1"/>
            <a:r>
              <a:rPr lang="en-US" altLang="zh-CN" dirty="0"/>
              <a:t>The system should provide some resilience to user errors and allow the user to recover from errors</a:t>
            </a:r>
          </a:p>
          <a:p>
            <a:pPr lvl="1"/>
            <a:r>
              <a:rPr lang="en-US" altLang="zh-CN" dirty="0"/>
              <a:t>This might include an undo facility, confirmation of  destructive actions, 'soft' deletes, etc.</a:t>
            </a:r>
          </a:p>
          <a:p>
            <a:endParaRPr lang="en-US" altLang="zh-CN" dirty="0" smtClean="0"/>
          </a:p>
          <a:p>
            <a:endParaRPr lang="zh-CN" altLang="en-US" dirty="0"/>
          </a:p>
        </p:txBody>
      </p:sp>
      <p:pic>
        <p:nvPicPr>
          <p:cNvPr id="4" name="图片 3"/>
          <p:cNvPicPr>
            <a:picLocks noChangeAspect="1"/>
          </p:cNvPicPr>
          <p:nvPr/>
        </p:nvPicPr>
        <p:blipFill>
          <a:blip r:embed="rId2"/>
          <a:stretch>
            <a:fillRect/>
          </a:stretch>
        </p:blipFill>
        <p:spPr>
          <a:xfrm>
            <a:off x="1649304" y="3404393"/>
            <a:ext cx="3105150" cy="1200150"/>
          </a:xfrm>
          <a:prstGeom prst="rect">
            <a:avLst/>
          </a:prstGeom>
        </p:spPr>
      </p:pic>
    </p:spTree>
    <p:extLst>
      <p:ext uri="{BB962C8B-B14F-4D97-AF65-F5344CB8AC3E}">
        <p14:creationId xmlns:p14="http://schemas.microsoft.com/office/powerpoint/2010/main" val="1175713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design </a:t>
            </a:r>
            <a:r>
              <a:rPr lang="en-US" altLang="zh-CN" dirty="0" smtClean="0"/>
              <a:t>principles</a:t>
            </a:r>
            <a:endParaRPr lang="zh-CN" altLang="en-US" dirty="0"/>
          </a:p>
        </p:txBody>
      </p:sp>
      <p:sp>
        <p:nvSpPr>
          <p:cNvPr id="3" name="内容占位符 2"/>
          <p:cNvSpPr>
            <a:spLocks noGrp="1"/>
          </p:cNvSpPr>
          <p:nvPr>
            <p:ph idx="1"/>
          </p:nvPr>
        </p:nvSpPr>
        <p:spPr/>
        <p:txBody>
          <a:bodyPr>
            <a:normAutofit/>
          </a:bodyPr>
          <a:lstStyle/>
          <a:p>
            <a:r>
              <a:rPr lang="en-US" altLang="zh-CN" dirty="0" smtClean="0"/>
              <a:t>User </a:t>
            </a:r>
            <a:r>
              <a:rPr lang="en-US" altLang="zh-CN" dirty="0"/>
              <a:t>guidance</a:t>
            </a:r>
          </a:p>
          <a:p>
            <a:pPr lvl="1"/>
            <a:r>
              <a:rPr lang="en-US" altLang="zh-CN" dirty="0"/>
              <a:t>Some user guidance such as help systems, on-line manuals, etc. should be supplied</a:t>
            </a:r>
          </a:p>
          <a:p>
            <a:endParaRPr lang="en-US" altLang="zh-CN" dirty="0" smtClean="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375" y="2726092"/>
            <a:ext cx="4304799" cy="1863663"/>
          </a:xfrm>
          <a:prstGeom prst="rect">
            <a:avLst/>
          </a:prstGeom>
        </p:spPr>
      </p:pic>
    </p:spTree>
    <p:extLst>
      <p:ext uri="{BB962C8B-B14F-4D97-AF65-F5344CB8AC3E}">
        <p14:creationId xmlns:p14="http://schemas.microsoft.com/office/powerpoint/2010/main" val="302011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design </a:t>
            </a:r>
            <a:r>
              <a:rPr lang="en-US" altLang="zh-CN" dirty="0" smtClean="0"/>
              <a:t>principles</a:t>
            </a:r>
            <a:endParaRPr lang="zh-CN" altLang="en-US" dirty="0"/>
          </a:p>
        </p:txBody>
      </p:sp>
      <p:sp>
        <p:nvSpPr>
          <p:cNvPr id="3" name="内容占位符 2"/>
          <p:cNvSpPr>
            <a:spLocks noGrp="1"/>
          </p:cNvSpPr>
          <p:nvPr>
            <p:ph idx="1"/>
          </p:nvPr>
        </p:nvSpPr>
        <p:spPr>
          <a:xfrm>
            <a:off x="1261872" y="1828801"/>
            <a:ext cx="8595360" cy="1225118"/>
          </a:xfrm>
        </p:spPr>
        <p:txBody>
          <a:bodyPr>
            <a:normAutofit/>
          </a:bodyPr>
          <a:lstStyle/>
          <a:p>
            <a:r>
              <a:rPr lang="en-US" altLang="zh-CN" dirty="0" smtClean="0"/>
              <a:t>User </a:t>
            </a:r>
            <a:r>
              <a:rPr lang="en-US" altLang="zh-CN" dirty="0"/>
              <a:t>diversity</a:t>
            </a:r>
          </a:p>
          <a:p>
            <a:pPr lvl="1"/>
            <a:r>
              <a:rPr lang="en-US" altLang="zh-CN" dirty="0"/>
              <a:t>Interaction facilities for different types of user should be supported</a:t>
            </a:r>
          </a:p>
          <a:p>
            <a:pPr lvl="1"/>
            <a:r>
              <a:rPr lang="en-US" altLang="zh-CN" dirty="0"/>
              <a:t>E.g., some users have seeing difficulties and so larger text should be available</a:t>
            </a:r>
          </a:p>
          <a:p>
            <a:endParaRPr lang="en-US" altLang="zh-CN" dirty="0" smtClean="0"/>
          </a:p>
          <a:p>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58" y="3122147"/>
            <a:ext cx="8831906" cy="2994568"/>
          </a:xfrm>
          <a:prstGeom prst="rect">
            <a:avLst/>
          </a:prstGeom>
        </p:spPr>
      </p:pic>
    </p:spTree>
    <p:extLst>
      <p:ext uri="{BB962C8B-B14F-4D97-AF65-F5344CB8AC3E}">
        <p14:creationId xmlns:p14="http://schemas.microsoft.com/office/powerpoint/2010/main" val="4191789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design </a:t>
            </a:r>
            <a:r>
              <a:rPr lang="en-US" altLang="zh-CN" dirty="0" smtClean="0"/>
              <a:t>principles</a:t>
            </a:r>
            <a:endParaRPr lang="zh-CN" altLang="en-US" dirty="0"/>
          </a:p>
        </p:txBody>
      </p:sp>
      <p:sp>
        <p:nvSpPr>
          <p:cNvPr id="3" name="内容占位符 2"/>
          <p:cNvSpPr>
            <a:spLocks noGrp="1"/>
          </p:cNvSpPr>
          <p:nvPr>
            <p:ph idx="1"/>
          </p:nvPr>
        </p:nvSpPr>
        <p:spPr>
          <a:xfrm>
            <a:off x="1261872" y="1828800"/>
            <a:ext cx="8595360" cy="4305669"/>
          </a:xfrm>
        </p:spPr>
        <p:txBody>
          <a:bodyPr>
            <a:normAutofit/>
          </a:bodyPr>
          <a:lstStyle/>
          <a:p>
            <a:r>
              <a:rPr lang="en-US" altLang="zh-CN" dirty="0" smtClean="0"/>
              <a:t>Meaningful feedback</a:t>
            </a:r>
            <a:endParaRPr lang="en-US" altLang="zh-CN" dirty="0"/>
          </a:p>
          <a:p>
            <a:pPr lvl="1"/>
            <a:r>
              <a:rPr lang="en-US" altLang="zh-CN" dirty="0" smtClean="0"/>
              <a:t>Programmers often use UI to debug</a:t>
            </a:r>
            <a:endParaRPr lang="en-US" altLang="zh-CN" dirty="0"/>
          </a:p>
          <a:p>
            <a:endParaRPr lang="en-US" altLang="zh-CN" dirty="0" smtClean="0"/>
          </a:p>
          <a:p>
            <a:endParaRPr lang="zh-CN" alt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945" y="2968329"/>
            <a:ext cx="8740209" cy="262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Usability attributes</a:t>
            </a:r>
            <a:endParaRPr lang="zh-CN" altLang="en-US"/>
          </a:p>
        </p:txBody>
      </p:sp>
      <p:sp>
        <p:nvSpPr>
          <p:cNvPr id="3" name="内容占位符 2"/>
          <p:cNvSpPr>
            <a:spLocks noGrp="1"/>
          </p:cNvSpPr>
          <p:nvPr>
            <p:ph idx="1"/>
          </p:nvPr>
        </p:nvSpPr>
        <p:spPr/>
        <p:txBody>
          <a:bodyPr>
            <a:normAutofit/>
          </a:bodyPr>
          <a:lstStyle/>
          <a:p>
            <a:r>
              <a:rPr lang="en-US" altLang="zh-CN" dirty="0" smtClean="0"/>
              <a:t>Learnability</a:t>
            </a:r>
          </a:p>
          <a:p>
            <a:pPr lvl="1"/>
            <a:r>
              <a:rPr lang="en-US" altLang="zh-CN" dirty="0" smtClean="0"/>
              <a:t>How </a:t>
            </a:r>
            <a:r>
              <a:rPr lang="en-US" altLang="zh-CN" dirty="0"/>
              <a:t>easy is it for users to accomplish basic tasks the first time they encounter the design?</a:t>
            </a:r>
          </a:p>
          <a:p>
            <a:r>
              <a:rPr lang="en-US" altLang="zh-CN" dirty="0" smtClean="0"/>
              <a:t>Efficiency</a:t>
            </a:r>
          </a:p>
          <a:p>
            <a:pPr lvl="1"/>
            <a:r>
              <a:rPr lang="en-US" altLang="zh-CN" dirty="0" smtClean="0"/>
              <a:t>Once </a:t>
            </a:r>
            <a:r>
              <a:rPr lang="en-US" altLang="zh-CN" dirty="0"/>
              <a:t>users have learned the design, how quickly can they perform tasks?</a:t>
            </a:r>
          </a:p>
          <a:p>
            <a:r>
              <a:rPr lang="en-US" altLang="zh-CN" dirty="0" smtClean="0"/>
              <a:t>Memorability</a:t>
            </a:r>
          </a:p>
          <a:p>
            <a:pPr lvl="1"/>
            <a:r>
              <a:rPr lang="en-US" altLang="zh-CN" dirty="0" smtClean="0"/>
              <a:t>When </a:t>
            </a:r>
            <a:r>
              <a:rPr lang="en-US" altLang="zh-CN" dirty="0"/>
              <a:t>users return to the design after a period of not using it, how easily can they reestablish proficiency?</a:t>
            </a:r>
          </a:p>
          <a:p>
            <a:r>
              <a:rPr lang="en-US" altLang="zh-CN" dirty="0" smtClean="0"/>
              <a:t>Errors</a:t>
            </a:r>
          </a:p>
          <a:p>
            <a:pPr lvl="1"/>
            <a:r>
              <a:rPr lang="en-US" altLang="zh-CN" dirty="0" smtClean="0"/>
              <a:t>How </a:t>
            </a:r>
            <a:r>
              <a:rPr lang="en-US" altLang="zh-CN" dirty="0"/>
              <a:t>many errors do users make, how severe are these errors, and how easily can they recover from the errors?</a:t>
            </a:r>
          </a:p>
          <a:p>
            <a:r>
              <a:rPr lang="en-US" altLang="zh-CN" dirty="0" smtClean="0"/>
              <a:t>Satisfaction </a:t>
            </a:r>
          </a:p>
          <a:p>
            <a:pPr lvl="1"/>
            <a:r>
              <a:rPr lang="en-US" altLang="zh-CN" dirty="0" smtClean="0"/>
              <a:t>How </a:t>
            </a:r>
            <a:r>
              <a:rPr lang="en-US" altLang="zh-CN" dirty="0"/>
              <a:t>pleasant is it to use the design?</a:t>
            </a:r>
            <a:endParaRPr lang="zh-CN" altLang="en-US" dirty="0"/>
          </a:p>
        </p:txBody>
      </p:sp>
    </p:spTree>
    <p:extLst>
      <p:ext uri="{BB962C8B-B14F-4D97-AF65-F5344CB8AC3E}">
        <p14:creationId xmlns:p14="http://schemas.microsoft.com/office/powerpoint/2010/main" val="189331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Simple evaluation techniques</a:t>
            </a:r>
            <a:endParaRPr lang="zh-CN" altLang="en-US" dirty="0"/>
          </a:p>
        </p:txBody>
      </p:sp>
      <p:sp>
        <p:nvSpPr>
          <p:cNvPr id="3" name="内容占位符 2"/>
          <p:cNvSpPr>
            <a:spLocks noGrp="1"/>
          </p:cNvSpPr>
          <p:nvPr>
            <p:ph idx="1"/>
          </p:nvPr>
        </p:nvSpPr>
        <p:spPr/>
        <p:txBody>
          <a:bodyPr/>
          <a:lstStyle/>
          <a:p>
            <a:r>
              <a:rPr lang="en-US" altLang="zh-CN" dirty="0"/>
              <a:t>Questionnaires for user </a:t>
            </a:r>
            <a:r>
              <a:rPr lang="en-US" altLang="zh-CN" dirty="0" smtClean="0"/>
              <a:t>feedback</a:t>
            </a:r>
          </a:p>
          <a:p>
            <a:r>
              <a:rPr lang="en-US" altLang="zh-CN" dirty="0" smtClean="0"/>
              <a:t>Video </a:t>
            </a:r>
            <a:r>
              <a:rPr lang="en-US" altLang="zh-CN" dirty="0"/>
              <a:t>recording of system use and subsequent </a:t>
            </a:r>
            <a:r>
              <a:rPr lang="en-US" altLang="zh-CN" dirty="0" smtClean="0"/>
              <a:t>tape </a:t>
            </a:r>
            <a:r>
              <a:rPr lang="en-US" altLang="zh-CN" dirty="0"/>
              <a:t>evaluation.</a:t>
            </a:r>
          </a:p>
          <a:p>
            <a:r>
              <a:rPr lang="en-US" altLang="zh-CN" dirty="0"/>
              <a:t>Instrumentation of code to collect information </a:t>
            </a:r>
            <a:r>
              <a:rPr lang="en-US" altLang="zh-CN" dirty="0" smtClean="0"/>
              <a:t>about </a:t>
            </a:r>
            <a:r>
              <a:rPr lang="en-US" altLang="zh-CN" dirty="0"/>
              <a:t>facility use and user errors.</a:t>
            </a:r>
          </a:p>
          <a:p>
            <a:pPr lvl="1"/>
            <a:r>
              <a:rPr lang="en-US" altLang="en-US" dirty="0" smtClean="0"/>
              <a:t>Analyze </a:t>
            </a:r>
            <a:r>
              <a:rPr lang="en-US" altLang="en-US" dirty="0"/>
              <a:t>help desk logs</a:t>
            </a:r>
          </a:p>
          <a:p>
            <a:pPr lvl="1"/>
            <a:r>
              <a:rPr lang="en-US" altLang="en-US" dirty="0"/>
              <a:t>Analyze access logs for web apps</a:t>
            </a:r>
          </a:p>
          <a:p>
            <a:endParaRPr lang="zh-CN" altLang="en-US" dirty="0"/>
          </a:p>
        </p:txBody>
      </p:sp>
    </p:spTree>
    <p:extLst>
      <p:ext uri="{BB962C8B-B14F-4D97-AF65-F5344CB8AC3E}">
        <p14:creationId xmlns:p14="http://schemas.microsoft.com/office/powerpoint/2010/main" val="927211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Internationalization</a:t>
            </a:r>
            <a:endParaRPr lang="zh-CN" altLang="en-US" dirty="0"/>
          </a:p>
        </p:txBody>
      </p:sp>
      <p:sp>
        <p:nvSpPr>
          <p:cNvPr id="3" name="内容占位符 2"/>
          <p:cNvSpPr>
            <a:spLocks noGrp="1"/>
          </p:cNvSpPr>
          <p:nvPr>
            <p:ph idx="1"/>
          </p:nvPr>
        </p:nvSpPr>
        <p:spPr/>
        <p:txBody>
          <a:bodyPr>
            <a:normAutofit/>
          </a:bodyPr>
          <a:lstStyle/>
          <a:p>
            <a:r>
              <a:rPr lang="en-US" altLang="zh-CN" dirty="0"/>
              <a:t>Why should a team want to internationalize / localize its app?</a:t>
            </a:r>
          </a:p>
          <a:p>
            <a:pPr lvl="1"/>
            <a:r>
              <a:rPr lang="en-US" altLang="zh-CN" dirty="0"/>
              <a:t>reach a wider audience</a:t>
            </a:r>
          </a:p>
          <a:p>
            <a:pPr lvl="1"/>
            <a:r>
              <a:rPr lang="en-US" altLang="zh-CN" dirty="0"/>
              <a:t>make more </a:t>
            </a:r>
            <a:r>
              <a:rPr lang="en-US" altLang="zh-CN" dirty="0" smtClean="0"/>
              <a:t>money</a:t>
            </a:r>
          </a:p>
          <a:p>
            <a:r>
              <a:rPr lang="en-US" altLang="zh-CN" dirty="0" smtClean="0"/>
              <a:t>Is </a:t>
            </a:r>
            <a:r>
              <a:rPr lang="en-US" altLang="zh-CN" dirty="0"/>
              <a:t>it worth it to localize?</a:t>
            </a:r>
          </a:p>
          <a:p>
            <a:pPr lvl="1"/>
            <a:r>
              <a:rPr lang="en-US" altLang="zh-CN" dirty="0"/>
              <a:t>May need to evaluate cost/benefit:</a:t>
            </a:r>
          </a:p>
          <a:p>
            <a:pPr lvl="2"/>
            <a:r>
              <a:rPr lang="en-US" altLang="zh-CN" dirty="0"/>
              <a:t>What fraction of our users speak that language?</a:t>
            </a:r>
          </a:p>
          <a:p>
            <a:pPr lvl="2"/>
            <a:r>
              <a:rPr lang="en-US" altLang="zh-CN" dirty="0" smtClean="0"/>
              <a:t>Development effort</a:t>
            </a:r>
          </a:p>
          <a:p>
            <a:r>
              <a:rPr lang="en-US" altLang="zh-CN" dirty="0" smtClean="0"/>
              <a:t>Open-source </a:t>
            </a:r>
            <a:r>
              <a:rPr lang="en-US" altLang="zh-CN" dirty="0"/>
              <a:t>software is often translated for free by community</a:t>
            </a:r>
          </a:p>
          <a:p>
            <a:pPr lvl="1"/>
            <a:r>
              <a:rPr lang="en-US" altLang="zh-CN" dirty="0"/>
              <a:t>Maybe you can post your code and let them do it ...</a:t>
            </a:r>
          </a:p>
          <a:p>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380" y="2891901"/>
            <a:ext cx="19256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00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Concurrent Development</a:t>
            </a:r>
            <a:endParaRPr lang="zh-CN" altLang="en-US" dirty="0"/>
          </a:p>
        </p:txBody>
      </p:sp>
      <p:pic>
        <p:nvPicPr>
          <p:cNvPr id="5" name="Picture 4" descr="pic"/>
          <p:cNvPicPr>
            <a:picLocks noChangeAspect="1" noChangeArrowheads="1"/>
          </p:cNvPicPr>
          <p:nvPr/>
        </p:nvPicPr>
        <p:blipFill>
          <a:blip r:embed="rId3">
            <a:extLst>
              <a:ext uri="{28A0092B-C50C-407E-A947-70E740481C1C}">
                <a14:useLocalDpi xmlns:a14="http://schemas.microsoft.com/office/drawing/2010/main" val="0"/>
              </a:ext>
            </a:extLst>
          </a:blip>
          <a:srcRect r="29662" b="41306"/>
          <a:stretch>
            <a:fillRect/>
          </a:stretch>
        </p:blipFill>
        <p:spPr bwMode="auto">
          <a:xfrm>
            <a:off x="1570608" y="1541493"/>
            <a:ext cx="6324600" cy="3124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nvPr>
        </p:nvGraphicFramePr>
        <p:xfrm>
          <a:off x="1968910" y="4665693"/>
          <a:ext cx="2011363" cy="1831975"/>
        </p:xfrm>
        <a:graphic>
          <a:graphicData uri="http://schemas.openxmlformats.org/presentationml/2006/ole">
            <mc:AlternateContent xmlns:mc="http://schemas.openxmlformats.org/markup-compatibility/2006">
              <mc:Choice xmlns:v="urn:schemas-microsoft-com:vml" Requires="v">
                <p:oleObj spid="_x0000_s1106" name="Visio" r:id="rId4" imgW="2011734" imgH="1831496" progId="Visio.Drawing.11">
                  <p:embed/>
                </p:oleObj>
              </mc:Choice>
              <mc:Fallback>
                <p:oleObj name="Visio" r:id="rId4" imgW="2011734" imgH="1831496" progId="Visio.Drawing.11">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910" y="4665693"/>
                        <a:ext cx="2011363"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nvPr>
        </p:nvGraphicFramePr>
        <p:xfrm>
          <a:off x="4429218" y="4665693"/>
          <a:ext cx="2011363" cy="1831975"/>
        </p:xfrm>
        <a:graphic>
          <a:graphicData uri="http://schemas.openxmlformats.org/presentationml/2006/ole">
            <mc:AlternateContent xmlns:mc="http://schemas.openxmlformats.org/markup-compatibility/2006">
              <mc:Choice xmlns:v="urn:schemas-microsoft-com:vml" Requires="v">
                <p:oleObj spid="_x0000_s1107" name="Visio" r:id="rId6" imgW="2014706" imgH="1834731" progId="Visio.Drawing.11">
                  <p:embed/>
                </p:oleObj>
              </mc:Choice>
              <mc:Fallback>
                <p:oleObj name="Visio" r:id="rId6" imgW="2014706" imgH="1834731" progId="Visio.Drawing.11">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218" y="4665693"/>
                        <a:ext cx="2011363"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nvPr>
        </p:nvGraphicFramePr>
        <p:xfrm>
          <a:off x="6889526" y="4665693"/>
          <a:ext cx="2011363" cy="1831975"/>
        </p:xfrm>
        <a:graphic>
          <a:graphicData uri="http://schemas.openxmlformats.org/presentationml/2006/ole">
            <mc:AlternateContent xmlns:mc="http://schemas.openxmlformats.org/markup-compatibility/2006">
              <mc:Choice xmlns:v="urn:schemas-microsoft-com:vml" Requires="v">
                <p:oleObj spid="_x0000_s1108" name="Visio" r:id="rId8" imgW="2014706" imgH="1834731" progId="Visio.Drawing.11">
                  <p:embed/>
                </p:oleObj>
              </mc:Choice>
              <mc:Fallback>
                <p:oleObj name="Visio" r:id="rId8" imgW="2014706" imgH="1834731" progId="Visio.Drawing.11">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526" y="4665693"/>
                        <a:ext cx="2011363"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nvPr>
        </p:nvGraphicFramePr>
        <p:xfrm>
          <a:off x="7895208" y="2187605"/>
          <a:ext cx="2011363" cy="1831975"/>
        </p:xfrm>
        <a:graphic>
          <a:graphicData uri="http://schemas.openxmlformats.org/presentationml/2006/ole">
            <mc:AlternateContent xmlns:mc="http://schemas.openxmlformats.org/markup-compatibility/2006">
              <mc:Choice xmlns:v="urn:schemas-microsoft-com:vml" Requires="v">
                <p:oleObj spid="_x0000_s1109" name="Visio" r:id="rId10" imgW="2014706" imgH="1834731" progId="Visio.Drawing.11">
                  <p:embed/>
                </p:oleObj>
              </mc:Choice>
              <mc:Fallback>
                <p:oleObj name="Visio" r:id="rId10" imgW="2014706" imgH="1834731" progId="Visio.Drawing.11">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95208" y="2187605"/>
                        <a:ext cx="2011363"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6745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Locales</a:t>
            </a:r>
            <a:endParaRPr lang="zh-CN" altLang="en-US" dirty="0"/>
          </a:p>
        </p:txBody>
      </p:sp>
      <p:sp>
        <p:nvSpPr>
          <p:cNvPr id="3" name="内容占位符 2"/>
          <p:cNvSpPr>
            <a:spLocks noGrp="1"/>
          </p:cNvSpPr>
          <p:nvPr>
            <p:ph idx="1"/>
          </p:nvPr>
        </p:nvSpPr>
        <p:spPr/>
        <p:txBody>
          <a:bodyPr>
            <a:normAutofit/>
          </a:bodyPr>
          <a:lstStyle/>
          <a:p>
            <a:r>
              <a:rPr lang="en-US" altLang="zh-CN" dirty="0"/>
              <a:t>locale: A geographic/cultural location targeted for localization.</a:t>
            </a:r>
          </a:p>
          <a:p>
            <a:pPr lvl="1"/>
            <a:r>
              <a:rPr lang="en-US" altLang="zh-CN" dirty="0"/>
              <a:t>A locale consists of:</a:t>
            </a:r>
          </a:p>
          <a:p>
            <a:pPr lvl="2"/>
            <a:r>
              <a:rPr lang="en-US" altLang="zh-CN" dirty="0"/>
              <a:t>a language (e.g. </a:t>
            </a:r>
            <a:r>
              <a:rPr lang="en-US" altLang="zh-CN" dirty="0" smtClean="0"/>
              <a:t>English) </a:t>
            </a:r>
          </a:p>
          <a:p>
            <a:pPr lvl="3"/>
            <a:r>
              <a:rPr lang="en-US" altLang="zh-CN" dirty="0" smtClean="0"/>
              <a:t>often </a:t>
            </a:r>
            <a:r>
              <a:rPr lang="en-US" altLang="zh-CN" dirty="0"/>
              <a:t>expressed as an ISO-639-1 code: de, </a:t>
            </a:r>
            <a:r>
              <a:rPr lang="en-US" altLang="zh-CN" dirty="0" err="1"/>
              <a:t>en</a:t>
            </a:r>
            <a:r>
              <a:rPr lang="en-US" altLang="zh-CN" dirty="0"/>
              <a:t>, </a:t>
            </a:r>
            <a:r>
              <a:rPr lang="en-US" altLang="zh-CN" dirty="0" err="1"/>
              <a:t>fr</a:t>
            </a:r>
            <a:r>
              <a:rPr lang="en-US" altLang="zh-CN" dirty="0"/>
              <a:t>, ja</a:t>
            </a:r>
          </a:p>
          <a:p>
            <a:pPr lvl="2"/>
            <a:r>
              <a:rPr lang="en-US" altLang="zh-CN" dirty="0" smtClean="0"/>
              <a:t>a </a:t>
            </a:r>
            <a:r>
              <a:rPr lang="en-US" altLang="zh-CN" dirty="0"/>
              <a:t>location or variant (e.g. United States,  </a:t>
            </a:r>
            <a:r>
              <a:rPr lang="en-US" altLang="zh-CN" dirty="0" smtClean="0"/>
              <a:t>UK) </a:t>
            </a:r>
          </a:p>
          <a:p>
            <a:pPr lvl="3"/>
            <a:r>
              <a:rPr lang="en-US" altLang="zh-CN" dirty="0" smtClean="0"/>
              <a:t>often </a:t>
            </a:r>
            <a:r>
              <a:rPr lang="en-US" altLang="zh-CN" dirty="0"/>
              <a:t>expressed as an ISO-3166-1 code: CA, US, GB, DE, ES, JP</a:t>
            </a:r>
          </a:p>
          <a:p>
            <a:r>
              <a:rPr lang="en-US" altLang="zh-CN" dirty="0" smtClean="0"/>
              <a:t>Why </a:t>
            </a:r>
            <a:r>
              <a:rPr lang="en-US" altLang="zh-CN" dirty="0"/>
              <a:t>isn't it enough to specify just the language?</a:t>
            </a:r>
          </a:p>
          <a:p>
            <a:pPr lvl="1"/>
            <a:r>
              <a:rPr lang="en-US" altLang="zh-CN" dirty="0" smtClean="0"/>
              <a:t>Different </a:t>
            </a:r>
            <a:r>
              <a:rPr lang="en-US" altLang="zh-CN" dirty="0"/>
              <a:t>locations may use different conventions, spelling, etc.</a:t>
            </a:r>
          </a:p>
          <a:p>
            <a:pPr lvl="2"/>
            <a:r>
              <a:rPr lang="en-US" altLang="zh-CN" dirty="0"/>
              <a:t>"color" (US) vs. "</a:t>
            </a:r>
            <a:r>
              <a:rPr lang="en-US" altLang="zh-CN" dirty="0" err="1"/>
              <a:t>colour</a:t>
            </a:r>
            <a:r>
              <a:rPr lang="en-US" altLang="zh-CN" dirty="0"/>
              <a:t>" (UK)</a:t>
            </a:r>
          </a:p>
          <a:p>
            <a:pPr lvl="2"/>
            <a:r>
              <a:rPr lang="en-US" altLang="zh-CN" dirty="0"/>
              <a:t>"localize" (US) vs. "</a:t>
            </a:r>
            <a:r>
              <a:rPr lang="en-US" altLang="zh-CN" dirty="0" err="1"/>
              <a:t>localise</a:t>
            </a:r>
            <a:r>
              <a:rPr lang="en-US" altLang="zh-CN" dirty="0"/>
              <a:t>" (UK)</a:t>
            </a:r>
          </a:p>
          <a:p>
            <a:pPr lvl="1"/>
            <a:r>
              <a:rPr lang="en-US" altLang="zh-CN" dirty="0" smtClean="0"/>
              <a:t>Other </a:t>
            </a:r>
            <a:r>
              <a:rPr lang="en-US" altLang="zh-CN" dirty="0"/>
              <a:t>differences (dates, currency, numbers, time zone, etc.)</a:t>
            </a:r>
          </a:p>
          <a:p>
            <a:endParaRPr lang="zh-CN" altLang="en-US" dirty="0"/>
          </a:p>
        </p:txBody>
      </p:sp>
    </p:spTree>
    <p:extLst>
      <p:ext uri="{BB962C8B-B14F-4D97-AF65-F5344CB8AC3E}">
        <p14:creationId xmlns:p14="http://schemas.microsoft.com/office/powerpoint/2010/main" val="3901582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Right-to-Left (RTL)</a:t>
            </a:r>
            <a:endParaRPr lang="zh-CN" altLang="en-US" dirty="0"/>
          </a:p>
        </p:txBody>
      </p:sp>
      <p:sp>
        <p:nvSpPr>
          <p:cNvPr id="3" name="内容占位符 2"/>
          <p:cNvSpPr>
            <a:spLocks noGrp="1"/>
          </p:cNvSpPr>
          <p:nvPr>
            <p:ph idx="1"/>
          </p:nvPr>
        </p:nvSpPr>
        <p:spPr/>
        <p:txBody>
          <a:bodyPr/>
          <a:lstStyle/>
          <a:p>
            <a:r>
              <a:rPr lang="en-US" altLang="zh-CN" dirty="0" smtClean="0"/>
              <a:t>Some </a:t>
            </a:r>
            <a:r>
              <a:rPr lang="en-US" altLang="zh-CN" dirty="0"/>
              <a:t>languages begin lines on the right side and go left</a:t>
            </a:r>
          </a:p>
          <a:p>
            <a:pPr lvl="1"/>
            <a:r>
              <a:rPr lang="en-US" altLang="zh-CN" dirty="0"/>
              <a:t>Arabic, Farsi/Persian, Hebrew, Kurdish, Punjabi, Somali, ...</a:t>
            </a:r>
          </a:p>
          <a:p>
            <a:r>
              <a:rPr lang="en-US" altLang="zh-CN" dirty="0" smtClean="0"/>
              <a:t>Often </a:t>
            </a:r>
            <a:r>
              <a:rPr lang="en-US" altLang="zh-CN" dirty="0"/>
              <a:t>handled by supplying separate .</a:t>
            </a:r>
            <a:r>
              <a:rPr lang="en-US" altLang="zh-CN" dirty="0" err="1"/>
              <a:t>css</a:t>
            </a:r>
            <a:r>
              <a:rPr lang="en-US" altLang="zh-CN" dirty="0"/>
              <a:t> files for RTL </a:t>
            </a:r>
            <a:r>
              <a:rPr lang="en-US" altLang="zh-CN" dirty="0" smtClean="0"/>
              <a:t>locales</a:t>
            </a:r>
            <a:endParaRPr lang="en-US" altLang="zh-CN" dirty="0"/>
          </a:p>
          <a:p>
            <a:r>
              <a:rPr lang="en-US" altLang="zh-CN" dirty="0" smtClean="0"/>
              <a:t>Can </a:t>
            </a:r>
            <a:r>
              <a:rPr lang="en-US" altLang="zh-CN" dirty="0"/>
              <a:t>lead to lots of subtle UI bugs</a:t>
            </a:r>
            <a:br>
              <a:rPr lang="en-US" altLang="zh-CN" dirty="0"/>
            </a:br>
            <a:r>
              <a:rPr lang="en-US" altLang="zh-CN" dirty="0"/>
              <a:t>based on coders' LTR assumptions</a:t>
            </a:r>
          </a:p>
          <a:p>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r="1329" b="25333"/>
          <a:stretch>
            <a:fillRect/>
          </a:stretch>
        </p:blipFill>
        <p:spPr bwMode="auto">
          <a:xfrm>
            <a:off x="8647591" y="3269615"/>
            <a:ext cx="20208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398" y="4230053"/>
            <a:ext cx="3962400"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198" y="3933190"/>
            <a:ext cx="2433638"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708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Localization </a:t>
            </a:r>
            <a:r>
              <a:rPr lang="en-US" altLang="zh-CN" dirty="0" err="1"/>
              <a:t>gotchas</a:t>
            </a:r>
            <a:endParaRPr lang="zh-CN" altLang="en-US" dirty="0"/>
          </a:p>
        </p:txBody>
      </p:sp>
      <p:sp>
        <p:nvSpPr>
          <p:cNvPr id="3" name="内容占位符 2"/>
          <p:cNvSpPr>
            <a:spLocks noGrp="1"/>
          </p:cNvSpPr>
          <p:nvPr>
            <p:ph idx="1"/>
          </p:nvPr>
        </p:nvSpPr>
        <p:spPr/>
        <p:txBody>
          <a:bodyPr>
            <a:normAutofit/>
          </a:bodyPr>
          <a:lstStyle/>
          <a:p>
            <a:r>
              <a:rPr lang="en-US" altLang="zh-CN" dirty="0"/>
              <a:t>Some languages (e.g. German) use long words</a:t>
            </a:r>
          </a:p>
          <a:p>
            <a:pPr lvl="1"/>
            <a:r>
              <a:rPr lang="en-US" altLang="zh-CN" dirty="0"/>
              <a:t>buttons/labels get too wide for space provided</a:t>
            </a:r>
          </a:p>
          <a:p>
            <a:r>
              <a:rPr lang="en-US" altLang="zh-CN" dirty="0" smtClean="0"/>
              <a:t>Some </a:t>
            </a:r>
            <a:r>
              <a:rPr lang="en-US" altLang="zh-CN" dirty="0"/>
              <a:t>Unicode characters look like ASCII ones</a:t>
            </a:r>
          </a:p>
          <a:p>
            <a:pPr lvl="1"/>
            <a:r>
              <a:rPr lang="en-US" altLang="zh-CN" dirty="0"/>
              <a:t>U+00A0 "non-breaking space" character</a:t>
            </a:r>
          </a:p>
          <a:p>
            <a:pPr lvl="1"/>
            <a:r>
              <a:rPr lang="en-US" altLang="zh-CN" dirty="0"/>
              <a:t>"-" vs. U+2014 "</a:t>
            </a:r>
            <a:r>
              <a:rPr lang="en-US" altLang="zh-CN" dirty="0" err="1"/>
              <a:t>em</a:t>
            </a:r>
            <a:r>
              <a:rPr lang="en-US" altLang="zh-CN" dirty="0"/>
              <a:t>-dash" —, U+2013 "</a:t>
            </a:r>
            <a:r>
              <a:rPr lang="en-US" altLang="zh-CN" dirty="0" err="1"/>
              <a:t>en</a:t>
            </a:r>
            <a:r>
              <a:rPr lang="en-US" altLang="zh-CN" dirty="0"/>
              <a:t>-dash" –</a:t>
            </a:r>
          </a:p>
          <a:p>
            <a:r>
              <a:rPr lang="en-US" altLang="zh-CN" dirty="0" smtClean="0"/>
              <a:t>Some </a:t>
            </a:r>
            <a:r>
              <a:rPr lang="en-US" altLang="zh-CN" dirty="0"/>
              <a:t>fonts don't have all characters</a:t>
            </a:r>
          </a:p>
          <a:p>
            <a:pPr lvl="1"/>
            <a:r>
              <a:rPr lang="en-US" altLang="zh-CN" dirty="0"/>
              <a:t>but a smart OS can use font substitution</a:t>
            </a:r>
          </a:p>
          <a:p>
            <a:r>
              <a:rPr lang="en-US" altLang="zh-CN" dirty="0" smtClean="0"/>
              <a:t>Regular </a:t>
            </a:r>
            <a:r>
              <a:rPr lang="en-US" altLang="zh-CN" dirty="0"/>
              <a:t>expressions / text searches may not match i18n input</a:t>
            </a:r>
          </a:p>
          <a:p>
            <a:pPr lvl="1"/>
            <a:r>
              <a:rPr lang="en-US" altLang="zh-CN" dirty="0"/>
              <a:t>ex.  \w "word boundary" doesn't match Unicode word delimiters</a:t>
            </a:r>
          </a:p>
          <a:p>
            <a:r>
              <a:rPr lang="en-US" altLang="zh-CN" dirty="0" smtClean="0"/>
              <a:t>Web </a:t>
            </a:r>
            <a:r>
              <a:rPr lang="en-US" altLang="zh-CN" dirty="0"/>
              <a:t>server might return text that has not been localized (Ajax)</a:t>
            </a:r>
          </a:p>
          <a:p>
            <a:endParaRPr lang="zh-CN" alt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233" y="815529"/>
            <a:ext cx="3673136" cy="330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648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Differences between locales</a:t>
            </a:r>
            <a:endParaRPr lang="zh-CN" altLang="en-US" dirty="0"/>
          </a:p>
        </p:txBody>
      </p:sp>
      <p:sp>
        <p:nvSpPr>
          <p:cNvPr id="4" name="Rectangle 3"/>
          <p:cNvSpPr txBox="1">
            <a:spLocks noChangeArrowheads="1"/>
          </p:cNvSpPr>
          <p:nvPr/>
        </p:nvSpPr>
        <p:spPr>
          <a:xfrm>
            <a:off x="1155577" y="1691322"/>
            <a:ext cx="8991600" cy="518160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tabLst>
                <a:tab pos="4799013" algn="l"/>
              </a:tabLst>
            </a:pPr>
            <a:r>
              <a:rPr lang="en-US" altLang="zh-CN" b="1" smtClean="0">
                <a:ea typeface="宋体" panose="02010600030101010101" pitchFamily="2" charset="-122"/>
              </a:rPr>
              <a:t>language	</a:t>
            </a:r>
            <a:r>
              <a:rPr lang="en-US" altLang="zh-CN" smtClean="0">
                <a:ea typeface="宋体" panose="02010600030101010101" pitchFamily="2" charset="-122"/>
              </a:rPr>
              <a:t>English vs. German</a:t>
            </a:r>
            <a:endParaRPr lang="en-US" altLang="zh-CN" b="1" smtClean="0">
              <a:ea typeface="宋体" panose="02010600030101010101" pitchFamily="2" charset="-122"/>
            </a:endParaRPr>
          </a:p>
          <a:p>
            <a:pPr>
              <a:tabLst>
                <a:tab pos="4799013" algn="l"/>
              </a:tabLst>
            </a:pPr>
            <a:r>
              <a:rPr lang="en-US" altLang="zh-CN" b="1" smtClean="0">
                <a:ea typeface="宋体" panose="02010600030101010101" pitchFamily="2" charset="-122"/>
              </a:rPr>
              <a:t>spelling	</a:t>
            </a:r>
            <a:r>
              <a:rPr lang="en-US" altLang="zh-CN" smtClean="0">
                <a:ea typeface="宋体" panose="02010600030101010101" pitchFamily="2" charset="-122"/>
              </a:rPr>
              <a:t>"color" vs. "colour"</a:t>
            </a:r>
          </a:p>
          <a:p>
            <a:pPr>
              <a:tabLst>
                <a:tab pos="4799013" algn="l"/>
              </a:tabLst>
            </a:pPr>
            <a:r>
              <a:rPr lang="en-US" altLang="zh-CN" b="1" smtClean="0">
                <a:ea typeface="宋体" panose="02010600030101010101" pitchFamily="2" charset="-122"/>
              </a:rPr>
              <a:t>slang</a:t>
            </a:r>
            <a:r>
              <a:rPr lang="en-US" altLang="zh-CN" smtClean="0">
                <a:ea typeface="宋体" panose="02010600030101010101" pitchFamily="2" charset="-122"/>
              </a:rPr>
              <a:t>	"line" vs. "queue"</a:t>
            </a:r>
          </a:p>
          <a:p>
            <a:pPr>
              <a:tabLst>
                <a:tab pos="4799013" algn="l"/>
              </a:tabLst>
            </a:pPr>
            <a:r>
              <a:rPr lang="en-US" altLang="zh-CN" b="1" smtClean="0">
                <a:ea typeface="宋体" panose="02010600030101010101" pitchFamily="2" charset="-122"/>
              </a:rPr>
              <a:t>number</a:t>
            </a:r>
            <a:r>
              <a:rPr lang="en-US" altLang="zh-CN" smtClean="0">
                <a:ea typeface="宋体" panose="02010600030101010101" pitchFamily="2" charset="-122"/>
              </a:rPr>
              <a:t> formatting</a:t>
            </a:r>
          </a:p>
          <a:p>
            <a:pPr lvl="1">
              <a:tabLst>
                <a:tab pos="4799013" algn="l"/>
              </a:tabLst>
            </a:pPr>
            <a:r>
              <a:rPr lang="en-US" altLang="zh-CN" smtClean="0">
                <a:ea typeface="宋体" panose="02010600030101010101" pitchFamily="2" charset="-122"/>
              </a:rPr>
              <a:t>telephone number format  	</a:t>
            </a:r>
            <a:r>
              <a:rPr lang="en-US" altLang="zh-CN" sz="1800" smtClean="0">
                <a:ea typeface="宋体" panose="02010600030101010101" pitchFamily="2" charset="-122"/>
              </a:rPr>
              <a:t>(206) 949-0504 vs. +1.206.949.0504</a:t>
            </a:r>
          </a:p>
          <a:p>
            <a:pPr lvl="1">
              <a:tabLst>
                <a:tab pos="4799013" algn="l"/>
              </a:tabLst>
            </a:pPr>
            <a:r>
              <a:rPr lang="en-US" altLang="zh-CN" smtClean="0">
                <a:ea typeface="宋体" panose="02010600030101010101" pitchFamily="2" charset="-122"/>
              </a:rPr>
              <a:t>decimal separator, digit groups</a:t>
            </a:r>
          </a:p>
          <a:p>
            <a:pPr>
              <a:tabLst>
                <a:tab pos="4799013" algn="l"/>
              </a:tabLst>
            </a:pPr>
            <a:r>
              <a:rPr lang="en-US" altLang="zh-CN" b="1" smtClean="0">
                <a:ea typeface="宋体" panose="02010600030101010101" pitchFamily="2" charset="-122"/>
              </a:rPr>
              <a:t>currency</a:t>
            </a:r>
            <a:r>
              <a:rPr lang="en-US" altLang="zh-CN" smtClean="0">
                <a:ea typeface="宋体" panose="02010600030101010101" pitchFamily="2" charset="-122"/>
              </a:rPr>
              <a:t> units/formatting	$123.45 vs. 123,45</a:t>
            </a:r>
            <a:r>
              <a:rPr lang="en-US" altLang="zh-CN" smtClean="0">
                <a:ea typeface="宋体" panose="02010600030101010101" pitchFamily="2" charset="-122"/>
                <a:cs typeface="Tahoma" panose="020B0604030504040204" pitchFamily="34" charset="0"/>
              </a:rPr>
              <a:t>€</a:t>
            </a:r>
          </a:p>
          <a:p>
            <a:pPr>
              <a:tabLst>
                <a:tab pos="4799013" algn="l"/>
              </a:tabLst>
            </a:pPr>
            <a:r>
              <a:rPr lang="en-US" altLang="zh-CN" b="1" smtClean="0">
                <a:ea typeface="宋体" panose="02010600030101010101" pitchFamily="2" charset="-122"/>
              </a:rPr>
              <a:t>date </a:t>
            </a:r>
            <a:r>
              <a:rPr lang="en-US" altLang="zh-CN" smtClean="0">
                <a:ea typeface="宋体" panose="02010600030101010101" pitchFamily="2" charset="-122"/>
              </a:rPr>
              <a:t>formatting	3/14/10 vs. 2010/Mar/14</a:t>
            </a:r>
          </a:p>
          <a:p>
            <a:pPr>
              <a:tabLst>
                <a:tab pos="4799013" algn="l"/>
              </a:tabLst>
            </a:pPr>
            <a:r>
              <a:rPr lang="en-US" altLang="zh-CN" smtClean="0">
                <a:ea typeface="宋体" panose="02010600030101010101" pitchFamily="2" charset="-122"/>
              </a:rPr>
              <a:t>keyboard </a:t>
            </a:r>
            <a:r>
              <a:rPr lang="en-US" altLang="zh-CN" b="1" smtClean="0">
                <a:ea typeface="宋体" panose="02010600030101010101" pitchFamily="2" charset="-122"/>
              </a:rPr>
              <a:t>shortcuts</a:t>
            </a:r>
          </a:p>
          <a:p>
            <a:pPr>
              <a:tabLst>
                <a:tab pos="4799013" algn="l"/>
              </a:tabLst>
            </a:pPr>
            <a:r>
              <a:rPr lang="en-US" altLang="zh-CN" smtClean="0">
                <a:ea typeface="宋体" panose="02010600030101010101" pitchFamily="2" charset="-122"/>
              </a:rPr>
              <a:t>text </a:t>
            </a:r>
            <a:r>
              <a:rPr lang="en-US" altLang="zh-CN" b="1" smtClean="0">
                <a:ea typeface="宋体" panose="02010600030101010101" pitchFamily="2" charset="-122"/>
              </a:rPr>
              <a:t>direction	</a:t>
            </a:r>
            <a:r>
              <a:rPr lang="en-US" altLang="zh-CN" smtClean="0">
                <a:ea typeface="宋体" panose="02010600030101010101" pitchFamily="2" charset="-122"/>
              </a:rPr>
              <a:t>hello vs. </a:t>
            </a:r>
            <a:r>
              <a:rPr lang="he-IL" altLang="zh-CN" smtClean="0">
                <a:cs typeface="Tahoma" panose="020B0604030504040204" pitchFamily="34" charset="0"/>
              </a:rPr>
              <a:t>שָׁלוֹם</a:t>
            </a:r>
            <a:endParaRPr lang="en-US" altLang="zh-CN" smtClean="0">
              <a:ea typeface="宋体" panose="02010600030101010101" pitchFamily="2" charset="-122"/>
            </a:endParaRPr>
          </a:p>
          <a:p>
            <a:pPr lvl="1">
              <a:tabLst>
                <a:tab pos="4799013" algn="l"/>
              </a:tabLst>
            </a:pPr>
            <a:r>
              <a:rPr lang="en-US" altLang="zh-CN" smtClean="0">
                <a:ea typeface="宋体" panose="02010600030101010101" pitchFamily="2" charset="-122"/>
              </a:rPr>
              <a:t>left-to-right ("LTR") vs. right-to-left ("RTL"), AKA "bidi" issues</a:t>
            </a:r>
          </a:p>
          <a:p>
            <a:pPr>
              <a:tabLst>
                <a:tab pos="4799013" algn="l"/>
              </a:tabLst>
            </a:pPr>
            <a:r>
              <a:rPr lang="en-US" altLang="zh-CN" b="1" smtClean="0">
                <a:ea typeface="宋体" panose="02010600030101010101" pitchFamily="2" charset="-122"/>
              </a:rPr>
              <a:t>multimedia</a:t>
            </a:r>
            <a:r>
              <a:rPr lang="en-US" altLang="zh-CN" smtClean="0">
                <a:ea typeface="宋体" panose="02010600030101010101" pitchFamily="2" charset="-122"/>
              </a:rPr>
              <a:t>: spoken audio; video subtitles</a:t>
            </a:r>
            <a:endParaRPr lang="en-US" altLang="zh-CN">
              <a:ea typeface="宋体" panose="02010600030101010101" pitchFamily="2" charset="-122"/>
            </a:endParaRPr>
          </a:p>
        </p:txBody>
      </p:sp>
    </p:spTree>
    <p:extLst>
      <p:ext uri="{BB962C8B-B14F-4D97-AF65-F5344CB8AC3E}">
        <p14:creationId xmlns:p14="http://schemas.microsoft.com/office/powerpoint/2010/main" val="923618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Android localization</a:t>
            </a:r>
            <a:endParaRPr lang="zh-CN" altLang="en-US" dirty="0"/>
          </a:p>
        </p:txBody>
      </p:sp>
      <p:sp>
        <p:nvSpPr>
          <p:cNvPr id="3" name="内容占位符 2"/>
          <p:cNvSpPr>
            <a:spLocks noGrp="1"/>
          </p:cNvSpPr>
          <p:nvPr>
            <p:ph idx="1"/>
          </p:nvPr>
        </p:nvSpPr>
        <p:spPr/>
        <p:txBody>
          <a:bodyPr>
            <a:normAutofit/>
          </a:bodyPr>
          <a:lstStyle/>
          <a:p>
            <a:r>
              <a:rPr lang="en-US" altLang="zh-CN" dirty="0"/>
              <a:t>Android apps store resources in res/ folder</a:t>
            </a:r>
          </a:p>
          <a:p>
            <a:pPr lvl="1"/>
            <a:r>
              <a:rPr lang="en-US" altLang="zh-CN" dirty="0"/>
              <a:t>text strings go in strings.xml files:</a:t>
            </a:r>
          </a:p>
          <a:p>
            <a:pPr lvl="1"/>
            <a:r>
              <a:rPr lang="en-US" altLang="zh-CN" dirty="0"/>
              <a:t>res/values/strings.xml  (defaults)</a:t>
            </a:r>
          </a:p>
          <a:p>
            <a:pPr lvl="1"/>
            <a:r>
              <a:rPr lang="en-US" altLang="zh-CN" dirty="0"/>
              <a:t>res/values-</a:t>
            </a:r>
            <a:r>
              <a:rPr lang="en-US" altLang="zh-CN" dirty="0" err="1"/>
              <a:t>en</a:t>
            </a:r>
            <a:r>
              <a:rPr lang="en-US" altLang="zh-CN" dirty="0"/>
              <a:t>/strings.xml  (English)</a:t>
            </a:r>
          </a:p>
          <a:p>
            <a:pPr lvl="1"/>
            <a:r>
              <a:rPr lang="en-US" altLang="zh-CN" dirty="0"/>
              <a:t>res/values-</a:t>
            </a:r>
            <a:r>
              <a:rPr lang="en-US" altLang="zh-CN" dirty="0" err="1"/>
              <a:t>fr</a:t>
            </a:r>
            <a:r>
              <a:rPr lang="en-US" altLang="zh-CN" dirty="0"/>
              <a:t>/strings.xml  (French)</a:t>
            </a:r>
          </a:p>
          <a:p>
            <a:r>
              <a:rPr lang="en-US" altLang="zh-CN" dirty="0" smtClean="0"/>
              <a:t>Testing </a:t>
            </a:r>
            <a:r>
              <a:rPr lang="en-US" altLang="zh-CN" dirty="0"/>
              <a:t>locales:</a:t>
            </a:r>
          </a:p>
          <a:p>
            <a:pPr lvl="1"/>
            <a:r>
              <a:rPr lang="en-US" altLang="zh-CN" dirty="0"/>
              <a:t>(on a real Android device)</a:t>
            </a:r>
            <a:br>
              <a:rPr lang="en-US" altLang="zh-CN" dirty="0"/>
            </a:br>
            <a:r>
              <a:rPr lang="en-US" altLang="zh-CN" dirty="0"/>
              <a:t>Home </a:t>
            </a:r>
            <a:r>
              <a:rPr lang="en-US" altLang="zh-CN" dirty="0" smtClean="0">
                <a:sym typeface="Wingdings" panose="05000000000000000000" pitchFamily="2" charset="2"/>
              </a:rPr>
              <a:t></a:t>
            </a:r>
            <a:r>
              <a:rPr lang="en-US" altLang="zh-CN" dirty="0" smtClean="0"/>
              <a:t> </a:t>
            </a:r>
            <a:r>
              <a:rPr lang="en-US" altLang="zh-CN" dirty="0"/>
              <a:t>Menu </a:t>
            </a:r>
            <a:r>
              <a:rPr lang="en-US" altLang="zh-CN" dirty="0" smtClean="0">
                <a:sym typeface="Wingdings" panose="05000000000000000000" pitchFamily="2" charset="2"/>
              </a:rPr>
              <a:t></a:t>
            </a:r>
            <a:r>
              <a:rPr lang="en-US" altLang="zh-CN" dirty="0" smtClean="0"/>
              <a:t> Settings</a:t>
            </a:r>
            <a:r>
              <a:rPr lang="en-US" altLang="zh-CN" dirty="0">
                <a:sym typeface="Wingdings" panose="05000000000000000000" pitchFamily="2" charset="2"/>
              </a:rPr>
              <a:t> </a:t>
            </a:r>
            <a:r>
              <a:rPr lang="en-US" altLang="zh-CN" dirty="0" smtClean="0">
                <a:sym typeface="Wingdings" panose="05000000000000000000" pitchFamily="2" charset="2"/>
              </a:rPr>
              <a:t></a:t>
            </a:r>
            <a:r>
              <a:rPr lang="en-US" altLang="zh-CN" dirty="0" smtClean="0"/>
              <a:t> </a:t>
            </a:r>
          </a:p>
          <a:p>
            <a:pPr lvl="1"/>
            <a:r>
              <a:rPr lang="en-US" altLang="zh-CN" dirty="0" smtClean="0"/>
              <a:t>Locale </a:t>
            </a:r>
            <a:r>
              <a:rPr lang="en-US" altLang="zh-CN" dirty="0"/>
              <a:t>&amp; text </a:t>
            </a:r>
            <a:r>
              <a:rPr lang="en-US" altLang="zh-CN" dirty="0">
                <a:sym typeface="Wingdings" panose="05000000000000000000" pitchFamily="2" charset="2"/>
              </a:rPr>
              <a:t></a:t>
            </a:r>
            <a:r>
              <a:rPr lang="en-US" altLang="zh-CN" dirty="0" smtClean="0"/>
              <a:t> </a:t>
            </a:r>
            <a:r>
              <a:rPr lang="en-US" altLang="zh-CN" dirty="0"/>
              <a:t>Select </a:t>
            </a:r>
            <a:r>
              <a:rPr lang="en-US" altLang="zh-CN" dirty="0" smtClean="0"/>
              <a:t>locale</a:t>
            </a:r>
            <a:endParaRPr lang="en-US" altLang="zh-CN" dirty="0"/>
          </a:p>
          <a:p>
            <a:pPr marL="274320" lvl="1" indent="0">
              <a:buNone/>
            </a:pPr>
            <a:r>
              <a:rPr lang="en-US" altLang="zh-CN" dirty="0"/>
              <a:t/>
            </a:r>
            <a:br>
              <a:rPr lang="en-US" altLang="zh-CN" dirty="0"/>
            </a:br>
            <a:endParaRPr lang="zh-CN" altLang="en-US" dirty="0"/>
          </a:p>
        </p:txBody>
      </p:sp>
      <p:grpSp>
        <p:nvGrpSpPr>
          <p:cNvPr id="4" name="Group 7"/>
          <p:cNvGrpSpPr>
            <a:grpSpLocks/>
          </p:cNvGrpSpPr>
          <p:nvPr/>
        </p:nvGrpSpPr>
        <p:grpSpPr bwMode="auto">
          <a:xfrm>
            <a:off x="7161724" y="1691322"/>
            <a:ext cx="3978676" cy="3878062"/>
            <a:chOff x="4353" y="672"/>
            <a:chExt cx="1407" cy="1584"/>
          </a:xfrm>
        </p:grpSpPr>
        <p:pic>
          <p:nvPicPr>
            <p:cNvPr id="5" name="Picture 5" descr="Android-project-f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 y="672"/>
              <a:ext cx="1407" cy="1584"/>
            </a:xfrm>
            <a:prstGeom prst="rect">
              <a:avLst/>
            </a:prstGeom>
            <a:noFill/>
            <a:extLst>
              <a:ext uri="{909E8E84-426E-40DD-AFC4-6F175D3DCCD1}">
                <a14:hiddenFill xmlns:a14="http://schemas.microsoft.com/office/drawing/2010/main">
                  <a:solidFill>
                    <a:srgbClr val="FFFFFF"/>
                  </a:solidFill>
                </a14:hiddenFill>
              </a:ext>
            </a:extLst>
          </p:spPr>
        </p:pic>
        <p:sp>
          <p:nvSpPr>
            <p:cNvPr id="6" name="Oval 6"/>
            <p:cNvSpPr>
              <a:spLocks noChangeArrowheads="1"/>
            </p:cNvSpPr>
            <p:nvPr/>
          </p:nvSpPr>
          <p:spPr bwMode="auto">
            <a:xfrm>
              <a:off x="4504" y="1469"/>
              <a:ext cx="235" cy="13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3226128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strings.xml example</a:t>
            </a:r>
            <a:endParaRPr lang="zh-CN" altLang="en-US" dirty="0"/>
          </a:p>
        </p:txBody>
      </p:sp>
      <p:sp>
        <p:nvSpPr>
          <p:cNvPr id="4" name="Rectangle 3"/>
          <p:cNvSpPr txBox="1">
            <a:spLocks noChangeArrowheads="1"/>
          </p:cNvSpPr>
          <p:nvPr/>
        </p:nvSpPr>
        <p:spPr>
          <a:xfrm>
            <a:off x="951390" y="1691322"/>
            <a:ext cx="8991600" cy="518160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lvl="1">
              <a:lnSpc>
                <a:spcPct val="80000"/>
              </a:lnSpc>
              <a:buFontTx/>
              <a:buNone/>
            </a:pPr>
            <a:r>
              <a:rPr lang="en-US" altLang="zh-CN" sz="2000" dirty="0" smtClean="0">
                <a:solidFill>
                  <a:srgbClr val="008000"/>
                </a:solidFill>
                <a:latin typeface="Courier New" panose="02070309020205020404" pitchFamily="49" charset="0"/>
                <a:ea typeface="宋体" panose="02010600030101010101" pitchFamily="2" charset="-122"/>
                <a:cs typeface="Courier New" panose="02070309020205020404" pitchFamily="49" charset="0"/>
              </a:rPr>
              <a:t>&lt;!-- res/values/strings.xml --&gt;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&lt;?xml version="1.0" encoding="utf-8"?&gt;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&lt;resources&gt;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&lt;string name="</a:t>
            </a:r>
            <a:r>
              <a:rPr lang="en-US" altLang="zh-CN" sz="2000" b="1" dirty="0"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greeting</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"&gt;Hello!&lt;/string&gt;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&lt;string name="</a:t>
            </a:r>
            <a:r>
              <a:rPr lang="en-US" altLang="zh-CN" sz="2000" b="1" dirty="0"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login</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"&gt;User </a:t>
            </a:r>
            <a:r>
              <a:rPr lang="en-US" altLang="zh-CN" sz="2000" b="1" dirty="0" smtClean="0">
                <a:solidFill>
                  <a:srgbClr val="9933FF"/>
                </a:solidFill>
                <a:latin typeface="Courier New" panose="02070309020205020404" pitchFamily="49" charset="0"/>
                <a:ea typeface="宋体" panose="02010600030101010101" pitchFamily="2" charset="-122"/>
                <a:cs typeface="Courier New" panose="02070309020205020404" pitchFamily="49" charset="0"/>
              </a:rPr>
              <a:t>%1</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logged in.&lt;/string&gt;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&lt;/resources&gt;</a:t>
            </a:r>
          </a:p>
          <a:p>
            <a:pPr lvl="1">
              <a:lnSpc>
                <a:spcPct val="80000"/>
              </a:lnSpc>
              <a:buFontTx/>
              <a:buNone/>
            </a:pP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solidFill>
                  <a:srgbClr val="008000"/>
                </a:solidFill>
                <a:latin typeface="Courier New" panose="02070309020205020404" pitchFamily="49" charset="0"/>
                <a:ea typeface="宋体" panose="02010600030101010101" pitchFamily="2" charset="-122"/>
                <a:cs typeface="Courier New" panose="02070309020205020404" pitchFamily="49" charset="0"/>
              </a:rPr>
              <a:t>&lt;!-- layout XML file that uses string in View --&gt;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&lt;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TextView</a:t>
            </a: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android:layout_width</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fill_parent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android:layout_height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wrap_content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android:text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b="1" dirty="0"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@string/greeting</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/&gt;</a:t>
            </a:r>
          </a:p>
          <a:p>
            <a:pPr lvl="1">
              <a:lnSpc>
                <a:spcPct val="80000"/>
              </a:lnSpc>
              <a:buFontTx/>
              <a:buNone/>
            </a:pP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solidFill>
                  <a:srgbClr val="008000"/>
                </a:solidFill>
                <a:latin typeface="Courier New" panose="02070309020205020404" pitchFamily="49" charset="0"/>
                <a:ea typeface="宋体" panose="02010600030101010101" pitchFamily="2" charset="-122"/>
                <a:cs typeface="Courier New" panose="02070309020205020404" pitchFamily="49" charset="0"/>
              </a:rPr>
              <a:t>// in-app Java code that grabs a resource string</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Resources res =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getResources</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String greet =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res.getString</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R.string.</a:t>
            </a:r>
            <a:r>
              <a:rPr lang="en-US" altLang="zh-CN" sz="2000" b="1" dirty="0" err="1"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greeting</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String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msg</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String.format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res.getString</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R.string.</a:t>
            </a:r>
            <a:r>
              <a:rPr lang="en-US" altLang="zh-CN" sz="2000" b="1" dirty="0" err="1"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login</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b="1" dirty="0" err="1" smtClean="0">
                <a:solidFill>
                  <a:srgbClr val="9933FF"/>
                </a:solidFill>
                <a:latin typeface="Courier New" panose="02070309020205020404" pitchFamily="49" charset="0"/>
                <a:ea typeface="宋体" panose="02010600030101010101" pitchFamily="2" charset="-122"/>
                <a:cs typeface="Courier New" panose="02070309020205020404" pitchFamily="49" charset="0"/>
              </a:rPr>
              <a:t>userName</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endParaRPr lang="en-US" altLang="zh-CN" sz="2000" dirty="0">
              <a:latin typeface="Courier New" panose="02070309020205020404" pitchFamily="49" charset="0"/>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37571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Other resources</a:t>
            </a:r>
            <a:endParaRPr lang="zh-CN" altLang="en-US" dirty="0"/>
          </a:p>
        </p:txBody>
      </p:sp>
      <p:sp>
        <p:nvSpPr>
          <p:cNvPr id="4" name="Rectangle 3"/>
          <p:cNvSpPr txBox="1">
            <a:spLocks noChangeArrowheads="1"/>
          </p:cNvSpPr>
          <p:nvPr/>
        </p:nvSpPr>
        <p:spPr>
          <a:xfrm>
            <a:off x="605161" y="1819923"/>
            <a:ext cx="8991600" cy="518160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ltLang="zh-CN" dirty="0" smtClean="0">
                <a:ea typeface="宋体" panose="02010600030101010101" pitchFamily="2" charset="-122"/>
              </a:rPr>
              <a:t>Images are in res/</a:t>
            </a:r>
            <a:r>
              <a:rPr lang="en-US" altLang="zh-CN" dirty="0" err="1" smtClean="0">
                <a:ea typeface="宋体" panose="02010600030101010101" pitchFamily="2" charset="-122"/>
              </a:rPr>
              <a:t>drawable</a:t>
            </a:r>
            <a:endParaRPr lang="en-US" altLang="zh-CN" dirty="0" smtClean="0">
              <a:ea typeface="宋体" panose="02010600030101010101" pitchFamily="2" charset="-122"/>
            </a:endParaRPr>
          </a:p>
          <a:p>
            <a:pPr lvl="1"/>
            <a:r>
              <a:rPr lang="en-US" altLang="zh-CN" dirty="0" smtClean="0">
                <a:ea typeface="宋体" panose="02010600030101010101" pitchFamily="2" charset="-122"/>
              </a:rPr>
              <a:t>res/</a:t>
            </a:r>
            <a:r>
              <a:rPr lang="en-US" altLang="zh-CN" dirty="0" err="1" smtClean="0">
                <a:ea typeface="宋体" panose="02010600030101010101" pitchFamily="2" charset="-122"/>
              </a:rPr>
              <a:t>drawable</a:t>
            </a:r>
            <a:r>
              <a:rPr lang="en-US" altLang="zh-CN" dirty="0" smtClean="0">
                <a:ea typeface="宋体" panose="02010600030101010101" pitchFamily="2" charset="-122"/>
              </a:rPr>
              <a:t>/</a:t>
            </a:r>
            <a:r>
              <a:rPr lang="en-US" altLang="zh-CN" dirty="0" smtClean="0">
                <a:solidFill>
                  <a:schemeClr val="accent2"/>
                </a:solidFill>
                <a:ea typeface="宋体" panose="02010600030101010101" pitchFamily="2" charset="-122"/>
              </a:rPr>
              <a:t>company-logo</a:t>
            </a:r>
            <a:r>
              <a:rPr lang="en-US" altLang="zh-CN" dirty="0" smtClean="0">
                <a:ea typeface="宋体" panose="02010600030101010101" pitchFamily="2" charset="-122"/>
              </a:rPr>
              <a:t>.png  (English)</a:t>
            </a:r>
          </a:p>
          <a:p>
            <a:pPr lvl="1"/>
            <a:r>
              <a:rPr lang="en-US" altLang="zh-CN" dirty="0" smtClean="0">
                <a:ea typeface="宋体" panose="02010600030101010101" pitchFamily="2" charset="-122"/>
              </a:rPr>
              <a:t>res/</a:t>
            </a:r>
            <a:r>
              <a:rPr lang="en-US" altLang="zh-CN" dirty="0" err="1" smtClean="0">
                <a:ea typeface="宋体" panose="02010600030101010101" pitchFamily="2" charset="-122"/>
              </a:rPr>
              <a:t>drawable-fr</a:t>
            </a:r>
            <a:r>
              <a:rPr lang="en-US" altLang="zh-CN" dirty="0" smtClean="0">
                <a:ea typeface="宋体" panose="02010600030101010101" pitchFamily="2" charset="-122"/>
              </a:rPr>
              <a:t>/</a:t>
            </a:r>
            <a:r>
              <a:rPr lang="en-US" altLang="zh-CN" dirty="0" smtClean="0">
                <a:solidFill>
                  <a:schemeClr val="accent2"/>
                </a:solidFill>
                <a:ea typeface="宋体" panose="02010600030101010101" pitchFamily="2" charset="-122"/>
              </a:rPr>
              <a:t>company-logo</a:t>
            </a:r>
            <a:r>
              <a:rPr lang="en-US" altLang="zh-CN" dirty="0" smtClean="0">
                <a:ea typeface="宋体" panose="02010600030101010101" pitchFamily="2" charset="-122"/>
              </a:rPr>
              <a:t>.png  (French)</a:t>
            </a:r>
          </a:p>
          <a:p>
            <a:pPr lvl="1">
              <a:buFontTx/>
              <a:buNone/>
            </a:pPr>
            <a:endParaRPr lang="en-US" altLang="zh-CN" sz="2000" dirty="0" smtClean="0">
              <a:solidFill>
                <a:srgbClr val="008000"/>
              </a:solidFill>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solidFill>
                  <a:srgbClr val="008000"/>
                </a:solidFill>
                <a:latin typeface="Courier New" panose="02070309020205020404" pitchFamily="49" charset="0"/>
                <a:ea typeface="宋体" panose="02010600030101010101" pitchFamily="2" charset="-122"/>
                <a:cs typeface="Courier New" panose="02070309020205020404" pitchFamily="49" charset="0"/>
              </a:rPr>
              <a:t>&lt;!-- layout XML file that uses image in View --&gt;</a:t>
            </a: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&lt;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ImageView</a:t>
            </a: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android:layout_height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wrap_content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android:layout_width</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wrap_content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android:src</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b="1"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b="1" dirty="0" err="1" smtClean="0">
                <a:latin typeface="Courier New" panose="02070309020205020404" pitchFamily="49" charset="0"/>
                <a:ea typeface="宋体" panose="02010600030101010101" pitchFamily="2" charset="-122"/>
                <a:cs typeface="Courier New" panose="02070309020205020404" pitchFamily="49" charset="0"/>
              </a:rPr>
              <a:t>drawable</a:t>
            </a:r>
            <a:r>
              <a:rPr lang="en-US" altLang="zh-CN" sz="2000" b="1"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b="1" dirty="0"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company-logo</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/&gt;</a:t>
            </a:r>
          </a:p>
          <a:p>
            <a:pPr lvl="1">
              <a:lnSpc>
                <a:spcPct val="80000"/>
              </a:lnSpc>
              <a:buFontTx/>
              <a:buNone/>
            </a:pP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r>
              <a:rPr lang="en-US" altLang="zh-CN" dirty="0" smtClean="0">
                <a:ea typeface="宋体" panose="02010600030101010101" pitchFamily="2" charset="-122"/>
              </a:rPr>
              <a:t>Layouts are in res/layout</a:t>
            </a:r>
          </a:p>
          <a:p>
            <a:r>
              <a:rPr lang="en-US" altLang="zh-CN" dirty="0" smtClean="0">
                <a:ea typeface="宋体" panose="02010600030101010101" pitchFamily="2" charset="-122"/>
              </a:rPr>
              <a:t>Menus are in res/menu</a:t>
            </a:r>
          </a:p>
          <a:p>
            <a:r>
              <a:rPr lang="en-US" altLang="zh-CN" dirty="0" smtClean="0">
                <a:ea typeface="宋体" panose="02010600030101010101" pitchFamily="2" charset="-122"/>
              </a:rPr>
              <a:t>Colors are in res/values/colors.xml</a:t>
            </a:r>
            <a:endParaRPr lang="en-US" altLang="zh-CN" sz="2200" dirty="0">
              <a:latin typeface="Courier New" panose="02070309020205020404" pitchFamily="49" charset="0"/>
              <a:ea typeface="宋体" panose="02010600030101010101" pitchFamily="2" charset="-122"/>
              <a:cs typeface="Courier New" panose="02070309020205020404" pitchFamily="49" charset="0"/>
            </a:endParaRPr>
          </a:p>
        </p:txBody>
      </p:sp>
      <p:pic>
        <p:nvPicPr>
          <p:cNvPr id="5" name="Picture 5" descr="amazon_fr_logo-10315636_st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879" y="2467623"/>
            <a:ext cx="1676400" cy="5349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8980" y="1841933"/>
            <a:ext cx="22098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61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Formatting dates</a:t>
            </a:r>
            <a:endParaRPr lang="zh-CN" altLang="en-US" dirty="0"/>
          </a:p>
        </p:txBody>
      </p:sp>
      <p:sp>
        <p:nvSpPr>
          <p:cNvPr id="4" name="Rectangle 3"/>
          <p:cNvSpPr>
            <a:spLocks noGrp="1" noChangeArrowheads="1"/>
          </p:cNvSpPr>
          <p:nvPr>
            <p:ph idx="1"/>
          </p:nvPr>
        </p:nvSpPr>
        <p:spPr/>
        <p:txBody>
          <a:bodyPr>
            <a:normAutofit lnSpcReduction="10000"/>
          </a:bodyPr>
          <a:lstStyle/>
          <a:p>
            <a:pPr>
              <a:tabLst>
                <a:tab pos="4572000" algn="l"/>
              </a:tabLst>
            </a:pPr>
            <a:r>
              <a:rPr lang="en-US" altLang="zh-CN" dirty="0">
                <a:ea typeface="宋体" panose="02010600030101010101" pitchFamily="2" charset="-122"/>
              </a:rPr>
              <a:t>Differences in how to display dates across locales:</a:t>
            </a:r>
          </a:p>
          <a:p>
            <a:pPr lvl="1">
              <a:lnSpc>
                <a:spcPct val="90000"/>
              </a:lnSpc>
              <a:tabLst>
                <a:tab pos="4572000" algn="l"/>
              </a:tabLst>
            </a:pPr>
            <a:r>
              <a:rPr lang="en-US" altLang="zh-CN" dirty="0">
                <a:ea typeface="宋体" panose="02010600030101010101" pitchFamily="2" charset="-122"/>
              </a:rPr>
              <a:t>names of the months/days	(Monday vs. </a:t>
            </a:r>
            <a:r>
              <a:rPr lang="en-US" altLang="zh-CN" dirty="0" err="1">
                <a:ea typeface="宋体" panose="02010600030101010101" pitchFamily="2" charset="-122"/>
              </a:rPr>
              <a:t>Lundi</a:t>
            </a:r>
            <a:r>
              <a:rPr lang="en-US" altLang="zh-CN" dirty="0">
                <a:ea typeface="宋体" panose="02010600030101010101" pitchFamily="2" charset="-122"/>
              </a:rPr>
              <a:t>)</a:t>
            </a:r>
          </a:p>
          <a:p>
            <a:pPr lvl="1">
              <a:lnSpc>
                <a:spcPct val="90000"/>
              </a:lnSpc>
              <a:tabLst>
                <a:tab pos="4572000" algn="l"/>
              </a:tabLst>
            </a:pPr>
            <a:r>
              <a:rPr lang="en-US" altLang="zh-CN" dirty="0">
                <a:ea typeface="宋体" panose="02010600030101010101" pitchFamily="2" charset="-122"/>
              </a:rPr>
              <a:t>ordering of days	(what day does a week start/end)</a:t>
            </a:r>
          </a:p>
          <a:p>
            <a:pPr lvl="1">
              <a:lnSpc>
                <a:spcPct val="90000"/>
              </a:lnSpc>
              <a:tabLst>
                <a:tab pos="4572000" algn="l"/>
              </a:tabLst>
            </a:pPr>
            <a:r>
              <a:rPr lang="en-US" altLang="zh-CN" dirty="0">
                <a:ea typeface="宋体" panose="02010600030101010101" pitchFamily="2" charset="-122"/>
              </a:rPr>
              <a:t>relative order of y/m/d	(3/14/2010 vs. 2010/Mar/14)</a:t>
            </a:r>
          </a:p>
          <a:p>
            <a:pPr lvl="1">
              <a:lnSpc>
                <a:spcPct val="90000"/>
              </a:lnSpc>
              <a:tabLst>
                <a:tab pos="4572000" algn="l"/>
              </a:tabLst>
            </a:pPr>
            <a:r>
              <a:rPr lang="en-US" altLang="zh-CN" dirty="0">
                <a:ea typeface="宋体" panose="02010600030101010101" pitchFamily="2" charset="-122"/>
              </a:rPr>
              <a:t>time zone	(usually offset from </a:t>
            </a:r>
            <a:r>
              <a:rPr lang="en-US" altLang="zh-CN" dirty="0">
                <a:ea typeface="宋体" panose="02010600030101010101" pitchFamily="2" charset="-122"/>
                <a:hlinkClick r:id="rId2"/>
              </a:rPr>
              <a:t>UTC</a:t>
            </a:r>
            <a:r>
              <a:rPr lang="en-US" altLang="zh-CN" dirty="0">
                <a:ea typeface="宋体" panose="02010600030101010101" pitchFamily="2" charset="-122"/>
              </a:rPr>
              <a:t>/GMT)</a:t>
            </a:r>
          </a:p>
          <a:p>
            <a:pPr lvl="1">
              <a:lnSpc>
                <a:spcPct val="90000"/>
              </a:lnSpc>
              <a:tabLst>
                <a:tab pos="4572000" algn="l"/>
              </a:tabLst>
            </a:pPr>
            <a:r>
              <a:rPr lang="en-US" altLang="zh-CN" dirty="0">
                <a:ea typeface="宋体" panose="02010600030101010101" pitchFamily="2" charset="-122"/>
              </a:rPr>
              <a:t>12 vs. 24 hour time	(5:00 PM vs. 17:00)</a:t>
            </a:r>
          </a:p>
          <a:p>
            <a:pPr lvl="1">
              <a:tabLst>
                <a:tab pos="4572000" algn="l"/>
              </a:tabLst>
            </a:pPr>
            <a:endParaRPr lang="en-US" altLang="zh-CN" dirty="0">
              <a:ea typeface="宋体" panose="02010600030101010101" pitchFamily="2" charset="-122"/>
            </a:endParaRPr>
          </a:p>
          <a:p>
            <a:pPr>
              <a:tabLst>
                <a:tab pos="4572000" algn="l"/>
              </a:tabLst>
            </a:pPr>
            <a:r>
              <a:rPr lang="en-US" altLang="zh-CN" dirty="0" err="1">
                <a:latin typeface="Courier New" panose="02070309020205020404" pitchFamily="49" charset="0"/>
                <a:ea typeface="宋体" panose="02010600030101010101" pitchFamily="2" charset="-122"/>
                <a:hlinkClick r:id="rId3"/>
              </a:rPr>
              <a:t>java.text.DateFormat</a:t>
            </a:r>
            <a:r>
              <a:rPr lang="en-US" altLang="zh-CN" dirty="0">
                <a:ea typeface="宋体" panose="02010600030101010101" pitchFamily="2" charset="-122"/>
              </a:rPr>
              <a:t> formats dates</a:t>
            </a:r>
          </a:p>
          <a:p>
            <a:pPr lvl="1">
              <a:tabLst>
                <a:tab pos="4572000" algn="l"/>
              </a:tabLst>
            </a:pPr>
            <a:r>
              <a:rPr lang="en-US" altLang="zh-CN" sz="2000" dirty="0">
                <a:ea typeface="宋体" panose="02010600030101010101" pitchFamily="2" charset="-122"/>
              </a:rPr>
              <a:t>styles: </a:t>
            </a:r>
            <a:r>
              <a:rPr lang="en-US" altLang="zh-CN" sz="2000" dirty="0" err="1">
                <a:latin typeface="Courier New" panose="02070309020205020404" pitchFamily="49" charset="0"/>
                <a:ea typeface="宋体" panose="02010600030101010101" pitchFamily="2" charset="-122"/>
              </a:rPr>
              <a:t>DateFormat.DEFAULT</a:t>
            </a:r>
            <a:r>
              <a:rPr lang="en-US" altLang="zh-CN" sz="2000" dirty="0">
                <a:ea typeface="宋体" panose="02010600030101010101" pitchFamily="2" charset="-122"/>
              </a:rPr>
              <a:t>, </a:t>
            </a:r>
            <a:r>
              <a:rPr lang="en-US" altLang="zh-CN" sz="2000" dirty="0">
                <a:latin typeface="Courier New" panose="02070309020205020404" pitchFamily="49" charset="0"/>
                <a:ea typeface="宋体" panose="02010600030101010101" pitchFamily="2" charset="-122"/>
              </a:rPr>
              <a:t>FULL</a:t>
            </a:r>
            <a:r>
              <a:rPr lang="en-US" altLang="zh-CN" sz="2000" dirty="0">
                <a:ea typeface="宋体" panose="02010600030101010101" pitchFamily="2" charset="-122"/>
              </a:rPr>
              <a:t>, </a:t>
            </a:r>
            <a:r>
              <a:rPr lang="en-US" altLang="zh-CN" sz="2000" dirty="0">
                <a:latin typeface="Courier New" panose="02070309020205020404" pitchFamily="49" charset="0"/>
                <a:ea typeface="宋体" panose="02010600030101010101" pitchFamily="2" charset="-122"/>
              </a:rPr>
              <a:t>LONG</a:t>
            </a:r>
            <a:r>
              <a:rPr lang="en-US" altLang="zh-CN" sz="2000" dirty="0">
                <a:ea typeface="宋体" panose="02010600030101010101" pitchFamily="2" charset="-122"/>
              </a:rPr>
              <a:t>, </a:t>
            </a:r>
            <a:r>
              <a:rPr lang="en-US" altLang="zh-CN" sz="2000" dirty="0">
                <a:latin typeface="Courier New" panose="02070309020205020404" pitchFamily="49" charset="0"/>
                <a:ea typeface="宋体" panose="02010600030101010101" pitchFamily="2" charset="-122"/>
              </a:rPr>
              <a:t>MEDIUM</a:t>
            </a:r>
            <a:r>
              <a:rPr lang="en-US" altLang="zh-CN" sz="2000" dirty="0">
                <a:ea typeface="宋体" panose="02010600030101010101" pitchFamily="2" charset="-122"/>
              </a:rPr>
              <a:t>, </a:t>
            </a:r>
            <a:r>
              <a:rPr lang="en-US" altLang="zh-CN" sz="2000" dirty="0">
                <a:latin typeface="Courier New" panose="02070309020205020404" pitchFamily="49" charset="0"/>
                <a:ea typeface="宋体" panose="02010600030101010101" pitchFamily="2" charset="-122"/>
              </a:rPr>
              <a:t>SHORT</a:t>
            </a:r>
          </a:p>
          <a:p>
            <a:pPr lvl="1">
              <a:lnSpc>
                <a:spcPct val="80000"/>
              </a:lnSpc>
              <a:buFontTx/>
              <a:buNone/>
              <a:tabLst>
                <a:tab pos="4572000" algn="l"/>
              </a:tabLst>
            </a:pPr>
            <a:endParaRPr lang="en-US" altLang="zh-CN" sz="800" b="1" dirty="0">
              <a:solidFill>
                <a:srgbClr val="008000"/>
              </a:solidFill>
              <a:latin typeface="Courier New" panose="02070309020205020404" pitchFamily="49" charset="0"/>
              <a:ea typeface="宋体" panose="02010600030101010101" pitchFamily="2" charset="-122"/>
            </a:endParaRPr>
          </a:p>
          <a:p>
            <a:pPr lvl="1">
              <a:lnSpc>
                <a:spcPct val="80000"/>
              </a:lnSpc>
              <a:buFontTx/>
              <a:buNone/>
              <a:tabLst>
                <a:tab pos="4572000" algn="l"/>
              </a:tabLst>
            </a:pPr>
            <a:r>
              <a:rPr lang="en-US" altLang="zh-CN" sz="2000" dirty="0" err="1">
                <a:latin typeface="Courier New" panose="02070309020205020404" pitchFamily="49" charset="0"/>
                <a:ea typeface="宋体" panose="02010600030101010101" pitchFamily="2" charset="-122"/>
              </a:rPr>
              <a:t>DateFormat</a:t>
            </a:r>
            <a:r>
              <a:rPr lang="en-US" altLang="zh-CN" sz="2000" dirty="0">
                <a:latin typeface="Courier New" panose="02070309020205020404" pitchFamily="49" charset="0"/>
                <a:ea typeface="宋体" panose="02010600030101010101" pitchFamily="2" charset="-122"/>
              </a:rPr>
              <a:t> </a:t>
            </a:r>
            <a:r>
              <a:rPr lang="en-US" altLang="zh-CN" sz="2000" dirty="0" err="1">
                <a:latin typeface="Courier New" panose="02070309020205020404" pitchFamily="49" charset="0"/>
                <a:ea typeface="宋体" panose="02010600030101010101" pitchFamily="2" charset="-122"/>
              </a:rPr>
              <a:t>fmt</a:t>
            </a:r>
            <a:r>
              <a:rPr lang="en-US" altLang="zh-CN" sz="2000" dirty="0">
                <a:latin typeface="Courier New" panose="02070309020205020404" pitchFamily="49" charset="0"/>
                <a:ea typeface="宋体" panose="02010600030101010101" pitchFamily="2" charset="-122"/>
              </a:rPr>
              <a:t> = </a:t>
            </a:r>
            <a:r>
              <a:rPr lang="en-US" altLang="zh-CN" sz="2000" b="1" dirty="0" err="1">
                <a:latin typeface="Courier New" panose="02070309020205020404" pitchFamily="49" charset="0"/>
                <a:ea typeface="宋体" panose="02010600030101010101" pitchFamily="2" charset="-122"/>
              </a:rPr>
              <a:t>DateFormat.getDateTimeInstance</a:t>
            </a:r>
            <a:r>
              <a:rPr lang="en-US" altLang="zh-CN" sz="2000" dirty="0">
                <a:latin typeface="Courier New" panose="02070309020205020404" pitchFamily="49" charset="0"/>
                <a:ea typeface="宋体" panose="02010600030101010101" pitchFamily="2" charset="-122"/>
              </a:rPr>
              <a:t>(</a:t>
            </a:r>
          </a:p>
          <a:p>
            <a:pPr lvl="1">
              <a:lnSpc>
                <a:spcPct val="80000"/>
              </a:lnSpc>
              <a:buFontTx/>
              <a:buNone/>
              <a:tabLst>
                <a:tab pos="4572000" algn="l"/>
              </a:tabLst>
            </a:pPr>
            <a:r>
              <a:rPr lang="en-US" altLang="zh-CN" sz="2000" dirty="0">
                <a:latin typeface="Courier New" panose="02070309020205020404" pitchFamily="49" charset="0"/>
                <a:ea typeface="宋体" panose="02010600030101010101" pitchFamily="2" charset="-122"/>
              </a:rPr>
              <a:t>        </a:t>
            </a:r>
            <a:r>
              <a:rPr lang="en-US" altLang="zh-CN" sz="2000" dirty="0" err="1">
                <a:latin typeface="Courier New" panose="02070309020205020404" pitchFamily="49" charset="0"/>
                <a:ea typeface="宋体" panose="02010600030101010101" pitchFamily="2" charset="-122"/>
              </a:rPr>
              <a:t>DateFormat.LONG</a:t>
            </a:r>
            <a:r>
              <a:rPr lang="en-US" altLang="zh-CN" sz="2000" dirty="0">
                <a:latin typeface="Courier New" panose="02070309020205020404" pitchFamily="49" charset="0"/>
                <a:ea typeface="宋体" panose="02010600030101010101" pitchFamily="2" charset="-122"/>
              </a:rPr>
              <a:t>, </a:t>
            </a:r>
            <a:r>
              <a:rPr lang="en-US" altLang="zh-CN" sz="2000" dirty="0" err="1">
                <a:latin typeface="Courier New" panose="02070309020205020404" pitchFamily="49" charset="0"/>
                <a:ea typeface="宋体" panose="02010600030101010101" pitchFamily="2" charset="-122"/>
              </a:rPr>
              <a:t>DateFormat.SHORT</a:t>
            </a:r>
            <a:r>
              <a:rPr lang="en-US" altLang="zh-CN" sz="2000" dirty="0">
                <a:latin typeface="Courier New" panose="02070309020205020404" pitchFamily="49" charset="0"/>
                <a:ea typeface="宋体" panose="02010600030101010101" pitchFamily="2" charset="-122"/>
              </a:rPr>
              <a:t>, locale);</a:t>
            </a:r>
          </a:p>
          <a:p>
            <a:pPr lvl="1">
              <a:lnSpc>
                <a:spcPct val="80000"/>
              </a:lnSpc>
              <a:buFontTx/>
              <a:buNone/>
              <a:tabLst>
                <a:tab pos="4572000" algn="l"/>
              </a:tabLst>
            </a:pPr>
            <a:r>
              <a:rPr lang="en-US" altLang="zh-CN" sz="2000" dirty="0">
                <a:latin typeface="Courier New" panose="02070309020205020404" pitchFamily="49" charset="0"/>
                <a:ea typeface="宋体" panose="02010600030101010101" pitchFamily="2" charset="-122"/>
              </a:rPr>
              <a:t>String s = </a:t>
            </a:r>
            <a:r>
              <a:rPr lang="en-US" altLang="zh-CN" sz="2000" b="1" dirty="0" err="1">
                <a:latin typeface="Courier New" panose="02070309020205020404" pitchFamily="49" charset="0"/>
                <a:ea typeface="宋体" panose="02010600030101010101" pitchFamily="2" charset="-122"/>
              </a:rPr>
              <a:t>fmt.format</a:t>
            </a:r>
            <a:r>
              <a:rPr lang="en-US" altLang="zh-CN" sz="2000" b="1" dirty="0">
                <a:latin typeface="Courier New" panose="02070309020205020404" pitchFamily="49" charset="0"/>
                <a:ea typeface="宋体" panose="02010600030101010101" pitchFamily="2" charset="-122"/>
              </a:rPr>
              <a:t>(</a:t>
            </a:r>
            <a:r>
              <a:rPr lang="en-US" altLang="zh-CN" sz="2000" dirty="0">
                <a:latin typeface="Courier New" panose="02070309020205020404" pitchFamily="49" charset="0"/>
                <a:ea typeface="宋体" panose="02010600030101010101" pitchFamily="2" charset="-122"/>
              </a:rPr>
              <a:t>new Date()</a:t>
            </a:r>
            <a:r>
              <a:rPr lang="en-US" altLang="zh-CN" sz="2000" b="1" dirty="0">
                <a:latin typeface="Courier New" panose="02070309020205020404" pitchFamily="49" charset="0"/>
                <a:ea typeface="宋体" panose="02010600030101010101" pitchFamily="2" charset="-122"/>
              </a:rPr>
              <a:t>)</a:t>
            </a:r>
            <a:r>
              <a:rPr lang="en-US" altLang="zh-CN" sz="2000" dirty="0">
                <a:latin typeface="Courier New" panose="02070309020205020404" pitchFamily="49" charset="0"/>
                <a:ea typeface="宋体" panose="02010600030101010101" pitchFamily="2" charset="-122"/>
              </a:rPr>
              <a:t>;</a:t>
            </a:r>
            <a:endParaRPr lang="en-US" altLang="zh-CN" sz="2000" b="1" dirty="0">
              <a:solidFill>
                <a:srgbClr val="008000"/>
              </a:solidFill>
              <a:latin typeface="Courier New" panose="02070309020205020404" pitchFamily="49" charset="0"/>
              <a:ea typeface="宋体" panose="02010600030101010101" pitchFamily="2" charset="-122"/>
            </a:endParaRPr>
          </a:p>
          <a:p>
            <a:pPr lvl="1">
              <a:lnSpc>
                <a:spcPct val="80000"/>
              </a:lnSpc>
              <a:buFontTx/>
              <a:buNone/>
              <a:tabLst>
                <a:tab pos="4572000" algn="l"/>
              </a:tabLst>
            </a:pPr>
            <a:r>
              <a:rPr lang="en-US" altLang="zh-CN" sz="2000" dirty="0">
                <a:latin typeface="Courier New" panose="02070309020205020404" pitchFamily="49" charset="0"/>
                <a:ea typeface="宋体" panose="02010600030101010101" pitchFamily="2" charset="-122"/>
              </a:rPr>
              <a:t>Date d = </a:t>
            </a:r>
            <a:r>
              <a:rPr lang="en-US" altLang="zh-CN" sz="2000" b="1" dirty="0" err="1">
                <a:latin typeface="Courier New" panose="02070309020205020404" pitchFamily="49" charset="0"/>
                <a:ea typeface="宋体" panose="02010600030101010101" pitchFamily="2" charset="-122"/>
              </a:rPr>
              <a:t>fmt.parse</a:t>
            </a:r>
            <a:r>
              <a:rPr lang="en-US" altLang="zh-CN" sz="2000" dirty="0">
                <a:latin typeface="Courier New" panose="02070309020205020404" pitchFamily="49" charset="0"/>
                <a:ea typeface="宋体" panose="02010600030101010101" pitchFamily="2" charset="-122"/>
              </a:rPr>
              <a:t>(</a:t>
            </a:r>
            <a:r>
              <a:rPr lang="en-US" altLang="zh-CN" sz="2000" dirty="0" err="1">
                <a:latin typeface="Courier New" panose="02070309020205020404" pitchFamily="49" charset="0"/>
                <a:ea typeface="宋体" panose="02010600030101010101" pitchFamily="2" charset="-122"/>
              </a:rPr>
              <a:t>dateText.trim</a:t>
            </a:r>
            <a:r>
              <a:rPr lang="en-US" altLang="zh-CN" sz="2000" dirty="0">
                <a:latin typeface="Courier New" panose="02070309020205020404" pitchFamily="49" charset="0"/>
                <a:ea typeface="宋体" panose="02010600030101010101" pitchFamily="2" charset="-122"/>
              </a:rPr>
              <a:t>());  </a:t>
            </a:r>
            <a:r>
              <a:rPr lang="en-US" altLang="zh-CN" sz="2000" b="1" dirty="0">
                <a:solidFill>
                  <a:srgbClr val="008000"/>
                </a:solidFill>
                <a:latin typeface="Courier New" panose="02070309020205020404" pitchFamily="49" charset="0"/>
                <a:ea typeface="宋体" panose="02010600030101010101" pitchFamily="2" charset="-122"/>
              </a:rPr>
              <a:t>// parse a date</a:t>
            </a:r>
          </a:p>
        </p:txBody>
      </p:sp>
    </p:spTree>
    <p:extLst>
      <p:ext uri="{BB962C8B-B14F-4D97-AF65-F5344CB8AC3E}">
        <p14:creationId xmlns:p14="http://schemas.microsoft.com/office/powerpoint/2010/main" val="2664767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This class</a:t>
            </a:r>
            <a:endParaRPr lang="zh-CN" altLang="en-US" dirty="0"/>
          </a:p>
        </p:txBody>
      </p:sp>
      <p:sp>
        <p:nvSpPr>
          <p:cNvPr id="3" name="内容占位符 2"/>
          <p:cNvSpPr>
            <a:spLocks noGrp="1"/>
          </p:cNvSpPr>
          <p:nvPr>
            <p:ph idx="1"/>
          </p:nvPr>
        </p:nvSpPr>
        <p:spPr/>
        <p:txBody>
          <a:bodyPr/>
          <a:lstStyle/>
          <a:p>
            <a:r>
              <a:rPr lang="en-US" altLang="zh-CN" dirty="0" smtClean="0"/>
              <a:t>UI designer</a:t>
            </a:r>
          </a:p>
          <a:p>
            <a:pPr lvl="1"/>
            <a:r>
              <a:rPr lang="en-US" altLang="zh-CN" dirty="0" smtClean="0"/>
              <a:t>Responsibility</a:t>
            </a:r>
          </a:p>
          <a:p>
            <a:r>
              <a:rPr lang="en-US" altLang="zh-CN" dirty="0"/>
              <a:t>UI </a:t>
            </a:r>
            <a:r>
              <a:rPr lang="en-US" altLang="zh-CN" dirty="0" smtClean="0"/>
              <a:t>design</a:t>
            </a:r>
            <a:endParaRPr lang="en-US" altLang="zh-CN" dirty="0"/>
          </a:p>
          <a:p>
            <a:pPr lvl="1"/>
            <a:r>
              <a:rPr lang="en-US" altLang="zh-CN" dirty="0" smtClean="0"/>
              <a:t>Principle</a:t>
            </a:r>
          </a:p>
          <a:p>
            <a:pPr lvl="1"/>
            <a:r>
              <a:rPr lang="en-US" altLang="zh-CN" dirty="0" smtClean="0"/>
              <a:t>Process</a:t>
            </a:r>
          </a:p>
          <a:p>
            <a:pPr lvl="1"/>
            <a:r>
              <a:rPr lang="en-US" altLang="zh-CN" dirty="0" smtClean="0"/>
              <a:t>Evaluation</a:t>
            </a:r>
          </a:p>
          <a:p>
            <a:r>
              <a:rPr lang="en-US" altLang="zh-CN" dirty="0" smtClean="0"/>
              <a:t>Internationalization</a:t>
            </a:r>
          </a:p>
          <a:p>
            <a:pPr lvl="1"/>
            <a:r>
              <a:rPr lang="en-US" altLang="zh-CN" dirty="0" smtClean="0"/>
              <a:t>Language</a:t>
            </a:r>
          </a:p>
          <a:p>
            <a:pPr lvl="1"/>
            <a:r>
              <a:rPr lang="en-US" altLang="zh-CN" dirty="0" smtClean="0"/>
              <a:t>Locale</a:t>
            </a:r>
          </a:p>
          <a:p>
            <a:pPr lvl="1"/>
            <a:endParaRPr lang="zh-CN" altLang="en-US" dirty="0"/>
          </a:p>
        </p:txBody>
      </p:sp>
    </p:spTree>
    <p:extLst>
      <p:ext uri="{BB962C8B-B14F-4D97-AF65-F5344CB8AC3E}">
        <p14:creationId xmlns:p14="http://schemas.microsoft.com/office/powerpoint/2010/main" val="1438350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Merge Conflict</a:t>
            </a:r>
            <a:endParaRPr lang="zh-CN" altLang="en-US" dirty="0"/>
          </a:p>
        </p:txBody>
      </p:sp>
      <p:pic>
        <p:nvPicPr>
          <p:cNvPr id="6" name="Picture 6" descr="pic"/>
          <p:cNvPicPr>
            <a:picLocks noChangeAspect="1" noChangeArrowheads="1"/>
          </p:cNvPicPr>
          <p:nvPr/>
        </p:nvPicPr>
        <p:blipFill>
          <a:blip r:embed="rId3">
            <a:extLst>
              <a:ext uri="{28A0092B-C50C-407E-A947-70E740481C1C}">
                <a14:useLocalDpi xmlns:a14="http://schemas.microsoft.com/office/drawing/2010/main" val="0"/>
              </a:ext>
            </a:extLst>
          </a:blip>
          <a:srcRect r="29662" b="41306"/>
          <a:stretch>
            <a:fillRect/>
          </a:stretch>
        </p:blipFill>
        <p:spPr bwMode="auto">
          <a:xfrm>
            <a:off x="1677140" y="1731889"/>
            <a:ext cx="6324600" cy="3124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7"/>
          <p:cNvGraphicFramePr>
            <a:graphicFrameLocks noChangeAspect="1"/>
          </p:cNvGraphicFramePr>
          <p:nvPr>
            <p:extLst/>
          </p:nvPr>
        </p:nvGraphicFramePr>
        <p:xfrm>
          <a:off x="1753340" y="4856089"/>
          <a:ext cx="2011363" cy="1831975"/>
        </p:xfrm>
        <a:graphic>
          <a:graphicData uri="http://schemas.openxmlformats.org/presentationml/2006/ole">
            <mc:AlternateContent xmlns:mc="http://schemas.openxmlformats.org/markup-compatibility/2006">
              <mc:Choice xmlns:v="urn:schemas-microsoft-com:vml" Requires="v">
                <p:oleObj spid="_x0000_s2130" name="Visio" r:id="rId4" imgW="2011734" imgH="1831496" progId="Visio.Drawing.11">
                  <p:embed/>
                </p:oleObj>
              </mc:Choice>
              <mc:Fallback>
                <p:oleObj name="Visio" r:id="rId4" imgW="2011734" imgH="1831496" progId="Visio.Drawing.11">
                  <p:embed/>
                  <p:pic>
                    <p:nvPicPr>
                      <p:cNvPr id="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340" y="4856089"/>
                        <a:ext cx="2011363"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nvPr>
        </p:nvGraphicFramePr>
        <p:xfrm>
          <a:off x="4420340" y="4856089"/>
          <a:ext cx="2011363" cy="1831975"/>
        </p:xfrm>
        <a:graphic>
          <a:graphicData uri="http://schemas.openxmlformats.org/presentationml/2006/ole">
            <mc:AlternateContent xmlns:mc="http://schemas.openxmlformats.org/markup-compatibility/2006">
              <mc:Choice xmlns:v="urn:schemas-microsoft-com:vml" Requires="v">
                <p:oleObj spid="_x0000_s2131" name="Visio" r:id="rId6" imgW="2014706" imgH="1834731" progId="Visio.Drawing.11">
                  <p:embed/>
                </p:oleObj>
              </mc:Choice>
              <mc:Fallback>
                <p:oleObj name="Visio" r:id="rId6" imgW="2014706" imgH="1834731" progId="Visio.Drawing.11">
                  <p:embed/>
                  <p:pic>
                    <p:nvPicPr>
                      <p:cNvPr id="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0340" y="4856089"/>
                        <a:ext cx="2011363"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9"/>
          <p:cNvGraphicFramePr>
            <a:graphicFrameLocks noChangeAspect="1"/>
          </p:cNvGraphicFramePr>
          <p:nvPr>
            <p:extLst/>
          </p:nvPr>
        </p:nvGraphicFramePr>
        <p:xfrm>
          <a:off x="7011140" y="4856089"/>
          <a:ext cx="2011363" cy="1831975"/>
        </p:xfrm>
        <a:graphic>
          <a:graphicData uri="http://schemas.openxmlformats.org/presentationml/2006/ole">
            <mc:AlternateContent xmlns:mc="http://schemas.openxmlformats.org/markup-compatibility/2006">
              <mc:Choice xmlns:v="urn:schemas-microsoft-com:vml" Requires="v">
                <p:oleObj spid="_x0000_s2132" name="Visio" r:id="rId8" imgW="2014706" imgH="1834731" progId="Visio.Drawing.11">
                  <p:embed/>
                </p:oleObj>
              </mc:Choice>
              <mc:Fallback>
                <p:oleObj name="Visio" r:id="rId8" imgW="2014706" imgH="1834731" progId="Visio.Drawing.11">
                  <p:embed/>
                  <p:pic>
                    <p:nvPicPr>
                      <p:cNvPr id="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1140" y="4856089"/>
                        <a:ext cx="2011363"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0"/>
          <p:cNvGraphicFramePr>
            <a:graphicFrameLocks noChangeAspect="1"/>
          </p:cNvGraphicFramePr>
          <p:nvPr>
            <p:extLst/>
          </p:nvPr>
        </p:nvGraphicFramePr>
        <p:xfrm>
          <a:off x="8001740" y="2341489"/>
          <a:ext cx="2011363" cy="1831975"/>
        </p:xfrm>
        <a:graphic>
          <a:graphicData uri="http://schemas.openxmlformats.org/presentationml/2006/ole">
            <mc:AlternateContent xmlns:mc="http://schemas.openxmlformats.org/markup-compatibility/2006">
              <mc:Choice xmlns:v="urn:schemas-microsoft-com:vml" Requires="v">
                <p:oleObj spid="_x0000_s2133" name="Visio" r:id="rId10" imgW="2014706" imgH="1834731" progId="Visio.Drawing.11">
                  <p:embed/>
                </p:oleObj>
              </mc:Choice>
              <mc:Fallback>
                <p:oleObj name="Visio" r:id="rId10" imgW="2014706" imgH="1834731" progId="Visio.Drawing.11">
                  <p:embed/>
                  <p:pic>
                    <p:nvPicPr>
                      <p:cNvPr id="1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740" y="2341489"/>
                        <a:ext cx="2011363"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2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Merge is textual</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Code may not work after merge</a:t>
            </a:r>
          </a:p>
          <a:p>
            <a:pPr lvl="1"/>
            <a:r>
              <a:rPr lang="en-US" altLang="zh-CN" dirty="0"/>
              <a:t>Developer A makes the change:</a:t>
            </a:r>
          </a:p>
          <a:p>
            <a:pPr lvl="2"/>
            <a:r>
              <a:rPr lang="en-US" altLang="zh-CN" dirty="0"/>
              <a:t>f (</a:t>
            </a:r>
            <a:r>
              <a:rPr lang="en-US" altLang="zh-CN" dirty="0" err="1"/>
              <a:t>int</a:t>
            </a:r>
            <a:r>
              <a:rPr lang="en-US" altLang="zh-CN" dirty="0"/>
              <a:t> x, </a:t>
            </a:r>
            <a:r>
              <a:rPr lang="en-US" altLang="zh-CN" dirty="0" err="1"/>
              <a:t>int</a:t>
            </a:r>
            <a:r>
              <a:rPr lang="en-US" altLang="zh-CN" dirty="0"/>
              <a:t> y)  -&gt;  f(</a:t>
            </a:r>
            <a:r>
              <a:rPr lang="en-US" altLang="zh-CN" dirty="0" err="1"/>
              <a:t>int</a:t>
            </a:r>
            <a:r>
              <a:rPr lang="en-US" altLang="zh-CN" dirty="0"/>
              <a:t> x, </a:t>
            </a:r>
            <a:r>
              <a:rPr lang="en-US" altLang="zh-CN" dirty="0" err="1"/>
              <a:t>int</a:t>
            </a:r>
            <a:r>
              <a:rPr lang="en-US" altLang="zh-CN" dirty="0"/>
              <a:t> y, </a:t>
            </a:r>
            <a:r>
              <a:rPr lang="en-US" altLang="zh-CN" dirty="0" err="1"/>
              <a:t>int</a:t>
            </a:r>
            <a:r>
              <a:rPr lang="en-US" altLang="zh-CN" dirty="0"/>
              <a:t> z)</a:t>
            </a:r>
          </a:p>
          <a:p>
            <a:pPr lvl="1"/>
            <a:r>
              <a:rPr lang="en-US" altLang="zh-CN" dirty="0"/>
              <a:t>Developer B makes the change:</a:t>
            </a:r>
          </a:p>
          <a:p>
            <a:pPr lvl="2"/>
            <a:r>
              <a:rPr lang="en-US" altLang="zh-CN" dirty="0"/>
              <a:t>insert f(a, b)</a:t>
            </a:r>
          </a:p>
          <a:p>
            <a:r>
              <a:rPr lang="en-US" altLang="zh-CN" dirty="0"/>
              <a:t>M</a:t>
            </a:r>
            <a:r>
              <a:rPr lang="en-US" altLang="zh-CN" dirty="0" smtClean="0"/>
              <a:t>erge </a:t>
            </a:r>
            <a:r>
              <a:rPr lang="en-US" altLang="zh-CN" dirty="0"/>
              <a:t>problems</a:t>
            </a:r>
          </a:p>
          <a:p>
            <a:pPr lvl="1"/>
            <a:r>
              <a:rPr lang="en-US" altLang="zh-CN" dirty="0"/>
              <a:t>Code will not compile</a:t>
            </a:r>
          </a:p>
          <a:p>
            <a:pPr lvl="1"/>
            <a:r>
              <a:rPr lang="en-US" altLang="zh-CN" dirty="0"/>
              <a:t>It is lucky that it does not compile!</a:t>
            </a:r>
          </a:p>
          <a:p>
            <a:pPr lvl="1"/>
            <a:r>
              <a:rPr lang="en-US" altLang="zh-CN" dirty="0"/>
              <a:t>Communication: notify the people who may be affected</a:t>
            </a:r>
          </a:p>
          <a:p>
            <a:pPr lvl="1"/>
            <a:r>
              <a:rPr lang="en-US" altLang="zh-CN" dirty="0"/>
              <a:t>Auto test suite and Regression testing</a:t>
            </a:r>
            <a:r>
              <a:rPr lang="en-US" altLang="zh-CN" dirty="0" smtClean="0"/>
              <a:t>!!</a:t>
            </a:r>
          </a:p>
          <a:p>
            <a:r>
              <a:rPr lang="it-IT" altLang="zh-CN" dirty="0"/>
              <a:t>M. Tufano, F. Palomba, G. Bavota, M. Di Penta, R. Oliveto, A. De Lucia,</a:t>
            </a:r>
          </a:p>
          <a:p>
            <a:pPr marL="0" indent="0">
              <a:buNone/>
            </a:pPr>
            <a:r>
              <a:rPr lang="en-US" altLang="zh-CN" dirty="0"/>
              <a:t>and D. </a:t>
            </a:r>
            <a:r>
              <a:rPr lang="en-US" altLang="zh-CN" dirty="0" err="1"/>
              <a:t>Poshyvanyk</a:t>
            </a:r>
            <a:r>
              <a:rPr lang="en-US" altLang="zh-CN" dirty="0"/>
              <a:t>. There and back again: Can you compile that</a:t>
            </a:r>
          </a:p>
          <a:p>
            <a:pPr marL="0" indent="0">
              <a:buNone/>
            </a:pPr>
            <a:r>
              <a:rPr lang="en-US" altLang="zh-CN" dirty="0"/>
              <a:t>snapshot? Journal of Software: Evolution and Process, 2016.</a:t>
            </a:r>
          </a:p>
          <a:p>
            <a:endParaRPr lang="zh-CN" altLang="en-US" dirty="0"/>
          </a:p>
        </p:txBody>
      </p:sp>
    </p:spTree>
    <p:extLst>
      <p:ext uri="{BB962C8B-B14F-4D97-AF65-F5344CB8AC3E}">
        <p14:creationId xmlns:p14="http://schemas.microsoft.com/office/powerpoint/2010/main" val="830316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Branch</a:t>
            </a:r>
            <a:endParaRPr lang="zh-CN" altLang="en-US" dirty="0"/>
          </a:p>
        </p:txBody>
      </p:sp>
      <p:sp>
        <p:nvSpPr>
          <p:cNvPr id="3" name="内容占位符 2"/>
          <p:cNvSpPr>
            <a:spLocks noGrp="1"/>
          </p:cNvSpPr>
          <p:nvPr>
            <p:ph idx="1"/>
          </p:nvPr>
        </p:nvSpPr>
        <p:spPr/>
        <p:txBody>
          <a:bodyPr/>
          <a:lstStyle/>
          <a:p>
            <a:r>
              <a:rPr lang="en-US" altLang="zh-CN" dirty="0" smtClean="0"/>
              <a:t>Users report bugs for a released version</a:t>
            </a:r>
          </a:p>
          <a:p>
            <a:pPr lvl="1"/>
            <a:r>
              <a:rPr lang="en-US" altLang="zh-CN" dirty="0" smtClean="0"/>
              <a:t>Bug fixes are applied on this specific version</a:t>
            </a:r>
            <a:endParaRPr lang="en-US" altLang="zh-CN" dirty="0"/>
          </a:p>
          <a:p>
            <a:r>
              <a:rPr lang="en-US" altLang="zh-CN" dirty="0" smtClean="0"/>
              <a:t>Programmers are developing to next version (branch)</a:t>
            </a:r>
          </a:p>
          <a:p>
            <a:r>
              <a:rPr lang="en-US" altLang="zh-CN" dirty="0" smtClean="0"/>
              <a:t>Need to merge before the next release</a:t>
            </a:r>
          </a:p>
          <a:p>
            <a:pPr lvl="1"/>
            <a:endParaRPr lang="en-US" altLang="zh-CN" dirty="0"/>
          </a:p>
          <a:p>
            <a:endParaRPr lang="zh-CN" alt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281" y="3729260"/>
            <a:ext cx="815340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60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Other reasons for branches?</a:t>
            </a:r>
            <a:endParaRPr lang="zh-CN" altLang="en-US" dirty="0"/>
          </a:p>
        </p:txBody>
      </p:sp>
      <p:sp>
        <p:nvSpPr>
          <p:cNvPr id="3" name="内容占位符 2"/>
          <p:cNvSpPr>
            <a:spLocks noGrp="1"/>
          </p:cNvSpPr>
          <p:nvPr>
            <p:ph idx="1"/>
          </p:nvPr>
        </p:nvSpPr>
        <p:spPr/>
        <p:txBody>
          <a:bodyPr>
            <a:normAutofit/>
          </a:bodyPr>
          <a:lstStyle/>
          <a:p>
            <a:r>
              <a:rPr lang="en-US" altLang="zh-CN" dirty="0"/>
              <a:t>Temporary versions</a:t>
            </a:r>
          </a:p>
          <a:p>
            <a:pPr lvl="1"/>
            <a:r>
              <a:rPr lang="en-US" altLang="zh-CN" dirty="0"/>
              <a:t>Implement new features (tentative)</a:t>
            </a:r>
          </a:p>
          <a:p>
            <a:pPr lvl="1"/>
            <a:r>
              <a:rPr lang="en-US" altLang="zh-CN" dirty="0"/>
              <a:t>Isolate changes to have a stable trunk</a:t>
            </a:r>
          </a:p>
          <a:p>
            <a:pPr lvl="1"/>
            <a:r>
              <a:rPr lang="en-US" altLang="zh-CN" dirty="0"/>
              <a:t>Eventually merge back to the trunk</a:t>
            </a:r>
          </a:p>
          <a:p>
            <a:r>
              <a:rPr lang="en-US" altLang="zh-CN" dirty="0"/>
              <a:t>Snapshot for testing</a:t>
            </a:r>
          </a:p>
          <a:p>
            <a:pPr lvl="1"/>
            <a:r>
              <a:rPr lang="en-US" altLang="zh-CN" dirty="0"/>
              <a:t>Development continues</a:t>
            </a:r>
          </a:p>
          <a:p>
            <a:pPr lvl="1"/>
            <a:r>
              <a:rPr lang="en-US" altLang="zh-CN" dirty="0"/>
              <a:t>Fixes eventually merge back to the trunk</a:t>
            </a:r>
          </a:p>
          <a:p>
            <a:r>
              <a:rPr lang="en-US" altLang="zh-CN" dirty="0"/>
              <a:t>Separate branch for different release</a:t>
            </a:r>
          </a:p>
          <a:p>
            <a:pPr lvl="1"/>
            <a:r>
              <a:rPr lang="en-US" altLang="zh-CN" dirty="0" smtClean="0"/>
              <a:t>Different </a:t>
            </a:r>
            <a:r>
              <a:rPr lang="en-US" altLang="zh-CN" dirty="0"/>
              <a:t>OS, …</a:t>
            </a:r>
          </a:p>
          <a:p>
            <a:endParaRPr lang="zh-CN" altLang="en-US" dirty="0"/>
          </a:p>
        </p:txBody>
      </p:sp>
    </p:spTree>
    <p:extLst>
      <p:ext uri="{BB962C8B-B14F-4D97-AF65-F5344CB8AC3E}">
        <p14:creationId xmlns:p14="http://schemas.microsoft.com/office/powerpoint/2010/main" val="3100225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Software </a:t>
            </a:r>
            <a:r>
              <a:rPr lang="en-US" altLang="zh-CN" dirty="0" smtClean="0"/>
              <a:t>process models</a:t>
            </a:r>
            <a:endParaRPr lang="zh-CN" altLang="en-US" dirty="0"/>
          </a:p>
        </p:txBody>
      </p:sp>
      <p:sp>
        <p:nvSpPr>
          <p:cNvPr id="4" name="Rectangle 4"/>
          <p:cNvSpPr>
            <a:spLocks noChangeArrowheads="1"/>
          </p:cNvSpPr>
          <p:nvPr/>
        </p:nvSpPr>
        <p:spPr bwMode="auto">
          <a:xfrm>
            <a:off x="3600450" y="3067050"/>
            <a:ext cx="1676400" cy="90011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Design</a:t>
            </a:r>
            <a:endParaRPr lang="en-CA" altLang="zh-CN" sz="2400">
              <a:latin typeface="Times New Roman" panose="02020603050405020304" pitchFamily="18" charset="0"/>
              <a:cs typeface="Arial" panose="020B0604020202020204" pitchFamily="34" charset="0"/>
            </a:endParaRPr>
          </a:p>
        </p:txBody>
      </p:sp>
      <p:sp>
        <p:nvSpPr>
          <p:cNvPr id="5" name="Rectangle 5"/>
          <p:cNvSpPr>
            <a:spLocks noChangeArrowheads="1"/>
          </p:cNvSpPr>
          <p:nvPr/>
        </p:nvSpPr>
        <p:spPr bwMode="auto">
          <a:xfrm>
            <a:off x="5429250" y="3981450"/>
            <a:ext cx="2100263" cy="914400"/>
          </a:xfrm>
          <a:prstGeom prst="rect">
            <a:avLst/>
          </a:prstGeom>
          <a:solidFill>
            <a:schemeClr val="accent1"/>
          </a:solidFill>
          <a:ln w="9525">
            <a:solidFill>
              <a:schemeClr val="tx1"/>
            </a:solidFill>
            <a:miter lim="800000"/>
            <a:headEnd/>
            <a:tailEnd/>
          </a:ln>
        </p:spPr>
        <p:txBody>
          <a:bodyPr wrap="none" anchor="ctr"/>
          <a:lstStyle/>
          <a:p>
            <a:pPr algn="ctr"/>
            <a:r>
              <a:rPr lang="en-CA" altLang="zh-CN" sz="2400" dirty="0">
                <a:latin typeface="Times New Roman" panose="02020603050405020304" pitchFamily="18" charset="0"/>
                <a:ea typeface="宋体" panose="02010600030101010101" pitchFamily="2" charset="-122"/>
                <a:cs typeface="Arial" panose="020B0604020202020204" pitchFamily="34" charset="0"/>
              </a:rPr>
              <a:t>Implementation</a:t>
            </a:r>
          </a:p>
        </p:txBody>
      </p:sp>
      <p:sp>
        <p:nvSpPr>
          <p:cNvPr id="6" name="Rectangle 6"/>
          <p:cNvSpPr>
            <a:spLocks noChangeArrowheads="1"/>
          </p:cNvSpPr>
          <p:nvPr/>
        </p:nvSpPr>
        <p:spPr bwMode="auto">
          <a:xfrm>
            <a:off x="7639050" y="4972050"/>
            <a:ext cx="1828800" cy="752475"/>
          </a:xfrm>
          <a:prstGeom prst="rect">
            <a:avLst/>
          </a:prstGeom>
          <a:solidFill>
            <a:schemeClr val="accent1"/>
          </a:solidFill>
          <a:ln w="9525">
            <a:solidFill>
              <a:schemeClr val="tx1"/>
            </a:solidFill>
            <a:miter lim="800000"/>
            <a:headEnd/>
            <a:tailEnd/>
          </a:ln>
        </p:spPr>
        <p:txBody>
          <a:bodyPr wrap="none" anchor="ctr"/>
          <a:lstStyle/>
          <a:p>
            <a:pPr algn="ctr"/>
            <a:r>
              <a:rPr lang="en-CA" altLang="zh-CN" sz="2400" dirty="0">
                <a:latin typeface="Times New Roman" panose="02020603050405020304" pitchFamily="18" charset="0"/>
                <a:ea typeface="宋体" panose="02010600030101010101" pitchFamily="2" charset="-122"/>
                <a:cs typeface="Arial" panose="020B0604020202020204" pitchFamily="34" charset="0"/>
              </a:rPr>
              <a:t>Integration</a:t>
            </a:r>
          </a:p>
        </p:txBody>
      </p:sp>
      <p:sp>
        <p:nvSpPr>
          <p:cNvPr id="7" name="Rectangle 11"/>
          <p:cNvSpPr>
            <a:spLocks noChangeArrowheads="1"/>
          </p:cNvSpPr>
          <p:nvPr/>
        </p:nvSpPr>
        <p:spPr bwMode="auto">
          <a:xfrm>
            <a:off x="1463675" y="1924050"/>
            <a:ext cx="2057400" cy="990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Requirements</a:t>
            </a:r>
          </a:p>
          <a:p>
            <a:pPr algn="ctr"/>
            <a:r>
              <a:rPr lang="en-US" altLang="zh-CN" sz="2400">
                <a:latin typeface="Times New Roman" panose="02020603050405020304" pitchFamily="18" charset="0"/>
                <a:cs typeface="Arial" panose="020B0604020202020204" pitchFamily="34" charset="0"/>
              </a:rPr>
              <a:t>engineering</a:t>
            </a:r>
            <a:endParaRPr lang="en-CA" altLang="zh-CN" sz="2400">
              <a:latin typeface="Times New Roman" panose="02020603050405020304" pitchFamily="18" charset="0"/>
              <a:cs typeface="Arial" panose="020B0604020202020204" pitchFamily="34" charset="0"/>
            </a:endParaRPr>
          </a:p>
        </p:txBody>
      </p:sp>
      <p:cxnSp>
        <p:nvCxnSpPr>
          <p:cNvPr id="8" name="AutoShape 15"/>
          <p:cNvCxnSpPr>
            <a:cxnSpLocks noChangeShapeType="1"/>
            <a:stCxn id="7" idx="3"/>
            <a:endCxn id="4" idx="0"/>
          </p:cNvCxnSpPr>
          <p:nvPr/>
        </p:nvCxnSpPr>
        <p:spPr bwMode="auto">
          <a:xfrm>
            <a:off x="3521075" y="2419350"/>
            <a:ext cx="917575" cy="6477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 name="AutoShape 16"/>
          <p:cNvCxnSpPr>
            <a:cxnSpLocks noChangeShapeType="1"/>
            <a:stCxn id="4" idx="3"/>
          </p:cNvCxnSpPr>
          <p:nvPr/>
        </p:nvCxnSpPr>
        <p:spPr bwMode="auto">
          <a:xfrm>
            <a:off x="5276850" y="3517900"/>
            <a:ext cx="1260475" cy="493713"/>
          </a:xfrm>
          <a:prstGeom prst="bentConnector3">
            <a:avLst>
              <a:gd name="adj1" fmla="val 101384"/>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17"/>
          <p:cNvCxnSpPr>
            <a:cxnSpLocks noChangeShapeType="1"/>
            <a:stCxn id="5" idx="3"/>
          </p:cNvCxnSpPr>
          <p:nvPr/>
        </p:nvCxnSpPr>
        <p:spPr bwMode="auto">
          <a:xfrm>
            <a:off x="7529513" y="4438650"/>
            <a:ext cx="1030287" cy="547688"/>
          </a:xfrm>
          <a:prstGeom prst="bentConnector3">
            <a:avLst>
              <a:gd name="adj1" fmla="val 102157"/>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 name="文本框 10"/>
          <p:cNvSpPr txBox="1"/>
          <p:nvPr/>
        </p:nvSpPr>
        <p:spPr>
          <a:xfrm>
            <a:off x="4095750" y="5534025"/>
            <a:ext cx="2393604" cy="369332"/>
          </a:xfrm>
          <a:prstGeom prst="rect">
            <a:avLst/>
          </a:prstGeom>
          <a:noFill/>
        </p:spPr>
        <p:txBody>
          <a:bodyPr wrap="none" rtlCol="0">
            <a:spAutoFit/>
          </a:bodyPr>
          <a:lstStyle/>
          <a:p>
            <a:r>
              <a:rPr lang="en-US" altLang="zh-CN" dirty="0" smtClean="0"/>
              <a:t>The waterfall model </a:t>
            </a:r>
            <a:endParaRPr lang="zh-CN" altLang="en-US" dirty="0"/>
          </a:p>
        </p:txBody>
      </p:sp>
    </p:spTree>
    <p:extLst>
      <p:ext uri="{BB962C8B-B14F-4D97-AF65-F5344CB8AC3E}">
        <p14:creationId xmlns:p14="http://schemas.microsoft.com/office/powerpoint/2010/main" val="2940818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Role</a:t>
            </a:r>
            <a:endParaRPr lang="zh-CN" altLang="en-US" dirty="0"/>
          </a:p>
        </p:txBody>
      </p:sp>
      <p:sp>
        <p:nvSpPr>
          <p:cNvPr id="3" name="内容占位符 2"/>
          <p:cNvSpPr>
            <a:spLocks noGrp="1"/>
          </p:cNvSpPr>
          <p:nvPr>
            <p:ph idx="1"/>
          </p:nvPr>
        </p:nvSpPr>
        <p:spPr>
          <a:xfrm>
            <a:off x="1261872" y="1828801"/>
            <a:ext cx="8595360" cy="3959440"/>
          </a:xfrm>
        </p:spPr>
        <p:txBody>
          <a:bodyPr>
            <a:normAutofit/>
          </a:bodyPr>
          <a:lstStyle/>
          <a:p>
            <a:pPr algn="just"/>
            <a:r>
              <a:rPr lang="en-US" altLang="zh-CN" dirty="0"/>
              <a:t>User interface design (UI) or user interface engineering is the design of user interfaces for machines and software, such as computers, home appliances, mobile devices, and other electronic devices, with the focus on maximizing usability and the user experience. </a:t>
            </a:r>
            <a:endParaRPr lang="en-US" altLang="zh-CN" dirty="0" smtClean="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26" y="3026420"/>
            <a:ext cx="3328465" cy="2314323"/>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000" y="4021509"/>
            <a:ext cx="3360302" cy="2516853"/>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916" y="2998098"/>
            <a:ext cx="3408545" cy="2556409"/>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3523" y="2714579"/>
            <a:ext cx="2917179" cy="2187884"/>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053" y="4975056"/>
            <a:ext cx="3288649" cy="1839228"/>
          </a:xfrm>
          <a:prstGeom prst="rect">
            <a:avLst/>
          </a:prstGeom>
        </p:spPr>
      </p:pic>
    </p:spTree>
    <p:extLst>
      <p:ext uri="{BB962C8B-B14F-4D97-AF65-F5344CB8AC3E}">
        <p14:creationId xmlns:p14="http://schemas.microsoft.com/office/powerpoint/2010/main" val="737975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TM03457515[[fn=视图]]</Template>
  <TotalTime>4440</TotalTime>
  <Words>1478</Words>
  <Application>Microsoft Office PowerPoint</Application>
  <PresentationFormat>宽屏</PresentationFormat>
  <Paragraphs>278</Paragraphs>
  <Slides>38</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49" baseType="lpstr">
      <vt:lpstr>等线</vt:lpstr>
      <vt:lpstr>宋体</vt:lpstr>
      <vt:lpstr>Arial</vt:lpstr>
      <vt:lpstr>Century Schoolbook</vt:lpstr>
      <vt:lpstr>Courier New</vt:lpstr>
      <vt:lpstr>Tahoma</vt:lpstr>
      <vt:lpstr>Times New Roman</vt:lpstr>
      <vt:lpstr>Wingdings</vt:lpstr>
      <vt:lpstr>Wingdings 2</vt:lpstr>
      <vt:lpstr>View</vt:lpstr>
      <vt:lpstr>Visio</vt:lpstr>
      <vt:lpstr>UI designer</vt:lpstr>
      <vt:lpstr>Last class</vt:lpstr>
      <vt:lpstr>Concurrent Development</vt:lpstr>
      <vt:lpstr>Merge Conflict</vt:lpstr>
      <vt:lpstr>Merge is textual</vt:lpstr>
      <vt:lpstr>Branch</vt:lpstr>
      <vt:lpstr>Other reasons for branches?</vt:lpstr>
      <vt:lpstr>Software process models</vt:lpstr>
      <vt:lpstr>Role</vt:lpstr>
      <vt:lpstr>The history of UI</vt:lpstr>
      <vt:lpstr>The future of UI</vt:lpstr>
      <vt:lpstr>Why it matter</vt:lpstr>
      <vt:lpstr>User-system interaction</vt:lpstr>
      <vt:lpstr>Software Process Models</vt:lpstr>
      <vt:lpstr>User interface design process</vt:lpstr>
      <vt:lpstr>Some methods to achieve good usability:</vt:lpstr>
      <vt:lpstr>Creating a paper prototype</vt:lpstr>
      <vt:lpstr>Representing a changing UI</vt:lpstr>
      <vt:lpstr>Code prototype</vt:lpstr>
      <vt:lpstr>UI design principles</vt:lpstr>
      <vt:lpstr>UI design principles</vt:lpstr>
      <vt:lpstr>UI design principles</vt:lpstr>
      <vt:lpstr>UI design principles</vt:lpstr>
      <vt:lpstr>UI design principles</vt:lpstr>
      <vt:lpstr>UI design principles</vt:lpstr>
      <vt:lpstr>UI design principles</vt:lpstr>
      <vt:lpstr>Usability attributes</vt:lpstr>
      <vt:lpstr>Simple evaluation techniques</vt:lpstr>
      <vt:lpstr>Internationalization</vt:lpstr>
      <vt:lpstr>Locales</vt:lpstr>
      <vt:lpstr>Right-to-Left (RTL)</vt:lpstr>
      <vt:lpstr>Localization gotchas</vt:lpstr>
      <vt:lpstr>Differences between locales</vt:lpstr>
      <vt:lpstr>Android localization</vt:lpstr>
      <vt:lpstr>strings.xml example</vt:lpstr>
      <vt:lpstr>Other resources</vt:lpstr>
      <vt:lpstr>Formatting dates</vt:lpstr>
      <vt:lpstr>This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 Zhong</dc:creator>
  <cp:lastModifiedBy>Zhong Hao</cp:lastModifiedBy>
  <cp:revision>1091</cp:revision>
  <dcterms:created xsi:type="dcterms:W3CDTF">2017-07-31T06:57:29Z</dcterms:created>
  <dcterms:modified xsi:type="dcterms:W3CDTF">2019-12-04T08:49:50Z</dcterms:modified>
</cp:coreProperties>
</file>