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82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  <p:sldId id="273" r:id="rId18"/>
    <p:sldId id="272" r:id="rId19"/>
    <p:sldId id="274" r:id="rId20"/>
    <p:sldId id="278" r:id="rId21"/>
    <p:sldId id="275" r:id="rId22"/>
    <p:sldId id="276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F2227-36E2-C64E-9F35-83DCBB57F698}" type="datetimeFigureOut">
              <a:rPr lang="en-US" smtClean="0"/>
              <a:t>5/20/15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DFDAB-A051-854B-A5DD-F2FCE430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4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FDAB-A051-854B-A5DD-F2FCE43021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4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FDAB-A051-854B-A5DD-F2FCE43021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5E7-A714-FB40-8369-F79476AE075B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863-0AEC-E144-8E5F-C8D1253B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5E7-A714-FB40-8369-F79476AE075B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863-0AEC-E144-8E5F-C8D1253B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4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5E7-A714-FB40-8369-F79476AE075B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863-0AEC-E144-8E5F-C8D1253B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6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5E7-A714-FB40-8369-F79476AE075B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863-0AEC-E144-8E5F-C8D1253B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6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5E7-A714-FB40-8369-F79476AE075B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863-0AEC-E144-8E5F-C8D1253B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2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5E7-A714-FB40-8369-F79476AE075B}" type="datetimeFigureOut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863-0AEC-E144-8E5F-C8D1253B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4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5E7-A714-FB40-8369-F79476AE075B}" type="datetimeFigureOut">
              <a:rPr lang="en-US" smtClean="0"/>
              <a:t>5/20/15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863-0AEC-E144-8E5F-C8D1253B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7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5E7-A714-FB40-8369-F79476AE075B}" type="datetimeFigureOut">
              <a:rPr lang="en-US" smtClean="0"/>
              <a:t>5/20/15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863-0AEC-E144-8E5F-C8D1253B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9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5E7-A714-FB40-8369-F79476AE075B}" type="datetimeFigureOut">
              <a:rPr lang="en-US" smtClean="0"/>
              <a:t>5/20/15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863-0AEC-E144-8E5F-C8D1253B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8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5E7-A714-FB40-8369-F79476AE075B}" type="datetimeFigureOut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863-0AEC-E144-8E5F-C8D1253B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5E7-A714-FB40-8369-F79476AE075B}" type="datetimeFigureOut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863-0AEC-E144-8E5F-C8D1253B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3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65E7-A714-FB40-8369-F79476AE075B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2E98BD"/>
                </a:solidFill>
              </a:defRPr>
            </a:lvl1pPr>
          </a:lstStyle>
          <a:p>
            <a:fld id="{4E062863-0AEC-E144-8E5F-C8D1253B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3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000090"/>
          </a:solidFill>
          <a:latin typeface="Arial Unicode MS"/>
          <a:ea typeface="+mj-ea"/>
          <a:cs typeface="Arial Unicode MS"/>
        </a:defRPr>
      </a:lvl1pPr>
    </p:titleStyle>
    <p:bodyStyle>
      <a:lvl1pPr marL="342900" indent="-342900" algn="l" defTabSz="457200" rtl="0" eaLnBrk="1" latinLnBrk="0" hangingPunct="1">
        <a:spcBef>
          <a:spcPts val="1224"/>
        </a:spcBef>
        <a:buFont typeface="Wingdings" charset="2"/>
        <a:buChar char="§"/>
        <a:defRPr sz="3200" b="0" i="0" kern="1200">
          <a:solidFill>
            <a:schemeClr val="tx1"/>
          </a:solidFill>
          <a:latin typeface="Arial Unicode MS"/>
          <a:ea typeface="+mn-ea"/>
          <a:cs typeface="Arial Unicode M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800" b="0" i="0" kern="1200">
          <a:solidFill>
            <a:srgbClr val="0000FF"/>
          </a:solidFill>
          <a:latin typeface="Arial Unicode MS"/>
          <a:ea typeface="+mn-ea"/>
          <a:cs typeface="Arial Unicode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Unicode MS"/>
          <a:ea typeface="+mn-ea"/>
          <a:cs typeface="Arial Unicode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Unicode MS"/>
          <a:ea typeface="+mn-ea"/>
          <a:cs typeface="Arial Unicode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Unicode MS"/>
          <a:ea typeface="+mn-ea"/>
          <a:cs typeface="Arial Unicode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 110-001</a:t>
            </a:r>
            <a:br>
              <a:rPr lang="en-US" dirty="0" smtClean="0"/>
            </a:br>
            <a:r>
              <a:rPr lang="en-US" dirty="0" smtClean="0"/>
              <a:t>Loop Statements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Yi Hong</a:t>
            </a:r>
          </a:p>
          <a:p>
            <a:r>
              <a:rPr lang="en-US" dirty="0" smtClean="0"/>
              <a:t>May 21,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1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11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What’s the output?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Iteration 1: count = 0, &lt; 5? true, print 0, +1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Iteration 2: count = 1, &lt; 5? true, print 1, </a:t>
            </a:r>
            <a:r>
              <a:rPr lang="en-US" sz="2400" dirty="0" smtClean="0"/>
              <a:t>+1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…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Iteration 5: count = 4, &lt; 5? true, print 4, </a:t>
            </a:r>
            <a:r>
              <a:rPr lang="en-US" sz="2400" dirty="0" smtClean="0"/>
              <a:t>+1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Iteration 6: count = 5, &lt; 5? false, stop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13765"/>
          <a:stretch/>
        </p:blipFill>
        <p:spPr>
          <a:xfrm>
            <a:off x="995495" y="2189888"/>
            <a:ext cx="4771531" cy="21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0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the Sum of 1…100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2" y="1798577"/>
            <a:ext cx="8154736" cy="362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5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user to input an integer between 0 and 100, keep reading until we get the correct </a:t>
            </a:r>
            <a:r>
              <a:rPr lang="en-US" dirty="0" smtClean="0"/>
              <a:t>input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04" y="3415559"/>
            <a:ext cx="7719407" cy="28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6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Exit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9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break;</a:t>
            </a:r>
          </a:p>
          <a:p>
            <a:pPr marL="0" indent="0">
              <a:buNone/>
            </a:pPr>
            <a:r>
              <a:rPr lang="en-US" sz="2800" dirty="0" smtClean="0"/>
              <a:t>Exit a loop and continue to execute the statement after the loop</a:t>
            </a:r>
          </a:p>
          <a:p>
            <a:r>
              <a:rPr lang="en-US" sz="2800" dirty="0" smtClean="0"/>
              <a:t>Example: Compute factorial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24" y="3710854"/>
            <a:ext cx="5968413" cy="2959188"/>
          </a:xfrm>
          <a:prstGeom prst="rect">
            <a:avLst/>
          </a:prstGeom>
        </p:spPr>
      </p:pic>
      <p:sp>
        <p:nvSpPr>
          <p:cNvPr id="5" name="Curved Left Arrow 4"/>
          <p:cNvSpPr/>
          <p:nvPr/>
        </p:nvSpPr>
        <p:spPr>
          <a:xfrm>
            <a:off x="2572450" y="6126163"/>
            <a:ext cx="293063" cy="73183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2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Next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	continue;</a:t>
            </a:r>
          </a:p>
          <a:p>
            <a:pPr marL="0" indent="0">
              <a:buNone/>
            </a:pPr>
            <a:r>
              <a:rPr lang="en-US" sz="2800" dirty="0" smtClean="0"/>
              <a:t>Skip next part of a loop, and start the next iteration upon invocation </a:t>
            </a:r>
          </a:p>
          <a:p>
            <a:r>
              <a:rPr lang="en-US" sz="2800" dirty="0">
                <a:solidFill>
                  <a:srgbClr val="008000"/>
                </a:solidFill>
              </a:rPr>
              <a:t>Example: </a:t>
            </a:r>
            <a:r>
              <a:rPr lang="en-US" sz="2800" dirty="0"/>
              <a:t>Calculate the sum of multiples of </a:t>
            </a:r>
            <a:r>
              <a:rPr lang="en-US" sz="2800" dirty="0" smtClean="0"/>
              <a:t>3 within [1, 100]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68" y="3963558"/>
            <a:ext cx="5034217" cy="2777179"/>
          </a:xfrm>
          <a:prstGeom prst="rect">
            <a:avLst/>
          </a:prstGeom>
        </p:spPr>
      </p:pic>
      <p:sp>
        <p:nvSpPr>
          <p:cNvPr id="5" name="Curved Left Arrow 4"/>
          <p:cNvSpPr/>
          <p:nvPr/>
        </p:nvSpPr>
        <p:spPr>
          <a:xfrm flipV="1">
            <a:off x="8313654" y="4639733"/>
            <a:ext cx="593279" cy="130734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5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 the Sum of Multiples of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What’s wrong with the following implementation?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2" y="2375428"/>
            <a:ext cx="5355241" cy="295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8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do-while </a:t>
            </a:r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84800" cy="4525963"/>
          </a:xfrm>
        </p:spPr>
        <p:txBody>
          <a:bodyPr/>
          <a:lstStyle/>
          <a:p>
            <a:r>
              <a:rPr lang="en-US" dirty="0" smtClean="0"/>
              <a:t>Similar to a while loop, except that the loop body is executed at least once</a:t>
            </a:r>
          </a:p>
          <a:p>
            <a:r>
              <a:rPr lang="en-US" dirty="0" smtClean="0"/>
              <a:t>Syntax</a:t>
            </a:r>
          </a:p>
          <a:p>
            <a:pPr marL="457200" lvl="1" indent="0">
              <a:buNone/>
            </a:pPr>
            <a:r>
              <a:rPr lang="en-US" dirty="0" smtClean="0"/>
              <a:t>do </a:t>
            </a:r>
          </a:p>
          <a:p>
            <a:pPr marL="914400" lvl="2" indent="0">
              <a:buNone/>
            </a:pPr>
            <a:r>
              <a:rPr lang="en-US" dirty="0" smtClean="0"/>
              <a:t>Body</a:t>
            </a:r>
          </a:p>
          <a:p>
            <a:pPr marL="514350" lvl="1" indent="0">
              <a:buNone/>
            </a:pPr>
            <a:r>
              <a:rPr lang="en-US" dirty="0" smtClean="0"/>
              <a:t>while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Boolean_Expression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Don’t forget the semicolon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934" y="1718735"/>
            <a:ext cx="3520017" cy="450562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42469" y="4893734"/>
            <a:ext cx="287867" cy="4402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3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do-while </a:t>
            </a:r>
            <a:r>
              <a:rPr lang="en-US" dirty="0" smtClean="0"/>
              <a:t>Loop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28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First, the loop body is executed </a:t>
            </a:r>
          </a:p>
          <a:p>
            <a:r>
              <a:rPr lang="en-US" dirty="0" smtClean="0"/>
              <a:t>Then, the </a:t>
            </a:r>
            <a:r>
              <a:rPr lang="en-US" dirty="0" err="1" smtClean="0"/>
              <a:t>boolean</a:t>
            </a:r>
            <a:r>
              <a:rPr lang="en-US" dirty="0" smtClean="0"/>
              <a:t> expression is checked</a:t>
            </a:r>
          </a:p>
          <a:p>
            <a:pPr lvl="1"/>
            <a:r>
              <a:rPr lang="en-US" dirty="0" smtClean="0"/>
              <a:t>As long as it is true, the loop is executed again</a:t>
            </a:r>
          </a:p>
          <a:p>
            <a:pPr lvl="1"/>
            <a:r>
              <a:rPr lang="en-US" dirty="0" smtClean="0"/>
              <a:t>If it is false, the loop is exited </a:t>
            </a:r>
          </a:p>
          <a:p>
            <a:r>
              <a:rPr lang="en-US" dirty="0" smtClean="0"/>
              <a:t>Equivalent </a:t>
            </a:r>
            <a:r>
              <a:rPr lang="en-US" dirty="0" smtClean="0">
                <a:solidFill>
                  <a:srgbClr val="FF0000"/>
                </a:solidFill>
              </a:rPr>
              <a:t>while</a:t>
            </a:r>
            <a:r>
              <a:rPr lang="en-US" dirty="0" smtClean="0"/>
              <a:t> statement</a:t>
            </a:r>
          </a:p>
          <a:p>
            <a:pPr marL="457200" lvl="1" indent="0">
              <a:buNone/>
            </a:pPr>
            <a:r>
              <a:rPr lang="en-US" dirty="0" smtClean="0"/>
              <a:t>Statements </a:t>
            </a:r>
          </a:p>
          <a:p>
            <a:pPr marL="457200" lvl="1" indent="0">
              <a:buNone/>
            </a:pPr>
            <a:r>
              <a:rPr lang="en-US" dirty="0" smtClean="0"/>
              <a:t>while (</a:t>
            </a:r>
            <a:r>
              <a:rPr lang="en-US" dirty="0" err="1" smtClean="0"/>
              <a:t>Boolean_Expression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3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of the </a:t>
            </a:r>
            <a:r>
              <a:rPr lang="en-US" dirty="0" smtClean="0">
                <a:solidFill>
                  <a:srgbClr val="FF0000"/>
                </a:solidFill>
              </a:rPr>
              <a:t>do-while </a:t>
            </a:r>
            <a:r>
              <a:rPr lang="en-US" dirty="0" smtClean="0"/>
              <a:t>Loop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398" y="1688566"/>
            <a:ext cx="4947335" cy="5084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66" y="1503432"/>
            <a:ext cx="4351868" cy="14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4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while loop or a do-while loop that will compute the sum of the first n positive odd numbers. For example, if n is 5, you should compute 1 + 3 + 5 + 7 + 9.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0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Grades of Lab 0 were posted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2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short-forms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Nested expression, used a lot in a loop </a:t>
            </a:r>
          </a:p>
          <a:p>
            <a:pPr lvl="1"/>
            <a:r>
              <a:rPr lang="en-US" dirty="0" smtClean="0"/>
              <a:t>n = </a:t>
            </a:r>
            <a:r>
              <a:rPr lang="en-US" dirty="0"/>
              <a:t>n</a:t>
            </a:r>
            <a:r>
              <a:rPr lang="en-US" dirty="0" smtClean="0"/>
              <a:t> + 1;   </a:t>
            </a:r>
            <a:r>
              <a:rPr lang="en-US" dirty="0" smtClean="0">
                <a:sym typeface="Wingdings"/>
              </a:rPr>
              <a:t>  </a:t>
            </a:r>
            <a:r>
              <a:rPr lang="en-US" dirty="0">
                <a:sym typeface="Wingdings"/>
              </a:rPr>
              <a:t>n</a:t>
            </a:r>
            <a:r>
              <a:rPr lang="en-US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+; </a:t>
            </a:r>
            <a:r>
              <a:rPr lang="en-US" dirty="0" smtClean="0">
                <a:sym typeface="Wingdings"/>
              </a:rPr>
              <a:t>or ++</a:t>
            </a:r>
            <a:r>
              <a:rPr lang="en-US" dirty="0" smtClean="0">
                <a:sym typeface="Wingdings"/>
              </a:rPr>
              <a:t>n;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n</a:t>
            </a:r>
            <a:r>
              <a:rPr lang="en-US" dirty="0" smtClean="0">
                <a:sym typeface="Wingdings"/>
              </a:rPr>
              <a:t> = </a:t>
            </a:r>
            <a:r>
              <a:rPr lang="en-US" dirty="0">
                <a:sym typeface="Wingdings"/>
              </a:rPr>
              <a:t>n</a:t>
            </a:r>
            <a:r>
              <a:rPr lang="en-US" dirty="0" smtClean="0">
                <a:sym typeface="Wingdings"/>
              </a:rPr>
              <a:t> – 1;     </a:t>
            </a:r>
            <a:r>
              <a:rPr lang="en-US" dirty="0">
                <a:sym typeface="Wingdings"/>
              </a:rPr>
              <a:t>n</a:t>
            </a:r>
            <a:r>
              <a:rPr lang="en-US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-; </a:t>
            </a:r>
            <a:r>
              <a:rPr lang="en-US" dirty="0" smtClean="0">
                <a:sym typeface="Wingdings"/>
              </a:rPr>
              <a:t>or </a:t>
            </a:r>
            <a:r>
              <a:rPr lang="en-US" dirty="0" smtClean="0">
                <a:sym typeface="Wingdings"/>
              </a:rPr>
              <a:t>--</a:t>
            </a:r>
            <a:r>
              <a:rPr lang="en-US" dirty="0" smtClean="0">
                <a:sym typeface="Wingdings"/>
              </a:rPr>
              <a:t>n;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n = n + m;    n += m;</a:t>
            </a:r>
          </a:p>
          <a:p>
            <a:pPr lvl="1"/>
            <a:r>
              <a:rPr lang="en-US" dirty="0" smtClean="0">
                <a:sym typeface="Wingdings"/>
              </a:rPr>
              <a:t>n = n </a:t>
            </a:r>
            <a:r>
              <a:rPr lang="en-US" dirty="0" smtClean="0">
                <a:sym typeface="Wingdings"/>
              </a:rPr>
              <a:t>– m;    n -= m;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4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375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for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937"/>
            <a:ext cx="8229600" cy="4525963"/>
          </a:xfrm>
        </p:spPr>
        <p:txBody>
          <a:bodyPr/>
          <a:lstStyle/>
          <a:p>
            <a:r>
              <a:rPr lang="en-US" dirty="0" smtClean="0"/>
              <a:t>Syntax</a:t>
            </a:r>
          </a:p>
          <a:p>
            <a:endParaRPr lang="en-US" dirty="0"/>
          </a:p>
          <a:p>
            <a:endParaRPr lang="en-US" sz="1000" dirty="0" smtClean="0"/>
          </a:p>
          <a:p>
            <a:pPr lvl="1"/>
            <a:r>
              <a:rPr lang="en-US" dirty="0" smtClean="0"/>
              <a:t>Example</a:t>
            </a:r>
          </a:p>
          <a:p>
            <a:pPr marL="457200" lvl="1" indent="0">
              <a:buNone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count;</a:t>
            </a:r>
          </a:p>
          <a:p>
            <a:pPr marL="457200" lvl="1" indent="0">
              <a:buNone/>
            </a:pPr>
            <a:r>
              <a:rPr lang="en-US" dirty="0"/>
              <a:t>f</a:t>
            </a:r>
            <a:r>
              <a:rPr lang="en-US" dirty="0" smtClean="0"/>
              <a:t>or (count = 1; count &lt; 3; count++)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System.out.println</a:t>
            </a:r>
            <a:r>
              <a:rPr lang="en-US" dirty="0" smtClean="0"/>
              <a:t>(count);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4" y="2082806"/>
            <a:ext cx="8542498" cy="637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531" y="2506227"/>
            <a:ext cx="3242363" cy="432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6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the </a:t>
            </a:r>
            <a:r>
              <a:rPr lang="en-US" dirty="0" smtClean="0">
                <a:solidFill>
                  <a:srgbClr val="FF0000"/>
                </a:solidFill>
              </a:rPr>
              <a:t>for</a:t>
            </a:r>
            <a:r>
              <a:rPr lang="en-US" dirty="0" smtClean="0"/>
              <a:t> Loop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133" y="1656475"/>
            <a:ext cx="4914900" cy="5125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697569"/>
            <a:ext cx="6141719" cy="17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Example: The Sum of 1…n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Possible to declare variables within a </a:t>
            </a:r>
            <a:r>
              <a:rPr lang="en-US" dirty="0" smtClean="0">
                <a:solidFill>
                  <a:srgbClr val="FF0000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 smtClean="0"/>
              <a:t>loop</a:t>
            </a:r>
            <a:endParaRPr lang="en-US" dirty="0" smtClean="0"/>
          </a:p>
          <a:p>
            <a:pPr lvl="1"/>
            <a:r>
              <a:rPr lang="en-US" dirty="0" smtClean="0"/>
              <a:t>Note that variable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is local to the loop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05"/>
          <a:stretch/>
        </p:blipFill>
        <p:spPr>
          <a:xfrm>
            <a:off x="850900" y="1603909"/>
            <a:ext cx="7429500" cy="290570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64153" y="2463349"/>
            <a:ext cx="771819" cy="4402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3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for loop that will compute the sum of the first n positive even numbers. For example, if n is 5, you should compute 2 + 4 + 6 + 8 + 10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3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Loops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5" y="2757563"/>
            <a:ext cx="3001264" cy="2759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059" y="1964271"/>
            <a:ext cx="3191634" cy="4255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961" y="2065869"/>
            <a:ext cx="2498989" cy="3198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855" y="5758511"/>
            <a:ext cx="2169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Unicode MS"/>
                <a:cs typeface="Arial Unicode MS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while</a:t>
            </a:r>
            <a:r>
              <a:rPr lang="en-US" sz="2400" b="1" dirty="0" smtClean="0">
                <a:latin typeface="Arial Unicode MS"/>
                <a:cs typeface="Arial Unicode MS"/>
              </a:rPr>
              <a:t> loop</a:t>
            </a:r>
            <a:endParaRPr lang="en-US" sz="2400" b="1" dirty="0">
              <a:latin typeface="Arial Unicode MS"/>
              <a:cs typeface="Arial Unicode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1397" y="5758511"/>
            <a:ext cx="261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Unicode MS"/>
                <a:cs typeface="Arial Unicode MS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do-while</a:t>
            </a:r>
            <a:r>
              <a:rPr lang="en-US" sz="2400" b="1" dirty="0" smtClean="0">
                <a:latin typeface="Arial Unicode MS"/>
                <a:cs typeface="Arial Unicode MS"/>
              </a:rPr>
              <a:t> loop</a:t>
            </a:r>
            <a:endParaRPr lang="en-US" sz="2400" b="1" dirty="0">
              <a:latin typeface="Arial Unicode MS"/>
              <a:cs typeface="Arial Unicode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0330" y="6238287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Unicode MS"/>
                <a:cs typeface="Arial Unicode MS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for </a:t>
            </a:r>
            <a:r>
              <a:rPr lang="en-US" sz="2400" b="1" dirty="0" smtClean="0">
                <a:latin typeface="Arial Unicode MS"/>
                <a:cs typeface="Arial Unicode MS"/>
              </a:rPr>
              <a:t>loop</a:t>
            </a:r>
            <a:endParaRPr lang="en-US" sz="2400" b="1" dirty="0">
              <a:latin typeface="Arial Unicode MS"/>
              <a:cs typeface="Arial Unicode M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Three types: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0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More about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3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31" y="274638"/>
            <a:ext cx="8229600" cy="11430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31" y="1600200"/>
            <a:ext cx="4402877" cy="51352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Q1: What’s the outputs of following statements?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 smtClean="0"/>
              <a:t>Q2: Write a program that assigns grade based on an input score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A: 90 ~ 100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B: 80 ~ 89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C: 70 ~ 79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D: 60 ~ 69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F: 0 ~ 59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25" y="699814"/>
            <a:ext cx="3969385" cy="2459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924" y="3387102"/>
            <a:ext cx="3989493" cy="33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1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If-Else or Switch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32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 a switch statement when you have more than 2 conditions on a single variable</a:t>
            </a:r>
          </a:p>
          <a:p>
            <a:pPr lvl="1"/>
            <a:r>
              <a:rPr lang="en-US" dirty="0" smtClean="0"/>
              <a:t>Example: Weekdays – if you have a different action to perform for each day of the week, use a switch statement</a:t>
            </a:r>
          </a:p>
          <a:p>
            <a:r>
              <a:rPr lang="en-US" dirty="0" smtClean="0"/>
              <a:t>Use an if-else for all other scenarios:</a:t>
            </a:r>
          </a:p>
          <a:p>
            <a:pPr lvl="1"/>
            <a:r>
              <a:rPr lang="en-US" dirty="0" smtClean="0"/>
              <a:t>More than one variable you’re testing (multiple conditions)</a:t>
            </a:r>
          </a:p>
          <a:p>
            <a:pPr lvl="1"/>
            <a:r>
              <a:rPr lang="en-US" dirty="0" smtClean="0"/>
              <a:t>Testing for a range of values</a:t>
            </a:r>
          </a:p>
          <a:p>
            <a:pPr lvl="1"/>
            <a:r>
              <a:rPr lang="en-US" dirty="0" smtClean="0"/>
              <a:t>Variable is not an </a:t>
            </a:r>
            <a:r>
              <a:rPr lang="en-US" dirty="0" err="1" smtClean="0"/>
              <a:t>int</a:t>
            </a:r>
            <a:r>
              <a:rPr lang="en-US" dirty="0"/>
              <a:t>,</a:t>
            </a:r>
            <a:r>
              <a:rPr lang="en-US" dirty="0" smtClean="0"/>
              <a:t> char, or </a:t>
            </a:r>
            <a:r>
              <a:rPr lang="en-US" dirty="0" err="1" smtClean="0"/>
              <a:t>enum</a:t>
            </a:r>
            <a:endParaRPr lang="en-US" dirty="0" smtClean="0"/>
          </a:p>
          <a:p>
            <a:pPr lvl="1"/>
            <a:r>
              <a:rPr lang="en-US" dirty="0" smtClean="0"/>
              <a:t>Example: Grades – each grade (A, B, C, D, E) has a range of values that reflect each grade letter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5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 statements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Warm-up so far in this course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Loop is where it starts to get harder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I suggest you to spend more time on examples given in this and future lectures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8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 the order in which a program’s statements are executed</a:t>
            </a:r>
          </a:p>
          <a:p>
            <a:r>
              <a:rPr lang="en-US" dirty="0" smtClean="0"/>
              <a:t>Typically, two kinds</a:t>
            </a:r>
          </a:p>
          <a:p>
            <a:pPr lvl="1"/>
            <a:r>
              <a:rPr lang="en-US" dirty="0" smtClean="0"/>
              <a:t>Conditionals (if-else and switch)</a:t>
            </a:r>
          </a:p>
          <a:p>
            <a:pPr lvl="2"/>
            <a:r>
              <a:rPr lang="en-US" dirty="0" smtClean="0"/>
              <a:t>Execute a set of statements by choosing among two or more paths </a:t>
            </a:r>
          </a:p>
          <a:p>
            <a:pPr lvl="1"/>
            <a:r>
              <a:rPr lang="en-US" dirty="0" smtClean="0"/>
              <a:t>Loops</a:t>
            </a:r>
          </a:p>
          <a:p>
            <a:pPr lvl="2"/>
            <a:r>
              <a:rPr lang="en-US" dirty="0" smtClean="0"/>
              <a:t>Repeat a group of instructions numerous times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5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hile loop</a:t>
            </a:r>
          </a:p>
          <a:p>
            <a:pPr lvl="1"/>
            <a:r>
              <a:rPr lang="en-US" dirty="0" smtClean="0"/>
              <a:t>Repeats its body while a </a:t>
            </a:r>
            <a:r>
              <a:rPr lang="en-US" dirty="0" err="1" smtClean="0"/>
              <a:t>boolean</a:t>
            </a:r>
            <a:r>
              <a:rPr lang="en-US" dirty="0" smtClean="0"/>
              <a:t> expression is true</a:t>
            </a:r>
          </a:p>
          <a:p>
            <a:r>
              <a:rPr lang="en-US" dirty="0"/>
              <a:t>d</a:t>
            </a:r>
            <a:r>
              <a:rPr lang="en-US" dirty="0" smtClean="0"/>
              <a:t>o while loop</a:t>
            </a:r>
          </a:p>
          <a:p>
            <a:pPr lvl="1"/>
            <a:r>
              <a:rPr lang="en-US" dirty="0" smtClean="0"/>
              <a:t>Loop iterates at least ONCE</a:t>
            </a:r>
          </a:p>
          <a:p>
            <a:r>
              <a:rPr lang="en-US" dirty="0" smtClean="0"/>
              <a:t>for loop</a:t>
            </a:r>
          </a:p>
          <a:p>
            <a:pPr lvl="1"/>
            <a:r>
              <a:rPr lang="en-US" dirty="0" smtClean="0"/>
              <a:t>Numeric computation changes by equal amount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9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896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Syntax </a:t>
            </a:r>
          </a:p>
          <a:p>
            <a:pPr marL="4572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FF0000"/>
                </a:solidFill>
              </a:rPr>
              <a:t>w</a:t>
            </a:r>
            <a:r>
              <a:rPr lang="en-US" i="1" dirty="0" smtClean="0">
                <a:solidFill>
                  <a:srgbClr val="FF0000"/>
                </a:solidFill>
              </a:rPr>
              <a:t>hile</a:t>
            </a:r>
            <a:r>
              <a:rPr lang="en-US" i="1" dirty="0" smtClean="0"/>
              <a:t> (</a:t>
            </a:r>
            <a:r>
              <a:rPr lang="en-US" i="1" dirty="0" err="1" smtClean="0"/>
              <a:t>Boolean_Expression</a:t>
            </a:r>
            <a:r>
              <a:rPr lang="en-US" i="1" dirty="0" smtClean="0"/>
              <a:t>) </a:t>
            </a:r>
          </a:p>
          <a:p>
            <a:pPr marL="4572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i="1" dirty="0"/>
              <a:t>	</a:t>
            </a:r>
            <a:r>
              <a:rPr lang="en-US" i="1" dirty="0" smtClean="0"/>
              <a:t>Body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The Body may be either a </a:t>
            </a:r>
          </a:p>
          <a:p>
            <a:pPr marL="4572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simple statement or, a list of </a:t>
            </a:r>
          </a:p>
          <a:p>
            <a:pPr marL="4572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tatements enclosed in braces {}</a:t>
            </a:r>
          </a:p>
          <a:p>
            <a:pPr marL="457200" lvl="1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100" i="1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while</a:t>
            </a:r>
            <a:r>
              <a:rPr lang="en-US" dirty="0" smtClean="0"/>
              <a:t> statement repeats while a controlling </a:t>
            </a:r>
            <a:r>
              <a:rPr lang="en-US" dirty="0" err="1" smtClean="0"/>
              <a:t>boolean</a:t>
            </a:r>
            <a:r>
              <a:rPr lang="en-US" dirty="0" smtClean="0"/>
              <a:t> expression remains true</a:t>
            </a:r>
          </a:p>
          <a:p>
            <a:r>
              <a:rPr lang="en-US" dirty="0" smtClean="0"/>
              <a:t>The loop body typically contains an action that ultimately causes the controlling </a:t>
            </a:r>
            <a:r>
              <a:rPr lang="en-US" dirty="0" err="1" smtClean="0"/>
              <a:t>boolean</a:t>
            </a:r>
            <a:r>
              <a:rPr lang="en-US" dirty="0" smtClean="0"/>
              <a:t> expression to become false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935" y="85867"/>
            <a:ext cx="3724541" cy="34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a </a:t>
            </a:r>
            <a:r>
              <a:rPr lang="en-US" dirty="0"/>
              <a:t>W</a:t>
            </a:r>
            <a:r>
              <a:rPr lang="en-US" dirty="0" smtClean="0"/>
              <a:t>hile Loop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22135"/>
            <a:ext cx="5155353" cy="1670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089" y="1945229"/>
            <a:ext cx="6304711" cy="46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2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ava_lectur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java_lecture_template.thmx</Template>
  <TotalTime>613</TotalTime>
  <Words>756</Words>
  <Application>Microsoft Macintosh PowerPoint</Application>
  <PresentationFormat>On-screen Show (4:3)</PresentationFormat>
  <Paragraphs>130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java_lecture_template</vt:lpstr>
      <vt:lpstr>COMP 110-001 Loop Statements</vt:lpstr>
      <vt:lpstr>Announcements </vt:lpstr>
      <vt:lpstr>Review</vt:lpstr>
      <vt:lpstr>If-Else or Switch Statement</vt:lpstr>
      <vt:lpstr>Today</vt:lpstr>
      <vt:lpstr>Flow of Control</vt:lpstr>
      <vt:lpstr>Types of Loops</vt:lpstr>
      <vt:lpstr>The While Loop</vt:lpstr>
      <vt:lpstr>An Example of a While Loop</vt:lpstr>
      <vt:lpstr>While in Practice</vt:lpstr>
      <vt:lpstr>Calculate the Sum of 1…100</vt:lpstr>
      <vt:lpstr>Input Checking</vt:lpstr>
      <vt:lpstr>Early Exit </vt:lpstr>
      <vt:lpstr>Go To Next Iteration</vt:lpstr>
      <vt:lpstr>Compute the Sum of Multiples of 3</vt:lpstr>
      <vt:lpstr>The do-while Loop</vt:lpstr>
      <vt:lpstr>The do-while Loop </vt:lpstr>
      <vt:lpstr>An Example of the do-while Loop </vt:lpstr>
      <vt:lpstr>Loop Practice</vt:lpstr>
      <vt:lpstr>Some short-forms</vt:lpstr>
      <vt:lpstr>The for Loop</vt:lpstr>
      <vt:lpstr>An Example of the for Loop </vt:lpstr>
      <vt:lpstr>Another Example: The Sum of 1…n</vt:lpstr>
      <vt:lpstr>Loop Practice</vt:lpstr>
      <vt:lpstr>Summary of Loops</vt:lpstr>
      <vt:lpstr>Next Class</vt:lpstr>
    </vt:vector>
  </TitlesOfParts>
  <Company>UNC-Chapel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110-001 Loops</dc:title>
  <dc:creator>Yi Hong</dc:creator>
  <cp:lastModifiedBy>Yi Hong</cp:lastModifiedBy>
  <cp:revision>129</cp:revision>
  <dcterms:created xsi:type="dcterms:W3CDTF">2015-05-16T20:07:35Z</dcterms:created>
  <dcterms:modified xsi:type="dcterms:W3CDTF">2015-05-21T03:54:51Z</dcterms:modified>
</cp:coreProperties>
</file>