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0" r:id="rId14"/>
    <p:sldId id="271" r:id="rId15"/>
    <p:sldId id="274" r:id="rId16"/>
    <p:sldId id="275" r:id="rId17"/>
    <p:sldId id="276" r:id="rId18"/>
    <p:sldId id="273" r:id="rId19"/>
    <p:sldId id="277" r:id="rId20"/>
    <p:sldId id="279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15" autoAdjust="0"/>
  </p:normalViewPr>
  <p:slideViewPr>
    <p:cSldViewPr snapToGrid="0" snapToObjects="1">
      <p:cViewPr varScale="1">
        <p:scale>
          <a:sx n="90" d="100"/>
          <a:sy n="90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AD6C0-0EDC-C549-8273-06488B8D50F7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610EA-8D57-3A4E-9117-0CE322507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9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Boolean </a:t>
            </a:r>
            <a:r>
              <a:rPr lang="en-US" dirty="0" err="1" smtClean="0"/>
              <a:t>leapYear</a:t>
            </a:r>
            <a:r>
              <a:rPr lang="en-US" dirty="0" smtClean="0"/>
              <a:t> = ((year % 4 == 0) &amp;&amp; (year % 100</a:t>
            </a:r>
            <a:r>
              <a:rPr lang="en-US" baseline="0" dirty="0" smtClean="0"/>
              <a:t> != 0) || (year % 400 == 0));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610EA-8D57-3A4E-9117-0CE3225079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17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17C8F670-04C4-DC49-976C-91DBCE744BB7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A2D50-B4B1-D44C-AD21-4C560FB4CA70}" type="datetimeFigureOut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A904868B-2333-0B45-A2DE-0642D218B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Flow of Control: Branching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19,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67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Write a switch statement that takes as the controlling expression the number of siblings a person has (as an </a:t>
            </a:r>
            <a:r>
              <a:rPr lang="en-US" sz="3000" dirty="0">
                <a:solidFill>
                  <a:srgbClr val="0000FF"/>
                </a:solidFill>
              </a:rPr>
              <a:t>int)</a:t>
            </a:r>
            <a:r>
              <a:rPr lang="en-US" sz="3000" dirty="0"/>
              <a:t> and outputs an appropriate messages as follows: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Practice with Switch </a:t>
            </a:r>
            <a:r>
              <a:rPr lang="en-US" dirty="0" smtClean="0">
                <a:ea typeface="+mj-ea"/>
              </a:rPr>
              <a:t>Statements</a:t>
            </a:r>
            <a:endParaRPr lang="en-US" dirty="0">
              <a:ea typeface="+mj-e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088524"/>
              </p:ext>
            </p:extLst>
          </p:nvPr>
        </p:nvGraphicFramePr>
        <p:xfrm>
          <a:off x="1366840" y="3821611"/>
          <a:ext cx="6189662" cy="2228850"/>
        </p:xfrm>
        <a:graphic>
          <a:graphicData uri="http://schemas.openxmlformats.org/drawingml/2006/table">
            <a:tbl>
              <a:tblPr/>
              <a:tblGrid>
                <a:gridCol w="2384425"/>
                <a:gridCol w="38052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Number of Siblings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Message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An only child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Just one you say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Two siblings!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Big Family!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4 or 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I don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charset="0"/>
                          <a:ea typeface="ＭＳ Ｐゴシック" charset="0"/>
                        </a:rPr>
                        <a:t>t believe you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196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1001713" y="1435100"/>
            <a:ext cx="7385050" cy="49498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switch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 (</a:t>
            </a:r>
            <a:r>
              <a:rPr lang="en-US" sz="1900" dirty="0" err="1">
                <a:solidFill>
                  <a:srgbClr val="000000"/>
                </a:solidFill>
                <a:latin typeface="Times New Roman" charset="0"/>
              </a:rPr>
              <a:t>numOfSiblings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)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{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 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case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 0: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err="1" smtClean="0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An only child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); 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case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 1: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err="1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Just one you say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); 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case 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2: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err="1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Two siblings!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);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case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 3: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err="1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Big family!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);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default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 </a:t>
            </a:r>
            <a:r>
              <a:rPr lang="en-US" sz="1900" dirty="0" err="1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I don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’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t believe you</a:t>
            </a:r>
            <a:r>
              <a:rPr lang="ja-JP" altLang="en-US" sz="1900" dirty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);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1900" dirty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19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1900" dirty="0" smtClean="0">
                <a:solidFill>
                  <a:srgbClr val="000000"/>
                </a:solidFill>
                <a:latin typeface="Times New Roman" charset="0"/>
              </a:rPr>
              <a:t>}</a:t>
            </a:r>
            <a:endParaRPr lang="en-US" sz="19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Switch Statements</a:t>
            </a: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817D8AA1-883C-2D47-BC59-414DEDF382F0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6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Lists the values that a variable can have</a:t>
            </a:r>
          </a:p>
          <a:p>
            <a:pPr lvl="1"/>
            <a:r>
              <a:rPr lang="en-US" dirty="0" smtClean="0"/>
              <a:t>E.g.: rate movies as either excellent, average, or bad</a:t>
            </a:r>
          </a:p>
          <a:p>
            <a:pPr lvl="2"/>
            <a:r>
              <a:rPr lang="en-US" dirty="0" err="1">
                <a:solidFill>
                  <a:srgbClr val="941EDF"/>
                </a:solidFill>
                <a:ea typeface="黑体" charset="0"/>
              </a:rPr>
              <a:t>enum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err="1" smtClean="0"/>
              <a:t>MovieRating</a:t>
            </a:r>
            <a:r>
              <a:rPr lang="en-US" dirty="0" smtClean="0"/>
              <a:t> {EXCELLENT, AVERAGE, BAD}</a:t>
            </a:r>
          </a:p>
          <a:p>
            <a:pPr lvl="2"/>
            <a:r>
              <a:rPr lang="en-US" dirty="0" err="1" smtClean="0"/>
              <a:t>MovieRating</a:t>
            </a:r>
            <a:r>
              <a:rPr lang="en-US" dirty="0" smtClean="0"/>
              <a:t> rating;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ating = </a:t>
            </a:r>
            <a:r>
              <a:rPr lang="en-US" dirty="0" err="1" smtClean="0"/>
              <a:t>MovieRating.AVERAGE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Provides a way to restrict the values of a variable</a:t>
            </a:r>
          </a:p>
          <a:p>
            <a:pPr lvl="1"/>
            <a:r>
              <a:rPr lang="en-US" dirty="0" smtClean="0"/>
              <a:t>Actually a class, typically define it within another class, but always outside of method definitions. more discussion in Chapter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3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296BFF"/>
                </a:solidFill>
                <a:latin typeface="Times New Roman" charset="0"/>
              </a:rPr>
              <a:t>switch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(rating)</a:t>
            </a:r>
            <a:endParaRPr lang="en-US" sz="2000" dirty="0">
              <a:solidFill>
                <a:srgbClr val="000000"/>
              </a:solidFill>
              <a:latin typeface="Times New Roman" charset="0"/>
            </a:endParaRP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{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 </a:t>
            </a:r>
            <a:r>
              <a:rPr lang="en-US" sz="2000" dirty="0">
                <a:solidFill>
                  <a:srgbClr val="296BFF"/>
                </a:solidFill>
                <a:latin typeface="Times New Roman" charset="0"/>
              </a:rPr>
              <a:t>case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EXCELLENT:</a:t>
            </a:r>
            <a:endParaRPr lang="en-US" sz="2000" dirty="0">
              <a:solidFill>
                <a:srgbClr val="000000"/>
              </a:solidFill>
              <a:latin typeface="Times New Roman" charset="0"/>
            </a:endParaRP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You must see this movie!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); 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 </a:t>
            </a:r>
            <a:r>
              <a:rPr lang="en-US" sz="2000" dirty="0" smtClean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2000" dirty="0">
                <a:solidFill>
                  <a:srgbClr val="296BFF"/>
                </a:solidFill>
                <a:latin typeface="Times New Roman" charset="0"/>
              </a:rPr>
              <a:t>case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AVERAGE:</a:t>
            </a:r>
            <a:endParaRPr lang="en-US" sz="2000" dirty="0">
              <a:solidFill>
                <a:srgbClr val="000000"/>
              </a:solidFill>
              <a:latin typeface="Times New Roman" charset="0"/>
            </a:endParaRP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This movie is OK, but not great.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); 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 </a:t>
            </a:r>
            <a:r>
              <a:rPr lang="en-US" sz="2000" dirty="0" smtClean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2000" dirty="0">
                <a:solidFill>
                  <a:srgbClr val="296BFF"/>
                </a:solidFill>
                <a:latin typeface="Times New Roman" charset="0"/>
              </a:rPr>
              <a:t>case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BAD:</a:t>
            </a:r>
            <a:endParaRPr lang="en-US" sz="2000" dirty="0">
              <a:solidFill>
                <a:srgbClr val="000000"/>
              </a:solidFill>
              <a:latin typeface="Times New Roman" charset="0"/>
            </a:endParaRP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Skip it!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);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 </a:t>
            </a:r>
            <a:r>
              <a:rPr lang="en-US" sz="2000" dirty="0" smtClean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</a:t>
            </a:r>
            <a:r>
              <a:rPr lang="en-US" sz="2000" dirty="0">
                <a:solidFill>
                  <a:srgbClr val="296BFF"/>
                </a:solidFill>
                <a:latin typeface="Times New Roman" charset="0"/>
              </a:rPr>
              <a:t>default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 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Times New Roman" charset="0"/>
              </a:rPr>
              <a:t>System.out.print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Something is wrong.</a:t>
            </a:r>
            <a:r>
              <a:rPr lang="ja-JP" altLang="en-US" sz="2000" dirty="0" smtClean="0">
                <a:solidFill>
                  <a:srgbClr val="000000"/>
                </a:solidFill>
                <a:latin typeface="Times New Roman" charset="0"/>
              </a:rPr>
              <a:t>”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);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    </a:t>
            </a:r>
            <a:r>
              <a:rPr lang="en-US" sz="2000" dirty="0" smtClean="0">
                <a:solidFill>
                  <a:srgbClr val="296BFF"/>
                </a:solidFill>
                <a:latin typeface="Times New Roman" charset="0"/>
              </a:rPr>
              <a:t>break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 charset="0"/>
              </a:rPr>
              <a:t>}</a:t>
            </a:r>
            <a:endParaRPr lang="en-US" sz="2000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17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Avoid Logical </a:t>
            </a:r>
            <a:r>
              <a:rPr lang="en-US" sz="4000" dirty="0"/>
              <a:t>E</a:t>
            </a:r>
            <a:r>
              <a:rPr lang="en-US" sz="4000" dirty="0" smtClean="0"/>
              <a:t>rrors in the </a:t>
            </a:r>
            <a:r>
              <a:rPr lang="en-US" sz="4000" dirty="0" err="1"/>
              <a:t>M</a:t>
            </a:r>
            <a:r>
              <a:rPr lang="en-US" sz="4000" dirty="0" err="1" smtClean="0"/>
              <a:t>ultibranch</a:t>
            </a:r>
            <a:r>
              <a:rPr lang="en-US" sz="4000" dirty="0" smtClean="0"/>
              <a:t> if-else Statement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0808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Boolean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What’s the problem with the code below?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int n;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if (n % 2 == 0) {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(“Multiple of 2”);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} else if (n % 3 == 0)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(“Multiple of 3”);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} else if (n % 4 == 0)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(“Multiple of 4”);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}   </a:t>
            </a:r>
          </a:p>
          <a:p>
            <a:r>
              <a:rPr lang="en-US" dirty="0" smtClean="0"/>
              <a:t>Ordering is important when </a:t>
            </a:r>
            <a:r>
              <a:rPr lang="en-US" dirty="0" err="1" smtClean="0"/>
              <a:t>boolean</a:t>
            </a:r>
            <a:r>
              <a:rPr lang="en-US" dirty="0" smtClean="0"/>
              <a:t> expressions are not mutually exclusive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31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/>
              <a:t>Parallel &amp; Mutually Exclusive Choices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the choices are mutually exclusive, we can write them as a list of if-only statements</a:t>
            </a:r>
          </a:p>
          <a:p>
            <a:r>
              <a:rPr lang="en-US" dirty="0" smtClean="0"/>
              <a:t>What’s the problem of doing this?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if </a:t>
            </a:r>
            <a:r>
              <a:rPr lang="en-US" sz="2000" dirty="0">
                <a:solidFill>
                  <a:srgbClr val="0000FF"/>
                </a:solidFill>
              </a:rPr>
              <a:t>(year==1)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System.out.println</a:t>
            </a:r>
            <a:r>
              <a:rPr lang="en-US" sz="2000" dirty="0">
                <a:solidFill>
                  <a:srgbClr val="0000FF"/>
                </a:solidFill>
              </a:rPr>
              <a:t>(“Freshman”);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} </a:t>
            </a: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if </a:t>
            </a:r>
            <a:r>
              <a:rPr lang="en-US" sz="2000" dirty="0">
                <a:solidFill>
                  <a:srgbClr val="0000FF"/>
                </a:solidFill>
              </a:rPr>
              <a:t>(year==2)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System.out.println</a:t>
            </a:r>
            <a:r>
              <a:rPr lang="en-US" sz="2000" dirty="0">
                <a:solidFill>
                  <a:srgbClr val="0000FF"/>
                </a:solidFill>
              </a:rPr>
              <a:t>(“Sophomore”);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}</a:t>
            </a: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if </a:t>
            </a:r>
            <a:r>
              <a:rPr lang="en-US" sz="2000" dirty="0">
                <a:solidFill>
                  <a:srgbClr val="0000FF"/>
                </a:solidFill>
              </a:rPr>
              <a:t>(year==3)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System.out.println</a:t>
            </a:r>
            <a:r>
              <a:rPr lang="en-US" sz="2000" dirty="0">
                <a:solidFill>
                  <a:srgbClr val="0000FF"/>
                </a:solidFill>
              </a:rPr>
              <a:t>(“Junior”);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038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96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5500" dirty="0"/>
              <a:t>Determine the </a:t>
            </a:r>
            <a:r>
              <a:rPr lang="en-US" sz="5500" dirty="0" smtClean="0"/>
              <a:t>number of days in each </a:t>
            </a:r>
            <a:r>
              <a:rPr lang="en-US" sz="5500" dirty="0"/>
              <a:t>month </a:t>
            </a:r>
            <a:r>
              <a:rPr lang="en-US" sz="5500" dirty="0" smtClean="0"/>
              <a:t>of </a:t>
            </a:r>
            <a:r>
              <a:rPr lang="en-US" sz="5500" dirty="0"/>
              <a:t>a year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</a:rPr>
              <a:t>if</a:t>
            </a:r>
            <a:r>
              <a:rPr lang="en-US" dirty="0">
                <a:solidFill>
                  <a:srgbClr val="0000FF"/>
                </a:solidFill>
              </a:rPr>
              <a:t> (month == 4 || month == 6 || month == 9 || month == 11)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    	</a:t>
            </a:r>
            <a:r>
              <a:rPr lang="en-US" dirty="0" err="1">
                <a:solidFill>
                  <a:srgbClr val="0000FF"/>
                </a:solidFill>
              </a:rPr>
              <a:t>maxDay</a:t>
            </a:r>
            <a:r>
              <a:rPr lang="en-US" dirty="0">
                <a:solidFill>
                  <a:srgbClr val="0000FF"/>
                </a:solidFill>
              </a:rPr>
              <a:t> = 30;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} else if (month ==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    	</a:t>
            </a:r>
            <a:r>
              <a:rPr lang="en-US" dirty="0" err="1">
                <a:solidFill>
                  <a:srgbClr val="0000FF"/>
                </a:solidFill>
              </a:rPr>
              <a:t>boolean</a:t>
            </a:r>
            <a:r>
              <a:rPr lang="en-US" dirty="0">
                <a:solidFill>
                  <a:srgbClr val="0000FF"/>
                </a:solidFill>
              </a:rPr>
              <a:t> </a:t>
            </a:r>
            <a:r>
              <a:rPr lang="en-US" dirty="0" err="1">
                <a:solidFill>
                  <a:srgbClr val="0000FF"/>
                </a:solidFill>
              </a:rPr>
              <a:t>isLeapYear</a:t>
            </a:r>
            <a:r>
              <a:rPr lang="en-US" dirty="0">
                <a:solidFill>
                  <a:srgbClr val="0000FF"/>
                </a:solidFill>
              </a:rPr>
              <a:t> = (year % 4 == 0 &amp;&amp; year % 100 != 0) || (year % 400 == 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   	if (</a:t>
            </a:r>
            <a:r>
              <a:rPr lang="en-US" dirty="0" err="1">
                <a:solidFill>
                  <a:srgbClr val="0000FF"/>
                </a:solidFill>
              </a:rPr>
              <a:t>isLeapYear</a:t>
            </a:r>
            <a:r>
              <a:rPr lang="en-US" dirty="0">
                <a:solidFill>
                  <a:srgbClr val="0000FF"/>
                </a:solidFill>
              </a:rPr>
              <a:t>) 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        	</a:t>
            </a:r>
            <a:r>
              <a:rPr lang="en-US" dirty="0" err="1">
                <a:solidFill>
                  <a:srgbClr val="0000FF"/>
                </a:solidFill>
              </a:rPr>
              <a:t>maxDay</a:t>
            </a:r>
            <a:r>
              <a:rPr lang="en-US" dirty="0">
                <a:solidFill>
                  <a:srgbClr val="0000FF"/>
                </a:solidFill>
              </a:rPr>
              <a:t> = 29;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	} else 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        	</a:t>
            </a:r>
            <a:r>
              <a:rPr lang="en-US" dirty="0" err="1">
                <a:solidFill>
                  <a:srgbClr val="0000FF"/>
                </a:solidFill>
              </a:rPr>
              <a:t>maxDay</a:t>
            </a:r>
            <a:r>
              <a:rPr lang="en-US" dirty="0">
                <a:solidFill>
                  <a:srgbClr val="0000FF"/>
                </a:solidFill>
              </a:rPr>
              <a:t> = 28;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    	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} else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    	</a:t>
            </a:r>
            <a:r>
              <a:rPr lang="en-US" dirty="0" err="1">
                <a:solidFill>
                  <a:srgbClr val="0000FF"/>
                </a:solidFill>
              </a:rPr>
              <a:t>maxDay</a:t>
            </a:r>
            <a:r>
              <a:rPr lang="en-US" dirty="0">
                <a:solidFill>
                  <a:srgbClr val="0000FF"/>
                </a:solidFill>
              </a:rPr>
              <a:t> = 31;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</a:rPr>
              <a:t>}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13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762000"/>
          </a:xfr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Conditional Operator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62870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Short-cut for if-else statements with return value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</a:t>
            </a:r>
            <a:r>
              <a:rPr lang="en-US" sz="2800" dirty="0" err="1" smtClean="0">
                <a:solidFill>
                  <a:srgbClr val="FF0000"/>
                </a:solidFill>
              </a:rPr>
              <a:t>boolean_expression</a:t>
            </a:r>
            <a:r>
              <a:rPr lang="en-US" sz="2800" dirty="0" smtClean="0">
                <a:solidFill>
                  <a:srgbClr val="FF0000"/>
                </a:solidFill>
              </a:rPr>
              <a:t> ? value1 : value2 ;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If true, return value1</a:t>
            </a:r>
            <a:r>
              <a:rPr lang="en-US" sz="2400" dirty="0"/>
              <a:t>;</a:t>
            </a:r>
            <a:r>
              <a:rPr lang="en-US" sz="2400" dirty="0" smtClean="0"/>
              <a:t> otherwise, return value2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   Example: 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000" b="1" dirty="0">
                <a:solidFill>
                  <a:schemeClr val="accent2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     if </a:t>
            </a:r>
            <a:r>
              <a:rPr lang="en-US" sz="2000" b="1" dirty="0">
                <a:solidFill>
                  <a:schemeClr val="accent2"/>
                </a:solidFill>
              </a:rPr>
              <a:t>(n1 &gt; n2)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charset="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		max = n1;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charset="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else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charset="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		max = n2;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charset="0"/>
              <a:buNone/>
            </a:pPr>
            <a:r>
              <a:rPr lang="en-US" sz="2000" dirty="0"/>
              <a:t>can be written as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charset="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max = (n1 &gt; n2) ? n1 : n2;</a:t>
            </a:r>
            <a:br>
              <a:rPr lang="en-US" sz="2000" b="1" dirty="0">
                <a:solidFill>
                  <a:schemeClr val="accent2"/>
                </a:solidFill>
              </a:rPr>
            </a:br>
            <a:endParaRPr lang="en-US" sz="2000" b="1" dirty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800" dirty="0"/>
              <a:t>The </a:t>
            </a:r>
            <a:r>
              <a:rPr lang="en-US" sz="2800" b="1" dirty="0">
                <a:solidFill>
                  <a:schemeClr val="accent2"/>
                </a:solidFill>
              </a:rPr>
              <a:t>?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chemeClr val="accent2"/>
                </a:solidFill>
              </a:rPr>
              <a:t>:</a:t>
            </a:r>
            <a:r>
              <a:rPr lang="en-US" sz="2800" dirty="0"/>
              <a:t> together are call the </a:t>
            </a:r>
            <a:r>
              <a:rPr lang="en-US" sz="2800" i="1" dirty="0"/>
              <a:t>conditional operator  </a:t>
            </a:r>
            <a:r>
              <a:rPr lang="en-US" sz="2800" dirty="0"/>
              <a:t>or </a:t>
            </a:r>
            <a:r>
              <a:rPr lang="en-US" sz="2800" i="1" dirty="0"/>
              <a:t>ternary operator.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1536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Indentation in code makes it easy to read</a:t>
            </a:r>
          </a:p>
          <a:p>
            <a:pPr lvl="1"/>
            <a:r>
              <a:rPr lang="en-US" dirty="0" smtClean="0"/>
              <a:t>Corresponds to “level” in code logic</a:t>
            </a:r>
          </a:p>
          <a:p>
            <a:r>
              <a:rPr lang="en-US" dirty="0" smtClean="0"/>
              <a:t>Eclipse can automatically fix indentation</a:t>
            </a:r>
          </a:p>
          <a:p>
            <a:pPr lvl="1"/>
            <a:r>
              <a:rPr lang="en-US" dirty="0" smtClean="0"/>
              <a:t>Try Source </a:t>
            </a:r>
            <a:r>
              <a:rPr lang="en-US" dirty="0" smtClean="0">
                <a:sym typeface="Wingdings"/>
              </a:rPr>
              <a:t> Correct Indentation or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91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878"/>
            <a:ext cx="8229600" cy="114300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0441"/>
            <a:ext cx="8229600" cy="5142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… else …</a:t>
            </a:r>
          </a:p>
          <a:p>
            <a:pPr lvl="1"/>
            <a:r>
              <a:rPr lang="en-US" dirty="0" smtClean="0"/>
              <a:t>Q1: Write a program that </a:t>
            </a:r>
          </a:p>
          <a:p>
            <a:pPr lvl="2"/>
            <a:r>
              <a:rPr lang="en-US" dirty="0" smtClean="0"/>
              <a:t>Reads an integer from user</a:t>
            </a:r>
          </a:p>
          <a:p>
            <a:pPr lvl="2"/>
            <a:r>
              <a:rPr lang="en-US" dirty="0" smtClean="0"/>
              <a:t>Prints “Even” if the integer is even</a:t>
            </a:r>
          </a:p>
          <a:p>
            <a:pPr lvl="2"/>
            <a:r>
              <a:rPr lang="en-US" dirty="0" smtClean="0"/>
              <a:t>Otherwise, prints “Odd”</a:t>
            </a:r>
          </a:p>
          <a:p>
            <a:r>
              <a:rPr lang="en-US" dirty="0" smtClean="0"/>
              <a:t>Boolean expression &amp; Comparison</a:t>
            </a:r>
          </a:p>
          <a:p>
            <a:pPr lvl="1"/>
            <a:r>
              <a:rPr lang="en-US" dirty="0" smtClean="0"/>
              <a:t>Q2: How to compare values of primitive types? How about objects?</a:t>
            </a:r>
          </a:p>
          <a:p>
            <a:pPr lvl="1"/>
            <a:r>
              <a:rPr lang="en-US" dirty="0" smtClean="0"/>
              <a:t>Q3: Write the </a:t>
            </a:r>
            <a:r>
              <a:rPr lang="en-US" dirty="0" err="1" smtClean="0"/>
              <a:t>boolean</a:t>
            </a:r>
            <a:r>
              <a:rPr lang="en-US" dirty="0" smtClean="0"/>
              <a:t> expression for testing a leap year</a:t>
            </a:r>
          </a:p>
          <a:p>
            <a:pPr lvl="2"/>
            <a:r>
              <a:rPr lang="en-US" dirty="0" smtClean="0"/>
              <a:t>A leap year is divisible by 4, but not by 100 (except if divisible by 400)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516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and Applets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cover two kinds of Java programs: applications and applets</a:t>
            </a:r>
          </a:p>
          <a:p>
            <a:r>
              <a:rPr lang="en-US" dirty="0" smtClean="0"/>
              <a:t>Applications are regular programs, run on your computer</a:t>
            </a:r>
          </a:p>
          <a:p>
            <a:r>
              <a:rPr lang="en-US" dirty="0" smtClean="0"/>
              <a:t>Applets have graphical features, run within a Web browser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126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2 &amp; 3</a:t>
            </a:r>
          </a:p>
          <a:p>
            <a:r>
              <a:rPr lang="en-US" dirty="0" smtClean="0"/>
              <a:t>About String, Java applets (Chapter 1.4), flow chart and if-else</a:t>
            </a:r>
          </a:p>
          <a:p>
            <a:r>
              <a:rPr lang="en-US" dirty="0" smtClean="0"/>
              <a:t>Bring your laptop and textbook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440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if / else statements</a:t>
            </a:r>
          </a:p>
          <a:p>
            <a:r>
              <a:rPr lang="en-US" smtClean="0"/>
              <a:t>The switch </a:t>
            </a:r>
            <a:r>
              <a:rPr lang="en-US" dirty="0" smtClean="0"/>
              <a:t>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7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Gotcha (Syntax)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/>
              <a:t>if (</a:t>
            </a:r>
            <a:r>
              <a:rPr lang="en-US" sz="3500" dirty="0" err="1"/>
              <a:t>boolean</a:t>
            </a:r>
            <a:r>
              <a:rPr lang="en-US" sz="3500" dirty="0"/>
              <a:t> expression);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if (</a:t>
            </a:r>
            <a:r>
              <a:rPr lang="en-US" dirty="0" err="1"/>
              <a:t>boolean</a:t>
            </a:r>
            <a:r>
              <a:rPr lang="en-US" dirty="0"/>
              <a:t> expression) {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    …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} </a:t>
            </a:r>
            <a:r>
              <a:rPr lang="en-US" dirty="0"/>
              <a:t>else {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    …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}</a:t>
            </a:r>
            <a:endParaRPr lang="en-US" dirty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4945590" y="1600200"/>
            <a:ext cx="255270" cy="673417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851522" y="2398055"/>
            <a:ext cx="38306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</a:rPr>
              <a:t>DO NOT DO THIS!!!!!!!</a:t>
            </a:r>
            <a:endParaRPr lang="en-US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106237" y="4490570"/>
            <a:ext cx="55192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</a:rPr>
              <a:t>// NO </a:t>
            </a:r>
            <a:r>
              <a:rPr lang="en-US" sz="2800" b="1" dirty="0" err="1" smtClean="0">
                <a:solidFill>
                  <a:srgbClr val="FF0000"/>
                </a:solidFill>
              </a:rPr>
              <a:t>boolean</a:t>
            </a:r>
            <a:r>
              <a:rPr lang="en-US" sz="2800" b="1" dirty="0" smtClean="0">
                <a:solidFill>
                  <a:srgbClr val="FF0000"/>
                </a:solidFill>
              </a:rPr>
              <a:t> expression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0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if / else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if-else statement: 2-choose-1</a:t>
            </a:r>
          </a:p>
          <a:p>
            <a:r>
              <a:rPr lang="en-US" dirty="0" smtClean="0"/>
              <a:t>Nested if-else statement: N-choose-1</a:t>
            </a:r>
          </a:p>
          <a:p>
            <a:pPr lvl="1"/>
            <a:r>
              <a:rPr lang="en-US" dirty="0" smtClean="0"/>
              <a:t>Translate to multiple 2-choose-1 operations 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/>
              <a:t>Write a program that takes </a:t>
            </a:r>
            <a:r>
              <a:rPr lang="en-US" dirty="0" smtClean="0"/>
              <a:t>an input, </a:t>
            </a:r>
            <a:r>
              <a:rPr lang="en-US" dirty="0"/>
              <a:t>your year in college (as an integer</a:t>
            </a:r>
            <a:r>
              <a:rPr lang="en-US" dirty="0" smtClean="0"/>
              <a:t>), </a:t>
            </a:r>
            <a:r>
              <a:rPr lang="en-US" dirty="0"/>
              <a:t>and outputs your year as freshman, sophomore, junior, </a:t>
            </a:r>
            <a:r>
              <a:rPr lang="en-US" dirty="0" smtClean="0"/>
              <a:t>senior</a:t>
            </a:r>
            <a:r>
              <a:rPr lang="en-US" dirty="0"/>
              <a:t>, or super </a:t>
            </a:r>
            <a:r>
              <a:rPr lang="en-US" dirty="0" smtClean="0"/>
              <a:t>senior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5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Chart</a:t>
            </a:r>
            <a:endParaRPr lang="en-US" dirty="0"/>
          </a:p>
        </p:txBody>
      </p:sp>
      <p:sp>
        <p:nvSpPr>
          <p:cNvPr id="4" name="Flowchart: Decision 3"/>
          <p:cNvSpPr/>
          <p:nvPr/>
        </p:nvSpPr>
        <p:spPr>
          <a:xfrm>
            <a:off x="3380136" y="2899945"/>
            <a:ext cx="2009775" cy="758825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85000" lnSpcReduction="10000"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Which year?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8436" y="3117433"/>
            <a:ext cx="2889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+mn-ea"/>
              </a:rPr>
              <a:t>1</a:t>
            </a:r>
          </a:p>
        </p:txBody>
      </p:sp>
      <p:cxnSp>
        <p:nvCxnSpPr>
          <p:cNvPr id="6" name="Straight Arrow Connector 5"/>
          <p:cNvCxnSpPr>
            <a:stCxn id="7" idx="4"/>
            <a:endCxn id="4" idx="0"/>
          </p:cNvCxnSpPr>
          <p:nvPr/>
        </p:nvCxnSpPr>
        <p:spPr>
          <a:xfrm rot="16200000" flipH="1">
            <a:off x="4139754" y="2654677"/>
            <a:ext cx="484187" cy="63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ata 10"/>
          <p:cNvSpPr/>
          <p:nvPr/>
        </p:nvSpPr>
        <p:spPr>
          <a:xfrm>
            <a:off x="3538886" y="1785520"/>
            <a:ext cx="1679575" cy="630238"/>
          </a:xfrm>
          <a:prstGeom prst="flowChartInputOutpu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Prompt user for year</a:t>
            </a:r>
          </a:p>
        </p:txBody>
      </p:sp>
      <p:sp>
        <p:nvSpPr>
          <p:cNvPr id="8" name="Flowchart: Data 11"/>
          <p:cNvSpPr/>
          <p:nvPr/>
        </p:nvSpPr>
        <p:spPr>
          <a:xfrm>
            <a:off x="492473" y="4398545"/>
            <a:ext cx="1441450" cy="630238"/>
          </a:xfrm>
          <a:prstGeom prst="flowChartInputOutpu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freshman</a:t>
            </a:r>
          </a:p>
        </p:txBody>
      </p:sp>
      <p:sp>
        <p:nvSpPr>
          <p:cNvPr id="9" name="Flowchart: Data 12"/>
          <p:cNvSpPr/>
          <p:nvPr/>
        </p:nvSpPr>
        <p:spPr>
          <a:xfrm>
            <a:off x="2121248" y="4389020"/>
            <a:ext cx="1649413" cy="630238"/>
          </a:xfrm>
          <a:prstGeom prst="flowChartInputOutpu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sophomore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89573" y="3117433"/>
            <a:ext cx="2889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+mn-ea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1873" y="3117433"/>
            <a:ext cx="2889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+mn-ea"/>
              </a:rPr>
              <a:t>3</a:t>
            </a:r>
          </a:p>
        </p:txBody>
      </p:sp>
      <p:sp>
        <p:nvSpPr>
          <p:cNvPr id="12" name="Flowchart: Data 15"/>
          <p:cNvSpPr/>
          <p:nvPr/>
        </p:nvSpPr>
        <p:spPr>
          <a:xfrm>
            <a:off x="5494686" y="4365208"/>
            <a:ext cx="1011237" cy="631825"/>
          </a:xfrm>
          <a:prstGeom prst="flowChartInputOutpu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junior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72648" y="3117433"/>
            <a:ext cx="2889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+mn-ea"/>
              </a:rPr>
              <a:t>4</a:t>
            </a:r>
          </a:p>
        </p:txBody>
      </p:sp>
      <p:sp>
        <p:nvSpPr>
          <p:cNvPr id="14" name="Flowchart: Data 41"/>
          <p:cNvSpPr/>
          <p:nvPr/>
        </p:nvSpPr>
        <p:spPr>
          <a:xfrm>
            <a:off x="6613873" y="4365208"/>
            <a:ext cx="1011238" cy="631825"/>
          </a:xfrm>
          <a:prstGeom prst="flowChartInputOutpu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senior</a:t>
            </a:r>
          </a:p>
        </p:txBody>
      </p:sp>
      <p:cxnSp>
        <p:nvCxnSpPr>
          <p:cNvPr id="15" name="Straight Connector 14"/>
          <p:cNvCxnSpPr>
            <a:stCxn id="10" idx="2"/>
          </p:cNvCxnSpPr>
          <p:nvPr/>
        </p:nvCxnSpPr>
        <p:spPr>
          <a:xfrm rot="5400000">
            <a:off x="2373661" y="3906420"/>
            <a:ext cx="911225" cy="9525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1"/>
            <a:endCxn id="10" idx="3"/>
          </p:cNvCxnSpPr>
          <p:nvPr/>
        </p:nvCxnSpPr>
        <p:spPr>
          <a:xfrm rot="10800000" flipV="1">
            <a:off x="2978498" y="3279358"/>
            <a:ext cx="401638" cy="793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1"/>
            <a:endCxn id="5" idx="3"/>
          </p:cNvCxnSpPr>
          <p:nvPr/>
        </p:nvCxnSpPr>
        <p:spPr>
          <a:xfrm rot="10800000">
            <a:off x="1497361" y="3287295"/>
            <a:ext cx="1192212" cy="158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  <a:endCxn id="8" idx="0"/>
          </p:cNvCxnSpPr>
          <p:nvPr/>
        </p:nvCxnSpPr>
        <p:spPr>
          <a:xfrm rot="16200000" flipH="1">
            <a:off x="883792" y="3924676"/>
            <a:ext cx="942975" cy="4763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"/>
            <a:endCxn id="4" idx="3"/>
          </p:cNvCxnSpPr>
          <p:nvPr/>
        </p:nvCxnSpPr>
        <p:spPr>
          <a:xfrm rot="10800000">
            <a:off x="5389911" y="3279358"/>
            <a:ext cx="461962" cy="793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1"/>
            <a:endCxn id="11" idx="3"/>
          </p:cNvCxnSpPr>
          <p:nvPr/>
        </p:nvCxnSpPr>
        <p:spPr>
          <a:xfrm rot="10800000">
            <a:off x="6140798" y="3287295"/>
            <a:ext cx="831850" cy="158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2"/>
            <a:endCxn id="12" idx="1"/>
          </p:cNvCxnSpPr>
          <p:nvPr/>
        </p:nvCxnSpPr>
        <p:spPr>
          <a:xfrm rot="16200000" flipH="1">
            <a:off x="5543105" y="3908801"/>
            <a:ext cx="909638" cy="3175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3" idx="2"/>
            <a:endCxn id="14" idx="1"/>
          </p:cNvCxnSpPr>
          <p:nvPr/>
        </p:nvCxnSpPr>
        <p:spPr>
          <a:xfrm rot="16200000" flipH="1">
            <a:off x="6663880" y="3908801"/>
            <a:ext cx="909638" cy="3175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8" idx="4"/>
            <a:endCxn id="14" idx="4"/>
          </p:cNvCxnSpPr>
          <p:nvPr/>
        </p:nvCxnSpPr>
        <p:spPr>
          <a:xfrm rot="5400000" flipH="1" flipV="1">
            <a:off x="4150867" y="2059364"/>
            <a:ext cx="31750" cy="5907088"/>
          </a:xfrm>
          <a:prstGeom prst="bentConnector3">
            <a:avLst>
              <a:gd name="adj1" fmla="val -720000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9" idx="4"/>
            <a:endCxn id="12" idx="4"/>
          </p:cNvCxnSpPr>
          <p:nvPr/>
        </p:nvCxnSpPr>
        <p:spPr>
          <a:xfrm rot="5400000" flipH="1" flipV="1">
            <a:off x="4462810" y="3480971"/>
            <a:ext cx="22225" cy="3054350"/>
          </a:xfrm>
          <a:prstGeom prst="bentConnector3">
            <a:avLst>
              <a:gd name="adj1" fmla="val -1028571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6" idx="0"/>
          </p:cNvCxnSpPr>
          <p:nvPr/>
        </p:nvCxnSpPr>
        <p:spPr>
          <a:xfrm rot="16200000" flipH="1">
            <a:off x="4114354" y="5456615"/>
            <a:ext cx="434975" cy="111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Process 94"/>
          <p:cNvSpPr/>
          <p:nvPr/>
        </p:nvSpPr>
        <p:spPr>
          <a:xfrm>
            <a:off x="3676998" y="5679658"/>
            <a:ext cx="1319213" cy="669925"/>
          </a:xfrm>
          <a:prstGeom prst="flowChartProces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Next step</a:t>
            </a:r>
          </a:p>
        </p:txBody>
      </p:sp>
      <p:cxnSp>
        <p:nvCxnSpPr>
          <p:cNvPr id="27" name="Straight Connector 26"/>
          <p:cNvCxnSpPr>
            <a:stCxn id="13" idx="3"/>
          </p:cNvCxnSpPr>
          <p:nvPr/>
        </p:nvCxnSpPr>
        <p:spPr>
          <a:xfrm flipV="1">
            <a:off x="7261573" y="3279358"/>
            <a:ext cx="671513" cy="79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944198" y="3128545"/>
            <a:ext cx="3159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+mn-ea"/>
              </a:rPr>
              <a:t>5</a:t>
            </a:r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rot="16200000" flipH="1">
            <a:off x="7653686" y="3914358"/>
            <a:ext cx="900112" cy="47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Data 33"/>
          <p:cNvSpPr/>
          <p:nvPr/>
        </p:nvSpPr>
        <p:spPr>
          <a:xfrm>
            <a:off x="7599711" y="4376320"/>
            <a:ext cx="1011237" cy="631825"/>
          </a:xfrm>
          <a:prstGeom prst="flowChartInputOutpu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super senior</a:t>
            </a:r>
          </a:p>
        </p:txBody>
      </p:sp>
      <p:cxnSp>
        <p:nvCxnSpPr>
          <p:cNvPr id="31" name="Straight Connector 30"/>
          <p:cNvCxnSpPr>
            <a:stCxn id="30" idx="4"/>
          </p:cNvCxnSpPr>
          <p:nvPr/>
        </p:nvCxnSpPr>
        <p:spPr>
          <a:xfrm rot="5400000">
            <a:off x="7983885" y="5114508"/>
            <a:ext cx="227013" cy="142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128223" y="5235158"/>
            <a:ext cx="977900" cy="158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52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Nested if /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18" y="1600199"/>
            <a:ext cx="8229600" cy="5032401"/>
          </a:xfrm>
        </p:spPr>
        <p:txBody>
          <a:bodyPr>
            <a:noAutofit/>
          </a:bodyPr>
          <a:lstStyle/>
          <a:p>
            <a:pPr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</a:rPr>
              <a:t>if</a:t>
            </a:r>
            <a:r>
              <a:rPr lang="en-US" sz="1700" dirty="0"/>
              <a:t> (year == 1)</a:t>
            </a:r>
          </a:p>
          <a:p>
            <a:pPr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 err="1"/>
              <a:t>System.out.println</a:t>
            </a:r>
            <a:r>
              <a:rPr lang="en-US" sz="1700" dirty="0"/>
              <a:t>(</a:t>
            </a:r>
            <a:r>
              <a:rPr lang="ja-JP" altLang="en-US" sz="1700" dirty="0" smtClean="0">
                <a:solidFill>
                  <a:srgbClr val="0000FF"/>
                </a:solidFill>
              </a:rPr>
              <a:t>“</a:t>
            </a:r>
            <a:r>
              <a:rPr lang="en-US" sz="1700" dirty="0" smtClean="0">
                <a:solidFill>
                  <a:srgbClr val="0000FF"/>
                </a:solidFill>
              </a:rPr>
              <a:t>freshman</a:t>
            </a:r>
            <a:r>
              <a:rPr lang="ja-JP" altLang="en-US" sz="1700" dirty="0">
                <a:solidFill>
                  <a:srgbClr val="0000FF"/>
                </a:solidFill>
              </a:rPr>
              <a:t>”</a:t>
            </a:r>
            <a:r>
              <a:rPr lang="en-US" sz="17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</a:rPr>
              <a:t>else if </a:t>
            </a:r>
            <a:r>
              <a:rPr lang="en-US" sz="1700" dirty="0"/>
              <a:t>(year == 2)</a:t>
            </a:r>
          </a:p>
          <a:p>
            <a:pPr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 err="1"/>
              <a:t>System.out.println</a:t>
            </a:r>
            <a:r>
              <a:rPr lang="en-US" sz="1700" dirty="0"/>
              <a:t>(</a:t>
            </a:r>
            <a:r>
              <a:rPr lang="ja-JP" altLang="en-US" sz="1700" dirty="0" smtClean="0">
                <a:solidFill>
                  <a:srgbClr val="0000FF"/>
                </a:solidFill>
              </a:rPr>
              <a:t>“</a:t>
            </a:r>
            <a:r>
              <a:rPr lang="en-US" sz="1700" dirty="0" smtClean="0">
                <a:solidFill>
                  <a:srgbClr val="0000FF"/>
                </a:solidFill>
              </a:rPr>
              <a:t>sophomore</a:t>
            </a:r>
            <a:r>
              <a:rPr lang="ja-JP" altLang="en-US" sz="1700" dirty="0">
                <a:solidFill>
                  <a:srgbClr val="0000FF"/>
                </a:solidFill>
              </a:rPr>
              <a:t>”</a:t>
            </a:r>
            <a:r>
              <a:rPr lang="en-US" sz="17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</a:rPr>
              <a:t>else if </a:t>
            </a:r>
            <a:r>
              <a:rPr lang="en-US" sz="1700" dirty="0"/>
              <a:t>(year == 3)</a:t>
            </a:r>
          </a:p>
          <a:p>
            <a:pPr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 err="1"/>
              <a:t>System.out.println</a:t>
            </a:r>
            <a:r>
              <a:rPr lang="en-US" sz="1700" dirty="0"/>
              <a:t>(</a:t>
            </a:r>
            <a:r>
              <a:rPr lang="ja-JP" altLang="en-US" sz="1700" dirty="0" smtClean="0">
                <a:solidFill>
                  <a:srgbClr val="0000FF"/>
                </a:solidFill>
              </a:rPr>
              <a:t>“</a:t>
            </a:r>
            <a:r>
              <a:rPr lang="en-US" sz="1700" dirty="0" smtClean="0">
                <a:solidFill>
                  <a:srgbClr val="0000FF"/>
                </a:solidFill>
              </a:rPr>
              <a:t>junior</a:t>
            </a:r>
            <a:r>
              <a:rPr lang="ja-JP" altLang="en-US" sz="1700" dirty="0">
                <a:solidFill>
                  <a:srgbClr val="0000FF"/>
                </a:solidFill>
              </a:rPr>
              <a:t>”</a:t>
            </a:r>
            <a:r>
              <a:rPr lang="en-US" sz="17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1700" dirty="0">
                <a:solidFill>
                  <a:srgbClr val="941EDF"/>
                </a:solidFill>
              </a:rPr>
              <a:t>else if </a:t>
            </a:r>
            <a:r>
              <a:rPr lang="en-US" sz="1700" dirty="0"/>
              <a:t>(year == 4)</a:t>
            </a:r>
          </a:p>
          <a:p>
            <a:pPr>
              <a:buFont typeface="Wingdings 2" charset="0"/>
              <a:buNone/>
            </a:pPr>
            <a:r>
              <a:rPr lang="en-US" sz="1700" dirty="0"/>
              <a:t>    </a:t>
            </a:r>
            <a:r>
              <a:rPr lang="en-US" sz="1700" dirty="0" err="1"/>
              <a:t>System.out.println</a:t>
            </a:r>
            <a:r>
              <a:rPr lang="en-US" sz="1700" dirty="0"/>
              <a:t>(</a:t>
            </a:r>
            <a:r>
              <a:rPr lang="ja-JP" altLang="en-US" sz="1700" dirty="0" smtClean="0">
                <a:solidFill>
                  <a:srgbClr val="0000FF"/>
                </a:solidFill>
              </a:rPr>
              <a:t>“</a:t>
            </a:r>
            <a:r>
              <a:rPr lang="en-US" sz="1700" dirty="0" smtClean="0">
                <a:solidFill>
                  <a:srgbClr val="0000FF"/>
                </a:solidFill>
              </a:rPr>
              <a:t>senior</a:t>
            </a:r>
            <a:r>
              <a:rPr lang="ja-JP" altLang="en-US" sz="1700" dirty="0">
                <a:solidFill>
                  <a:srgbClr val="0000FF"/>
                </a:solidFill>
              </a:rPr>
              <a:t>”</a:t>
            </a:r>
            <a:r>
              <a:rPr lang="en-US" sz="17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1700" dirty="0">
                <a:solidFill>
                  <a:srgbClr val="7030A0"/>
                </a:solidFill>
              </a:rPr>
              <a:t>else if </a:t>
            </a:r>
            <a:r>
              <a:rPr lang="en-US" sz="1700" dirty="0"/>
              <a:t>(year == 5)</a:t>
            </a:r>
          </a:p>
          <a:p>
            <a:pPr>
              <a:buFont typeface="Wingdings 2" charset="0"/>
              <a:buNone/>
            </a:pPr>
            <a:r>
              <a:rPr lang="en-US" sz="1700" dirty="0"/>
              <a:t>	  </a:t>
            </a:r>
            <a:r>
              <a:rPr lang="en-US" sz="1700" dirty="0" err="1"/>
              <a:t>System.out.println</a:t>
            </a:r>
            <a:r>
              <a:rPr lang="en-US" sz="1700" dirty="0"/>
              <a:t>(</a:t>
            </a:r>
            <a:r>
              <a:rPr lang="ja-JP" altLang="en-US" sz="1700" dirty="0" smtClean="0">
                <a:solidFill>
                  <a:srgbClr val="0000FF"/>
                </a:solidFill>
              </a:rPr>
              <a:t>“</a:t>
            </a:r>
            <a:r>
              <a:rPr lang="en-US" sz="1700" dirty="0" smtClean="0">
                <a:solidFill>
                  <a:srgbClr val="0000FF"/>
                </a:solidFill>
              </a:rPr>
              <a:t>super </a:t>
            </a:r>
            <a:r>
              <a:rPr lang="en-US" sz="1700" dirty="0">
                <a:solidFill>
                  <a:srgbClr val="0000FF"/>
                </a:solidFill>
              </a:rPr>
              <a:t>senior</a:t>
            </a:r>
            <a:r>
              <a:rPr lang="ja-JP" altLang="en-US" sz="1700" dirty="0">
                <a:solidFill>
                  <a:srgbClr val="0000FF"/>
                </a:solidFill>
              </a:rPr>
              <a:t>”</a:t>
            </a:r>
            <a:r>
              <a:rPr lang="en-US" sz="1700" dirty="0"/>
              <a:t>);</a:t>
            </a:r>
          </a:p>
          <a:p>
            <a:pPr>
              <a:buFont typeface="Wingdings 2" charset="0"/>
              <a:buNone/>
            </a:pPr>
            <a:r>
              <a:rPr lang="en-US" sz="1700" dirty="0">
                <a:solidFill>
                  <a:srgbClr val="7030A0"/>
                </a:solidFill>
              </a:rPr>
              <a:t>else</a:t>
            </a:r>
          </a:p>
          <a:p>
            <a:pPr>
              <a:buFont typeface="Wingdings 2" charset="0"/>
              <a:buNone/>
            </a:pPr>
            <a:r>
              <a:rPr lang="en-US" sz="1700" dirty="0"/>
              <a:t>	  </a:t>
            </a:r>
            <a:r>
              <a:rPr lang="en-US" sz="1700" dirty="0" err="1"/>
              <a:t>System.out.println</a:t>
            </a:r>
            <a:r>
              <a:rPr lang="en-US" sz="1700" dirty="0"/>
              <a:t>(</a:t>
            </a:r>
            <a:r>
              <a:rPr lang="ja-JP" altLang="en-US" sz="1700" dirty="0" smtClean="0">
                <a:solidFill>
                  <a:srgbClr val="0000FF"/>
                </a:solidFill>
              </a:rPr>
              <a:t>“</a:t>
            </a:r>
            <a:r>
              <a:rPr lang="en-US" altLang="ja-JP" sz="1700" dirty="0" smtClean="0">
                <a:solidFill>
                  <a:srgbClr val="0000FF"/>
                </a:solidFill>
              </a:rPr>
              <a:t>unknown</a:t>
            </a:r>
            <a:r>
              <a:rPr lang="ja-JP" altLang="en-US" sz="1700" dirty="0" smtClean="0">
                <a:solidFill>
                  <a:srgbClr val="0000FF"/>
                </a:solidFill>
              </a:rPr>
              <a:t>”</a:t>
            </a:r>
            <a:r>
              <a:rPr lang="en-US" sz="1700" dirty="0"/>
              <a:t>)</a:t>
            </a:r>
            <a:r>
              <a:rPr lang="en-US" sz="1700" dirty="0" smtClean="0"/>
              <a:t>;</a:t>
            </a:r>
            <a:endParaRPr lang="en-US" sz="1700" dirty="0"/>
          </a:p>
        </p:txBody>
      </p:sp>
      <p:sp>
        <p:nvSpPr>
          <p:cNvPr id="4" name="Parallelogram 3"/>
          <p:cNvSpPr/>
          <p:nvPr/>
        </p:nvSpPr>
        <p:spPr>
          <a:xfrm>
            <a:off x="4072652" y="1490719"/>
            <a:ext cx="1517132" cy="65799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Arial Unicode MS"/>
                <a:cs typeface="Arial Unicode MS"/>
              </a:rPr>
              <a:t>Prompt user for year</a:t>
            </a:r>
          </a:p>
        </p:txBody>
      </p:sp>
      <p:sp>
        <p:nvSpPr>
          <p:cNvPr id="5" name="Flowchart: Decision 4"/>
          <p:cNvSpPr/>
          <p:nvPr/>
        </p:nvSpPr>
        <p:spPr>
          <a:xfrm>
            <a:off x="4216666" y="2362167"/>
            <a:ext cx="1097280" cy="73152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==1?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" name="Parallelogram 5"/>
          <p:cNvSpPr/>
          <p:nvPr/>
        </p:nvSpPr>
        <p:spPr>
          <a:xfrm>
            <a:off x="3363850" y="3605641"/>
            <a:ext cx="1323066" cy="65799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Arial Unicode MS"/>
                <a:cs typeface="Arial Unicode MS"/>
              </a:rPr>
              <a:t>f</a:t>
            </a:r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reshman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7" name="Parallelogram 6"/>
          <p:cNvSpPr/>
          <p:nvPr/>
        </p:nvSpPr>
        <p:spPr>
          <a:xfrm>
            <a:off x="3981029" y="4486903"/>
            <a:ext cx="1411774" cy="65799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Arial Unicode MS"/>
                <a:cs typeface="Arial Unicode MS"/>
              </a:rPr>
              <a:t>s</a:t>
            </a:r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ophomore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8" name="Parallelogram 7"/>
          <p:cNvSpPr/>
          <p:nvPr/>
        </p:nvSpPr>
        <p:spPr>
          <a:xfrm>
            <a:off x="4849972" y="5262430"/>
            <a:ext cx="927948" cy="65799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Arial Unicode MS"/>
                <a:cs typeface="Arial Unicode MS"/>
              </a:rPr>
              <a:t>j</a:t>
            </a:r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unior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9" name="Flowchart: Decision 8"/>
          <p:cNvSpPr/>
          <p:nvPr/>
        </p:nvSpPr>
        <p:spPr>
          <a:xfrm>
            <a:off x="5095217" y="2995793"/>
            <a:ext cx="1097280" cy="73152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==2?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10" name="Flowchart: Decision 9"/>
          <p:cNvSpPr/>
          <p:nvPr/>
        </p:nvSpPr>
        <p:spPr>
          <a:xfrm>
            <a:off x="5973768" y="3629419"/>
            <a:ext cx="1097280" cy="73152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==3?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cxnSp>
        <p:nvCxnSpPr>
          <p:cNvPr id="11" name="Straight Arrow Connector 10"/>
          <p:cNvCxnSpPr>
            <a:stCxn id="4" idx="3"/>
            <a:endCxn id="5" idx="0"/>
          </p:cNvCxnSpPr>
          <p:nvPr/>
        </p:nvCxnSpPr>
        <p:spPr>
          <a:xfrm>
            <a:off x="4748968" y="2148718"/>
            <a:ext cx="16338" cy="2134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1"/>
            <a:endCxn id="6" idx="0"/>
          </p:cNvCxnSpPr>
          <p:nvPr/>
        </p:nvCxnSpPr>
        <p:spPr>
          <a:xfrm flipH="1">
            <a:off x="4025383" y="2727927"/>
            <a:ext cx="191283" cy="877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9" idx="0"/>
          </p:cNvCxnSpPr>
          <p:nvPr/>
        </p:nvCxnSpPr>
        <p:spPr>
          <a:xfrm>
            <a:off x="5313946" y="2727927"/>
            <a:ext cx="329911" cy="267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1"/>
            <a:endCxn id="7" idx="0"/>
          </p:cNvCxnSpPr>
          <p:nvPr/>
        </p:nvCxnSpPr>
        <p:spPr>
          <a:xfrm flipH="1">
            <a:off x="4686916" y="3361553"/>
            <a:ext cx="408301" cy="11253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10" idx="0"/>
          </p:cNvCxnSpPr>
          <p:nvPr/>
        </p:nvCxnSpPr>
        <p:spPr>
          <a:xfrm>
            <a:off x="6192497" y="3361553"/>
            <a:ext cx="329911" cy="267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  <a:endCxn id="8" idx="1"/>
          </p:cNvCxnSpPr>
          <p:nvPr/>
        </p:nvCxnSpPr>
        <p:spPr>
          <a:xfrm flipH="1">
            <a:off x="5396196" y="3995179"/>
            <a:ext cx="577572" cy="12672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Parallelogram 16"/>
          <p:cNvSpPr/>
          <p:nvPr/>
        </p:nvSpPr>
        <p:spPr>
          <a:xfrm>
            <a:off x="5692068" y="5718060"/>
            <a:ext cx="1054003" cy="65799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Arial Unicode MS"/>
                <a:cs typeface="Arial Unicode MS"/>
              </a:rPr>
              <a:t>s</a:t>
            </a:r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enior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cxnSp>
        <p:nvCxnSpPr>
          <p:cNvPr id="18" name="Straight Arrow Connector 17"/>
          <p:cNvCxnSpPr>
            <a:stCxn id="10" idx="3"/>
            <a:endCxn id="35" idx="0"/>
          </p:cNvCxnSpPr>
          <p:nvPr/>
        </p:nvCxnSpPr>
        <p:spPr>
          <a:xfrm>
            <a:off x="7071048" y="3995179"/>
            <a:ext cx="329911" cy="2678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Flowchart: Decision 9"/>
          <p:cNvSpPr/>
          <p:nvPr/>
        </p:nvSpPr>
        <p:spPr>
          <a:xfrm>
            <a:off x="6852319" y="4263045"/>
            <a:ext cx="1097280" cy="73152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==4?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36" name="Flowchart: Decision 9"/>
          <p:cNvSpPr/>
          <p:nvPr/>
        </p:nvSpPr>
        <p:spPr>
          <a:xfrm>
            <a:off x="7730872" y="4896670"/>
            <a:ext cx="1097280" cy="73152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==5?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43" name="Parallelogram 42"/>
          <p:cNvSpPr/>
          <p:nvPr/>
        </p:nvSpPr>
        <p:spPr>
          <a:xfrm>
            <a:off x="6852319" y="6143692"/>
            <a:ext cx="1054003" cy="65799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Arial Unicode MS"/>
                <a:cs typeface="Arial Unicode MS"/>
              </a:rPr>
              <a:t>s</a:t>
            </a:r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uper </a:t>
            </a:r>
            <a:r>
              <a:rPr lang="en-US" sz="1300" dirty="0">
                <a:solidFill>
                  <a:schemeClr val="tx1"/>
                </a:solidFill>
                <a:latin typeface="Arial Unicode MS"/>
                <a:cs typeface="Arial Unicode MS"/>
              </a:rPr>
              <a:t>s</a:t>
            </a:r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enior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44" name="Parallelogram 43"/>
          <p:cNvSpPr/>
          <p:nvPr/>
        </p:nvSpPr>
        <p:spPr>
          <a:xfrm>
            <a:off x="7906322" y="6143692"/>
            <a:ext cx="1213412" cy="65799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unknown</a:t>
            </a:r>
            <a:endParaRPr lang="en-US" sz="13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cxnSp>
        <p:nvCxnSpPr>
          <p:cNvPr id="50" name="Straight Arrow Connector 49"/>
          <p:cNvCxnSpPr>
            <a:stCxn id="35" idx="1"/>
            <a:endCxn id="17" idx="1"/>
          </p:cNvCxnSpPr>
          <p:nvPr/>
        </p:nvCxnSpPr>
        <p:spPr>
          <a:xfrm flipH="1">
            <a:off x="6301319" y="4628805"/>
            <a:ext cx="551000" cy="10892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5" idx="3"/>
            <a:endCxn id="36" idx="0"/>
          </p:cNvCxnSpPr>
          <p:nvPr/>
        </p:nvCxnSpPr>
        <p:spPr>
          <a:xfrm>
            <a:off x="7949599" y="4628805"/>
            <a:ext cx="329913" cy="2678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6" idx="1"/>
            <a:endCxn id="43" idx="1"/>
          </p:cNvCxnSpPr>
          <p:nvPr/>
        </p:nvCxnSpPr>
        <p:spPr>
          <a:xfrm flipH="1">
            <a:off x="7461570" y="5262430"/>
            <a:ext cx="269302" cy="881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6" idx="3"/>
            <a:endCxn id="44" idx="1"/>
          </p:cNvCxnSpPr>
          <p:nvPr/>
        </p:nvCxnSpPr>
        <p:spPr>
          <a:xfrm flipH="1">
            <a:off x="8595278" y="5262430"/>
            <a:ext cx="232874" cy="881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25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7527" y="1543756"/>
            <a:ext cx="5061339" cy="498536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 smtClean="0">
                <a:solidFill>
                  <a:srgbClr val="941EDF"/>
                </a:solidFill>
              </a:rPr>
              <a:t>switch</a:t>
            </a:r>
            <a:r>
              <a:rPr lang="en-US" sz="1600" dirty="0"/>
              <a:t>(year)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{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</a:t>
            </a:r>
            <a:r>
              <a:rPr lang="en-US" sz="1600" dirty="0">
                <a:solidFill>
                  <a:srgbClr val="941EDF"/>
                </a:solidFill>
              </a:rPr>
              <a:t>case</a:t>
            </a:r>
            <a:r>
              <a:rPr lang="en-US" sz="1600" dirty="0"/>
              <a:t> 1: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ja-JP" altLang="en-US" sz="1600" dirty="0">
                <a:solidFill>
                  <a:srgbClr val="00CB00"/>
                </a:solidFill>
              </a:rPr>
              <a:t>“</a:t>
            </a:r>
            <a:r>
              <a:rPr lang="en-US" sz="1600" dirty="0">
                <a:solidFill>
                  <a:srgbClr val="00CB00"/>
                </a:solidFill>
              </a:rPr>
              <a:t>freshman</a:t>
            </a:r>
            <a:r>
              <a:rPr lang="ja-JP" altLang="en-US" sz="1600" dirty="0">
                <a:solidFill>
                  <a:srgbClr val="00CB00"/>
                </a:solidFill>
              </a:rPr>
              <a:t>”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>
                <a:solidFill>
                  <a:srgbClr val="941EDF"/>
                </a:solidFill>
              </a:rPr>
              <a:t>break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</a:t>
            </a:r>
            <a:r>
              <a:rPr lang="en-US" sz="1600" dirty="0">
                <a:solidFill>
                  <a:srgbClr val="941EDF"/>
                </a:solidFill>
              </a:rPr>
              <a:t>case</a:t>
            </a:r>
            <a:r>
              <a:rPr lang="en-US" sz="1600" dirty="0"/>
              <a:t> 2: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ja-JP" altLang="en-US" sz="1600" dirty="0">
                <a:solidFill>
                  <a:srgbClr val="00CB00"/>
                </a:solidFill>
              </a:rPr>
              <a:t>“</a:t>
            </a:r>
            <a:r>
              <a:rPr lang="en-US" sz="1600" dirty="0">
                <a:solidFill>
                  <a:srgbClr val="00CB00"/>
                </a:solidFill>
              </a:rPr>
              <a:t>sophomore</a:t>
            </a:r>
            <a:r>
              <a:rPr lang="ja-JP" altLang="en-US" sz="1600" dirty="0">
                <a:solidFill>
                  <a:srgbClr val="00CB00"/>
                </a:solidFill>
              </a:rPr>
              <a:t>”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>
                <a:solidFill>
                  <a:srgbClr val="941EDF"/>
                </a:solidFill>
              </a:rPr>
              <a:t>break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</a:t>
            </a:r>
            <a:r>
              <a:rPr lang="en-US" sz="1600" dirty="0">
                <a:solidFill>
                  <a:srgbClr val="941EDF"/>
                </a:solidFill>
              </a:rPr>
              <a:t>case</a:t>
            </a:r>
            <a:r>
              <a:rPr lang="en-US" sz="1600" dirty="0"/>
              <a:t> 3: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ja-JP" altLang="en-US" sz="1600" dirty="0">
                <a:solidFill>
                  <a:srgbClr val="00CB00"/>
                </a:solidFill>
              </a:rPr>
              <a:t>“</a:t>
            </a:r>
            <a:r>
              <a:rPr lang="en-US" sz="1600" dirty="0">
                <a:solidFill>
                  <a:srgbClr val="00CB00"/>
                </a:solidFill>
              </a:rPr>
              <a:t>junior</a:t>
            </a:r>
            <a:r>
              <a:rPr lang="ja-JP" altLang="en-US" sz="1600" dirty="0">
                <a:solidFill>
                  <a:srgbClr val="00CB00"/>
                </a:solidFill>
              </a:rPr>
              <a:t>”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>
                <a:solidFill>
                  <a:srgbClr val="941EDF"/>
                </a:solidFill>
              </a:rPr>
              <a:t>break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</a:t>
            </a:r>
            <a:r>
              <a:rPr lang="en-US" sz="1600" dirty="0">
                <a:solidFill>
                  <a:srgbClr val="941EDF"/>
                </a:solidFill>
              </a:rPr>
              <a:t>case</a:t>
            </a:r>
            <a:r>
              <a:rPr lang="en-US" sz="1600" dirty="0"/>
              <a:t> 4: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ja-JP" altLang="en-US" sz="1600" dirty="0">
                <a:solidFill>
                  <a:srgbClr val="00CB00"/>
                </a:solidFill>
              </a:rPr>
              <a:t>“</a:t>
            </a:r>
            <a:r>
              <a:rPr lang="en-US" sz="1600" dirty="0">
                <a:solidFill>
                  <a:srgbClr val="00CB00"/>
                </a:solidFill>
              </a:rPr>
              <a:t>senior</a:t>
            </a:r>
            <a:r>
              <a:rPr lang="ja-JP" altLang="en-US" sz="1600" dirty="0">
                <a:solidFill>
                  <a:srgbClr val="00CB00"/>
                </a:solidFill>
              </a:rPr>
              <a:t>”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>
                <a:solidFill>
                  <a:srgbClr val="941EDF"/>
                </a:solidFill>
              </a:rPr>
              <a:t>break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>
                <a:solidFill>
                  <a:srgbClr val="7030A0"/>
                </a:solidFill>
              </a:rPr>
              <a:t> </a:t>
            </a:r>
            <a:r>
              <a:rPr lang="en-US" sz="1600" dirty="0" smtClean="0">
                <a:solidFill>
                  <a:srgbClr val="7030A0"/>
                </a:solidFill>
              </a:rPr>
              <a:t>   case</a:t>
            </a:r>
            <a:r>
              <a:rPr lang="en-US" sz="1600" dirty="0" smtClean="0"/>
              <a:t> </a:t>
            </a:r>
            <a:r>
              <a:rPr lang="en-US" sz="1600" dirty="0"/>
              <a:t>5: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	</a:t>
            </a:r>
            <a:r>
              <a:rPr lang="en-US" sz="1600" dirty="0" smtClean="0"/>
              <a:t> </a:t>
            </a:r>
            <a:r>
              <a:rPr lang="en-US" sz="1600" dirty="0" err="1" smtClean="0"/>
              <a:t>System.out.println</a:t>
            </a:r>
            <a:r>
              <a:rPr lang="en-US" sz="1600" dirty="0"/>
              <a:t>(</a:t>
            </a:r>
            <a:r>
              <a:rPr lang="ja-JP" altLang="en-US" sz="1600" dirty="0">
                <a:solidFill>
                  <a:srgbClr val="00B050"/>
                </a:solidFill>
              </a:rPr>
              <a:t>“</a:t>
            </a:r>
            <a:r>
              <a:rPr lang="en-US" sz="1600" dirty="0">
                <a:solidFill>
                  <a:srgbClr val="00B050"/>
                </a:solidFill>
              </a:rPr>
              <a:t>super senior</a:t>
            </a:r>
            <a:r>
              <a:rPr lang="ja-JP" altLang="en-US" sz="1600" dirty="0">
                <a:solidFill>
                  <a:srgbClr val="00B050"/>
                </a:solidFill>
              </a:rPr>
              <a:t>”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	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7030A0"/>
                </a:solidFill>
              </a:rPr>
              <a:t>break</a:t>
            </a:r>
            <a:r>
              <a:rPr lang="en-US" sz="1600" dirty="0"/>
              <a:t>;    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 smtClean="0">
                <a:solidFill>
                  <a:srgbClr val="941EDF"/>
                </a:solidFill>
              </a:rPr>
              <a:t>    default</a:t>
            </a:r>
            <a:r>
              <a:rPr lang="en-US" sz="1600" dirty="0"/>
              <a:t>: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(</a:t>
            </a:r>
            <a:r>
              <a:rPr lang="ja-JP" altLang="en-US" sz="1600" dirty="0">
                <a:solidFill>
                  <a:srgbClr val="00CB00"/>
                </a:solidFill>
              </a:rPr>
              <a:t>“</a:t>
            </a:r>
            <a:r>
              <a:rPr lang="en-US" sz="1600" dirty="0">
                <a:solidFill>
                  <a:srgbClr val="00CB00"/>
                </a:solidFill>
              </a:rPr>
              <a:t>unknown</a:t>
            </a:r>
            <a:r>
              <a:rPr lang="ja-JP" altLang="en-US" sz="1600" dirty="0">
                <a:solidFill>
                  <a:srgbClr val="00CB00"/>
                </a:solidFill>
              </a:rPr>
              <a:t>”</a:t>
            </a:r>
            <a:r>
              <a:rPr lang="en-US" sz="1600" dirty="0"/>
              <a:t>);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/>
              <a:t>        </a:t>
            </a:r>
            <a:r>
              <a:rPr lang="en-US" sz="1600" dirty="0">
                <a:solidFill>
                  <a:srgbClr val="941EDF"/>
                </a:solidFill>
              </a:rPr>
              <a:t>break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buFont typeface="Wingdings 2" charset="0"/>
              <a:buNone/>
            </a:pPr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56144" y="1543756"/>
            <a:ext cx="1549022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pPr algn="ctr"/>
            <a:r>
              <a:rPr lang="en-US" sz="2200" dirty="0">
                <a:latin typeface="Arial Unicode MS"/>
                <a:cs typeface="Arial Unicode MS"/>
              </a:rPr>
              <a:t>Controlling </a:t>
            </a:r>
            <a:endParaRPr lang="en-US" sz="2200" dirty="0" smtClean="0">
              <a:latin typeface="Arial Unicode MS"/>
              <a:cs typeface="Arial Unicode MS"/>
            </a:endParaRPr>
          </a:p>
          <a:p>
            <a:pPr algn="ctr"/>
            <a:r>
              <a:rPr lang="en-US" sz="2200" dirty="0" smtClean="0">
                <a:latin typeface="Arial Unicode MS"/>
                <a:cs typeface="Arial Unicode MS"/>
              </a:rPr>
              <a:t>expression</a:t>
            </a:r>
            <a:endParaRPr lang="en-US" sz="2200" dirty="0">
              <a:latin typeface="Arial Unicode MS"/>
              <a:cs typeface="Arial Unicode MS"/>
            </a:endParaRPr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flipH="1" flipV="1">
            <a:off x="3659186" y="1746745"/>
            <a:ext cx="2796958" cy="18173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16482" y="3199435"/>
            <a:ext cx="921809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pPr algn="ctr"/>
            <a:r>
              <a:rPr lang="en-US" sz="2200" dirty="0">
                <a:latin typeface="Arial Unicode MS"/>
                <a:cs typeface="Arial Unicode MS"/>
              </a:rPr>
              <a:t>Case </a:t>
            </a:r>
            <a:endParaRPr lang="en-US" sz="2200" dirty="0" smtClean="0">
              <a:latin typeface="Arial Unicode MS"/>
              <a:cs typeface="Arial Unicode MS"/>
            </a:endParaRPr>
          </a:p>
          <a:p>
            <a:pPr algn="ctr"/>
            <a:r>
              <a:rPr lang="en-US" sz="2200" dirty="0" smtClean="0">
                <a:latin typeface="Arial Unicode MS"/>
                <a:cs typeface="Arial Unicode MS"/>
              </a:rPr>
              <a:t>labels</a:t>
            </a:r>
            <a:endParaRPr lang="en-US" sz="2200" dirty="0">
              <a:latin typeface="Arial Unicode MS"/>
              <a:cs typeface="Arial Unicode MS"/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 flipV="1">
            <a:off x="1638291" y="2264182"/>
            <a:ext cx="1001846" cy="1319974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1638291" y="3032498"/>
            <a:ext cx="1001846" cy="551658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</p:cNvCxnSpPr>
          <p:nvPr/>
        </p:nvCxnSpPr>
        <p:spPr>
          <a:xfrm>
            <a:off x="1638291" y="3584156"/>
            <a:ext cx="1001846" cy="30778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</p:cNvCxnSpPr>
          <p:nvPr/>
        </p:nvCxnSpPr>
        <p:spPr>
          <a:xfrm>
            <a:off x="1638291" y="3584156"/>
            <a:ext cx="1001846" cy="709067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223685" y="3810706"/>
            <a:ext cx="1564588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pPr algn="ctr"/>
            <a:r>
              <a:rPr lang="en-US" sz="2200" dirty="0">
                <a:latin typeface="Arial Unicode MS"/>
                <a:cs typeface="Arial Unicode MS"/>
              </a:rPr>
              <a:t>Break </a:t>
            </a:r>
            <a:endParaRPr lang="en-US" sz="2200" dirty="0" smtClean="0">
              <a:latin typeface="Arial Unicode MS"/>
              <a:cs typeface="Arial Unicode MS"/>
            </a:endParaRPr>
          </a:p>
          <a:p>
            <a:pPr algn="ctr"/>
            <a:r>
              <a:rPr lang="en-US" sz="2200" dirty="0" smtClean="0">
                <a:latin typeface="Arial Unicode MS"/>
                <a:cs typeface="Arial Unicode MS"/>
              </a:rPr>
              <a:t>statements</a:t>
            </a:r>
            <a:endParaRPr lang="en-US" sz="2200" dirty="0">
              <a:latin typeface="Arial Unicode MS"/>
              <a:cs typeface="Arial Unicode MS"/>
            </a:endParaRPr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 flipV="1">
            <a:off x="3900237" y="2750259"/>
            <a:ext cx="3323448" cy="1445168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1"/>
          </p:cNvCxnSpPr>
          <p:nvPr/>
        </p:nvCxnSpPr>
        <p:spPr>
          <a:xfrm flipH="1" flipV="1">
            <a:off x="3962149" y="3412245"/>
            <a:ext cx="3261536" cy="78318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1"/>
          </p:cNvCxnSpPr>
          <p:nvPr/>
        </p:nvCxnSpPr>
        <p:spPr>
          <a:xfrm flipH="1">
            <a:off x="3900237" y="4195427"/>
            <a:ext cx="3323448" cy="30778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1"/>
          </p:cNvCxnSpPr>
          <p:nvPr/>
        </p:nvCxnSpPr>
        <p:spPr>
          <a:xfrm flipH="1">
            <a:off x="3900237" y="4195427"/>
            <a:ext cx="3323448" cy="71866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1"/>
          </p:cNvCxnSpPr>
          <p:nvPr/>
        </p:nvCxnSpPr>
        <p:spPr>
          <a:xfrm flipH="1">
            <a:off x="3900237" y="4195427"/>
            <a:ext cx="3323448" cy="142344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25244" y="5885321"/>
            <a:ext cx="2082283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200" dirty="0">
                <a:latin typeface="Arial Unicode MS"/>
                <a:cs typeface="Arial Unicode MS"/>
              </a:rPr>
              <a:t>Default case:</a:t>
            </a:r>
          </a:p>
          <a:p>
            <a:r>
              <a:rPr lang="en-US" sz="2200" dirty="0">
                <a:latin typeface="Arial Unicode MS"/>
                <a:cs typeface="Arial Unicode MS"/>
              </a:rPr>
              <a:t>all other values</a:t>
            </a:r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 flipV="1">
            <a:off x="2407527" y="5886241"/>
            <a:ext cx="232610" cy="38380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1"/>
          </p:cNvCxnSpPr>
          <p:nvPr/>
        </p:nvCxnSpPr>
        <p:spPr>
          <a:xfrm flipH="1">
            <a:off x="4009775" y="4195427"/>
            <a:ext cx="3213910" cy="2156867"/>
          </a:xfrm>
          <a:prstGeom prst="straightConnector1">
            <a:avLst/>
          </a:prstGeom>
          <a:ln w="19050">
            <a:solidFill>
              <a:srgbClr val="0B13B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3"/>
          </p:cNvCxnSpPr>
          <p:nvPr/>
        </p:nvCxnSpPr>
        <p:spPr>
          <a:xfrm>
            <a:off x="1638291" y="3584156"/>
            <a:ext cx="1001846" cy="1518090"/>
          </a:xfrm>
          <a:prstGeom prst="straightConnector1">
            <a:avLst/>
          </a:prstGeom>
          <a:ln w="19050">
            <a:solidFill>
              <a:srgbClr val="0B13B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770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919" y="160020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 smtClean="0">
                <a:solidFill>
                  <a:srgbClr val="941EDF"/>
                </a:solidFill>
                <a:ea typeface="黑体" charset="0"/>
              </a:rPr>
              <a:t>switch</a:t>
            </a:r>
            <a:r>
              <a:rPr lang="en-US" altLang="zh-CN" sz="2400" dirty="0" smtClean="0">
                <a:solidFill>
                  <a:srgbClr val="000000"/>
                </a:solidFill>
                <a:ea typeface="黑体" charset="0"/>
              </a:rPr>
              <a:t> (</a:t>
            </a:r>
            <a:r>
              <a:rPr lang="en-US" altLang="zh-CN" sz="2400" i="1" dirty="0" err="1" smtClean="0">
                <a:solidFill>
                  <a:srgbClr val="000000"/>
                </a:solidFill>
                <a:ea typeface="黑体" charset="0"/>
              </a:rPr>
              <a:t>Controlling_Expression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)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{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    </a:t>
            </a:r>
            <a:r>
              <a:rPr lang="en-US" altLang="zh-CN" sz="2400" dirty="0">
                <a:solidFill>
                  <a:srgbClr val="941EDF"/>
                </a:solidFill>
                <a:ea typeface="黑体" charset="0"/>
              </a:rPr>
              <a:t>case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 </a:t>
            </a:r>
            <a:r>
              <a:rPr lang="en-US" altLang="zh-CN" sz="2400" i="1" dirty="0" err="1" smtClean="0">
                <a:solidFill>
                  <a:srgbClr val="000000"/>
                </a:solidFill>
                <a:ea typeface="黑体" charset="0"/>
              </a:rPr>
              <a:t>Case_label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        </a:t>
            </a:r>
            <a:r>
              <a:rPr lang="en-US" altLang="zh-CN" sz="2400" i="1" dirty="0">
                <a:solidFill>
                  <a:srgbClr val="000000"/>
                </a:solidFill>
                <a:ea typeface="黑体" charset="0"/>
              </a:rPr>
              <a:t>statements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;  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296BFF"/>
                </a:solidFill>
                <a:ea typeface="黑体" charset="0"/>
              </a:rPr>
              <a:t>        </a:t>
            </a:r>
            <a:r>
              <a:rPr lang="en-US" altLang="zh-CN" sz="2400" dirty="0">
                <a:solidFill>
                  <a:srgbClr val="941EDF"/>
                </a:solidFill>
                <a:ea typeface="黑体" charset="0"/>
              </a:rPr>
              <a:t>break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296BFF"/>
                </a:solidFill>
                <a:ea typeface="黑体" charset="0"/>
              </a:rPr>
              <a:t>    </a:t>
            </a:r>
            <a:r>
              <a:rPr lang="en-US" altLang="zh-CN" sz="2400" dirty="0">
                <a:solidFill>
                  <a:srgbClr val="941EDF"/>
                </a:solidFill>
                <a:ea typeface="黑体" charset="0"/>
              </a:rPr>
              <a:t>case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 </a:t>
            </a:r>
            <a:r>
              <a:rPr lang="en-US" altLang="zh-CN" sz="2400" i="1" dirty="0" err="1" smtClean="0">
                <a:solidFill>
                  <a:srgbClr val="000000"/>
                </a:solidFill>
                <a:ea typeface="黑体" charset="0"/>
              </a:rPr>
              <a:t>Case_label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        </a:t>
            </a:r>
            <a:r>
              <a:rPr lang="en-US" altLang="zh-CN" sz="2400" i="1" dirty="0">
                <a:solidFill>
                  <a:srgbClr val="000000"/>
                </a:solidFill>
                <a:ea typeface="黑体" charset="0"/>
              </a:rPr>
              <a:t>statements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296BFF"/>
                </a:solidFill>
                <a:ea typeface="黑体" charset="0"/>
              </a:rPr>
              <a:t>        </a:t>
            </a:r>
            <a:r>
              <a:rPr lang="en-US" altLang="zh-CN" sz="2400" dirty="0">
                <a:solidFill>
                  <a:srgbClr val="941EDF"/>
                </a:solidFill>
                <a:ea typeface="黑体" charset="0"/>
              </a:rPr>
              <a:t>break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296BFF"/>
                </a:solidFill>
                <a:ea typeface="黑体" charset="0"/>
              </a:rPr>
              <a:t>    </a:t>
            </a:r>
            <a:r>
              <a:rPr lang="en-US" altLang="zh-CN" sz="2400" dirty="0">
                <a:solidFill>
                  <a:srgbClr val="941EDF"/>
                </a:solidFill>
                <a:ea typeface="黑体" charset="0"/>
              </a:rPr>
              <a:t>default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: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        </a:t>
            </a:r>
            <a:r>
              <a:rPr lang="en-US" altLang="zh-CN" sz="2400" i="1" dirty="0">
                <a:solidFill>
                  <a:srgbClr val="000000"/>
                </a:solidFill>
                <a:ea typeface="黑体" charset="0"/>
              </a:rPr>
              <a:t>statements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>
                <a:solidFill>
                  <a:srgbClr val="296BFF"/>
                </a:solidFill>
                <a:ea typeface="黑体" charset="0"/>
              </a:rPr>
              <a:t>        </a:t>
            </a:r>
            <a:r>
              <a:rPr lang="en-US" altLang="zh-CN" sz="2400" dirty="0">
                <a:solidFill>
                  <a:srgbClr val="941EDF"/>
                </a:solidFill>
                <a:ea typeface="黑体" charset="0"/>
              </a:rPr>
              <a:t>break</a:t>
            </a:r>
            <a:r>
              <a:rPr lang="en-US" altLang="zh-CN" sz="2400" dirty="0">
                <a:solidFill>
                  <a:srgbClr val="000000"/>
                </a:solidFill>
                <a:ea typeface="黑体" charset="0"/>
              </a:rPr>
              <a:t>;</a:t>
            </a:r>
          </a:p>
          <a:p>
            <a:pPr>
              <a:spcBef>
                <a:spcPts val="0"/>
              </a:spcBef>
              <a:buFont typeface="Wingdings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  <a:ea typeface="黑体" charset="0"/>
              </a:rPr>
              <a:t>}</a:t>
            </a:r>
            <a:endParaRPr lang="en-US" altLang="zh-CN" sz="2400" dirty="0">
              <a:solidFill>
                <a:srgbClr val="000000"/>
              </a:solidFill>
              <a:ea typeface="黑体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84902" y="1600200"/>
            <a:ext cx="3962399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224"/>
              </a:spcBef>
              <a:buFont typeface="Wingdings" charset="2"/>
              <a:buChar char="§"/>
              <a:defRPr sz="32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Font typeface="Arial"/>
              <a:buChar char="•"/>
              <a:defRPr sz="2800" b="0" i="0" kern="1200">
                <a:solidFill>
                  <a:srgbClr val="0000FF"/>
                </a:solidFill>
                <a:latin typeface="Arial Unicode MS"/>
                <a:ea typeface="+mn-ea"/>
                <a:cs typeface="Arial Unicode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 Unicode MS"/>
                <a:ea typeface="+mn-ea"/>
                <a:cs typeface="Arial Unicode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300" dirty="0" smtClean="0">
                <a:ea typeface="黑体" charset="0"/>
              </a:rPr>
              <a:t>Only </a:t>
            </a:r>
            <a:r>
              <a:rPr lang="en-US" altLang="zh-CN" sz="2300" dirty="0" smtClean="0">
                <a:solidFill>
                  <a:srgbClr val="941EDF"/>
                </a:solidFill>
                <a:ea typeface="黑体" charset="0"/>
              </a:rPr>
              <a:t>int</a:t>
            </a:r>
            <a:r>
              <a:rPr lang="en-US" altLang="zh-CN" sz="2300" dirty="0" smtClean="0">
                <a:ea typeface="黑体" charset="0"/>
              </a:rPr>
              <a:t>, </a:t>
            </a:r>
            <a:r>
              <a:rPr lang="en-US" altLang="zh-CN" sz="2300" dirty="0" smtClean="0">
                <a:solidFill>
                  <a:srgbClr val="941EDF"/>
                </a:solidFill>
                <a:ea typeface="黑体" charset="0"/>
              </a:rPr>
              <a:t>char, </a:t>
            </a:r>
            <a:r>
              <a:rPr lang="en-US" altLang="zh-CN" sz="2300" dirty="0" err="1" smtClean="0">
                <a:solidFill>
                  <a:srgbClr val="941EDF"/>
                </a:solidFill>
                <a:ea typeface="黑体" charset="0"/>
              </a:rPr>
              <a:t>enum</a:t>
            </a:r>
            <a:r>
              <a:rPr lang="en-US" altLang="zh-CN" sz="2300" dirty="0" smtClean="0">
                <a:solidFill>
                  <a:srgbClr val="941EDF"/>
                </a:solidFill>
                <a:ea typeface="黑体" charset="0"/>
              </a:rPr>
              <a:t> </a:t>
            </a:r>
            <a:r>
              <a:rPr lang="en-US" altLang="zh-CN" sz="2300" dirty="0" smtClean="0">
                <a:ea typeface="黑体" charset="0"/>
              </a:rPr>
              <a:t>can be used in the controlling </a:t>
            </a:r>
            <a:r>
              <a:rPr lang="en-US" altLang="zh-CN" sz="2300" dirty="0" smtClean="0">
                <a:ea typeface="黑体" charset="0"/>
              </a:rPr>
              <a:t>expression</a:t>
            </a:r>
            <a:endParaRPr lang="en-US" altLang="zh-CN" sz="2300" dirty="0" smtClean="0">
              <a:ea typeface="黑体" charset="0"/>
            </a:endParaRPr>
          </a:p>
          <a:p>
            <a:r>
              <a:rPr lang="en-US" altLang="zh-CN" sz="2300" dirty="0" smtClean="0">
                <a:ea typeface="黑体" charset="0"/>
              </a:rPr>
              <a:t>Case labels must be of same type as controlling expression</a:t>
            </a:r>
          </a:p>
          <a:p>
            <a:r>
              <a:rPr lang="en-US" altLang="zh-CN" sz="2300" dirty="0" smtClean="0">
                <a:ea typeface="黑体" charset="0"/>
              </a:rPr>
              <a:t>The </a:t>
            </a:r>
            <a:r>
              <a:rPr lang="en-US" altLang="zh-CN" sz="2300" dirty="0" smtClean="0">
                <a:solidFill>
                  <a:srgbClr val="941EDF"/>
                </a:solidFill>
                <a:ea typeface="黑体" charset="0"/>
              </a:rPr>
              <a:t>break</a:t>
            </a:r>
            <a:r>
              <a:rPr lang="en-US" altLang="zh-CN" sz="2300" dirty="0" smtClean="0">
                <a:ea typeface="黑体" charset="0"/>
              </a:rPr>
              <a:t> statement ends the switch statement, go to the next step outside the braces in the code</a:t>
            </a:r>
          </a:p>
          <a:p>
            <a:r>
              <a:rPr lang="en-US" altLang="zh-CN" sz="2300" dirty="0" smtClean="0">
                <a:ea typeface="黑体" charset="0"/>
              </a:rPr>
              <a:t>The </a:t>
            </a:r>
            <a:r>
              <a:rPr lang="en-US" altLang="zh-CN" sz="2300" dirty="0" smtClean="0">
                <a:solidFill>
                  <a:srgbClr val="941EDF"/>
                </a:solidFill>
                <a:ea typeface="黑体" charset="0"/>
              </a:rPr>
              <a:t>default</a:t>
            </a:r>
            <a:r>
              <a:rPr lang="en-US" altLang="zh-CN" sz="2300" dirty="0" smtClean="0">
                <a:ea typeface="黑体" charset="0"/>
              </a:rPr>
              <a:t> case is optional</a:t>
            </a:r>
            <a:endParaRPr lang="en-US" altLang="zh-CN" sz="2300" dirty="0">
              <a:ea typeface="黑体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805807" y="2002455"/>
            <a:ext cx="325628" cy="2116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378919" y="2594419"/>
            <a:ext cx="1752516" cy="5729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378919" y="3167342"/>
            <a:ext cx="1752516" cy="5282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939323" y="3310745"/>
            <a:ext cx="2192112" cy="1112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473034" y="4423672"/>
            <a:ext cx="26584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767827" y="4423672"/>
            <a:ext cx="2363608" cy="11278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2939323" y="4889916"/>
            <a:ext cx="2192112" cy="6616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985857" y="677333"/>
            <a:ext cx="1961444" cy="7544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941EDF"/>
                </a:solidFill>
                <a:latin typeface="Arial Unicode MS"/>
                <a:ea typeface="黑体" charset="0"/>
                <a:cs typeface="Arial Unicode MS"/>
              </a:rPr>
              <a:t>String</a:t>
            </a:r>
            <a:r>
              <a:rPr lang="en-US" dirty="0" smtClean="0">
                <a:solidFill>
                  <a:schemeClr val="tx1"/>
                </a:solidFill>
              </a:rPr>
              <a:t> has been supported in JDK 7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>
          <a:xfrm flipH="1">
            <a:off x="7577667" y="1431749"/>
            <a:ext cx="388912" cy="27569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72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625</TotalTime>
  <Words>958</Words>
  <Application>Microsoft Macintosh PowerPoint</Application>
  <PresentationFormat>On-screen Show (4:3)</PresentationFormat>
  <Paragraphs>247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java_lecture_template</vt:lpstr>
      <vt:lpstr>COMP 110-001 Flow of Control: Branching 2</vt:lpstr>
      <vt:lpstr>Review</vt:lpstr>
      <vt:lpstr>Today </vt:lpstr>
      <vt:lpstr>Gotcha (Syntax)</vt:lpstr>
      <vt:lpstr>Tracing if / else code</vt:lpstr>
      <vt:lpstr>Flow Chart</vt:lpstr>
      <vt:lpstr>With Nested if / else</vt:lpstr>
      <vt:lpstr>Switch Statement</vt:lpstr>
      <vt:lpstr>Switch Statement Syntax</vt:lpstr>
      <vt:lpstr>Practice with Switch Statements</vt:lpstr>
      <vt:lpstr>Switch Statements</vt:lpstr>
      <vt:lpstr>Enumerations</vt:lpstr>
      <vt:lpstr>An Example</vt:lpstr>
      <vt:lpstr>PowerPoint Presentation</vt:lpstr>
      <vt:lpstr>Order of Boolean Expressions</vt:lpstr>
      <vt:lpstr>Parallel &amp; Mutually Exclusive Choices</vt:lpstr>
      <vt:lpstr>An Example</vt:lpstr>
      <vt:lpstr>The Conditional Operator</vt:lpstr>
      <vt:lpstr>Some Tips</vt:lpstr>
      <vt:lpstr>Applications and Applets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 Flow of Control: Branching 2</dc:title>
  <dc:creator>Yi Hong</dc:creator>
  <cp:lastModifiedBy>Yi Hong</cp:lastModifiedBy>
  <cp:revision>89</cp:revision>
  <dcterms:created xsi:type="dcterms:W3CDTF">2015-05-11T21:38:11Z</dcterms:created>
  <dcterms:modified xsi:type="dcterms:W3CDTF">2015-06-11T03:05:26Z</dcterms:modified>
</cp:coreProperties>
</file>