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81" r:id="rId7"/>
    <p:sldId id="28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68" r:id="rId18"/>
    <p:sldId id="269" r:id="rId19"/>
    <p:sldId id="272" r:id="rId20"/>
    <p:sldId id="273" r:id="rId21"/>
    <p:sldId id="277" r:id="rId22"/>
    <p:sldId id="279" r:id="rId23"/>
    <p:sldId id="274" r:id="rId24"/>
    <p:sldId id="275" r:id="rId25"/>
    <p:sldId id="276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0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E74EE-9CAF-1745-8EBD-76D2190FE3F8}" type="datetimeFigureOut">
              <a:rPr lang="en-US" smtClean="0"/>
              <a:t>5/19/15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63291-E741-1148-90B3-B18BEBB75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56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63291-E741-1148-90B3-B18BEBB7552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2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A7717-5B79-1444-BBA5-4031D180C975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B4B0E728-DA1C-A142-82A8-1A742E472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Flow of Control: Branching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May 19,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05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if-else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>
            <a:normAutofit fontScale="85000" lnSpcReduction="20000"/>
          </a:bodyPr>
          <a:lstStyle/>
          <a:p>
            <a:r>
              <a:rPr lang="en-US" sz="3800" dirty="0" smtClean="0"/>
              <a:t>What if you have multiple statements in each branch?</a:t>
            </a:r>
          </a:p>
          <a:p>
            <a:endParaRPr lang="en-US" sz="900" dirty="0" smtClean="0"/>
          </a:p>
          <a:p>
            <a:pPr lvl="1">
              <a:buNone/>
            </a:pPr>
            <a:r>
              <a:rPr lang="en-US" sz="2200" b="1" i="1" dirty="0">
                <a:solidFill>
                  <a:schemeClr val="accent2"/>
                </a:solidFill>
                <a:latin typeface="Courier New" pitchFamily="49" charset="0"/>
              </a:rPr>
              <a:t>if (</a:t>
            </a:r>
            <a:r>
              <a:rPr lang="en-US" sz="2200" b="1" i="1" dirty="0" err="1">
                <a:solidFill>
                  <a:schemeClr val="accent2"/>
                </a:solidFill>
                <a:latin typeface="Courier New" pitchFamily="49" charset="0"/>
              </a:rPr>
              <a:t>Boolean_Expression</a:t>
            </a:r>
            <a:r>
              <a:rPr lang="en-US" sz="2200" b="1" i="1" dirty="0">
                <a:solidFill>
                  <a:schemeClr val="accent2"/>
                </a:solidFill>
                <a:latin typeface="Courier New" pitchFamily="49" charset="0"/>
              </a:rPr>
              <a:t>){</a:t>
            </a:r>
          </a:p>
          <a:p>
            <a:pPr lvl="1">
              <a:buNone/>
            </a:pPr>
            <a:r>
              <a:rPr lang="en-US" sz="2200" b="1" i="1" dirty="0">
                <a:solidFill>
                  <a:schemeClr val="accent2"/>
                </a:solidFill>
                <a:latin typeface="Courier New" pitchFamily="49" charset="0"/>
              </a:rPr>
              <a:t>	Statement_1.1</a:t>
            </a:r>
          </a:p>
          <a:p>
            <a:pPr lvl="1">
              <a:buNone/>
            </a:pPr>
            <a:r>
              <a:rPr lang="en-US" sz="2200" b="1" i="1" dirty="0">
                <a:solidFill>
                  <a:schemeClr val="accent2"/>
                </a:solidFill>
                <a:latin typeface="Courier New" pitchFamily="49" charset="0"/>
              </a:rPr>
              <a:t>	Statement_1.2</a:t>
            </a:r>
            <a:br>
              <a:rPr lang="en-US" sz="2200" b="1" i="1" dirty="0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sz="2200" b="1" i="1" dirty="0">
                <a:solidFill>
                  <a:schemeClr val="accent2"/>
                </a:solidFill>
                <a:latin typeface="Courier New" pitchFamily="49" charset="0"/>
              </a:rPr>
              <a:t>...</a:t>
            </a:r>
          </a:p>
          <a:p>
            <a:pPr lvl="1">
              <a:buNone/>
            </a:pPr>
            <a:r>
              <a:rPr lang="en-US" sz="2200" b="1" i="1" dirty="0">
                <a:solidFill>
                  <a:schemeClr val="accent2"/>
                </a:solidFill>
                <a:latin typeface="Courier New" pitchFamily="49" charset="0"/>
              </a:rPr>
              <a:t>} </a:t>
            </a:r>
            <a:endParaRPr lang="en-US" sz="2200" b="1" i="1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lvl="1">
              <a:buNone/>
            </a:pPr>
            <a:r>
              <a:rPr lang="en-US" sz="2200" b="1" i="1" dirty="0" smtClean="0">
                <a:solidFill>
                  <a:schemeClr val="accent2"/>
                </a:solidFill>
                <a:latin typeface="Courier New" pitchFamily="49" charset="0"/>
              </a:rPr>
              <a:t>else </a:t>
            </a:r>
            <a:r>
              <a:rPr lang="en-US" sz="2200" b="1" i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2200" b="1" i="1" dirty="0">
                <a:solidFill>
                  <a:schemeClr val="accent2"/>
                </a:solidFill>
                <a:latin typeface="Courier New" pitchFamily="49" charset="0"/>
              </a:rPr>
              <a:t>	Statement_2.1</a:t>
            </a:r>
          </a:p>
          <a:p>
            <a:pPr lvl="1">
              <a:buNone/>
            </a:pPr>
            <a:r>
              <a:rPr lang="en-US" sz="2200" b="1" i="1" dirty="0">
                <a:solidFill>
                  <a:schemeClr val="accent2"/>
                </a:solidFill>
                <a:latin typeface="Courier New" pitchFamily="49" charset="0"/>
              </a:rPr>
              <a:t>	Statement_2.2</a:t>
            </a:r>
          </a:p>
          <a:p>
            <a:pPr lvl="1">
              <a:buNone/>
            </a:pPr>
            <a:r>
              <a:rPr lang="en-US" sz="2200" b="1" i="1" dirty="0">
                <a:solidFill>
                  <a:schemeClr val="accent2"/>
                </a:solidFill>
                <a:latin typeface="Courier New" pitchFamily="49" charset="0"/>
              </a:rPr>
              <a:t>	...</a:t>
            </a:r>
          </a:p>
          <a:p>
            <a:pPr lvl="1">
              <a:buNone/>
            </a:pPr>
            <a:r>
              <a:rPr lang="en-US" sz="2200" b="1" i="1" dirty="0" smtClean="0">
                <a:solidFill>
                  <a:schemeClr val="accent2"/>
                </a:solidFill>
                <a:latin typeface="Courier New" pitchFamily="49" charset="0"/>
              </a:rPr>
              <a:t>}</a:t>
            </a:r>
            <a:endParaRPr lang="en-US" sz="2200" b="1" i="1" dirty="0">
              <a:solidFill>
                <a:schemeClr val="accent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337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25" y="274638"/>
            <a:ext cx="8229600" cy="1143000"/>
          </a:xfrm>
        </p:spPr>
        <p:txBody>
          <a:bodyPr/>
          <a:lstStyle/>
          <a:p>
            <a:r>
              <a:rPr lang="en-US" dirty="0" smtClean="0"/>
              <a:t>Java Example</a:t>
            </a:r>
            <a:endParaRPr lang="en-US" dirty="0"/>
          </a:p>
        </p:txBody>
      </p:sp>
      <p:sp>
        <p:nvSpPr>
          <p:cNvPr id="4" name="Text Box 59"/>
          <p:cNvSpPr txBox="1">
            <a:spLocks noChangeArrowheads="1"/>
          </p:cNvSpPr>
          <p:nvPr/>
        </p:nvSpPr>
        <p:spPr bwMode="auto">
          <a:xfrm>
            <a:off x="3778251" y="649357"/>
            <a:ext cx="5365750" cy="5632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dirty="0">
                <a:solidFill>
                  <a:srgbClr val="941EDF"/>
                </a:solidFill>
                <a:latin typeface="Arial" charset="0"/>
              </a:rPr>
              <a:t>import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java.util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.*;</a:t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Arial" charset="0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dirty="0">
                <a:solidFill>
                  <a:srgbClr val="941EDF"/>
                </a:solidFill>
                <a:latin typeface="Arial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FlowChart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{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en-US" sz="1800" dirty="0" smtClean="0">
                <a:solidFill>
                  <a:srgbClr val="941EDF"/>
                </a:solidFill>
                <a:latin typeface="Arial" charset="0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dirty="0">
                <a:solidFill>
                  <a:srgbClr val="941EDF"/>
                </a:solidFill>
                <a:latin typeface="Arial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dirty="0">
                <a:solidFill>
                  <a:srgbClr val="941EDF"/>
                </a:solidFill>
                <a:latin typeface="Arial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)</a:t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{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</a:rPr>
              <a:t>System.out.println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sz="1800" dirty="0">
                <a:solidFill>
                  <a:srgbClr val="00CB00"/>
                </a:solidFill>
                <a:latin typeface="Arial" charset="0"/>
              </a:rPr>
              <a:t>"Give me an integer:"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);</a:t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Scanner 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keyboard = </a:t>
            </a:r>
            <a:r>
              <a:rPr lang="en-US" sz="1800" dirty="0">
                <a:solidFill>
                  <a:srgbClr val="941EDF"/>
                </a:solidFill>
                <a:latin typeface="Arial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Scanner(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System.in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);</a:t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1800" dirty="0" err="1" smtClean="0">
                <a:solidFill>
                  <a:srgbClr val="941EDF"/>
                </a:solidFill>
                <a:latin typeface="Arial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inputInt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keyboard.nextInt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();</a:t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 </a:t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1800" dirty="0" smtClean="0">
                <a:solidFill>
                  <a:srgbClr val="941EDF"/>
                </a:solidFill>
                <a:latin typeface="Arial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( </a:t>
            </a:r>
            <a:r>
              <a:rPr lang="en-US" sz="1800" dirty="0" err="1">
                <a:solidFill>
                  <a:srgbClr val="000000"/>
                </a:solidFill>
                <a:latin typeface="Arial" charset="0"/>
              </a:rPr>
              <a:t>inputInt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&gt;  5)</a:t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{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  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</a:rPr>
              <a:t>System.out.println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sz="1800" dirty="0">
                <a:solidFill>
                  <a:srgbClr val="00CB00"/>
                </a:solidFill>
                <a:latin typeface="Arial" charset="0"/>
              </a:rPr>
              <a:t>"Big number"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);</a:t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}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1800" dirty="0" smtClean="0">
                <a:solidFill>
                  <a:srgbClr val="941EDF"/>
                </a:solidFill>
                <a:latin typeface="Arial" charset="0"/>
              </a:rPr>
              <a:t>else</a:t>
            </a:r>
            <a:r>
              <a:rPr lang="en-US" sz="1800" dirty="0">
                <a:solidFill>
                  <a:srgbClr val="941EDF"/>
                </a:solidFill>
                <a:latin typeface="Arial" charset="0"/>
              </a:rPr>
              <a:t/>
            </a:r>
            <a:br>
              <a:rPr lang="en-US" sz="1800" dirty="0">
                <a:solidFill>
                  <a:srgbClr val="941EDF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{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  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</a:rPr>
              <a:t>System.out.println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sz="1800" dirty="0">
                <a:solidFill>
                  <a:srgbClr val="00CB00"/>
                </a:solidFill>
                <a:latin typeface="Arial" charset="0"/>
              </a:rPr>
              <a:t>"Small number"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>);</a:t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}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}</a:t>
            </a:r>
            <a:r>
              <a:rPr lang="en-US" sz="18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Arial" charset="0"/>
              </a:rPr>
            </a:b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}</a:t>
            </a:r>
            <a:endParaRPr lang="en-US" sz="2800" dirty="0"/>
          </a:p>
        </p:txBody>
      </p:sp>
      <p:sp>
        <p:nvSpPr>
          <p:cNvPr id="5" name="Oval 62"/>
          <p:cNvSpPr>
            <a:spLocks noChangeArrowheads="1"/>
          </p:cNvSpPr>
          <p:nvPr/>
        </p:nvSpPr>
        <p:spPr bwMode="auto">
          <a:xfrm>
            <a:off x="1206697" y="1736085"/>
            <a:ext cx="1371600" cy="4953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Text Box 63"/>
          <p:cNvSpPr txBox="1">
            <a:spLocks noChangeArrowheads="1"/>
          </p:cNvSpPr>
          <p:nvPr/>
        </p:nvSpPr>
        <p:spPr bwMode="auto">
          <a:xfrm>
            <a:off x="1470222" y="1791648"/>
            <a:ext cx="801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Start</a:t>
            </a:r>
          </a:p>
        </p:txBody>
      </p:sp>
      <p:sp>
        <p:nvSpPr>
          <p:cNvPr id="7" name="Rectangle 64"/>
          <p:cNvSpPr>
            <a:spLocks noChangeArrowheads="1"/>
          </p:cNvSpPr>
          <p:nvPr/>
        </p:nvSpPr>
        <p:spPr bwMode="auto">
          <a:xfrm>
            <a:off x="647897" y="2371085"/>
            <a:ext cx="2667000" cy="406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" name="Text Box 65"/>
          <p:cNvSpPr txBox="1">
            <a:spLocks noChangeArrowheads="1"/>
          </p:cNvSpPr>
          <p:nvPr/>
        </p:nvSpPr>
        <p:spPr bwMode="auto">
          <a:xfrm>
            <a:off x="733622" y="2401248"/>
            <a:ext cx="2546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dirty="0"/>
              <a:t>Prompt User for </a:t>
            </a:r>
            <a:r>
              <a:rPr lang="en-US" dirty="0" err="1"/>
              <a:t>int</a:t>
            </a:r>
            <a:endParaRPr lang="en-US" dirty="0"/>
          </a:p>
        </p:txBody>
      </p:sp>
      <p:sp>
        <p:nvSpPr>
          <p:cNvPr id="9" name="Rectangle 66"/>
          <p:cNvSpPr>
            <a:spLocks noChangeAspect="1" noChangeArrowheads="1"/>
          </p:cNvSpPr>
          <p:nvPr/>
        </p:nvSpPr>
        <p:spPr bwMode="auto">
          <a:xfrm rot="2840282">
            <a:off x="1273372" y="3163248"/>
            <a:ext cx="1417637" cy="14176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1482922" y="3214048"/>
            <a:ext cx="13049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dirty="0"/>
              <a:t>Is user input greater than 5?</a:t>
            </a:r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76397" y="5114285"/>
            <a:ext cx="1917700" cy="736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Text Box 69"/>
          <p:cNvSpPr txBox="1">
            <a:spLocks noChangeArrowheads="1"/>
          </p:cNvSpPr>
          <p:nvPr/>
        </p:nvSpPr>
        <p:spPr bwMode="auto">
          <a:xfrm>
            <a:off x="238322" y="5157148"/>
            <a:ext cx="17383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Print: </a:t>
            </a:r>
            <a:r>
              <a:rPr lang="ja-JP" altLang="en-US"/>
              <a:t>“</a:t>
            </a:r>
            <a:r>
              <a:rPr lang="en-US"/>
              <a:t>small </a:t>
            </a:r>
          </a:p>
          <a:p>
            <a:r>
              <a:rPr lang="en-US"/>
              <a:t>number</a:t>
            </a:r>
            <a:r>
              <a:rPr lang="ja-JP" altLang="en-US"/>
              <a:t>”</a:t>
            </a:r>
            <a:endParaRPr lang="en-US"/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2197297" y="5139685"/>
            <a:ext cx="1549400" cy="736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2244922" y="5182548"/>
            <a:ext cx="14065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Print: </a:t>
            </a:r>
            <a:r>
              <a:rPr lang="ja-JP" altLang="en-US"/>
              <a:t>“</a:t>
            </a:r>
            <a:r>
              <a:rPr lang="en-US"/>
              <a:t>big</a:t>
            </a:r>
          </a:p>
          <a:p>
            <a:r>
              <a:rPr lang="en-US"/>
              <a:t>number</a:t>
            </a:r>
            <a:r>
              <a:rPr lang="ja-JP" altLang="en-US"/>
              <a:t>”</a:t>
            </a:r>
            <a:endParaRPr lang="en-US"/>
          </a:p>
        </p:txBody>
      </p:sp>
      <p:sp>
        <p:nvSpPr>
          <p:cNvPr id="15" name="Line 75"/>
          <p:cNvSpPr>
            <a:spLocks noChangeShapeType="1"/>
          </p:cNvSpPr>
          <p:nvPr/>
        </p:nvSpPr>
        <p:spPr bwMode="auto">
          <a:xfrm flipH="1">
            <a:off x="635197" y="3831585"/>
            <a:ext cx="342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76"/>
          <p:cNvSpPr>
            <a:spLocks noChangeShapeType="1"/>
          </p:cNvSpPr>
          <p:nvPr/>
        </p:nvSpPr>
        <p:spPr bwMode="auto">
          <a:xfrm>
            <a:off x="622497" y="3844285"/>
            <a:ext cx="0" cy="1257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Line 77"/>
          <p:cNvSpPr>
            <a:spLocks noChangeShapeType="1"/>
          </p:cNvSpPr>
          <p:nvPr/>
        </p:nvSpPr>
        <p:spPr bwMode="auto">
          <a:xfrm>
            <a:off x="2984697" y="3907785"/>
            <a:ext cx="444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Line 78"/>
          <p:cNvSpPr>
            <a:spLocks noChangeShapeType="1"/>
          </p:cNvSpPr>
          <p:nvPr/>
        </p:nvSpPr>
        <p:spPr bwMode="auto">
          <a:xfrm>
            <a:off x="3441897" y="3933185"/>
            <a:ext cx="0" cy="1206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79"/>
          <p:cNvSpPr>
            <a:spLocks noChangeShapeType="1"/>
          </p:cNvSpPr>
          <p:nvPr/>
        </p:nvSpPr>
        <p:spPr bwMode="auto">
          <a:xfrm>
            <a:off x="1930597" y="2231385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Line 80"/>
          <p:cNvSpPr>
            <a:spLocks noChangeShapeType="1"/>
          </p:cNvSpPr>
          <p:nvPr/>
        </p:nvSpPr>
        <p:spPr bwMode="auto">
          <a:xfrm>
            <a:off x="2019497" y="2752085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Text Box 81"/>
          <p:cNvSpPr txBox="1">
            <a:spLocks noChangeArrowheads="1"/>
          </p:cNvSpPr>
          <p:nvPr/>
        </p:nvSpPr>
        <p:spPr bwMode="auto">
          <a:xfrm>
            <a:off x="2968822" y="3569648"/>
            <a:ext cx="639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YES</a:t>
            </a:r>
          </a:p>
        </p:txBody>
      </p:sp>
      <p:sp>
        <p:nvSpPr>
          <p:cNvPr id="22" name="Text Box 82"/>
          <p:cNvSpPr txBox="1">
            <a:spLocks noChangeArrowheads="1"/>
          </p:cNvSpPr>
          <p:nvPr/>
        </p:nvSpPr>
        <p:spPr bwMode="auto">
          <a:xfrm>
            <a:off x="416122" y="3442648"/>
            <a:ext cx="550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633804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Comparison Operators</a:t>
            </a:r>
            <a:endParaRPr lang="en-US" dirty="0"/>
          </a:p>
        </p:txBody>
      </p:sp>
      <p:graphicFrame>
        <p:nvGraphicFramePr>
          <p:cNvPr id="4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225866"/>
              </p:ext>
            </p:extLst>
          </p:nvPr>
        </p:nvGraphicFramePr>
        <p:xfrm>
          <a:off x="1993900" y="2418710"/>
          <a:ext cx="5029200" cy="3108851"/>
        </p:xfrm>
        <a:graphic>
          <a:graphicData uri="http://schemas.openxmlformats.org/drawingml/2006/table">
            <a:tbl>
              <a:tblPr/>
              <a:tblGrid>
                <a:gridCol w="711200"/>
                <a:gridCol w="4318000"/>
              </a:tblGrid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==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Equal to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!=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Not equal to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&gt;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Greater than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&gt;=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Greater than or equal to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&lt;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Less than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&lt;=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/>
                          <a:cs typeface="Arial Unicode MS"/>
                        </a:rPr>
                        <a:t>Less than or equal to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758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9720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if</a:t>
            </a:r>
            <a:r>
              <a:rPr lang="en-US" dirty="0"/>
              <a:t> (</a:t>
            </a:r>
            <a:r>
              <a:rPr lang="en-US" dirty="0" err="1"/>
              <a:t>boolean_expression</a:t>
            </a:r>
            <a:r>
              <a:rPr lang="en-US" dirty="0"/>
              <a:t>) { statements </a:t>
            </a:r>
            <a:r>
              <a:rPr lang="en-US" dirty="0" smtClean="0"/>
              <a:t>}</a:t>
            </a:r>
          </a:p>
          <a:p>
            <a:r>
              <a:rPr lang="en-US" dirty="0" smtClean="0"/>
              <a:t>True or false</a:t>
            </a:r>
          </a:p>
          <a:p>
            <a:pPr>
              <a:lnSpc>
                <a:spcPct val="90000"/>
              </a:lnSpc>
            </a:pPr>
            <a:r>
              <a:rPr lang="en-US" dirty="0"/>
              <a:t>“atomic” expressions</a:t>
            </a:r>
          </a:p>
          <a:p>
            <a:pPr marL="457200" lvl="1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dirty="0"/>
              <a:t>5 == 3		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/ always false</a:t>
            </a:r>
          </a:p>
          <a:p>
            <a:pPr marL="457200" lvl="1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dirty="0" err="1"/>
              <a:t>myInt</a:t>
            </a:r>
            <a:r>
              <a:rPr lang="en-US" dirty="0"/>
              <a:t> &lt;= 6		</a:t>
            </a:r>
            <a:r>
              <a:rPr lang="en-US" dirty="0" smtClean="0">
                <a:solidFill>
                  <a:srgbClr val="7F7F7F"/>
                </a:solidFill>
              </a:rPr>
              <a:t>/</a:t>
            </a:r>
            <a:r>
              <a:rPr lang="en-US" dirty="0">
                <a:solidFill>
                  <a:srgbClr val="7F7F7F"/>
                </a:solidFill>
              </a:rPr>
              <a:t>/ depends on the value of </a:t>
            </a:r>
            <a:r>
              <a:rPr lang="en-US" dirty="0" err="1" smtClean="0">
                <a:solidFill>
                  <a:srgbClr val="7F7F7F"/>
                </a:solidFill>
              </a:rPr>
              <a:t>myInt</a:t>
            </a:r>
            <a:endParaRPr lang="en-US" dirty="0" smtClean="0">
              <a:solidFill>
                <a:srgbClr val="7F7F7F"/>
              </a:solidFill>
            </a:endParaRPr>
          </a:p>
          <a:p>
            <a:pPr marL="457200" lvl="1" indent="0">
              <a:lnSpc>
                <a:spcPct val="90000"/>
              </a:lnSpc>
              <a:spcAft>
                <a:spcPts val="0"/>
              </a:spcAft>
              <a:buNone/>
            </a:pPr>
            <a:endParaRPr lang="en-US" sz="1000" dirty="0">
              <a:solidFill>
                <a:srgbClr val="7F7F7F"/>
              </a:solidFill>
            </a:endParaRPr>
          </a:p>
          <a:p>
            <a:pPr marL="457200" lvl="1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rgbClr val="7F7F7F"/>
                </a:solidFill>
              </a:rPr>
              <a:t>// depends on the value of </a:t>
            </a:r>
            <a:r>
              <a:rPr lang="en-US" dirty="0" err="1" smtClean="0">
                <a:solidFill>
                  <a:srgbClr val="7F7F7F"/>
                </a:solidFill>
              </a:rPr>
              <a:t>myInt</a:t>
            </a:r>
            <a:r>
              <a:rPr lang="en-US" dirty="0">
                <a:solidFill>
                  <a:srgbClr val="7F7F7F"/>
                </a:solidFill>
              </a:rPr>
              <a:t>, </a:t>
            </a:r>
            <a:r>
              <a:rPr lang="en-US" dirty="0" err="1" smtClean="0">
                <a:solidFill>
                  <a:srgbClr val="7F7F7F"/>
                </a:solidFill>
              </a:rPr>
              <a:t>anotherInt</a:t>
            </a:r>
            <a:endParaRPr lang="en-US" dirty="0" smtClean="0">
              <a:solidFill>
                <a:srgbClr val="7F7F7F"/>
              </a:solidFill>
            </a:endParaRPr>
          </a:p>
          <a:p>
            <a:pPr marL="457200" lvl="1" indent="0">
              <a:lnSpc>
                <a:spcPct val="90000"/>
              </a:lnSpc>
              <a:spcAft>
                <a:spcPts val="0"/>
              </a:spcAft>
              <a:buNone/>
            </a:pPr>
            <a:r>
              <a:rPr lang="en-US" dirty="0" err="1" smtClean="0"/>
              <a:t>myInt</a:t>
            </a:r>
            <a:r>
              <a:rPr lang="en-US" dirty="0" smtClean="0"/>
              <a:t> </a:t>
            </a:r>
            <a:r>
              <a:rPr lang="en-US" dirty="0"/>
              <a:t>!= </a:t>
            </a:r>
            <a:r>
              <a:rPr lang="en-US" dirty="0" err="1" smtClean="0"/>
              <a:t>anotherInt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6068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Boolean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effect of the </a:t>
            </a:r>
            <a:r>
              <a:rPr lang="en-US" dirty="0" err="1" smtClean="0"/>
              <a:t>boolean</a:t>
            </a:r>
            <a:r>
              <a:rPr lang="en-US" dirty="0" smtClean="0"/>
              <a:t> operators &amp;&amp; (and), || (or), and ! (not) on </a:t>
            </a:r>
            <a:r>
              <a:rPr lang="en-US" dirty="0" err="1"/>
              <a:t>b</a:t>
            </a:r>
            <a:r>
              <a:rPr lang="en-US" dirty="0" err="1" smtClean="0"/>
              <a:t>oolean</a:t>
            </a:r>
            <a:r>
              <a:rPr lang="en-US" dirty="0" smtClean="0"/>
              <a:t> values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78" y="2923979"/>
            <a:ext cx="8477776" cy="286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87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&amp;&amp; for 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a larger </a:t>
            </a:r>
            <a:r>
              <a:rPr lang="en-US" dirty="0" err="1" smtClean="0"/>
              <a:t>boolean</a:t>
            </a:r>
            <a:r>
              <a:rPr lang="en-US" dirty="0" smtClean="0"/>
              <a:t> expression out of many smaller </a:t>
            </a:r>
            <a:r>
              <a:rPr lang="en-US" dirty="0" err="1" smtClean="0"/>
              <a:t>boolean</a:t>
            </a:r>
            <a:r>
              <a:rPr lang="en-US" dirty="0" smtClean="0"/>
              <a:t> expressions</a:t>
            </a:r>
          </a:p>
          <a:p>
            <a:r>
              <a:rPr lang="en-US" dirty="0" smtClean="0"/>
              <a:t>Syntax </a:t>
            </a:r>
          </a:p>
          <a:p>
            <a:pPr lvl="1"/>
            <a:r>
              <a:rPr lang="en-US" dirty="0" smtClean="0"/>
              <a:t>(Sub_Expression_1) &amp;&amp; (Sub_Expression_2) &amp;&amp; …</a:t>
            </a:r>
          </a:p>
          <a:p>
            <a:r>
              <a:rPr lang="en-US" dirty="0" smtClean="0"/>
              <a:t>Will be true if and only if </a:t>
            </a:r>
            <a:r>
              <a:rPr lang="en-US" b="1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statements are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07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|| for 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form a larger </a:t>
            </a:r>
            <a:r>
              <a:rPr lang="en-US" dirty="0" err="1" smtClean="0"/>
              <a:t>boolean</a:t>
            </a:r>
            <a:r>
              <a:rPr lang="en-US" dirty="0" smtClean="0"/>
              <a:t> expression out of many </a:t>
            </a:r>
            <a:r>
              <a:rPr lang="en-US" dirty="0" err="1" smtClean="0"/>
              <a:t>boolean</a:t>
            </a:r>
            <a:r>
              <a:rPr lang="en-US" dirty="0" smtClean="0"/>
              <a:t> expressions</a:t>
            </a:r>
          </a:p>
          <a:p>
            <a:r>
              <a:rPr lang="en-US" dirty="0" smtClean="0"/>
              <a:t>Syntax </a:t>
            </a:r>
          </a:p>
          <a:p>
            <a:pPr lvl="1"/>
            <a:r>
              <a:rPr lang="en-US" dirty="0" smtClean="0"/>
              <a:t>(Sub_Expression_1) || (Sub_Expression_2)    || …</a:t>
            </a:r>
          </a:p>
          <a:p>
            <a:r>
              <a:rPr lang="en-US" dirty="0" smtClean="0"/>
              <a:t>Will be true if </a:t>
            </a:r>
            <a:r>
              <a:rPr lang="en-US" b="1" dirty="0" smtClean="0">
                <a:solidFill>
                  <a:srgbClr val="FF0000"/>
                </a:solidFill>
              </a:rPr>
              <a:t>ONE</a:t>
            </a:r>
            <a:r>
              <a:rPr lang="en-US" dirty="0" smtClean="0"/>
              <a:t> expression is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42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 Homework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if #days is not 1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ays ! = 1</a:t>
            </a:r>
          </a:p>
          <a:p>
            <a:pPr lvl="1"/>
            <a:r>
              <a:rPr lang="en-US" dirty="0"/>
              <a:t>!(days == 1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ays &lt; 1 || days &gt; 1</a:t>
            </a:r>
          </a:p>
          <a:p>
            <a:pPr lvl="1"/>
            <a:r>
              <a:rPr lang="en-US" dirty="0" smtClean="0"/>
              <a:t>!(days &gt;= 1 &amp;&amp; days &lt;= 1)</a:t>
            </a:r>
          </a:p>
        </p:txBody>
      </p:sp>
    </p:spTree>
    <p:extLst>
      <p:ext uri="{BB962C8B-B14F-4D97-AF65-F5344CB8AC3E}">
        <p14:creationId xmlns:p14="http://schemas.microsoft.com/office/powerpoint/2010/main" val="1212036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for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object’s method equals() method</a:t>
            </a:r>
          </a:p>
          <a:p>
            <a:r>
              <a:rPr lang="en-US" dirty="0" smtClean="0"/>
              <a:t>E.g.: Compare two strings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tr1 = str2; (</a:t>
            </a:r>
            <a:r>
              <a:rPr lang="en-US" dirty="0" smtClean="0">
                <a:solidFill>
                  <a:srgbClr val="FF0000"/>
                </a:solidFill>
              </a:rPr>
              <a:t> ✗ </a:t>
            </a:r>
            <a:r>
              <a:rPr lang="en-US" dirty="0" smtClean="0"/>
              <a:t>assignment statement)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tr1 == str2; (</a:t>
            </a:r>
            <a:r>
              <a:rPr lang="en-US" b="1" dirty="0" smtClean="0">
                <a:solidFill>
                  <a:srgbClr val="FF0000"/>
                </a:solidFill>
              </a:rPr>
              <a:t>Do NOT</a:t>
            </a:r>
            <a:r>
              <a:rPr lang="en-US" dirty="0" smtClean="0"/>
              <a:t>, == tests whether they are stores in the same memory location)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tr1.equals(str2); (</a:t>
            </a:r>
            <a:r>
              <a:rPr lang="en-US" b="1" dirty="0" smtClean="0">
                <a:solidFill>
                  <a:srgbClr val="008000"/>
                </a:solidFill>
              </a:rPr>
              <a:t>GOOD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902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14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Syntax </a:t>
            </a:r>
          </a:p>
          <a:p>
            <a:pPr lvl="1"/>
            <a:r>
              <a:rPr lang="en-US" dirty="0" err="1" smtClean="0"/>
              <a:t>String.equals</a:t>
            </a:r>
            <a:r>
              <a:rPr lang="en-US" dirty="0" smtClean="0"/>
              <a:t>(</a:t>
            </a:r>
            <a:r>
              <a:rPr lang="en-US" dirty="0" err="1" smtClean="0"/>
              <a:t>Other_String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String.equalsIgnoreCase</a:t>
            </a:r>
            <a:r>
              <a:rPr lang="en-US" dirty="0" smtClean="0"/>
              <a:t>(</a:t>
            </a:r>
            <a:r>
              <a:rPr lang="en-US" dirty="0" err="1" smtClean="0"/>
              <a:t>Other_String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sz="2000" dirty="0" smtClean="0"/>
              <a:t>String name1 = “COMP110”;</a:t>
            </a:r>
          </a:p>
          <a:p>
            <a:pPr marL="457200" lvl="1" indent="0">
              <a:buNone/>
            </a:pPr>
            <a:r>
              <a:rPr lang="en-US" sz="2000" dirty="0" smtClean="0"/>
              <a:t>String name 2 = new String(“COMP110”); </a:t>
            </a:r>
          </a:p>
          <a:p>
            <a:pPr marL="457200" lvl="1" indent="0">
              <a:buNone/>
            </a:pPr>
            <a:r>
              <a:rPr lang="en-US" sz="2000" dirty="0" smtClean="0"/>
              <a:t>if (name1.equals(name2)){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(“The same”);       </a:t>
            </a:r>
          </a:p>
          <a:p>
            <a:pPr marL="457200" lvl="1" indent="0">
              <a:buNone/>
            </a:pPr>
            <a:r>
              <a:rPr lang="en-US" sz="2000" dirty="0" smtClean="0"/>
              <a:t>} else {</a:t>
            </a:r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(“Different”);</a:t>
            </a:r>
          </a:p>
          <a:p>
            <a:pPr marL="457200" lvl="1" indent="0">
              <a:buNone/>
            </a:pPr>
            <a:r>
              <a:rPr lang="en-US" sz="2000" dirty="0"/>
              <a:t>}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15943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if-else statement</a:t>
            </a:r>
          </a:p>
          <a:p>
            <a:r>
              <a:rPr lang="en-US" dirty="0" smtClean="0"/>
              <a:t>Boolean 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973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Without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461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You can use just an if statement</a:t>
            </a:r>
          </a:p>
          <a:p>
            <a:endParaRPr lang="en-US" sz="1000" dirty="0" smtClean="0"/>
          </a:p>
          <a:p>
            <a:pPr lvl="1">
              <a:buNone/>
            </a:pPr>
            <a:r>
              <a:rPr lang="en-US" sz="2000" b="1" i="1" dirty="0">
                <a:latin typeface="Courier New" pitchFamily="49" charset="0"/>
              </a:rPr>
              <a:t>if (</a:t>
            </a:r>
            <a:r>
              <a:rPr lang="en-US" sz="2000" b="1" i="1" dirty="0" err="1" smtClean="0">
                <a:latin typeface="Courier New" pitchFamily="49" charset="0"/>
              </a:rPr>
              <a:t>Boolean_Expression</a:t>
            </a:r>
            <a:r>
              <a:rPr lang="en-US" sz="2000" b="1" i="1" dirty="0" smtClean="0">
                <a:latin typeface="Courier New" pitchFamily="49" charset="0"/>
              </a:rPr>
              <a:t>)</a:t>
            </a:r>
            <a:endParaRPr lang="en-US" sz="2000" b="1" i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i="1" dirty="0" smtClean="0">
                <a:latin typeface="Courier New" pitchFamily="49" charset="0"/>
              </a:rPr>
              <a:t>{</a:t>
            </a:r>
            <a:endParaRPr lang="en-US" sz="2000" b="1" i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i="1" dirty="0">
                <a:latin typeface="Courier New" pitchFamily="49" charset="0"/>
              </a:rPr>
              <a:t>	Statement_1.1</a:t>
            </a:r>
          </a:p>
          <a:p>
            <a:pPr lvl="1">
              <a:buNone/>
            </a:pPr>
            <a:r>
              <a:rPr lang="en-US" sz="2000" b="1" i="1" dirty="0">
                <a:latin typeface="Courier New" pitchFamily="49" charset="0"/>
              </a:rPr>
              <a:t>	Statement_1.2</a:t>
            </a:r>
            <a:br>
              <a:rPr lang="en-US" sz="2000" b="1" i="1" dirty="0">
                <a:latin typeface="Courier New" pitchFamily="49" charset="0"/>
              </a:rPr>
            </a:br>
            <a:r>
              <a:rPr lang="en-US" sz="2000" b="1" i="1" dirty="0">
                <a:latin typeface="Courier New" pitchFamily="49" charset="0"/>
              </a:rPr>
              <a:t>...</a:t>
            </a:r>
          </a:p>
          <a:p>
            <a:pPr lvl="1">
              <a:buNone/>
            </a:pPr>
            <a:r>
              <a:rPr lang="en-US" sz="2000" b="1" i="1" dirty="0">
                <a:latin typeface="Courier New" pitchFamily="49" charset="0"/>
              </a:rPr>
              <a:t>} </a:t>
            </a:r>
          </a:p>
          <a:p>
            <a:pPr lvl="1">
              <a:buNone/>
            </a:pPr>
            <a:r>
              <a:rPr lang="en-US" sz="2000" b="1" i="1" dirty="0">
                <a:latin typeface="Courier New" pitchFamily="49" charset="0"/>
                <a:cs typeface="Courier New" pitchFamily="49" charset="0"/>
              </a:rPr>
              <a:t>the rest of your </a:t>
            </a:r>
            <a:r>
              <a:rPr lang="en-US" sz="2000" b="1" i="1" dirty="0" smtClean="0">
                <a:latin typeface="Courier New" pitchFamily="49" charset="0"/>
                <a:cs typeface="Courier New" pitchFamily="49" charset="0"/>
              </a:rPr>
              <a:t>code</a:t>
            </a:r>
            <a:endParaRPr lang="en-US" sz="2000" b="1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917565" y="645028"/>
            <a:ext cx="2103120" cy="594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Wake up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6013577" y="1779058"/>
            <a:ext cx="1911096" cy="758952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Check Time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07637" y="4066567"/>
            <a:ext cx="1805940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Have Breakfast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917565" y="5592219"/>
            <a:ext cx="2103120" cy="594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Leave Home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6969125" y="1239388"/>
            <a:ext cx="0" cy="5396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4"/>
            <a:endCxn id="11" idx="0"/>
          </p:cNvCxnSpPr>
          <p:nvPr/>
        </p:nvCxnSpPr>
        <p:spPr>
          <a:xfrm>
            <a:off x="6969125" y="2538010"/>
            <a:ext cx="0" cy="5396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  <a:endCxn id="7" idx="0"/>
          </p:cNvCxnSpPr>
          <p:nvPr/>
        </p:nvCxnSpPr>
        <p:spPr>
          <a:xfrm>
            <a:off x="5110607" y="4898671"/>
            <a:ext cx="1858518" cy="693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iamond 10"/>
          <p:cNvSpPr/>
          <p:nvPr/>
        </p:nvSpPr>
        <p:spPr>
          <a:xfrm>
            <a:off x="5858129" y="3077681"/>
            <a:ext cx="2221992" cy="988886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Before 7am?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2" name="Straight Arrow Connector 11"/>
          <p:cNvCxnSpPr>
            <a:stCxn id="11" idx="1"/>
            <a:endCxn id="6" idx="0"/>
          </p:cNvCxnSpPr>
          <p:nvPr/>
        </p:nvCxnSpPr>
        <p:spPr>
          <a:xfrm flipH="1">
            <a:off x="5110607" y="3572124"/>
            <a:ext cx="747522" cy="4944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3"/>
          </p:cNvCxnSpPr>
          <p:nvPr/>
        </p:nvCxnSpPr>
        <p:spPr>
          <a:xfrm>
            <a:off x="8080121" y="3572124"/>
            <a:ext cx="924179" cy="9104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6969125" y="4482619"/>
            <a:ext cx="2035175" cy="11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59065" y="3404720"/>
            <a:ext cx="652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 Unicode MS"/>
                <a:cs typeface="Arial Unicode MS"/>
              </a:rPr>
              <a:t>Yes</a:t>
            </a:r>
            <a:endParaRPr lang="en-US" sz="2000" dirty="0">
              <a:latin typeface="Arial Unicode MS"/>
              <a:cs typeface="Arial Unicode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493887" y="3577200"/>
            <a:ext cx="512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 Unicode MS"/>
                <a:cs typeface="Arial Unicode MS"/>
              </a:rPr>
              <a:t>No</a:t>
            </a:r>
            <a:endParaRPr lang="en-US" sz="2000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862670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Different Implement for Homework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859" y="4312696"/>
            <a:ext cx="1106172" cy="9707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Print “day”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5" name="Straight Arrow Connector 4"/>
          <p:cNvCxnSpPr>
            <a:stCxn id="12" idx="4"/>
            <a:endCxn id="6" idx="0"/>
          </p:cNvCxnSpPr>
          <p:nvPr/>
        </p:nvCxnSpPr>
        <p:spPr>
          <a:xfrm flipH="1">
            <a:off x="2309071" y="2904695"/>
            <a:ext cx="1" cy="3162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Diamond 5"/>
          <p:cNvSpPr/>
          <p:nvPr/>
        </p:nvSpPr>
        <p:spPr>
          <a:xfrm>
            <a:off x="1430385" y="3220910"/>
            <a:ext cx="1757372" cy="1153700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#days==1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7" name="Straight Arrow Connector 6"/>
          <p:cNvCxnSpPr>
            <a:stCxn id="6" idx="1"/>
            <a:endCxn id="4" idx="0"/>
          </p:cNvCxnSpPr>
          <p:nvPr/>
        </p:nvCxnSpPr>
        <p:spPr>
          <a:xfrm flipH="1">
            <a:off x="830945" y="3797760"/>
            <a:ext cx="599440" cy="5149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110895" y="4312696"/>
            <a:ext cx="1106172" cy="9707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Print “days”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9" name="Straight Arrow Connector 8"/>
          <p:cNvCxnSpPr>
            <a:stCxn id="6" idx="3"/>
            <a:endCxn id="8" idx="0"/>
          </p:cNvCxnSpPr>
          <p:nvPr/>
        </p:nvCxnSpPr>
        <p:spPr>
          <a:xfrm>
            <a:off x="3187757" y="3797760"/>
            <a:ext cx="476224" cy="5149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0608" y="3691883"/>
            <a:ext cx="1016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Yes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93173" y="3691883"/>
            <a:ext cx="672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No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12" name="Parallelogram 11"/>
          <p:cNvSpPr/>
          <p:nvPr/>
        </p:nvSpPr>
        <p:spPr>
          <a:xfrm>
            <a:off x="1622965" y="2200607"/>
            <a:ext cx="1372213" cy="704088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Print #days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12395" y="4403266"/>
            <a:ext cx="1617324" cy="7867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0000"/>
                </a:solidFill>
                <a:latin typeface="Arial Unicode MS"/>
                <a:cs typeface="Arial Unicode MS"/>
              </a:rPr>
              <a:t>d</a:t>
            </a:r>
            <a:r>
              <a:rPr lang="en-US" sz="20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ayText</a:t>
            </a:r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=</a:t>
            </a:r>
            <a:b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</a:br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“ day”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4" name="Straight Arrow Connector 13"/>
          <p:cNvCxnSpPr>
            <a:stCxn id="20" idx="4"/>
            <a:endCxn id="21" idx="0"/>
          </p:cNvCxnSpPr>
          <p:nvPr/>
        </p:nvCxnSpPr>
        <p:spPr>
          <a:xfrm>
            <a:off x="7252230" y="1700297"/>
            <a:ext cx="0" cy="4507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Diamond 14"/>
          <p:cNvSpPr/>
          <p:nvPr/>
        </p:nvSpPr>
        <p:spPr>
          <a:xfrm>
            <a:off x="6373543" y="3108562"/>
            <a:ext cx="1757372" cy="1153700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#days==1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6" name="Straight Arrow Connector 15"/>
          <p:cNvCxnSpPr>
            <a:stCxn id="15" idx="1"/>
            <a:endCxn id="13" idx="0"/>
          </p:cNvCxnSpPr>
          <p:nvPr/>
        </p:nvCxnSpPr>
        <p:spPr>
          <a:xfrm flipH="1">
            <a:off x="5921057" y="3685412"/>
            <a:ext cx="452486" cy="7178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3"/>
          </p:cNvCxnSpPr>
          <p:nvPr/>
        </p:nvCxnSpPr>
        <p:spPr>
          <a:xfrm>
            <a:off x="8130915" y="3685412"/>
            <a:ext cx="372867" cy="7997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79057" y="3726930"/>
            <a:ext cx="1016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Unicode MS"/>
                <a:cs typeface="Arial Unicode MS"/>
              </a:rPr>
              <a:t>Yes</a:t>
            </a:r>
            <a:endParaRPr lang="en-US" sz="2000" dirty="0">
              <a:latin typeface="Arial Unicode MS"/>
              <a:cs typeface="Arial Unicode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37524" y="3749011"/>
            <a:ext cx="672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Unicode MS"/>
                <a:cs typeface="Arial Unicode MS"/>
              </a:rPr>
              <a:t>No</a:t>
            </a:r>
            <a:endParaRPr lang="en-US" sz="2000" dirty="0">
              <a:latin typeface="Arial Unicode MS"/>
              <a:cs typeface="Arial Unicode MS"/>
            </a:endParaRPr>
          </a:p>
        </p:txBody>
      </p:sp>
      <p:sp>
        <p:nvSpPr>
          <p:cNvPr id="20" name="Parallelogram 19"/>
          <p:cNvSpPr/>
          <p:nvPr/>
        </p:nvSpPr>
        <p:spPr>
          <a:xfrm>
            <a:off x="6113802" y="996209"/>
            <a:ext cx="2276855" cy="704088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Print #days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13802" y="2151024"/>
            <a:ext cx="2276855" cy="6371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0000"/>
                </a:solidFill>
                <a:latin typeface="Arial Unicode MS"/>
                <a:cs typeface="Arial Unicode MS"/>
              </a:rPr>
              <a:t>d</a:t>
            </a:r>
            <a:r>
              <a:rPr lang="en-US" sz="20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ayText</a:t>
            </a:r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= “ days”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22" name="Straight Arrow Connector 21"/>
          <p:cNvCxnSpPr>
            <a:endCxn id="15" idx="0"/>
          </p:cNvCxnSpPr>
          <p:nvPr/>
        </p:nvCxnSpPr>
        <p:spPr>
          <a:xfrm flipH="1">
            <a:off x="7252229" y="2788206"/>
            <a:ext cx="1" cy="3203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423855" y="5841407"/>
            <a:ext cx="1656749" cy="8068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Print </a:t>
            </a:r>
            <a:r>
              <a:rPr lang="en-US" sz="2000" dirty="0" err="1">
                <a:solidFill>
                  <a:srgbClr val="000000"/>
                </a:solidFill>
                <a:latin typeface="Arial Unicode MS"/>
                <a:cs typeface="Arial Unicode MS"/>
              </a:rPr>
              <a:t>d</a:t>
            </a:r>
            <a:r>
              <a:rPr lang="en-US" sz="20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ayText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24" name="Straight Arrow Connector 23"/>
          <p:cNvCxnSpPr>
            <a:stCxn id="13" idx="2"/>
            <a:endCxn id="23" idx="0"/>
          </p:cNvCxnSpPr>
          <p:nvPr/>
        </p:nvCxnSpPr>
        <p:spPr>
          <a:xfrm>
            <a:off x="5921057" y="5190052"/>
            <a:ext cx="1331173" cy="6513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3" idx="0"/>
          </p:cNvCxnSpPr>
          <p:nvPr/>
        </p:nvCxnSpPr>
        <p:spPr>
          <a:xfrm flipH="1">
            <a:off x="7252230" y="4485176"/>
            <a:ext cx="1251552" cy="13562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665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8" grpId="0"/>
      <p:bldP spid="19" grpId="0"/>
      <p:bldP spid="20" grpId="0" animBg="1"/>
      <p:bldP spid="21" grpId="0" animBg="1"/>
      <p:bldP spid="2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Different Implement for Homework 1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23589" y="2025584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i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 days );</a:t>
            </a:r>
          </a:p>
          <a:p>
            <a:r>
              <a:rPr lang="en-US" sz="20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b="1" i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dayText</a:t>
            </a:r>
            <a:r>
              <a:rPr lang="en-US" sz="20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“ days”;</a:t>
            </a:r>
          </a:p>
          <a:p>
            <a:endParaRPr lang="en-US" sz="2000" b="1" i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(days==1){</a:t>
            </a:r>
          </a:p>
          <a:p>
            <a:r>
              <a:rPr lang="en-US" sz="20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2000" b="1" i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ayText</a:t>
            </a:r>
            <a:r>
              <a:rPr lang="en-US" sz="2000" b="1" i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= “ day”;</a:t>
            </a:r>
          </a:p>
          <a:p>
            <a:r>
              <a:rPr lang="en-US" sz="20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b="1" i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000" b="1" i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dayText</a:t>
            </a:r>
            <a:r>
              <a:rPr lang="en-US" sz="20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);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814513" y="4465986"/>
            <a:ext cx="1617324" cy="7867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0000"/>
                </a:solidFill>
                <a:latin typeface="Arial Unicode MS"/>
                <a:cs typeface="Arial Unicode MS"/>
              </a:rPr>
              <a:t>d</a:t>
            </a:r>
            <a:r>
              <a:rPr lang="en-US" sz="20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ayText</a:t>
            </a:r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=</a:t>
            </a:r>
            <a:b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</a:br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“ day”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28" name="Straight Arrow Connector 27"/>
          <p:cNvCxnSpPr>
            <a:stCxn id="34" idx="4"/>
            <a:endCxn id="35" idx="0"/>
          </p:cNvCxnSpPr>
          <p:nvPr/>
        </p:nvCxnSpPr>
        <p:spPr>
          <a:xfrm>
            <a:off x="6954348" y="1763017"/>
            <a:ext cx="0" cy="4507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Diamond 28"/>
          <p:cNvSpPr/>
          <p:nvPr/>
        </p:nvSpPr>
        <p:spPr>
          <a:xfrm>
            <a:off x="6075661" y="3171282"/>
            <a:ext cx="1757372" cy="1153700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#days==1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30" name="Straight Arrow Connector 29"/>
          <p:cNvCxnSpPr>
            <a:stCxn id="29" idx="1"/>
            <a:endCxn id="27" idx="0"/>
          </p:cNvCxnSpPr>
          <p:nvPr/>
        </p:nvCxnSpPr>
        <p:spPr>
          <a:xfrm flipH="1">
            <a:off x="5623175" y="3748132"/>
            <a:ext cx="452486" cy="7178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3"/>
          </p:cNvCxnSpPr>
          <p:nvPr/>
        </p:nvCxnSpPr>
        <p:spPr>
          <a:xfrm>
            <a:off x="7833033" y="3748132"/>
            <a:ext cx="372867" cy="7997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81175" y="3789650"/>
            <a:ext cx="1016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Unicode MS"/>
                <a:cs typeface="Arial Unicode MS"/>
              </a:rPr>
              <a:t>Yes</a:t>
            </a:r>
            <a:endParaRPr lang="en-US" sz="2000" dirty="0">
              <a:latin typeface="Arial Unicode MS"/>
              <a:cs typeface="Arial Unicode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39642" y="3811731"/>
            <a:ext cx="672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Unicode MS"/>
                <a:cs typeface="Arial Unicode MS"/>
              </a:rPr>
              <a:t>No</a:t>
            </a:r>
            <a:endParaRPr lang="en-US" sz="2000" dirty="0">
              <a:latin typeface="Arial Unicode MS"/>
              <a:cs typeface="Arial Unicode MS"/>
            </a:endParaRPr>
          </a:p>
        </p:txBody>
      </p:sp>
      <p:sp>
        <p:nvSpPr>
          <p:cNvPr id="34" name="Parallelogram 33"/>
          <p:cNvSpPr/>
          <p:nvPr/>
        </p:nvSpPr>
        <p:spPr>
          <a:xfrm>
            <a:off x="5815920" y="1058929"/>
            <a:ext cx="2276855" cy="704088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Print #days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15920" y="2213744"/>
            <a:ext cx="2276855" cy="6371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rgbClr val="000000"/>
                </a:solidFill>
                <a:latin typeface="Arial Unicode MS"/>
                <a:cs typeface="Arial Unicode MS"/>
              </a:rPr>
              <a:t>d</a:t>
            </a:r>
            <a:r>
              <a:rPr lang="en-US" sz="20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ayText</a:t>
            </a:r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= “ days”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36" name="Straight Arrow Connector 35"/>
          <p:cNvCxnSpPr>
            <a:endCxn id="29" idx="0"/>
          </p:cNvCxnSpPr>
          <p:nvPr/>
        </p:nvCxnSpPr>
        <p:spPr>
          <a:xfrm flipH="1">
            <a:off x="6954347" y="2850926"/>
            <a:ext cx="1" cy="3203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125973" y="5904127"/>
            <a:ext cx="1656749" cy="8068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Print </a:t>
            </a:r>
            <a:r>
              <a:rPr lang="en-US" sz="2000" dirty="0" err="1">
                <a:solidFill>
                  <a:srgbClr val="000000"/>
                </a:solidFill>
                <a:latin typeface="Arial Unicode MS"/>
                <a:cs typeface="Arial Unicode MS"/>
              </a:rPr>
              <a:t>d</a:t>
            </a:r>
            <a:r>
              <a:rPr lang="en-US" sz="2000" dirty="0" err="1" smtClean="0">
                <a:solidFill>
                  <a:srgbClr val="000000"/>
                </a:solidFill>
                <a:latin typeface="Arial Unicode MS"/>
                <a:cs typeface="Arial Unicode MS"/>
              </a:rPr>
              <a:t>ayText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38" name="Straight Arrow Connector 37"/>
          <p:cNvCxnSpPr>
            <a:stCxn id="27" idx="2"/>
            <a:endCxn id="37" idx="0"/>
          </p:cNvCxnSpPr>
          <p:nvPr/>
        </p:nvCxnSpPr>
        <p:spPr>
          <a:xfrm>
            <a:off x="5623175" y="5252772"/>
            <a:ext cx="1331173" cy="6513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37" idx="0"/>
          </p:cNvCxnSpPr>
          <p:nvPr/>
        </p:nvCxnSpPr>
        <p:spPr>
          <a:xfrm flipH="1">
            <a:off x="6954348" y="4547896"/>
            <a:ext cx="1251552" cy="13562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391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if-else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6089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An if-else statement can contain any sort of statements within it</a:t>
            </a:r>
          </a:p>
          <a:p>
            <a:r>
              <a:rPr lang="en-US" sz="3000" dirty="0" smtClean="0"/>
              <a:t>You can nest an if-else statement within another if-else statement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598305" y="3736563"/>
            <a:ext cx="4183390" cy="309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if (</a:t>
            </a:r>
            <a:r>
              <a:rPr lang="en-US" sz="2400" dirty="0" err="1">
                <a:solidFill>
                  <a:srgbClr val="0000FF"/>
                </a:solidFill>
              </a:rPr>
              <a:t>boolean</a:t>
            </a:r>
            <a:r>
              <a:rPr lang="en-US" sz="2400" dirty="0">
                <a:solidFill>
                  <a:srgbClr val="0000FF"/>
                </a:solidFill>
              </a:rPr>
              <a:t> expression)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{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if </a:t>
            </a:r>
            <a:r>
              <a:rPr lang="en-US" sz="2400" dirty="0">
                <a:solidFill>
                  <a:srgbClr val="0000FF"/>
                </a:solidFill>
              </a:rPr>
              <a:t>(</a:t>
            </a:r>
            <a:r>
              <a:rPr lang="en-US" sz="2400" dirty="0" err="1">
                <a:solidFill>
                  <a:srgbClr val="0000FF"/>
                </a:solidFill>
              </a:rPr>
              <a:t>boolean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expression){ </a:t>
            </a:r>
            <a:endParaRPr lang="en-US" sz="24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	stuff </a:t>
            </a:r>
            <a:r>
              <a:rPr lang="en-US" sz="2400" dirty="0">
                <a:solidFill>
                  <a:srgbClr val="0000FF"/>
                </a:solidFill>
              </a:rPr>
              <a:t>goes here </a:t>
            </a:r>
            <a:endParaRPr lang="en-US" sz="24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} else {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more </a:t>
            </a:r>
            <a:r>
              <a:rPr lang="en-US" sz="2400" dirty="0">
                <a:solidFill>
                  <a:srgbClr val="0000FF"/>
                </a:solidFill>
              </a:rPr>
              <a:t>stuff }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} else {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…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4701470" y="3721229"/>
            <a:ext cx="4183390" cy="309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if (</a:t>
            </a:r>
            <a:r>
              <a:rPr lang="en-US" sz="2400" dirty="0" err="1">
                <a:solidFill>
                  <a:srgbClr val="0000FF"/>
                </a:solidFill>
              </a:rPr>
              <a:t>boolean</a:t>
            </a:r>
            <a:r>
              <a:rPr lang="en-US" sz="2400" dirty="0">
                <a:solidFill>
                  <a:srgbClr val="0000FF"/>
                </a:solidFill>
              </a:rPr>
              <a:t> expression)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{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     …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} </a:t>
            </a:r>
            <a:r>
              <a:rPr lang="en-US" sz="2400" dirty="0">
                <a:solidFill>
                  <a:srgbClr val="0000FF"/>
                </a:solidFill>
              </a:rPr>
              <a:t>else if (</a:t>
            </a:r>
            <a:r>
              <a:rPr lang="en-US" sz="2400" dirty="0" err="1">
                <a:solidFill>
                  <a:srgbClr val="0000FF"/>
                </a:solidFill>
              </a:rPr>
              <a:t>boolean</a:t>
            </a:r>
            <a:r>
              <a:rPr lang="en-US" sz="2400" dirty="0">
                <a:solidFill>
                  <a:srgbClr val="0000FF"/>
                </a:solidFill>
              </a:rPr>
              <a:t> expression</a:t>
            </a:r>
            <a:r>
              <a:rPr lang="en-US" sz="2400" dirty="0" smtClean="0">
                <a:solidFill>
                  <a:srgbClr val="0000FF"/>
                </a:solidFill>
              </a:rPr>
              <a:t>){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	stuff </a:t>
            </a:r>
            <a:r>
              <a:rPr lang="en-US" sz="2400" dirty="0">
                <a:solidFill>
                  <a:srgbClr val="0000FF"/>
                </a:solidFill>
              </a:rPr>
              <a:t>goes here </a:t>
            </a:r>
            <a:endParaRPr lang="en-US" sz="24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}</a:t>
            </a:r>
            <a:endParaRPr lang="en-US" sz="2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else {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more </a:t>
            </a:r>
            <a:r>
              <a:rPr lang="en-US" sz="2400" dirty="0">
                <a:solidFill>
                  <a:srgbClr val="0000FF"/>
                </a:solidFill>
              </a:rPr>
              <a:t>stuff </a:t>
            </a:r>
            <a:endParaRPr lang="en-US" sz="24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}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035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Pseudocode</a:t>
            </a:r>
            <a:r>
              <a:rPr lang="en-US" dirty="0" smtClean="0"/>
              <a:t> in Flowchart Format</a:t>
            </a: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3602246" y="1552130"/>
            <a:ext cx="1371600" cy="4953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65771" y="1607693"/>
            <a:ext cx="801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Start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965056" y="2281210"/>
            <a:ext cx="2667000" cy="406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0781" y="2311373"/>
            <a:ext cx="2546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Prompt User for int</a:t>
            </a:r>
          </a:p>
        </p:txBody>
      </p:sp>
      <p:sp>
        <p:nvSpPr>
          <p:cNvPr id="8" name="Rectangle 8"/>
          <p:cNvSpPr>
            <a:spLocks noChangeAspect="1" noChangeArrowheads="1"/>
          </p:cNvSpPr>
          <p:nvPr/>
        </p:nvSpPr>
        <p:spPr bwMode="auto">
          <a:xfrm rot="2840282">
            <a:off x="3640137" y="3165476"/>
            <a:ext cx="1262063" cy="12620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768725" y="3249613"/>
            <a:ext cx="14097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dirty="0"/>
              <a:t>What </a:t>
            </a:r>
          </a:p>
          <a:p>
            <a:r>
              <a:rPr lang="en-US" dirty="0"/>
              <a:t>is the integer?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81000" y="5022850"/>
            <a:ext cx="1917700" cy="736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441325" y="5192713"/>
            <a:ext cx="173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Print: </a:t>
            </a:r>
            <a:r>
              <a:rPr lang="ja-JP" altLang="en-US"/>
              <a:t>“</a:t>
            </a:r>
            <a:r>
              <a:rPr lang="en-US"/>
              <a:t>hello</a:t>
            </a:r>
            <a:r>
              <a:rPr lang="ja-JP" altLang="en-US"/>
              <a:t>”</a:t>
            </a:r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134100" y="5010150"/>
            <a:ext cx="2603500" cy="736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245225" y="5053013"/>
            <a:ext cx="23161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dirty="0"/>
              <a:t>Print: </a:t>
            </a:r>
            <a:r>
              <a:rPr lang="ja-JP" altLang="en-US" dirty="0"/>
              <a:t>“</a:t>
            </a:r>
            <a:r>
              <a:rPr lang="en-US" dirty="0"/>
              <a:t>how may I help you</a:t>
            </a:r>
            <a:r>
              <a:rPr lang="ja-JP" altLang="en-US" dirty="0"/>
              <a:t>”</a:t>
            </a:r>
            <a:endParaRPr lang="en-US" dirty="0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1473200" y="3765550"/>
            <a:ext cx="191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473200" y="3752850"/>
            <a:ext cx="0" cy="1257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5181600" y="3790950"/>
            <a:ext cx="1841500" cy="3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7010400" y="3803650"/>
            <a:ext cx="0" cy="1206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4326145" y="2047429"/>
            <a:ext cx="1379" cy="26394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H="1">
            <a:off x="4327525" y="2687610"/>
            <a:ext cx="0" cy="21722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254625" y="3376613"/>
            <a:ext cx="2189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inputInt &gt; 1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546225" y="3313113"/>
            <a:ext cx="1804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inputInt == 0</a:t>
            </a: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H="1">
            <a:off x="4216400" y="4692650"/>
            <a:ext cx="127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2794000" y="5314950"/>
            <a:ext cx="2984500" cy="736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2854325" y="5484813"/>
            <a:ext cx="269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Print: </a:t>
            </a:r>
            <a:r>
              <a:rPr lang="ja-JP" altLang="en-US"/>
              <a:t>“</a:t>
            </a:r>
            <a:r>
              <a:rPr lang="en-US"/>
              <a:t>how are you</a:t>
            </a:r>
            <a:r>
              <a:rPr lang="ja-JP" altLang="en-US"/>
              <a:t>”</a:t>
            </a:r>
            <a:endParaRPr lang="en-US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4327525" y="4672013"/>
            <a:ext cx="1804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/>
              <a:t>inputInt == 1</a:t>
            </a:r>
          </a:p>
        </p:txBody>
      </p:sp>
    </p:spTree>
    <p:extLst>
      <p:ext uri="{BB962C8B-B14F-4D97-AF65-F5344CB8AC3E}">
        <p14:creationId xmlns:p14="http://schemas.microsoft.com/office/powerpoint/2010/main" val="2952112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" y="65088"/>
            <a:ext cx="9144000" cy="74789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941EDF"/>
                </a:solidFill>
                <a:latin typeface="Arial" charset="0"/>
              </a:rPr>
              <a:t>import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java.util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.*;</a:t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 </a:t>
            </a:r>
            <a:r>
              <a:rPr lang="en-US" sz="2400" dirty="0">
                <a:solidFill>
                  <a:srgbClr val="941EDF"/>
                </a:solidFill>
                <a:latin typeface="Arial" charset="0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941EDF"/>
                </a:solidFill>
                <a:latin typeface="Arial" charset="0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FlowChart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{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2400" dirty="0">
                <a:solidFill>
                  <a:srgbClr val="941EDF"/>
                </a:solidFill>
                <a:latin typeface="Arial" charset="0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941EDF"/>
                </a:solidFill>
                <a:latin typeface="Arial" charset="0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>
                <a:solidFill>
                  <a:srgbClr val="941EDF"/>
                </a:solidFill>
                <a:latin typeface="Arial" charset="0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main(String[]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args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)</a:t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{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System.out.println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sz="2400" dirty="0">
                <a:solidFill>
                  <a:srgbClr val="00CB00"/>
                </a:solidFill>
                <a:latin typeface="Arial" charset="0"/>
              </a:rPr>
              <a:t>"Give me an integer:"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);</a:t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Scanner 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keyboard = </a:t>
            </a:r>
            <a:r>
              <a:rPr lang="en-US" sz="2400" dirty="0">
                <a:solidFill>
                  <a:srgbClr val="941EDF"/>
                </a:solidFill>
                <a:latin typeface="Arial" charset="0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Scanner(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System.in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);</a:t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941EDF"/>
                </a:solidFill>
                <a:latin typeface="Arial" charset="0"/>
              </a:rPr>
              <a:t>int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inputInt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=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keyboard.nextInt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();</a:t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      </a:t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smtClean="0">
                <a:solidFill>
                  <a:srgbClr val="941EDF"/>
                </a:solidFill>
                <a:latin typeface="Arial" charset="0"/>
              </a:rPr>
              <a:t>if 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(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inputInt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==  0)</a:t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         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System.out.println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ja-JP" altLang="en-US" sz="2400" dirty="0">
                <a:solidFill>
                  <a:srgbClr val="00CB00"/>
                </a:solidFill>
                <a:latin typeface="Arial" charset="0"/>
              </a:rPr>
              <a:t>”</a:t>
            </a:r>
            <a:r>
              <a:rPr lang="en-US" sz="2400" dirty="0">
                <a:solidFill>
                  <a:srgbClr val="00CB00"/>
                </a:solidFill>
                <a:latin typeface="Arial" charset="0"/>
              </a:rPr>
              <a:t>hello"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)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;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smtClean="0">
                <a:solidFill>
                  <a:srgbClr val="941EDF"/>
                </a:solidFill>
                <a:latin typeface="Arial" charset="0"/>
              </a:rPr>
              <a:t>else </a:t>
            </a:r>
            <a:r>
              <a:rPr lang="en-US" sz="2400" dirty="0">
                <a:solidFill>
                  <a:srgbClr val="941EDF"/>
                </a:solidFill>
                <a:latin typeface="Arial" charset="0"/>
              </a:rPr>
              <a:t>if </a:t>
            </a:r>
            <a:r>
              <a:rPr lang="en-US" sz="2400" dirty="0">
                <a:solidFill>
                  <a:srgbClr val="39639D"/>
                </a:solidFill>
                <a:latin typeface="Arial" charset="0"/>
              </a:rPr>
              <a:t>( </a:t>
            </a:r>
            <a:r>
              <a:rPr lang="en-US" sz="2400" dirty="0" err="1">
                <a:solidFill>
                  <a:srgbClr val="39639D"/>
                </a:solidFill>
                <a:latin typeface="Arial" charset="0"/>
              </a:rPr>
              <a:t>inputInt</a:t>
            </a:r>
            <a:r>
              <a:rPr lang="en-US" sz="2400" dirty="0">
                <a:solidFill>
                  <a:srgbClr val="39639D"/>
                </a:solidFill>
                <a:latin typeface="Arial" charset="0"/>
              </a:rPr>
              <a:t> == 1)</a:t>
            </a:r>
          </a:p>
          <a:p>
            <a:r>
              <a:rPr lang="en-US" sz="24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System.out.println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ja-JP" altLang="en-US" sz="2400" dirty="0">
                <a:solidFill>
                  <a:srgbClr val="00CB00"/>
                </a:solidFill>
                <a:latin typeface="Arial" charset="0"/>
              </a:rPr>
              <a:t>”</a:t>
            </a:r>
            <a:r>
              <a:rPr lang="en-US" sz="2400" dirty="0">
                <a:solidFill>
                  <a:srgbClr val="00CB00"/>
                </a:solidFill>
                <a:latin typeface="Arial" charset="0"/>
              </a:rPr>
              <a:t>how are you"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)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;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2400" dirty="0">
                <a:solidFill>
                  <a:srgbClr val="941EDF"/>
                </a:solidFill>
                <a:latin typeface="Arial" charset="0"/>
              </a:rPr>
              <a:t>         </a:t>
            </a:r>
            <a:r>
              <a:rPr lang="en-US" sz="2400" dirty="0" smtClean="0">
                <a:solidFill>
                  <a:srgbClr val="941EDF"/>
                </a:solidFill>
                <a:latin typeface="Arial" charset="0"/>
              </a:rPr>
              <a:t> else </a:t>
            </a:r>
            <a:r>
              <a:rPr lang="en-US" sz="2400" dirty="0" smtClean="0">
                <a:solidFill>
                  <a:srgbClr val="941EDF"/>
                </a:solidFill>
                <a:latin typeface="Arial" charset="0"/>
              </a:rPr>
              <a:t>if (</a:t>
            </a:r>
            <a:r>
              <a:rPr lang="en-US" sz="2400" dirty="0" err="1" smtClean="0">
                <a:solidFill>
                  <a:srgbClr val="941EDF"/>
                </a:solidFill>
                <a:latin typeface="Arial" charset="0"/>
              </a:rPr>
              <a:t>inputInt</a:t>
            </a:r>
            <a:r>
              <a:rPr lang="en-US" sz="2400" dirty="0" smtClean="0">
                <a:solidFill>
                  <a:srgbClr val="941EDF"/>
                </a:solidFill>
                <a:latin typeface="Arial" charset="0"/>
              </a:rPr>
              <a:t> &gt; 1)</a:t>
            </a:r>
            <a:endParaRPr lang="en-US" sz="2400" dirty="0">
              <a:solidFill>
                <a:srgbClr val="941EDF"/>
              </a:solidFill>
              <a:latin typeface="Arial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System.out.println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ja-JP" altLang="en-US" sz="2400" dirty="0">
                <a:solidFill>
                  <a:srgbClr val="00CB00"/>
                </a:solidFill>
                <a:latin typeface="Arial" charset="0"/>
              </a:rPr>
              <a:t>”</a:t>
            </a:r>
            <a:r>
              <a:rPr lang="en-US" sz="2400" dirty="0">
                <a:solidFill>
                  <a:srgbClr val="00CB00"/>
                </a:solidFill>
                <a:latin typeface="Arial" charset="0"/>
              </a:rPr>
              <a:t>how may I help you"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); 	</a:t>
            </a: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    else </a:t>
            </a: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	 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System.out.println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(“Negative”);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}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3828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if / else statements</a:t>
            </a:r>
          </a:p>
          <a:p>
            <a:r>
              <a:rPr lang="en-US" smtClean="0"/>
              <a:t>The switch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076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of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order in which a program performs actions</a:t>
            </a:r>
          </a:p>
          <a:p>
            <a:pPr lvl="1"/>
            <a:r>
              <a:rPr lang="en-US" dirty="0" smtClean="0"/>
              <a:t>Continuation (unconditional)</a:t>
            </a:r>
          </a:p>
          <a:p>
            <a:pPr lvl="2"/>
            <a:r>
              <a:rPr lang="en-US" dirty="0" smtClean="0"/>
              <a:t>Until now, actions are taken sequentially </a:t>
            </a:r>
          </a:p>
          <a:p>
            <a:pPr lvl="1"/>
            <a:r>
              <a:rPr lang="en-US" dirty="0" smtClean="0"/>
              <a:t>More complicated flow of control: </a:t>
            </a:r>
          </a:p>
          <a:p>
            <a:pPr lvl="2"/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branching statement </a:t>
            </a:r>
            <a:r>
              <a:rPr lang="en-US" dirty="0" smtClean="0"/>
              <a:t>chooses an action from a list of two or more possible actions</a:t>
            </a:r>
          </a:p>
          <a:p>
            <a:pPr lvl="2"/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loop statement </a:t>
            </a:r>
            <a:r>
              <a:rPr lang="en-US" dirty="0" smtClean="0"/>
              <a:t>repeats an action again and again until some stopping condition is met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852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Continuation (unconditional)</a:t>
            </a:r>
          </a:p>
          <a:p>
            <a:r>
              <a:rPr lang="en-US" dirty="0" smtClean="0"/>
              <a:t>Perform actions sequentially </a:t>
            </a:r>
          </a:p>
          <a:p>
            <a:r>
              <a:rPr lang="en-US" dirty="0" smtClean="0"/>
              <a:t>A single path in the flow chart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560550" y="1270000"/>
            <a:ext cx="2103120" cy="594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Leave Home</a:t>
            </a:r>
            <a:endParaRPr lang="en-US" sz="20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6560550" y="2507584"/>
            <a:ext cx="2123694" cy="758952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Check Time</a:t>
            </a:r>
            <a:endParaRPr lang="en-US" sz="20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29714" y="3909760"/>
            <a:ext cx="1805940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Take Bus</a:t>
            </a:r>
            <a:endParaRPr lang="en-US" sz="20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581124" y="5385087"/>
            <a:ext cx="2103120" cy="594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Reach School</a:t>
            </a:r>
            <a:endParaRPr lang="en-US" sz="20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7612110" y="1864360"/>
            <a:ext cx="10287" cy="643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4"/>
            <a:endCxn id="6" idx="0"/>
          </p:cNvCxnSpPr>
          <p:nvPr/>
        </p:nvCxnSpPr>
        <p:spPr>
          <a:xfrm>
            <a:off x="7622397" y="3266536"/>
            <a:ext cx="10287" cy="643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  <a:endCxn id="7" idx="0"/>
          </p:cNvCxnSpPr>
          <p:nvPr/>
        </p:nvCxnSpPr>
        <p:spPr>
          <a:xfrm>
            <a:off x="7632684" y="4741864"/>
            <a:ext cx="0" cy="6432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114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4686300" cy="4525963"/>
          </a:xfrm>
        </p:spPr>
        <p:txBody>
          <a:bodyPr/>
          <a:lstStyle/>
          <a:p>
            <a:r>
              <a:rPr lang="en-US" dirty="0" smtClean="0"/>
              <a:t>Choose </a:t>
            </a:r>
            <a:r>
              <a:rPr lang="en-US" dirty="0"/>
              <a:t>a</a:t>
            </a:r>
            <a:r>
              <a:rPr lang="en-US" dirty="0" smtClean="0"/>
              <a:t> path in the flow chart by checking conditions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175774" y="948878"/>
            <a:ext cx="2103120" cy="594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Leave Home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5271786" y="2147758"/>
            <a:ext cx="1911096" cy="758952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Check Time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65846" y="4370417"/>
            <a:ext cx="1805940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Take Bus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75774" y="5896069"/>
            <a:ext cx="2103120" cy="594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Reach School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6227334" y="1543238"/>
            <a:ext cx="0" cy="604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4"/>
            <a:endCxn id="11" idx="0"/>
          </p:cNvCxnSpPr>
          <p:nvPr/>
        </p:nvCxnSpPr>
        <p:spPr>
          <a:xfrm>
            <a:off x="6227334" y="2906710"/>
            <a:ext cx="0" cy="4748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  <a:endCxn id="7" idx="0"/>
          </p:cNvCxnSpPr>
          <p:nvPr/>
        </p:nvCxnSpPr>
        <p:spPr>
          <a:xfrm>
            <a:off x="4368816" y="5202521"/>
            <a:ext cx="1858518" cy="693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iamond 10"/>
          <p:cNvSpPr/>
          <p:nvPr/>
        </p:nvSpPr>
        <p:spPr>
          <a:xfrm>
            <a:off x="5116338" y="3381531"/>
            <a:ext cx="2221992" cy="988886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Before 7am?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2" name="Straight Arrow Connector 11"/>
          <p:cNvCxnSpPr>
            <a:stCxn id="11" idx="1"/>
            <a:endCxn id="6" idx="0"/>
          </p:cNvCxnSpPr>
          <p:nvPr/>
        </p:nvCxnSpPr>
        <p:spPr>
          <a:xfrm flipH="1">
            <a:off x="4368816" y="3875974"/>
            <a:ext cx="747522" cy="4944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993144" y="4370417"/>
            <a:ext cx="1805940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Take Subway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4" name="Straight Arrow Connector 13"/>
          <p:cNvCxnSpPr>
            <a:stCxn id="11" idx="3"/>
            <a:endCxn id="13" idx="0"/>
          </p:cNvCxnSpPr>
          <p:nvPr/>
        </p:nvCxnSpPr>
        <p:spPr>
          <a:xfrm>
            <a:off x="7338330" y="3875974"/>
            <a:ext cx="557784" cy="4944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  <a:endCxn id="7" idx="0"/>
          </p:cNvCxnSpPr>
          <p:nvPr/>
        </p:nvCxnSpPr>
        <p:spPr>
          <a:xfrm flipH="1">
            <a:off x="6227334" y="5202521"/>
            <a:ext cx="1668780" cy="693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95664" y="3661530"/>
            <a:ext cx="652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Yes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2096" y="3661530"/>
            <a:ext cx="512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No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810799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4686300" cy="4525963"/>
          </a:xfrm>
        </p:spPr>
        <p:txBody>
          <a:bodyPr/>
          <a:lstStyle/>
          <a:p>
            <a:r>
              <a:rPr lang="en-US" dirty="0" smtClean="0"/>
              <a:t>Choose </a:t>
            </a:r>
            <a:r>
              <a:rPr lang="en-US" dirty="0"/>
              <a:t>a</a:t>
            </a:r>
            <a:r>
              <a:rPr lang="en-US" dirty="0" smtClean="0"/>
              <a:t> path in the flow chart by checking conditions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175774" y="948878"/>
            <a:ext cx="2103120" cy="594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Leave Home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5271786" y="2147758"/>
            <a:ext cx="1911096" cy="758952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Check Time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65846" y="4370417"/>
            <a:ext cx="1805940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Take Bus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75774" y="5896069"/>
            <a:ext cx="2103120" cy="594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Reach School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6227334" y="1543238"/>
            <a:ext cx="0" cy="60452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4"/>
            <a:endCxn id="11" idx="0"/>
          </p:cNvCxnSpPr>
          <p:nvPr/>
        </p:nvCxnSpPr>
        <p:spPr>
          <a:xfrm>
            <a:off x="6227334" y="2906710"/>
            <a:ext cx="0" cy="474821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  <a:endCxn id="7" idx="0"/>
          </p:cNvCxnSpPr>
          <p:nvPr/>
        </p:nvCxnSpPr>
        <p:spPr>
          <a:xfrm>
            <a:off x="4368816" y="5202521"/>
            <a:ext cx="1858518" cy="69354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iamond 10"/>
          <p:cNvSpPr/>
          <p:nvPr/>
        </p:nvSpPr>
        <p:spPr>
          <a:xfrm>
            <a:off x="5116338" y="3381531"/>
            <a:ext cx="2221992" cy="988886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Before 7am?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2" name="Straight Arrow Connector 11"/>
          <p:cNvCxnSpPr>
            <a:stCxn id="11" idx="1"/>
            <a:endCxn id="6" idx="0"/>
          </p:cNvCxnSpPr>
          <p:nvPr/>
        </p:nvCxnSpPr>
        <p:spPr>
          <a:xfrm flipH="1">
            <a:off x="4368816" y="3875974"/>
            <a:ext cx="747522" cy="49444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993144" y="4370417"/>
            <a:ext cx="1805940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Take Subway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4" name="Straight Arrow Connector 13"/>
          <p:cNvCxnSpPr>
            <a:stCxn id="11" idx="3"/>
            <a:endCxn id="13" idx="0"/>
          </p:cNvCxnSpPr>
          <p:nvPr/>
        </p:nvCxnSpPr>
        <p:spPr>
          <a:xfrm>
            <a:off x="7338330" y="3875974"/>
            <a:ext cx="557784" cy="4944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  <a:endCxn id="7" idx="0"/>
          </p:cNvCxnSpPr>
          <p:nvPr/>
        </p:nvCxnSpPr>
        <p:spPr>
          <a:xfrm flipH="1">
            <a:off x="6227334" y="5202521"/>
            <a:ext cx="1668780" cy="693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95664" y="3661530"/>
            <a:ext cx="652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Yes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2096" y="3661530"/>
            <a:ext cx="512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No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754503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4686300" cy="4525963"/>
          </a:xfrm>
        </p:spPr>
        <p:txBody>
          <a:bodyPr/>
          <a:lstStyle/>
          <a:p>
            <a:r>
              <a:rPr lang="en-US" dirty="0" smtClean="0"/>
              <a:t>Choose </a:t>
            </a:r>
            <a:r>
              <a:rPr lang="en-US" dirty="0"/>
              <a:t>a</a:t>
            </a:r>
            <a:r>
              <a:rPr lang="en-US" dirty="0" smtClean="0"/>
              <a:t> path in the flow chart by checking conditions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175774" y="948878"/>
            <a:ext cx="2103120" cy="594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Leave Home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5271786" y="2147758"/>
            <a:ext cx="1911096" cy="758952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Check Time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65846" y="4370417"/>
            <a:ext cx="1805940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Take Bus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75774" y="5896069"/>
            <a:ext cx="2103120" cy="594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Reach School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6227334" y="1543238"/>
            <a:ext cx="0" cy="60452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4"/>
            <a:endCxn id="11" idx="0"/>
          </p:cNvCxnSpPr>
          <p:nvPr/>
        </p:nvCxnSpPr>
        <p:spPr>
          <a:xfrm>
            <a:off x="6227334" y="2906710"/>
            <a:ext cx="0" cy="474821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  <a:endCxn id="7" idx="0"/>
          </p:cNvCxnSpPr>
          <p:nvPr/>
        </p:nvCxnSpPr>
        <p:spPr>
          <a:xfrm>
            <a:off x="4368816" y="5202521"/>
            <a:ext cx="1858518" cy="693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iamond 10"/>
          <p:cNvSpPr/>
          <p:nvPr/>
        </p:nvSpPr>
        <p:spPr>
          <a:xfrm>
            <a:off x="5116338" y="3381531"/>
            <a:ext cx="2221992" cy="988886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Before 7am?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2" name="Straight Arrow Connector 11"/>
          <p:cNvCxnSpPr>
            <a:stCxn id="11" idx="1"/>
            <a:endCxn id="6" idx="0"/>
          </p:cNvCxnSpPr>
          <p:nvPr/>
        </p:nvCxnSpPr>
        <p:spPr>
          <a:xfrm flipH="1">
            <a:off x="4368816" y="3875974"/>
            <a:ext cx="747522" cy="4944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993144" y="4370417"/>
            <a:ext cx="1805940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Take Subway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4" name="Straight Arrow Connector 13"/>
          <p:cNvCxnSpPr>
            <a:stCxn id="11" idx="3"/>
            <a:endCxn id="13" idx="0"/>
          </p:cNvCxnSpPr>
          <p:nvPr/>
        </p:nvCxnSpPr>
        <p:spPr>
          <a:xfrm>
            <a:off x="7338330" y="3875974"/>
            <a:ext cx="557784" cy="49444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  <a:endCxn id="7" idx="0"/>
          </p:cNvCxnSpPr>
          <p:nvPr/>
        </p:nvCxnSpPr>
        <p:spPr>
          <a:xfrm flipH="1">
            <a:off x="6227334" y="5202521"/>
            <a:ext cx="1668780" cy="69354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95664" y="3661530"/>
            <a:ext cx="652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Yes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2096" y="3661530"/>
            <a:ext cx="512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No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754503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homework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36378" y="3863615"/>
            <a:ext cx="1805940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Print “day”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439698" y="69224"/>
            <a:ext cx="6552" cy="5081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442974" y="2410088"/>
            <a:ext cx="0" cy="4810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4" idx="2"/>
            <a:endCxn id="16" idx="0"/>
          </p:cNvCxnSpPr>
          <p:nvPr/>
        </p:nvCxnSpPr>
        <p:spPr>
          <a:xfrm>
            <a:off x="4539348" y="4695719"/>
            <a:ext cx="1903626" cy="6935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Diamond 7"/>
          <p:cNvSpPr/>
          <p:nvPr/>
        </p:nvSpPr>
        <p:spPr>
          <a:xfrm>
            <a:off x="5008428" y="2891117"/>
            <a:ext cx="2869092" cy="988886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#days==1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9" name="Straight Arrow Connector 8"/>
          <p:cNvCxnSpPr>
            <a:stCxn id="8" idx="1"/>
            <a:endCxn id="4" idx="0"/>
          </p:cNvCxnSpPr>
          <p:nvPr/>
        </p:nvCxnSpPr>
        <p:spPr>
          <a:xfrm flipH="1">
            <a:off x="4539348" y="3385560"/>
            <a:ext cx="469080" cy="47805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257744" y="3863615"/>
            <a:ext cx="1805940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Print “days”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1" name="Straight Arrow Connector 10"/>
          <p:cNvCxnSpPr>
            <a:stCxn id="8" idx="3"/>
            <a:endCxn id="10" idx="0"/>
          </p:cNvCxnSpPr>
          <p:nvPr/>
        </p:nvCxnSpPr>
        <p:spPr>
          <a:xfrm>
            <a:off x="7877520" y="3385560"/>
            <a:ext cx="283194" cy="4780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2"/>
            <a:endCxn id="16" idx="0"/>
          </p:cNvCxnSpPr>
          <p:nvPr/>
        </p:nvCxnSpPr>
        <p:spPr>
          <a:xfrm flipH="1">
            <a:off x="6442974" y="4695719"/>
            <a:ext cx="1717740" cy="693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5348" y="3248808"/>
            <a:ext cx="652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 Unicode MS"/>
                <a:cs typeface="Arial Unicode MS"/>
              </a:rPr>
              <a:t>Yes</a:t>
            </a:r>
            <a:endParaRPr lang="en-US" sz="2000" dirty="0">
              <a:latin typeface="Arial Unicode MS"/>
              <a:cs typeface="Arial Unicode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48052" y="3295848"/>
            <a:ext cx="512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 Unicode MS"/>
                <a:cs typeface="Arial Unicode MS"/>
              </a:rPr>
              <a:t>No</a:t>
            </a:r>
            <a:endParaRPr lang="en-US" sz="2000" dirty="0">
              <a:latin typeface="Arial Unicode MS"/>
              <a:cs typeface="Arial Unicode M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67970" y="577330"/>
            <a:ext cx="2350008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Compute #days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25095" y="5389267"/>
            <a:ext cx="2635758" cy="832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Compute #hours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442974" y="6221371"/>
            <a:ext cx="0" cy="4582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Parallelogram 17"/>
          <p:cNvSpPr/>
          <p:nvPr/>
        </p:nvSpPr>
        <p:spPr>
          <a:xfrm>
            <a:off x="5322834" y="1848524"/>
            <a:ext cx="2240280" cy="603504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Print #days</a:t>
            </a:r>
            <a:endParaRPr lang="en-US" sz="2000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cxnSp>
        <p:nvCxnSpPr>
          <p:cNvPr id="19" name="Straight Arrow Connector 18"/>
          <p:cNvCxnSpPr>
            <a:stCxn id="15" idx="2"/>
            <a:endCxn id="18" idx="0"/>
          </p:cNvCxnSpPr>
          <p:nvPr/>
        </p:nvCxnSpPr>
        <p:spPr>
          <a:xfrm>
            <a:off x="6442974" y="1409434"/>
            <a:ext cx="0" cy="4390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708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if-else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04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branching statement that chooses between two possible actions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Syntax </a:t>
            </a:r>
          </a:p>
          <a:p>
            <a:pPr marL="457200" lvl="1" indent="0">
              <a:spcBef>
                <a:spcPts val="72"/>
              </a:spcBef>
              <a:spcAft>
                <a:spcPts val="0"/>
              </a:spcAft>
              <a:buNone/>
            </a:pPr>
            <a:r>
              <a:rPr lang="en-US" sz="2400" dirty="0" smtClean="0"/>
              <a:t>if (</a:t>
            </a:r>
            <a:r>
              <a:rPr lang="en-US" sz="2400" dirty="0" err="1" smtClean="0"/>
              <a:t>Boolean_Expression</a:t>
            </a:r>
            <a:r>
              <a:rPr lang="en-US" sz="2400" dirty="0" smtClean="0"/>
              <a:t>)</a:t>
            </a:r>
          </a:p>
          <a:p>
            <a:pPr marL="457200" lvl="1" indent="0">
              <a:spcBef>
                <a:spcPts val="72"/>
              </a:spcBef>
              <a:spcAft>
                <a:spcPts val="0"/>
              </a:spcAft>
              <a:buNone/>
            </a:pPr>
            <a:r>
              <a:rPr lang="en-US" sz="2400" dirty="0"/>
              <a:t> </a:t>
            </a:r>
            <a:r>
              <a:rPr lang="en-US" sz="2400" dirty="0" smtClean="0"/>
              <a:t>  Statement_1</a:t>
            </a:r>
          </a:p>
          <a:p>
            <a:pPr marL="457200" lvl="1" indent="0">
              <a:spcBef>
                <a:spcPts val="72"/>
              </a:spcBef>
              <a:spcAft>
                <a:spcPts val="0"/>
              </a:spcAft>
              <a:buNone/>
            </a:pPr>
            <a:r>
              <a:rPr lang="en-US" sz="2400" dirty="0"/>
              <a:t>e</a:t>
            </a:r>
            <a:r>
              <a:rPr lang="en-US" sz="2400" dirty="0" smtClean="0"/>
              <a:t>lse</a:t>
            </a:r>
          </a:p>
          <a:p>
            <a:pPr marL="457200" lvl="1" indent="0">
              <a:spcBef>
                <a:spcPts val="72"/>
              </a:spcBef>
              <a:spcAft>
                <a:spcPts val="0"/>
              </a:spcAft>
              <a:buNone/>
            </a:pPr>
            <a:r>
              <a:rPr lang="en-US" sz="2400" dirty="0"/>
              <a:t> </a:t>
            </a:r>
            <a:r>
              <a:rPr lang="en-US" sz="2400" dirty="0" smtClean="0"/>
              <a:t>  statement_2</a:t>
            </a:r>
          </a:p>
          <a:p>
            <a:pPr marL="457200" lvl="1" indent="0">
              <a:spcBef>
                <a:spcPts val="72"/>
              </a:spcBef>
              <a:spcAft>
                <a:spcPts val="0"/>
              </a:spcAft>
              <a:buNone/>
            </a:pPr>
            <a:endParaRPr lang="en-US" sz="1000" dirty="0" smtClean="0"/>
          </a:p>
          <a:p>
            <a:pPr marL="457200" lvl="1" indent="0">
              <a:spcBef>
                <a:spcPts val="72"/>
              </a:spcBef>
              <a:spcAft>
                <a:spcPts val="0"/>
              </a:spcAft>
              <a:buNone/>
            </a:pPr>
            <a:r>
              <a:rPr lang="en-US" sz="2400" i="1" dirty="0" smtClean="0">
                <a:solidFill>
                  <a:srgbClr val="FF0000"/>
                </a:solidFill>
              </a:rPr>
              <a:t>Example:</a:t>
            </a:r>
          </a:p>
          <a:p>
            <a:pPr marL="457200" lvl="1" indent="0">
              <a:spcBef>
                <a:spcPts val="72"/>
              </a:spcBef>
              <a:spcAft>
                <a:spcPts val="0"/>
              </a:spcAft>
              <a:buNone/>
            </a:pPr>
            <a:r>
              <a:rPr lang="en-US" sz="2400" dirty="0"/>
              <a:t>i</a:t>
            </a:r>
            <a:r>
              <a:rPr lang="en-US" sz="2400" dirty="0" smtClean="0"/>
              <a:t>f (days == 1)</a:t>
            </a:r>
          </a:p>
          <a:p>
            <a:pPr marL="457200" lvl="1" indent="0">
              <a:spcBef>
                <a:spcPts val="72"/>
              </a:spcBef>
              <a:spcAft>
                <a:spcPts val="0"/>
              </a:spcAft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err="1" smtClean="0"/>
              <a:t>system.out.print</a:t>
            </a:r>
            <a:r>
              <a:rPr lang="en-US" sz="2400" dirty="0" smtClean="0"/>
              <a:t>(“ day”);</a:t>
            </a:r>
          </a:p>
          <a:p>
            <a:pPr marL="457200" lvl="1" indent="0">
              <a:spcBef>
                <a:spcPts val="72"/>
              </a:spcBef>
              <a:spcAft>
                <a:spcPts val="0"/>
              </a:spcAft>
              <a:buNone/>
            </a:pPr>
            <a:r>
              <a:rPr lang="en-US" sz="2400" dirty="0"/>
              <a:t>e</a:t>
            </a:r>
            <a:r>
              <a:rPr lang="en-US" sz="2400" dirty="0" smtClean="0"/>
              <a:t>lse</a:t>
            </a:r>
          </a:p>
          <a:p>
            <a:pPr marL="457200" lvl="1" indent="0">
              <a:spcBef>
                <a:spcPts val="72"/>
              </a:spcBef>
              <a:spcAft>
                <a:spcPts val="0"/>
              </a:spcAft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err="1" smtClean="0"/>
              <a:t>System.out.print</a:t>
            </a:r>
            <a:r>
              <a:rPr lang="en-US" sz="2400" dirty="0" smtClean="0"/>
              <a:t>(“ days”);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793068" y="2526777"/>
            <a:ext cx="4365625" cy="3955707"/>
            <a:chOff x="4667250" y="2714937"/>
            <a:chExt cx="4365625" cy="395570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67250" y="2714937"/>
              <a:ext cx="4365625" cy="3955707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4667250" y="2714937"/>
              <a:ext cx="73025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57569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545</TotalTime>
  <Words>842</Words>
  <Application>Microsoft Macintosh PowerPoint</Application>
  <PresentationFormat>On-screen Show (4:3)</PresentationFormat>
  <Paragraphs>243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java_lecture_template</vt:lpstr>
      <vt:lpstr>COMP 110-001 Flow of Control: Branching 1</vt:lpstr>
      <vt:lpstr>Today</vt:lpstr>
      <vt:lpstr>Flow of Control</vt:lpstr>
      <vt:lpstr>Simple order</vt:lpstr>
      <vt:lpstr>Branching</vt:lpstr>
      <vt:lpstr>Branching</vt:lpstr>
      <vt:lpstr>Branching</vt:lpstr>
      <vt:lpstr>Another Example</vt:lpstr>
      <vt:lpstr>The if-else Statement</vt:lpstr>
      <vt:lpstr>The if-else Statement</vt:lpstr>
      <vt:lpstr>Java Example</vt:lpstr>
      <vt:lpstr>Java Comparison Operators</vt:lpstr>
      <vt:lpstr>Boolean Expressions</vt:lpstr>
      <vt:lpstr>Review of Boolean Operators</vt:lpstr>
      <vt:lpstr>Use &amp;&amp; for and</vt:lpstr>
      <vt:lpstr>Use || for or</vt:lpstr>
      <vt:lpstr>Example in Homework 1</vt:lpstr>
      <vt:lpstr>Comparison for Objects</vt:lpstr>
      <vt:lpstr>Compare Strings</vt:lpstr>
      <vt:lpstr>If Without Else</vt:lpstr>
      <vt:lpstr>A Different Implement for Homework 1</vt:lpstr>
      <vt:lpstr>A Different Implement for Homework 1</vt:lpstr>
      <vt:lpstr>Nested if-else Statements</vt:lpstr>
      <vt:lpstr>Pseudocode in Flowchart Format</vt:lpstr>
      <vt:lpstr>PowerPoint Presentation</vt:lpstr>
      <vt:lpstr>Next Class</vt:lpstr>
    </vt:vector>
  </TitlesOfParts>
  <Company>UNC-Chapel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110 Flow of Control: Branching 1</dc:title>
  <dc:creator>Yi Hong</dc:creator>
  <cp:lastModifiedBy>Yi Hong</cp:lastModifiedBy>
  <cp:revision>104</cp:revision>
  <dcterms:created xsi:type="dcterms:W3CDTF">2015-05-11T16:24:02Z</dcterms:created>
  <dcterms:modified xsi:type="dcterms:W3CDTF">2015-05-19T19:49:36Z</dcterms:modified>
</cp:coreProperties>
</file>