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78" r:id="rId4"/>
    <p:sldId id="259" r:id="rId5"/>
    <p:sldId id="260" r:id="rId6"/>
    <p:sldId id="258" r:id="rId7"/>
    <p:sldId id="262" r:id="rId8"/>
    <p:sldId id="265" r:id="rId9"/>
    <p:sldId id="282" r:id="rId10"/>
    <p:sldId id="267" r:id="rId11"/>
    <p:sldId id="268" r:id="rId12"/>
    <p:sldId id="277" r:id="rId13"/>
    <p:sldId id="269" r:id="rId14"/>
    <p:sldId id="270" r:id="rId15"/>
    <p:sldId id="271" r:id="rId16"/>
    <p:sldId id="272" r:id="rId17"/>
    <p:sldId id="281" r:id="rId18"/>
    <p:sldId id="280" r:id="rId19"/>
    <p:sldId id="275" r:id="rId20"/>
    <p:sldId id="283" r:id="rId21"/>
    <p:sldId id="273" r:id="rId22"/>
    <p:sldId id="279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72121-A033-794D-8448-F48DF299C8D1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59237-76D9-B44B-AA43-2D6C75AA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9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25A3014A-D95E-7749-84C2-0C607EAB99AC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E34EC37-7427-C34C-93AB-FACDE11FC108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789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50305-D089-9347-91AD-055194658952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D4111A4B-4441-6440-BD80-60AF08DA6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Review of Chapter 1 &amp;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Compatibility and Type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of “Bigger” type can hold values of “Smaller” type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 = 5;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ouble b = a;</a:t>
            </a:r>
          </a:p>
          <a:p>
            <a:r>
              <a:rPr lang="en-US" dirty="0" smtClean="0"/>
              <a:t>One can cast one type into another type (at the risk of losing information)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ouble a = 10.0 / 3.0;  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// a = 3.333333333…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b = (</a:t>
            </a:r>
            <a:r>
              <a:rPr lang="en-US" dirty="0" err="1" smtClean="0"/>
              <a:t>int</a:t>
            </a:r>
            <a:r>
              <a:rPr lang="en-US" dirty="0" smtClean="0"/>
              <a:t>)a;                    </a:t>
            </a:r>
            <a:r>
              <a:rPr lang="en-US" dirty="0" smtClean="0">
                <a:solidFill>
                  <a:srgbClr val="7F7F7F"/>
                </a:solidFill>
              </a:rPr>
              <a:t>// b = 3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19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74638"/>
            <a:ext cx="8666660" cy="1143000"/>
          </a:xfrm>
        </p:spPr>
        <p:txBody>
          <a:bodyPr>
            <a:noAutofit/>
          </a:bodyPr>
          <a:lstStyle/>
          <a:p>
            <a:r>
              <a:rPr lang="en-US" sz="3900" dirty="0" smtClean="0"/>
              <a:t>Object Oriented Programming (OOP)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Object: Attributes + Methods</a:t>
            </a:r>
          </a:p>
          <a:p>
            <a:r>
              <a:rPr lang="en-US" dirty="0" smtClean="0"/>
              <a:t>Class: the blueprint of objects of the same type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8870" y="3055620"/>
            <a:ext cx="1531620" cy="6019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Person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name, contact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05940" y="3931920"/>
            <a:ext cx="1531620" cy="8305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err="1" smtClean="0">
                <a:solidFill>
                  <a:schemeClr val="tx1"/>
                </a:solidFill>
              </a:rPr>
              <a:t>student</a:t>
            </a:r>
            <a:r>
              <a:rPr lang="en-US" sz="1400" dirty="0" smtClean="0">
                <a:solidFill>
                  <a:schemeClr val="tx1"/>
                </a:solidFill>
              </a:rPr>
              <a:t> ID, program, year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87340" y="3931920"/>
            <a:ext cx="1531620" cy="8305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Teacher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employee ID, department, rank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625" y="5417820"/>
            <a:ext cx="1592580" cy="1234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S1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name=“Alan”, contact=“919-…..”,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program = </a:t>
            </a:r>
            <a:r>
              <a:rPr lang="en-US" sz="1400" dirty="0" err="1" smtClean="0">
                <a:solidFill>
                  <a:schemeClr val="tx1"/>
                </a:solidFill>
              </a:rPr>
              <a:t>biostat</a:t>
            </a:r>
            <a:r>
              <a:rPr lang="en-US" sz="1400" dirty="0" smtClean="0">
                <a:solidFill>
                  <a:schemeClr val="tx1"/>
                </a:solidFill>
              </a:rPr>
              <a:t>,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year = 1st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2080" y="5417820"/>
            <a:ext cx="1592580" cy="1234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S2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name=“Anna”, contact=“919-…..”,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program = CS,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year = 1st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15535" y="5417820"/>
            <a:ext cx="1592580" cy="1234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T1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name=“Yi”, contact=“919-…..”,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dept</a:t>
            </a:r>
            <a:r>
              <a:rPr lang="en-US" sz="1400" dirty="0" smtClean="0">
                <a:solidFill>
                  <a:schemeClr val="tx1"/>
                </a:solidFill>
              </a:rPr>
              <a:t> = CS,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rank = no rank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58990" y="5417820"/>
            <a:ext cx="1592580" cy="1234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T2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name=“Marc”, contact=“919-…..”,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program = </a:t>
            </a:r>
            <a:r>
              <a:rPr lang="en-US" sz="1400" dirty="0" err="1" smtClean="0">
                <a:solidFill>
                  <a:schemeClr val="tx1"/>
                </a:solidFill>
              </a:rPr>
              <a:t>biostat</a:t>
            </a:r>
            <a:r>
              <a:rPr lang="en-US" sz="1400" dirty="0" smtClean="0">
                <a:solidFill>
                  <a:schemeClr val="tx1"/>
                </a:solidFill>
              </a:rPr>
              <a:t>,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rank = </a:t>
            </a:r>
            <a:r>
              <a:rPr lang="en-US" sz="1400" dirty="0" err="1" smtClean="0">
                <a:solidFill>
                  <a:schemeClr val="tx1"/>
                </a:solidFill>
              </a:rPr>
              <a:t>asso</a:t>
            </a:r>
            <a:r>
              <a:rPr lang="en-US" sz="1400" dirty="0" err="1">
                <a:solidFill>
                  <a:schemeClr val="tx1"/>
                </a:solidFill>
              </a:rPr>
              <a:t>c</a:t>
            </a:r>
            <a:r>
              <a:rPr lang="en-US" sz="1400" dirty="0" smtClean="0">
                <a:solidFill>
                  <a:schemeClr val="tx1"/>
                </a:solidFill>
              </a:rPr>
              <a:t> prof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0"/>
            <a:endCxn id="4" idx="2"/>
          </p:cNvCxnSpPr>
          <p:nvPr/>
        </p:nvCxnSpPr>
        <p:spPr>
          <a:xfrm flipV="1">
            <a:off x="2571750" y="3657600"/>
            <a:ext cx="1852930" cy="274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0"/>
            <a:endCxn id="4" idx="2"/>
          </p:cNvCxnSpPr>
          <p:nvPr/>
        </p:nvCxnSpPr>
        <p:spPr>
          <a:xfrm flipH="1" flipV="1">
            <a:off x="4424680" y="3657600"/>
            <a:ext cx="1728470" cy="274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0"/>
            <a:endCxn id="5" idx="2"/>
          </p:cNvCxnSpPr>
          <p:nvPr/>
        </p:nvCxnSpPr>
        <p:spPr>
          <a:xfrm flipV="1">
            <a:off x="1224915" y="4762500"/>
            <a:ext cx="1346835" cy="655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  <a:endCxn id="5" idx="2"/>
          </p:cNvCxnSpPr>
          <p:nvPr/>
        </p:nvCxnSpPr>
        <p:spPr>
          <a:xfrm flipH="1" flipV="1">
            <a:off x="2571750" y="4762500"/>
            <a:ext cx="896620" cy="655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0"/>
            <a:endCxn id="6" idx="2"/>
          </p:cNvCxnSpPr>
          <p:nvPr/>
        </p:nvCxnSpPr>
        <p:spPr>
          <a:xfrm flipV="1">
            <a:off x="5711825" y="4762500"/>
            <a:ext cx="441325" cy="655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6" idx="2"/>
          </p:cNvCxnSpPr>
          <p:nvPr/>
        </p:nvCxnSpPr>
        <p:spPr>
          <a:xfrm flipH="1" flipV="1">
            <a:off x="6153150" y="4762500"/>
            <a:ext cx="1802130" cy="655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0500" y="4993332"/>
            <a:ext cx="88803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50530" y="4531667"/>
            <a:ext cx="703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40410" y="4984188"/>
            <a:ext cx="972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Objects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87340" y="3125777"/>
            <a:ext cx="1279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Superclass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24140" y="4051607"/>
            <a:ext cx="1062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Subclass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10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is an OOP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53425" cy="4525963"/>
          </a:xfrm>
        </p:spPr>
        <p:txBody>
          <a:bodyPr/>
          <a:lstStyle/>
          <a:p>
            <a:r>
              <a:rPr lang="en-US" dirty="0" smtClean="0"/>
              <a:t>Encapsulation </a:t>
            </a:r>
          </a:p>
          <a:p>
            <a:pPr lvl="1"/>
            <a:r>
              <a:rPr lang="en-US" dirty="0" smtClean="0"/>
              <a:t>“Information hiding”: putting things in a capsule</a:t>
            </a:r>
          </a:p>
          <a:p>
            <a:r>
              <a:rPr lang="en-US" dirty="0" smtClean="0"/>
              <a:t>Polymorphism</a:t>
            </a:r>
          </a:p>
          <a:p>
            <a:pPr lvl="1"/>
            <a:r>
              <a:rPr lang="en-US" dirty="0" smtClean="0"/>
              <a:t>“Many forms”: the same instruction to mean the same thing in different contexts</a:t>
            </a:r>
          </a:p>
          <a:p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Organizing classes, so properties only have to be defined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63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Import class if necessary </a:t>
            </a:r>
          </a:p>
          <a:p>
            <a:pPr lvl="1"/>
            <a:r>
              <a:rPr lang="en-US" dirty="0" smtClean="0"/>
              <a:t>E.g.: import </a:t>
            </a:r>
            <a:r>
              <a:rPr lang="en-US" dirty="0" err="1" smtClean="0"/>
              <a:t>java.util</a:t>
            </a:r>
            <a:r>
              <a:rPr lang="en-US" dirty="0" smtClean="0"/>
              <a:t>.*; </a:t>
            </a:r>
          </a:p>
          <a:p>
            <a:r>
              <a:rPr lang="en-US" dirty="0" smtClean="0"/>
              <a:t>Create object</a:t>
            </a:r>
          </a:p>
          <a:p>
            <a:pPr lvl="1"/>
            <a:r>
              <a:rPr lang="en-US" dirty="0" err="1" smtClean="0"/>
              <a:t>Class_Type</a:t>
            </a:r>
            <a:r>
              <a:rPr lang="en-US" dirty="0" smtClean="0"/>
              <a:t> </a:t>
            </a:r>
            <a:r>
              <a:rPr lang="en-US" dirty="0" err="1" smtClean="0"/>
              <a:t>variable_name</a:t>
            </a:r>
            <a:r>
              <a:rPr lang="en-US" dirty="0" smtClean="0"/>
              <a:t> = new </a:t>
            </a:r>
            <a:r>
              <a:rPr lang="en-US" dirty="0" err="1" smtClean="0"/>
              <a:t>ClassType</a:t>
            </a:r>
            <a:r>
              <a:rPr lang="en-US" dirty="0" smtClean="0"/>
              <a:t>(…);</a:t>
            </a:r>
          </a:p>
          <a:p>
            <a:pPr lvl="1"/>
            <a:r>
              <a:rPr lang="en-US" dirty="0" smtClean="0"/>
              <a:t>E.g.: Scanner keyboard = new Scanner(</a:t>
            </a:r>
            <a:r>
              <a:rPr lang="en-US" dirty="0" err="1" smtClean="0"/>
              <a:t>System.in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            Polygon </a:t>
            </a:r>
            <a:r>
              <a:rPr lang="en-US" dirty="0" err="1" smtClean="0"/>
              <a:t>treeTop</a:t>
            </a:r>
            <a:r>
              <a:rPr lang="en-US" dirty="0" smtClean="0"/>
              <a:t> = new Polygon();</a:t>
            </a:r>
          </a:p>
          <a:p>
            <a:r>
              <a:rPr lang="en-US" dirty="0" smtClean="0"/>
              <a:t>Access object members (attribute or method)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inputNumber</a:t>
            </a:r>
            <a:r>
              <a:rPr lang="en-US" dirty="0" smtClean="0"/>
              <a:t> = </a:t>
            </a:r>
            <a:r>
              <a:rPr lang="en-US" dirty="0" err="1" smtClean="0"/>
              <a:t>keyboard.nextInt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treeTop.setColor</a:t>
            </a:r>
            <a:r>
              <a:rPr lang="en-US" dirty="0" smtClean="0"/>
              <a:t>(</a:t>
            </a:r>
            <a:r>
              <a:rPr lang="en-US" dirty="0" err="1" smtClean="0"/>
              <a:t>Color.green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927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5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Class Type</a:t>
            </a:r>
          </a:p>
          <a:p>
            <a:r>
              <a:rPr lang="en-US" dirty="0" smtClean="0"/>
              <a:t>Objects of </a:t>
            </a:r>
            <a:r>
              <a:rPr lang="en-US" dirty="0"/>
              <a:t>S</a:t>
            </a:r>
            <a:r>
              <a:rPr lang="en-US" dirty="0" smtClean="0"/>
              <a:t>tring class can be defined as: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myString</a:t>
            </a:r>
            <a:r>
              <a:rPr lang="en-US" dirty="0" smtClean="0"/>
              <a:t> = “UNC is Great!”;</a:t>
            </a:r>
            <a:endParaRPr lang="en-US" dirty="0"/>
          </a:p>
          <a:p>
            <a:r>
              <a:rPr lang="en-US" dirty="0" smtClean="0"/>
              <a:t>Each String object consists of </a:t>
            </a:r>
          </a:p>
          <a:p>
            <a:pPr lvl="1"/>
            <a:r>
              <a:rPr lang="en-US" dirty="0" smtClean="0"/>
              <a:t>A sequence of characters (char)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 set of methods that can process the sequence of characters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82459"/>
              </p:ext>
            </p:extLst>
          </p:nvPr>
        </p:nvGraphicFramePr>
        <p:xfrm>
          <a:off x="2414936" y="4462291"/>
          <a:ext cx="6095999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U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N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C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i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s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G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r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e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a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t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!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3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4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5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6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7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8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9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10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11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Arial Unicode MS"/>
                          <a:cs typeface="Arial Unicode MS"/>
                        </a:rPr>
                        <a:t>12</a:t>
                      </a:r>
                      <a:endParaRPr lang="en-US" sz="2000" b="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6318" y="4462291"/>
            <a:ext cx="1245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Unicode MS"/>
                <a:cs typeface="Arial Unicode MS"/>
              </a:rPr>
              <a:t>String </a:t>
            </a:r>
          </a:p>
          <a:p>
            <a:r>
              <a:rPr lang="en-US" sz="2400" dirty="0" smtClean="0">
                <a:latin typeface="Arial Unicode MS"/>
                <a:cs typeface="Arial Unicode MS"/>
              </a:rPr>
              <a:t>Indices:</a:t>
            </a:r>
            <a:endParaRPr lang="en-US" sz="2400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00880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5675"/>
          </a:xfrm>
        </p:spPr>
        <p:txBody>
          <a:bodyPr>
            <a:normAutofit/>
          </a:bodyPr>
          <a:lstStyle/>
          <a:p>
            <a:r>
              <a:rPr lang="en-US" dirty="0" smtClean="0"/>
              <a:t>Concatenation by “+”</a:t>
            </a:r>
          </a:p>
          <a:p>
            <a:pPr lvl="1"/>
            <a:r>
              <a:rPr lang="en-US" dirty="0" smtClean="0"/>
              <a:t>“My name is ” + “Yi” </a:t>
            </a:r>
            <a:r>
              <a:rPr lang="en-US" dirty="0" smtClean="0">
                <a:sym typeface="Wingdings"/>
              </a:rPr>
              <a:t> “My name is Yi”</a:t>
            </a:r>
            <a:endParaRPr lang="en-US" dirty="0" smtClean="0"/>
          </a:p>
          <a:p>
            <a:r>
              <a:rPr lang="en-US" dirty="0" smtClean="0"/>
              <a:t>Mixed operations</a:t>
            </a:r>
          </a:p>
          <a:p>
            <a:pPr lvl="1"/>
            <a:r>
              <a:rPr lang="en-US" dirty="0" smtClean="0"/>
              <a:t>“The sum is ” + 5 + 6   </a:t>
            </a:r>
            <a:r>
              <a:rPr lang="en-US" dirty="0" smtClean="0">
                <a:sym typeface="Wingdings"/>
              </a:rPr>
              <a:t> “The sum is 56”</a:t>
            </a:r>
          </a:p>
          <a:p>
            <a:pPr lvl="1"/>
            <a:r>
              <a:rPr lang="en-US" dirty="0" smtClean="0">
                <a:sym typeface="Wingdings"/>
              </a:rPr>
              <a:t>“The sum is ” + (5+6)    “The sum is 11”</a:t>
            </a:r>
            <a:endParaRPr lang="en-US" dirty="0" smtClean="0"/>
          </a:p>
          <a:p>
            <a:r>
              <a:rPr lang="en-US" dirty="0" smtClean="0"/>
              <a:t>More methods, see Java API for reference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ength(), </a:t>
            </a:r>
            <a:r>
              <a:rPr lang="en-US" dirty="0" err="1" smtClean="0"/>
              <a:t>subString</a:t>
            </a:r>
            <a:r>
              <a:rPr lang="en-US" dirty="0" smtClean="0"/>
              <a:t>(), </a:t>
            </a:r>
            <a:r>
              <a:rPr lang="en-US" dirty="0" err="1" smtClean="0"/>
              <a:t>charAt</a:t>
            </a:r>
            <a:r>
              <a:rPr lang="en-US" dirty="0" smtClean="0"/>
              <a:t>(), </a:t>
            </a:r>
            <a:r>
              <a:rPr lang="en-US" dirty="0" err="1" smtClean="0"/>
              <a:t>toLowerCase</a:t>
            </a:r>
            <a:r>
              <a:rPr lang="en-US" dirty="0" smtClean="0"/>
              <a:t>()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883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Two built-in Java objects</a:t>
            </a:r>
          </a:p>
          <a:p>
            <a:pPr lvl="1"/>
            <a:r>
              <a:rPr lang="en-US" dirty="0" err="1" smtClean="0"/>
              <a:t>System.in</a:t>
            </a:r>
            <a:endParaRPr lang="en-US" dirty="0" smtClean="0"/>
          </a:p>
          <a:p>
            <a:pPr lvl="1"/>
            <a:r>
              <a:rPr lang="en-US" dirty="0" err="1" smtClean="0"/>
              <a:t>System.out</a:t>
            </a:r>
            <a:endParaRPr lang="en-US" dirty="0" smtClean="0"/>
          </a:p>
          <a:p>
            <a:r>
              <a:rPr lang="en-US" dirty="0" smtClean="0"/>
              <a:t>Console input: use Scanner class</a:t>
            </a:r>
          </a:p>
          <a:p>
            <a:pPr lvl="1"/>
            <a:r>
              <a:rPr lang="en-US" dirty="0" smtClean="0"/>
              <a:t>Scanner keyboard = new Scanner(</a:t>
            </a:r>
            <a:r>
              <a:rPr lang="en-US" dirty="0" err="1" smtClean="0"/>
              <a:t>System.in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inputNumber</a:t>
            </a:r>
            <a:r>
              <a:rPr lang="en-US" dirty="0" smtClean="0"/>
              <a:t> = </a:t>
            </a:r>
            <a:r>
              <a:rPr lang="en-US" dirty="0" err="1" smtClean="0"/>
              <a:t>keyboard.nextInt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String name = </a:t>
            </a:r>
            <a:r>
              <a:rPr lang="en-US" dirty="0" err="1" smtClean="0"/>
              <a:t>keyboard.next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Console output</a:t>
            </a:r>
          </a:p>
          <a:p>
            <a:pPr lvl="1"/>
            <a:r>
              <a:rPr lang="en-US" dirty="0" err="1" smtClean="0"/>
              <a:t>System.out.print</a:t>
            </a:r>
            <a:r>
              <a:rPr lang="en-US" dirty="0" smtClean="0"/>
              <a:t>(…);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(…);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47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r>
              <a:rPr lang="en-US" sz="4000" dirty="0" smtClean="0"/>
              <a:t>Review Programs in Previous </a:t>
            </a:r>
            <a:r>
              <a:rPr lang="en-US" sz="4000" dirty="0" smtClean="0"/>
              <a:t>Lectures &amp; Labs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104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SecondProgram.java</a:t>
            </a:r>
            <a:r>
              <a:rPr lang="en-US" dirty="0" smtClean="0"/>
              <a:t> in Lecture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25" y="1465263"/>
            <a:ext cx="8331200" cy="504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/>
          <a:lstStyle/>
          <a:p>
            <a:r>
              <a:rPr lang="en-US" dirty="0" err="1" smtClean="0"/>
              <a:t>TypeCasting.java</a:t>
            </a:r>
            <a:r>
              <a:rPr lang="en-US" dirty="0" smtClean="0"/>
              <a:t> in Lecture 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2388"/>
            <a:ext cx="9144000" cy="55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8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of Chapter 1 &amp; 2</a:t>
            </a:r>
          </a:p>
          <a:p>
            <a:r>
              <a:rPr lang="en-US" dirty="0" smtClean="0"/>
              <a:t>Review programs in </a:t>
            </a:r>
            <a:r>
              <a:rPr lang="en-US" dirty="0" smtClean="0"/>
              <a:t>lectures &amp;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41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4040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861" y="10020"/>
            <a:ext cx="5122139" cy="1143000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/>
              <a:t>VendingMachine.java</a:t>
            </a:r>
            <a:r>
              <a:rPr lang="en-US" sz="2800" dirty="0" smtClean="0"/>
              <a:t> in Lab1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87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StringsAndChars.java</a:t>
            </a:r>
            <a:r>
              <a:rPr lang="en-US" dirty="0" smtClean="0"/>
              <a:t> in Lecture 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8138"/>
            <a:ext cx="9144000" cy="444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4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021"/>
          <a:stretch/>
        </p:blipFill>
        <p:spPr>
          <a:xfrm>
            <a:off x="1" y="28115"/>
            <a:ext cx="57961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3892" y="110429"/>
            <a:ext cx="4179660" cy="852745"/>
          </a:xfrm>
        </p:spPr>
        <p:txBody>
          <a:bodyPr>
            <a:noAutofit/>
          </a:bodyPr>
          <a:lstStyle/>
          <a:p>
            <a:pPr algn="r"/>
            <a:r>
              <a:rPr lang="en-US" sz="2800" dirty="0" err="1" smtClean="0"/>
              <a:t>TestStringMethods.java</a:t>
            </a:r>
            <a:r>
              <a:rPr lang="en-US" sz="2800" dirty="0" smtClean="0"/>
              <a:t> in Lecture 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567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of control: Branching</a:t>
            </a:r>
          </a:p>
          <a:p>
            <a:r>
              <a:rPr lang="en-US" dirty="0" smtClean="0"/>
              <a:t>Reading assignments: Chapter 3.1-3.3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149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Hardware - physical machine</a:t>
            </a:r>
          </a:p>
          <a:p>
            <a:pPr lvl="1" eaLnBrk="1" hangingPunct="1"/>
            <a:r>
              <a:rPr lang="en-US" dirty="0"/>
              <a:t>CPU, </a:t>
            </a:r>
            <a:r>
              <a:rPr lang="en-US" dirty="0" smtClean="0"/>
              <a:t>Memory</a:t>
            </a:r>
            <a:endParaRPr lang="en-US" dirty="0"/>
          </a:p>
          <a:p>
            <a:pPr eaLnBrk="1" hangingPunct="1"/>
            <a:r>
              <a:rPr lang="en-US" dirty="0"/>
              <a:t>Software - programs that give instructions to the computer</a:t>
            </a:r>
          </a:p>
          <a:p>
            <a:pPr lvl="1" eaLnBrk="1" hangingPunct="1"/>
            <a:r>
              <a:rPr lang="en-US" dirty="0"/>
              <a:t>Windows XP, Games, </a:t>
            </a:r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Hardware vs. Software</a:t>
            </a:r>
          </a:p>
        </p:txBody>
      </p:sp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8607425" y="6303963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AC5E4314-2DF5-6248-B3C1-487BCD440E5D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66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en-GB" dirty="0" smtClean="0"/>
              <a:t>1 </a:t>
            </a:r>
            <a:r>
              <a:rPr lang="en-GB" dirty="0" smtClean="0">
                <a:solidFill>
                  <a:srgbClr val="0000FF"/>
                </a:solidFill>
              </a:rPr>
              <a:t>bit</a:t>
            </a:r>
            <a:r>
              <a:rPr lang="en-GB" dirty="0" smtClean="0"/>
              <a:t> (binary digit): 0 or 1</a:t>
            </a:r>
          </a:p>
          <a:p>
            <a:pPr eaLnBrk="0" hangingPunct="0"/>
            <a:r>
              <a:rPr lang="en-GB" dirty="0" smtClean="0"/>
              <a:t>1 </a:t>
            </a:r>
            <a:r>
              <a:rPr lang="en-GB" dirty="0" smtClean="0">
                <a:solidFill>
                  <a:srgbClr val="0000FF"/>
                </a:solidFill>
              </a:rPr>
              <a:t>byte</a:t>
            </a:r>
            <a:r>
              <a:rPr lang="en-GB" dirty="0" smtClean="0"/>
              <a:t>: 8 bits</a:t>
            </a:r>
          </a:p>
          <a:p>
            <a:pPr lvl="1" eaLnBrk="0" hangingPunct="0"/>
            <a:r>
              <a:rPr lang="en-GB" dirty="0" smtClean="0"/>
              <a:t>00000000 ~ 11111111</a:t>
            </a:r>
          </a:p>
          <a:p>
            <a:pPr lvl="1" eaLnBrk="0" hangingPunct="0"/>
            <a:r>
              <a:rPr lang="en-GB" dirty="0" smtClean="0"/>
              <a:t>2^8 = 256 possible states</a:t>
            </a:r>
          </a:p>
          <a:p>
            <a:pPr eaLnBrk="0" hangingPunct="0"/>
            <a:r>
              <a:rPr lang="en-GB" dirty="0" smtClean="0"/>
              <a:t>An example of a byte</a:t>
            </a:r>
          </a:p>
          <a:p>
            <a:pPr lvl="1" eaLnBrk="0" hangingPunct="0"/>
            <a:r>
              <a:rPr lang="en-GB" dirty="0" smtClean="0"/>
              <a:t>0 1 0 1 0 0 1 0</a:t>
            </a:r>
          </a:p>
          <a:p>
            <a:pPr lvl="1"/>
            <a:r>
              <a:rPr lang="en-US" dirty="0" smtClean="0"/>
              <a:t>As decimal number: 82 = 2^1 + 2^4 + 2^6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108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en-GB" dirty="0" smtClean="0"/>
              <a:t>4 </a:t>
            </a:r>
            <a:r>
              <a:rPr lang="en-GB" dirty="0" smtClean="0">
                <a:solidFill>
                  <a:srgbClr val="0000FF"/>
                </a:solidFill>
              </a:rPr>
              <a:t>bytes</a:t>
            </a:r>
            <a:r>
              <a:rPr lang="en-GB" dirty="0" smtClean="0"/>
              <a:t>: 4 * 8 = 32 bits</a:t>
            </a:r>
          </a:p>
          <a:p>
            <a:pPr lvl="1" eaLnBrk="0" hangingPunct="0"/>
            <a:r>
              <a:rPr lang="en-GB" dirty="0" smtClean="0"/>
              <a:t>2^32 possible states</a:t>
            </a:r>
          </a:p>
          <a:p>
            <a:pPr eaLnBrk="0" hangingPunct="0"/>
            <a:r>
              <a:rPr lang="en-GB" dirty="0" smtClean="0"/>
              <a:t>Size of </a:t>
            </a:r>
            <a:r>
              <a:rPr lang="en-GB" dirty="0" err="1" smtClean="0">
                <a:solidFill>
                  <a:srgbClr val="0000FF"/>
                </a:solidFill>
              </a:rPr>
              <a:t>int</a:t>
            </a:r>
            <a:r>
              <a:rPr lang="en-GB" dirty="0" smtClean="0"/>
              <a:t> type in Java</a:t>
            </a:r>
          </a:p>
          <a:p>
            <a:pPr eaLnBrk="0" hangingPunct="0"/>
            <a:r>
              <a:rPr lang="en-GB" dirty="0" smtClean="0"/>
              <a:t>If we use 4 bytes to represent an integer, what is the range?</a:t>
            </a:r>
          </a:p>
          <a:p>
            <a:pPr lvl="1" eaLnBrk="0" hangingPunct="0"/>
            <a:r>
              <a:rPr lang="en-GB" dirty="0" smtClean="0"/>
              <a:t>Unsigned: 0 ~ 2^32-1 ( starts from 0 )</a:t>
            </a:r>
          </a:p>
          <a:p>
            <a:pPr lvl="1" eaLnBrk="0" hangingPunct="0"/>
            <a:r>
              <a:rPr lang="en-GB" dirty="0" smtClean="0"/>
              <a:t>Signed: -2^31 ~ 2^31-1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1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(For a full list, check p. 52)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116393"/>
              </p:ext>
            </p:extLst>
          </p:nvPr>
        </p:nvGraphicFramePr>
        <p:xfrm>
          <a:off x="532638" y="2505710"/>
          <a:ext cx="8071612" cy="3900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237"/>
                <a:gridCol w="1714500"/>
                <a:gridCol w="2254250"/>
                <a:gridCol w="2587625"/>
              </a:tblGrid>
              <a:tr h="58688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Type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Size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Example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Remarks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101298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 smtClean="0">
                          <a:latin typeface="Arial Unicode MS"/>
                          <a:cs typeface="Arial Unicode MS"/>
                        </a:rPr>
                        <a:t>int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4 bytes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3443, -1024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Integer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only</a:t>
                      </a:r>
                    </a:p>
                    <a:p>
                      <a:pPr algn="l"/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Smaller range</a:t>
                      </a:r>
                    </a:p>
                    <a:p>
                      <a:pPr algn="l"/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+, - , * , / , %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1012984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double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8 bytes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-0.4, 3.2,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3.343*10^100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Much larger range Limited precision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+, - , * , / , %</a:t>
                      </a:r>
                      <a:endParaRPr lang="en-US" sz="2000" dirty="0" smtClean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58688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 smtClean="0">
                          <a:latin typeface="Arial Unicode MS"/>
                          <a:cs typeface="Arial Unicode MS"/>
                        </a:rPr>
                        <a:t>boolean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1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bit 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true, false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And    or    negation</a:t>
                      </a:r>
                      <a:br>
                        <a:rPr lang="en-US" sz="2000" dirty="0" smtClean="0">
                          <a:latin typeface="Arial Unicode MS"/>
                          <a:cs typeface="Arial Unicode MS"/>
                        </a:rPr>
                      </a:br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  &amp;&amp;    || 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      !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586888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 Unicode MS"/>
                          <a:cs typeface="Arial Unicode MS"/>
                        </a:rPr>
                        <a:t>char</a:t>
                      </a:r>
                      <a:endParaRPr lang="en-US" sz="2000" b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2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bytes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‘a’, ‘0’, ‘-’,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‘%’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Arial Unicode MS"/>
                          <a:cs typeface="Arial Unicode MS"/>
                        </a:rPr>
                        <a:t>Single</a:t>
                      </a:r>
                      <a:r>
                        <a:rPr lang="en-US" sz="2000" baseline="0" dirty="0" smtClean="0">
                          <a:latin typeface="Arial Unicode MS"/>
                          <a:cs typeface="Arial Unicode MS"/>
                        </a:rPr>
                        <a:t> quotes</a:t>
                      </a:r>
                      <a:endParaRPr lang="en-US" sz="20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15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75" y="1633457"/>
            <a:ext cx="8229600" cy="4412267"/>
          </a:xfrm>
        </p:spPr>
        <p:txBody>
          <a:bodyPr>
            <a:normAutofit/>
          </a:bodyPr>
          <a:lstStyle/>
          <a:p>
            <a:r>
              <a:rPr lang="en-US" sz="2800" dirty="0"/>
              <a:t>Container of Data</a:t>
            </a:r>
          </a:p>
          <a:p>
            <a:pPr lvl="1"/>
            <a:r>
              <a:rPr lang="en-US" sz="2400" dirty="0"/>
              <a:t>Data can be of Class type or </a:t>
            </a:r>
            <a:r>
              <a:rPr lang="en-US" sz="2400" dirty="0" smtClean="0"/>
              <a:t>Primitive type</a:t>
            </a:r>
            <a:endParaRPr lang="en-US" sz="2000" dirty="0" smtClean="0"/>
          </a:p>
          <a:p>
            <a:r>
              <a:rPr lang="en-US" sz="2800" dirty="0" smtClean="0"/>
              <a:t>Declaration of Variable: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type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variable_name</a:t>
            </a:r>
            <a:r>
              <a:rPr lang="en-US" sz="2000" dirty="0">
                <a:solidFill>
                  <a:srgbClr val="0000FF"/>
                </a:solidFill>
              </a:rPr>
              <a:t>;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type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</a:rPr>
              <a:t>variable_name</a:t>
            </a:r>
            <a:r>
              <a:rPr lang="en-US" sz="2000" dirty="0" smtClean="0">
                <a:solidFill>
                  <a:srgbClr val="0000FF"/>
                </a:solidFill>
              </a:rPr>
              <a:t> = </a:t>
            </a:r>
            <a:r>
              <a:rPr lang="en-US" sz="2000" dirty="0" err="1" smtClean="0">
                <a:solidFill>
                  <a:srgbClr val="0000FF"/>
                </a:solidFill>
              </a:rPr>
              <a:t>initial_value</a:t>
            </a:r>
            <a:r>
              <a:rPr lang="en-US" sz="2000" dirty="0" smtClean="0">
                <a:solidFill>
                  <a:srgbClr val="0000FF"/>
                </a:solidFill>
              </a:rPr>
              <a:t>;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e.g.: 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 = 1;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C00000"/>
                </a:solidFill>
              </a:rPr>
              <a:t>boolean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passedTest</a:t>
            </a:r>
            <a:r>
              <a:rPr lang="en-US" sz="2000" dirty="0" smtClean="0">
                <a:solidFill>
                  <a:srgbClr val="0000FF"/>
                </a:solidFill>
              </a:rPr>
              <a:t> = true;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Polygon</a:t>
            </a:r>
            <a:r>
              <a:rPr lang="en-US" sz="2000" dirty="0" smtClean="0">
                <a:solidFill>
                  <a:srgbClr val="0000FF"/>
                </a:solidFill>
              </a:rPr>
              <a:t> triangle = new Polygon();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7217564" y="3531616"/>
            <a:ext cx="2243936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-6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-6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-6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-6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-6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-6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-6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-6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-6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336699"/>
                </a:solidFill>
                <a:latin typeface="Arial Unicode MS"/>
                <a:cs typeface="Arial Unicode MS"/>
              </a:rPr>
              <a:t>int</a:t>
            </a:r>
            <a:r>
              <a:rPr lang="en-US" dirty="0">
                <a:latin typeface="Arial Unicode MS"/>
                <a:cs typeface="Arial Unicode MS"/>
              </a:rPr>
              <a:t> age</a:t>
            </a:r>
            <a:r>
              <a:rPr lang="en-US" altLang="zh-CN" dirty="0">
                <a:latin typeface="Arial Unicode MS"/>
                <a:cs typeface="Arial Unicode MS"/>
              </a:rPr>
              <a:t>;</a:t>
            </a:r>
            <a:br>
              <a:rPr lang="en-US" altLang="zh-CN" dirty="0">
                <a:latin typeface="Arial Unicode MS"/>
                <a:cs typeface="Arial Unicode MS"/>
              </a:rPr>
            </a:br>
            <a:r>
              <a:rPr lang="en-US" altLang="zh-CN" dirty="0">
                <a:latin typeface="Arial Unicode MS"/>
                <a:cs typeface="Arial Unicode MS"/>
              </a:rPr>
              <a:t/>
            </a:r>
            <a:br>
              <a:rPr lang="en-US" altLang="zh-CN" dirty="0">
                <a:latin typeface="Arial Unicode MS"/>
                <a:cs typeface="Arial Unicode MS"/>
              </a:rPr>
            </a:br>
            <a:r>
              <a:rPr lang="en-US" dirty="0">
                <a:solidFill>
                  <a:srgbClr val="336699"/>
                </a:solidFill>
                <a:latin typeface="Arial Unicode MS"/>
                <a:cs typeface="Arial Unicode MS"/>
              </a:rPr>
              <a:t>double</a:t>
            </a:r>
            <a:r>
              <a:rPr lang="en-US" dirty="0">
                <a:latin typeface="Arial Unicode MS"/>
                <a:cs typeface="Arial Unicode MS"/>
              </a:rPr>
              <a:t> length</a:t>
            </a:r>
            <a:r>
              <a:rPr lang="en-US" altLang="zh-CN" dirty="0">
                <a:latin typeface="Arial Unicode MS"/>
                <a:cs typeface="Arial Unicode MS"/>
              </a:rPr>
              <a:t>;</a:t>
            </a:r>
            <a:br>
              <a:rPr lang="en-US" altLang="zh-CN" dirty="0">
                <a:latin typeface="Arial Unicode MS"/>
                <a:cs typeface="Arial Unicode MS"/>
              </a:rPr>
            </a:br>
            <a:r>
              <a:rPr lang="en-US" altLang="zh-CN" dirty="0">
                <a:latin typeface="Arial Unicode MS"/>
                <a:cs typeface="Arial Unicode MS"/>
              </a:rPr>
              <a:t/>
            </a:r>
            <a:br>
              <a:rPr lang="en-US" altLang="zh-CN" dirty="0">
                <a:latin typeface="Arial Unicode MS"/>
                <a:cs typeface="Arial Unicode MS"/>
              </a:rPr>
            </a:br>
            <a:r>
              <a:rPr lang="en-US" dirty="0" smtClean="0">
                <a:solidFill>
                  <a:srgbClr val="336699"/>
                </a:solidFill>
                <a:latin typeface="Arial Unicode MS"/>
                <a:cs typeface="Arial Unicode MS"/>
              </a:rPr>
              <a:t>char</a:t>
            </a:r>
            <a:r>
              <a:rPr lang="en-US" dirty="0" smtClean="0">
                <a:latin typeface="Arial Unicode MS"/>
                <a:cs typeface="Arial Unicode MS"/>
              </a:rPr>
              <a:t> </a:t>
            </a:r>
            <a:r>
              <a:rPr lang="en-US" dirty="0">
                <a:latin typeface="Arial Unicode MS"/>
                <a:cs typeface="Arial Unicode MS"/>
              </a:rPr>
              <a:t>letter</a:t>
            </a:r>
            <a:r>
              <a:rPr lang="en-US" altLang="zh-CN" dirty="0">
                <a:latin typeface="Arial Unicode MS"/>
                <a:cs typeface="Arial Unicode MS"/>
              </a:rPr>
              <a:t>;</a:t>
            </a:r>
            <a:endParaRPr lang="zh-CN" altLang="en-US" dirty="0">
              <a:latin typeface="Arial Unicode MS"/>
              <a:cs typeface="Arial Unicode MS"/>
            </a:endParaRPr>
          </a:p>
        </p:txBody>
      </p:sp>
      <p:sp>
        <p:nvSpPr>
          <p:cNvPr id="5" name="Text Box 585"/>
          <p:cNvSpPr txBox="1">
            <a:spLocks noChangeArrowheads="1"/>
          </p:cNvSpPr>
          <p:nvPr/>
        </p:nvSpPr>
        <p:spPr bwMode="auto">
          <a:xfrm>
            <a:off x="4909339" y="5589016"/>
            <a:ext cx="2011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>
                <a:latin typeface="+mn-lt"/>
              </a:rPr>
              <a:t>main memory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625437"/>
              </p:ext>
            </p:extLst>
          </p:nvPr>
        </p:nvGraphicFramePr>
        <p:xfrm>
          <a:off x="4909339" y="3518916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6169814" y="3785615"/>
            <a:ext cx="1000126" cy="133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>
            <a:off x="6920702" y="4347591"/>
            <a:ext cx="296862" cy="603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413500" y="4979416"/>
            <a:ext cx="804065" cy="1841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36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505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/>
              <a:t>Specify the </a:t>
            </a:r>
            <a:r>
              <a:rPr lang="en-US" sz="3500" dirty="0">
                <a:solidFill>
                  <a:srgbClr val="0000FF"/>
                </a:solidFill>
              </a:rPr>
              <a:t>type</a:t>
            </a:r>
            <a:r>
              <a:rPr lang="en-US" sz="3500" dirty="0"/>
              <a:t> only once at declaration</a:t>
            </a:r>
          </a:p>
          <a:p>
            <a:r>
              <a:rPr lang="en-US" sz="3500" dirty="0"/>
              <a:t>In assignment operation, the right side is evaluated first. The value is then stored into the left </a:t>
            </a:r>
            <a:r>
              <a:rPr lang="en-US" sz="3500" dirty="0" smtClean="0"/>
              <a:t>side</a:t>
            </a:r>
            <a:endParaRPr lang="en-US" sz="3500" dirty="0"/>
          </a:p>
          <a:p>
            <a:r>
              <a:rPr lang="en-US" sz="3500" dirty="0" smtClean="0"/>
              <a:t>E.g.: Swap </a:t>
            </a:r>
            <a:r>
              <a:rPr lang="en-US" sz="3500" dirty="0"/>
              <a:t>values of two integer </a:t>
            </a:r>
            <a:r>
              <a:rPr lang="en-US" sz="3500" dirty="0" smtClean="0"/>
              <a:t>variables</a:t>
            </a:r>
          </a:p>
          <a:p>
            <a:endParaRPr lang="en-US" sz="900" dirty="0"/>
          </a:p>
          <a:p>
            <a:pPr marL="400050" lvl="1" indent="0">
              <a:buNone/>
            </a:pP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a = 10; 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b = 5</a:t>
            </a:r>
            <a:r>
              <a:rPr lang="en-US" dirty="0" smtClean="0">
                <a:solidFill>
                  <a:srgbClr val="0000FF"/>
                </a:solidFill>
              </a:rPr>
              <a:t>;</a:t>
            </a:r>
            <a:endParaRPr lang="en-US" dirty="0"/>
          </a:p>
          <a:p>
            <a:pPr marL="400050" lvl="1" indent="0">
              <a:buNone/>
            </a:pPr>
            <a:r>
              <a:rPr lang="en-US" dirty="0">
                <a:solidFill>
                  <a:schemeClr val="tx1"/>
                </a:solidFill>
              </a:rPr>
              <a:t>Method 1:</a:t>
            </a:r>
            <a:r>
              <a:rPr lang="en-US" dirty="0"/>
              <a:t>						</a:t>
            </a:r>
            <a:r>
              <a:rPr lang="en-US" dirty="0">
                <a:solidFill>
                  <a:srgbClr val="000000"/>
                </a:solidFill>
              </a:rPr>
              <a:t>Method </a:t>
            </a:r>
            <a:r>
              <a:rPr lang="en-US" dirty="0" smtClean="0">
                <a:solidFill>
                  <a:srgbClr val="000000"/>
                </a:solidFill>
              </a:rPr>
              <a:t>2:</a:t>
            </a:r>
            <a:endParaRPr lang="en-US" dirty="0">
              <a:solidFill>
                <a:srgbClr val="000000"/>
              </a:solidFill>
            </a:endParaRPr>
          </a:p>
          <a:p>
            <a:pPr marL="400050" lvl="1" indent="0">
              <a:buNone/>
            </a:pP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c = a;							a = a + b;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a = b;								b = a – b;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b = c;								a = a – b;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1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5666"/>
            <a:ext cx="8389937" cy="463986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336699"/>
                </a:solidFill>
              </a:rPr>
              <a:t>public static final</a:t>
            </a:r>
            <a:r>
              <a:rPr lang="en-US" dirty="0"/>
              <a:t> </a:t>
            </a:r>
            <a:r>
              <a:rPr lang="en-US" i="1" dirty="0">
                <a:solidFill>
                  <a:srgbClr val="932A26"/>
                </a:solidFill>
              </a:rPr>
              <a:t>Type</a:t>
            </a:r>
            <a:r>
              <a:rPr lang="en-US" dirty="0">
                <a:solidFill>
                  <a:srgbClr val="932A26"/>
                </a:solidFill>
              </a:rPr>
              <a:t> </a:t>
            </a:r>
            <a:r>
              <a:rPr lang="en-US" i="1" dirty="0">
                <a:solidFill>
                  <a:srgbClr val="932A26"/>
                </a:solidFill>
              </a:rPr>
              <a:t>Variable</a:t>
            </a:r>
            <a:r>
              <a:rPr lang="en-US" dirty="0"/>
              <a:t> = </a:t>
            </a:r>
            <a:r>
              <a:rPr lang="en-US" i="1" dirty="0">
                <a:solidFill>
                  <a:srgbClr val="932A26"/>
                </a:solidFill>
              </a:rPr>
              <a:t>Constant</a:t>
            </a:r>
            <a:r>
              <a:rPr lang="en-US" dirty="0"/>
              <a:t>;</a:t>
            </a:r>
          </a:p>
          <a:p>
            <a:pPr eaLnBrk="1" hangingPunct="1"/>
            <a:r>
              <a:rPr lang="en-US" dirty="0"/>
              <a:t>Named in ALL_CAPS</a:t>
            </a:r>
          </a:p>
          <a:p>
            <a:pPr eaLnBrk="1" hangingPunct="1"/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DefinedConstant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{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  <a:ea typeface="ヒラギノ角ゴ Pro W3" charset="0"/>
              </a:rPr>
              <a:t>	</a:t>
            </a:r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final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double</a:t>
            </a:r>
            <a:r>
              <a:rPr lang="en-US" dirty="0">
                <a:solidFill>
                  <a:srgbClr val="000000"/>
                </a:solidFill>
              </a:rPr>
              <a:t> PI = 3.14159;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  <a:ea typeface="ヒラギノ角ゴ Pro W3" charset="0"/>
              </a:rPr>
              <a:t>	</a:t>
            </a:r>
            <a:r>
              <a:rPr lang="en-US" dirty="0">
                <a:solidFill>
                  <a:srgbClr val="941EDF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941EDF"/>
                </a:solidFill>
              </a:rPr>
              <a:t>void</a:t>
            </a:r>
            <a:r>
              <a:rPr lang="en-US" dirty="0">
                <a:solidFill>
                  <a:srgbClr val="000000"/>
                </a:solidFill>
              </a:rPr>
              <a:t> main(String[] </a:t>
            </a:r>
            <a:r>
              <a:rPr lang="en-US" dirty="0" err="1">
                <a:solidFill>
                  <a:srgbClr val="000000"/>
                </a:solidFill>
              </a:rPr>
              <a:t>args</a:t>
            </a:r>
            <a:r>
              <a:rPr lang="en-US" dirty="0" smtClean="0">
                <a:solidFill>
                  <a:srgbClr val="000000"/>
                </a:solidFill>
              </a:rPr>
              <a:t>){</a:t>
            </a:r>
            <a:endParaRPr 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		… }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}</a:t>
            </a:r>
          </a:p>
          <a:p>
            <a:pPr marL="0" indent="0" eaLnBrk="1" hangingPunct="1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Defined constants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457200" y="4275653"/>
            <a:ext cx="863600" cy="12700"/>
          </a:xfrm>
          <a:prstGeom prst="line">
            <a:avLst/>
          </a:prstGeom>
          <a:noFill/>
          <a:ln w="76200" cmpd="sng">
            <a:solidFill>
              <a:srgbClr val="932A2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D650794-0A53-4F41-956F-565B348123B6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3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224</TotalTime>
  <Words>863</Words>
  <Application>Microsoft Macintosh PowerPoint</Application>
  <PresentationFormat>On-screen Show (4:3)</PresentationFormat>
  <Paragraphs>189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java_lecture_template</vt:lpstr>
      <vt:lpstr>COMP 110-001 Review of Chapter 1 &amp; 2</vt:lpstr>
      <vt:lpstr>Today</vt:lpstr>
      <vt:lpstr>Hardware vs. Software</vt:lpstr>
      <vt:lpstr>Measuring Data</vt:lpstr>
      <vt:lpstr>Measuring Data</vt:lpstr>
      <vt:lpstr>Primitive Types</vt:lpstr>
      <vt:lpstr>Variables</vt:lpstr>
      <vt:lpstr>Using Variables</vt:lpstr>
      <vt:lpstr>Defined constants</vt:lpstr>
      <vt:lpstr>Compatibility and Type Casting</vt:lpstr>
      <vt:lpstr>Object Oriented Programming (OOP)</vt:lpstr>
      <vt:lpstr>Java is an OOP language</vt:lpstr>
      <vt:lpstr>OOP in Practice</vt:lpstr>
      <vt:lpstr>String</vt:lpstr>
      <vt:lpstr>String</vt:lpstr>
      <vt:lpstr>Console I/O</vt:lpstr>
      <vt:lpstr>PowerPoint Presentation</vt:lpstr>
      <vt:lpstr>SecondProgram.java in Lecture 2</vt:lpstr>
      <vt:lpstr>TypeCasting.java in Lecture 4</vt:lpstr>
      <vt:lpstr>VendingMachine.java in Lab1</vt:lpstr>
      <vt:lpstr>StringsAndChars.java in Lecture 5</vt:lpstr>
      <vt:lpstr>TestStringMethods.java in Lecture 5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Review of Chapter 1 &amp; 2</dc:title>
  <dc:creator>Yi Hong</dc:creator>
  <cp:lastModifiedBy>Yi Hong</cp:lastModifiedBy>
  <cp:revision>75</cp:revision>
  <dcterms:created xsi:type="dcterms:W3CDTF">2015-05-11T14:07:53Z</dcterms:created>
  <dcterms:modified xsi:type="dcterms:W3CDTF">2015-05-18T05:30:01Z</dcterms:modified>
</cp:coreProperties>
</file>