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3"/>
  </p:notesMasterIdLst>
  <p:sldIdLst>
    <p:sldId id="256" r:id="rId2"/>
    <p:sldId id="275" r:id="rId3"/>
    <p:sldId id="277" r:id="rId4"/>
    <p:sldId id="257" r:id="rId5"/>
    <p:sldId id="258" r:id="rId6"/>
    <p:sldId id="259" r:id="rId7"/>
    <p:sldId id="260" r:id="rId8"/>
    <p:sldId id="261" r:id="rId9"/>
    <p:sldId id="262" r:id="rId10"/>
    <p:sldId id="278" r:id="rId11"/>
    <p:sldId id="263" r:id="rId12"/>
    <p:sldId id="279" r:id="rId13"/>
    <p:sldId id="272" r:id="rId14"/>
    <p:sldId id="268" r:id="rId15"/>
    <p:sldId id="264" r:id="rId16"/>
    <p:sldId id="265" r:id="rId17"/>
    <p:sldId id="270" r:id="rId18"/>
    <p:sldId id="271" r:id="rId19"/>
    <p:sldId id="266" r:id="rId20"/>
    <p:sldId id="267" r:id="rId21"/>
    <p:sldId id="274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-7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63F8A7-0E1D-FF4A-A079-38A369D8DFD3}" type="datetimeFigureOut">
              <a:rPr lang="en-US" smtClean="0"/>
              <a:t>5/18/15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F5D5D7-A22D-EE46-9168-3400BFDDA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713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F5D5D7-A22D-EE46-9168-3400BFDDA26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622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74A87-0192-6C44-9D51-D6AB54349993}" type="datetimeFigureOut">
              <a:rPr lang="en-US" smtClean="0"/>
              <a:t>5/18/15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EC34-3CA2-7549-B36E-5ACBC7753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79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74A87-0192-6C44-9D51-D6AB54349993}" type="datetimeFigureOut">
              <a:rPr lang="en-US" smtClean="0"/>
              <a:t>5/18/15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EC34-3CA2-7549-B36E-5ACBC7753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146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74A87-0192-6C44-9D51-D6AB54349993}" type="datetimeFigureOut">
              <a:rPr lang="en-US" smtClean="0"/>
              <a:t>5/18/15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EC34-3CA2-7549-B36E-5ACBC7753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867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74A87-0192-6C44-9D51-D6AB54349993}" type="datetimeFigureOut">
              <a:rPr lang="en-US" smtClean="0"/>
              <a:t>5/18/15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EC34-3CA2-7549-B36E-5ACBC7753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169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74A87-0192-6C44-9D51-D6AB54349993}" type="datetimeFigureOut">
              <a:rPr lang="en-US" smtClean="0"/>
              <a:t>5/18/15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EC34-3CA2-7549-B36E-5ACBC7753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929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74A87-0192-6C44-9D51-D6AB54349993}" type="datetimeFigureOut">
              <a:rPr lang="en-US" smtClean="0"/>
              <a:t>5/18/15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EC34-3CA2-7549-B36E-5ACBC7753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045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74A87-0192-6C44-9D51-D6AB54349993}" type="datetimeFigureOut">
              <a:rPr lang="en-US" smtClean="0"/>
              <a:t>5/18/15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EC34-3CA2-7549-B36E-5ACBC7753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78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74A87-0192-6C44-9D51-D6AB54349993}" type="datetimeFigureOut">
              <a:rPr lang="en-US" smtClean="0"/>
              <a:t>5/18/15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EC34-3CA2-7549-B36E-5ACBC7753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294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74A87-0192-6C44-9D51-D6AB54349993}" type="datetimeFigureOut">
              <a:rPr lang="en-US" smtClean="0"/>
              <a:t>5/18/15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EC34-3CA2-7549-B36E-5ACBC7753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483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74A87-0192-6C44-9D51-D6AB54349993}" type="datetimeFigureOut">
              <a:rPr lang="en-US" smtClean="0"/>
              <a:t>5/18/15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EC34-3CA2-7549-B36E-5ACBC7753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286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74A87-0192-6C44-9D51-D6AB54349993}" type="datetimeFigureOut">
              <a:rPr lang="en-US" smtClean="0"/>
              <a:t>5/18/15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EC34-3CA2-7549-B36E-5ACBC7753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436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74A87-0192-6C44-9D51-D6AB54349993}" type="datetimeFigureOut">
              <a:rPr lang="en-US" smtClean="0"/>
              <a:t>5/18/15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1">
                <a:solidFill>
                  <a:srgbClr val="2E98BD"/>
                </a:solidFill>
              </a:defRPr>
            </a:lvl1pPr>
          </a:lstStyle>
          <a:p>
            <a:fld id="{91E6EC34-3CA2-7549-B36E-5ACBC7753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38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4400" b="0" i="0" kern="1200">
          <a:solidFill>
            <a:srgbClr val="000090"/>
          </a:solidFill>
          <a:latin typeface="Arial Unicode MS"/>
          <a:ea typeface="+mj-ea"/>
          <a:cs typeface="Arial Unicode MS"/>
        </a:defRPr>
      </a:lvl1pPr>
    </p:titleStyle>
    <p:bodyStyle>
      <a:lvl1pPr marL="342900" indent="-342900" algn="l" defTabSz="457200" rtl="0" eaLnBrk="1" latinLnBrk="0" hangingPunct="1">
        <a:spcBef>
          <a:spcPts val="1224"/>
        </a:spcBef>
        <a:buFont typeface="Wingdings" charset="2"/>
        <a:buChar char="§"/>
        <a:defRPr sz="3200" b="0" i="0" kern="1200">
          <a:solidFill>
            <a:schemeClr val="tx1"/>
          </a:solidFill>
          <a:latin typeface="Arial Unicode MS"/>
          <a:ea typeface="+mn-ea"/>
          <a:cs typeface="Arial Unicode M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Font typeface="Arial"/>
        <a:buChar char="•"/>
        <a:defRPr sz="2800" b="0" i="0" kern="1200">
          <a:solidFill>
            <a:srgbClr val="0000FF"/>
          </a:solidFill>
          <a:latin typeface="Arial Unicode MS"/>
          <a:ea typeface="+mn-ea"/>
          <a:cs typeface="Arial Unicode M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Arial Unicode MS"/>
          <a:ea typeface="+mn-ea"/>
          <a:cs typeface="Arial Unicode M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Arial Unicode MS"/>
          <a:ea typeface="+mn-ea"/>
          <a:cs typeface="Arial Unicode M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Arial Unicode MS"/>
          <a:ea typeface="+mn-ea"/>
          <a:cs typeface="Arial Unicode M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 110-001</a:t>
            </a:r>
            <a:br>
              <a:rPr lang="en-US" dirty="0" smtClean="0"/>
            </a:br>
            <a:r>
              <a:rPr lang="en-US" dirty="0" smtClean="0"/>
              <a:t>String and Console I/O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Yi Hong</a:t>
            </a:r>
          </a:p>
          <a:p>
            <a:r>
              <a:rPr lang="en-US" dirty="0" smtClean="0"/>
              <a:t>May 18,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0038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“</a:t>
            </a:r>
            <a:r>
              <a:rPr lang="en-US" dirty="0" err="1" smtClean="0"/>
              <a:t>abc</a:t>
            </a:r>
            <a:r>
              <a:rPr lang="en-US" dirty="0" smtClean="0"/>
              <a:t>\\</a:t>
            </a:r>
            <a:r>
              <a:rPr lang="en-US" dirty="0" err="1" smtClean="0"/>
              <a:t>def</a:t>
            </a:r>
            <a:r>
              <a:rPr lang="en-US" dirty="0" smtClean="0"/>
              <a:t>”</a:t>
            </a:r>
          </a:p>
          <a:p>
            <a:pPr lvl="1"/>
            <a:r>
              <a:rPr lang="en-US" dirty="0" err="1"/>
              <a:t>a</a:t>
            </a:r>
            <a:r>
              <a:rPr lang="en-US" dirty="0" err="1" smtClean="0"/>
              <a:t>bc</a:t>
            </a:r>
            <a:r>
              <a:rPr lang="en-US" dirty="0" smtClean="0"/>
              <a:t>\</a:t>
            </a:r>
            <a:r>
              <a:rPr lang="en-US" dirty="0" err="1" smtClean="0"/>
              <a:t>def</a:t>
            </a:r>
            <a:endParaRPr lang="en-US" dirty="0" smtClean="0"/>
          </a:p>
          <a:p>
            <a:r>
              <a:rPr lang="en-US" dirty="0" smtClean="0"/>
              <a:t>“The motto is \</a:t>
            </a:r>
            <a:r>
              <a:rPr lang="en-US" dirty="0" err="1" smtClean="0"/>
              <a:t>nGo</a:t>
            </a:r>
            <a:r>
              <a:rPr lang="en-US" dirty="0" smtClean="0"/>
              <a:t> for it!”</a:t>
            </a:r>
          </a:p>
          <a:p>
            <a:pPr lvl="1"/>
            <a:r>
              <a:rPr lang="en-US" dirty="0" smtClean="0"/>
              <a:t>The motto is</a:t>
            </a:r>
          </a:p>
          <a:p>
            <a:pPr marL="457200" lvl="1" indent="0">
              <a:buNone/>
            </a:pPr>
            <a:r>
              <a:rPr lang="en-US" dirty="0" smtClean="0"/>
              <a:t>   Go for it!</a:t>
            </a:r>
          </a:p>
          <a:p>
            <a:r>
              <a:rPr lang="en-US" dirty="0" smtClean="0"/>
              <a:t>“How’s this”</a:t>
            </a:r>
          </a:p>
          <a:p>
            <a:pPr lvl="1"/>
            <a:r>
              <a:rPr lang="en-US" dirty="0" smtClean="0"/>
              <a:t>How’s this</a:t>
            </a:r>
          </a:p>
          <a:p>
            <a:pPr lvl="1"/>
            <a:r>
              <a:rPr lang="en-US" dirty="0" smtClean="0"/>
              <a:t>char </a:t>
            </a:r>
            <a:r>
              <a:rPr lang="en-US" dirty="0" err="1" smtClean="0"/>
              <a:t>singleQuote</a:t>
            </a:r>
            <a:r>
              <a:rPr lang="en-US" dirty="0" smtClean="0"/>
              <a:t> = ‘\’’;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7220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Concatenation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String name = “May”;</a:t>
            </a:r>
          </a:p>
          <a:p>
            <a:r>
              <a:rPr lang="en-US" dirty="0" smtClean="0"/>
              <a:t>String sentence;</a:t>
            </a:r>
          </a:p>
          <a:p>
            <a:r>
              <a:rPr lang="en-US" dirty="0"/>
              <a:t>s</a:t>
            </a:r>
            <a:r>
              <a:rPr lang="en-US" dirty="0" smtClean="0"/>
              <a:t>entence = “My dog’s name is ” + name;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56318" y="4462291"/>
            <a:ext cx="690007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rial Unicode MS"/>
                <a:cs typeface="Arial Unicode MS"/>
              </a:rPr>
              <a:t>My dog’s name is May</a:t>
            </a:r>
            <a:endParaRPr lang="en-US" sz="3200" dirty="0">
              <a:latin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20588425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Empty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string can have any number of characters, including zero</a:t>
            </a:r>
          </a:p>
          <a:p>
            <a:r>
              <a:rPr lang="en-US" dirty="0" smtClean="0"/>
              <a:t>The string with zero characters is called the empty string</a:t>
            </a:r>
          </a:p>
          <a:p>
            <a:r>
              <a:rPr lang="en-US" dirty="0" smtClean="0"/>
              <a:t>The empty string is useful and can be created in many ways including</a:t>
            </a:r>
          </a:p>
          <a:p>
            <a:pPr lvl="1"/>
            <a:r>
              <a:rPr lang="en-US" dirty="0" smtClean="0"/>
              <a:t>String </a:t>
            </a:r>
            <a:r>
              <a:rPr lang="en-US" dirty="0" err="1" smtClean="0"/>
              <a:t>str</a:t>
            </a:r>
            <a:r>
              <a:rPr lang="en-US" dirty="0" smtClean="0"/>
              <a:t> = “”;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2739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Try It </a:t>
            </a:r>
            <a:r>
              <a:rPr lang="en-US" dirty="0"/>
              <a:t>Y</a:t>
            </a:r>
            <a:r>
              <a:rPr lang="en-US" dirty="0" smtClean="0"/>
              <a:t>ourself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 code in Eclipse</a:t>
            </a:r>
          </a:p>
          <a:p>
            <a:pPr lvl="1"/>
            <a:r>
              <a:rPr lang="en-US" dirty="0" smtClean="0"/>
              <a:t>See </a:t>
            </a:r>
            <a:r>
              <a:rPr lang="en-US" dirty="0" err="1" smtClean="0"/>
              <a:t>StringsAndChars.java</a:t>
            </a:r>
            <a:r>
              <a:rPr lang="en-US" dirty="0" smtClean="0"/>
              <a:t>, </a:t>
            </a:r>
            <a:r>
              <a:rPr lang="en-US" dirty="0" err="1" smtClean="0"/>
              <a:t>TestStringMethods.java</a:t>
            </a:r>
            <a:r>
              <a:rPr lang="en-US" dirty="0" smtClean="0"/>
              <a:t> on the course website for more details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1753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000" dirty="0" smtClean="0"/>
          </a:p>
          <a:p>
            <a:pPr marL="0" indent="0">
              <a:buNone/>
            </a:pPr>
            <a:r>
              <a:rPr lang="en-US" sz="4000" dirty="0" smtClean="0"/>
              <a:t>Console I/O: </a:t>
            </a:r>
          </a:p>
          <a:p>
            <a:pPr marL="0" indent="0">
              <a:buNone/>
            </a:pPr>
            <a:r>
              <a:rPr lang="en-US" sz="4000" dirty="0" smtClean="0"/>
              <a:t>Screen Output and Keyboard Input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59816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We’ve seen several examples of screen output already</a:t>
            </a:r>
          </a:p>
          <a:p>
            <a:r>
              <a:rPr lang="en-US" dirty="0" err="1" smtClean="0"/>
              <a:t>System.out.println</a:t>
            </a:r>
            <a:r>
              <a:rPr lang="en-US" dirty="0" smtClean="0"/>
              <a:t>(“This is a string”);</a:t>
            </a:r>
            <a:endParaRPr lang="en-US" dirty="0"/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System.out</a:t>
            </a:r>
            <a:r>
              <a:rPr lang="en-US" dirty="0" smtClean="0"/>
              <a:t> is an object built in Java SDK</a:t>
            </a:r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println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/>
              <a:t>is one of the methods available to the </a:t>
            </a:r>
            <a:r>
              <a:rPr lang="en-US" dirty="0" err="1" smtClean="0">
                <a:solidFill>
                  <a:srgbClr val="FF0000"/>
                </a:solidFill>
              </a:rPr>
              <a:t>System.out</a:t>
            </a:r>
            <a:r>
              <a:rPr lang="en-US" dirty="0" smtClean="0"/>
              <a:t> object</a:t>
            </a:r>
          </a:p>
        </p:txBody>
      </p:sp>
    </p:spTree>
    <p:extLst>
      <p:ext uri="{BB962C8B-B14F-4D97-AF65-F5344CB8AC3E}">
        <p14:creationId xmlns:p14="http://schemas.microsoft.com/office/powerpoint/2010/main" val="24604526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Print Versus </a:t>
            </a:r>
            <a:r>
              <a:rPr lang="en-US" dirty="0" err="1" smtClean="0"/>
              <a:t>Println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System.out.</a:t>
            </a:r>
            <a:r>
              <a:rPr lang="en-US" dirty="0" err="1" smtClean="0">
                <a:solidFill>
                  <a:srgbClr val="FF0000"/>
                </a:solidFill>
              </a:rPr>
              <a:t>print</a:t>
            </a:r>
            <a:r>
              <a:rPr lang="en-US" dirty="0" smtClean="0"/>
              <a:t>(“This is a string”);</a:t>
            </a:r>
          </a:p>
          <a:p>
            <a:pPr marL="0" indent="0">
              <a:buNone/>
            </a:pPr>
            <a:r>
              <a:rPr lang="en-US" dirty="0" err="1" smtClean="0"/>
              <a:t>System.out.println</a:t>
            </a:r>
            <a:r>
              <a:rPr lang="en-US" dirty="0" smtClean="0"/>
              <a:t>(“This is a string”);</a:t>
            </a:r>
          </a:p>
          <a:p>
            <a:pPr lvl="1"/>
            <a:r>
              <a:rPr lang="en-US" dirty="0" smtClean="0"/>
              <a:t>What is the difference?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System.out.</a:t>
            </a:r>
            <a:r>
              <a:rPr lang="en-US" dirty="0" err="1" smtClean="0">
                <a:solidFill>
                  <a:srgbClr val="FF0000"/>
                </a:solidFill>
              </a:rPr>
              <a:t>print</a:t>
            </a:r>
            <a:r>
              <a:rPr lang="en-US" dirty="0" smtClean="0"/>
              <a:t>(“This prints ”);</a:t>
            </a:r>
          </a:p>
          <a:p>
            <a:pPr marL="0" indent="0">
              <a:buNone/>
            </a:pPr>
            <a:r>
              <a:rPr lang="en-US" dirty="0" err="1" smtClean="0"/>
              <a:t>System.out.</a:t>
            </a:r>
            <a:r>
              <a:rPr lang="en-US" dirty="0" err="1" smtClean="0">
                <a:solidFill>
                  <a:srgbClr val="FF0000"/>
                </a:solidFill>
              </a:rPr>
              <a:t>print</a:t>
            </a:r>
            <a:r>
              <a:rPr lang="en-US" dirty="0" smtClean="0"/>
              <a:t>(“multiple parts ”);</a:t>
            </a:r>
          </a:p>
          <a:p>
            <a:pPr marL="0" indent="0">
              <a:buNone/>
            </a:pPr>
            <a:r>
              <a:rPr lang="en-US" dirty="0" err="1" smtClean="0"/>
              <a:t>System.out.println</a:t>
            </a:r>
            <a:r>
              <a:rPr lang="en-US" dirty="0" smtClean="0"/>
              <a:t>(“in one line”);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1386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+mj-ea"/>
              </a:rPr>
              <a:t>Screen Output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32800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Use concatenation </a:t>
            </a:r>
            <a:r>
              <a:rPr lang="en-US" dirty="0"/>
              <a:t>operator (</a:t>
            </a:r>
            <a:r>
              <a:rPr lang="en-US" b="1" dirty="0">
                <a:solidFill>
                  <a:srgbClr val="FF0000"/>
                </a:solidFill>
              </a:rPr>
              <a:t>+</a:t>
            </a:r>
            <a:r>
              <a:rPr lang="en-US" dirty="0"/>
              <a:t>) </a:t>
            </a:r>
            <a:r>
              <a:rPr lang="en-US" dirty="0" smtClean="0"/>
              <a:t>to join the things you want to display</a:t>
            </a:r>
            <a:endParaRPr lang="en-US" dirty="0"/>
          </a:p>
          <a:p>
            <a:pPr lvl="1" eaLnBrk="1" hangingPunct="1">
              <a:buFont typeface="Wingdings" charset="0"/>
              <a:buNone/>
            </a:pPr>
            <a:r>
              <a:rPr lang="en-US" dirty="0" err="1"/>
              <a:t>System.out.println</a:t>
            </a:r>
            <a:r>
              <a:rPr lang="en-US" dirty="0"/>
              <a:t>("Lucky number = " + 13 +</a:t>
            </a:r>
            <a:br>
              <a:rPr lang="en-US" dirty="0"/>
            </a:br>
            <a:r>
              <a:rPr lang="en-US" dirty="0"/>
              <a:t>"Secret number = " + number);</a:t>
            </a:r>
          </a:p>
          <a:p>
            <a:pPr eaLnBrk="1" hangingPunct="1"/>
            <a:r>
              <a:rPr lang="en-US" dirty="0" smtClean="0"/>
              <a:t>Note: no spaces are added. If you want to add a space, add it into the string</a:t>
            </a: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“Secret number =” </a:t>
            </a:r>
            <a:r>
              <a:rPr lang="en-US" dirty="0" smtClean="0">
                <a:sym typeface="Wingdings"/>
              </a:rPr>
              <a:t> “Secret number = ”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834298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ea typeface="+mj-ea"/>
              </a:rPr>
              <a:t>Keyboard Input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/>
              <a:t>Java </a:t>
            </a:r>
            <a:r>
              <a:rPr lang="en-US" sz="2800" dirty="0" smtClean="0"/>
              <a:t>5.0 ~ 7.0 </a:t>
            </a:r>
            <a:r>
              <a:rPr lang="en-US" sz="2800" dirty="0"/>
              <a:t>have reasonable facilities for handling keyboard </a:t>
            </a:r>
            <a:r>
              <a:rPr lang="en-US" sz="2800" dirty="0" smtClean="0"/>
              <a:t>input</a:t>
            </a:r>
            <a:endParaRPr lang="en-US" sz="2800" dirty="0"/>
          </a:p>
          <a:p>
            <a:pPr eaLnBrk="1" hangingPunct="1"/>
            <a:r>
              <a:rPr lang="en-US" sz="2800" dirty="0"/>
              <a:t>These facilities are provided by the </a:t>
            </a:r>
            <a:r>
              <a:rPr lang="en-US" sz="2800" b="1" dirty="0">
                <a:solidFill>
                  <a:srgbClr val="FF0000"/>
                </a:solidFill>
              </a:rPr>
              <a:t>Scanner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class in the </a:t>
            </a:r>
            <a:r>
              <a:rPr lang="en-US" sz="2800" b="1" dirty="0" err="1">
                <a:solidFill>
                  <a:srgbClr val="FF0000"/>
                </a:solidFill>
              </a:rPr>
              <a:t>java.util</a:t>
            </a:r>
            <a:r>
              <a:rPr lang="en-US" sz="2800" dirty="0"/>
              <a:t> </a:t>
            </a:r>
            <a:r>
              <a:rPr lang="en-US" sz="2800" dirty="0" smtClean="0"/>
              <a:t>package</a:t>
            </a:r>
            <a:endParaRPr lang="en-US" sz="2400" dirty="0"/>
          </a:p>
          <a:p>
            <a:pPr lvl="1" eaLnBrk="1" hangingPunct="1"/>
            <a:r>
              <a:rPr lang="en-US" sz="2400" dirty="0"/>
              <a:t>A </a:t>
            </a:r>
            <a:r>
              <a:rPr lang="en-US" sz="2400" i="1" dirty="0"/>
              <a:t>package</a:t>
            </a:r>
            <a:r>
              <a:rPr lang="en-US" sz="2400" dirty="0"/>
              <a:t> is a library of </a:t>
            </a:r>
            <a:r>
              <a:rPr lang="en-US" sz="2400" dirty="0" smtClean="0"/>
              <a:t>classes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917633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Use the Scanner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072961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I</a:t>
            </a:r>
            <a:r>
              <a:rPr lang="en-US" sz="2800" dirty="0" smtClean="0"/>
              <a:t>nclude at the beginning of a program</a:t>
            </a:r>
          </a:p>
          <a:p>
            <a:pPr marL="457200" lvl="1" indent="0">
              <a:buNone/>
            </a:pPr>
            <a:r>
              <a:rPr lang="en-US" sz="2400" dirty="0" smtClean="0"/>
              <a:t>import </a:t>
            </a:r>
            <a:r>
              <a:rPr lang="en-US" sz="2400" dirty="0" err="1" smtClean="0"/>
              <a:t>java.util.Scanner</a:t>
            </a:r>
            <a:r>
              <a:rPr lang="en-US" sz="2400" dirty="0" smtClean="0"/>
              <a:t>;</a:t>
            </a:r>
          </a:p>
          <a:p>
            <a:r>
              <a:rPr lang="en-US" sz="2800" dirty="0" smtClean="0"/>
              <a:t>Create an object of the Scanner class</a:t>
            </a:r>
          </a:p>
          <a:p>
            <a:pPr marL="457200" lvl="1" indent="0">
              <a:buNone/>
            </a:pPr>
            <a:r>
              <a:rPr lang="en-US" sz="2400" dirty="0" smtClean="0"/>
              <a:t>Scanner </a:t>
            </a:r>
            <a:r>
              <a:rPr lang="en-US" sz="2400" dirty="0" err="1" smtClean="0"/>
              <a:t>Scanner_object_name</a:t>
            </a:r>
            <a:r>
              <a:rPr lang="en-US" sz="2400" dirty="0" smtClean="0"/>
              <a:t> = new Scanner(</a:t>
            </a:r>
            <a:r>
              <a:rPr lang="en-US" sz="2400" dirty="0" err="1" smtClean="0"/>
              <a:t>System.in</a:t>
            </a:r>
            <a:r>
              <a:rPr lang="en-US" sz="2400" dirty="0" smtClean="0"/>
              <a:t>);</a:t>
            </a:r>
          </a:p>
          <a:p>
            <a:r>
              <a:rPr lang="en-US" sz="2800" dirty="0" smtClean="0"/>
              <a:t>Read data using methods of the object</a:t>
            </a:r>
          </a:p>
          <a:p>
            <a:pPr marL="457200" lvl="1" indent="0">
              <a:buNone/>
            </a:pPr>
            <a:r>
              <a:rPr lang="en-US" sz="2400" dirty="0" err="1" smtClean="0"/>
              <a:t>Scanner_object_name.</a:t>
            </a:r>
            <a:r>
              <a:rPr lang="en-US" sz="2400" dirty="0" err="1" smtClean="0">
                <a:solidFill>
                  <a:srgbClr val="FF0000"/>
                </a:solidFill>
              </a:rPr>
              <a:t>next</a:t>
            </a:r>
            <a:r>
              <a:rPr lang="en-US" sz="2400" dirty="0" smtClean="0"/>
              <a:t>();  </a:t>
            </a:r>
            <a:r>
              <a:rPr lang="en-US" sz="2400" dirty="0" smtClean="0">
                <a:sym typeface="Wingdings"/>
              </a:rPr>
              <a:t> String</a:t>
            </a:r>
          </a:p>
          <a:p>
            <a:pPr marL="457200" lvl="1" indent="0">
              <a:buNone/>
            </a:pPr>
            <a:r>
              <a:rPr lang="en-US" sz="2400" dirty="0" err="1" smtClean="0">
                <a:sym typeface="Wingdings"/>
              </a:rPr>
              <a:t>Scanner_object_name.</a:t>
            </a:r>
            <a:r>
              <a:rPr lang="en-US" sz="2400" dirty="0" err="1" smtClean="0">
                <a:solidFill>
                  <a:srgbClr val="FF0000"/>
                </a:solidFill>
                <a:sym typeface="Wingdings"/>
              </a:rPr>
              <a:t>nextLine</a:t>
            </a:r>
            <a:r>
              <a:rPr lang="en-US" sz="2400" dirty="0" smtClean="0">
                <a:sym typeface="Wingdings"/>
              </a:rPr>
              <a:t>();  String</a:t>
            </a:r>
          </a:p>
          <a:p>
            <a:pPr marL="457200" lvl="1" indent="0">
              <a:buNone/>
            </a:pPr>
            <a:r>
              <a:rPr lang="en-US" sz="2400" dirty="0" err="1" smtClean="0">
                <a:sym typeface="Wingdings"/>
              </a:rPr>
              <a:t>Scanner_object_name.</a:t>
            </a:r>
            <a:r>
              <a:rPr lang="en-US" sz="2400" dirty="0" err="1" smtClean="0">
                <a:solidFill>
                  <a:srgbClr val="FF0000"/>
                </a:solidFill>
                <a:sym typeface="Wingdings"/>
              </a:rPr>
              <a:t>nextInt</a:t>
            </a:r>
            <a:r>
              <a:rPr lang="en-US" sz="2400" dirty="0" smtClean="0">
                <a:sym typeface="Wingdings"/>
              </a:rPr>
              <a:t>();  int</a:t>
            </a:r>
          </a:p>
          <a:p>
            <a:pPr marL="457200" lvl="1" indent="0">
              <a:buNone/>
            </a:pPr>
            <a:r>
              <a:rPr lang="en-US" sz="2400" dirty="0" err="1" smtClean="0">
                <a:sym typeface="Wingdings"/>
              </a:rPr>
              <a:t>Scanner_object_name.</a:t>
            </a:r>
            <a:r>
              <a:rPr lang="en-US" sz="2400" dirty="0" err="1" smtClean="0">
                <a:solidFill>
                  <a:srgbClr val="FF0000"/>
                </a:solidFill>
                <a:sym typeface="Wingdings"/>
              </a:rPr>
              <a:t>nextDouble</a:t>
            </a:r>
            <a:r>
              <a:rPr lang="en-US" sz="2400" dirty="0" smtClean="0">
                <a:sym typeface="Wingdings"/>
              </a:rPr>
              <a:t>();  double</a:t>
            </a:r>
          </a:p>
          <a:p>
            <a:pPr marL="457200" lvl="1" indent="0">
              <a:buNone/>
            </a:pPr>
            <a:r>
              <a:rPr lang="en-US" sz="2400" dirty="0" err="1" smtClean="0">
                <a:sym typeface="Wingdings"/>
              </a:rPr>
              <a:t>Scanner_object_name.</a:t>
            </a:r>
            <a:r>
              <a:rPr lang="en-US" sz="2400" dirty="0" err="1" smtClean="0">
                <a:solidFill>
                  <a:srgbClr val="FF0000"/>
                </a:solidFill>
                <a:sym typeface="Wingdings"/>
              </a:rPr>
              <a:t>nextBoolean</a:t>
            </a:r>
            <a:r>
              <a:rPr lang="en-US" sz="2400" dirty="0" smtClean="0">
                <a:sym typeface="Wingdings"/>
              </a:rPr>
              <a:t>();  </a:t>
            </a:r>
            <a:r>
              <a:rPr lang="en-US" sz="2400" dirty="0" err="1" smtClean="0">
                <a:sym typeface="Wingdings"/>
              </a:rPr>
              <a:t>boolean</a:t>
            </a:r>
            <a:endParaRPr lang="en-US" sz="2400" dirty="0" smtClean="0">
              <a:sym typeface="Wingdings"/>
            </a:endParaRP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90206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Labs 0 &amp; 1 are due today by 11:59pm</a:t>
            </a:r>
          </a:p>
          <a:p>
            <a:r>
              <a:rPr lang="en-US" dirty="0" smtClean="0"/>
              <a:t>Homework 0 grades are posted</a:t>
            </a:r>
          </a:p>
          <a:p>
            <a:r>
              <a:rPr lang="en-US" dirty="0" smtClean="0"/>
              <a:t>Office hours are fixed: MW 3-4pm, or by appointment</a:t>
            </a:r>
          </a:p>
        </p:txBody>
      </p:sp>
    </p:spTree>
    <p:extLst>
      <p:ext uri="{BB962C8B-B14F-4D97-AF65-F5344CB8AC3E}">
        <p14:creationId xmlns:p14="http://schemas.microsoft.com/office/powerpoint/2010/main" val="1160130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About </a:t>
            </a:r>
            <a:r>
              <a:rPr lang="en-US" dirty="0" err="1" smtClean="0">
                <a:solidFill>
                  <a:srgbClr val="FF0000"/>
                </a:solidFill>
              </a:rPr>
              <a:t>nextLine</a:t>
            </a:r>
            <a:r>
              <a:rPr lang="en-US" dirty="0" smtClean="0">
                <a:solidFill>
                  <a:srgbClr val="FF0000"/>
                </a:solidFill>
              </a:rPr>
              <a:t>()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28042" cy="4997130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nextLine</a:t>
            </a:r>
            <a:r>
              <a:rPr lang="en-US" dirty="0" smtClean="0"/>
              <a:t>() method reads the remainder of the current line, even if it is empty</a:t>
            </a:r>
          </a:p>
          <a:p>
            <a:pPr lvl="1">
              <a:spcAft>
                <a:spcPts val="0"/>
              </a:spcAft>
            </a:pPr>
            <a:r>
              <a:rPr lang="en-US" sz="2400" dirty="0" smtClean="0"/>
              <a:t>E.g.:  </a:t>
            </a:r>
            <a:r>
              <a:rPr lang="en-US" sz="2400" dirty="0" err="1" smtClean="0"/>
              <a:t>int</a:t>
            </a:r>
            <a:r>
              <a:rPr lang="en-US" sz="2400" dirty="0" smtClean="0"/>
              <a:t> n = </a:t>
            </a:r>
            <a:r>
              <a:rPr lang="en-US" sz="2400" dirty="0" err="1" smtClean="0"/>
              <a:t>keyboard.nextInt</a:t>
            </a:r>
            <a:r>
              <a:rPr lang="en-US" sz="2400" dirty="0" smtClean="0"/>
              <a:t>();</a:t>
            </a:r>
          </a:p>
          <a:p>
            <a:pPr marL="914400" lvl="2" indent="0">
              <a:buNone/>
            </a:pPr>
            <a:r>
              <a:rPr lang="en-US" dirty="0"/>
              <a:t>	 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FF"/>
                </a:solidFill>
              </a:rPr>
              <a:t>String s1 = </a:t>
            </a:r>
            <a:r>
              <a:rPr lang="en-US" dirty="0" err="1" smtClean="0">
                <a:solidFill>
                  <a:srgbClr val="0000FF"/>
                </a:solidFill>
              </a:rPr>
              <a:t>keyboard.nextLine</a:t>
            </a:r>
            <a:r>
              <a:rPr lang="en-US" dirty="0" smtClean="0">
                <a:solidFill>
                  <a:srgbClr val="0000FF"/>
                </a:solidFill>
              </a:rPr>
              <a:t>();</a:t>
            </a:r>
          </a:p>
          <a:p>
            <a:pPr marL="914400" lvl="2" indent="0">
              <a:spcAft>
                <a:spcPts val="600"/>
              </a:spcAft>
              <a:buNone/>
            </a:pP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       String s2 = </a:t>
            </a:r>
            <a:r>
              <a:rPr lang="en-US" dirty="0" err="1" smtClean="0">
                <a:solidFill>
                  <a:srgbClr val="0000FF"/>
                </a:solidFill>
              </a:rPr>
              <a:t>keyboard.nextLine</a:t>
            </a:r>
            <a:r>
              <a:rPr lang="en-US" dirty="0" smtClean="0">
                <a:solidFill>
                  <a:srgbClr val="0000FF"/>
                </a:solidFill>
              </a:rPr>
              <a:t>();</a:t>
            </a:r>
          </a:p>
          <a:p>
            <a:pPr marL="514350" lvl="1" indent="0">
              <a:spcAft>
                <a:spcPts val="0"/>
              </a:spcAft>
              <a:buNone/>
            </a:pPr>
            <a:r>
              <a:rPr lang="en-US" sz="2400" dirty="0">
                <a:solidFill>
                  <a:srgbClr val="FF0000"/>
                </a:solidFill>
              </a:rPr>
              <a:t>  </a:t>
            </a:r>
            <a:r>
              <a:rPr lang="en-US" sz="2400" dirty="0" smtClean="0">
                <a:solidFill>
                  <a:srgbClr val="FF0000"/>
                </a:solidFill>
              </a:rPr>
              <a:t>Input:  13 is the lucky number,</a:t>
            </a:r>
          </a:p>
          <a:p>
            <a:pPr marL="914400" lvl="2" indent="0"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   and which one is</a:t>
            </a:r>
          </a:p>
          <a:p>
            <a:pPr marL="914400" lvl="2" indent="0"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   the secret number?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/>
              <a:t>Make sure to read </a:t>
            </a:r>
            <a:r>
              <a:rPr lang="en-US" b="1" dirty="0" smtClean="0">
                <a:solidFill>
                  <a:srgbClr val="000090"/>
                </a:solidFill>
              </a:rPr>
              <a:t>GOTCHA</a:t>
            </a:r>
            <a:r>
              <a:rPr lang="en-US" dirty="0" smtClean="0"/>
              <a:t> on p.97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22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of Chapter 1 &amp; </a:t>
            </a:r>
            <a:r>
              <a:rPr lang="en-US" dirty="0" smtClean="0"/>
              <a:t>2</a:t>
            </a:r>
          </a:p>
          <a:p>
            <a:r>
              <a:rPr lang="en-US" dirty="0" smtClean="0"/>
              <a:t>Review programs in lectures and labs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4374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97530" cy="1143000"/>
          </a:xfrm>
        </p:spPr>
        <p:txBody>
          <a:bodyPr>
            <a:normAutofit/>
          </a:bodyPr>
          <a:lstStyle/>
          <a:p>
            <a:r>
              <a:rPr lang="en-US" dirty="0"/>
              <a:t>Review of How to Use a Variable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229601" cy="475615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Declare</a:t>
            </a:r>
            <a:r>
              <a:rPr lang="en-US" dirty="0" smtClean="0"/>
              <a:t> a variable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 age;</a:t>
            </a:r>
          </a:p>
          <a:p>
            <a:pPr lvl="1"/>
            <a:r>
              <a:rPr lang="en-US" dirty="0" smtClean="0"/>
              <a:t>A container to hold data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Assign</a:t>
            </a:r>
            <a:r>
              <a:rPr lang="en-US" dirty="0" smtClean="0"/>
              <a:t> a value to the variable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ge = 16;</a:t>
            </a:r>
          </a:p>
          <a:p>
            <a:pPr lvl="1"/>
            <a:r>
              <a:rPr lang="en-US" dirty="0" smtClean="0"/>
              <a:t>Puts a value into the container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Change</a:t>
            </a:r>
            <a:r>
              <a:rPr lang="en-US" dirty="0" smtClean="0"/>
              <a:t> the value of the variable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ge = age + 1;</a:t>
            </a:r>
          </a:p>
          <a:p>
            <a:pPr lvl="1"/>
            <a:r>
              <a:rPr lang="en-US" dirty="0" smtClean="0"/>
              <a:t>Interpreted from right to left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7C5C4-BC56-934D-A9AD-C8B11D2678F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991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Last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9287"/>
          </a:xfrm>
        </p:spPr>
        <p:txBody>
          <a:bodyPr>
            <a:normAutofit/>
          </a:bodyPr>
          <a:lstStyle/>
          <a:p>
            <a:r>
              <a:rPr lang="en-US" dirty="0" smtClean="0"/>
              <a:t>What are the two main data types in Java?</a:t>
            </a:r>
          </a:p>
          <a:p>
            <a:pPr lvl="1"/>
            <a:r>
              <a:rPr lang="en-US" dirty="0" smtClean="0"/>
              <a:t>Primitive type and class type</a:t>
            </a:r>
          </a:p>
          <a:p>
            <a:r>
              <a:rPr lang="en-US" dirty="0" smtClean="0"/>
              <a:t>List some of the primitive types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, float, double, char, </a:t>
            </a:r>
            <a:r>
              <a:rPr lang="en-US" dirty="0" err="1" smtClean="0"/>
              <a:t>boolean</a:t>
            </a:r>
            <a:r>
              <a:rPr lang="en-US" dirty="0" smtClean="0"/>
              <a:t> …</a:t>
            </a:r>
          </a:p>
          <a:p>
            <a:r>
              <a:rPr lang="en-US" dirty="0" smtClean="0"/>
              <a:t>Can a </a:t>
            </a:r>
            <a:r>
              <a:rPr lang="en-US" dirty="0" smtClean="0">
                <a:solidFill>
                  <a:srgbClr val="FF0000"/>
                </a:solidFill>
              </a:rPr>
              <a:t>double</a:t>
            </a:r>
            <a:r>
              <a:rPr lang="en-US" dirty="0" smtClean="0"/>
              <a:t> variable be assigned to an </a:t>
            </a:r>
            <a:r>
              <a:rPr lang="en-US" dirty="0" err="1" smtClean="0">
                <a:solidFill>
                  <a:srgbClr val="FF0000"/>
                </a:solidFill>
              </a:rPr>
              <a:t>int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variable? </a:t>
            </a:r>
          </a:p>
          <a:p>
            <a:r>
              <a:rPr lang="en-US" dirty="0" smtClean="0"/>
              <a:t>How to do type casting? 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Type_Name</a:t>
            </a:r>
            <a:r>
              <a:rPr lang="en-US" dirty="0" smtClean="0"/>
              <a:t>) Expression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2510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String</a:t>
            </a:r>
          </a:p>
          <a:p>
            <a:r>
              <a:rPr lang="en-US" dirty="0" smtClean="0"/>
              <a:t>Console I/O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0562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656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Class Type</a:t>
            </a:r>
          </a:p>
          <a:p>
            <a:r>
              <a:rPr lang="en-US" dirty="0" smtClean="0"/>
              <a:t>Objects of </a:t>
            </a:r>
            <a:r>
              <a:rPr lang="en-US" dirty="0"/>
              <a:t>S</a:t>
            </a:r>
            <a:r>
              <a:rPr lang="en-US" dirty="0" smtClean="0"/>
              <a:t>tring class can be defined as:</a:t>
            </a:r>
          </a:p>
          <a:p>
            <a:pPr lvl="1"/>
            <a:r>
              <a:rPr lang="en-US" dirty="0" smtClean="0"/>
              <a:t>String </a:t>
            </a:r>
            <a:r>
              <a:rPr lang="en-US" dirty="0" err="1" smtClean="0"/>
              <a:t>myString</a:t>
            </a:r>
            <a:r>
              <a:rPr lang="en-US" dirty="0" smtClean="0"/>
              <a:t> = “UNC is Great!”;</a:t>
            </a:r>
            <a:endParaRPr lang="en-US" dirty="0"/>
          </a:p>
          <a:p>
            <a:r>
              <a:rPr lang="en-US" dirty="0" smtClean="0"/>
              <a:t>Each String object consists of </a:t>
            </a:r>
          </a:p>
          <a:p>
            <a:pPr lvl="1"/>
            <a:r>
              <a:rPr lang="en-US" dirty="0" smtClean="0"/>
              <a:t>A sequence of characters (char)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A set of methods that can process the sequence of characters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9212796"/>
              </p:ext>
            </p:extLst>
          </p:nvPr>
        </p:nvGraphicFramePr>
        <p:xfrm>
          <a:off x="2414936" y="4462291"/>
          <a:ext cx="6095999" cy="79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U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N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C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i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s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b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G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r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e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a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t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!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0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1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2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3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4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5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6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7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8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9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10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11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12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156318" y="4462291"/>
            <a:ext cx="12453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 Unicode MS"/>
                <a:cs typeface="Arial Unicode MS"/>
              </a:rPr>
              <a:t>String </a:t>
            </a:r>
          </a:p>
          <a:p>
            <a:r>
              <a:rPr lang="en-US" sz="2400" dirty="0" smtClean="0">
                <a:latin typeface="Arial Unicode MS"/>
                <a:cs typeface="Arial Unicode MS"/>
              </a:rPr>
              <a:t>Indices:</a:t>
            </a:r>
            <a:endParaRPr lang="en-US" sz="2400" dirty="0">
              <a:latin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13043758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Some Methods in the Class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8535"/>
            <a:ext cx="8229600" cy="540946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String </a:t>
            </a:r>
            <a:r>
              <a:rPr lang="en-US" dirty="0" err="1" smtClean="0"/>
              <a:t>myString</a:t>
            </a:r>
            <a:r>
              <a:rPr lang="en-US" dirty="0" smtClean="0"/>
              <a:t> = “UNC is Great!”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sz="1300" dirty="0"/>
          </a:p>
          <a:p>
            <a:pPr marL="457200" lvl="1" indent="0">
              <a:buNone/>
            </a:pPr>
            <a:r>
              <a:rPr lang="en-US" sz="2400" dirty="0"/>
              <a:t>i</a:t>
            </a:r>
            <a:r>
              <a:rPr lang="en-US" sz="2400" dirty="0" smtClean="0"/>
              <a:t>nt </a:t>
            </a:r>
            <a:r>
              <a:rPr lang="en-US" sz="2400" dirty="0" err="1" smtClean="0"/>
              <a:t>strLength</a:t>
            </a:r>
            <a:r>
              <a:rPr lang="en-US" sz="2400" dirty="0" smtClean="0"/>
              <a:t> = </a:t>
            </a:r>
            <a:r>
              <a:rPr lang="en-US" sz="2400" dirty="0" err="1" smtClean="0"/>
              <a:t>myString.</a:t>
            </a:r>
            <a:r>
              <a:rPr lang="en-US" sz="2400" b="1" dirty="0" err="1" smtClean="0">
                <a:solidFill>
                  <a:srgbClr val="FF0000"/>
                </a:solidFill>
              </a:rPr>
              <a:t>length</a:t>
            </a:r>
            <a:r>
              <a:rPr lang="en-US" sz="2400" dirty="0" smtClean="0"/>
              <a:t>();</a:t>
            </a:r>
          </a:p>
          <a:p>
            <a:pPr marL="457200" lvl="1" indent="0">
              <a:buNone/>
            </a:pPr>
            <a:r>
              <a:rPr lang="en-US" sz="2400" dirty="0" err="1" smtClean="0"/>
              <a:t>System.out.println</a:t>
            </a:r>
            <a:r>
              <a:rPr lang="en-US" sz="2400" dirty="0" smtClean="0"/>
              <a:t>(</a:t>
            </a:r>
            <a:r>
              <a:rPr lang="en-US" sz="2400" dirty="0" err="1" smtClean="0"/>
              <a:t>strLength</a:t>
            </a:r>
            <a:r>
              <a:rPr lang="en-US" sz="2400" dirty="0" smtClean="0"/>
              <a:t>);</a:t>
            </a:r>
          </a:p>
          <a:p>
            <a:pPr marL="457200" lvl="1" indent="0">
              <a:buNone/>
            </a:pPr>
            <a:endParaRPr lang="en-US" sz="800" dirty="0" smtClean="0"/>
          </a:p>
          <a:p>
            <a:pPr marL="457200" lvl="1" indent="0">
              <a:buNone/>
            </a:pPr>
            <a:r>
              <a:rPr lang="en-US" sz="2400" dirty="0"/>
              <a:t>c</a:t>
            </a:r>
            <a:r>
              <a:rPr lang="en-US" sz="2400" dirty="0" smtClean="0"/>
              <a:t>har </a:t>
            </a:r>
            <a:r>
              <a:rPr lang="en-US" sz="2400" dirty="0" err="1" smtClean="0"/>
              <a:t>strFirstLetter</a:t>
            </a:r>
            <a:r>
              <a:rPr lang="en-US" sz="2400" dirty="0" smtClean="0"/>
              <a:t> = </a:t>
            </a:r>
            <a:r>
              <a:rPr lang="en-US" sz="2400" dirty="0" err="1" smtClean="0"/>
              <a:t>myString.</a:t>
            </a:r>
            <a:r>
              <a:rPr lang="en-US" sz="2400" b="1" dirty="0" err="1" smtClean="0">
                <a:solidFill>
                  <a:srgbClr val="FF0000"/>
                </a:solidFill>
              </a:rPr>
              <a:t>charAt</a:t>
            </a:r>
            <a:r>
              <a:rPr lang="en-US" sz="2400" dirty="0" smtClean="0"/>
              <a:t>(0);</a:t>
            </a:r>
          </a:p>
          <a:p>
            <a:pPr marL="457200" lvl="1" indent="0">
              <a:buNone/>
            </a:pPr>
            <a:r>
              <a:rPr lang="en-US" sz="2400" dirty="0" err="1" smtClean="0"/>
              <a:t>System.out.println</a:t>
            </a:r>
            <a:r>
              <a:rPr lang="en-US" sz="2400" dirty="0" smtClean="0"/>
              <a:t>(</a:t>
            </a:r>
            <a:r>
              <a:rPr lang="en-US" sz="2400" dirty="0" err="1" smtClean="0"/>
              <a:t>strFirstLetter</a:t>
            </a:r>
            <a:r>
              <a:rPr lang="en-US" sz="2400" dirty="0" smtClean="0"/>
              <a:t>);</a:t>
            </a:r>
          </a:p>
          <a:p>
            <a:pPr marL="457200" lvl="1" indent="0">
              <a:buNone/>
            </a:pPr>
            <a:endParaRPr lang="en-US" sz="900" dirty="0" smtClean="0"/>
          </a:p>
          <a:p>
            <a:pPr marL="457200" lvl="1" indent="0">
              <a:buNone/>
            </a:pPr>
            <a:r>
              <a:rPr lang="en-US" sz="2400" dirty="0" smtClean="0"/>
              <a:t>String </a:t>
            </a:r>
            <a:r>
              <a:rPr lang="en-US" sz="2400" dirty="0" err="1" smtClean="0"/>
              <a:t>strLowerCase</a:t>
            </a:r>
            <a:r>
              <a:rPr lang="en-US" sz="2400" dirty="0" smtClean="0"/>
              <a:t> = </a:t>
            </a:r>
            <a:r>
              <a:rPr lang="en-US" sz="2400" dirty="0" err="1" smtClean="0"/>
              <a:t>myString.</a:t>
            </a:r>
            <a:r>
              <a:rPr lang="en-US" sz="2400" b="1" dirty="0" err="1" smtClean="0">
                <a:solidFill>
                  <a:srgbClr val="FF0000"/>
                </a:solidFill>
              </a:rPr>
              <a:t>toLowerCase</a:t>
            </a:r>
            <a:r>
              <a:rPr lang="en-US" sz="2400" dirty="0" smtClean="0"/>
              <a:t>();</a:t>
            </a:r>
          </a:p>
          <a:p>
            <a:pPr marL="457200" lvl="1" indent="0">
              <a:buNone/>
            </a:pPr>
            <a:r>
              <a:rPr lang="en-US" sz="2400" dirty="0" err="1" smtClean="0"/>
              <a:t>System.out.println</a:t>
            </a:r>
            <a:r>
              <a:rPr lang="en-US" sz="2400" dirty="0" smtClean="0"/>
              <a:t>(</a:t>
            </a:r>
            <a:r>
              <a:rPr lang="en-US" sz="2400" dirty="0" err="1" smtClean="0"/>
              <a:t>strLowerCase</a:t>
            </a:r>
            <a:r>
              <a:rPr lang="en-US" sz="2400" dirty="0" smtClean="0"/>
              <a:t>);</a:t>
            </a:r>
          </a:p>
          <a:p>
            <a:pPr marL="457200" lvl="1" indent="0">
              <a:buNone/>
            </a:pPr>
            <a:endParaRPr lang="en-US" sz="900" dirty="0" smtClean="0"/>
          </a:p>
          <a:p>
            <a:pPr marL="457200" lvl="1" indent="0">
              <a:buNone/>
            </a:pPr>
            <a:r>
              <a:rPr lang="en-US" sz="2400" dirty="0" err="1" smtClean="0"/>
              <a:t>System.out.println</a:t>
            </a:r>
            <a:r>
              <a:rPr lang="en-US" sz="2400" dirty="0" smtClean="0"/>
              <a:t>(</a:t>
            </a:r>
            <a:r>
              <a:rPr lang="en-US" sz="2400" dirty="0" err="1" smtClean="0"/>
              <a:t>myString.</a:t>
            </a:r>
            <a:r>
              <a:rPr lang="en-US" sz="2400" b="1" dirty="0" err="1" smtClean="0">
                <a:solidFill>
                  <a:srgbClr val="FF0000"/>
                </a:solidFill>
              </a:rPr>
              <a:t>substring</a:t>
            </a:r>
            <a:r>
              <a:rPr lang="en-US" sz="2400" dirty="0" smtClean="0"/>
              <a:t>(0, 3)); 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675120" y="3404704"/>
            <a:ext cx="201168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13</a:t>
            </a:r>
            <a:endParaRPr lang="en-US" sz="2400" dirty="0">
              <a:solidFill>
                <a:srgbClr val="FF0000"/>
              </a:solidFill>
              <a:latin typeface="Arial Unicode MS"/>
              <a:cs typeface="Arial Unicode M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0031861"/>
              </p:ext>
            </p:extLst>
          </p:nvPr>
        </p:nvGraphicFramePr>
        <p:xfrm>
          <a:off x="1012177" y="2100301"/>
          <a:ext cx="6095999" cy="79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U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N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C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i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s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b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G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r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e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a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t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!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0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1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2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3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4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5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6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7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8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9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10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11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12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675120" y="4413760"/>
            <a:ext cx="201168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Arial Unicode MS"/>
                <a:cs typeface="Arial Unicode MS"/>
              </a:rPr>
              <a:t>U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675120" y="5422816"/>
            <a:ext cx="201168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Arial Unicode MS"/>
                <a:cs typeface="Arial Unicode MS"/>
              </a:rPr>
              <a:t>u</a:t>
            </a:r>
            <a:r>
              <a:rPr lang="en-US" sz="2400" dirty="0" err="1" smtClean="0">
                <a:solidFill>
                  <a:srgbClr val="FF0000"/>
                </a:solidFill>
                <a:latin typeface="Arial Unicode MS"/>
                <a:cs typeface="Arial Unicode MS"/>
              </a:rPr>
              <a:t>nc</a:t>
            </a:r>
            <a:r>
              <a:rPr lang="en-US" sz="2400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 is great!</a:t>
            </a:r>
            <a:endParaRPr lang="en-US" sz="2400" dirty="0">
              <a:solidFill>
                <a:srgbClr val="FF0000"/>
              </a:solidFill>
              <a:latin typeface="Arial Unicode MS"/>
              <a:cs typeface="Arial Unicode M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75120" y="6081149"/>
            <a:ext cx="201168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UNC</a:t>
            </a:r>
            <a:endParaRPr lang="en-US" sz="2400" dirty="0">
              <a:solidFill>
                <a:srgbClr val="FF0000"/>
              </a:solidFill>
              <a:latin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3952122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72961"/>
          </a:xfrm>
        </p:spPr>
        <p:txBody>
          <a:bodyPr>
            <a:normAutofit/>
          </a:bodyPr>
          <a:lstStyle/>
          <a:p>
            <a:r>
              <a:rPr lang="en-US" dirty="0" smtClean="0"/>
              <a:t>Check Java API for the whole list of methods in String</a:t>
            </a:r>
          </a:p>
          <a:p>
            <a:r>
              <a:rPr lang="en-US" dirty="0" smtClean="0"/>
              <a:t>You do not need to memorize them</a:t>
            </a:r>
          </a:p>
          <a:p>
            <a:r>
              <a:rPr lang="en-US" dirty="0" smtClean="0"/>
              <a:t>But you should know how to use the classes if you have related documents</a:t>
            </a:r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sz="2800" dirty="0" smtClean="0"/>
              <a:t>More methods in the Class String, see p.86</a:t>
            </a: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You will learn how to use these methods in Labs on Wednesday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580173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Escape Characters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put quotes in a string</a:t>
            </a:r>
          </a:p>
          <a:p>
            <a:pPr marL="457200" lvl="1" indent="0">
              <a:buNone/>
            </a:pPr>
            <a:r>
              <a:rPr lang="en-US" sz="2300" dirty="0" err="1" smtClean="0"/>
              <a:t>System.out.println</a:t>
            </a:r>
            <a:r>
              <a:rPr lang="en-US" sz="2300" dirty="0" smtClean="0"/>
              <a:t>(“How do I put \“quotes \” in my string?”);</a:t>
            </a:r>
          </a:p>
          <a:p>
            <a:r>
              <a:rPr lang="en-US" dirty="0" smtClean="0"/>
              <a:t>But what about backslashes? </a:t>
            </a:r>
          </a:p>
          <a:p>
            <a:pPr marL="0" lvl="1" indent="0">
              <a:spcBef>
                <a:spcPts val="1224"/>
              </a:spcBef>
              <a:spcAft>
                <a:spcPts val="0"/>
              </a:spcAft>
              <a:buNone/>
            </a:pPr>
            <a:r>
              <a:rPr lang="en-US" sz="2300" dirty="0" smtClean="0"/>
              <a:t>	</a:t>
            </a:r>
            <a:r>
              <a:rPr lang="en-US" sz="2300" dirty="0" err="1" smtClean="0"/>
              <a:t>System.out.println</a:t>
            </a:r>
            <a:r>
              <a:rPr lang="en-US" sz="2300" dirty="0"/>
              <a:t>(“How do I put </a:t>
            </a:r>
            <a:r>
              <a:rPr lang="en-US" sz="2300" dirty="0" smtClean="0"/>
              <a:t>\\ </a:t>
            </a:r>
            <a:r>
              <a:rPr lang="en-US" sz="2300" dirty="0"/>
              <a:t>in my string?”</a:t>
            </a:r>
            <a:r>
              <a:rPr lang="en-US" sz="2300" dirty="0" smtClean="0"/>
              <a:t>);</a:t>
            </a:r>
            <a:endParaRPr lang="en-US" sz="2300" dirty="0"/>
          </a:p>
        </p:txBody>
      </p:sp>
      <p:graphicFrame>
        <p:nvGraphicFramePr>
          <p:cNvPr id="4" name="Group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6348649"/>
              </p:ext>
            </p:extLst>
          </p:nvPr>
        </p:nvGraphicFramePr>
        <p:xfrm>
          <a:off x="2036484" y="3990910"/>
          <a:ext cx="4590014" cy="2743200"/>
        </p:xfrm>
        <a:graphic>
          <a:graphicData uri="http://schemas.openxmlformats.org/drawingml/2006/table">
            <a:tbl>
              <a:tblPr/>
              <a:tblGrid>
                <a:gridCol w="926716"/>
                <a:gridCol w="3663298"/>
              </a:tblGrid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/>
                          <a:ea typeface="ＭＳ Ｐゴシック" charset="0"/>
                          <a:cs typeface="Arial Unicode MS"/>
                        </a:rPr>
                        <a:t>\</a:t>
                      </a:r>
                      <a:r>
                        <a:rPr kumimoji="0" lang="ja-JP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/>
                          <a:ea typeface="ＭＳ Ｐゴシック" charset="0"/>
                          <a:cs typeface="Arial Unicode MS"/>
                        </a:rPr>
                        <a:t>”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/>
                        <a:ea typeface="ＭＳ Ｐゴシック" charset="0"/>
                        <a:cs typeface="Arial Unicode M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/>
                          <a:ea typeface="ＭＳ Ｐゴシック" charset="0"/>
                          <a:cs typeface="Arial Unicode MS"/>
                        </a:rPr>
                        <a:t>Double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/>
                          <a:ea typeface="ＭＳ Ｐゴシック" charset="0"/>
                          <a:cs typeface="Arial Unicode MS"/>
                        </a:rPr>
                        <a:t>quote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/>
                        <a:ea typeface="ＭＳ Ｐゴシック" charset="0"/>
                        <a:cs typeface="Arial Unicode M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/>
                          <a:ea typeface="ＭＳ Ｐゴシック" charset="0"/>
                          <a:cs typeface="Arial Unicode MS"/>
                        </a:rPr>
                        <a:t>\</a:t>
                      </a:r>
                      <a:r>
                        <a:rPr kumimoji="0" lang="ja-JP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/>
                          <a:ea typeface="ＭＳ Ｐゴシック" charset="0"/>
                          <a:cs typeface="Arial Unicode MS"/>
                        </a:rPr>
                        <a:t>’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/>
                        <a:ea typeface="ＭＳ Ｐゴシック" charset="0"/>
                        <a:cs typeface="Arial Unicode M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/>
                          <a:ea typeface="ＭＳ Ｐゴシック" charset="0"/>
                          <a:cs typeface="Arial Unicode MS"/>
                        </a:rPr>
                        <a:t>Single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/>
                          <a:ea typeface="ＭＳ Ｐゴシック" charset="0"/>
                          <a:cs typeface="Arial Unicode MS"/>
                        </a:rPr>
                        <a:t>quote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/>
                        <a:ea typeface="ＭＳ Ｐゴシック" charset="0"/>
                        <a:cs typeface="Arial Unicode M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/>
                          <a:ea typeface="ＭＳ Ｐゴシック" charset="0"/>
                          <a:cs typeface="Arial Unicode MS"/>
                        </a:rPr>
                        <a:t>\\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/>
                          <a:ea typeface="ＭＳ Ｐゴシック" charset="0"/>
                          <a:cs typeface="Arial Unicode MS"/>
                        </a:rPr>
                        <a:t>Backslash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/>
                        <a:ea typeface="ＭＳ Ｐゴシック" charset="0"/>
                        <a:cs typeface="Arial Unicode M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/>
                          <a:ea typeface="ＭＳ Ｐゴシック" charset="0"/>
                          <a:cs typeface="Arial Unicode MS"/>
                        </a:rPr>
                        <a:t>\n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/>
                          <a:ea typeface="ＭＳ Ｐゴシック" charset="0"/>
                          <a:cs typeface="Arial Unicode MS"/>
                        </a:rPr>
                        <a:t>New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/>
                          <a:ea typeface="ＭＳ Ｐゴシック" charset="0"/>
                          <a:cs typeface="Arial Unicode MS"/>
                        </a:rPr>
                        <a:t>line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/>
                        <a:ea typeface="ＭＳ Ｐゴシック" charset="0"/>
                        <a:cs typeface="Arial Unicode M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/>
                          <a:ea typeface="ＭＳ Ｐゴシック" charset="0"/>
                          <a:cs typeface="Arial Unicode MS"/>
                        </a:rPr>
                        <a:t>\r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/>
                          <a:ea typeface="ＭＳ Ｐゴシック" charset="0"/>
                          <a:cs typeface="Arial Unicode MS"/>
                        </a:rPr>
                        <a:t>Carriage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/>
                          <a:ea typeface="ＭＳ Ｐゴシック" charset="0"/>
                          <a:cs typeface="Arial Unicode MS"/>
                        </a:rPr>
                        <a:t>return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/>
                        <a:ea typeface="ＭＳ Ｐゴシック" charset="0"/>
                        <a:cs typeface="Arial Unicode M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/>
                          <a:ea typeface="ＭＳ Ｐゴシック" charset="0"/>
                          <a:cs typeface="Arial Unicode MS"/>
                        </a:rPr>
                        <a:t>\t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/>
                          <a:ea typeface="ＭＳ Ｐゴシック" charset="0"/>
                          <a:cs typeface="Arial Unicode MS"/>
                        </a:rPr>
                        <a:t>Tab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/>
                        <a:ea typeface="ＭＳ Ｐゴシック" charset="0"/>
                        <a:cs typeface="Arial Unicode M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4413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java_lectur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java_lecture_template.thmx</Template>
  <TotalTime>1015</TotalTime>
  <Words>840</Words>
  <Application>Microsoft Macintosh PowerPoint</Application>
  <PresentationFormat>On-screen Show (4:3)</PresentationFormat>
  <Paragraphs>202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java_lecture_template</vt:lpstr>
      <vt:lpstr>COMP 110-001 String and Console I/O</vt:lpstr>
      <vt:lpstr>Announcements</vt:lpstr>
      <vt:lpstr>Review of How to Use a Variable</vt:lpstr>
      <vt:lpstr>Review of Last Lecture</vt:lpstr>
      <vt:lpstr>Today</vt:lpstr>
      <vt:lpstr>String</vt:lpstr>
      <vt:lpstr>Some Methods in the Class String</vt:lpstr>
      <vt:lpstr>String</vt:lpstr>
      <vt:lpstr>Escape Characters</vt:lpstr>
      <vt:lpstr>More Examples</vt:lpstr>
      <vt:lpstr>String Concatenation</vt:lpstr>
      <vt:lpstr>The Empty String</vt:lpstr>
      <vt:lpstr>Try It Yourself</vt:lpstr>
      <vt:lpstr>PowerPoint Presentation</vt:lpstr>
      <vt:lpstr>Screen Output</vt:lpstr>
      <vt:lpstr>Print Versus Println</vt:lpstr>
      <vt:lpstr>Screen Output</vt:lpstr>
      <vt:lpstr>Keyboard Input</vt:lpstr>
      <vt:lpstr>How to Use the Scanner Class</vt:lpstr>
      <vt:lpstr>More About nextLine()</vt:lpstr>
      <vt:lpstr>Next Class</vt:lpstr>
    </vt:vector>
  </TitlesOfParts>
  <Company>UNC-Chapel Hill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String and Console I/O</dc:title>
  <dc:creator>Yi Hong</dc:creator>
  <cp:lastModifiedBy>Yi Hong</cp:lastModifiedBy>
  <cp:revision>122</cp:revision>
  <dcterms:created xsi:type="dcterms:W3CDTF">2015-05-08T19:49:37Z</dcterms:created>
  <dcterms:modified xsi:type="dcterms:W3CDTF">2015-05-18T04:11:10Z</dcterms:modified>
</cp:coreProperties>
</file>