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5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78" r:id="rId11"/>
    <p:sldId id="263" r:id="rId12"/>
    <p:sldId id="279" r:id="rId13"/>
    <p:sldId id="272" r:id="rId14"/>
    <p:sldId id="268" r:id="rId15"/>
    <p:sldId id="264" r:id="rId16"/>
    <p:sldId id="265" r:id="rId17"/>
    <p:sldId id="270" r:id="rId18"/>
    <p:sldId id="271" r:id="rId19"/>
    <p:sldId id="266" r:id="rId20"/>
    <p:sldId id="267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3F8A7-0E1D-FF4A-A079-38A369D8DFD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5D5D7-A22D-EE46-9168-3400BFDDA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5D5D7-A22D-EE46-9168-3400BFDDA2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74A87-0192-6C44-9D51-D6AB54349993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91E6EC34-3CA2-7549-B36E-5ACBC775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String and Console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0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abc</a:t>
            </a:r>
            <a:r>
              <a:rPr lang="en-US" dirty="0" smtClean="0"/>
              <a:t>\\</a:t>
            </a:r>
            <a:r>
              <a:rPr lang="en-US" dirty="0" err="1" smtClean="0"/>
              <a:t>def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bc</a:t>
            </a:r>
            <a:r>
              <a:rPr lang="en-US" dirty="0" smtClean="0"/>
              <a:t>\</a:t>
            </a:r>
            <a:r>
              <a:rPr lang="en-US" dirty="0" err="1" smtClean="0"/>
              <a:t>def</a:t>
            </a:r>
            <a:endParaRPr lang="en-US" dirty="0" smtClean="0"/>
          </a:p>
          <a:p>
            <a:r>
              <a:rPr lang="en-US" dirty="0" smtClean="0"/>
              <a:t>“The motto is \</a:t>
            </a:r>
            <a:r>
              <a:rPr lang="en-US" dirty="0" err="1" smtClean="0"/>
              <a:t>nGo</a:t>
            </a:r>
            <a:r>
              <a:rPr lang="en-US" dirty="0" smtClean="0"/>
              <a:t> for it!”</a:t>
            </a:r>
          </a:p>
          <a:p>
            <a:pPr lvl="1"/>
            <a:r>
              <a:rPr lang="en-US" dirty="0" smtClean="0"/>
              <a:t>The motto is</a:t>
            </a:r>
          </a:p>
          <a:p>
            <a:pPr marL="457200" lvl="1" indent="0">
              <a:buNone/>
            </a:pPr>
            <a:r>
              <a:rPr lang="en-US" dirty="0" smtClean="0"/>
              <a:t>   Go for it!</a:t>
            </a:r>
          </a:p>
          <a:p>
            <a:r>
              <a:rPr lang="en-US" dirty="0" smtClean="0"/>
              <a:t>“How’s this”</a:t>
            </a:r>
          </a:p>
          <a:p>
            <a:pPr lvl="1"/>
            <a:r>
              <a:rPr lang="en-US" dirty="0" smtClean="0"/>
              <a:t>How’s this</a:t>
            </a:r>
          </a:p>
          <a:p>
            <a:pPr lvl="1"/>
            <a:r>
              <a:rPr lang="en-US" dirty="0" smtClean="0"/>
              <a:t>char </a:t>
            </a:r>
            <a:r>
              <a:rPr lang="en-US" dirty="0" err="1" smtClean="0"/>
              <a:t>singleQuote</a:t>
            </a:r>
            <a:r>
              <a:rPr lang="en-US" dirty="0" smtClean="0"/>
              <a:t> = ‘\’’;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2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name = “May”;</a:t>
            </a:r>
          </a:p>
          <a:p>
            <a:r>
              <a:rPr lang="en-US" dirty="0" smtClean="0"/>
              <a:t>String sentence;</a:t>
            </a:r>
          </a:p>
          <a:p>
            <a:r>
              <a:rPr lang="en-US" dirty="0"/>
              <a:t>s</a:t>
            </a:r>
            <a:r>
              <a:rPr lang="en-US" dirty="0" smtClean="0"/>
              <a:t>entence = “My dog’s name is ” + name;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6318" y="4462291"/>
            <a:ext cx="69000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Unicode MS"/>
                <a:cs typeface="Arial Unicode MS"/>
              </a:rPr>
              <a:t>My dog’s name is May</a:t>
            </a:r>
            <a:endParaRPr lang="en-US" sz="32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05884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Empty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string can have any number of characters, including zero</a:t>
            </a:r>
          </a:p>
          <a:p>
            <a:r>
              <a:rPr lang="en-US" dirty="0" smtClean="0"/>
              <a:t>The string with zero characters is called the empty string</a:t>
            </a:r>
          </a:p>
          <a:p>
            <a:r>
              <a:rPr lang="en-US" dirty="0" smtClean="0"/>
              <a:t>The empty string is useful and can be created in many ways including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 = “”;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7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It </a:t>
            </a:r>
            <a:r>
              <a:rPr lang="en-US" dirty="0"/>
              <a:t>Y</a:t>
            </a:r>
            <a:r>
              <a:rPr lang="en-US" dirty="0" smtClean="0"/>
              <a:t>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code in Eclipse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StringsAndChars.java</a:t>
            </a:r>
            <a:r>
              <a:rPr lang="en-US" dirty="0" smtClean="0"/>
              <a:t>, </a:t>
            </a:r>
            <a:r>
              <a:rPr lang="en-US" dirty="0" err="1" smtClean="0"/>
              <a:t>TestStringMethods.java</a:t>
            </a:r>
            <a:r>
              <a:rPr lang="en-US" dirty="0" smtClean="0"/>
              <a:t> on the course website for more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7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Console I/O: </a:t>
            </a:r>
          </a:p>
          <a:p>
            <a:pPr marL="0" indent="0">
              <a:buNone/>
            </a:pPr>
            <a:r>
              <a:rPr lang="en-US" sz="4000" dirty="0" smtClean="0"/>
              <a:t>Screen Output and Keyboard Input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8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several examples of screen output already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(“This is a string”);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System.out</a:t>
            </a:r>
            <a:r>
              <a:rPr lang="en-US" dirty="0" smtClean="0"/>
              <a:t> is an object built in Java SDK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println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is one of the methods available to the </a:t>
            </a:r>
            <a:r>
              <a:rPr lang="en-US" dirty="0" err="1" smtClean="0">
                <a:solidFill>
                  <a:srgbClr val="FF0000"/>
                </a:solidFill>
              </a:rPr>
              <a:t>System.out</a:t>
            </a:r>
            <a:r>
              <a:rPr lang="en-US" dirty="0" smtClean="0"/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246045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Versus </a:t>
            </a:r>
            <a:r>
              <a:rPr lang="en-US" dirty="0" err="1" smtClean="0"/>
              <a:t>Println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System.out.</a:t>
            </a:r>
            <a:r>
              <a:rPr lang="en-US" dirty="0" err="1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(“This is a string”);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(“This is a string”);</a:t>
            </a:r>
          </a:p>
          <a:p>
            <a:pPr lvl="1"/>
            <a:r>
              <a:rPr lang="en-US" dirty="0" smtClean="0"/>
              <a:t>What is the difference?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</a:t>
            </a:r>
            <a:r>
              <a:rPr lang="en-US" dirty="0" err="1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(“This prints ”);</a:t>
            </a:r>
          </a:p>
          <a:p>
            <a:pPr marL="0" indent="0">
              <a:buNone/>
            </a:pPr>
            <a:r>
              <a:rPr lang="en-US" dirty="0" err="1" smtClean="0"/>
              <a:t>System.out.</a:t>
            </a:r>
            <a:r>
              <a:rPr lang="en-US" dirty="0" err="1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(“multiple parts ”);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(“in one line”);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3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Screen Output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 concatenation </a:t>
            </a:r>
            <a:r>
              <a:rPr lang="en-US" dirty="0"/>
              <a:t>operator (</a:t>
            </a: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dirty="0"/>
              <a:t>) </a:t>
            </a:r>
            <a:r>
              <a:rPr lang="en-US" dirty="0" smtClean="0"/>
              <a:t>to join the things you want to display</a:t>
            </a:r>
            <a:endParaRPr lang="en-US" dirty="0"/>
          </a:p>
          <a:p>
            <a:pPr lvl="1" eaLnBrk="1" hangingPunct="1">
              <a:buFont typeface="Wingdings" charset="0"/>
              <a:buNone/>
            </a:pPr>
            <a:r>
              <a:rPr lang="en-US" dirty="0" err="1"/>
              <a:t>System.out.println</a:t>
            </a:r>
            <a:r>
              <a:rPr lang="en-US" dirty="0"/>
              <a:t>("Lucky number = " + 13 +</a:t>
            </a:r>
            <a:br>
              <a:rPr lang="en-US" dirty="0"/>
            </a:br>
            <a:r>
              <a:rPr lang="en-US" dirty="0"/>
              <a:t>"Secret number = " + number);</a:t>
            </a:r>
          </a:p>
          <a:p>
            <a:pPr eaLnBrk="1" hangingPunct="1"/>
            <a:r>
              <a:rPr lang="en-US" dirty="0" smtClean="0"/>
              <a:t>Note: no spaces are added. If you want to add a space, add it into the string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“Secret number =” </a:t>
            </a:r>
            <a:r>
              <a:rPr lang="en-US" dirty="0" smtClean="0">
                <a:sym typeface="Wingdings"/>
              </a:rPr>
              <a:t> “Secret number = 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42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Keyboard Input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Java </a:t>
            </a:r>
            <a:r>
              <a:rPr lang="en-US" sz="2800" dirty="0" smtClean="0"/>
              <a:t>5.0 ~ 7.0 </a:t>
            </a:r>
            <a:r>
              <a:rPr lang="en-US" sz="2800" dirty="0"/>
              <a:t>have reasonable facilities for handling keyboard </a:t>
            </a:r>
            <a:r>
              <a:rPr lang="en-US" sz="2800" dirty="0" smtClean="0"/>
              <a:t>input</a:t>
            </a:r>
            <a:endParaRPr lang="en-US" sz="2800" dirty="0"/>
          </a:p>
          <a:p>
            <a:pPr eaLnBrk="1" hangingPunct="1"/>
            <a:r>
              <a:rPr lang="en-US" sz="2800" dirty="0"/>
              <a:t>These facilities are provided by the </a:t>
            </a:r>
            <a:r>
              <a:rPr lang="en-US" sz="2800" b="1" dirty="0">
                <a:solidFill>
                  <a:srgbClr val="FF0000"/>
                </a:solidFill>
              </a:rPr>
              <a:t>Scanner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class in the </a:t>
            </a:r>
            <a:r>
              <a:rPr lang="en-US" sz="2800" b="1" dirty="0" err="1">
                <a:solidFill>
                  <a:srgbClr val="FF0000"/>
                </a:solidFill>
              </a:rPr>
              <a:t>java.util</a:t>
            </a:r>
            <a:r>
              <a:rPr lang="en-US" sz="2800" dirty="0"/>
              <a:t> </a:t>
            </a:r>
            <a:r>
              <a:rPr lang="en-US" sz="2800" dirty="0" smtClean="0"/>
              <a:t>package</a:t>
            </a:r>
            <a:endParaRPr lang="en-US" sz="2400" dirty="0"/>
          </a:p>
          <a:p>
            <a:pPr lvl="1" eaLnBrk="1" hangingPunct="1"/>
            <a:r>
              <a:rPr lang="en-US" sz="2400" dirty="0"/>
              <a:t>A </a:t>
            </a:r>
            <a:r>
              <a:rPr lang="en-US" sz="2400" i="1" dirty="0"/>
              <a:t>package</a:t>
            </a:r>
            <a:r>
              <a:rPr lang="en-US" sz="2400" dirty="0"/>
              <a:t> is a library of </a:t>
            </a:r>
            <a:r>
              <a:rPr lang="en-US" sz="2400" dirty="0" smtClean="0"/>
              <a:t>classes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76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Scanner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7296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nclude at the beginning of a program</a:t>
            </a:r>
          </a:p>
          <a:p>
            <a:pPr marL="457200" lvl="1" indent="0"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java.util.Scanner</a:t>
            </a:r>
            <a:r>
              <a:rPr lang="en-US" sz="2400" dirty="0" smtClean="0"/>
              <a:t>;</a:t>
            </a:r>
          </a:p>
          <a:p>
            <a:r>
              <a:rPr lang="en-US" sz="2800" dirty="0" smtClean="0"/>
              <a:t>Create an object of the Scanner class</a:t>
            </a:r>
          </a:p>
          <a:p>
            <a:pPr marL="457200" lvl="1" indent="0">
              <a:buNone/>
            </a:pPr>
            <a:r>
              <a:rPr lang="en-US" sz="2400" dirty="0" smtClean="0"/>
              <a:t>Scanner </a:t>
            </a:r>
            <a:r>
              <a:rPr lang="en-US" sz="2400" dirty="0" err="1" smtClean="0"/>
              <a:t>Scanner_object_name</a:t>
            </a:r>
            <a:r>
              <a:rPr lang="en-US" sz="2400" dirty="0" smtClean="0"/>
              <a:t> = new Scanner(</a:t>
            </a:r>
            <a:r>
              <a:rPr lang="en-US" sz="2400" dirty="0" err="1" smtClean="0"/>
              <a:t>System.in</a:t>
            </a:r>
            <a:r>
              <a:rPr lang="en-US" sz="2400" dirty="0" smtClean="0"/>
              <a:t>);</a:t>
            </a:r>
          </a:p>
          <a:p>
            <a:r>
              <a:rPr lang="en-US" sz="2800" dirty="0" smtClean="0"/>
              <a:t>Read data using methods of the object</a:t>
            </a:r>
          </a:p>
          <a:p>
            <a:pPr marL="457200" lvl="1" indent="0">
              <a:buNone/>
            </a:pPr>
            <a:r>
              <a:rPr lang="en-US" sz="2400" dirty="0" err="1" smtClean="0"/>
              <a:t>Scanner_object_name.</a:t>
            </a:r>
            <a:r>
              <a:rPr lang="en-US" sz="2400" dirty="0" err="1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();  </a:t>
            </a:r>
            <a:r>
              <a:rPr lang="en-US" sz="2400" dirty="0" smtClean="0">
                <a:sym typeface="Wingdings"/>
              </a:rPr>
              <a:t> String</a:t>
            </a:r>
          </a:p>
          <a:p>
            <a:pPr marL="457200" lvl="1" indent="0">
              <a:buNone/>
            </a:pPr>
            <a:r>
              <a:rPr lang="en-US" sz="2400" dirty="0" err="1" smtClean="0">
                <a:sym typeface="Wingdings"/>
              </a:rPr>
              <a:t>Scanner_object_name.</a:t>
            </a:r>
            <a:r>
              <a:rPr lang="en-US" sz="2400" dirty="0" err="1" smtClean="0">
                <a:solidFill>
                  <a:srgbClr val="FF0000"/>
                </a:solidFill>
                <a:sym typeface="Wingdings"/>
              </a:rPr>
              <a:t>nextLine</a:t>
            </a:r>
            <a:r>
              <a:rPr lang="en-US" sz="2400" dirty="0" smtClean="0">
                <a:sym typeface="Wingdings"/>
              </a:rPr>
              <a:t>();  String</a:t>
            </a:r>
          </a:p>
          <a:p>
            <a:pPr marL="457200" lvl="1" indent="0">
              <a:buNone/>
            </a:pPr>
            <a:r>
              <a:rPr lang="en-US" sz="2400" dirty="0" err="1" smtClean="0">
                <a:sym typeface="Wingdings"/>
              </a:rPr>
              <a:t>Scanner_object_name.</a:t>
            </a:r>
            <a:r>
              <a:rPr lang="en-US" sz="2400" dirty="0" err="1" smtClean="0">
                <a:solidFill>
                  <a:srgbClr val="FF0000"/>
                </a:solidFill>
                <a:sym typeface="Wingdings"/>
              </a:rPr>
              <a:t>nextInt</a:t>
            </a:r>
            <a:r>
              <a:rPr lang="en-US" sz="2400" dirty="0" smtClean="0">
                <a:sym typeface="Wingdings"/>
              </a:rPr>
              <a:t>();  int</a:t>
            </a:r>
          </a:p>
          <a:p>
            <a:pPr marL="457200" lvl="1" indent="0">
              <a:buNone/>
            </a:pPr>
            <a:r>
              <a:rPr lang="en-US" sz="2400" dirty="0" err="1" smtClean="0">
                <a:sym typeface="Wingdings"/>
              </a:rPr>
              <a:t>Scanner_object_name.</a:t>
            </a:r>
            <a:r>
              <a:rPr lang="en-US" sz="2400" dirty="0" err="1" smtClean="0">
                <a:solidFill>
                  <a:srgbClr val="FF0000"/>
                </a:solidFill>
                <a:sym typeface="Wingdings"/>
              </a:rPr>
              <a:t>nextDouble</a:t>
            </a:r>
            <a:r>
              <a:rPr lang="en-US" sz="2400" dirty="0" smtClean="0">
                <a:sym typeface="Wingdings"/>
              </a:rPr>
              <a:t>();  double</a:t>
            </a:r>
          </a:p>
          <a:p>
            <a:pPr marL="457200" lvl="1" indent="0">
              <a:buNone/>
            </a:pPr>
            <a:r>
              <a:rPr lang="en-US" sz="2400" dirty="0" err="1" smtClean="0">
                <a:sym typeface="Wingdings"/>
              </a:rPr>
              <a:t>Scanner_object_name.</a:t>
            </a:r>
            <a:r>
              <a:rPr lang="en-US" sz="2400" dirty="0" err="1" smtClean="0">
                <a:solidFill>
                  <a:srgbClr val="FF0000"/>
                </a:solidFill>
                <a:sym typeface="Wingdings"/>
              </a:rPr>
              <a:t>nextBoolean</a:t>
            </a:r>
            <a:r>
              <a:rPr lang="en-US" sz="2400" dirty="0" smtClean="0">
                <a:sym typeface="Wingdings"/>
              </a:rPr>
              <a:t>();  </a:t>
            </a:r>
            <a:r>
              <a:rPr lang="en-US" sz="2400" dirty="0" err="1" smtClean="0">
                <a:sym typeface="Wingdings"/>
              </a:rPr>
              <a:t>boolean</a:t>
            </a:r>
            <a:endParaRPr lang="en-US" sz="2400" dirty="0" smtClean="0">
              <a:sym typeface="Wingdings"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020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Labs 0 &amp; 1 are due today by 11:59pm</a:t>
            </a:r>
          </a:p>
          <a:p>
            <a:r>
              <a:rPr lang="en-US" dirty="0" smtClean="0"/>
              <a:t>Homework 0 grades are posted</a:t>
            </a:r>
          </a:p>
          <a:p>
            <a:r>
              <a:rPr lang="en-US" dirty="0" smtClean="0"/>
              <a:t>Office hours are fixed: MW 3-4pm, or by appointment</a:t>
            </a:r>
          </a:p>
        </p:txBody>
      </p:sp>
    </p:spTree>
    <p:extLst>
      <p:ext uri="{BB962C8B-B14F-4D97-AF65-F5344CB8AC3E}">
        <p14:creationId xmlns:p14="http://schemas.microsoft.com/office/powerpoint/2010/main" val="116013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dirty="0" err="1" smtClean="0">
                <a:solidFill>
                  <a:srgbClr val="FF0000"/>
                </a:solidFill>
              </a:rPr>
              <a:t>nextLine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8042" cy="499713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nextLine</a:t>
            </a:r>
            <a:r>
              <a:rPr lang="en-US" dirty="0" smtClean="0"/>
              <a:t>() method reads the remainder of the current line, even if it is empty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E.g.:  </a:t>
            </a:r>
            <a:r>
              <a:rPr lang="en-US" sz="2400" dirty="0" err="1" smtClean="0"/>
              <a:t>int</a:t>
            </a:r>
            <a:r>
              <a:rPr lang="en-US" sz="2400" dirty="0" smtClean="0"/>
              <a:t> n = </a:t>
            </a:r>
            <a:r>
              <a:rPr lang="en-US" sz="2400" dirty="0" err="1" smtClean="0"/>
              <a:t>keyboard.nextInt</a:t>
            </a:r>
            <a:r>
              <a:rPr lang="en-US" sz="2400" dirty="0" smtClean="0"/>
              <a:t>();</a:t>
            </a:r>
          </a:p>
          <a:p>
            <a:pPr marL="914400" lvl="2" indent="0">
              <a:buNone/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String s1 = </a:t>
            </a:r>
            <a:r>
              <a:rPr lang="en-US" dirty="0" err="1" smtClean="0">
                <a:solidFill>
                  <a:srgbClr val="0000FF"/>
                </a:solidFill>
              </a:rPr>
              <a:t>keyboard.nextLine</a:t>
            </a:r>
            <a:r>
              <a:rPr lang="en-US" dirty="0" smtClean="0">
                <a:solidFill>
                  <a:srgbClr val="0000FF"/>
                </a:solidFill>
              </a:rPr>
              <a:t>();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String s2 = </a:t>
            </a:r>
            <a:r>
              <a:rPr lang="en-US" dirty="0" err="1" smtClean="0">
                <a:solidFill>
                  <a:srgbClr val="0000FF"/>
                </a:solidFill>
              </a:rPr>
              <a:t>keyboard.nextLine</a:t>
            </a:r>
            <a:r>
              <a:rPr lang="en-US" dirty="0" smtClean="0">
                <a:solidFill>
                  <a:srgbClr val="0000FF"/>
                </a:solidFill>
              </a:rPr>
              <a:t>();</a:t>
            </a:r>
          </a:p>
          <a:p>
            <a:pPr marL="514350" lvl="1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Input:  13 is the lucky number,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and which one is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the secret number?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Make sure to read </a:t>
            </a:r>
            <a:r>
              <a:rPr lang="en-US" b="1" dirty="0" smtClean="0">
                <a:solidFill>
                  <a:srgbClr val="000090"/>
                </a:solidFill>
              </a:rPr>
              <a:t>GOTCHA</a:t>
            </a:r>
            <a:r>
              <a:rPr lang="en-US" dirty="0" smtClean="0"/>
              <a:t> on p.97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Chapter 1 &amp; </a:t>
            </a:r>
            <a:r>
              <a:rPr lang="en-US" dirty="0" smtClean="0"/>
              <a:t>2</a:t>
            </a:r>
          </a:p>
          <a:p>
            <a:r>
              <a:rPr lang="en-US" dirty="0" smtClean="0"/>
              <a:t>Review programs in lectures and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3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97530" cy="1143000"/>
          </a:xfrm>
        </p:spPr>
        <p:txBody>
          <a:bodyPr>
            <a:normAutofit/>
          </a:bodyPr>
          <a:lstStyle/>
          <a:p>
            <a:r>
              <a:rPr lang="en-US" dirty="0"/>
              <a:t>Review of How to Use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 a variable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 lvl="1"/>
            <a:r>
              <a:rPr lang="en-US" dirty="0" smtClean="0"/>
              <a:t>A container to hold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Assign</a:t>
            </a:r>
            <a:r>
              <a:rPr lang="en-US" dirty="0" smtClean="0"/>
              <a:t> a value to the variable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ge = 16;</a:t>
            </a:r>
          </a:p>
          <a:p>
            <a:pPr lvl="1"/>
            <a:r>
              <a:rPr lang="en-US" dirty="0" smtClean="0"/>
              <a:t>Puts a value into the container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the value of the variable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ge = age + 1;</a:t>
            </a:r>
          </a:p>
          <a:p>
            <a:pPr lvl="1"/>
            <a:r>
              <a:rPr lang="en-US" dirty="0" smtClean="0"/>
              <a:t>Interpreted from right to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C5C4-BC56-934D-A9AD-C8B11D267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9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9287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two main data types in Java?</a:t>
            </a:r>
          </a:p>
          <a:p>
            <a:pPr lvl="1"/>
            <a:r>
              <a:rPr lang="en-US" dirty="0" smtClean="0"/>
              <a:t>Primitive type and class type</a:t>
            </a:r>
          </a:p>
          <a:p>
            <a:r>
              <a:rPr lang="en-US" dirty="0" smtClean="0"/>
              <a:t>List some of the primitive types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double, char, </a:t>
            </a:r>
            <a:r>
              <a:rPr lang="en-US" dirty="0" err="1" smtClean="0"/>
              <a:t>boolean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Can a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variable be assigned to an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variable? </a:t>
            </a:r>
          </a:p>
          <a:p>
            <a:r>
              <a:rPr lang="en-US" dirty="0" smtClean="0"/>
              <a:t>How to do type casting?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Type_Name</a:t>
            </a:r>
            <a:r>
              <a:rPr lang="en-US" dirty="0" smtClean="0"/>
              <a:t>)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5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</a:p>
          <a:p>
            <a:r>
              <a:rPr lang="en-US" dirty="0" smtClean="0"/>
              <a:t>Console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5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5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Class Type</a:t>
            </a:r>
          </a:p>
          <a:p>
            <a:r>
              <a:rPr lang="en-US" dirty="0" smtClean="0"/>
              <a:t>Objects of </a:t>
            </a:r>
            <a:r>
              <a:rPr lang="en-US" dirty="0"/>
              <a:t>S</a:t>
            </a:r>
            <a:r>
              <a:rPr lang="en-US" dirty="0" smtClean="0"/>
              <a:t>tring class can be defined as: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myString</a:t>
            </a:r>
            <a:r>
              <a:rPr lang="en-US" dirty="0" smtClean="0"/>
              <a:t> = “UNC is Great!”;</a:t>
            </a:r>
            <a:endParaRPr lang="en-US" dirty="0"/>
          </a:p>
          <a:p>
            <a:r>
              <a:rPr lang="en-US" dirty="0" smtClean="0"/>
              <a:t>Each String object consists of </a:t>
            </a:r>
          </a:p>
          <a:p>
            <a:pPr lvl="1"/>
            <a:r>
              <a:rPr lang="en-US" dirty="0" smtClean="0"/>
              <a:t>A sequence of characters (char)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 set of methods that can process the sequence of characters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212796"/>
              </p:ext>
            </p:extLst>
          </p:nvPr>
        </p:nvGraphicFramePr>
        <p:xfrm>
          <a:off x="2414936" y="4462291"/>
          <a:ext cx="6095999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U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N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C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i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s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G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r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e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a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t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!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0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2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3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4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5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6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7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8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9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10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11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12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6318" y="4462291"/>
            <a:ext cx="1245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Unicode MS"/>
                <a:cs typeface="Arial Unicode MS"/>
              </a:rPr>
              <a:t>String </a:t>
            </a:r>
          </a:p>
          <a:p>
            <a:r>
              <a:rPr lang="en-US" sz="2400" dirty="0" smtClean="0">
                <a:latin typeface="Arial Unicode MS"/>
                <a:cs typeface="Arial Unicode MS"/>
              </a:rPr>
              <a:t>Indices:</a:t>
            </a:r>
            <a:endParaRPr lang="en-US" sz="24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30437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Methods in the Class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535"/>
            <a:ext cx="8229600" cy="54094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myString</a:t>
            </a:r>
            <a:r>
              <a:rPr lang="en-US" dirty="0" smtClean="0"/>
              <a:t> = “UNC is Great!”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300" dirty="0"/>
          </a:p>
          <a:p>
            <a:pPr marL="457200" lvl="1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nt </a:t>
            </a:r>
            <a:r>
              <a:rPr lang="en-US" sz="2400" dirty="0" err="1" smtClean="0"/>
              <a:t>strLength</a:t>
            </a:r>
            <a:r>
              <a:rPr lang="en-US" sz="2400" dirty="0" smtClean="0"/>
              <a:t> = </a:t>
            </a:r>
            <a:r>
              <a:rPr lang="en-US" sz="2400" dirty="0" err="1" smtClean="0"/>
              <a:t>myString.</a:t>
            </a:r>
            <a:r>
              <a:rPr lang="en-US" sz="2400" b="1" dirty="0" err="1" smtClean="0">
                <a:solidFill>
                  <a:srgbClr val="FF0000"/>
                </a:solidFill>
              </a:rPr>
              <a:t>length</a:t>
            </a:r>
            <a:r>
              <a:rPr lang="en-US" sz="2400" dirty="0" smtClean="0"/>
              <a:t>();</a:t>
            </a:r>
          </a:p>
          <a:p>
            <a:pPr marL="457200" lvl="1" indent="0">
              <a:buNone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strLength</a:t>
            </a:r>
            <a:r>
              <a:rPr lang="en-US" sz="2400" dirty="0" smtClean="0"/>
              <a:t>);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har </a:t>
            </a:r>
            <a:r>
              <a:rPr lang="en-US" sz="2400" dirty="0" err="1" smtClean="0"/>
              <a:t>strFirstLetter</a:t>
            </a:r>
            <a:r>
              <a:rPr lang="en-US" sz="2400" dirty="0" smtClean="0"/>
              <a:t> = </a:t>
            </a:r>
            <a:r>
              <a:rPr lang="en-US" sz="2400" dirty="0" err="1" smtClean="0"/>
              <a:t>myString.</a:t>
            </a:r>
            <a:r>
              <a:rPr lang="en-US" sz="2400" b="1" dirty="0" err="1" smtClean="0">
                <a:solidFill>
                  <a:srgbClr val="FF0000"/>
                </a:solidFill>
              </a:rPr>
              <a:t>charAt</a:t>
            </a:r>
            <a:r>
              <a:rPr lang="en-US" sz="2400" dirty="0" smtClean="0"/>
              <a:t>(0);</a:t>
            </a:r>
          </a:p>
          <a:p>
            <a:pPr marL="457200" lvl="1" indent="0">
              <a:buNone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strFirstLetter</a:t>
            </a:r>
            <a:r>
              <a:rPr lang="en-US" sz="2400" dirty="0" smtClean="0"/>
              <a:t>);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en-US" sz="2400" dirty="0" smtClean="0"/>
              <a:t>String </a:t>
            </a:r>
            <a:r>
              <a:rPr lang="en-US" sz="2400" dirty="0" err="1" smtClean="0"/>
              <a:t>strLowerCase</a:t>
            </a:r>
            <a:r>
              <a:rPr lang="en-US" sz="2400" dirty="0" smtClean="0"/>
              <a:t> = </a:t>
            </a:r>
            <a:r>
              <a:rPr lang="en-US" sz="2400" dirty="0" err="1" smtClean="0"/>
              <a:t>myString.</a:t>
            </a:r>
            <a:r>
              <a:rPr lang="en-US" sz="2400" b="1" dirty="0" err="1" smtClean="0">
                <a:solidFill>
                  <a:srgbClr val="FF0000"/>
                </a:solidFill>
              </a:rPr>
              <a:t>toLowerCase</a:t>
            </a:r>
            <a:r>
              <a:rPr lang="en-US" sz="2400" dirty="0" smtClean="0"/>
              <a:t>();</a:t>
            </a:r>
          </a:p>
          <a:p>
            <a:pPr marL="457200" lvl="1" indent="0">
              <a:buNone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strLowerCase</a:t>
            </a:r>
            <a:r>
              <a:rPr lang="en-US" sz="2400" dirty="0" smtClean="0"/>
              <a:t>);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myString.</a:t>
            </a:r>
            <a:r>
              <a:rPr lang="en-US" sz="2400" b="1" dirty="0" err="1" smtClean="0">
                <a:solidFill>
                  <a:srgbClr val="FF0000"/>
                </a:solidFill>
              </a:rPr>
              <a:t>substring</a:t>
            </a:r>
            <a:r>
              <a:rPr lang="en-US" sz="2400" dirty="0" smtClean="0"/>
              <a:t>(0, 3));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75120" y="3404704"/>
            <a:ext cx="20116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13</a:t>
            </a:r>
            <a:endParaRPr lang="en-US" sz="24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031861"/>
              </p:ext>
            </p:extLst>
          </p:nvPr>
        </p:nvGraphicFramePr>
        <p:xfrm>
          <a:off x="1012177" y="2100301"/>
          <a:ext cx="6095999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U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N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C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i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s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G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r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e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a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t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!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0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2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3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4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5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6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7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8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9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10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11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12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5120" y="4413760"/>
            <a:ext cx="20116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Unicode MS"/>
                <a:cs typeface="Arial Unicode MS"/>
              </a:rPr>
              <a:t>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5120" y="5422816"/>
            <a:ext cx="20116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 Unicode MS"/>
                <a:cs typeface="Arial Unicode MS"/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nc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is great!</a:t>
            </a:r>
            <a:endParaRPr lang="en-US" sz="24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20" y="6081149"/>
            <a:ext cx="20116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UNC</a:t>
            </a:r>
            <a:endParaRPr lang="en-US" sz="2400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95212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2961"/>
          </a:xfrm>
        </p:spPr>
        <p:txBody>
          <a:bodyPr>
            <a:normAutofit/>
          </a:bodyPr>
          <a:lstStyle/>
          <a:p>
            <a:r>
              <a:rPr lang="en-US" dirty="0" smtClean="0"/>
              <a:t>Check Java API for the whole list of methods in String</a:t>
            </a:r>
          </a:p>
          <a:p>
            <a:r>
              <a:rPr lang="en-US" dirty="0" smtClean="0"/>
              <a:t>You do not need to memorize them</a:t>
            </a:r>
          </a:p>
          <a:p>
            <a:r>
              <a:rPr lang="en-US" dirty="0" smtClean="0"/>
              <a:t>But you should know how to use the classes if you have related documents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More methods in the Class String, see p.86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 will learn how to use these methods in Labs on Wednesday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801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Escape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put quotes in a string</a:t>
            </a:r>
          </a:p>
          <a:p>
            <a:pPr marL="457200" lvl="1" indent="0">
              <a:buNone/>
            </a:pPr>
            <a:r>
              <a:rPr lang="en-US" sz="2300" dirty="0" err="1" smtClean="0"/>
              <a:t>System.out.println</a:t>
            </a:r>
            <a:r>
              <a:rPr lang="en-US" sz="2300" dirty="0" smtClean="0"/>
              <a:t>(“How do I put \“quotes \” in my string?”);</a:t>
            </a:r>
          </a:p>
          <a:p>
            <a:r>
              <a:rPr lang="en-US" dirty="0" smtClean="0"/>
              <a:t>But what about backslashes? </a:t>
            </a:r>
          </a:p>
          <a:p>
            <a:pPr marL="0" lvl="1" indent="0">
              <a:spcBef>
                <a:spcPts val="1224"/>
              </a:spcBef>
              <a:spcAft>
                <a:spcPts val="0"/>
              </a:spcAft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System.out.println</a:t>
            </a:r>
            <a:r>
              <a:rPr lang="en-US" sz="2300" dirty="0"/>
              <a:t>(“How do I put </a:t>
            </a:r>
            <a:r>
              <a:rPr lang="en-US" sz="2300" dirty="0" smtClean="0"/>
              <a:t>\\ </a:t>
            </a:r>
            <a:r>
              <a:rPr lang="en-US" sz="2300" dirty="0"/>
              <a:t>in my string?”</a:t>
            </a:r>
            <a:r>
              <a:rPr lang="en-US" sz="2300" dirty="0" smtClean="0"/>
              <a:t>);</a:t>
            </a:r>
            <a:endParaRPr lang="en-US" sz="2300" dirty="0"/>
          </a:p>
        </p:txBody>
      </p:sp>
      <p:graphicFrame>
        <p:nvGraphicFramePr>
          <p:cNvPr id="4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48649"/>
              </p:ext>
            </p:extLst>
          </p:nvPr>
        </p:nvGraphicFramePr>
        <p:xfrm>
          <a:off x="2036484" y="3990910"/>
          <a:ext cx="4590014" cy="2743200"/>
        </p:xfrm>
        <a:graphic>
          <a:graphicData uri="http://schemas.openxmlformats.org/drawingml/2006/table">
            <a:tbl>
              <a:tblPr/>
              <a:tblGrid>
                <a:gridCol w="926716"/>
                <a:gridCol w="3663298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”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Double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quote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Single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quote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\\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Backslash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\n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New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line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\r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Carriage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return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\t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ＭＳ Ｐゴシック" charset="0"/>
                          <a:cs typeface="Arial Unicode MS"/>
                        </a:rPr>
                        <a:t>Tab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/>
                        <a:ea typeface="ＭＳ Ｐゴシック" charset="0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41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1015</TotalTime>
  <Words>840</Words>
  <Application>Microsoft Macintosh PowerPoint</Application>
  <PresentationFormat>On-screen Show (4:3)</PresentationFormat>
  <Paragraphs>202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java_lecture_template</vt:lpstr>
      <vt:lpstr>COMP 110-001 String and Console I/O</vt:lpstr>
      <vt:lpstr>Announcements</vt:lpstr>
      <vt:lpstr>Review of How to Use a Variable</vt:lpstr>
      <vt:lpstr>Review of Last Lecture</vt:lpstr>
      <vt:lpstr>Today</vt:lpstr>
      <vt:lpstr>String</vt:lpstr>
      <vt:lpstr>Some Methods in the Class String</vt:lpstr>
      <vt:lpstr>String</vt:lpstr>
      <vt:lpstr>Escape Characters</vt:lpstr>
      <vt:lpstr>More Examples</vt:lpstr>
      <vt:lpstr>String Concatenation</vt:lpstr>
      <vt:lpstr>The Empty String</vt:lpstr>
      <vt:lpstr>Try It Yourself</vt:lpstr>
      <vt:lpstr>PowerPoint Presentation</vt:lpstr>
      <vt:lpstr>Screen Output</vt:lpstr>
      <vt:lpstr>Print Versus Println</vt:lpstr>
      <vt:lpstr>Screen Output</vt:lpstr>
      <vt:lpstr>Keyboard Input</vt:lpstr>
      <vt:lpstr>How to Use the Scanner Class</vt:lpstr>
      <vt:lpstr>More About nextLine()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and Console I/O</dc:title>
  <dc:creator>Yi Hong</dc:creator>
  <cp:lastModifiedBy>Yi Hong</cp:lastModifiedBy>
  <cp:revision>122</cp:revision>
  <dcterms:created xsi:type="dcterms:W3CDTF">2015-05-08T19:49:37Z</dcterms:created>
  <dcterms:modified xsi:type="dcterms:W3CDTF">2015-05-18T04:11:10Z</dcterms:modified>
</cp:coreProperties>
</file>