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9" r:id="rId9"/>
    <p:sldId id="264" r:id="rId10"/>
    <p:sldId id="265" r:id="rId11"/>
    <p:sldId id="266" r:id="rId12"/>
    <p:sldId id="267" r:id="rId13"/>
    <p:sldId id="275" r:id="rId14"/>
    <p:sldId id="277" r:id="rId15"/>
    <p:sldId id="268" r:id="rId16"/>
    <p:sldId id="278" r:id="rId17"/>
    <p:sldId id="281" r:id="rId18"/>
    <p:sldId id="269" r:id="rId19"/>
    <p:sldId id="272" r:id="rId20"/>
    <p:sldId id="270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96" y="-39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45326-A04B-754A-883C-F8568550E5D3}" type="datetimeFigureOut">
              <a:rPr lang="en-US" smtClean="0"/>
              <a:t>5/14/15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2D82F-2ED0-FA40-B5BF-9E9B884A5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275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DBA1-71B4-1740-A0F4-558CDA7B8D7A}" type="datetimeFigureOut">
              <a:rPr lang="en-US" smtClean="0"/>
              <a:t>5/14/15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E18A2-AF83-CC4B-98FC-81B880F7C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294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E18A2-AF83-CC4B-98FC-81B880F7C9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459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Unicode is a computing industry standard for the consistent encoding,</a:t>
            </a:r>
            <a:r>
              <a:rPr lang="en-US" baseline="0" dirty="0" smtClean="0"/>
              <a:t> representation, and handling of text expressed in most of the world’s writing systems.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E18A2-AF83-CC4B-98FC-81B880F7C9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33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B89F3-AF96-1C4D-817B-D67456199F68}" type="datetime1">
              <a:rPr lang="en-US" smtClean="0"/>
              <a:t>5/14/15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B03E-C5FD-154C-9724-DC17CC9DA0A0}" type="datetime1">
              <a:rPr lang="en-US" smtClean="0"/>
              <a:t>5/14/15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1564-6FAB-F646-96F0-8651FA960C53}" type="datetime1">
              <a:rPr lang="en-US" smtClean="0"/>
              <a:t>5/14/15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DD74-A678-E348-B09D-576333FD5894}" type="datetime1">
              <a:rPr lang="en-US" smtClean="0"/>
              <a:t>5/14/15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6946-69AC-A640-A89E-324297A31FE9}" type="datetime1">
              <a:rPr lang="en-US" smtClean="0"/>
              <a:t>5/14/15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E77F-151D-2345-BECE-CC785A381D05}" type="datetime1">
              <a:rPr lang="en-US" smtClean="0"/>
              <a:t>5/14/15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4E7B-9752-484E-9D65-C961815B8C61}" type="datetime1">
              <a:rPr lang="en-US" smtClean="0"/>
              <a:t>5/14/15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49867-506A-114B-8EE5-A359D59C2F77}" type="datetime1">
              <a:rPr lang="en-US" smtClean="0"/>
              <a:t>5/14/15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3416-E6B9-DC49-A4E1-0A52F3666A7C}" type="datetime1">
              <a:rPr lang="en-US" smtClean="0"/>
              <a:t>5/14/15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8A7D-DD79-9449-9244-C56476EB9D66}" type="datetime1">
              <a:rPr lang="en-US" smtClean="0"/>
              <a:t>5/14/15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1FDCD-F0E7-2348-B3A4-C42C1B9B98AD}" type="datetime1">
              <a:rPr lang="en-US" smtClean="0"/>
              <a:t>5/14/15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4846-4558-0C47-BD4D-1A2E029BFA7F}" type="datetime1">
              <a:rPr lang="en-US" smtClean="0"/>
              <a:t>5/14/15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28622507-C7EB-6A46-96BE-475CDC2A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Primitive and Class Types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May 14,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32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boolean</a:t>
            </a:r>
            <a:r>
              <a:rPr lang="en-US" dirty="0" smtClean="0"/>
              <a:t>: 1 bit, true or false</a:t>
            </a:r>
          </a:p>
          <a:p>
            <a:r>
              <a:rPr lang="en-US" dirty="0" smtClean="0"/>
              <a:t>Boolean operators </a:t>
            </a:r>
          </a:p>
          <a:p>
            <a:pPr lvl="1"/>
            <a:r>
              <a:rPr lang="en-US" dirty="0" smtClean="0"/>
              <a:t>&amp;&amp; (and), || (or), ! (negation)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442577"/>
              </p:ext>
            </p:extLst>
          </p:nvPr>
        </p:nvGraphicFramePr>
        <p:xfrm>
          <a:off x="452106" y="3740884"/>
          <a:ext cx="3024519" cy="19229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73"/>
                <a:gridCol w="1008173"/>
                <a:gridCol w="1008173"/>
              </a:tblGrid>
              <a:tr h="64099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&amp;&amp;</a:t>
                      </a:r>
                      <a:endParaRPr lang="en-US" sz="2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true</a:t>
                      </a:r>
                      <a:endParaRPr lang="en-US" sz="2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false</a:t>
                      </a:r>
                      <a:endParaRPr lang="en-US" sz="2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099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true</a:t>
                      </a:r>
                      <a:endParaRPr lang="en-US" sz="2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true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false</a:t>
                      </a:r>
                      <a:endParaRPr lang="en-US" sz="2200" dirty="0"/>
                    </a:p>
                  </a:txBody>
                  <a:tcPr anchor="ctr"/>
                </a:tc>
              </a:tr>
              <a:tr h="64099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false</a:t>
                      </a:r>
                      <a:endParaRPr lang="en-US" sz="2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false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smtClean="0"/>
                        <a:t>false</a:t>
                      </a:r>
                      <a:endParaRPr lang="en-US" sz="2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223716"/>
              </p:ext>
            </p:extLst>
          </p:nvPr>
        </p:nvGraphicFramePr>
        <p:xfrm>
          <a:off x="3671799" y="3740884"/>
          <a:ext cx="3024519" cy="19229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73"/>
                <a:gridCol w="1008173"/>
                <a:gridCol w="1008173"/>
              </a:tblGrid>
              <a:tr h="64099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||</a:t>
                      </a:r>
                      <a:endParaRPr lang="en-US" sz="2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true</a:t>
                      </a:r>
                      <a:endParaRPr lang="en-US" sz="2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false</a:t>
                      </a:r>
                      <a:endParaRPr lang="en-US" sz="2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099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true</a:t>
                      </a:r>
                      <a:endParaRPr lang="en-US" sz="2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true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true</a:t>
                      </a:r>
                      <a:endParaRPr lang="en-US" sz="2200" dirty="0"/>
                    </a:p>
                  </a:txBody>
                  <a:tcPr anchor="ctr"/>
                </a:tc>
              </a:tr>
              <a:tr h="64099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false</a:t>
                      </a:r>
                      <a:endParaRPr lang="en-US" sz="2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true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false</a:t>
                      </a:r>
                      <a:endParaRPr lang="en-US" sz="2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286490"/>
              </p:ext>
            </p:extLst>
          </p:nvPr>
        </p:nvGraphicFramePr>
        <p:xfrm>
          <a:off x="6891493" y="4061379"/>
          <a:ext cx="1806266" cy="12819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3133"/>
                <a:gridCol w="903133"/>
              </a:tblGrid>
              <a:tr h="64099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!</a:t>
                      </a:r>
                      <a:r>
                        <a:rPr lang="en-US" sz="2200" baseline="0" dirty="0" smtClean="0"/>
                        <a:t> true</a:t>
                      </a:r>
                      <a:endParaRPr lang="en-US" sz="2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false</a:t>
                      </a:r>
                      <a:endParaRPr lang="en-US" sz="2200" dirty="0"/>
                    </a:p>
                  </a:txBody>
                  <a:tcPr anchor="ctr"/>
                </a:tc>
              </a:tr>
              <a:tr h="64099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!</a:t>
                      </a:r>
                      <a:r>
                        <a:rPr lang="en-US" sz="2200" baseline="0" dirty="0" smtClean="0"/>
                        <a:t> false</a:t>
                      </a:r>
                      <a:endParaRPr lang="en-US" sz="2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true</a:t>
                      </a:r>
                      <a:endParaRPr lang="en-US" sz="2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78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Compatibilities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97425"/>
          </a:xfrm>
        </p:spPr>
        <p:txBody>
          <a:bodyPr>
            <a:normAutofit/>
          </a:bodyPr>
          <a:lstStyle/>
          <a:p>
            <a:r>
              <a:rPr lang="en-US" sz="2600" dirty="0" smtClean="0"/>
              <a:t>Usually, we need to put values of a certain type into variables of the same type</a:t>
            </a:r>
          </a:p>
          <a:p>
            <a:r>
              <a:rPr lang="en-US" sz="2600" dirty="0" smtClean="0"/>
              <a:t>However, in some cases, the value will automatically be converted when types are different</a:t>
            </a:r>
          </a:p>
          <a:p>
            <a:r>
              <a:rPr lang="en-US" sz="2600" dirty="0"/>
              <a:t>A value can be assigned to a variable whose type allows more </a:t>
            </a:r>
            <a:r>
              <a:rPr lang="en-US" sz="2600" dirty="0" smtClean="0"/>
              <a:t>precision</a:t>
            </a:r>
          </a:p>
          <a:p>
            <a:pPr lvl="1">
              <a:spcAft>
                <a:spcPts val="0"/>
              </a:spcAft>
            </a:pPr>
            <a:r>
              <a:rPr lang="en-US" sz="2400" dirty="0"/>
              <a:t>byte </a:t>
            </a:r>
            <a:r>
              <a:rPr lang="en-US" sz="2400" dirty="0">
                <a:sym typeface="Wingdings"/>
              </a:rPr>
              <a:t> short  int  long  float  </a:t>
            </a:r>
            <a:r>
              <a:rPr lang="en-US" sz="2400" dirty="0" smtClean="0">
                <a:sym typeface="Wingdings"/>
              </a:rPr>
              <a:t>double</a:t>
            </a:r>
            <a:endParaRPr lang="en-US" sz="2200" dirty="0" smtClean="0"/>
          </a:p>
          <a:p>
            <a:pPr marL="0" indent="0">
              <a:buNone/>
            </a:pPr>
            <a:endParaRPr lang="en-US" sz="80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dirty="0" smtClean="0"/>
              <a:t>   </a:t>
            </a:r>
            <a:r>
              <a:rPr lang="en-US" sz="2200" dirty="0" err="1" smtClean="0"/>
              <a:t>int</a:t>
            </a:r>
            <a:r>
              <a:rPr lang="en-US" sz="2200" dirty="0" smtClean="0"/>
              <a:t> age;    age = 10;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dirty="0" smtClean="0"/>
              <a:t>   double length;   length = age;   ✓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77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101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ym typeface="Wingdings"/>
              </a:rPr>
              <a:t>Changes the data type of a value from its normal type to some other type</a:t>
            </a:r>
            <a:endParaRPr lang="en-US" dirty="0">
              <a:sym typeface="Wingdings"/>
            </a:endParaRPr>
          </a:p>
          <a:p>
            <a:pPr lvl="1"/>
            <a:r>
              <a:rPr lang="en-US" dirty="0" err="1" smtClean="0">
                <a:sym typeface="Wingdings"/>
              </a:rPr>
              <a:t>E.g</a:t>
            </a:r>
            <a:r>
              <a:rPr lang="en-US" dirty="0" smtClean="0">
                <a:sym typeface="Wingdings"/>
              </a:rPr>
              <a:t>:  double distance = 9.0;</a:t>
            </a:r>
          </a:p>
          <a:p>
            <a:pPr marL="457200" lvl="1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         int points = distance; 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✗</a:t>
            </a:r>
          </a:p>
          <a:p>
            <a:pPr marL="457200" lvl="1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         int points = (int)distance;  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✓</a:t>
            </a:r>
          </a:p>
          <a:p>
            <a:r>
              <a:rPr lang="en-US" dirty="0" smtClean="0"/>
              <a:t>Syntax: (</a:t>
            </a:r>
            <a:r>
              <a:rPr lang="en-US" dirty="0" err="1" smtClean="0"/>
              <a:t>Type_Name</a:t>
            </a:r>
            <a:r>
              <a:rPr lang="en-US" dirty="0" smtClean="0"/>
              <a:t>) Expression</a:t>
            </a:r>
          </a:p>
          <a:p>
            <a:pPr lvl="1"/>
            <a:r>
              <a:rPr lang="en-US" dirty="0" smtClean="0"/>
              <a:t>Note that the value is truncated, not rounded</a:t>
            </a:r>
          </a:p>
          <a:p>
            <a:pPr lvl="1"/>
            <a:r>
              <a:rPr lang="en-US" dirty="0" smtClean="0"/>
              <a:t>Note: in the example, the variable </a:t>
            </a:r>
            <a:r>
              <a:rPr lang="en-US" i="1" dirty="0" smtClean="0"/>
              <a:t>distance </a:t>
            </a:r>
            <a:r>
              <a:rPr lang="en-US" dirty="0" smtClean="0"/>
              <a:t>is not changed, the assignment statement affects only the value stored in </a:t>
            </a:r>
            <a:r>
              <a:rPr lang="en-US" i="1" dirty="0" smtClean="0"/>
              <a:t>points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8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of Type 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15239" cy="49244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3 / 2 = 1 </a:t>
            </a:r>
          </a:p>
          <a:p>
            <a:pPr lvl="1"/>
            <a:r>
              <a:rPr lang="en-US" dirty="0" smtClean="0"/>
              <a:t>Integer division truncates the results</a:t>
            </a:r>
          </a:p>
          <a:p>
            <a:r>
              <a:rPr lang="en-US" dirty="0" smtClean="0"/>
              <a:t>(double)3 / (double)2 = 1.5</a:t>
            </a:r>
          </a:p>
          <a:p>
            <a:r>
              <a:rPr lang="en-US" dirty="0" smtClean="0"/>
              <a:t>Try it yourself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(3/2);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((float)3 / (float)2);</a:t>
            </a:r>
          </a:p>
          <a:p>
            <a:r>
              <a:rPr lang="en-US" dirty="0" smtClean="0"/>
              <a:t>What happens if you cast a double into int?</a:t>
            </a:r>
          </a:p>
          <a:p>
            <a:pPr lvl="1"/>
            <a:r>
              <a:rPr lang="en-US" sz="2700" dirty="0" smtClean="0"/>
              <a:t>E.g.: what’s the output of the following statement?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((int)1.5);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34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code in Eclipse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TypeCasting.java</a:t>
            </a:r>
            <a:r>
              <a:rPr lang="en-US" dirty="0" smtClean="0"/>
              <a:t> on the course website for more details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62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75675" cy="4845050"/>
          </a:xfrm>
        </p:spPr>
        <p:txBody>
          <a:bodyPr>
            <a:normAutofit fontScale="77500" lnSpcReduction="20000"/>
          </a:bodyPr>
          <a:lstStyle/>
          <a:p>
            <a:r>
              <a:rPr lang="en-US" sz="3400" dirty="0" smtClean="0"/>
              <a:t>Unary operators</a:t>
            </a:r>
          </a:p>
          <a:p>
            <a:pPr marL="457200" lvl="1" indent="0">
              <a:buNone/>
            </a:pPr>
            <a:r>
              <a:rPr lang="en-US" dirty="0" smtClean="0"/>
              <a:t>+ : Unary plus operator; indicates positive value</a:t>
            </a:r>
          </a:p>
          <a:p>
            <a:pPr marL="457200" lvl="1" indent="0">
              <a:buNone/>
            </a:pPr>
            <a:r>
              <a:rPr lang="en-US" dirty="0" smtClean="0"/>
              <a:t>-  : Unary minus operator; negates an expression</a:t>
            </a:r>
          </a:p>
          <a:p>
            <a:pPr marL="457200" lvl="1" indent="0">
              <a:buNone/>
            </a:pPr>
            <a:r>
              <a:rPr lang="en-US" dirty="0" smtClean="0"/>
              <a:t>++ : Increment operator; increments a value by 1</a:t>
            </a:r>
          </a:p>
          <a:p>
            <a:pPr marL="457200" lvl="1" indent="0">
              <a:buNone/>
            </a:pPr>
            <a:r>
              <a:rPr lang="en-US" dirty="0" smtClean="0"/>
              <a:t>-- : Decrement operator; decrements a value by 1</a:t>
            </a:r>
          </a:p>
          <a:p>
            <a:pPr marL="457200" lvl="1" indent="0">
              <a:buNone/>
            </a:pPr>
            <a:r>
              <a:rPr lang="en-US" dirty="0" smtClean="0"/>
              <a:t>! : Logical complement operator; inverts the value of a </a:t>
            </a:r>
            <a:r>
              <a:rPr lang="en-US" dirty="0" err="1" smtClean="0"/>
              <a:t>boolean</a:t>
            </a:r>
            <a:endParaRPr lang="en-US" dirty="0" smtClean="0"/>
          </a:p>
          <a:p>
            <a:r>
              <a:rPr lang="en-US" sz="3400" dirty="0" smtClean="0"/>
              <a:t>Binary arithmetic operators</a:t>
            </a:r>
          </a:p>
          <a:p>
            <a:pPr marL="457200" lvl="1" indent="0">
              <a:buNone/>
            </a:pPr>
            <a:r>
              <a:rPr lang="en-US" dirty="0" smtClean="0"/>
              <a:t>*, /, %, +, -</a:t>
            </a:r>
          </a:p>
          <a:p>
            <a:pPr marL="457200" lvl="1" indent="0">
              <a:buNone/>
            </a:pPr>
            <a:endParaRPr lang="en-US" sz="1400" dirty="0"/>
          </a:p>
          <a:p>
            <a:pPr marL="57150" indent="0">
              <a:buNone/>
            </a:pPr>
            <a:r>
              <a:rPr lang="en-US" sz="2800" dirty="0" smtClean="0"/>
              <a:t>		 </a:t>
            </a:r>
            <a:r>
              <a:rPr lang="en-US" sz="2800" dirty="0"/>
              <a:t>E.g.:  </a:t>
            </a:r>
            <a:r>
              <a:rPr lang="en-US" sz="2800" dirty="0">
                <a:solidFill>
                  <a:srgbClr val="0000FF"/>
                </a:solidFill>
              </a:rPr>
              <a:t>rate * rate + delta</a:t>
            </a:r>
          </a:p>
          <a:p>
            <a:pPr marL="457200" lvl="1" indent="0">
              <a:buNone/>
            </a:pPr>
            <a:r>
              <a:rPr lang="en-US" dirty="0" smtClean="0"/>
              <a:t>   		    1 </a:t>
            </a:r>
            <a:r>
              <a:rPr lang="en-US" dirty="0"/>
              <a:t>/ (time + 3*mass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		    (</a:t>
            </a:r>
            <a:r>
              <a:rPr lang="en-US" dirty="0"/>
              <a:t>a – 7) / (t + 9 * v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9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%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291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Remainder operator, or modulus operator</a:t>
            </a:r>
          </a:p>
          <a:p>
            <a:r>
              <a:rPr lang="en-US" dirty="0" smtClean="0"/>
              <a:t>The % operator gets the remainder after division</a:t>
            </a:r>
          </a:p>
          <a:p>
            <a:r>
              <a:rPr lang="en-US" dirty="0" smtClean="0"/>
              <a:t>An example</a:t>
            </a:r>
          </a:p>
          <a:p>
            <a:pPr lvl="1"/>
            <a:r>
              <a:rPr lang="en-US" dirty="0" smtClean="0"/>
              <a:t>An integer n is even if n%2=0, odd if n%2=1</a:t>
            </a:r>
          </a:p>
          <a:p>
            <a:r>
              <a:rPr lang="en-US" dirty="0" smtClean="0"/>
              <a:t>Floating-point numbers</a:t>
            </a:r>
          </a:p>
          <a:p>
            <a:pPr lvl="1"/>
            <a:r>
              <a:rPr lang="en-US" dirty="0" smtClean="0"/>
              <a:t>Java allows to use % with floating-point operands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 % d = f – d * q (q is the integer portion of f/d, and the sign of q is the same as the sign of f/d)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.g.: -6.5 % 2.0 = -0.5,    6.5 % -2.0 = 0.5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02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Specialized Assignment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800" cy="4525963"/>
          </a:xfrm>
        </p:spPr>
        <p:txBody>
          <a:bodyPr/>
          <a:lstStyle/>
          <a:p>
            <a:r>
              <a:rPr lang="en-US" dirty="0" smtClean="0"/>
              <a:t>Combine an arithmetic operator with the simple assignment operator (=) as a shorthand notation</a:t>
            </a:r>
            <a:endParaRPr lang="en-US" dirty="0"/>
          </a:p>
          <a:p>
            <a:pPr lvl="1"/>
            <a:r>
              <a:rPr lang="en-US" dirty="0" smtClean="0"/>
              <a:t>E.g.: amount += 5; 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&lt;--&gt; amount = amount + 5;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      amount *= 25;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&lt;</a:t>
            </a:r>
            <a:r>
              <a:rPr lang="en-US" dirty="0" smtClean="0">
                <a:sym typeface="Wingdings"/>
              </a:rPr>
              <a:t>--&gt; amount = amount * 25;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33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Parentheses and Precedence (I)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1141"/>
          </a:xfrm>
        </p:spPr>
        <p:txBody>
          <a:bodyPr>
            <a:normAutofit/>
          </a:bodyPr>
          <a:lstStyle/>
          <a:p>
            <a:r>
              <a:rPr lang="en-US" dirty="0" smtClean="0"/>
              <a:t>Expressions inside parentheses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ell the computer which operations to perform first, second, and so forth</a:t>
            </a:r>
          </a:p>
          <a:p>
            <a:pPr lvl="1"/>
            <a:r>
              <a:rPr lang="en-US" dirty="0" smtClean="0"/>
              <a:t>E.g.: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     (cost + tax) * discount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	     cost + (tax * discount) 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81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Parentheses and Precedence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1141"/>
          </a:xfrm>
        </p:spPr>
        <p:txBody>
          <a:bodyPr>
            <a:normAutofit/>
          </a:bodyPr>
          <a:lstStyle/>
          <a:p>
            <a:r>
              <a:rPr lang="en-US" dirty="0" smtClean="0"/>
              <a:t>Precedence rules</a:t>
            </a:r>
          </a:p>
          <a:p>
            <a:pPr marL="457200" lvl="1" indent="0" algn="ctr">
              <a:buNone/>
            </a:pPr>
            <a:r>
              <a:rPr lang="en-US" i="1" dirty="0" smtClean="0">
                <a:solidFill>
                  <a:schemeClr val="tx1"/>
                </a:solidFill>
              </a:rPr>
              <a:t>Highest Precedence</a:t>
            </a:r>
          </a:p>
          <a:p>
            <a:pPr lvl="1"/>
            <a:r>
              <a:rPr lang="en-US" dirty="0" smtClean="0"/>
              <a:t>First: the unary operators +, -, !, ++, and --</a:t>
            </a:r>
          </a:p>
          <a:p>
            <a:pPr lvl="1"/>
            <a:r>
              <a:rPr lang="en-US" dirty="0" smtClean="0"/>
              <a:t>Second: the binary arithmetic operators *, /, %</a:t>
            </a:r>
          </a:p>
          <a:p>
            <a:pPr lvl="1"/>
            <a:r>
              <a:rPr lang="en-US" dirty="0" smtClean="0"/>
              <a:t>Third: the binary arithmetic operators + and –</a:t>
            </a:r>
          </a:p>
          <a:p>
            <a:pPr marL="457200" lvl="1" indent="0" algn="ctr">
              <a:buNone/>
            </a:pPr>
            <a:r>
              <a:rPr lang="en-US" i="1" dirty="0" smtClean="0">
                <a:solidFill>
                  <a:srgbClr val="000000"/>
                </a:solidFill>
              </a:rPr>
              <a:t>Lowest Precedence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Boolean operators: ! 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 &amp;&amp;  ||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dirty="0" smtClean="0"/>
              <a:t>	E.g.: !true &amp;&amp; (false || true) || true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68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two major parts of an object?</a:t>
            </a:r>
          </a:p>
          <a:p>
            <a:r>
              <a:rPr lang="en-US" dirty="0" smtClean="0"/>
              <a:t>What is the relationship between class and object?</a:t>
            </a:r>
          </a:p>
          <a:p>
            <a:r>
              <a:rPr lang="en-US" dirty="0" smtClean="0"/>
              <a:t>Design a simple class for </a:t>
            </a:r>
            <a:r>
              <a:rPr lang="en-US" dirty="0" smtClean="0">
                <a:solidFill>
                  <a:srgbClr val="0000FF"/>
                </a:solidFill>
              </a:rPr>
              <a:t>Student</a:t>
            </a:r>
          </a:p>
          <a:p>
            <a:r>
              <a:rPr lang="en-US" dirty="0" smtClean="0"/>
              <a:t>How to use a variable?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04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 in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 error: grammatical mistake in your program</a:t>
            </a:r>
          </a:p>
          <a:p>
            <a:r>
              <a:rPr lang="en-US" dirty="0" smtClean="0"/>
              <a:t>Run-time error: an error that is detected during program execution</a:t>
            </a:r>
          </a:p>
          <a:p>
            <a:r>
              <a:rPr lang="en-US" dirty="0" smtClean="0"/>
              <a:t>Logic error: a mistake in a program caused by the underlying algorithm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07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Self-Test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swap the values of two variables</a:t>
            </a:r>
            <a:r>
              <a:rPr lang="en-US" smtClean="0"/>
              <a:t>, e.g., Integer, or </a:t>
            </a:r>
            <a:r>
              <a:rPr lang="en-US" dirty="0" smtClean="0"/>
              <a:t>Floating-point?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93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 0 &amp; 1</a:t>
            </a:r>
          </a:p>
          <a:p>
            <a:r>
              <a:rPr lang="en-US" dirty="0" smtClean="0"/>
              <a:t>Bring your laptop and textbook</a:t>
            </a:r>
          </a:p>
          <a:p>
            <a:r>
              <a:rPr lang="en-US" dirty="0" smtClean="0"/>
              <a:t>To-do before the class</a:t>
            </a:r>
          </a:p>
          <a:p>
            <a:pPr lvl="1"/>
            <a:r>
              <a:rPr lang="en-US" dirty="0" smtClean="0"/>
              <a:t>Review the slides of lecture 2 on creating objects and accessing objects’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54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Primitive type</a:t>
            </a:r>
          </a:p>
          <a:p>
            <a:pPr lvl="1"/>
            <a:r>
              <a:rPr lang="en-US" dirty="0" smtClean="0"/>
              <a:t>Integer</a:t>
            </a:r>
          </a:p>
          <a:p>
            <a:pPr lvl="1"/>
            <a:r>
              <a:rPr lang="en-US" dirty="0" smtClean="0"/>
              <a:t>Boolean</a:t>
            </a:r>
          </a:p>
          <a:p>
            <a:pPr lvl="1"/>
            <a:r>
              <a:rPr lang="en-US" dirty="0" smtClean="0"/>
              <a:t>Float / Double </a:t>
            </a:r>
          </a:p>
          <a:p>
            <a:pPr lvl="1"/>
            <a:r>
              <a:rPr lang="en-US" dirty="0" smtClean="0"/>
              <a:t>Character</a:t>
            </a:r>
          </a:p>
          <a:p>
            <a:r>
              <a:rPr lang="en-US" dirty="0" smtClean="0"/>
              <a:t>Class 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67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686800" cy="475056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Class type: Object with both data and methods</a:t>
            </a:r>
          </a:p>
          <a:p>
            <a:pPr lvl="1"/>
            <a:r>
              <a:rPr lang="en-US" dirty="0" smtClean="0"/>
              <a:t>Has the the same name as the class</a:t>
            </a:r>
          </a:p>
          <a:p>
            <a:pPr lvl="1"/>
            <a:r>
              <a:rPr lang="en-US" dirty="0" smtClean="0"/>
              <a:t>Name begins with uppercase letter (recommended)</a:t>
            </a:r>
          </a:p>
          <a:p>
            <a:pPr lvl="1"/>
            <a:r>
              <a:rPr lang="en-US" dirty="0" smtClean="0"/>
              <a:t>E.g.: Scanner, String, Student (user-defined)</a:t>
            </a:r>
          </a:p>
          <a:p>
            <a:r>
              <a:rPr lang="en-US" dirty="0" smtClean="0"/>
              <a:t>Primitive type: indecomposable values</a:t>
            </a:r>
          </a:p>
          <a:p>
            <a:pPr lvl="1"/>
            <a:r>
              <a:rPr lang="en-US" dirty="0" smtClean="0"/>
              <a:t>Name begins with lowercase letters</a:t>
            </a:r>
          </a:p>
          <a:p>
            <a:pPr lvl="1"/>
            <a:r>
              <a:rPr lang="en-US" dirty="0" smtClean="0"/>
              <a:t>E.g.: int, double, char, </a:t>
            </a:r>
            <a:r>
              <a:rPr lang="en-US" dirty="0" err="1" smtClean="0"/>
              <a:t>boolean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See Figure 2.1, p 52 for the full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2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1395"/>
          </a:xfrm>
        </p:spPr>
        <p:txBody>
          <a:bodyPr/>
          <a:lstStyle/>
          <a:p>
            <a:r>
              <a:rPr lang="en-US" dirty="0" smtClean="0"/>
              <a:t>Integer (</a:t>
            </a:r>
            <a:r>
              <a:rPr lang="en-US" dirty="0" smtClean="0">
                <a:solidFill>
                  <a:srgbClr val="FF0000"/>
                </a:solidFill>
              </a:rPr>
              <a:t>byte, short, int, long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0, -5, 10, 30</a:t>
            </a:r>
          </a:p>
          <a:p>
            <a:r>
              <a:rPr lang="en-US" dirty="0" smtClean="0"/>
              <a:t>Floating-point (</a:t>
            </a:r>
            <a:r>
              <a:rPr lang="en-US" dirty="0" smtClean="0">
                <a:solidFill>
                  <a:srgbClr val="FF0000"/>
                </a:solidFill>
              </a:rPr>
              <a:t>float, double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0.5, -10.0, 12.98</a:t>
            </a:r>
          </a:p>
          <a:p>
            <a:r>
              <a:rPr lang="en-US" dirty="0" smtClean="0"/>
              <a:t>Single character (</a:t>
            </a:r>
            <a:r>
              <a:rPr lang="en-US" dirty="0" smtClean="0">
                <a:solidFill>
                  <a:srgbClr val="FF0000"/>
                </a:solidFill>
              </a:rPr>
              <a:t>char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A, c, %, S</a:t>
            </a:r>
          </a:p>
          <a:p>
            <a:r>
              <a:rPr lang="en-US" dirty="0" smtClean="0"/>
              <a:t>Boolean (</a:t>
            </a:r>
            <a:r>
              <a:rPr lang="en-US" dirty="0" err="1" smtClean="0">
                <a:solidFill>
                  <a:srgbClr val="FF0000"/>
                </a:solidFill>
              </a:rPr>
              <a:t>boolean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True or 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64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45673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3366FF"/>
                </a:solidFill>
              </a:rPr>
              <a:t>byte</a:t>
            </a:r>
            <a:r>
              <a:rPr lang="en-US" dirty="0" smtClean="0"/>
              <a:t>: 1 byte, -2</a:t>
            </a:r>
            <a:r>
              <a:rPr lang="en-US" baseline="30000" dirty="0" smtClean="0"/>
              <a:t>7</a:t>
            </a:r>
            <a:r>
              <a:rPr lang="en-US" dirty="0" smtClean="0"/>
              <a:t> to 2</a:t>
            </a:r>
            <a:r>
              <a:rPr lang="en-US" baseline="30000" dirty="0" smtClean="0"/>
              <a:t>7</a:t>
            </a:r>
            <a:r>
              <a:rPr lang="en-US" dirty="0" smtClean="0"/>
              <a:t>-1</a:t>
            </a:r>
            <a:endParaRPr lang="en-US" baseline="30000" dirty="0" smtClean="0"/>
          </a:p>
          <a:p>
            <a:r>
              <a:rPr lang="en-US" b="1" dirty="0">
                <a:solidFill>
                  <a:srgbClr val="3366FF"/>
                </a:solidFill>
              </a:rPr>
              <a:t>s</a:t>
            </a:r>
            <a:r>
              <a:rPr lang="en-US" b="1" dirty="0" smtClean="0">
                <a:solidFill>
                  <a:srgbClr val="3366FF"/>
                </a:solidFill>
              </a:rPr>
              <a:t>hort</a:t>
            </a:r>
            <a:r>
              <a:rPr lang="en-US" dirty="0" smtClean="0"/>
              <a:t>: 2 bytes, -2</a:t>
            </a:r>
            <a:r>
              <a:rPr lang="en-US" baseline="30000" dirty="0" smtClean="0"/>
              <a:t>15 </a:t>
            </a:r>
            <a:r>
              <a:rPr lang="en-US" dirty="0" smtClean="0"/>
              <a:t>to 2</a:t>
            </a:r>
            <a:r>
              <a:rPr lang="en-US" baseline="30000" dirty="0" smtClean="0"/>
              <a:t>15</a:t>
            </a:r>
            <a:r>
              <a:rPr lang="en-US" dirty="0" smtClean="0"/>
              <a:t>-1</a:t>
            </a:r>
            <a:endParaRPr lang="en-US" baseline="30000" dirty="0" smtClean="0"/>
          </a:p>
          <a:p>
            <a:r>
              <a:rPr lang="en-US" b="1" dirty="0">
                <a:solidFill>
                  <a:srgbClr val="3366FF"/>
                </a:solidFill>
              </a:rPr>
              <a:t>i</a:t>
            </a:r>
            <a:r>
              <a:rPr lang="en-US" b="1" dirty="0" smtClean="0">
                <a:solidFill>
                  <a:srgbClr val="3366FF"/>
                </a:solidFill>
              </a:rPr>
              <a:t>nt</a:t>
            </a:r>
            <a:r>
              <a:rPr lang="en-US" dirty="0" smtClean="0"/>
              <a:t>: 4 bytes, -2</a:t>
            </a:r>
            <a:r>
              <a:rPr lang="en-US" baseline="30000" dirty="0" smtClean="0"/>
              <a:t>31</a:t>
            </a:r>
            <a:r>
              <a:rPr lang="en-US" dirty="0" smtClean="0"/>
              <a:t> to 2</a:t>
            </a:r>
            <a:r>
              <a:rPr lang="en-US" baseline="30000" dirty="0" smtClean="0"/>
              <a:t>31</a:t>
            </a:r>
            <a:r>
              <a:rPr lang="en-US" dirty="0" smtClean="0"/>
              <a:t>-1</a:t>
            </a:r>
            <a:endParaRPr lang="en-US" baseline="30000" dirty="0" smtClean="0"/>
          </a:p>
          <a:p>
            <a:r>
              <a:rPr lang="en-US" b="1" dirty="0">
                <a:solidFill>
                  <a:srgbClr val="3366FF"/>
                </a:solidFill>
              </a:rPr>
              <a:t>l</a:t>
            </a:r>
            <a:r>
              <a:rPr lang="en-US" b="1" dirty="0" smtClean="0">
                <a:solidFill>
                  <a:srgbClr val="3366FF"/>
                </a:solidFill>
              </a:rPr>
              <a:t>ong</a:t>
            </a:r>
            <a:r>
              <a:rPr lang="en-US" dirty="0" smtClean="0"/>
              <a:t>: 8 bytes, -2</a:t>
            </a:r>
            <a:r>
              <a:rPr lang="en-US" baseline="30000" dirty="0" smtClean="0"/>
              <a:t>63</a:t>
            </a:r>
            <a:r>
              <a:rPr lang="en-US" dirty="0" smtClean="0"/>
              <a:t> to 2</a:t>
            </a:r>
            <a:r>
              <a:rPr lang="en-US" baseline="30000" dirty="0" smtClean="0"/>
              <a:t>63</a:t>
            </a:r>
            <a:r>
              <a:rPr lang="en-US" dirty="0" smtClean="0"/>
              <a:t>-1</a:t>
            </a:r>
          </a:p>
          <a:p>
            <a:endParaRPr lang="en-US" baseline="30000" dirty="0"/>
          </a:p>
          <a:p>
            <a:pPr marL="0" indent="0">
              <a:buNone/>
            </a:pPr>
            <a:r>
              <a:rPr lang="en-US" dirty="0" smtClean="0"/>
              <a:t>Numerical operations on integers return integers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945532" y="765520"/>
            <a:ext cx="1343" cy="518780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8590109" y="765520"/>
            <a:ext cx="2687" cy="518780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945532" y="4585554"/>
            <a:ext cx="164592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45532" y="4076705"/>
            <a:ext cx="164592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945532" y="3567856"/>
            <a:ext cx="164592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945532" y="3059006"/>
            <a:ext cx="1645920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945532" y="2550157"/>
            <a:ext cx="164592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10068" y="6037267"/>
            <a:ext cx="19195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Arial Unicode MS"/>
                <a:cs typeface="Arial Unicode MS"/>
              </a:rPr>
              <a:t>m</a:t>
            </a:r>
            <a:r>
              <a:rPr lang="en-US" sz="2200" b="1" dirty="0" smtClean="0">
                <a:latin typeface="Arial Unicode MS"/>
                <a:cs typeface="Arial Unicode MS"/>
              </a:rPr>
              <a:t>ain memory</a:t>
            </a:r>
            <a:endParaRPr lang="en-US" sz="2200" b="1" dirty="0">
              <a:latin typeface="Arial Unicode MS"/>
              <a:cs typeface="Arial Unicode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46875" y="2573927"/>
            <a:ext cx="164592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11110000</a:t>
            </a:r>
            <a:endParaRPr lang="en-US" sz="2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945532" y="5094402"/>
            <a:ext cx="164592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946875" y="3085315"/>
            <a:ext cx="1645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11101001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946875" y="3596704"/>
            <a:ext cx="164592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00101010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946875" y="4108093"/>
            <a:ext cx="164592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10110101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946875" y="4619481"/>
            <a:ext cx="164592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</a:t>
            </a:r>
            <a:r>
              <a:rPr lang="en-US" sz="2400" dirty="0" smtClean="0"/>
              <a:t>1000101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810068" y="274638"/>
            <a:ext cx="19195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Arial Unicode MS"/>
                <a:cs typeface="Arial Unicode MS"/>
              </a:rPr>
              <a:t>bytes</a:t>
            </a:r>
            <a:endParaRPr lang="en-US" sz="2200" b="1" dirty="0">
              <a:latin typeface="Arial Unicode MS"/>
              <a:cs typeface="Arial Unicode MS"/>
            </a:endParaRPr>
          </a:p>
        </p:txBody>
      </p:sp>
      <p:sp>
        <p:nvSpPr>
          <p:cNvPr id="19" name="Left Brace 18"/>
          <p:cNvSpPr/>
          <p:nvPr/>
        </p:nvSpPr>
        <p:spPr>
          <a:xfrm>
            <a:off x="6465304" y="1136088"/>
            <a:ext cx="378630" cy="49445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Brace 27"/>
          <p:cNvSpPr/>
          <p:nvPr/>
        </p:nvSpPr>
        <p:spPr>
          <a:xfrm>
            <a:off x="6486737" y="2040943"/>
            <a:ext cx="374007" cy="97305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Brace 28"/>
          <p:cNvSpPr/>
          <p:nvPr/>
        </p:nvSpPr>
        <p:spPr>
          <a:xfrm>
            <a:off x="6482114" y="3546980"/>
            <a:ext cx="378630" cy="197889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6945532" y="5556067"/>
            <a:ext cx="164592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946875" y="5081146"/>
            <a:ext cx="164592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01001101</a:t>
            </a:r>
            <a:endParaRPr lang="en-US" sz="2400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6945532" y="2040943"/>
            <a:ext cx="164592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946875" y="2061512"/>
            <a:ext cx="164592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01010101</a:t>
            </a:r>
            <a:endParaRPr lang="en-US" sz="2400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6946875" y="1602235"/>
            <a:ext cx="164592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945532" y="1579278"/>
            <a:ext cx="1645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01000101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6945532" y="1113673"/>
            <a:ext cx="164592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01000101</a:t>
            </a:r>
            <a:endParaRPr lang="en-US" sz="2400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6946875" y="1113673"/>
            <a:ext cx="164592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9" idx="1"/>
          </p:cNvCxnSpPr>
          <p:nvPr/>
        </p:nvCxnSpPr>
        <p:spPr>
          <a:xfrm flipV="1">
            <a:off x="5228677" y="1383316"/>
            <a:ext cx="1236627" cy="4971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8" idx="1"/>
          </p:cNvCxnSpPr>
          <p:nvPr/>
        </p:nvCxnSpPr>
        <p:spPr>
          <a:xfrm flipV="1">
            <a:off x="5707011" y="2527470"/>
            <a:ext cx="779726" cy="226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9" idx="1"/>
          </p:cNvCxnSpPr>
          <p:nvPr/>
        </p:nvCxnSpPr>
        <p:spPr>
          <a:xfrm>
            <a:off x="5299593" y="3245420"/>
            <a:ext cx="1182521" cy="12910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2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en-US" altLang="zh-CN" dirty="0" smtClean="0"/>
              <a:t>igned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0487"/>
            <a:ext cx="4194179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</a:t>
            </a:r>
            <a:r>
              <a:rPr lang="en-US" altLang="zh-CN" sz="2400" dirty="0" smtClean="0"/>
              <a:t>igned binary to decimal, e.g., 10111101</a:t>
            </a:r>
            <a:r>
              <a:rPr lang="en-US" altLang="zh-CN" sz="2400" baseline="-25000" dirty="0" smtClean="0"/>
              <a:t>2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400" dirty="0"/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2000" dirty="0" smtClean="0"/>
              <a:t>1 0111101   Original value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2000" dirty="0" smtClean="0"/>
              <a:t>0 1000010   Ones’ complement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2000" dirty="0" smtClean="0"/>
              <a:t>             +1   Add 1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2000" dirty="0" smtClean="0"/>
              <a:t>0 1000011   Result: 67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The sign is 1</a:t>
            </a:r>
            <a:r>
              <a:rPr lang="en-US" sz="2000" dirty="0" smtClean="0"/>
              <a:t>, a negative number, so 10111101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-67</a:t>
            </a:r>
            <a:r>
              <a:rPr lang="en-US" sz="2000" baseline="-25000" dirty="0" smtClean="0"/>
              <a:t>10</a:t>
            </a:r>
            <a:endParaRPr lang="en-US" sz="2000" dirty="0"/>
          </a:p>
          <a:p>
            <a:pPr marL="457200" lvl="1" indent="0">
              <a:buNone/>
            </a:pPr>
            <a:endParaRPr lang="en-US" altLang="zh-CN" sz="2400" dirty="0" smtClean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endParaRPr lang="en-US" altLang="zh-CN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3779" y="1610487"/>
            <a:ext cx="4194179" cy="5247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224"/>
              </a:spcBef>
              <a:buFont typeface="Wingdings" charset="2"/>
              <a:buChar char="§"/>
              <a:defRPr sz="32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Font typeface="Arial"/>
              <a:buChar char="•"/>
              <a:defRPr sz="2800" b="0" i="0" kern="1200">
                <a:solidFill>
                  <a:srgbClr val="0000FF"/>
                </a:solidFill>
                <a:latin typeface="Arial Unicode MS"/>
                <a:ea typeface="+mn-ea"/>
                <a:cs typeface="Arial Unicode M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S</a:t>
            </a:r>
            <a:r>
              <a:rPr lang="en-US" altLang="zh-CN" sz="2400" dirty="0" smtClean="0"/>
              <a:t>igned decimal to binary, e.g., -102</a:t>
            </a:r>
          </a:p>
          <a:p>
            <a:endParaRPr lang="en-US" altLang="zh-CN" sz="900" dirty="0" smtClean="0"/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2000" dirty="0" smtClean="0"/>
              <a:t>             102/2 = 51 rem. 0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2000" dirty="0" smtClean="0"/>
              <a:t>            51/2 = 25 rem. 1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2000" dirty="0" smtClean="0"/>
              <a:t>         25/2 = 12 rem. 1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2000" dirty="0" smtClean="0"/>
              <a:t>        12/2 = 6 rem. 0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2000" dirty="0" smtClean="0"/>
              <a:t>       6/2 = 3 rem. 0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2000" dirty="0" smtClean="0"/>
              <a:t>    3/2 = 1 rem. 1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2000" dirty="0" smtClean="0"/>
              <a:t> 1/2 = 0 rem. 1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2000" dirty="0"/>
              <a:t>	</a:t>
            </a:r>
            <a:r>
              <a:rPr lang="en-US" altLang="zh-CN" sz="2000" dirty="0" smtClean="0"/>
              <a:t>		  1 1 0 0 1 1 0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2000" dirty="0" smtClean="0"/>
              <a:t>0 1100110 :  +102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2000" dirty="0" smtClean="0"/>
              <a:t>1 0011010  Two’s complement (ones’ complement and add 1)</a:t>
            </a:r>
          </a:p>
          <a:p>
            <a:pPr marL="457200" lvl="1" indent="0">
              <a:buNone/>
            </a:pPr>
            <a:endParaRPr lang="en-US" altLang="zh-CN" sz="2000" dirty="0" smtClean="0"/>
          </a:p>
          <a:p>
            <a:pPr marL="457200" lvl="1" indent="0">
              <a:buNone/>
            </a:pPr>
            <a:endParaRPr lang="en-US" altLang="zh-CN" sz="2000" dirty="0" smtClean="0"/>
          </a:p>
          <a:p>
            <a:pPr lvl="1"/>
            <a:endParaRPr lang="en-US" altLang="zh-CN" sz="2400" dirty="0" smtClean="0"/>
          </a:p>
          <a:p>
            <a:pPr marL="457200" lvl="1" indent="0">
              <a:buFont typeface="Arial"/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8197642" y="3130727"/>
            <a:ext cx="0" cy="22638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990604" y="3510123"/>
            <a:ext cx="0" cy="18844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783567" y="3856528"/>
            <a:ext cx="0" cy="15380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576530" y="4219429"/>
            <a:ext cx="0" cy="11751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69493" y="4681303"/>
            <a:ext cx="0" cy="7132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162456" y="5011212"/>
            <a:ext cx="0" cy="3833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935482" y="5306879"/>
            <a:ext cx="0" cy="91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99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Floating-point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Has a fractional part</a:t>
            </a:r>
          </a:p>
          <a:p>
            <a:pPr lvl="1"/>
            <a:r>
              <a:rPr lang="en-US" dirty="0" smtClean="0"/>
              <a:t>E.g.: 5.0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loat: </a:t>
            </a:r>
            <a:r>
              <a:rPr lang="en-US" dirty="0" smtClean="0"/>
              <a:t>4 bytes, single-precision, smaller range, lower precision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ouble: </a:t>
            </a:r>
            <a:r>
              <a:rPr lang="en-US" dirty="0" smtClean="0"/>
              <a:t>8 bytes, double-precision, larger range, higher precision</a:t>
            </a:r>
          </a:p>
          <a:p>
            <a:pPr lvl="1"/>
            <a:endParaRPr lang="en-US" sz="1000" dirty="0"/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If you cannot decide between the types float and double, use </a:t>
            </a:r>
            <a:r>
              <a:rPr lang="en-US" dirty="0" smtClean="0"/>
              <a:t>double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98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Character (Unicode)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Char: 2 bytes, 0 to 2</a:t>
            </a:r>
            <a:r>
              <a:rPr lang="en-US" baseline="30000" dirty="0" smtClean="0"/>
              <a:t>16</a:t>
            </a:r>
            <a:r>
              <a:rPr lang="en-US" dirty="0" smtClean="0"/>
              <a:t>-1</a:t>
            </a:r>
          </a:p>
          <a:p>
            <a:r>
              <a:rPr lang="en-US" dirty="0" smtClean="0"/>
              <a:t>Single quotes enclose a character</a:t>
            </a:r>
          </a:p>
          <a:p>
            <a:pPr lvl="1"/>
            <a:r>
              <a:rPr lang="en-US" dirty="0" smtClean="0"/>
              <a:t>E.g.: ‘a’, ‘A’</a:t>
            </a:r>
          </a:p>
          <a:p>
            <a:pPr lvl="1"/>
            <a:r>
              <a:rPr lang="en-US" dirty="0" smtClean="0"/>
              <a:t>Uppercase letters and lowercase letters are different characters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22507-C7EB-6A46-96BE-475CDC2A23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77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1646</TotalTime>
  <Words>1187</Words>
  <Application>Microsoft Macintosh PowerPoint</Application>
  <PresentationFormat>On-screen Show (4:3)</PresentationFormat>
  <Paragraphs>221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java_lecture_template</vt:lpstr>
      <vt:lpstr>COMP 110-001 Primitive and Class Types</vt:lpstr>
      <vt:lpstr>Review</vt:lpstr>
      <vt:lpstr>Today</vt:lpstr>
      <vt:lpstr>Data Types</vt:lpstr>
      <vt:lpstr>Primitive Types</vt:lpstr>
      <vt:lpstr>Integer</vt:lpstr>
      <vt:lpstr>Signed Conversions</vt:lpstr>
      <vt:lpstr>Floating-point</vt:lpstr>
      <vt:lpstr>Single Character (Unicode)</vt:lpstr>
      <vt:lpstr>Boolean</vt:lpstr>
      <vt:lpstr>Assignment Compatibilities</vt:lpstr>
      <vt:lpstr>Type Casting</vt:lpstr>
      <vt:lpstr>Examples of Type Casting</vt:lpstr>
      <vt:lpstr>Try It Yourself</vt:lpstr>
      <vt:lpstr>Arithmetic Operators</vt:lpstr>
      <vt:lpstr>% Operator</vt:lpstr>
      <vt:lpstr>Specialized Assignment Operators</vt:lpstr>
      <vt:lpstr>Parentheses and Precedence (I)</vt:lpstr>
      <vt:lpstr>Parentheses and Precedence (II)</vt:lpstr>
      <vt:lpstr>Errors in a Program</vt:lpstr>
      <vt:lpstr>Self-Test Questions</vt:lpstr>
      <vt:lpstr>Next Class</vt:lpstr>
    </vt:vector>
  </TitlesOfParts>
  <Company>UNC-Chapel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110 Primitive Types</dc:title>
  <dc:creator>Yi Hong</dc:creator>
  <cp:lastModifiedBy>Yi Hong</cp:lastModifiedBy>
  <cp:revision>163</cp:revision>
  <dcterms:created xsi:type="dcterms:W3CDTF">2015-05-04T03:21:57Z</dcterms:created>
  <dcterms:modified xsi:type="dcterms:W3CDTF">2015-05-14T19:29:34Z</dcterms:modified>
</cp:coreProperties>
</file>