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6" r:id="rId16"/>
    <p:sldId id="272" r:id="rId17"/>
    <p:sldId id="271" r:id="rId18"/>
    <p:sldId id="275" r:id="rId19"/>
    <p:sldId id="277" r:id="rId20"/>
    <p:sldId id="273" r:id="rId21"/>
    <p:sldId id="274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63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00" autoAdjust="0"/>
  </p:normalViewPr>
  <p:slideViewPr>
    <p:cSldViewPr snapToGrid="0" snapToObjects="1">
      <p:cViewPr varScale="1">
        <p:scale>
          <a:sx n="75" d="100"/>
          <a:sy n="75" d="100"/>
        </p:scale>
        <p:origin x="-15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FAE59-17EF-0D49-BFF7-E0673521FC20}" type="datetimeFigureOut">
              <a:rPr lang="en-US" smtClean="0"/>
              <a:t>5/13/15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30788-936B-AD4F-BE2D-E6C0B0571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663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9845FF-9C36-9742-90F6-D6B9B3315ACF}" type="datetimeFigureOut">
              <a:rPr lang="en-US" smtClean="0"/>
              <a:t>5/13/15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78D0D-F1F1-434A-959A-CFC98B4983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651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78D0D-F1F1-434A-959A-CFC98B49830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45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78D0D-F1F1-434A-959A-CFC98B4983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77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decimal system, kilo stands for 1000, but in binary systems,</a:t>
            </a:r>
            <a:r>
              <a:rPr lang="en-US" baseline="0" dirty="0" smtClean="0"/>
              <a:t> a kilo is 1024 (2^10)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78D0D-F1F1-434A-959A-CFC98B49830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74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78D0D-F1F1-434A-959A-CFC98B49830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89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78D0D-F1F1-434A-959A-CFC98B49830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494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Oop</a:t>
            </a:r>
            <a:r>
              <a:rPr lang="en-US" baseline="0" dirty="0" smtClean="0"/>
              <a:t> is a programming methodology that views a program as </a:t>
            </a:r>
            <a:r>
              <a:rPr lang="en-US" baseline="0" dirty="0" err="1" smtClean="0"/>
              <a:t>similary</a:t>
            </a:r>
            <a:r>
              <a:rPr lang="en-US" baseline="0" dirty="0" smtClean="0"/>
              <a:t> consisting of objects that can act alone or interact with one another.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78D0D-F1F1-434A-959A-CFC98B49830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75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class </a:t>
            </a:r>
            <a:r>
              <a:rPr lang="en-US" dirty="0" err="1" smtClean="0"/>
              <a:t>FirstProgram</a:t>
            </a:r>
            <a:r>
              <a:rPr lang="en-US" baseline="0" dirty="0" smtClean="0"/>
              <a:t> must be in a file named </a:t>
            </a:r>
            <a:r>
              <a:rPr lang="en-US" baseline="0" dirty="0" err="1" smtClean="0"/>
              <a:t>FirstProgram.java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78D0D-F1F1-434A-959A-CFC98B49830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388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78D0D-F1F1-434A-959A-CFC98B49830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90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EA62-5AAC-6545-A1D7-8F2CE2F19D68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4713-423C-024E-BC3B-7024B664C92B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F2704-CDC5-C64C-A470-5AAF94F691E2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F0E01-3FB9-DD4E-93BC-26444526690D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5BB4-DC34-4A49-8C47-3022399C1EBB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253D-91F6-684D-AB30-AB12DCD002F3}" type="datetime1">
              <a:rPr lang="en-US" smtClean="0"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74F45-E282-8F46-B9C6-4235DD178DA7}" type="datetime1">
              <a:rPr lang="en-US" smtClean="0"/>
              <a:t>5/13/15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C41A9-3287-F344-9385-8AD758CE1392}" type="datetime1">
              <a:rPr lang="en-US" smtClean="0"/>
              <a:t>5/13/15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D20D3-32CB-8843-99E4-C545A1D46854}" type="datetime1">
              <a:rPr lang="en-US" smtClean="0"/>
              <a:t>5/13/15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1DDE8-C08A-DF45-B21B-28BCE14550E1}" type="datetime1">
              <a:rPr lang="en-US" smtClean="0"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80FF-56A2-1E41-82F0-34195B909121}" type="datetime1">
              <a:rPr lang="en-US" smtClean="0"/>
              <a:t>5/13/15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9BFA9-5839-B942-9686-FF419E2DBB5F}" type="datetime1">
              <a:rPr lang="en-US" smtClean="0"/>
              <a:t>5/13/15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90FEF7F2-FDB1-DF46-98E9-B76EA600E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Computer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May 13,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475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328400" y="2681751"/>
            <a:ext cx="2452513" cy="27592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mpd="sng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Program: A set of computer instructions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36470" y="4323275"/>
            <a:ext cx="1868581" cy="802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cs typeface="Arial Unicode MS"/>
              </a:rPr>
              <a:t>Data (input for the program)</a:t>
            </a:r>
            <a:endParaRPr 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98269" y="4323275"/>
            <a:ext cx="1868581" cy="802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cs typeface="Arial Unicode MS"/>
              </a:rPr>
              <a:t>Output</a:t>
            </a:r>
            <a:endParaRPr 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01963" y="3017531"/>
            <a:ext cx="1555600" cy="802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cs typeface="Arial Unicode MS"/>
              </a:rPr>
              <a:t>Program</a:t>
            </a:r>
            <a:endParaRPr 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01963" y="4323275"/>
            <a:ext cx="1555601" cy="802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 Unicode MS"/>
                <a:cs typeface="Arial Unicode MS"/>
              </a:rPr>
              <a:t>Computer</a:t>
            </a:r>
            <a:endParaRPr 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cxnSp>
        <p:nvCxnSpPr>
          <p:cNvPr id="10" name="Straight Arrow Connector 9"/>
          <p:cNvCxnSpPr>
            <a:stCxn id="6" idx="2"/>
            <a:endCxn id="7" idx="0"/>
          </p:cNvCxnSpPr>
          <p:nvPr/>
        </p:nvCxnSpPr>
        <p:spPr>
          <a:xfrm>
            <a:off x="4579763" y="3820490"/>
            <a:ext cx="1" cy="5027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7" idx="1"/>
          </p:cNvCxnSpPr>
          <p:nvPr/>
        </p:nvCxnSpPr>
        <p:spPr>
          <a:xfrm>
            <a:off x="2905051" y="4724755"/>
            <a:ext cx="89691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5" idx="1"/>
          </p:cNvCxnSpPr>
          <p:nvPr/>
        </p:nvCxnSpPr>
        <p:spPr>
          <a:xfrm>
            <a:off x="5357564" y="4724755"/>
            <a:ext cx="94070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68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levels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75887" y="4952696"/>
            <a:ext cx="3007256" cy="773761"/>
          </a:xfrm>
          <a:prstGeom prst="rect">
            <a:avLst/>
          </a:prstGeom>
          <a:solidFill>
            <a:srgbClr val="3366FF"/>
          </a:solidFill>
          <a:ln w="12700" cmpd="sng">
            <a:noFill/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Machine Language</a:t>
            </a:r>
            <a:endParaRPr lang="en-US" sz="2400" dirty="0">
              <a:solidFill>
                <a:schemeClr val="bg1"/>
              </a:solidFill>
              <a:latin typeface="Arial Unicode MS"/>
              <a:cs typeface="Arial Unicode M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88237" y="4952696"/>
            <a:ext cx="3584769" cy="773761"/>
          </a:xfrm>
          <a:prstGeom prst="rect">
            <a:avLst/>
          </a:prstGeom>
          <a:noFill/>
          <a:ln w="190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Low-Level Languages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(Computer readable)</a:t>
            </a:r>
            <a:endParaRPr lang="en-US" sz="24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5887" y="2740016"/>
            <a:ext cx="3007256" cy="773761"/>
          </a:xfrm>
          <a:prstGeom prst="rect">
            <a:avLst/>
          </a:prstGeom>
          <a:solidFill>
            <a:srgbClr val="3366FF"/>
          </a:solidFill>
          <a:ln w="12700" cmpd="sng">
            <a:noFill/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Java / C++ Program</a:t>
            </a:r>
            <a:endParaRPr lang="en-US" sz="2400" dirty="0">
              <a:solidFill>
                <a:schemeClr val="bg1"/>
              </a:solidFill>
              <a:latin typeface="Arial Unicode MS"/>
              <a:cs typeface="Arial Unicode M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88237" y="2740016"/>
            <a:ext cx="3584769" cy="773761"/>
          </a:xfrm>
          <a:prstGeom prst="rect">
            <a:avLst/>
          </a:prstGeom>
          <a:noFill/>
          <a:ln w="190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High-Level Languages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(Human readable)</a:t>
            </a:r>
            <a:endParaRPr lang="en-US" sz="24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75887" y="3885166"/>
            <a:ext cx="3007256" cy="773761"/>
          </a:xfrm>
          <a:prstGeom prst="rect">
            <a:avLst/>
          </a:prstGeom>
          <a:solidFill>
            <a:srgbClr val="3366FF"/>
          </a:solidFill>
          <a:ln w="12700" cmpd="sng">
            <a:noFill/>
            <a:prstDash val="lg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Compiler</a:t>
            </a:r>
            <a:endParaRPr lang="en-US" sz="2400" dirty="0">
              <a:solidFill>
                <a:schemeClr val="bg1"/>
              </a:solidFill>
              <a:latin typeface="Arial Unicode MS"/>
              <a:cs typeface="Arial Unicode MS"/>
            </a:endParaRPr>
          </a:p>
        </p:txBody>
      </p:sp>
      <p:cxnSp>
        <p:nvCxnSpPr>
          <p:cNvPr id="9" name="Straight Arrow Connector 8"/>
          <p:cNvCxnSpPr>
            <a:stCxn id="6" idx="2"/>
            <a:endCxn id="8" idx="0"/>
          </p:cNvCxnSpPr>
          <p:nvPr/>
        </p:nvCxnSpPr>
        <p:spPr>
          <a:xfrm>
            <a:off x="2379515" y="3513777"/>
            <a:ext cx="0" cy="37138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8" idx="2"/>
            <a:endCxn id="4" idx="0"/>
          </p:cNvCxnSpPr>
          <p:nvPr/>
        </p:nvCxnSpPr>
        <p:spPr>
          <a:xfrm>
            <a:off x="2379515" y="4658927"/>
            <a:ext cx="0" cy="2937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788237" y="3885166"/>
            <a:ext cx="3584769" cy="773761"/>
          </a:xfrm>
          <a:prstGeom prst="rect">
            <a:avLst/>
          </a:prstGeom>
          <a:noFill/>
          <a:ln w="1905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 Unicode MS"/>
                <a:cs typeface="Arial Unicode MS"/>
              </a:rPr>
              <a:t>Assembly languages</a:t>
            </a:r>
            <a:endParaRPr lang="en-US" sz="2400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331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high-level language </a:t>
            </a:r>
            <a:r>
              <a:rPr lang="en-US" dirty="0" smtClean="0">
                <a:sym typeface="Wingdings"/>
              </a:rPr>
              <a:t>? a low-level language</a:t>
            </a:r>
          </a:p>
          <a:p>
            <a:pPr lvl="1"/>
            <a:r>
              <a:rPr lang="en-US" dirty="0" smtClean="0">
                <a:sym typeface="Wingdings"/>
              </a:rPr>
              <a:t>Compiler: translate once, run forever</a:t>
            </a:r>
          </a:p>
          <a:p>
            <a:pPr lvl="1"/>
            <a:r>
              <a:rPr lang="en-US" dirty="0" smtClean="0">
                <a:sym typeface="Wingdings"/>
              </a:rPr>
              <a:t>Interpreter: translation alternates with execution, directly executes instructions</a:t>
            </a:r>
          </a:p>
          <a:p>
            <a:r>
              <a:rPr lang="en-US" dirty="0" smtClean="0">
                <a:sym typeface="Wingdings"/>
              </a:rPr>
              <a:t>Java: combines a compiler and an interpreter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</a:t>
            </a:r>
            <a:r>
              <a:rPr lang="en-US" dirty="0" err="1"/>
              <a:t>B</a:t>
            </a:r>
            <a:r>
              <a:rPr lang="en-US" dirty="0" err="1" smtClean="0"/>
              <a:t>ytecode</a:t>
            </a:r>
            <a:endParaRPr lang="en-US" dirty="0"/>
          </a:p>
        </p:txBody>
      </p:sp>
      <p:grpSp>
        <p:nvGrpSpPr>
          <p:cNvPr id="38" name="Group 37"/>
          <p:cNvGrpSpPr/>
          <p:nvPr/>
        </p:nvGrpSpPr>
        <p:grpSpPr>
          <a:xfrm>
            <a:off x="1453683" y="1737238"/>
            <a:ext cx="2740276" cy="2520565"/>
            <a:chOff x="1054066" y="1977492"/>
            <a:chExt cx="2740276" cy="2520565"/>
          </a:xfrm>
        </p:grpSpPr>
        <p:sp>
          <p:nvSpPr>
            <p:cNvPr id="5" name="Rectangle 4"/>
            <p:cNvSpPr/>
            <p:nvPr/>
          </p:nvSpPr>
          <p:spPr>
            <a:xfrm>
              <a:off x="1191735" y="1977492"/>
              <a:ext cx="2464939" cy="5486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Java Code (.java)</a:t>
              </a:r>
              <a:endParaRPr lang="en-US" dirty="0">
                <a:solidFill>
                  <a:schemeClr val="tx1"/>
                </a:solidFill>
                <a:latin typeface="Arial Unicode MS"/>
                <a:cs typeface="Arial Unicode MS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054066" y="3949417"/>
              <a:ext cx="2740276" cy="54864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Java </a:t>
              </a:r>
              <a:r>
                <a:rPr lang="en-US" dirty="0" err="1">
                  <a:solidFill>
                    <a:schemeClr val="tx1"/>
                  </a:solidFill>
                  <a:latin typeface="Arial Unicode MS"/>
                  <a:cs typeface="Arial Unicode MS"/>
                </a:rPr>
                <a:t>B</a:t>
              </a:r>
              <a:r>
                <a:rPr lang="en-US" dirty="0" err="1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ytecode</a:t>
              </a:r>
              <a:r>
                <a:rPr lang="en-US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 (.class)</a:t>
              </a:r>
              <a:endParaRPr lang="en-US" dirty="0">
                <a:solidFill>
                  <a:schemeClr val="tx1"/>
                </a:solidFill>
                <a:latin typeface="Arial Unicode MS"/>
                <a:cs typeface="Arial Unicode MS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1532725" y="2834489"/>
              <a:ext cx="1782959" cy="806571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JAVAC</a:t>
              </a:r>
            </a:p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compiler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Arrow Connector 14"/>
            <p:cNvCxnSpPr>
              <a:stCxn id="5" idx="2"/>
              <a:endCxn id="13" idx="0"/>
            </p:cNvCxnSpPr>
            <p:nvPr/>
          </p:nvCxnSpPr>
          <p:spPr>
            <a:xfrm>
              <a:off x="2424205" y="2526132"/>
              <a:ext cx="0" cy="30835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2424204" y="3641060"/>
              <a:ext cx="1" cy="30835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543020" y="4845027"/>
            <a:ext cx="4575937" cy="1304970"/>
            <a:chOff x="165412" y="5085281"/>
            <a:chExt cx="4575937" cy="1304970"/>
          </a:xfrm>
        </p:grpSpPr>
        <p:grpSp>
          <p:nvGrpSpPr>
            <p:cNvPr id="32" name="Group 31"/>
            <p:cNvGrpSpPr/>
            <p:nvPr/>
          </p:nvGrpSpPr>
          <p:grpSpPr>
            <a:xfrm>
              <a:off x="3501409" y="5085281"/>
              <a:ext cx="1239940" cy="1304970"/>
              <a:chOff x="3501409" y="5085281"/>
              <a:chExt cx="1239940" cy="1304970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3620519" y="5085281"/>
                <a:ext cx="1001721" cy="4572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Arial Unicode MS"/>
                    <a:cs typeface="Arial Unicode MS"/>
                  </a:rPr>
                  <a:t>JVM</a:t>
                </a:r>
                <a:endParaRPr lang="en-US" dirty="0">
                  <a:solidFill>
                    <a:schemeClr val="tx1"/>
                  </a:solidFill>
                  <a:latin typeface="Arial Unicode MS"/>
                  <a:cs typeface="Arial Unicode MS"/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501409" y="5933051"/>
                <a:ext cx="1239940" cy="4572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Arial Unicode MS"/>
                    <a:cs typeface="Arial Unicode MS"/>
                  </a:rPr>
                  <a:t>Mac</a:t>
                </a:r>
                <a:endParaRPr lang="en-US" dirty="0">
                  <a:solidFill>
                    <a:schemeClr val="tx1"/>
                  </a:solidFill>
                  <a:latin typeface="Arial Unicode MS"/>
                  <a:cs typeface="Arial Unicode MS"/>
                </a:endParaRPr>
              </a:p>
            </p:txBody>
          </p:sp>
          <p:cxnSp>
            <p:nvCxnSpPr>
              <p:cNvPr id="22" name="Straight Arrow Connector 21"/>
              <p:cNvCxnSpPr>
                <a:stCxn id="9" idx="2"/>
                <a:endCxn id="12" idx="0"/>
              </p:cNvCxnSpPr>
              <p:nvPr/>
            </p:nvCxnSpPr>
            <p:spPr>
              <a:xfrm flipH="1">
                <a:off x="4121379" y="5542481"/>
                <a:ext cx="1" cy="39057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/>
            <p:cNvGrpSpPr/>
            <p:nvPr/>
          </p:nvGrpSpPr>
          <p:grpSpPr>
            <a:xfrm>
              <a:off x="1833411" y="5085281"/>
              <a:ext cx="1239940" cy="1304970"/>
              <a:chOff x="1833410" y="5085281"/>
              <a:chExt cx="1239940" cy="130497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952521" y="5085281"/>
                <a:ext cx="1001721" cy="4572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Arial Unicode MS"/>
                    <a:cs typeface="Arial Unicode MS"/>
                  </a:rPr>
                  <a:t>JVM</a:t>
                </a:r>
                <a:endParaRPr lang="en-US" dirty="0">
                  <a:solidFill>
                    <a:schemeClr val="tx1"/>
                  </a:solidFill>
                  <a:latin typeface="Arial Unicode MS"/>
                  <a:cs typeface="Arial Unicode MS"/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833410" y="5933051"/>
                <a:ext cx="1239940" cy="4572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Arial Unicode MS"/>
                    <a:cs typeface="Arial Unicode MS"/>
                  </a:rPr>
                  <a:t>Linux</a:t>
                </a:r>
                <a:endParaRPr lang="en-US" dirty="0">
                  <a:solidFill>
                    <a:schemeClr val="tx1"/>
                  </a:solidFill>
                  <a:latin typeface="Arial Unicode MS"/>
                  <a:cs typeface="Arial Unicode MS"/>
                </a:endParaRPr>
              </a:p>
            </p:txBody>
          </p:sp>
          <p:cxnSp>
            <p:nvCxnSpPr>
              <p:cNvPr id="23" name="Straight Arrow Connector 22"/>
              <p:cNvCxnSpPr>
                <a:stCxn id="8" idx="2"/>
                <a:endCxn id="11" idx="0"/>
              </p:cNvCxnSpPr>
              <p:nvPr/>
            </p:nvCxnSpPr>
            <p:spPr>
              <a:xfrm flipH="1">
                <a:off x="2453380" y="5542481"/>
                <a:ext cx="2" cy="39057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29"/>
            <p:cNvGrpSpPr/>
            <p:nvPr/>
          </p:nvGrpSpPr>
          <p:grpSpPr>
            <a:xfrm>
              <a:off x="165412" y="5085281"/>
              <a:ext cx="1239940" cy="1304970"/>
              <a:chOff x="165412" y="5085281"/>
              <a:chExt cx="1239940" cy="130497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284522" y="5085281"/>
                <a:ext cx="1001721" cy="4572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Arial Unicode MS"/>
                    <a:cs typeface="Arial Unicode MS"/>
                  </a:rPr>
                  <a:t>JVM</a:t>
                </a:r>
                <a:endParaRPr lang="en-US" dirty="0">
                  <a:solidFill>
                    <a:schemeClr val="tx1"/>
                  </a:solidFill>
                  <a:latin typeface="Arial Unicode MS"/>
                  <a:cs typeface="Arial Unicode MS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65412" y="5933051"/>
                <a:ext cx="1239940" cy="457200"/>
              </a:xfrm>
              <a:prstGeom prst="rect">
                <a:avLst/>
              </a:prstGeom>
              <a:solidFill>
                <a:schemeClr val="accent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  <a:latin typeface="Arial Unicode MS"/>
                    <a:cs typeface="Arial Unicode MS"/>
                  </a:rPr>
                  <a:t>Windows</a:t>
                </a:r>
                <a:endParaRPr lang="en-US" dirty="0">
                  <a:solidFill>
                    <a:schemeClr val="tx1"/>
                  </a:solidFill>
                  <a:latin typeface="Arial Unicode MS"/>
                  <a:cs typeface="Arial Unicode MS"/>
                </a:endParaRPr>
              </a:p>
            </p:txBody>
          </p:sp>
          <p:cxnSp>
            <p:nvCxnSpPr>
              <p:cNvPr id="26" name="Straight Arrow Connector 25"/>
              <p:cNvCxnSpPr>
                <a:stCxn id="7" idx="2"/>
                <a:endCxn id="10" idx="0"/>
              </p:cNvCxnSpPr>
              <p:nvPr/>
            </p:nvCxnSpPr>
            <p:spPr>
              <a:xfrm flipH="1">
                <a:off x="785382" y="5542481"/>
                <a:ext cx="1" cy="39057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9" name="Straight Arrow Connector 28"/>
          <p:cNvCxnSpPr>
            <a:stCxn id="6" idx="2"/>
            <a:endCxn id="8" idx="0"/>
          </p:cNvCxnSpPr>
          <p:nvPr/>
        </p:nvCxnSpPr>
        <p:spPr>
          <a:xfrm>
            <a:off x="2823821" y="4257803"/>
            <a:ext cx="7170" cy="5872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7" idx="0"/>
          </p:cNvCxnSpPr>
          <p:nvPr/>
        </p:nvCxnSpPr>
        <p:spPr>
          <a:xfrm>
            <a:off x="1162991" y="4479267"/>
            <a:ext cx="0" cy="365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9" idx="0"/>
          </p:cNvCxnSpPr>
          <p:nvPr/>
        </p:nvCxnSpPr>
        <p:spPr>
          <a:xfrm>
            <a:off x="4498987" y="4479267"/>
            <a:ext cx="1" cy="3657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162990" y="4479267"/>
            <a:ext cx="3335998" cy="0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553451" y="2114268"/>
            <a:ext cx="0" cy="145760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806556" y="2242907"/>
            <a:ext cx="2861159" cy="120032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lvl="2"/>
            <a:r>
              <a:rPr lang="en-US" sz="2400" dirty="0" smtClean="0">
                <a:latin typeface="Arial Unicode MS"/>
                <a:cs typeface="Arial Unicode MS"/>
              </a:rPr>
              <a:t>A </a:t>
            </a:r>
            <a:r>
              <a:rPr lang="en-US" sz="2400" b="1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compiler</a:t>
            </a:r>
            <a:r>
              <a:rPr lang="en-US" sz="24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lang="en-US" sz="2400" dirty="0" smtClean="0">
                <a:latin typeface="Arial Unicode MS"/>
                <a:cs typeface="Arial Unicode MS"/>
              </a:rPr>
              <a:t>translates Java code into </a:t>
            </a:r>
            <a:r>
              <a:rPr lang="en-US" sz="2400" dirty="0" err="1" smtClean="0">
                <a:latin typeface="Arial Unicode MS"/>
                <a:cs typeface="Arial Unicode MS"/>
              </a:rPr>
              <a:t>bytecode</a:t>
            </a:r>
            <a:endParaRPr lang="en-US" sz="2400" dirty="0">
              <a:latin typeface="Arial Unicode MS"/>
              <a:cs typeface="Arial Unicode MS"/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5553451" y="4484030"/>
            <a:ext cx="0" cy="130497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806556" y="4167019"/>
            <a:ext cx="2897408" cy="193899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lvl="2"/>
            <a:r>
              <a:rPr lang="en-US" sz="2400" dirty="0" smtClean="0">
                <a:latin typeface="Arial Unicode MS"/>
                <a:cs typeface="Arial Unicode MS"/>
              </a:rPr>
              <a:t>The Java Virtual Machine (JVM) is an </a:t>
            </a:r>
            <a:r>
              <a:rPr lang="en-US" sz="2400" b="1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interpreter</a:t>
            </a:r>
            <a:r>
              <a:rPr lang="en-US" sz="24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 </a:t>
            </a:r>
            <a:r>
              <a:rPr lang="en-US" sz="2400" dirty="0" smtClean="0">
                <a:latin typeface="Arial Unicode MS"/>
                <a:cs typeface="Arial Unicode MS"/>
              </a:rPr>
              <a:t>that translates and executes </a:t>
            </a:r>
            <a:r>
              <a:rPr lang="en-US" sz="2400" dirty="0" err="1" smtClean="0">
                <a:latin typeface="Arial Unicode MS"/>
                <a:cs typeface="Arial Unicode MS"/>
              </a:rPr>
              <a:t>bytecode</a:t>
            </a:r>
            <a:endParaRPr lang="en-US" sz="2400" dirty="0">
              <a:latin typeface="Arial Unicode MS"/>
              <a:cs typeface="Arial Unicode M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1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Using Java </a:t>
            </a:r>
            <a:r>
              <a:rPr lang="en-US" dirty="0" err="1"/>
              <a:t>B</a:t>
            </a:r>
            <a:r>
              <a:rPr lang="en-US" dirty="0" err="1" smtClean="0"/>
              <a:t>ytecode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bytecode</a:t>
            </a:r>
            <a:r>
              <a:rPr lang="en-US" dirty="0" smtClean="0"/>
              <a:t> is not the machine language for any particular computers</a:t>
            </a:r>
          </a:p>
          <a:p>
            <a:r>
              <a:rPr lang="en-US" dirty="0" smtClean="0"/>
              <a:t>Can be easily translated into the machine language of a given computer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Portability</a:t>
            </a:r>
          </a:p>
          <a:p>
            <a:pPr lvl="1"/>
            <a:r>
              <a:rPr lang="en-US" dirty="0" smtClean="0"/>
              <a:t>Java </a:t>
            </a:r>
            <a:r>
              <a:rPr lang="en-US" dirty="0" err="1" smtClean="0"/>
              <a:t>bytecode</a:t>
            </a:r>
            <a:r>
              <a:rPr lang="en-US" dirty="0" smtClean="0"/>
              <a:t> runs on any computer has a JVM</a:t>
            </a:r>
          </a:p>
          <a:p>
            <a:pPr lvl="1"/>
            <a:r>
              <a:rPr lang="en-US" dirty="0" smtClean="0"/>
              <a:t>No need to recompile the Java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282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Objects, Methods, and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Object: a combination of attributes (data) and methods (actions)</a:t>
            </a:r>
          </a:p>
          <a:p>
            <a:pPr lvl="1"/>
            <a:r>
              <a:rPr lang="en-US" dirty="0" smtClean="0"/>
              <a:t>Yi’s Car (has wheels, can start, stop, …)</a:t>
            </a:r>
          </a:p>
          <a:p>
            <a:r>
              <a:rPr lang="en-US" dirty="0" smtClean="0"/>
              <a:t>Class: defines a type or kind of object</a:t>
            </a:r>
          </a:p>
          <a:p>
            <a:pPr lvl="1"/>
            <a:r>
              <a:rPr lang="en-US" dirty="0" smtClean="0"/>
              <a:t>Car (blueprint for defining the objects, e.g., Yi’s car, Bob’s car …)</a:t>
            </a:r>
          </a:p>
          <a:p>
            <a:r>
              <a:rPr lang="en-US" dirty="0" smtClean="0"/>
              <a:t>Methods: actions performed by objects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tart(), stop(), forward(), back() …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91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Invoking a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6148" cy="4909387"/>
          </a:xfrm>
        </p:spPr>
        <p:txBody>
          <a:bodyPr>
            <a:normAutofit/>
          </a:bodyPr>
          <a:lstStyle/>
          <a:p>
            <a:r>
              <a:rPr lang="en-US" dirty="0" smtClean="0"/>
              <a:t>A Java program uses objects to perform actions that are defined by methods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Yi’s </a:t>
            </a:r>
            <a:r>
              <a:rPr lang="en-US" dirty="0" err="1" smtClean="0">
                <a:solidFill>
                  <a:srgbClr val="0000FF"/>
                </a:solidFill>
              </a:rPr>
              <a:t>car</a:t>
            </a:r>
            <a:r>
              <a:rPr lang="en-US" dirty="0" err="1" smtClean="0">
                <a:solidFill>
                  <a:srgbClr val="FF0000"/>
                </a:solidFill>
              </a:rPr>
              <a:t>.</a:t>
            </a:r>
            <a:r>
              <a:rPr lang="en-US" dirty="0" err="1" smtClean="0">
                <a:solidFill>
                  <a:srgbClr val="008000"/>
                </a:solidFill>
              </a:rPr>
              <a:t>forward</a:t>
            </a:r>
            <a:r>
              <a:rPr lang="en-US" dirty="0" smtClean="0"/>
              <a:t> ();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System.out</a:t>
            </a:r>
            <a:r>
              <a:rPr lang="en-US" b="1" dirty="0" err="1" smtClean="0">
                <a:solidFill>
                  <a:srgbClr val="FF0000"/>
                </a:solidFill>
              </a:rPr>
              <a:t>.</a:t>
            </a:r>
            <a:r>
              <a:rPr lang="en-US" dirty="0" err="1" smtClean="0">
                <a:solidFill>
                  <a:srgbClr val="008000"/>
                </a:solidFill>
              </a:rPr>
              <a:t>println</a:t>
            </a:r>
            <a:r>
              <a:rPr lang="en-US" dirty="0" smtClean="0"/>
              <a:t>(“Welcome to COMP 110”);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Print the string in quotes to screen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24780" y="4659178"/>
            <a:ext cx="2179834" cy="769441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lvl="2" algn="ctr"/>
            <a:r>
              <a:rPr lang="en-US" sz="2200" dirty="0" smtClean="0">
                <a:solidFill>
                  <a:srgbClr val="0000FF"/>
                </a:solidFill>
                <a:latin typeface="Arial Unicode MS"/>
                <a:cs typeface="Arial Unicode MS"/>
              </a:rPr>
              <a:t>Object to </a:t>
            </a:r>
          </a:p>
          <a:p>
            <a:pPr marL="0" lvl="2" algn="ctr"/>
            <a:r>
              <a:rPr lang="en-US" sz="2200" dirty="0" smtClean="0">
                <a:solidFill>
                  <a:srgbClr val="0000FF"/>
                </a:solidFill>
                <a:latin typeface="Arial Unicode MS"/>
                <a:cs typeface="Arial Unicode MS"/>
              </a:rPr>
              <a:t>perform actions</a:t>
            </a:r>
            <a:endParaRPr lang="en-US" sz="2200" dirty="0">
              <a:solidFill>
                <a:srgbClr val="0000FF"/>
              </a:solidFill>
              <a:latin typeface="Arial Unicode MS"/>
              <a:cs typeface="Arial Unicode MS"/>
            </a:endParaRPr>
          </a:p>
        </p:txBody>
      </p:sp>
      <p:cxnSp>
        <p:nvCxnSpPr>
          <p:cNvPr id="14" name="Straight Arrow Connector 13"/>
          <p:cNvCxnSpPr>
            <a:stCxn id="13" idx="0"/>
          </p:cNvCxnSpPr>
          <p:nvPr/>
        </p:nvCxnSpPr>
        <p:spPr>
          <a:xfrm flipV="1">
            <a:off x="1914697" y="4188375"/>
            <a:ext cx="0" cy="47080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32475" y="4659178"/>
            <a:ext cx="2490820" cy="769441"/>
          </a:xfrm>
          <a:prstGeom prst="rect">
            <a:avLst/>
          </a:prstGeom>
          <a:ln>
            <a:solidFill>
              <a:srgbClr val="008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lvl="2" algn="ctr"/>
            <a:r>
              <a:rPr lang="en-US" sz="2200" dirty="0" smtClean="0">
                <a:solidFill>
                  <a:srgbClr val="008000"/>
                </a:solidFill>
                <a:latin typeface="Arial Unicode MS"/>
                <a:cs typeface="Arial Unicode MS"/>
              </a:rPr>
              <a:t>Method of the object </a:t>
            </a:r>
            <a:r>
              <a:rPr lang="en-US" sz="2200" dirty="0" err="1" smtClean="0">
                <a:solidFill>
                  <a:srgbClr val="008000"/>
                </a:solidFill>
                <a:latin typeface="Arial Unicode MS"/>
                <a:cs typeface="Arial Unicode MS"/>
              </a:rPr>
              <a:t>System.out</a:t>
            </a:r>
            <a:endParaRPr lang="en-US" sz="2200" dirty="0">
              <a:solidFill>
                <a:srgbClr val="008000"/>
              </a:solidFill>
              <a:latin typeface="Arial Unicode MS"/>
              <a:cs typeface="Arial Unicode MS"/>
            </a:endParaRPr>
          </a:p>
        </p:txBody>
      </p:sp>
      <p:cxnSp>
        <p:nvCxnSpPr>
          <p:cNvPr id="20" name="Straight Arrow Connector 19"/>
          <p:cNvCxnSpPr>
            <a:stCxn id="19" idx="0"/>
          </p:cNvCxnSpPr>
          <p:nvPr/>
        </p:nvCxnSpPr>
        <p:spPr>
          <a:xfrm flipH="1" flipV="1">
            <a:off x="3558170" y="4188375"/>
            <a:ext cx="1019715" cy="470803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151156" y="4668091"/>
            <a:ext cx="1892568" cy="7772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lvl="2" algn="ctr"/>
            <a:r>
              <a:rPr lang="en-US" sz="2200" dirty="0" smtClean="0">
                <a:latin typeface="Arial Unicode MS"/>
                <a:cs typeface="Arial Unicode MS"/>
              </a:rPr>
              <a:t>Argument</a:t>
            </a:r>
          </a:p>
        </p:txBody>
      </p:sp>
      <p:cxnSp>
        <p:nvCxnSpPr>
          <p:cNvPr id="36" name="Straight Arrow Connector 35"/>
          <p:cNvCxnSpPr>
            <a:stCxn id="24" idx="0"/>
          </p:cNvCxnSpPr>
          <p:nvPr/>
        </p:nvCxnSpPr>
        <p:spPr>
          <a:xfrm flipH="1" flipV="1">
            <a:off x="6826579" y="4205087"/>
            <a:ext cx="270861" cy="4630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327201" y="2765949"/>
            <a:ext cx="3139873" cy="76944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lvl="2" algn="ctr"/>
            <a:r>
              <a:rPr lang="en-US" sz="2200" dirty="0" smtClean="0">
                <a:solidFill>
                  <a:srgbClr val="FF0000"/>
                </a:solidFill>
                <a:latin typeface="Arial Unicode MS"/>
                <a:cs typeface="Arial Unicode MS"/>
              </a:rPr>
              <a:t>Semicolon at the end of each statement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16</a:t>
            </a:fld>
            <a:endParaRPr lang="en-US"/>
          </a:p>
        </p:txBody>
      </p:sp>
      <p:cxnSp>
        <p:nvCxnSpPr>
          <p:cNvPr id="15" name="Straight Arrow Connector 14"/>
          <p:cNvCxnSpPr>
            <a:stCxn id="45" idx="1"/>
          </p:cNvCxnSpPr>
          <p:nvPr/>
        </p:nvCxnSpPr>
        <p:spPr>
          <a:xfrm flipH="1">
            <a:off x="3893197" y="3150670"/>
            <a:ext cx="1434004" cy="2584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5" idx="3"/>
          </p:cNvCxnSpPr>
          <p:nvPr/>
        </p:nvCxnSpPr>
        <p:spPr>
          <a:xfrm>
            <a:off x="8467074" y="3150670"/>
            <a:ext cx="219726" cy="6762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7506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9" grpId="0" animBg="1"/>
      <p:bldP spid="24" grpId="0" animBg="1"/>
      <p:bldP spid="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Java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A simple task</a:t>
            </a:r>
          </a:p>
          <a:p>
            <a:pPr lvl="1"/>
            <a:r>
              <a:rPr lang="en-US" dirty="0" smtClean="0"/>
              <a:t>Print a message: “Welcome to COMP 110”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348" y="3497575"/>
            <a:ext cx="8073757" cy="2952593"/>
          </a:xfrm>
          <a:prstGeom prst="rect">
            <a:avLst/>
          </a:prstGeom>
        </p:spPr>
      </p:pic>
      <p:cxnSp>
        <p:nvCxnSpPr>
          <p:cNvPr id="10" name="Straight Arrow Connector 9"/>
          <p:cNvCxnSpPr>
            <a:stCxn id="12" idx="1"/>
          </p:cNvCxnSpPr>
          <p:nvPr/>
        </p:nvCxnSpPr>
        <p:spPr>
          <a:xfrm flipH="1">
            <a:off x="4256616" y="4014409"/>
            <a:ext cx="686540" cy="6009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943156" y="3629688"/>
            <a:ext cx="2608904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lvl="2" algn="ctr"/>
            <a:r>
              <a:rPr lang="en-US" sz="2200" dirty="0" smtClean="0">
                <a:latin typeface="Arial Unicode MS"/>
                <a:cs typeface="Arial Unicode MS"/>
              </a:rPr>
              <a:t>Every application has a main method</a:t>
            </a:r>
            <a:endParaRPr lang="en-US" sz="2200" dirty="0">
              <a:latin typeface="Arial Unicode MS"/>
              <a:cs typeface="Arial Unicode MS"/>
            </a:endParaRPr>
          </a:p>
        </p:txBody>
      </p:sp>
      <p:cxnSp>
        <p:nvCxnSpPr>
          <p:cNvPr id="14" name="Straight Arrow Connector 13"/>
          <p:cNvCxnSpPr>
            <a:stCxn id="15" idx="1"/>
          </p:cNvCxnSpPr>
          <p:nvPr/>
        </p:nvCxnSpPr>
        <p:spPr>
          <a:xfrm flipH="1">
            <a:off x="3312608" y="3108004"/>
            <a:ext cx="729462" cy="102685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042070" y="2892560"/>
            <a:ext cx="3509990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lvl="2" algn="ctr"/>
            <a:r>
              <a:rPr lang="en-US" sz="2200" dirty="0" smtClean="0">
                <a:latin typeface="Arial Unicode MS"/>
                <a:cs typeface="Arial Unicode MS"/>
              </a:rPr>
              <a:t>A class contains methods</a:t>
            </a:r>
            <a:endParaRPr lang="en-US" sz="2200" dirty="0">
              <a:latin typeface="Arial Unicode MS"/>
              <a:cs typeface="Arial Unicode M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7348" y="2891456"/>
            <a:ext cx="2924062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lvl="2" algn="ctr"/>
            <a:r>
              <a:rPr lang="en-US" sz="2200" dirty="0" smtClean="0">
                <a:latin typeface="Arial Unicode MS"/>
                <a:cs typeface="Arial Unicode MS"/>
              </a:rPr>
              <a:t>Each class is in *.java</a:t>
            </a:r>
            <a:endParaRPr lang="en-US" sz="2200" dirty="0">
              <a:latin typeface="Arial Unicode MS"/>
              <a:cs typeface="Arial Unicode MS"/>
            </a:endParaRPr>
          </a:p>
        </p:txBody>
      </p:sp>
      <p:cxnSp>
        <p:nvCxnSpPr>
          <p:cNvPr id="23" name="Straight Arrow Connector 22"/>
          <p:cNvCxnSpPr>
            <a:stCxn id="21" idx="2"/>
          </p:cNvCxnSpPr>
          <p:nvPr/>
        </p:nvCxnSpPr>
        <p:spPr>
          <a:xfrm>
            <a:off x="2039379" y="3322343"/>
            <a:ext cx="260567" cy="4349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746195" y="5604919"/>
            <a:ext cx="3398450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lvl="2" algn="ctr"/>
            <a:r>
              <a:rPr lang="en-US" sz="2200" dirty="0" smtClean="0">
                <a:latin typeface="Arial Unicode MS"/>
                <a:cs typeface="Arial Unicode MS"/>
              </a:rPr>
              <a:t>The body of the method</a:t>
            </a:r>
            <a:endParaRPr lang="en-US" sz="2200" dirty="0">
              <a:latin typeface="Arial Unicode MS"/>
              <a:cs typeface="Arial Unicode MS"/>
            </a:endParaRPr>
          </a:p>
        </p:txBody>
      </p:sp>
      <p:cxnSp>
        <p:nvCxnSpPr>
          <p:cNvPr id="31" name="Straight Arrow Connector 30"/>
          <p:cNvCxnSpPr>
            <a:stCxn id="30" idx="0"/>
          </p:cNvCxnSpPr>
          <p:nvPr/>
        </p:nvCxnSpPr>
        <p:spPr>
          <a:xfrm flipV="1">
            <a:off x="4445420" y="5307909"/>
            <a:ext cx="0" cy="2970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71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21" grpId="0" animBg="1"/>
      <p:bldP spid="3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Begin the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Begin a program named “</a:t>
            </a:r>
            <a:r>
              <a:rPr lang="en-US" dirty="0" err="1" smtClean="0"/>
              <a:t>FirstProgram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Program names should make sense</a:t>
            </a:r>
          </a:p>
          <a:p>
            <a:r>
              <a:rPr lang="en-US" dirty="0" smtClean="0"/>
              <a:t>Capitalize the first letter of each word in the program name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51761"/>
          <a:stretch/>
        </p:blipFill>
        <p:spPr>
          <a:xfrm>
            <a:off x="559708" y="1717535"/>
            <a:ext cx="8073757" cy="142430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40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the First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Compile: </a:t>
            </a:r>
            <a:r>
              <a:rPr lang="en-US" dirty="0" err="1" smtClean="0"/>
              <a:t>javac</a:t>
            </a:r>
            <a:r>
              <a:rPr lang="en-US" dirty="0" smtClean="0"/>
              <a:t> </a:t>
            </a:r>
            <a:r>
              <a:rPr lang="en-US" dirty="0" err="1" smtClean="0"/>
              <a:t>FirstProgram.java</a:t>
            </a:r>
            <a:endParaRPr lang="en-US" dirty="0" smtClean="0"/>
          </a:p>
          <a:p>
            <a:pPr lvl="1"/>
            <a:r>
              <a:rPr lang="en-US" dirty="0" err="1" smtClean="0"/>
              <a:t>Bytecode</a:t>
            </a:r>
            <a:r>
              <a:rPr lang="en-US" dirty="0" smtClean="0"/>
              <a:t> is in the file, </a:t>
            </a:r>
            <a:r>
              <a:rPr lang="en-US" dirty="0" err="1" smtClean="0"/>
              <a:t>FirstProgram.class</a:t>
            </a:r>
            <a:endParaRPr lang="en-US" dirty="0"/>
          </a:p>
          <a:p>
            <a:r>
              <a:rPr lang="en-US" dirty="0" smtClean="0"/>
              <a:t>Execute: java </a:t>
            </a:r>
            <a:r>
              <a:rPr lang="en-US" dirty="0" err="1" smtClean="0"/>
              <a:t>FirstProgram</a:t>
            </a:r>
            <a:endParaRPr lang="en-US" dirty="0" smtClean="0"/>
          </a:p>
          <a:p>
            <a:r>
              <a:rPr lang="en-US" dirty="0" smtClean="0"/>
              <a:t>Or use IDE (integrated </a:t>
            </a:r>
            <a:r>
              <a:rPr lang="en-US" dirty="0" err="1" smtClean="0"/>
              <a:t>develoment</a:t>
            </a:r>
            <a:r>
              <a:rPr lang="en-US" dirty="0" smtClean="0"/>
              <a:t> environment)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4800108"/>
            <a:ext cx="9144000" cy="649577"/>
            <a:chOff x="0" y="4711903"/>
            <a:chExt cx="9144000" cy="64957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4711903"/>
              <a:ext cx="9144000" cy="618371"/>
            </a:xfrm>
            <a:prstGeom prst="rect">
              <a:avLst/>
            </a:prstGeom>
          </p:spPr>
        </p:pic>
        <p:sp>
          <p:nvSpPr>
            <p:cNvPr id="7" name="Oval 6"/>
            <p:cNvSpPr>
              <a:spLocks noChangeAspect="1"/>
            </p:cNvSpPr>
            <p:nvPr/>
          </p:nvSpPr>
          <p:spPr>
            <a:xfrm>
              <a:off x="5397762" y="4904243"/>
              <a:ext cx="457200" cy="457237"/>
            </a:xfrm>
            <a:prstGeom prst="ellipse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2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Hardware and memory</a:t>
            </a:r>
          </a:p>
          <a:p>
            <a:r>
              <a:rPr lang="en-US" dirty="0" smtClean="0"/>
              <a:t>Programs and compiling</a:t>
            </a:r>
          </a:p>
          <a:p>
            <a:r>
              <a:rPr lang="en-US" dirty="0" smtClean="0"/>
              <a:t>Your first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68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Java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the user to input his/her name, and print a welcome message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24" y="2728723"/>
            <a:ext cx="7415811" cy="40939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868" y="3593139"/>
            <a:ext cx="2844132" cy="1910901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6120990" y="4639624"/>
            <a:ext cx="317515" cy="1940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973516" y="5080653"/>
            <a:ext cx="464989" cy="2293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6273391" y="5309989"/>
            <a:ext cx="165114" cy="4586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687735" y="3157768"/>
            <a:ext cx="2787294" cy="416935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492804" y="4904326"/>
            <a:ext cx="4445431" cy="829051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96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(1): Java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AF63E7"/>
                </a:solidFill>
              </a:rPr>
              <a:t>i</a:t>
            </a:r>
            <a:r>
              <a:rPr lang="en-US" dirty="0" smtClean="0">
                <a:solidFill>
                  <a:srgbClr val="AF63E7"/>
                </a:solidFill>
              </a:rPr>
              <a:t>mport</a:t>
            </a:r>
            <a:r>
              <a:rPr lang="en-US" dirty="0" smtClean="0"/>
              <a:t> </a:t>
            </a:r>
            <a:r>
              <a:rPr lang="en-US" dirty="0" err="1" smtClean="0"/>
              <a:t>java.util.Scanner</a:t>
            </a:r>
            <a:endParaRPr lang="en-US" dirty="0" smtClean="0"/>
          </a:p>
          <a:p>
            <a:r>
              <a:rPr lang="en-US" sz="3000" dirty="0" smtClean="0"/>
              <a:t>Gets the </a:t>
            </a:r>
            <a:r>
              <a:rPr lang="en-US" sz="3000" dirty="0" smtClean="0">
                <a:solidFill>
                  <a:schemeClr val="accent6">
                    <a:lumMod val="75000"/>
                  </a:schemeClr>
                </a:solidFill>
              </a:rPr>
              <a:t>Scanner</a:t>
            </a:r>
            <a:r>
              <a:rPr lang="en-US" sz="3000" dirty="0" smtClean="0"/>
              <a:t> class from the package </a:t>
            </a:r>
            <a:r>
              <a:rPr lang="en-US" sz="3000" dirty="0" err="1" smtClean="0">
                <a:solidFill>
                  <a:srgbClr val="E46C0A"/>
                </a:solidFill>
              </a:rPr>
              <a:t>java.util</a:t>
            </a:r>
            <a:endParaRPr lang="en-US" sz="3000" dirty="0" smtClean="0">
              <a:solidFill>
                <a:srgbClr val="E46C0A"/>
              </a:solidFill>
            </a:endParaRPr>
          </a:p>
          <a:p>
            <a:r>
              <a:rPr lang="en-US" sz="3000" dirty="0" smtClean="0"/>
              <a:t>Package = Library of classes</a:t>
            </a:r>
          </a:p>
          <a:p>
            <a:r>
              <a:rPr lang="en-US" sz="3000" dirty="0" smtClean="0"/>
              <a:t>Different libraries provide different functionalities</a:t>
            </a:r>
          </a:p>
          <a:p>
            <a:pPr lvl="1"/>
            <a:r>
              <a:rPr lang="en-US" sz="2600" dirty="0" smtClean="0"/>
              <a:t>Math library: math equations</a:t>
            </a:r>
          </a:p>
          <a:p>
            <a:pPr lvl="1"/>
            <a:r>
              <a:rPr lang="en-US" sz="2600" dirty="0" smtClean="0"/>
              <a:t>Network library: send / receive packages</a:t>
            </a:r>
          </a:p>
          <a:p>
            <a:pPr lvl="1"/>
            <a:r>
              <a:rPr lang="en-US" sz="2600" dirty="0" err="1"/>
              <a:t>j</a:t>
            </a:r>
            <a:r>
              <a:rPr lang="en-US" sz="2600" dirty="0" err="1" smtClean="0"/>
              <a:t>ava.util</a:t>
            </a:r>
            <a:r>
              <a:rPr lang="en-US" sz="2600" dirty="0" smtClean="0"/>
              <a:t> : allows you to read data from keyboard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56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(2): Create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Scanner keyboard = </a:t>
            </a:r>
            <a:r>
              <a:rPr lang="en-US" sz="3000" dirty="0" smtClean="0">
                <a:solidFill>
                  <a:srgbClr val="AF63E7"/>
                </a:solidFill>
              </a:rPr>
              <a:t>new</a:t>
            </a:r>
            <a:r>
              <a:rPr lang="en-US" sz="3000" dirty="0" smtClean="0"/>
              <a:t> Scanner(</a:t>
            </a:r>
            <a:r>
              <a:rPr lang="en-US" sz="3000" dirty="0" err="1" smtClean="0"/>
              <a:t>System.in</a:t>
            </a:r>
            <a:r>
              <a:rPr lang="en-US" sz="3000" dirty="0" smtClean="0"/>
              <a:t>)</a:t>
            </a:r>
          </a:p>
          <a:p>
            <a:pPr lvl="1"/>
            <a:r>
              <a:rPr lang="en-US" dirty="0" smtClean="0"/>
              <a:t>Create an object (i.e., keyboard) of the Scanner class</a:t>
            </a:r>
          </a:p>
          <a:p>
            <a:pPr lvl="1"/>
            <a:r>
              <a:rPr lang="en-US" dirty="0" smtClean="0"/>
              <a:t>Then the object performs actions:</a:t>
            </a:r>
          </a:p>
          <a:p>
            <a:pPr marL="457200" lvl="1" indent="0">
              <a:buNone/>
            </a:pPr>
            <a:r>
              <a:rPr lang="en-US" dirty="0" smtClean="0"/>
              <a:t>   </a:t>
            </a:r>
            <a:r>
              <a:rPr lang="en-US" dirty="0" smtClean="0">
                <a:solidFill>
                  <a:srgbClr val="000000"/>
                </a:solidFill>
              </a:rPr>
              <a:t>String name = </a:t>
            </a:r>
            <a:r>
              <a:rPr lang="en-US" dirty="0" err="1" smtClean="0">
                <a:solidFill>
                  <a:srgbClr val="000000"/>
                </a:solidFill>
              </a:rPr>
              <a:t>keyboard.next</a:t>
            </a:r>
            <a:r>
              <a:rPr lang="en-US" dirty="0" smtClean="0">
                <a:solidFill>
                  <a:srgbClr val="000000"/>
                </a:solidFill>
              </a:rPr>
              <a:t>();</a:t>
            </a:r>
          </a:p>
          <a:p>
            <a:pPr lvl="2"/>
            <a:r>
              <a:rPr lang="en-US" dirty="0" smtClean="0"/>
              <a:t>Read a string from the keyboard</a:t>
            </a:r>
          </a:p>
          <a:p>
            <a:pPr marL="457200" lvl="1" indent="0">
              <a:buNone/>
            </a:pPr>
            <a:r>
              <a:rPr lang="en-US" dirty="0" smtClean="0"/>
              <a:t>   </a:t>
            </a:r>
            <a:r>
              <a:rPr lang="en-US" dirty="0" err="1" smtClean="0">
                <a:solidFill>
                  <a:srgbClr val="000000"/>
                </a:solidFill>
              </a:rPr>
              <a:t>Keyboard.close</a:t>
            </a:r>
            <a:r>
              <a:rPr lang="en-US" dirty="0" smtClean="0">
                <a:solidFill>
                  <a:srgbClr val="000000"/>
                </a:solidFill>
              </a:rPr>
              <a:t>();</a:t>
            </a:r>
          </a:p>
          <a:p>
            <a:pPr lvl="2"/>
            <a:r>
              <a:rPr lang="en-US" dirty="0" smtClean="0"/>
              <a:t>Close the keyboard, stop getting data from a user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37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&amp; Second Java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 a package / class</a:t>
            </a:r>
          </a:p>
          <a:p>
            <a:r>
              <a:rPr lang="en-US" dirty="0" smtClean="0"/>
              <a:t>Define a class</a:t>
            </a:r>
          </a:p>
          <a:p>
            <a:r>
              <a:rPr lang="en-US" dirty="0" smtClean="0"/>
              <a:t>A main method</a:t>
            </a:r>
          </a:p>
          <a:p>
            <a:r>
              <a:rPr lang="en-US" dirty="0" smtClean="0"/>
              <a:t>Create an objects</a:t>
            </a:r>
          </a:p>
          <a:p>
            <a:r>
              <a:rPr lang="en-US" dirty="0" smtClean="0"/>
              <a:t>Invoke methods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9514"/>
          <a:stretch/>
        </p:blipFill>
        <p:spPr>
          <a:xfrm>
            <a:off x="3888701" y="2593250"/>
            <a:ext cx="5255299" cy="320628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4603972" y="2187504"/>
            <a:ext cx="352795" cy="81149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571186" y="2593250"/>
            <a:ext cx="715271" cy="6880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723586" y="3151396"/>
            <a:ext cx="880386" cy="6414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026869" y="3910501"/>
            <a:ext cx="929898" cy="5703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71061" y="4516136"/>
            <a:ext cx="1085706" cy="299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88701" y="4516136"/>
            <a:ext cx="1068066" cy="61744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48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Object-Oriented Programming (OOP)</a:t>
            </a:r>
          </a:p>
          <a:p>
            <a:r>
              <a:rPr lang="en-US" dirty="0" smtClean="0"/>
              <a:t>Primitive data types and variables</a:t>
            </a:r>
          </a:p>
          <a:p>
            <a:r>
              <a:rPr lang="en-US" dirty="0" smtClean="0"/>
              <a:t>Reading and coding assignments</a:t>
            </a:r>
          </a:p>
          <a:p>
            <a:pPr lvl="1"/>
            <a:r>
              <a:rPr lang="en-US" dirty="0" smtClean="0"/>
              <a:t>Chapter 1.3, </a:t>
            </a:r>
            <a:r>
              <a:rPr lang="en-US" dirty="0" smtClean="0"/>
              <a:t>2.1</a:t>
            </a:r>
            <a:endParaRPr lang="en-US" dirty="0" smtClean="0"/>
          </a:p>
          <a:p>
            <a:pPr lvl="1"/>
            <a:r>
              <a:rPr lang="en-US" dirty="0" smtClean="0"/>
              <a:t>Try the two sample programs in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922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know basics of a computer</a:t>
            </a:r>
          </a:p>
          <a:p>
            <a:r>
              <a:rPr lang="en-US" dirty="0" smtClean="0"/>
              <a:t>Understand what your program is doing</a:t>
            </a:r>
          </a:p>
          <a:p>
            <a:r>
              <a:rPr lang="en-US" dirty="0" smtClean="0"/>
              <a:t>Talk intelligently about computers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9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35675" cy="4525963"/>
          </a:xfrm>
        </p:spPr>
        <p:txBody>
          <a:bodyPr/>
          <a:lstStyle/>
          <a:p>
            <a:r>
              <a:rPr lang="en-US" dirty="0" smtClean="0"/>
              <a:t>Hardware: Physical components for computation</a:t>
            </a:r>
          </a:p>
          <a:p>
            <a:pPr lvl="1"/>
            <a:r>
              <a:rPr lang="en-US" dirty="0" smtClean="0"/>
              <a:t>CPU, Memory, Keyboard ….</a:t>
            </a:r>
          </a:p>
          <a:p>
            <a:r>
              <a:rPr lang="en-US" dirty="0" smtClean="0"/>
              <a:t>Software: Programs that give instructions to the computer</a:t>
            </a:r>
          </a:p>
          <a:p>
            <a:pPr lvl="1"/>
            <a:r>
              <a:rPr lang="en-US" dirty="0" smtClean="0"/>
              <a:t>Windows, Office, Games, Eclipse 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15471" r="51250" b="11715"/>
          <a:stretch/>
        </p:blipFill>
        <p:spPr>
          <a:xfrm>
            <a:off x="6769459" y="3638902"/>
            <a:ext cx="1485900" cy="16497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47083" t="14350" b="12219"/>
          <a:stretch/>
        </p:blipFill>
        <p:spPr>
          <a:xfrm>
            <a:off x="6705954" y="1600200"/>
            <a:ext cx="1612910" cy="166371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081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60630"/>
            <a:ext cx="8347869" cy="4525963"/>
          </a:xfrm>
        </p:spPr>
        <p:txBody>
          <a:bodyPr/>
          <a:lstStyle/>
          <a:p>
            <a:r>
              <a:rPr lang="en-US" dirty="0" smtClean="0"/>
              <a:t>Main components of a computer</a:t>
            </a:r>
          </a:p>
          <a:p>
            <a:pPr lvl="1"/>
            <a:r>
              <a:rPr lang="en-US" sz="2400" dirty="0" smtClean="0"/>
              <a:t>CPU (Central Processing Unit): Performs the instructions in a program</a:t>
            </a:r>
          </a:p>
          <a:p>
            <a:pPr lvl="1"/>
            <a:r>
              <a:rPr lang="en-US" sz="2400" dirty="0" smtClean="0"/>
              <a:t>Memory: Holds programs and data</a:t>
            </a:r>
          </a:p>
          <a:p>
            <a:pPr lvl="1"/>
            <a:r>
              <a:rPr lang="en-US" sz="2400" dirty="0" smtClean="0"/>
              <a:t>Input devices: Provide data to a computer</a:t>
            </a:r>
          </a:p>
          <a:p>
            <a:pPr lvl="1"/>
            <a:r>
              <a:rPr lang="en-US" sz="2400" dirty="0" smtClean="0"/>
              <a:t>Output devices: Display data carried out by a computer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537" y="4706321"/>
            <a:ext cx="2723945" cy="1928186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5734177" y="4557404"/>
            <a:ext cx="1663337" cy="2077103"/>
            <a:chOff x="5734177" y="4606244"/>
            <a:chExt cx="1663337" cy="2077103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34177" y="4606244"/>
              <a:ext cx="1663337" cy="2077103"/>
            </a:xfrm>
            <a:prstGeom prst="rect">
              <a:avLst/>
            </a:prstGeom>
          </p:spPr>
        </p:pic>
        <p:sp>
          <p:nvSpPr>
            <p:cNvPr id="10" name="Oval 9"/>
            <p:cNvSpPr>
              <a:spLocks noChangeAspect="1"/>
            </p:cNvSpPr>
            <p:nvPr/>
          </p:nvSpPr>
          <p:spPr>
            <a:xfrm>
              <a:off x="6442071" y="4786096"/>
              <a:ext cx="91440" cy="91440"/>
            </a:xfrm>
            <a:prstGeom prst="ellipse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>
              <a:spLocks noChangeAspect="1"/>
            </p:cNvSpPr>
            <p:nvPr/>
          </p:nvSpPr>
          <p:spPr>
            <a:xfrm>
              <a:off x="6594471" y="4786096"/>
              <a:ext cx="91440" cy="91440"/>
            </a:xfrm>
            <a:prstGeom prst="ellipse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Arc 11"/>
            <p:cNvSpPr/>
            <p:nvPr/>
          </p:nvSpPr>
          <p:spPr>
            <a:xfrm rot="7825607">
              <a:off x="6438916" y="4755701"/>
              <a:ext cx="250461" cy="269600"/>
            </a:xfrm>
            <a:prstGeom prst="arc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V="1">
            <a:off x="4102764" y="4765170"/>
            <a:ext cx="2249649" cy="28715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744705" y="4828697"/>
            <a:ext cx="2697366" cy="1478813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865594" y="5463273"/>
            <a:ext cx="2868583" cy="1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36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3070" y="4086020"/>
            <a:ext cx="2776856" cy="23867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– the “Brain”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62976" cy="4525963"/>
          </a:xfrm>
        </p:spPr>
        <p:txBody>
          <a:bodyPr/>
          <a:lstStyle/>
          <a:p>
            <a:r>
              <a:rPr lang="en-US" dirty="0" smtClean="0"/>
              <a:t>Central processing unit</a:t>
            </a:r>
          </a:p>
          <a:p>
            <a:pPr lvl="1"/>
            <a:r>
              <a:rPr lang="en-US" dirty="0" smtClean="0"/>
              <a:t>Clock speed: GHz, how many clock cycles a CPU can perform per second</a:t>
            </a:r>
          </a:p>
          <a:p>
            <a:pPr marL="457200" lvl="1" indent="0">
              <a:buNone/>
            </a:pPr>
            <a:r>
              <a:rPr lang="en-US" dirty="0" smtClean="0"/>
              <a:t>   (1GHz = 1 billion CPU cycles per second)</a:t>
            </a:r>
          </a:p>
          <a:p>
            <a:pPr lvl="1"/>
            <a:r>
              <a:rPr lang="en-US" dirty="0" smtClean="0"/>
              <a:t>Dual core: Multiple processing               units per CPU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07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– the 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Holds data for the computer</a:t>
            </a:r>
          </a:p>
          <a:p>
            <a:r>
              <a:rPr lang="en-US" dirty="0" smtClean="0"/>
              <a:t>Main memory</a:t>
            </a:r>
          </a:p>
          <a:p>
            <a:pPr lvl="1"/>
            <a:r>
              <a:rPr lang="en-US" sz="2400" dirty="0" smtClean="0"/>
              <a:t>Holds the current program and much of the data that the program is manipulating</a:t>
            </a:r>
          </a:p>
          <a:p>
            <a:pPr lvl="1"/>
            <a:r>
              <a:rPr lang="en-US" sz="2400" dirty="0" smtClean="0"/>
              <a:t>Volatile, disappears when shutting down the computer</a:t>
            </a:r>
          </a:p>
          <a:p>
            <a:r>
              <a:rPr lang="en-US" dirty="0" smtClean="0"/>
              <a:t>Auxiliary memory (secondary memory)</a:t>
            </a:r>
          </a:p>
          <a:p>
            <a:pPr lvl="1"/>
            <a:r>
              <a:rPr lang="en-US" sz="2400" dirty="0" smtClean="0"/>
              <a:t>Hard disk drives, CDs, flash drives …</a:t>
            </a:r>
          </a:p>
          <a:p>
            <a:pPr lvl="1"/>
            <a:r>
              <a:rPr lang="en-US" sz="2400" dirty="0" smtClean="0"/>
              <a:t>Exists even when the computer’s power is off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654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229601" cy="4852671"/>
          </a:xfrm>
        </p:spPr>
        <p:txBody>
          <a:bodyPr>
            <a:normAutofit/>
          </a:bodyPr>
          <a:lstStyle/>
          <a:p>
            <a:r>
              <a:rPr lang="en-US" dirty="0" smtClean="0"/>
              <a:t>The main memory</a:t>
            </a:r>
          </a:p>
          <a:p>
            <a:r>
              <a:rPr lang="en-US" dirty="0" smtClean="0"/>
              <a:t>4 gigabytes of RAM</a:t>
            </a:r>
          </a:p>
          <a:p>
            <a:pPr lvl="1"/>
            <a:r>
              <a:rPr lang="en-US" dirty="0" smtClean="0"/>
              <a:t>A bit: the basic unit of information in computing (binary digit, 0 or 1)</a:t>
            </a:r>
          </a:p>
          <a:p>
            <a:pPr lvl="1"/>
            <a:r>
              <a:rPr lang="en-US" dirty="0" smtClean="0"/>
              <a:t>A byte: A quantity of memory, 8 bits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sz="800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0702" r="5478" b="15740"/>
          <a:stretch/>
        </p:blipFill>
        <p:spPr>
          <a:xfrm>
            <a:off x="1912381" y="4465889"/>
            <a:ext cx="4773632" cy="1605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RAM (Random Access Memory)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95596" y="6044789"/>
            <a:ext cx="5007203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lvl="2" algn="ctr"/>
            <a:r>
              <a:rPr lang="en-US" sz="2400" dirty="0" smtClean="0">
                <a:latin typeface="Arial Unicode MS"/>
                <a:cs typeface="Arial Unicode MS"/>
              </a:rPr>
              <a:t>2</a:t>
            </a:r>
            <a:r>
              <a:rPr lang="en-US" sz="2400" dirty="0">
                <a:latin typeface="Arial Unicode MS"/>
                <a:cs typeface="Arial Unicode MS"/>
              </a:rPr>
              <a:t>^0 + </a:t>
            </a:r>
            <a:r>
              <a:rPr lang="en-US" sz="2400" dirty="0" smtClean="0">
                <a:latin typeface="Arial Unicode MS"/>
                <a:cs typeface="Arial Unicode MS"/>
              </a:rPr>
              <a:t>2</a:t>
            </a:r>
            <a:r>
              <a:rPr lang="en-US" sz="2400" dirty="0" smtClean="0">
                <a:latin typeface="Arial Unicode MS"/>
                <a:cs typeface="Arial Unicode MS"/>
              </a:rPr>
              <a:t>^2 </a:t>
            </a:r>
            <a:r>
              <a:rPr lang="en-US" sz="2400" dirty="0" smtClean="0">
                <a:latin typeface="Arial Unicode MS"/>
                <a:cs typeface="Arial Unicode MS"/>
              </a:rPr>
              <a:t>+ 2</a:t>
            </a:r>
            <a:r>
              <a:rPr lang="en-US" sz="2400" dirty="0" smtClean="0">
                <a:latin typeface="Arial Unicode MS"/>
                <a:cs typeface="Arial Unicode MS"/>
              </a:rPr>
              <a:t>^4 </a:t>
            </a:r>
            <a:r>
              <a:rPr lang="en-US" sz="2400" dirty="0">
                <a:latin typeface="Arial Unicode MS"/>
                <a:cs typeface="Arial Unicode MS"/>
              </a:rPr>
              <a:t>+ 2</a:t>
            </a:r>
            <a:r>
              <a:rPr lang="en-US" sz="2400" dirty="0" smtClean="0">
                <a:latin typeface="Arial Unicode MS"/>
                <a:cs typeface="Arial Unicode MS"/>
              </a:rPr>
              <a:t>^</a:t>
            </a:r>
            <a:r>
              <a:rPr lang="en-US" sz="2400" dirty="0">
                <a:latin typeface="Arial Unicode MS"/>
                <a:cs typeface="Arial Unicode MS"/>
              </a:rPr>
              <a:t>5</a:t>
            </a:r>
            <a:r>
              <a:rPr lang="en-US" sz="2400" dirty="0" smtClean="0">
                <a:latin typeface="Arial Unicode MS"/>
                <a:cs typeface="Arial Unicode MS"/>
              </a:rPr>
              <a:t> </a:t>
            </a:r>
            <a:r>
              <a:rPr lang="en-US" sz="2400" dirty="0" smtClean="0">
                <a:latin typeface="Arial Unicode MS"/>
                <a:cs typeface="Arial Unicode MS"/>
              </a:rPr>
              <a:t>= </a:t>
            </a:r>
            <a:r>
              <a:rPr lang="en-US" sz="2400" dirty="0" smtClean="0">
                <a:latin typeface="Arial Unicode MS"/>
                <a:cs typeface="Arial Unicode MS"/>
              </a:rPr>
              <a:t>53</a:t>
            </a:r>
            <a:endParaRPr lang="en-US" sz="2400" dirty="0">
              <a:latin typeface="Arial Unicode MS"/>
              <a:cs typeface="Arial Unicode M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1896533" y="8297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910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49942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Both main memory and auxiliary memory are measured in bytes</a:t>
            </a:r>
          </a:p>
          <a:p>
            <a:pPr lvl="1"/>
            <a:r>
              <a:rPr lang="en-US" dirty="0" smtClean="0"/>
              <a:t>1 byte = 8 bits</a:t>
            </a:r>
          </a:p>
          <a:p>
            <a:pPr lvl="1"/>
            <a:r>
              <a:rPr lang="en-US" dirty="0" smtClean="0"/>
              <a:t>1 Kilobyte (KB) = 1024 bytes</a:t>
            </a:r>
          </a:p>
          <a:p>
            <a:pPr lvl="1"/>
            <a:r>
              <a:rPr lang="en-US" dirty="0" smtClean="0"/>
              <a:t>1 Megabyte (MB) = 1024 KB = 1024*1024 bytes</a:t>
            </a:r>
          </a:p>
          <a:p>
            <a:pPr lvl="1"/>
            <a:r>
              <a:rPr lang="en-US" dirty="0" smtClean="0"/>
              <a:t>1 Gigabyte (GB) = 1024 MB</a:t>
            </a:r>
          </a:p>
          <a:p>
            <a:pPr lvl="1"/>
            <a:r>
              <a:rPr lang="en-US" dirty="0" smtClean="0"/>
              <a:t>Terabyte (TB), Petabyte (PB) 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EF7F2-FDB1-DF46-98E9-B76EA600E61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33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2096</TotalTime>
  <Words>1000</Words>
  <Application>Microsoft Macintosh PowerPoint</Application>
  <PresentationFormat>On-screen Show (4:3)</PresentationFormat>
  <Paragraphs>193</Paragraphs>
  <Slides>24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java_lecture_template</vt:lpstr>
      <vt:lpstr>COMP 110-001 Computer Basics</vt:lpstr>
      <vt:lpstr>Today</vt:lpstr>
      <vt:lpstr>Before Programming</vt:lpstr>
      <vt:lpstr>Computer System</vt:lpstr>
      <vt:lpstr>Hardware</vt:lpstr>
      <vt:lpstr>CPU – the “Brain”</vt:lpstr>
      <vt:lpstr>Memory – the Brain</vt:lpstr>
      <vt:lpstr>RAM (Random Access Memory)</vt:lpstr>
      <vt:lpstr>Measuring Memory</vt:lpstr>
      <vt:lpstr>Software</vt:lpstr>
      <vt:lpstr>Programming Languages</vt:lpstr>
      <vt:lpstr>Translation</vt:lpstr>
      <vt:lpstr>Java Bytecode</vt:lpstr>
      <vt:lpstr>Why Using Java Bytecode? </vt:lpstr>
      <vt:lpstr>Objects, Methods, and Classes</vt:lpstr>
      <vt:lpstr>Invoking a Method</vt:lpstr>
      <vt:lpstr>First Java Program </vt:lpstr>
      <vt:lpstr>Begin the Program</vt:lpstr>
      <vt:lpstr>Run the First Program</vt:lpstr>
      <vt:lpstr>Second Java Program</vt:lpstr>
      <vt:lpstr>What’s New (1): Java Package</vt:lpstr>
      <vt:lpstr>What’s New (2): Create Objects</vt:lpstr>
      <vt:lpstr>First &amp; Second Java Programs</vt:lpstr>
      <vt:lpstr>Next Class</vt:lpstr>
    </vt:vector>
  </TitlesOfParts>
  <Company>UNC-Chapel Hill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Basics</dc:title>
  <dc:creator>Yi Hong</dc:creator>
  <cp:lastModifiedBy>Yi Hong</cp:lastModifiedBy>
  <cp:revision>161</cp:revision>
  <dcterms:created xsi:type="dcterms:W3CDTF">2015-04-24T22:53:23Z</dcterms:created>
  <dcterms:modified xsi:type="dcterms:W3CDTF">2015-05-13T15:27:38Z</dcterms:modified>
</cp:coreProperties>
</file>