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323" r:id="rId2"/>
    <p:sldId id="264" r:id="rId3"/>
    <p:sldId id="324" r:id="rId4"/>
    <p:sldId id="308" r:id="rId5"/>
    <p:sldId id="310" r:id="rId6"/>
    <p:sldId id="325" r:id="rId7"/>
    <p:sldId id="313" r:id="rId8"/>
    <p:sldId id="314" r:id="rId9"/>
    <p:sldId id="312" r:id="rId10"/>
    <p:sldId id="317" r:id="rId11"/>
    <p:sldId id="320" r:id="rId12"/>
    <p:sldId id="319" r:id="rId13"/>
    <p:sldId id="321" r:id="rId14"/>
    <p:sldId id="318" r:id="rId15"/>
    <p:sldId id="326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14" autoAdjust="0"/>
  </p:normalViewPr>
  <p:slideViewPr>
    <p:cSldViewPr snapToGrid="0" snapToObjects="1">
      <p:cViewPr varScale="1">
        <p:scale>
          <a:sx n="81" d="100"/>
          <a:sy n="81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02607-5A6B-2A41-9722-6A8E566DB978}" type="datetimeFigureOut">
              <a:rPr lang="en-US" smtClean="0"/>
              <a:t>6/12/15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0D1A3-A925-5146-BEFF-CE7FF8CF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214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D1D38-8434-4A95-B258-7426099382B2}" type="datetimeFigureOut">
              <a:rPr lang="en-US" smtClean="0"/>
              <a:pPr/>
              <a:t>6/12/15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52867-85F4-4706-90F4-556F3E51A2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382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9pPr>
          </a:lstStyle>
          <a:p>
            <a:fld id="{48581081-ADF2-4B35-8F0A-8D2662B80B2C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9pPr>
          </a:lstStyle>
          <a:p>
            <a:fld id="{BDDAC28F-9943-43AF-8ED9-354E583528DA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EE6F-F007-2641-BFD9-80D601CD13FC}" type="datetime1">
              <a:rPr lang="en-US" smtClean="0"/>
              <a:t>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F773-11F4-B249-B99D-904295FC2AF2}" type="datetime1">
              <a:rPr lang="en-US" smtClean="0"/>
              <a:t>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5575-584D-7E44-9119-AEF2AE1136AC}" type="datetime1">
              <a:rPr lang="en-US" smtClean="0"/>
              <a:t>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all_unc_ch_scenes_10_00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12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5682-570E-1C4D-B6AF-193D28601050}" type="datetime1">
              <a:rPr lang="en-US" smtClean="0"/>
              <a:t>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A4FFC-B787-5F40-B19C-553D10643AC7}" type="datetime1">
              <a:rPr lang="en-US" smtClean="0"/>
              <a:t>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A619-F9AD-C84E-A232-04D01DA6BC5C}" type="datetime1">
              <a:rPr lang="en-US" smtClean="0"/>
              <a:t>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F418-CBBD-C344-8852-964BD01A2EA7}" type="datetime1">
              <a:rPr lang="en-US" smtClean="0"/>
              <a:t>6/12/15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C9BE-F7A7-C541-8B71-977BF43CAAC5}" type="datetime1">
              <a:rPr lang="en-US" smtClean="0"/>
              <a:t>6/12/15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B93E-7A0D-4D94-A0D3-C5B8498D0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D8F94-B732-9C43-B8B3-A5F83CD085E4}" type="datetime1">
              <a:rPr lang="en-US" smtClean="0"/>
              <a:t>6/12/15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AAA6-324F-B545-8517-1B73AC160B00}" type="datetime1">
              <a:rPr lang="en-US" smtClean="0"/>
              <a:t>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9EC90-0B53-3549-8B6E-22FB4A4A472A}" type="datetime1">
              <a:rPr lang="en-US" smtClean="0"/>
              <a:t>6/12/15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98850-C239-144C-A146-ED0E788DBEF8}" type="datetime1">
              <a:rPr lang="en-US" smtClean="0"/>
              <a:t>6/12/15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63DDD4E0-7430-A548-B363-6D8368E78A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59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Merge_sort" TargetMode="External"/><Relationship Id="rId3" Type="http://schemas.openxmlformats.org/officeDocument/2006/relationships/image" Target="../media/image11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Relationship Id="rId3" Type="http://schemas.openxmlformats.org/officeDocument/2006/relationships/hyperlink" Target="http://en.wikipedia.org/wiki/Bubble_sor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4" Type="http://schemas.openxmlformats.org/officeDocument/2006/relationships/hyperlink" Target="http://en.wikipedia.org/wiki/Selection_sor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Introduction to Sorting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12,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87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Bubble Sort and Selection Sort:</a:t>
            </a:r>
          </a:p>
          <a:p>
            <a:pPr lvl="1"/>
            <a:r>
              <a:rPr lang="en-US" dirty="0" smtClean="0"/>
              <a:t>Intuitive and easy to implement</a:t>
            </a:r>
          </a:p>
          <a:p>
            <a:pPr lvl="1"/>
            <a:r>
              <a:rPr lang="en-US" dirty="0" smtClean="0"/>
              <a:t>Help build basic abstract sorting concepts</a:t>
            </a:r>
          </a:p>
          <a:p>
            <a:pPr lvl="1"/>
            <a:r>
              <a:rPr lang="en-US" dirty="0" smtClean="0"/>
              <a:t>Requires </a:t>
            </a:r>
            <a:r>
              <a:rPr lang="en-US" b="1" dirty="0" smtClean="0"/>
              <a:t>~n^2 * c</a:t>
            </a:r>
            <a:r>
              <a:rPr lang="en-US" dirty="0" smtClean="0"/>
              <a:t> operations in worst case</a:t>
            </a:r>
          </a:p>
          <a:p>
            <a:pPr lvl="2"/>
            <a:r>
              <a:rPr lang="en-US" dirty="0" smtClean="0"/>
              <a:t>n : number of items to sort</a:t>
            </a:r>
          </a:p>
          <a:p>
            <a:pPr lvl="2"/>
            <a:r>
              <a:rPr lang="en-US" dirty="0" smtClean="0"/>
              <a:t>c : some constant factor</a:t>
            </a:r>
          </a:p>
          <a:p>
            <a:pPr lvl="1"/>
            <a:r>
              <a:rPr lang="en-US" dirty="0" smtClean="0"/>
              <a:t>Not commonly used in practice</a:t>
            </a:r>
          </a:p>
          <a:p>
            <a:r>
              <a:rPr lang="en-US" dirty="0" smtClean="0"/>
              <a:t>Two commonly used sorting algorithms in practice:</a:t>
            </a:r>
          </a:p>
          <a:p>
            <a:pPr lvl="1"/>
            <a:r>
              <a:rPr lang="en-US" dirty="0" smtClean="0"/>
              <a:t>Quick Sort &amp; Merge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99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552619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>
                <a:solidFill>
                  <a:schemeClr val="accent2"/>
                </a:solidFill>
              </a:rPr>
              <a:t>Strategy:</a:t>
            </a:r>
            <a:r>
              <a:rPr lang="en-US" b="1" dirty="0">
                <a:solidFill>
                  <a:schemeClr val="accent2"/>
                </a:solidFill>
              </a:rPr>
              <a:t>  Recursively split the list in half and </a:t>
            </a:r>
            <a:r>
              <a:rPr lang="en-US" b="1" dirty="0" smtClean="0">
                <a:solidFill>
                  <a:schemeClr val="accent2"/>
                </a:solidFill>
              </a:rPr>
              <a:t>merge the </a:t>
            </a:r>
            <a:r>
              <a:rPr lang="en-US" b="1" dirty="0">
                <a:solidFill>
                  <a:schemeClr val="accent2"/>
                </a:solidFill>
              </a:rPr>
              <a:t>two returned </a:t>
            </a:r>
            <a:r>
              <a:rPr lang="en-US" b="1" dirty="0" smtClean="0">
                <a:solidFill>
                  <a:schemeClr val="accent2"/>
                </a:solidFill>
              </a:rPr>
              <a:t>segments</a:t>
            </a:r>
          </a:p>
          <a:p>
            <a:r>
              <a:rPr lang="en-US" dirty="0" smtClean="0"/>
              <a:t>Java’s built-in sort function is a variant of merge sort: </a:t>
            </a:r>
            <a:r>
              <a:rPr lang="en-US" b="1" dirty="0" err="1" smtClean="0"/>
              <a:t>Collections.sort</a:t>
            </a:r>
            <a:r>
              <a:rPr lang="en-US" b="1" dirty="0" smtClean="0"/>
              <a:t>( .. );</a:t>
            </a:r>
          </a:p>
          <a:p>
            <a:pPr lvl="1"/>
            <a:r>
              <a:rPr lang="en-US" b="1" dirty="0" smtClean="0"/>
              <a:t>Quick sort: </a:t>
            </a:r>
            <a:r>
              <a:rPr lang="en-US" b="1" dirty="0" err="1" smtClean="0"/>
              <a:t>Arrays.sort</a:t>
            </a:r>
            <a:r>
              <a:rPr lang="en-US" b="1" dirty="0" smtClean="0"/>
              <a:t>(..);</a:t>
            </a:r>
          </a:p>
          <a:p>
            <a:r>
              <a:rPr lang="en-US" dirty="0" smtClean="0"/>
              <a:t>~ </a:t>
            </a:r>
            <a:r>
              <a:rPr lang="en-US" b="1" dirty="0" smtClean="0"/>
              <a:t>n*log(n) * c</a:t>
            </a:r>
            <a:r>
              <a:rPr lang="en-US" dirty="0" smtClean="0"/>
              <a:t> operations in worst case</a:t>
            </a:r>
          </a:p>
          <a:p>
            <a:pPr lvl="1"/>
            <a:r>
              <a:rPr lang="en-US" dirty="0" smtClean="0"/>
              <a:t>Check the difference </a:t>
            </a:r>
            <a:br>
              <a:rPr lang="en-US" dirty="0" smtClean="0"/>
            </a:br>
            <a:r>
              <a:rPr lang="en-US" dirty="0" smtClean="0"/>
              <a:t>between </a:t>
            </a:r>
            <a:r>
              <a:rPr lang="en-US" b="1" dirty="0" smtClean="0"/>
              <a:t>n*log(n)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b="1" dirty="0" smtClean="0"/>
              <a:t>n^2</a:t>
            </a:r>
            <a:r>
              <a:rPr lang="en-US" dirty="0" smtClean="0"/>
              <a:t> when n is large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155" y="4676961"/>
            <a:ext cx="2677291" cy="206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0512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6"/>
          <p:cNvGrpSpPr>
            <a:grpSpLocks/>
          </p:cNvGrpSpPr>
          <p:nvPr/>
        </p:nvGrpSpPr>
        <p:grpSpPr bwMode="auto">
          <a:xfrm>
            <a:off x="1222375" y="1676400"/>
            <a:ext cx="6092825" cy="315913"/>
            <a:chOff x="1222375" y="2427288"/>
            <a:chExt cx="6092825" cy="315912"/>
          </a:xfrm>
        </p:grpSpPr>
        <p:grpSp>
          <p:nvGrpSpPr>
            <p:cNvPr id="16483" name="Group 24"/>
            <p:cNvGrpSpPr>
              <a:grpSpLocks/>
            </p:cNvGrpSpPr>
            <p:nvPr/>
          </p:nvGrpSpPr>
          <p:grpSpPr bwMode="auto">
            <a:xfrm>
              <a:off x="1222375" y="2427288"/>
              <a:ext cx="3046412" cy="311150"/>
              <a:chOff x="839788" y="2427288"/>
              <a:chExt cx="3046412" cy="311150"/>
            </a:xfrm>
          </p:grpSpPr>
          <p:sp>
            <p:nvSpPr>
              <p:cNvPr id="16493" name="Rectangle 4"/>
              <p:cNvSpPr>
                <a:spLocks noChangeArrowheads="1"/>
              </p:cNvSpPr>
              <p:nvPr/>
            </p:nvSpPr>
            <p:spPr bwMode="auto">
              <a:xfrm>
                <a:off x="839788" y="2427288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30</a:t>
                </a:r>
              </a:p>
            </p:txBody>
          </p:sp>
          <p:sp>
            <p:nvSpPr>
              <p:cNvPr id="16494" name="Rectangle 5"/>
              <p:cNvSpPr>
                <a:spLocks noChangeArrowheads="1"/>
              </p:cNvSpPr>
              <p:nvPr/>
            </p:nvSpPr>
            <p:spPr bwMode="auto">
              <a:xfrm>
                <a:off x="1216026" y="2432051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24</a:t>
                </a:r>
              </a:p>
            </p:txBody>
          </p:sp>
          <p:sp>
            <p:nvSpPr>
              <p:cNvPr id="16495" name="Rectangle 6"/>
              <p:cNvSpPr>
                <a:spLocks noChangeArrowheads="1"/>
              </p:cNvSpPr>
              <p:nvPr/>
            </p:nvSpPr>
            <p:spPr bwMode="auto">
              <a:xfrm>
                <a:off x="1597026" y="2432051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7</a:t>
                </a:r>
              </a:p>
            </p:txBody>
          </p:sp>
          <p:sp>
            <p:nvSpPr>
              <p:cNvPr id="16496" name="Rectangle 7"/>
              <p:cNvSpPr>
                <a:spLocks noChangeArrowheads="1"/>
              </p:cNvSpPr>
              <p:nvPr/>
            </p:nvSpPr>
            <p:spPr bwMode="auto">
              <a:xfrm>
                <a:off x="1982788" y="2432051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12</a:t>
                </a:r>
              </a:p>
            </p:txBody>
          </p:sp>
          <p:sp>
            <p:nvSpPr>
              <p:cNvPr id="16497" name="Rectangle 10"/>
              <p:cNvSpPr>
                <a:spLocks noChangeArrowheads="1"/>
              </p:cNvSpPr>
              <p:nvPr/>
            </p:nvSpPr>
            <p:spPr bwMode="auto">
              <a:xfrm>
                <a:off x="2359026" y="2432051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14</a:t>
                </a:r>
              </a:p>
            </p:txBody>
          </p:sp>
          <p:sp>
            <p:nvSpPr>
              <p:cNvPr id="16498" name="Rectangle 11"/>
              <p:cNvSpPr>
                <a:spLocks noChangeArrowheads="1"/>
              </p:cNvSpPr>
              <p:nvPr/>
            </p:nvSpPr>
            <p:spPr bwMode="auto">
              <a:xfrm>
                <a:off x="2735263" y="2436813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4</a:t>
                </a:r>
              </a:p>
            </p:txBody>
          </p:sp>
          <p:sp>
            <p:nvSpPr>
              <p:cNvPr id="16499" name="Rectangle 12"/>
              <p:cNvSpPr>
                <a:spLocks noChangeArrowheads="1"/>
              </p:cNvSpPr>
              <p:nvPr/>
            </p:nvSpPr>
            <p:spPr bwMode="auto">
              <a:xfrm>
                <a:off x="3116263" y="2436813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20</a:t>
                </a:r>
              </a:p>
            </p:txBody>
          </p:sp>
          <p:sp>
            <p:nvSpPr>
              <p:cNvPr id="16500" name="Rectangle 13"/>
              <p:cNvSpPr>
                <a:spLocks noChangeArrowheads="1"/>
              </p:cNvSpPr>
              <p:nvPr/>
            </p:nvSpPr>
            <p:spPr bwMode="auto">
              <a:xfrm>
                <a:off x="3502026" y="2436813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21</a:t>
                </a:r>
              </a:p>
            </p:txBody>
          </p:sp>
        </p:grpSp>
        <p:grpSp>
          <p:nvGrpSpPr>
            <p:cNvPr id="16484" name="Group 25"/>
            <p:cNvGrpSpPr>
              <a:grpSpLocks/>
            </p:cNvGrpSpPr>
            <p:nvPr/>
          </p:nvGrpSpPr>
          <p:grpSpPr bwMode="auto">
            <a:xfrm>
              <a:off x="4268787" y="2432050"/>
              <a:ext cx="3046413" cy="311150"/>
              <a:chOff x="3886200" y="2432050"/>
              <a:chExt cx="3046413" cy="311150"/>
            </a:xfrm>
          </p:grpSpPr>
          <p:sp>
            <p:nvSpPr>
              <p:cNvPr id="16485" name="Rectangle 14"/>
              <p:cNvSpPr>
                <a:spLocks noChangeArrowheads="1"/>
              </p:cNvSpPr>
              <p:nvPr/>
            </p:nvSpPr>
            <p:spPr bwMode="auto">
              <a:xfrm>
                <a:off x="3886201" y="2432051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chemeClr val="accent2"/>
                    </a:solidFill>
                    <a:latin typeface="Trebuchet MS" pitchFamily="34" charset="0"/>
                  </a:rPr>
                  <a:t>33</a:t>
                </a:r>
              </a:p>
            </p:txBody>
          </p:sp>
          <p:sp>
            <p:nvSpPr>
              <p:cNvPr id="16486" name="Rectangle 15"/>
              <p:cNvSpPr>
                <a:spLocks noChangeArrowheads="1"/>
              </p:cNvSpPr>
              <p:nvPr/>
            </p:nvSpPr>
            <p:spPr bwMode="auto">
              <a:xfrm>
                <a:off x="4262438" y="2436813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38</a:t>
                </a:r>
              </a:p>
            </p:txBody>
          </p:sp>
          <p:sp>
            <p:nvSpPr>
              <p:cNvPr id="16487" name="Rectangle 16"/>
              <p:cNvSpPr>
                <a:spLocks noChangeArrowheads="1"/>
              </p:cNvSpPr>
              <p:nvPr/>
            </p:nvSpPr>
            <p:spPr bwMode="auto">
              <a:xfrm>
                <a:off x="4643438" y="2436813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10</a:t>
                </a:r>
              </a:p>
            </p:txBody>
          </p:sp>
          <p:sp>
            <p:nvSpPr>
              <p:cNvPr id="16488" name="Rectangle 17"/>
              <p:cNvSpPr>
                <a:spLocks noChangeArrowheads="1"/>
              </p:cNvSpPr>
              <p:nvPr/>
            </p:nvSpPr>
            <p:spPr bwMode="auto">
              <a:xfrm>
                <a:off x="5029201" y="2436813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55</a:t>
                </a:r>
              </a:p>
            </p:txBody>
          </p:sp>
          <p:sp>
            <p:nvSpPr>
              <p:cNvPr id="16489" name="Rectangle 18"/>
              <p:cNvSpPr>
                <a:spLocks noChangeArrowheads="1"/>
              </p:cNvSpPr>
              <p:nvPr/>
            </p:nvSpPr>
            <p:spPr bwMode="auto">
              <a:xfrm>
                <a:off x="5405438" y="2436813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9</a:t>
                </a:r>
              </a:p>
            </p:txBody>
          </p:sp>
          <p:sp>
            <p:nvSpPr>
              <p:cNvPr id="16490" name="Rectangle 19"/>
              <p:cNvSpPr>
                <a:spLocks noChangeArrowheads="1"/>
              </p:cNvSpPr>
              <p:nvPr/>
            </p:nvSpPr>
            <p:spPr bwMode="auto">
              <a:xfrm>
                <a:off x="5781676" y="2441576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23</a:t>
                </a:r>
              </a:p>
            </p:txBody>
          </p:sp>
          <p:sp>
            <p:nvSpPr>
              <p:cNvPr id="16491" name="Rectangle 20"/>
              <p:cNvSpPr>
                <a:spLocks noChangeArrowheads="1"/>
              </p:cNvSpPr>
              <p:nvPr/>
            </p:nvSpPr>
            <p:spPr bwMode="auto">
              <a:xfrm>
                <a:off x="6162676" y="2441576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28</a:t>
                </a:r>
              </a:p>
            </p:txBody>
          </p:sp>
          <p:sp>
            <p:nvSpPr>
              <p:cNvPr id="16492" name="Rectangle 21"/>
              <p:cNvSpPr>
                <a:spLocks noChangeArrowheads="1"/>
              </p:cNvSpPr>
              <p:nvPr/>
            </p:nvSpPr>
            <p:spPr bwMode="auto">
              <a:xfrm>
                <a:off x="6548438" y="2441576"/>
                <a:ext cx="384175" cy="301624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16</a:t>
                </a:r>
              </a:p>
            </p:txBody>
          </p:sp>
        </p:grpSp>
      </p:grpSp>
      <p:grpSp>
        <p:nvGrpSpPr>
          <p:cNvPr id="22" name="Group 109"/>
          <p:cNvGrpSpPr>
            <a:grpSpLocks/>
          </p:cNvGrpSpPr>
          <p:nvPr/>
        </p:nvGrpSpPr>
        <p:grpSpPr bwMode="auto">
          <a:xfrm>
            <a:off x="990600" y="2068513"/>
            <a:ext cx="6553200" cy="1066800"/>
            <a:chOff x="990600" y="2819400"/>
            <a:chExt cx="6553200" cy="1066800"/>
          </a:xfrm>
        </p:grpSpPr>
        <p:grpSp>
          <p:nvGrpSpPr>
            <p:cNvPr id="16462" name="Group 47"/>
            <p:cNvGrpSpPr>
              <a:grpSpLocks/>
            </p:cNvGrpSpPr>
            <p:nvPr/>
          </p:nvGrpSpPr>
          <p:grpSpPr bwMode="auto">
            <a:xfrm>
              <a:off x="4497387" y="3575050"/>
              <a:ext cx="3046413" cy="311150"/>
              <a:chOff x="3886200" y="2432050"/>
              <a:chExt cx="3046413" cy="311150"/>
            </a:xfrm>
          </p:grpSpPr>
          <p:sp>
            <p:nvSpPr>
              <p:cNvPr id="16475" name="Rectangle 14"/>
              <p:cNvSpPr>
                <a:spLocks noChangeArrowheads="1"/>
              </p:cNvSpPr>
              <p:nvPr/>
            </p:nvSpPr>
            <p:spPr bwMode="auto">
              <a:xfrm>
                <a:off x="3886201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33</a:t>
                </a:r>
              </a:p>
            </p:txBody>
          </p:sp>
          <p:sp>
            <p:nvSpPr>
              <p:cNvPr id="16476" name="Rectangle 15"/>
              <p:cNvSpPr>
                <a:spLocks noChangeArrowheads="1"/>
              </p:cNvSpPr>
              <p:nvPr/>
            </p:nvSpPr>
            <p:spPr bwMode="auto">
              <a:xfrm>
                <a:off x="4262438" y="2436812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38</a:t>
                </a:r>
              </a:p>
            </p:txBody>
          </p:sp>
          <p:sp>
            <p:nvSpPr>
              <p:cNvPr id="16477" name="Rectangle 16"/>
              <p:cNvSpPr>
                <a:spLocks noChangeArrowheads="1"/>
              </p:cNvSpPr>
              <p:nvPr/>
            </p:nvSpPr>
            <p:spPr bwMode="auto">
              <a:xfrm>
                <a:off x="4643438" y="2436812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10</a:t>
                </a:r>
              </a:p>
            </p:txBody>
          </p:sp>
          <p:sp>
            <p:nvSpPr>
              <p:cNvPr id="16478" name="Rectangle 17"/>
              <p:cNvSpPr>
                <a:spLocks noChangeArrowheads="1"/>
              </p:cNvSpPr>
              <p:nvPr/>
            </p:nvSpPr>
            <p:spPr bwMode="auto">
              <a:xfrm>
                <a:off x="5029201" y="2436812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55</a:t>
                </a:r>
              </a:p>
            </p:txBody>
          </p:sp>
          <p:sp>
            <p:nvSpPr>
              <p:cNvPr id="16479" name="Rectangle 18"/>
              <p:cNvSpPr>
                <a:spLocks noChangeArrowheads="1"/>
              </p:cNvSpPr>
              <p:nvPr/>
            </p:nvSpPr>
            <p:spPr bwMode="auto">
              <a:xfrm>
                <a:off x="5405438" y="2436812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9</a:t>
                </a:r>
              </a:p>
            </p:txBody>
          </p:sp>
          <p:sp>
            <p:nvSpPr>
              <p:cNvPr id="16480" name="Rectangle 19"/>
              <p:cNvSpPr>
                <a:spLocks noChangeArrowheads="1"/>
              </p:cNvSpPr>
              <p:nvPr/>
            </p:nvSpPr>
            <p:spPr bwMode="auto">
              <a:xfrm>
                <a:off x="5781676" y="2441575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23</a:t>
                </a:r>
              </a:p>
            </p:txBody>
          </p:sp>
          <p:sp>
            <p:nvSpPr>
              <p:cNvPr id="16481" name="Rectangle 20"/>
              <p:cNvSpPr>
                <a:spLocks noChangeArrowheads="1"/>
              </p:cNvSpPr>
              <p:nvPr/>
            </p:nvSpPr>
            <p:spPr bwMode="auto">
              <a:xfrm>
                <a:off x="6162676" y="2441575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28</a:t>
                </a:r>
              </a:p>
            </p:txBody>
          </p:sp>
          <p:sp>
            <p:nvSpPr>
              <p:cNvPr id="16482" name="Rectangle 21"/>
              <p:cNvSpPr>
                <a:spLocks noChangeArrowheads="1"/>
              </p:cNvSpPr>
              <p:nvPr/>
            </p:nvSpPr>
            <p:spPr bwMode="auto">
              <a:xfrm>
                <a:off x="6548438" y="2441575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16</a:t>
                </a:r>
              </a:p>
            </p:txBody>
          </p:sp>
        </p:grpSp>
        <p:grpSp>
          <p:nvGrpSpPr>
            <p:cNvPr id="16463" name="Group 56"/>
            <p:cNvGrpSpPr>
              <a:grpSpLocks/>
            </p:cNvGrpSpPr>
            <p:nvPr/>
          </p:nvGrpSpPr>
          <p:grpSpPr bwMode="auto">
            <a:xfrm>
              <a:off x="990600" y="3575050"/>
              <a:ext cx="3046412" cy="311150"/>
              <a:chOff x="839788" y="2427288"/>
              <a:chExt cx="3046412" cy="311150"/>
            </a:xfrm>
          </p:grpSpPr>
          <p:sp>
            <p:nvSpPr>
              <p:cNvPr id="16467" name="Rectangle 57"/>
              <p:cNvSpPr>
                <a:spLocks noChangeArrowheads="1"/>
              </p:cNvSpPr>
              <p:nvPr/>
            </p:nvSpPr>
            <p:spPr bwMode="auto">
              <a:xfrm>
                <a:off x="839788" y="2427288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30</a:t>
                </a:r>
              </a:p>
            </p:txBody>
          </p:sp>
          <p:sp>
            <p:nvSpPr>
              <p:cNvPr id="16468" name="Rectangle 58"/>
              <p:cNvSpPr>
                <a:spLocks noChangeArrowheads="1"/>
              </p:cNvSpPr>
              <p:nvPr/>
            </p:nvSpPr>
            <p:spPr bwMode="auto">
              <a:xfrm>
                <a:off x="1216026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24</a:t>
                </a:r>
              </a:p>
            </p:txBody>
          </p:sp>
          <p:sp>
            <p:nvSpPr>
              <p:cNvPr id="16469" name="Rectangle 59"/>
              <p:cNvSpPr>
                <a:spLocks noChangeArrowheads="1"/>
              </p:cNvSpPr>
              <p:nvPr/>
            </p:nvSpPr>
            <p:spPr bwMode="auto">
              <a:xfrm>
                <a:off x="1597026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7</a:t>
                </a:r>
              </a:p>
            </p:txBody>
          </p:sp>
          <p:sp>
            <p:nvSpPr>
              <p:cNvPr id="16470" name="Rectangle 60"/>
              <p:cNvSpPr>
                <a:spLocks noChangeArrowheads="1"/>
              </p:cNvSpPr>
              <p:nvPr/>
            </p:nvSpPr>
            <p:spPr bwMode="auto">
              <a:xfrm>
                <a:off x="1982788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12</a:t>
                </a:r>
              </a:p>
            </p:txBody>
          </p:sp>
          <p:sp>
            <p:nvSpPr>
              <p:cNvPr id="16471" name="Rectangle 10"/>
              <p:cNvSpPr>
                <a:spLocks noChangeArrowheads="1"/>
              </p:cNvSpPr>
              <p:nvPr/>
            </p:nvSpPr>
            <p:spPr bwMode="auto">
              <a:xfrm>
                <a:off x="2359026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14</a:t>
                </a:r>
              </a:p>
            </p:txBody>
          </p:sp>
          <p:sp>
            <p:nvSpPr>
              <p:cNvPr id="16472" name="Rectangle 11"/>
              <p:cNvSpPr>
                <a:spLocks noChangeArrowheads="1"/>
              </p:cNvSpPr>
              <p:nvPr/>
            </p:nvSpPr>
            <p:spPr bwMode="auto">
              <a:xfrm>
                <a:off x="2735263" y="2436813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4</a:t>
                </a:r>
              </a:p>
            </p:txBody>
          </p:sp>
          <p:sp>
            <p:nvSpPr>
              <p:cNvPr id="16473" name="Rectangle 12"/>
              <p:cNvSpPr>
                <a:spLocks noChangeArrowheads="1"/>
              </p:cNvSpPr>
              <p:nvPr/>
            </p:nvSpPr>
            <p:spPr bwMode="auto">
              <a:xfrm>
                <a:off x="3116263" y="2436813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20</a:t>
                </a:r>
              </a:p>
            </p:txBody>
          </p:sp>
          <p:sp>
            <p:nvSpPr>
              <p:cNvPr id="16474" name="Rectangle 13"/>
              <p:cNvSpPr>
                <a:spLocks noChangeArrowheads="1"/>
              </p:cNvSpPr>
              <p:nvPr/>
            </p:nvSpPr>
            <p:spPr bwMode="auto">
              <a:xfrm>
                <a:off x="3502026" y="2436813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21</a:t>
                </a:r>
              </a:p>
            </p:txBody>
          </p:sp>
        </p:grpSp>
        <p:grpSp>
          <p:nvGrpSpPr>
            <p:cNvPr id="16464" name="Group 108"/>
            <p:cNvGrpSpPr>
              <a:grpSpLocks/>
            </p:cNvGrpSpPr>
            <p:nvPr/>
          </p:nvGrpSpPr>
          <p:grpSpPr bwMode="auto">
            <a:xfrm>
              <a:off x="2514600" y="2819400"/>
              <a:ext cx="3505200" cy="609600"/>
              <a:chOff x="2514600" y="2819400"/>
              <a:chExt cx="3505200" cy="609600"/>
            </a:xfrm>
          </p:grpSpPr>
          <p:cxnSp>
            <p:nvCxnSpPr>
              <p:cNvPr id="16465" name="Straight Arrow Connector 102"/>
              <p:cNvCxnSpPr>
                <a:cxnSpLocks noChangeShapeType="1"/>
              </p:cNvCxnSpPr>
              <p:nvPr/>
            </p:nvCxnSpPr>
            <p:spPr bwMode="auto">
              <a:xfrm flipH="1">
                <a:off x="2514600" y="2819400"/>
                <a:ext cx="457200" cy="609600"/>
              </a:xfrm>
              <a:prstGeom prst="straightConnector1">
                <a:avLst/>
              </a:prstGeom>
              <a:noFill/>
              <a:ln w="1587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16466" name="Straight Arrow Connector 104"/>
              <p:cNvCxnSpPr>
                <a:cxnSpLocks noChangeShapeType="1"/>
              </p:cNvCxnSpPr>
              <p:nvPr/>
            </p:nvCxnSpPr>
            <p:spPr bwMode="auto">
              <a:xfrm>
                <a:off x="5410200" y="2819400"/>
                <a:ext cx="609600" cy="609600"/>
              </a:xfrm>
              <a:prstGeom prst="straightConnector1">
                <a:avLst/>
              </a:prstGeom>
              <a:noFill/>
              <a:ln w="1587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</p:grp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3124200" y="2068513"/>
            <a:ext cx="2209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9pPr>
          </a:lstStyle>
          <a:p>
            <a:r>
              <a:rPr lang="en-US" sz="1800"/>
              <a:t>Split the array into two or more parts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2895600" y="3363913"/>
            <a:ext cx="274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9pPr>
          </a:lstStyle>
          <a:p>
            <a:r>
              <a:rPr lang="en-US" sz="1800"/>
              <a:t>Sort each part individually</a:t>
            </a:r>
          </a:p>
        </p:txBody>
      </p:sp>
      <p:grpSp>
        <p:nvGrpSpPr>
          <p:cNvPr id="26" name="Group 114"/>
          <p:cNvGrpSpPr>
            <a:grpSpLocks/>
          </p:cNvGrpSpPr>
          <p:nvPr/>
        </p:nvGrpSpPr>
        <p:grpSpPr bwMode="auto">
          <a:xfrm>
            <a:off x="990600" y="3287713"/>
            <a:ext cx="3046413" cy="990600"/>
            <a:chOff x="990600" y="4038600"/>
            <a:chExt cx="3046412" cy="990600"/>
          </a:xfrm>
        </p:grpSpPr>
        <p:grpSp>
          <p:nvGrpSpPr>
            <p:cNvPr id="16452" name="Group 74"/>
            <p:cNvGrpSpPr>
              <a:grpSpLocks/>
            </p:cNvGrpSpPr>
            <p:nvPr/>
          </p:nvGrpSpPr>
          <p:grpSpPr bwMode="auto">
            <a:xfrm>
              <a:off x="990600" y="4718050"/>
              <a:ext cx="3046412" cy="311150"/>
              <a:chOff x="839788" y="2427288"/>
              <a:chExt cx="3046412" cy="311150"/>
            </a:xfrm>
          </p:grpSpPr>
          <p:sp>
            <p:nvSpPr>
              <p:cNvPr id="16454" name="Rectangle 75"/>
              <p:cNvSpPr>
                <a:spLocks noChangeArrowheads="1"/>
              </p:cNvSpPr>
              <p:nvPr/>
            </p:nvSpPr>
            <p:spPr bwMode="auto">
              <a:xfrm>
                <a:off x="839788" y="2427288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4</a:t>
                </a:r>
              </a:p>
            </p:txBody>
          </p:sp>
          <p:sp>
            <p:nvSpPr>
              <p:cNvPr id="16455" name="Rectangle 76"/>
              <p:cNvSpPr>
                <a:spLocks noChangeArrowheads="1"/>
              </p:cNvSpPr>
              <p:nvPr/>
            </p:nvSpPr>
            <p:spPr bwMode="auto">
              <a:xfrm>
                <a:off x="1216026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7</a:t>
                </a:r>
              </a:p>
            </p:txBody>
          </p:sp>
          <p:sp>
            <p:nvSpPr>
              <p:cNvPr id="16456" name="Rectangle 77"/>
              <p:cNvSpPr>
                <a:spLocks noChangeArrowheads="1"/>
              </p:cNvSpPr>
              <p:nvPr/>
            </p:nvSpPr>
            <p:spPr bwMode="auto">
              <a:xfrm>
                <a:off x="1597026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12</a:t>
                </a:r>
              </a:p>
            </p:txBody>
          </p:sp>
          <p:sp>
            <p:nvSpPr>
              <p:cNvPr id="16457" name="Rectangle 78"/>
              <p:cNvSpPr>
                <a:spLocks noChangeArrowheads="1"/>
              </p:cNvSpPr>
              <p:nvPr/>
            </p:nvSpPr>
            <p:spPr bwMode="auto">
              <a:xfrm>
                <a:off x="1982788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14</a:t>
                </a:r>
              </a:p>
            </p:txBody>
          </p:sp>
          <p:sp>
            <p:nvSpPr>
              <p:cNvPr id="16458" name="Rectangle 10"/>
              <p:cNvSpPr>
                <a:spLocks noChangeArrowheads="1"/>
              </p:cNvSpPr>
              <p:nvPr/>
            </p:nvSpPr>
            <p:spPr bwMode="auto">
              <a:xfrm>
                <a:off x="2359026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20</a:t>
                </a:r>
              </a:p>
            </p:txBody>
          </p:sp>
          <p:sp>
            <p:nvSpPr>
              <p:cNvPr id="16459" name="Rectangle 11"/>
              <p:cNvSpPr>
                <a:spLocks noChangeArrowheads="1"/>
              </p:cNvSpPr>
              <p:nvPr/>
            </p:nvSpPr>
            <p:spPr bwMode="auto">
              <a:xfrm>
                <a:off x="2735262" y="2436813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21</a:t>
                </a:r>
              </a:p>
            </p:txBody>
          </p:sp>
          <p:sp>
            <p:nvSpPr>
              <p:cNvPr id="16460" name="Rectangle 12"/>
              <p:cNvSpPr>
                <a:spLocks noChangeArrowheads="1"/>
              </p:cNvSpPr>
              <p:nvPr/>
            </p:nvSpPr>
            <p:spPr bwMode="auto">
              <a:xfrm>
                <a:off x="3116262" y="2436813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24</a:t>
                </a:r>
              </a:p>
            </p:txBody>
          </p:sp>
          <p:sp>
            <p:nvSpPr>
              <p:cNvPr id="16461" name="Rectangle 13"/>
              <p:cNvSpPr>
                <a:spLocks noChangeArrowheads="1"/>
              </p:cNvSpPr>
              <p:nvPr/>
            </p:nvSpPr>
            <p:spPr bwMode="auto">
              <a:xfrm>
                <a:off x="3502025" y="2436813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000000"/>
                    </a:solidFill>
                    <a:latin typeface="Trebuchet MS" pitchFamily="34" charset="0"/>
                  </a:rPr>
                  <a:t>30</a:t>
                </a:r>
              </a:p>
            </p:txBody>
          </p:sp>
        </p:grpSp>
        <p:sp>
          <p:nvSpPr>
            <p:cNvPr id="16453" name="Down Arrow 112"/>
            <p:cNvSpPr>
              <a:spLocks noChangeArrowheads="1"/>
            </p:cNvSpPr>
            <p:nvPr/>
          </p:nvSpPr>
          <p:spPr bwMode="auto">
            <a:xfrm>
              <a:off x="2438400" y="4038600"/>
              <a:ext cx="228600" cy="533400"/>
            </a:xfrm>
            <a:prstGeom prst="downArrow">
              <a:avLst>
                <a:gd name="adj1" fmla="val 50000"/>
                <a:gd name="adj2" fmla="val 50005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8" name="Group 115"/>
          <p:cNvGrpSpPr>
            <a:grpSpLocks/>
          </p:cNvGrpSpPr>
          <p:nvPr/>
        </p:nvGrpSpPr>
        <p:grpSpPr bwMode="auto">
          <a:xfrm>
            <a:off x="4497388" y="3287713"/>
            <a:ext cx="3046412" cy="990600"/>
            <a:chOff x="4497387" y="4038600"/>
            <a:chExt cx="3046413" cy="990600"/>
          </a:xfrm>
        </p:grpSpPr>
        <p:grpSp>
          <p:nvGrpSpPr>
            <p:cNvPr id="16442" name="Group 65"/>
            <p:cNvGrpSpPr>
              <a:grpSpLocks/>
            </p:cNvGrpSpPr>
            <p:nvPr/>
          </p:nvGrpSpPr>
          <p:grpSpPr bwMode="auto">
            <a:xfrm>
              <a:off x="4497387" y="4718050"/>
              <a:ext cx="3046413" cy="311150"/>
              <a:chOff x="3886200" y="2432050"/>
              <a:chExt cx="3046413" cy="311150"/>
            </a:xfrm>
          </p:grpSpPr>
          <p:sp>
            <p:nvSpPr>
              <p:cNvPr id="16444" name="Rectangle 14"/>
              <p:cNvSpPr>
                <a:spLocks noChangeArrowheads="1"/>
              </p:cNvSpPr>
              <p:nvPr/>
            </p:nvSpPr>
            <p:spPr bwMode="auto">
              <a:xfrm>
                <a:off x="3886200" y="2432050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9</a:t>
                </a:r>
              </a:p>
            </p:txBody>
          </p:sp>
          <p:sp>
            <p:nvSpPr>
              <p:cNvPr id="16445" name="Rectangle 15"/>
              <p:cNvSpPr>
                <a:spLocks noChangeArrowheads="1"/>
              </p:cNvSpPr>
              <p:nvPr/>
            </p:nvSpPr>
            <p:spPr bwMode="auto">
              <a:xfrm>
                <a:off x="4262437" y="2436812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10</a:t>
                </a:r>
              </a:p>
            </p:txBody>
          </p:sp>
          <p:sp>
            <p:nvSpPr>
              <p:cNvPr id="16446" name="Rectangle 16"/>
              <p:cNvSpPr>
                <a:spLocks noChangeArrowheads="1"/>
              </p:cNvSpPr>
              <p:nvPr/>
            </p:nvSpPr>
            <p:spPr bwMode="auto">
              <a:xfrm>
                <a:off x="4643437" y="2436812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16</a:t>
                </a:r>
              </a:p>
            </p:txBody>
          </p:sp>
          <p:sp>
            <p:nvSpPr>
              <p:cNvPr id="16447" name="Rectangle 17"/>
              <p:cNvSpPr>
                <a:spLocks noChangeArrowheads="1"/>
              </p:cNvSpPr>
              <p:nvPr/>
            </p:nvSpPr>
            <p:spPr bwMode="auto">
              <a:xfrm>
                <a:off x="5029200" y="2436812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23</a:t>
                </a:r>
              </a:p>
            </p:txBody>
          </p:sp>
          <p:sp>
            <p:nvSpPr>
              <p:cNvPr id="16448" name="Rectangle 18"/>
              <p:cNvSpPr>
                <a:spLocks noChangeArrowheads="1"/>
              </p:cNvSpPr>
              <p:nvPr/>
            </p:nvSpPr>
            <p:spPr bwMode="auto">
              <a:xfrm>
                <a:off x="5405437" y="2436812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28</a:t>
                </a:r>
              </a:p>
            </p:txBody>
          </p:sp>
          <p:sp>
            <p:nvSpPr>
              <p:cNvPr id="16449" name="Rectangle 19"/>
              <p:cNvSpPr>
                <a:spLocks noChangeArrowheads="1"/>
              </p:cNvSpPr>
              <p:nvPr/>
            </p:nvSpPr>
            <p:spPr bwMode="auto">
              <a:xfrm>
                <a:off x="5781676" y="2441575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33</a:t>
                </a:r>
              </a:p>
            </p:txBody>
          </p:sp>
          <p:sp>
            <p:nvSpPr>
              <p:cNvPr id="16450" name="Rectangle 20"/>
              <p:cNvSpPr>
                <a:spLocks noChangeArrowheads="1"/>
              </p:cNvSpPr>
              <p:nvPr/>
            </p:nvSpPr>
            <p:spPr bwMode="auto">
              <a:xfrm>
                <a:off x="6162676" y="2441575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38</a:t>
                </a:r>
              </a:p>
            </p:txBody>
          </p:sp>
          <p:sp>
            <p:nvSpPr>
              <p:cNvPr id="16451" name="Rectangle 21"/>
              <p:cNvSpPr>
                <a:spLocks noChangeArrowheads="1"/>
              </p:cNvSpPr>
              <p:nvPr/>
            </p:nvSpPr>
            <p:spPr bwMode="auto">
              <a:xfrm>
                <a:off x="6548438" y="2441575"/>
                <a:ext cx="384175" cy="301625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3300FF"/>
                    </a:solidFill>
                    <a:latin typeface="Trebuchet MS" pitchFamily="34" charset="0"/>
                  </a:rPr>
                  <a:t>55</a:t>
                </a:r>
              </a:p>
            </p:txBody>
          </p:sp>
        </p:grpSp>
        <p:sp>
          <p:nvSpPr>
            <p:cNvPr id="16443" name="Down Arrow 113"/>
            <p:cNvSpPr>
              <a:spLocks noChangeArrowheads="1"/>
            </p:cNvSpPr>
            <p:nvPr/>
          </p:nvSpPr>
          <p:spPr bwMode="auto">
            <a:xfrm>
              <a:off x="5867400" y="4038600"/>
              <a:ext cx="228600" cy="533400"/>
            </a:xfrm>
            <a:prstGeom prst="downArrow">
              <a:avLst>
                <a:gd name="adj1" fmla="val 50000"/>
                <a:gd name="adj2" fmla="val 50005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457200" y="48117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itchFamily="34" charset="-128"/>
              </a:defRPr>
            </a:lvl9pPr>
          </a:lstStyle>
          <a:p>
            <a:r>
              <a:rPr lang="en-US" sz="1800"/>
              <a:t>Merge</a:t>
            </a:r>
          </a:p>
        </p:txBody>
      </p:sp>
      <p:grpSp>
        <p:nvGrpSpPr>
          <p:cNvPr id="30" name="Group 151"/>
          <p:cNvGrpSpPr>
            <a:grpSpLocks/>
          </p:cNvGrpSpPr>
          <p:nvPr/>
        </p:nvGrpSpPr>
        <p:grpSpPr bwMode="auto">
          <a:xfrm>
            <a:off x="1182688" y="4268788"/>
            <a:ext cx="420687" cy="1889125"/>
            <a:chOff x="1182688" y="4268787"/>
            <a:chExt cx="420687" cy="1889126"/>
          </a:xfrm>
        </p:grpSpPr>
        <p:sp>
          <p:nvSpPr>
            <p:cNvPr id="16440" name="Rectangle 84"/>
            <p:cNvSpPr>
              <a:spLocks noChangeArrowheads="1"/>
            </p:cNvSpPr>
            <p:nvPr/>
          </p:nvSpPr>
          <p:spPr bwMode="auto">
            <a:xfrm>
              <a:off x="1219200" y="5856288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000"/>
                  </a:solidFill>
                  <a:latin typeface="Trebuchet MS" pitchFamily="34" charset="0"/>
                </a:rPr>
                <a:t>4</a:t>
              </a:r>
            </a:p>
          </p:txBody>
        </p:sp>
        <p:cxnSp>
          <p:nvCxnSpPr>
            <p:cNvPr id="16441" name="Straight Arrow Connector 118"/>
            <p:cNvCxnSpPr>
              <a:cxnSpLocks noChangeShapeType="1"/>
              <a:stCxn id="16454" idx="2"/>
              <a:endCxn id="16440" idx="0"/>
            </p:cNvCxnSpPr>
            <p:nvPr/>
          </p:nvCxnSpPr>
          <p:spPr bwMode="auto">
            <a:xfrm>
              <a:off x="1182688" y="4268787"/>
              <a:ext cx="228600" cy="1587501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" name="Group 152"/>
          <p:cNvGrpSpPr>
            <a:grpSpLocks/>
          </p:cNvGrpSpPr>
          <p:nvPr/>
        </p:nvGrpSpPr>
        <p:grpSpPr bwMode="auto">
          <a:xfrm>
            <a:off x="1558925" y="4273550"/>
            <a:ext cx="420688" cy="1889125"/>
            <a:chOff x="1558925" y="4273549"/>
            <a:chExt cx="420687" cy="1889126"/>
          </a:xfrm>
        </p:grpSpPr>
        <p:sp>
          <p:nvSpPr>
            <p:cNvPr id="16438" name="Rectangle 85"/>
            <p:cNvSpPr>
              <a:spLocks noChangeArrowheads="1"/>
            </p:cNvSpPr>
            <p:nvPr/>
          </p:nvSpPr>
          <p:spPr bwMode="auto">
            <a:xfrm>
              <a:off x="1595438" y="5861050"/>
              <a:ext cx="384174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000"/>
                  </a:solidFill>
                  <a:latin typeface="Trebuchet MS" pitchFamily="34" charset="0"/>
                </a:rPr>
                <a:t>7</a:t>
              </a:r>
            </a:p>
          </p:txBody>
        </p:sp>
        <p:cxnSp>
          <p:nvCxnSpPr>
            <p:cNvPr id="16439" name="Straight Arrow Connector 120"/>
            <p:cNvCxnSpPr>
              <a:cxnSpLocks noChangeShapeType="1"/>
              <a:stCxn id="16455" idx="2"/>
              <a:endCxn id="16438" idx="0"/>
            </p:cNvCxnSpPr>
            <p:nvPr/>
          </p:nvCxnSpPr>
          <p:spPr bwMode="auto">
            <a:xfrm>
              <a:off x="1558925" y="4273549"/>
              <a:ext cx="228599" cy="1587501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08" name="Group 153"/>
          <p:cNvGrpSpPr>
            <a:grpSpLocks/>
          </p:cNvGrpSpPr>
          <p:nvPr/>
        </p:nvGrpSpPr>
        <p:grpSpPr bwMode="auto">
          <a:xfrm>
            <a:off x="1976438" y="4268788"/>
            <a:ext cx="2713037" cy="1893887"/>
            <a:chOff x="1976437" y="4268787"/>
            <a:chExt cx="2713038" cy="1893888"/>
          </a:xfrm>
        </p:grpSpPr>
        <p:sp>
          <p:nvSpPr>
            <p:cNvPr id="16436" name="Rectangle 86"/>
            <p:cNvSpPr>
              <a:spLocks noChangeArrowheads="1"/>
            </p:cNvSpPr>
            <p:nvPr/>
          </p:nvSpPr>
          <p:spPr bwMode="auto">
            <a:xfrm>
              <a:off x="1976437" y="5861050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3300FF"/>
                  </a:solidFill>
                  <a:latin typeface="Trebuchet MS" pitchFamily="34" charset="0"/>
                </a:rPr>
                <a:t>9</a:t>
              </a:r>
            </a:p>
          </p:txBody>
        </p:sp>
        <p:cxnSp>
          <p:nvCxnSpPr>
            <p:cNvPr id="16437" name="Straight Arrow Connector 124"/>
            <p:cNvCxnSpPr>
              <a:cxnSpLocks noChangeShapeType="1"/>
              <a:stCxn id="16444" idx="2"/>
              <a:endCxn id="16436" idx="0"/>
            </p:cNvCxnSpPr>
            <p:nvPr/>
          </p:nvCxnSpPr>
          <p:spPr bwMode="auto">
            <a:xfrm flipH="1">
              <a:off x="2168524" y="4268787"/>
              <a:ext cx="2520951" cy="159226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09" name="Group 154"/>
          <p:cNvGrpSpPr>
            <a:grpSpLocks/>
          </p:cNvGrpSpPr>
          <p:nvPr/>
        </p:nvGrpSpPr>
        <p:grpSpPr bwMode="auto">
          <a:xfrm>
            <a:off x="2362200" y="4273550"/>
            <a:ext cx="2703513" cy="1889125"/>
            <a:chOff x="2362200" y="4273550"/>
            <a:chExt cx="2703513" cy="1889125"/>
          </a:xfrm>
        </p:grpSpPr>
        <p:sp>
          <p:nvSpPr>
            <p:cNvPr id="16434" name="Rectangle 87"/>
            <p:cNvSpPr>
              <a:spLocks noChangeArrowheads="1"/>
            </p:cNvSpPr>
            <p:nvPr/>
          </p:nvSpPr>
          <p:spPr bwMode="auto">
            <a:xfrm>
              <a:off x="2362200" y="5861050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3300FF"/>
                  </a:solidFill>
                  <a:latin typeface="Trebuchet MS" pitchFamily="34" charset="0"/>
                </a:rPr>
                <a:t>10</a:t>
              </a:r>
            </a:p>
          </p:txBody>
        </p:sp>
        <p:cxnSp>
          <p:nvCxnSpPr>
            <p:cNvPr id="16435" name="Straight Arrow Connector 126"/>
            <p:cNvCxnSpPr>
              <a:cxnSpLocks noChangeShapeType="1"/>
              <a:stCxn id="16445" idx="2"/>
              <a:endCxn id="16434" idx="0"/>
            </p:cNvCxnSpPr>
            <p:nvPr/>
          </p:nvCxnSpPr>
          <p:spPr bwMode="auto">
            <a:xfrm flipH="1">
              <a:off x="2554288" y="4273550"/>
              <a:ext cx="2511425" cy="1587500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10" name="Group 155"/>
          <p:cNvGrpSpPr>
            <a:grpSpLocks/>
          </p:cNvGrpSpPr>
          <p:nvPr/>
        </p:nvGrpSpPr>
        <p:grpSpPr bwMode="auto">
          <a:xfrm>
            <a:off x="1939925" y="4273550"/>
            <a:ext cx="1182688" cy="1889125"/>
            <a:chOff x="1939925" y="4273549"/>
            <a:chExt cx="1182687" cy="1889126"/>
          </a:xfrm>
        </p:grpSpPr>
        <p:sp>
          <p:nvSpPr>
            <p:cNvPr id="16432" name="Rectangle 10"/>
            <p:cNvSpPr>
              <a:spLocks noChangeArrowheads="1"/>
            </p:cNvSpPr>
            <p:nvPr/>
          </p:nvSpPr>
          <p:spPr bwMode="auto">
            <a:xfrm>
              <a:off x="2738437" y="5861050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000"/>
                  </a:solidFill>
                  <a:latin typeface="Trebuchet MS" pitchFamily="34" charset="0"/>
                </a:rPr>
                <a:t>12</a:t>
              </a:r>
            </a:p>
          </p:txBody>
        </p:sp>
        <p:cxnSp>
          <p:nvCxnSpPr>
            <p:cNvPr id="16433" name="Straight Arrow Connector 128"/>
            <p:cNvCxnSpPr>
              <a:cxnSpLocks noChangeShapeType="1"/>
              <a:stCxn id="16456" idx="2"/>
              <a:endCxn id="16432" idx="0"/>
            </p:cNvCxnSpPr>
            <p:nvPr/>
          </p:nvCxnSpPr>
          <p:spPr bwMode="auto">
            <a:xfrm>
              <a:off x="1939925" y="4273549"/>
              <a:ext cx="990599" cy="1587501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11" name="Group 156"/>
          <p:cNvGrpSpPr>
            <a:grpSpLocks/>
          </p:cNvGrpSpPr>
          <p:nvPr/>
        </p:nvGrpSpPr>
        <p:grpSpPr bwMode="auto">
          <a:xfrm>
            <a:off x="2325688" y="4273550"/>
            <a:ext cx="1173162" cy="1893888"/>
            <a:chOff x="2325688" y="4273549"/>
            <a:chExt cx="1173162" cy="1893889"/>
          </a:xfrm>
        </p:grpSpPr>
        <p:sp>
          <p:nvSpPr>
            <p:cNvPr id="16430" name="Rectangle 11"/>
            <p:cNvSpPr>
              <a:spLocks noChangeArrowheads="1"/>
            </p:cNvSpPr>
            <p:nvPr/>
          </p:nvSpPr>
          <p:spPr bwMode="auto">
            <a:xfrm>
              <a:off x="3114675" y="5865813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14</a:t>
              </a:r>
            </a:p>
          </p:txBody>
        </p:sp>
        <p:cxnSp>
          <p:nvCxnSpPr>
            <p:cNvPr id="16431" name="Straight Arrow Connector 130"/>
            <p:cNvCxnSpPr>
              <a:cxnSpLocks noChangeShapeType="1"/>
              <a:stCxn id="16457" idx="2"/>
              <a:endCxn id="16430" idx="0"/>
            </p:cNvCxnSpPr>
            <p:nvPr/>
          </p:nvCxnSpPr>
          <p:spPr bwMode="auto">
            <a:xfrm>
              <a:off x="2325688" y="4273549"/>
              <a:ext cx="981075" cy="1592264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13" name="Group 157"/>
          <p:cNvGrpSpPr>
            <a:grpSpLocks/>
          </p:cNvGrpSpPr>
          <p:nvPr/>
        </p:nvGrpSpPr>
        <p:grpSpPr bwMode="auto">
          <a:xfrm>
            <a:off x="3495675" y="4273550"/>
            <a:ext cx="1951038" cy="1893888"/>
            <a:chOff x="3495675" y="4273550"/>
            <a:chExt cx="1951038" cy="1893888"/>
          </a:xfrm>
        </p:grpSpPr>
        <p:sp>
          <p:nvSpPr>
            <p:cNvPr id="16428" name="Rectangle 12"/>
            <p:cNvSpPr>
              <a:spLocks noChangeArrowheads="1"/>
            </p:cNvSpPr>
            <p:nvPr/>
          </p:nvSpPr>
          <p:spPr bwMode="auto">
            <a:xfrm>
              <a:off x="3495675" y="5865813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accent2"/>
                  </a:solidFill>
                  <a:latin typeface="Trebuchet MS" pitchFamily="34" charset="0"/>
                </a:rPr>
                <a:t>16</a:t>
              </a:r>
            </a:p>
          </p:txBody>
        </p:sp>
        <p:cxnSp>
          <p:nvCxnSpPr>
            <p:cNvPr id="16429" name="Straight Arrow Connector 132"/>
            <p:cNvCxnSpPr>
              <a:cxnSpLocks noChangeShapeType="1"/>
              <a:stCxn id="16446" idx="2"/>
              <a:endCxn id="16428" idx="0"/>
            </p:cNvCxnSpPr>
            <p:nvPr/>
          </p:nvCxnSpPr>
          <p:spPr bwMode="auto">
            <a:xfrm flipH="1">
              <a:off x="3687763" y="4273550"/>
              <a:ext cx="1758950" cy="159226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14" name="Group 158"/>
          <p:cNvGrpSpPr>
            <a:grpSpLocks/>
          </p:cNvGrpSpPr>
          <p:nvPr/>
        </p:nvGrpSpPr>
        <p:grpSpPr bwMode="auto">
          <a:xfrm>
            <a:off x="2701925" y="4273550"/>
            <a:ext cx="1563688" cy="1893888"/>
            <a:chOff x="2701925" y="4273549"/>
            <a:chExt cx="1563687" cy="1893889"/>
          </a:xfrm>
        </p:grpSpPr>
        <p:sp>
          <p:nvSpPr>
            <p:cNvPr id="16426" name="Rectangle 13"/>
            <p:cNvSpPr>
              <a:spLocks noChangeArrowheads="1"/>
            </p:cNvSpPr>
            <p:nvPr/>
          </p:nvSpPr>
          <p:spPr bwMode="auto">
            <a:xfrm>
              <a:off x="3881437" y="5865813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000"/>
                  </a:solidFill>
                  <a:latin typeface="Trebuchet MS" pitchFamily="34" charset="0"/>
                </a:rPr>
                <a:t>20</a:t>
              </a:r>
            </a:p>
          </p:txBody>
        </p:sp>
        <p:cxnSp>
          <p:nvCxnSpPr>
            <p:cNvPr id="16427" name="Straight Arrow Connector 134"/>
            <p:cNvCxnSpPr>
              <a:cxnSpLocks noChangeShapeType="1"/>
              <a:stCxn id="16458" idx="2"/>
              <a:endCxn id="16426" idx="0"/>
            </p:cNvCxnSpPr>
            <p:nvPr/>
          </p:nvCxnSpPr>
          <p:spPr bwMode="auto">
            <a:xfrm>
              <a:off x="2701925" y="4273549"/>
              <a:ext cx="1371599" cy="1592264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15" name="Group 159"/>
          <p:cNvGrpSpPr>
            <a:grpSpLocks/>
          </p:cNvGrpSpPr>
          <p:nvPr/>
        </p:nvGrpSpPr>
        <p:grpSpPr bwMode="auto">
          <a:xfrm>
            <a:off x="3078163" y="4278313"/>
            <a:ext cx="1571625" cy="1884362"/>
            <a:chOff x="3078163" y="4278312"/>
            <a:chExt cx="1571624" cy="1884363"/>
          </a:xfrm>
        </p:grpSpPr>
        <p:sp>
          <p:nvSpPr>
            <p:cNvPr id="16424" name="Rectangle 14"/>
            <p:cNvSpPr>
              <a:spLocks noChangeArrowheads="1"/>
            </p:cNvSpPr>
            <p:nvPr/>
          </p:nvSpPr>
          <p:spPr bwMode="auto">
            <a:xfrm>
              <a:off x="4265612" y="5861050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21</a:t>
              </a:r>
            </a:p>
          </p:txBody>
        </p:sp>
        <p:cxnSp>
          <p:nvCxnSpPr>
            <p:cNvPr id="16425" name="Straight Arrow Connector 136"/>
            <p:cNvCxnSpPr>
              <a:cxnSpLocks noChangeShapeType="1"/>
              <a:stCxn id="16459" idx="2"/>
              <a:endCxn id="16424" idx="0"/>
            </p:cNvCxnSpPr>
            <p:nvPr/>
          </p:nvCxnSpPr>
          <p:spPr bwMode="auto">
            <a:xfrm>
              <a:off x="3078163" y="4278312"/>
              <a:ext cx="1379536" cy="158273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16" name="Group 160"/>
          <p:cNvGrpSpPr>
            <a:grpSpLocks/>
          </p:cNvGrpSpPr>
          <p:nvPr/>
        </p:nvGrpSpPr>
        <p:grpSpPr bwMode="auto">
          <a:xfrm>
            <a:off x="4641850" y="4273550"/>
            <a:ext cx="1190625" cy="1893888"/>
            <a:chOff x="4641850" y="4273550"/>
            <a:chExt cx="1190625" cy="1893888"/>
          </a:xfrm>
        </p:grpSpPr>
        <p:sp>
          <p:nvSpPr>
            <p:cNvPr id="16422" name="Rectangle 15"/>
            <p:cNvSpPr>
              <a:spLocks noChangeArrowheads="1"/>
            </p:cNvSpPr>
            <p:nvPr/>
          </p:nvSpPr>
          <p:spPr bwMode="auto">
            <a:xfrm>
              <a:off x="4641850" y="5865813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accent2"/>
                  </a:solidFill>
                  <a:latin typeface="Trebuchet MS" pitchFamily="34" charset="0"/>
                </a:rPr>
                <a:t>23</a:t>
              </a:r>
            </a:p>
          </p:txBody>
        </p:sp>
        <p:cxnSp>
          <p:nvCxnSpPr>
            <p:cNvPr id="16423" name="Straight Arrow Connector 138"/>
            <p:cNvCxnSpPr>
              <a:cxnSpLocks noChangeShapeType="1"/>
              <a:stCxn id="16447" idx="2"/>
              <a:endCxn id="16422" idx="0"/>
            </p:cNvCxnSpPr>
            <p:nvPr/>
          </p:nvCxnSpPr>
          <p:spPr bwMode="auto">
            <a:xfrm flipH="1">
              <a:off x="4833938" y="4273550"/>
              <a:ext cx="998537" cy="159226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17" name="Group 161"/>
          <p:cNvGrpSpPr>
            <a:grpSpLocks/>
          </p:cNvGrpSpPr>
          <p:nvPr/>
        </p:nvGrpSpPr>
        <p:grpSpPr bwMode="auto">
          <a:xfrm>
            <a:off x="3459163" y="4278313"/>
            <a:ext cx="1947862" cy="1889125"/>
            <a:chOff x="3459163" y="4278312"/>
            <a:chExt cx="1947862" cy="1889126"/>
          </a:xfrm>
        </p:grpSpPr>
        <p:sp>
          <p:nvSpPr>
            <p:cNvPr id="16420" name="Rectangle 16"/>
            <p:cNvSpPr>
              <a:spLocks noChangeArrowheads="1"/>
            </p:cNvSpPr>
            <p:nvPr/>
          </p:nvSpPr>
          <p:spPr bwMode="auto">
            <a:xfrm>
              <a:off x="5022850" y="5865813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24</a:t>
              </a:r>
            </a:p>
          </p:txBody>
        </p:sp>
        <p:cxnSp>
          <p:nvCxnSpPr>
            <p:cNvPr id="16421" name="Straight Arrow Connector 140"/>
            <p:cNvCxnSpPr>
              <a:cxnSpLocks noChangeShapeType="1"/>
              <a:stCxn id="16460" idx="2"/>
              <a:endCxn id="16420" idx="0"/>
            </p:cNvCxnSpPr>
            <p:nvPr/>
          </p:nvCxnSpPr>
          <p:spPr bwMode="auto">
            <a:xfrm>
              <a:off x="3459163" y="4278312"/>
              <a:ext cx="1755775" cy="1587501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18" name="Group 162"/>
          <p:cNvGrpSpPr>
            <a:grpSpLocks/>
          </p:cNvGrpSpPr>
          <p:nvPr/>
        </p:nvGrpSpPr>
        <p:grpSpPr bwMode="auto">
          <a:xfrm>
            <a:off x="5408613" y="4273550"/>
            <a:ext cx="800100" cy="1893888"/>
            <a:chOff x="5408612" y="4273550"/>
            <a:chExt cx="800101" cy="1893888"/>
          </a:xfrm>
        </p:grpSpPr>
        <p:sp>
          <p:nvSpPr>
            <p:cNvPr id="16418" name="Rectangle 17"/>
            <p:cNvSpPr>
              <a:spLocks noChangeArrowheads="1"/>
            </p:cNvSpPr>
            <p:nvPr/>
          </p:nvSpPr>
          <p:spPr bwMode="auto">
            <a:xfrm>
              <a:off x="5408612" y="5865813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accent2"/>
                  </a:solidFill>
                  <a:latin typeface="Trebuchet MS" pitchFamily="34" charset="0"/>
                </a:rPr>
                <a:t>28</a:t>
              </a:r>
            </a:p>
          </p:txBody>
        </p:sp>
        <p:cxnSp>
          <p:nvCxnSpPr>
            <p:cNvPr id="16419" name="Straight Arrow Connector 142"/>
            <p:cNvCxnSpPr>
              <a:cxnSpLocks noChangeShapeType="1"/>
              <a:stCxn id="16448" idx="2"/>
              <a:endCxn id="16418" idx="0"/>
            </p:cNvCxnSpPr>
            <p:nvPr/>
          </p:nvCxnSpPr>
          <p:spPr bwMode="auto">
            <a:xfrm flipH="1">
              <a:off x="5600699" y="4273550"/>
              <a:ext cx="608014" cy="159226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19" name="Group 163"/>
          <p:cNvGrpSpPr>
            <a:grpSpLocks/>
          </p:cNvGrpSpPr>
          <p:nvPr/>
        </p:nvGrpSpPr>
        <p:grpSpPr bwMode="auto">
          <a:xfrm>
            <a:off x="3844925" y="4278313"/>
            <a:ext cx="2324100" cy="1889125"/>
            <a:chOff x="3844925" y="4278312"/>
            <a:chExt cx="2324100" cy="1889126"/>
          </a:xfrm>
        </p:grpSpPr>
        <p:sp>
          <p:nvSpPr>
            <p:cNvPr id="16416" name="Rectangle 18"/>
            <p:cNvSpPr>
              <a:spLocks noChangeArrowheads="1"/>
            </p:cNvSpPr>
            <p:nvPr/>
          </p:nvSpPr>
          <p:spPr bwMode="auto">
            <a:xfrm>
              <a:off x="5784850" y="5865813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Trebuchet MS" pitchFamily="34" charset="0"/>
                </a:rPr>
                <a:t>30</a:t>
              </a:r>
            </a:p>
          </p:txBody>
        </p:sp>
        <p:cxnSp>
          <p:nvCxnSpPr>
            <p:cNvPr id="16417" name="Straight Arrow Connector 144"/>
            <p:cNvCxnSpPr>
              <a:cxnSpLocks noChangeShapeType="1"/>
              <a:stCxn id="16461" idx="2"/>
              <a:endCxn id="16416" idx="0"/>
            </p:cNvCxnSpPr>
            <p:nvPr/>
          </p:nvCxnSpPr>
          <p:spPr bwMode="auto">
            <a:xfrm>
              <a:off x="3844925" y="4278312"/>
              <a:ext cx="2132013" cy="1587501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20" name="Group 164"/>
          <p:cNvGrpSpPr>
            <a:grpSpLocks/>
          </p:cNvGrpSpPr>
          <p:nvPr/>
        </p:nvGrpSpPr>
        <p:grpSpPr bwMode="auto">
          <a:xfrm>
            <a:off x="6161088" y="4278313"/>
            <a:ext cx="423862" cy="1893887"/>
            <a:chOff x="6161087" y="4278312"/>
            <a:chExt cx="423863" cy="1893888"/>
          </a:xfrm>
        </p:grpSpPr>
        <p:sp>
          <p:nvSpPr>
            <p:cNvPr id="16414" name="Rectangle 19"/>
            <p:cNvSpPr>
              <a:spLocks noChangeArrowheads="1"/>
            </p:cNvSpPr>
            <p:nvPr/>
          </p:nvSpPr>
          <p:spPr bwMode="auto">
            <a:xfrm>
              <a:off x="6161087" y="5870575"/>
              <a:ext cx="384176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3300FF"/>
                  </a:solidFill>
                  <a:latin typeface="Trebuchet MS" pitchFamily="34" charset="0"/>
                </a:rPr>
                <a:t>33</a:t>
              </a:r>
            </a:p>
          </p:txBody>
        </p:sp>
        <p:cxnSp>
          <p:nvCxnSpPr>
            <p:cNvPr id="16415" name="Straight Arrow Connector 146"/>
            <p:cNvCxnSpPr>
              <a:cxnSpLocks noChangeShapeType="1"/>
              <a:stCxn id="16449" idx="2"/>
              <a:endCxn id="16414" idx="0"/>
            </p:cNvCxnSpPr>
            <p:nvPr/>
          </p:nvCxnSpPr>
          <p:spPr bwMode="auto">
            <a:xfrm flipH="1">
              <a:off x="6353174" y="4278312"/>
              <a:ext cx="231776" cy="159226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21" name="Group 165"/>
          <p:cNvGrpSpPr>
            <a:grpSpLocks/>
          </p:cNvGrpSpPr>
          <p:nvPr/>
        </p:nvGrpSpPr>
        <p:grpSpPr bwMode="auto">
          <a:xfrm>
            <a:off x="6542088" y="4278313"/>
            <a:ext cx="423862" cy="1893887"/>
            <a:chOff x="6542087" y="4278312"/>
            <a:chExt cx="423863" cy="1893888"/>
          </a:xfrm>
        </p:grpSpPr>
        <p:sp>
          <p:nvSpPr>
            <p:cNvPr id="16412" name="Rectangle 20"/>
            <p:cNvSpPr>
              <a:spLocks noChangeArrowheads="1"/>
            </p:cNvSpPr>
            <p:nvPr/>
          </p:nvSpPr>
          <p:spPr bwMode="auto">
            <a:xfrm>
              <a:off x="6542087" y="5870575"/>
              <a:ext cx="384176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3300FF"/>
                  </a:solidFill>
                  <a:latin typeface="Trebuchet MS" pitchFamily="34" charset="0"/>
                </a:rPr>
                <a:t>38</a:t>
              </a:r>
            </a:p>
          </p:txBody>
        </p:sp>
        <p:cxnSp>
          <p:nvCxnSpPr>
            <p:cNvPr id="16413" name="Straight Arrow Connector 148"/>
            <p:cNvCxnSpPr>
              <a:cxnSpLocks noChangeShapeType="1"/>
              <a:stCxn id="16450" idx="2"/>
              <a:endCxn id="16412" idx="0"/>
            </p:cNvCxnSpPr>
            <p:nvPr/>
          </p:nvCxnSpPr>
          <p:spPr bwMode="auto">
            <a:xfrm flipH="1">
              <a:off x="6734174" y="4278312"/>
              <a:ext cx="231776" cy="159226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822" name="Group 166"/>
          <p:cNvGrpSpPr>
            <a:grpSpLocks/>
          </p:cNvGrpSpPr>
          <p:nvPr/>
        </p:nvGrpSpPr>
        <p:grpSpPr bwMode="auto">
          <a:xfrm>
            <a:off x="6927850" y="4278313"/>
            <a:ext cx="423863" cy="1893887"/>
            <a:chOff x="6927850" y="4278312"/>
            <a:chExt cx="423863" cy="1893888"/>
          </a:xfrm>
        </p:grpSpPr>
        <p:sp>
          <p:nvSpPr>
            <p:cNvPr id="16410" name="Rectangle 21"/>
            <p:cNvSpPr>
              <a:spLocks noChangeArrowheads="1"/>
            </p:cNvSpPr>
            <p:nvPr/>
          </p:nvSpPr>
          <p:spPr bwMode="auto">
            <a:xfrm>
              <a:off x="6927850" y="5870575"/>
              <a:ext cx="384175" cy="30162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3300FF"/>
                  </a:solidFill>
                  <a:latin typeface="Trebuchet MS" pitchFamily="34" charset="0"/>
                </a:rPr>
                <a:t>55</a:t>
              </a:r>
            </a:p>
          </p:txBody>
        </p:sp>
        <p:cxnSp>
          <p:nvCxnSpPr>
            <p:cNvPr id="16411" name="Straight Arrow Connector 150"/>
            <p:cNvCxnSpPr>
              <a:cxnSpLocks noChangeShapeType="1"/>
              <a:stCxn id="16451" idx="2"/>
              <a:endCxn id="16410" idx="0"/>
            </p:cNvCxnSpPr>
            <p:nvPr/>
          </p:nvCxnSpPr>
          <p:spPr bwMode="auto">
            <a:xfrm flipH="1">
              <a:off x="7119938" y="4278312"/>
              <a:ext cx="231775" cy="1592263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118" name="Title 1"/>
          <p:cNvSpPr txBox="1">
            <a:spLocks/>
          </p:cNvSpPr>
          <p:nvPr/>
        </p:nvSpPr>
        <p:spPr>
          <a:xfrm>
            <a:off x="457200" y="178025"/>
            <a:ext cx="8229600" cy="469339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ヒラギノ角ゴ Pro W3" charset="0"/>
                <a:cs typeface="ヒラギノ角ゴ Pro W3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2800" b="1" dirty="0" smtClean="0">
                <a:solidFill>
                  <a:schemeClr val="bg1"/>
                </a:solidFill>
              </a:rPr>
              <a:t>Merge Sort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654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11" grpId="0"/>
      <p:bldP spid="1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Animation from </a:t>
            </a:r>
            <a:r>
              <a:rPr lang="en-US" dirty="0" smtClean="0">
                <a:hlinkClick r:id="rId2"/>
              </a:rPr>
              <a:t>Wikipedia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Merge-sort-example-300px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699" y="2731492"/>
            <a:ext cx="4709033" cy="2825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692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easy to implement Merge sort </a:t>
            </a:r>
            <a:r>
              <a:rPr lang="en-US" dirty="0" smtClean="0"/>
              <a:t>correctly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 Java code here </a:t>
            </a:r>
            <a:r>
              <a:rPr lang="en-US" dirty="0"/>
              <a:t>(beyond the level of COMP110)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Just understand the high-level 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20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</a:t>
            </a:r>
            <a:r>
              <a:rPr lang="en-US" smtClean="0"/>
              <a:t>final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154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Introduction </a:t>
            </a:r>
            <a:r>
              <a:rPr lang="en-US" dirty="0" smtClean="0"/>
              <a:t>to Sorting</a:t>
            </a:r>
            <a:endParaRPr lang="en-US" dirty="0"/>
          </a:p>
          <a:p>
            <a:pPr lvl="1"/>
            <a:r>
              <a:rPr lang="en-US" dirty="0" smtClean="0"/>
              <a:t>Bubble sort</a:t>
            </a:r>
          </a:p>
          <a:p>
            <a:pPr lvl="1"/>
            <a:r>
              <a:rPr lang="en-US" dirty="0" smtClean="0"/>
              <a:t>Selection sort</a:t>
            </a:r>
          </a:p>
          <a:p>
            <a:pPr lvl="1"/>
            <a:r>
              <a:rPr lang="en-US" dirty="0" smtClean="0"/>
              <a:t>Merge sort</a:t>
            </a:r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You should understand the idea behind bubble sort &amp; selection sort</a:t>
            </a:r>
          </a:p>
          <a:p>
            <a:pPr lvl="1"/>
            <a:r>
              <a:rPr lang="en-US" dirty="0" smtClean="0"/>
              <a:t>You should be able to </a:t>
            </a:r>
            <a:r>
              <a:rPr lang="en-US" b="1" dirty="0" smtClean="0"/>
              <a:t>understand</a:t>
            </a:r>
            <a:r>
              <a:rPr lang="en-US" dirty="0" smtClean="0"/>
              <a:t> the code given in slides (and </a:t>
            </a:r>
            <a:r>
              <a:rPr lang="en-US" b="1" dirty="0" smtClean="0"/>
              <a:t>know how to use the code in similar problems by making slight modifications</a:t>
            </a:r>
            <a:r>
              <a:rPr lang="en-US" dirty="0" smtClean="0"/>
              <a:t>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7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bble-sort-example-300px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283" y="4781128"/>
            <a:ext cx="3810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 (or Sinking Sort)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idea (Wikipedia)</a:t>
            </a:r>
          </a:p>
          <a:p>
            <a:pPr lvl="1"/>
            <a:r>
              <a:rPr lang="en-US" dirty="0" smtClean="0"/>
              <a:t>Start from the beginning of the list</a:t>
            </a:r>
          </a:p>
          <a:p>
            <a:pPr lvl="1"/>
            <a:r>
              <a:rPr lang="en-US" dirty="0" smtClean="0"/>
              <a:t>Compare every adjacent pair, swap </a:t>
            </a:r>
            <a:r>
              <a:rPr lang="en-US" smtClean="0"/>
              <a:t>their </a:t>
            </a:r>
            <a:r>
              <a:rPr lang="en-US" smtClean="0"/>
              <a:t>positions </a:t>
            </a:r>
            <a:r>
              <a:rPr lang="en-US" dirty="0" smtClean="0"/>
              <a:t>if they are not in the right order</a:t>
            </a:r>
          </a:p>
          <a:p>
            <a:pPr lvl="1"/>
            <a:r>
              <a:rPr lang="en-US" dirty="0" smtClean="0"/>
              <a:t>After each iteration, one less element (the last one) is needed to be compared until there is no more elements left to be compared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48187" y="5418277"/>
            <a:ext cx="1907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Animation from </a:t>
            </a:r>
            <a:r>
              <a:rPr lang="en-US" sz="2000" dirty="0">
                <a:hlinkClick r:id="rId3"/>
              </a:rPr>
              <a:t>Wikipedia</a:t>
            </a:r>
            <a:r>
              <a:rPr lang="en-US" sz="20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952971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783" y="1146104"/>
            <a:ext cx="8994217" cy="5426145"/>
          </a:xfrm>
        </p:spPr>
        <p:txBody>
          <a:bodyPr>
            <a:noAutofit/>
          </a:bodyPr>
          <a:lstStyle/>
          <a:p>
            <a:r>
              <a:rPr lang="en-US" sz="1900" b="1" dirty="0" smtClean="0">
                <a:solidFill>
                  <a:srgbClr val="000000"/>
                </a:solidFill>
              </a:rPr>
              <a:t>Step-by-step example of  </a:t>
            </a:r>
            <a:r>
              <a:rPr lang="en-US" sz="1900" dirty="0" smtClean="0">
                <a:solidFill>
                  <a:srgbClr val="000000"/>
                </a:solidFill>
              </a:rPr>
              <a:t>"</a:t>
            </a:r>
            <a:r>
              <a:rPr lang="en-US" sz="1900" dirty="0">
                <a:solidFill>
                  <a:srgbClr val="000000"/>
                </a:solidFill>
              </a:rPr>
              <a:t>5 1 4 2 </a:t>
            </a:r>
            <a:r>
              <a:rPr lang="en-US" sz="1900" dirty="0" smtClean="0">
                <a:solidFill>
                  <a:srgbClr val="000000"/>
                </a:solidFill>
              </a:rPr>
              <a:t>8“</a:t>
            </a:r>
            <a:endParaRPr lang="en-US" sz="1900" b="1" dirty="0">
              <a:solidFill>
                <a:srgbClr val="000000"/>
              </a:solidFill>
            </a:endParaRPr>
          </a:p>
          <a:p>
            <a:r>
              <a:rPr lang="en-US" sz="1900" b="1" dirty="0" smtClean="0">
                <a:solidFill>
                  <a:srgbClr val="000000"/>
                </a:solidFill>
              </a:rPr>
              <a:t>First </a:t>
            </a:r>
            <a:r>
              <a:rPr lang="en-US" sz="1900" b="1" dirty="0">
                <a:solidFill>
                  <a:srgbClr val="000000"/>
                </a:solidFill>
              </a:rPr>
              <a:t>Pass:</a:t>
            </a:r>
            <a:r>
              <a:rPr lang="en-US" sz="1900" dirty="0">
                <a:solidFill>
                  <a:srgbClr val="000000"/>
                </a:solidFill>
              </a:rPr>
              <a:t/>
            </a:r>
            <a:br>
              <a:rPr lang="en-US" sz="19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1</a:t>
            </a:r>
            <a:r>
              <a:rPr lang="en-US" sz="1700" dirty="0">
                <a:solidFill>
                  <a:srgbClr val="000000"/>
                </a:solidFill>
              </a:rPr>
              <a:t> 4 2 8 )  ( </a:t>
            </a:r>
            <a:r>
              <a:rPr lang="en-US" sz="1700" b="1" dirty="0">
                <a:solidFill>
                  <a:srgbClr val="000000"/>
                </a:solidFill>
              </a:rPr>
              <a:t>1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4 2 8 ), </a:t>
            </a:r>
            <a:r>
              <a:rPr lang="en-US" sz="1700" dirty="0" smtClean="0">
                <a:solidFill>
                  <a:srgbClr val="000000"/>
                </a:solidFill>
              </a:rPr>
              <a:t>Compares the first two elements, </a:t>
            </a:r>
            <a:r>
              <a:rPr lang="en-US" sz="1700" dirty="0">
                <a:solidFill>
                  <a:srgbClr val="000000"/>
                </a:solidFill>
              </a:rPr>
              <a:t>and swaps </a:t>
            </a:r>
            <a:r>
              <a:rPr lang="en-US" sz="1700" dirty="0" smtClean="0">
                <a:solidFill>
                  <a:srgbClr val="000000"/>
                </a:solidFill>
              </a:rPr>
              <a:t>because 5 </a:t>
            </a:r>
            <a:r>
              <a:rPr lang="en-US" sz="1700" dirty="0">
                <a:solidFill>
                  <a:srgbClr val="000000"/>
                </a:solidFill>
              </a:rPr>
              <a:t>&gt; 1.</a:t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( 1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2 8 )  ( 1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2 8 ), </a:t>
            </a:r>
            <a:r>
              <a:rPr lang="en-US" sz="1700" dirty="0" smtClean="0">
                <a:solidFill>
                  <a:srgbClr val="000000"/>
                </a:solidFill>
              </a:rPr>
              <a:t>Swaps because 5 </a:t>
            </a:r>
            <a:r>
              <a:rPr lang="en-US" sz="1700" dirty="0">
                <a:solidFill>
                  <a:srgbClr val="000000"/>
                </a:solidFill>
              </a:rPr>
              <a:t>&gt; 4</a:t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( 1 4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 8 )  ( 1 4 </a:t>
            </a:r>
            <a:r>
              <a:rPr lang="en-US" sz="1700" b="1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8 ), </a:t>
            </a:r>
            <a:r>
              <a:rPr lang="en-US" sz="1700" dirty="0" smtClean="0">
                <a:solidFill>
                  <a:srgbClr val="000000"/>
                </a:solidFill>
              </a:rPr>
              <a:t>Swaps because 5 </a:t>
            </a:r>
            <a:r>
              <a:rPr lang="en-US" sz="1700" dirty="0">
                <a:solidFill>
                  <a:srgbClr val="000000"/>
                </a:solidFill>
              </a:rPr>
              <a:t>&gt; 2</a:t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( 1 4 2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8</a:t>
            </a:r>
            <a:r>
              <a:rPr lang="en-US" sz="1700" dirty="0">
                <a:solidFill>
                  <a:srgbClr val="000000"/>
                </a:solidFill>
              </a:rPr>
              <a:t> )  ( 1 4 2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8</a:t>
            </a:r>
            <a:r>
              <a:rPr lang="en-US" sz="1700" dirty="0">
                <a:solidFill>
                  <a:srgbClr val="000000"/>
                </a:solidFill>
              </a:rPr>
              <a:t> ), </a:t>
            </a:r>
            <a:r>
              <a:rPr lang="en-US" sz="1700" dirty="0" smtClean="0">
                <a:solidFill>
                  <a:srgbClr val="000000"/>
                </a:solidFill>
              </a:rPr>
              <a:t>In </a:t>
            </a:r>
            <a:r>
              <a:rPr lang="en-US" sz="1700" dirty="0">
                <a:solidFill>
                  <a:srgbClr val="000000"/>
                </a:solidFill>
              </a:rPr>
              <a:t>order (8 &gt; 5), </a:t>
            </a:r>
            <a:r>
              <a:rPr lang="en-US" sz="1700" dirty="0" smtClean="0">
                <a:solidFill>
                  <a:srgbClr val="000000"/>
                </a:solidFill>
              </a:rPr>
              <a:t>no need to swap</a:t>
            </a:r>
          </a:p>
          <a:p>
            <a:r>
              <a:rPr lang="en-US" sz="1900" b="1" dirty="0" smtClean="0">
                <a:solidFill>
                  <a:srgbClr val="000000"/>
                </a:solidFill>
              </a:rPr>
              <a:t>Second Pass:</a:t>
            </a:r>
            <a:r>
              <a:rPr lang="en-US" sz="1900" dirty="0">
                <a:solidFill>
                  <a:srgbClr val="000000"/>
                </a:solidFill>
              </a:rPr>
              <a:t/>
            </a:r>
            <a:br>
              <a:rPr lang="en-US" sz="19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 </a:t>
            </a:r>
            <a:r>
              <a:rPr lang="en-US" sz="1700" b="1" dirty="0">
                <a:solidFill>
                  <a:srgbClr val="000000"/>
                </a:solidFill>
              </a:rPr>
              <a:t>1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2 5 8 )  ( </a:t>
            </a:r>
            <a:r>
              <a:rPr lang="en-US" sz="1700" b="1" dirty="0">
                <a:solidFill>
                  <a:srgbClr val="000000"/>
                </a:solidFill>
              </a:rPr>
              <a:t>1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2 5 8 )</a:t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 smtClean="0">
                <a:solidFill>
                  <a:srgbClr val="000000"/>
                </a:solidFill>
              </a:rPr>
              <a:t>( </a:t>
            </a:r>
            <a:r>
              <a:rPr lang="en-US" sz="1700" dirty="0">
                <a:solidFill>
                  <a:srgbClr val="000000"/>
                </a:solidFill>
              </a:rPr>
              <a:t>1 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 5 8 )  ( 1 </a:t>
            </a:r>
            <a:r>
              <a:rPr lang="en-US" sz="1700" b="1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5 8 ), Swap since 4 &gt; 2</a:t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( 1 2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8 )  ( 1 2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8 )</a:t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 smtClean="0">
                <a:solidFill>
                  <a:srgbClr val="000000"/>
                </a:solidFill>
              </a:rPr>
              <a:t>( </a:t>
            </a:r>
            <a:r>
              <a:rPr lang="en-US" sz="1700" dirty="0">
                <a:solidFill>
                  <a:srgbClr val="000000"/>
                </a:solidFill>
              </a:rPr>
              <a:t>1 2 4 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8</a:t>
            </a:r>
            <a:r>
              <a:rPr lang="en-US" sz="1700" dirty="0">
                <a:solidFill>
                  <a:srgbClr val="000000"/>
                </a:solidFill>
              </a:rPr>
              <a:t> )  ( 1 2 4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8</a:t>
            </a:r>
            <a:r>
              <a:rPr lang="en-US" sz="1700" dirty="0">
                <a:solidFill>
                  <a:srgbClr val="000000"/>
                </a:solidFill>
              </a:rPr>
              <a:t> )</a:t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Now, the array is already sorted, but our algorithm does not know if it is completed. The algorithm needs one </a:t>
            </a:r>
            <a:r>
              <a:rPr lang="en-US" sz="1700" b="1" dirty="0">
                <a:solidFill>
                  <a:srgbClr val="000000"/>
                </a:solidFill>
              </a:rPr>
              <a:t>whole</a:t>
            </a:r>
            <a:r>
              <a:rPr lang="en-US" sz="1700" dirty="0">
                <a:solidFill>
                  <a:srgbClr val="000000"/>
                </a:solidFill>
              </a:rPr>
              <a:t> pass without </a:t>
            </a:r>
            <a:r>
              <a:rPr lang="en-US" sz="1700" b="1" dirty="0">
                <a:solidFill>
                  <a:srgbClr val="000000"/>
                </a:solidFill>
              </a:rPr>
              <a:t>any</a:t>
            </a:r>
            <a:r>
              <a:rPr lang="en-US" sz="1700" dirty="0">
                <a:solidFill>
                  <a:srgbClr val="000000"/>
                </a:solidFill>
              </a:rPr>
              <a:t> swap to know it is sorted</a:t>
            </a:r>
            <a:r>
              <a:rPr lang="en-US" sz="17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sz="1900" b="1" dirty="0" smtClean="0">
                <a:solidFill>
                  <a:srgbClr val="000000"/>
                </a:solidFill>
              </a:rPr>
              <a:t>Third </a:t>
            </a:r>
            <a:r>
              <a:rPr lang="en-US" sz="1900" b="1" dirty="0">
                <a:solidFill>
                  <a:srgbClr val="000000"/>
                </a:solidFill>
              </a:rPr>
              <a:t>Pass:</a:t>
            </a:r>
            <a:r>
              <a:rPr lang="en-US" sz="1900" dirty="0">
                <a:solidFill>
                  <a:srgbClr val="000000"/>
                </a:solidFill>
              </a:rPr>
              <a:t/>
            </a:r>
            <a:br>
              <a:rPr lang="en-US" sz="19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 </a:t>
            </a:r>
            <a:r>
              <a:rPr lang="en-US" sz="1700" b="1" dirty="0">
                <a:solidFill>
                  <a:srgbClr val="000000"/>
                </a:solidFill>
              </a:rPr>
              <a:t>1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 4 5 8 )  ( </a:t>
            </a:r>
            <a:r>
              <a:rPr lang="en-US" sz="1700" b="1" dirty="0">
                <a:solidFill>
                  <a:srgbClr val="000000"/>
                </a:solidFill>
              </a:rPr>
              <a:t>1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 4 5 8 </a:t>
            </a:r>
            <a:r>
              <a:rPr lang="en-US" sz="1700" dirty="0" smtClean="0">
                <a:solidFill>
                  <a:srgbClr val="000000"/>
                </a:solidFill>
              </a:rPr>
              <a:t>) No swap</a:t>
            </a:r>
            <a:r>
              <a:rPr lang="en-US" sz="1700" dirty="0">
                <a:solidFill>
                  <a:srgbClr val="000000"/>
                </a:solidFill>
              </a:rPr>
              <a:t/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( 1 </a:t>
            </a:r>
            <a:r>
              <a:rPr lang="en-US" sz="1700" b="1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5 8 )  ( 1 </a:t>
            </a:r>
            <a:r>
              <a:rPr lang="en-US" sz="1700" b="1" dirty="0">
                <a:solidFill>
                  <a:srgbClr val="000000"/>
                </a:solidFill>
              </a:rPr>
              <a:t>2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5 8 </a:t>
            </a:r>
            <a:r>
              <a:rPr lang="en-US" sz="1700" dirty="0" smtClean="0">
                <a:solidFill>
                  <a:srgbClr val="000000"/>
                </a:solidFill>
              </a:rPr>
              <a:t>) No swap</a:t>
            </a:r>
            <a:r>
              <a:rPr lang="en-US" sz="1700" dirty="0">
                <a:solidFill>
                  <a:srgbClr val="000000"/>
                </a:solidFill>
              </a:rPr>
              <a:t/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( 1 2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8 )  ( 1 2 </a:t>
            </a:r>
            <a:r>
              <a:rPr lang="en-US" sz="1700" b="1" dirty="0">
                <a:solidFill>
                  <a:srgbClr val="000000"/>
                </a:solidFill>
              </a:rPr>
              <a:t>4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8 </a:t>
            </a:r>
            <a:r>
              <a:rPr lang="en-US" sz="1700" dirty="0" smtClean="0">
                <a:solidFill>
                  <a:srgbClr val="000000"/>
                </a:solidFill>
              </a:rPr>
              <a:t>) No swap</a:t>
            </a:r>
            <a:r>
              <a:rPr lang="en-US" sz="1700" dirty="0">
                <a:solidFill>
                  <a:srgbClr val="000000"/>
                </a:solidFill>
              </a:rPr>
              <a:t/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( 1 2 4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8</a:t>
            </a:r>
            <a:r>
              <a:rPr lang="en-US" sz="1700" dirty="0">
                <a:solidFill>
                  <a:srgbClr val="000000"/>
                </a:solidFill>
              </a:rPr>
              <a:t> )  ( 1 2 4 </a:t>
            </a:r>
            <a:r>
              <a:rPr lang="en-US" sz="1700" b="1" dirty="0">
                <a:solidFill>
                  <a:srgbClr val="000000"/>
                </a:solidFill>
              </a:rPr>
              <a:t>5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b="1" dirty="0">
                <a:solidFill>
                  <a:srgbClr val="000000"/>
                </a:solidFill>
              </a:rPr>
              <a:t>8</a:t>
            </a:r>
            <a:r>
              <a:rPr lang="en-US" sz="1700" dirty="0">
                <a:solidFill>
                  <a:srgbClr val="000000"/>
                </a:solidFill>
              </a:rPr>
              <a:t> </a:t>
            </a:r>
            <a:r>
              <a:rPr lang="en-US" sz="1700" dirty="0" smtClean="0">
                <a:solidFill>
                  <a:srgbClr val="000000"/>
                </a:solidFill>
              </a:rPr>
              <a:t>) No swap, done.</a:t>
            </a:r>
            <a:endParaRPr lang="en-US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65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</a:t>
            </a:r>
            <a:r>
              <a:rPr lang="en-US" dirty="0" smtClean="0"/>
              <a:t>Sort (I)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02" y="1447067"/>
            <a:ext cx="7340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629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Bubble Sort (II)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30" y="1080078"/>
            <a:ext cx="7002578" cy="572499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635250" y="4984751"/>
            <a:ext cx="1930400" cy="444500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581150" y="2168526"/>
            <a:ext cx="2984500" cy="444500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623586" y="5865159"/>
            <a:ext cx="2279506" cy="444500"/>
          </a:xfrm>
          <a:prstGeom prst="round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79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69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Selection Sort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220666"/>
            <a:ext cx="7591995" cy="5367459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sz="4100" dirty="0" smtClean="0"/>
              <a:t>Given an array of length </a:t>
            </a:r>
            <a:r>
              <a:rPr lang="en-US" sz="4100" dirty="0" smtClean="0">
                <a:solidFill>
                  <a:schemeClr val="accent2"/>
                </a:solidFill>
                <a:latin typeface="Trebuchet MS" pitchFamily="34" charset="0"/>
              </a:rPr>
              <a:t>n</a:t>
            </a:r>
            <a:r>
              <a:rPr lang="en-US" sz="4100" dirty="0" smtClean="0"/>
              <a:t>, each time select the smallest one among the rest elements:</a:t>
            </a:r>
          </a:p>
          <a:p>
            <a:pPr lvl="1" eaLnBrk="1" hangingPunct="1"/>
            <a:r>
              <a:rPr lang="en-US" sz="3100" dirty="0" smtClean="0"/>
              <a:t>Search elements</a:t>
            </a:r>
            <a:r>
              <a:rPr lang="en-US" sz="3100" dirty="0" smtClean="0">
                <a:solidFill>
                  <a:schemeClr val="accent2"/>
                </a:solidFill>
              </a:rPr>
              <a:t> </a:t>
            </a:r>
            <a:r>
              <a:rPr lang="en-US" sz="3100" dirty="0" smtClean="0">
                <a:solidFill>
                  <a:schemeClr val="accent2"/>
                </a:solidFill>
                <a:latin typeface="Trebuchet MS" pitchFamily="34" charset="0"/>
              </a:rPr>
              <a:t>0</a:t>
            </a:r>
            <a:r>
              <a:rPr lang="en-US" sz="3100" dirty="0" smtClean="0"/>
              <a:t> through</a:t>
            </a:r>
            <a:r>
              <a:rPr lang="en-US" sz="3100" dirty="0" smtClean="0">
                <a:solidFill>
                  <a:schemeClr val="accent2"/>
                </a:solidFill>
              </a:rPr>
              <a:t> n-1</a:t>
            </a:r>
            <a:r>
              <a:rPr lang="en-US" sz="3100" dirty="0" smtClean="0"/>
              <a:t> and select the smallest</a:t>
            </a:r>
          </a:p>
          <a:p>
            <a:pPr lvl="2" eaLnBrk="1" hangingPunct="1"/>
            <a:r>
              <a:rPr lang="en-US" sz="2600" dirty="0" smtClean="0"/>
              <a:t>Swap it with the element at location </a:t>
            </a:r>
            <a:r>
              <a:rPr lang="en-US" sz="2600" dirty="0" smtClean="0">
                <a:solidFill>
                  <a:schemeClr val="accent2"/>
                </a:solidFill>
                <a:latin typeface="Trebuchet MS" pitchFamily="34" charset="0"/>
              </a:rPr>
              <a:t>0</a:t>
            </a:r>
            <a:endParaRPr lang="en-US" sz="2600" dirty="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sz="3100" dirty="0" smtClean="0"/>
              <a:t>Search elements</a:t>
            </a:r>
            <a:r>
              <a:rPr lang="en-US" sz="3100" dirty="0" smtClean="0">
                <a:solidFill>
                  <a:schemeClr val="accent2"/>
                </a:solidFill>
                <a:latin typeface="Trebuchet MS" pitchFamily="34" charset="0"/>
              </a:rPr>
              <a:t> 1</a:t>
            </a:r>
            <a:r>
              <a:rPr lang="en-US" sz="3100" dirty="0" smtClean="0"/>
              <a:t> through </a:t>
            </a:r>
            <a:r>
              <a:rPr lang="en-US" sz="3100" dirty="0" smtClean="0">
                <a:solidFill>
                  <a:schemeClr val="accent2"/>
                </a:solidFill>
                <a:latin typeface="Trebuchet MS" pitchFamily="34" charset="0"/>
              </a:rPr>
              <a:t>n-1</a:t>
            </a:r>
            <a:r>
              <a:rPr lang="en-US" sz="3100" dirty="0" smtClean="0"/>
              <a:t> and select the smallest</a:t>
            </a:r>
          </a:p>
          <a:p>
            <a:pPr lvl="2" eaLnBrk="1" hangingPunct="1"/>
            <a:r>
              <a:rPr lang="en-US" sz="2600" dirty="0" smtClean="0"/>
              <a:t>Swap it with the element at location </a:t>
            </a:r>
            <a:r>
              <a:rPr lang="en-US" sz="2600" dirty="0" smtClean="0">
                <a:solidFill>
                  <a:schemeClr val="accent2"/>
                </a:solidFill>
                <a:latin typeface="Trebuchet MS" pitchFamily="34" charset="0"/>
              </a:rPr>
              <a:t>1</a:t>
            </a:r>
          </a:p>
          <a:p>
            <a:pPr lvl="1" eaLnBrk="1" hangingPunct="1"/>
            <a:r>
              <a:rPr lang="en-US" sz="3100" dirty="0" smtClean="0"/>
              <a:t>Search elements </a:t>
            </a:r>
            <a:r>
              <a:rPr lang="en-US" sz="31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3100" dirty="0" smtClean="0"/>
              <a:t> through </a:t>
            </a:r>
            <a:r>
              <a:rPr lang="en-US" sz="3100" dirty="0" smtClean="0">
                <a:solidFill>
                  <a:schemeClr val="accent2"/>
                </a:solidFill>
                <a:latin typeface="Trebuchet MS" pitchFamily="34" charset="0"/>
              </a:rPr>
              <a:t>n-1</a:t>
            </a:r>
            <a:r>
              <a:rPr lang="en-US" sz="3100" dirty="0" smtClean="0"/>
              <a:t> and select the smallest</a:t>
            </a:r>
          </a:p>
          <a:p>
            <a:pPr lvl="2" eaLnBrk="1" hangingPunct="1"/>
            <a:r>
              <a:rPr lang="en-US" sz="2600" dirty="0" smtClean="0"/>
              <a:t>Swap it with the element at location </a:t>
            </a:r>
            <a:r>
              <a:rPr lang="en-US" sz="26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</a:p>
          <a:p>
            <a:pPr lvl="1" eaLnBrk="1" hangingPunct="1"/>
            <a:r>
              <a:rPr lang="en-US" sz="3100" dirty="0" smtClean="0"/>
              <a:t>Search elements </a:t>
            </a:r>
            <a:r>
              <a:rPr lang="en-US" sz="31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3100" dirty="0" smtClean="0"/>
              <a:t> through </a:t>
            </a:r>
            <a:r>
              <a:rPr lang="en-US" sz="3100" dirty="0" smtClean="0">
                <a:solidFill>
                  <a:schemeClr val="accent2"/>
                </a:solidFill>
                <a:latin typeface="Trebuchet MS" pitchFamily="34" charset="0"/>
              </a:rPr>
              <a:t>n-1</a:t>
            </a:r>
            <a:r>
              <a:rPr lang="en-US" sz="3100" dirty="0" smtClean="0"/>
              <a:t> and select the smallest</a:t>
            </a:r>
          </a:p>
          <a:p>
            <a:pPr lvl="2" eaLnBrk="1" hangingPunct="1"/>
            <a:r>
              <a:rPr lang="en-US" sz="2600" dirty="0" smtClean="0"/>
              <a:t>Swap it with the element at location </a:t>
            </a:r>
            <a:r>
              <a:rPr lang="en-US" sz="26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</a:p>
          <a:p>
            <a:pPr lvl="1" eaLnBrk="1" hangingPunct="1"/>
            <a:r>
              <a:rPr lang="en-US" sz="3100" dirty="0" smtClean="0"/>
              <a:t>Continue until there</a:t>
            </a:r>
            <a:r>
              <a:rPr lang="en-US" sz="3100" dirty="0" smtClean="0">
                <a:latin typeface="Arial" pitchFamily="34" charset="0"/>
              </a:rPr>
              <a:t>’</a:t>
            </a:r>
            <a:r>
              <a:rPr lang="en-US" altLang="ja-JP" sz="3100" dirty="0" smtClean="0"/>
              <a:t>s no element left</a:t>
            </a:r>
            <a:endParaRPr lang="en-US" sz="3100" dirty="0" smtClean="0"/>
          </a:p>
        </p:txBody>
      </p:sp>
      <p:pic>
        <p:nvPicPr>
          <p:cNvPr id="2" name="Picture 1" descr="Selection-Sort-Animation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776" y="1788070"/>
            <a:ext cx="1270000" cy="47117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351795" y="865755"/>
            <a:ext cx="19076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Animation from </a:t>
            </a:r>
            <a:r>
              <a:rPr lang="en-US" sz="2000" dirty="0">
                <a:hlinkClick r:id="rId4"/>
              </a:rPr>
              <a:t>Wikipedia</a:t>
            </a:r>
            <a:r>
              <a:rPr lang="en-US" sz="20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5252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a typeface="+mj-ea"/>
              </a:rPr>
              <a:t>An Example of </a:t>
            </a:r>
            <a:r>
              <a:rPr lang="en-US" sz="3600" dirty="0" smtClean="0"/>
              <a:t>S</a:t>
            </a:r>
            <a:r>
              <a:rPr lang="en-US" sz="3600" dirty="0" smtClean="0">
                <a:ea typeface="+mj-ea"/>
              </a:rPr>
              <a:t>election Sort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5791200" cy="4876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</a:rPr>
              <a:t>Step by step example: 7 2 8 5 </a:t>
            </a:r>
            <a:endParaRPr lang="en-US" dirty="0"/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900" dirty="0">
              <a:ea typeface="+mn-ea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</a:rPr>
              <a:t>Iteration 1: found 2, swap it with 7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</a:rPr>
              <a:t>Iteration 2: found 4, swap it with 7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</a:rPr>
              <a:t>Iteration 3: found 5, swap it with 8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</a:rPr>
              <a:t>Iteration 4: found 7, swap it with 7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dirty="0">
              <a:ea typeface="+mn-ea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dirty="0" smtClean="0">
                <a:ea typeface="+mn-ea"/>
              </a:rPr>
              <a:t>The selection sort might swap an array element with itself--this is harmless, and not worth checking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20" y="1600200"/>
            <a:ext cx="225742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807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4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30" y="1358310"/>
            <a:ext cx="5743575" cy="1943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245" y="3398668"/>
            <a:ext cx="6477000" cy="3371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6870" y="5281968"/>
            <a:ext cx="4819930" cy="144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21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4646</TotalTime>
  <Words>576</Words>
  <Application>Microsoft Macintosh PowerPoint</Application>
  <PresentationFormat>On-screen Show (4:3)</PresentationFormat>
  <Paragraphs>149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java_lecture_template</vt:lpstr>
      <vt:lpstr>COMP 110-001 Introduction to Sorting</vt:lpstr>
      <vt:lpstr>Today</vt:lpstr>
      <vt:lpstr>Bubble Sort (or Sinking Sort)</vt:lpstr>
      <vt:lpstr>Bubble Sort</vt:lpstr>
      <vt:lpstr>Bubble Sort (I)</vt:lpstr>
      <vt:lpstr>Bubble Sort (II)</vt:lpstr>
      <vt:lpstr>Selection Sort</vt:lpstr>
      <vt:lpstr>An Example of Selection Sort</vt:lpstr>
      <vt:lpstr>Selection Sort</vt:lpstr>
      <vt:lpstr>Merge Sort</vt:lpstr>
      <vt:lpstr>Merge Sort</vt:lpstr>
      <vt:lpstr>PowerPoint Presentation</vt:lpstr>
      <vt:lpstr>Merge Sort</vt:lpstr>
      <vt:lpstr>Merge Sort</vt:lpstr>
      <vt:lpstr>Next Class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</dc:creator>
  <cp:lastModifiedBy>Yi Hong</cp:lastModifiedBy>
  <cp:revision>1751</cp:revision>
  <dcterms:created xsi:type="dcterms:W3CDTF">2012-08-20T18:10:04Z</dcterms:created>
  <dcterms:modified xsi:type="dcterms:W3CDTF">2015-06-12T06:11:53Z</dcterms:modified>
</cp:coreProperties>
</file>