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5"/>
  </p:notesMasterIdLst>
  <p:sldIdLst>
    <p:sldId id="307" r:id="rId2"/>
    <p:sldId id="308" r:id="rId3"/>
    <p:sldId id="264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1" r:id="rId18"/>
    <p:sldId id="300" r:id="rId19"/>
    <p:sldId id="303" r:id="rId20"/>
    <p:sldId id="302" r:id="rId21"/>
    <p:sldId id="304" r:id="rId22"/>
    <p:sldId id="305" r:id="rId23"/>
    <p:sldId id="309" r:id="rId2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BABD8"/>
    <a:srgbClr val="7AC3F6"/>
    <a:srgbClr val="6CADDA"/>
    <a:srgbClr val="75BBEC"/>
    <a:srgbClr val="639E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914" autoAdjust="0"/>
  </p:normalViewPr>
  <p:slideViewPr>
    <p:cSldViewPr snapToGrid="0" snapToObjects="1">
      <p:cViewPr varScale="1">
        <p:scale>
          <a:sx n="67" d="100"/>
          <a:sy n="67" d="100"/>
        </p:scale>
        <p:origin x="-120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D1D38-8434-4A95-B258-7426099382B2}" type="datetimeFigureOut">
              <a:rPr lang="en-US" smtClean="0"/>
              <a:pPr/>
              <a:t>6/15/15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52867-85F4-4706-90F4-556F3E51A2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38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about 4 apples?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852867-85F4-4706-90F4-556F3E51A2E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27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852867-85F4-4706-90F4-556F3E51A2E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64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C3BB-9EBF-3044-BE47-A9807EA3390F}" type="datetime1">
              <a:rPr lang="en-US" smtClean="0"/>
              <a:t>6/15/15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9607-A62A-3A48-9AF2-C108EF057BA4}" type="datetime1">
              <a:rPr lang="en-US" smtClean="0"/>
              <a:t>6/15/15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4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7EC18-5B51-7C45-A617-4FDE6763EB44}" type="datetime1">
              <a:rPr lang="en-US" smtClean="0"/>
              <a:t>6/15/15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67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fall_unc_ch_scenes_10_002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612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82EA-7EAC-5844-96A2-F0438005DECE}" type="datetime1">
              <a:rPr lang="en-US" smtClean="0"/>
              <a:t>6/15/15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6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4DF5-C37F-CE46-A5AE-A0AA7C6EA284}" type="datetime1">
              <a:rPr lang="en-US" smtClean="0"/>
              <a:t>6/15/15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AB2D-3B1D-734C-83A3-7F767DD178A4}" type="datetime1">
              <a:rPr lang="en-US" smtClean="0"/>
              <a:t>6/15/15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4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016C-479F-8B40-B2DB-DE649264CBAC}" type="datetime1">
              <a:rPr lang="en-US" smtClean="0"/>
              <a:t>6/15/15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7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1DDA-089B-224E-8356-D317766C60FC}" type="datetime1">
              <a:rPr lang="en-US" smtClean="0"/>
              <a:t>6/15/15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9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48D29-91A1-FB42-BB61-1CFFF133AA74}" type="datetime1">
              <a:rPr lang="en-US" smtClean="0"/>
              <a:t>6/15/15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8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2052-C03E-C641-A89D-D9474759E4BD}" type="datetime1">
              <a:rPr lang="en-US" smtClean="0"/>
              <a:t>6/15/15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8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9671-9C15-D747-8113-1919CDD12A70}" type="datetime1">
              <a:rPr lang="en-US" smtClean="0"/>
              <a:t>6/15/15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3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87596-5EE0-EF4B-B99D-41CE78DCD61F}" type="datetime1">
              <a:rPr lang="en-US" smtClean="0"/>
              <a:t>6/15/15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1">
                <a:solidFill>
                  <a:srgbClr val="2E98BD"/>
                </a:solidFill>
              </a:defRPr>
            </a:lvl1pPr>
          </a:lstStyle>
          <a:p>
            <a:fld id="{63DDD4E0-7430-A548-B363-6D8368E78A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3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59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000090"/>
          </a:solidFill>
          <a:latin typeface="Arial Unicode MS"/>
          <a:ea typeface="+mj-ea"/>
          <a:cs typeface="Arial Unicode MS"/>
        </a:defRPr>
      </a:lvl1pPr>
    </p:titleStyle>
    <p:bodyStyle>
      <a:lvl1pPr marL="342900" indent="-342900" algn="l" defTabSz="457200" rtl="0" eaLnBrk="1" latinLnBrk="0" hangingPunct="1">
        <a:spcBef>
          <a:spcPts val="1224"/>
        </a:spcBef>
        <a:buFont typeface="Wingdings" charset="2"/>
        <a:buChar char="§"/>
        <a:defRPr sz="3200" b="0" i="0" kern="1200">
          <a:solidFill>
            <a:schemeClr val="tx1"/>
          </a:solidFill>
          <a:latin typeface="Arial Unicode MS"/>
          <a:ea typeface="+mn-ea"/>
          <a:cs typeface="Arial Unicode M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2800" b="0" i="0" kern="1200">
          <a:solidFill>
            <a:srgbClr val="0000FF"/>
          </a:solidFill>
          <a:latin typeface="Arial Unicode MS"/>
          <a:ea typeface="+mn-ea"/>
          <a:cs typeface="Arial Unicode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rial Unicode MS"/>
          <a:ea typeface="+mn-ea"/>
          <a:cs typeface="Arial Unicode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 110-001</a:t>
            </a:r>
            <a:br>
              <a:rPr lang="en-US" dirty="0" smtClean="0"/>
            </a:br>
            <a:r>
              <a:rPr lang="en-US" dirty="0" smtClean="0"/>
              <a:t>Recursion, Searching, and Selection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Yi Hong</a:t>
            </a:r>
          </a:p>
          <a:p>
            <a:r>
              <a:rPr lang="en-US" dirty="0" smtClean="0"/>
              <a:t>June 12,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773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Recursion: Digits to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 </a:t>
            </a:r>
            <a:r>
              <a:rPr lang="en-US" dirty="0" smtClean="0"/>
              <a:t>case: only 1 digit</a:t>
            </a:r>
          </a:p>
          <a:p>
            <a:pPr lvl="1"/>
            <a:r>
              <a:rPr lang="en-US" dirty="0" smtClean="0"/>
              <a:t>print word for 1 digit</a:t>
            </a:r>
          </a:p>
          <a:p>
            <a:endParaRPr lang="en-US" sz="1000" dirty="0"/>
          </a:p>
          <a:p>
            <a:r>
              <a:rPr lang="en-US" dirty="0" smtClean="0"/>
              <a:t>Recursive rule: </a:t>
            </a:r>
          </a:p>
          <a:p>
            <a:pPr marL="457200" lvl="1" indent="0">
              <a:buNone/>
            </a:pPr>
            <a:r>
              <a:rPr lang="en-US" dirty="0" smtClean="0"/>
              <a:t>Print words for n digits --&gt;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	(print words for first n-1 digits) + </a:t>
            </a:r>
            <a:r>
              <a:rPr lang="en-US" dirty="0"/>
              <a:t>(print word for </a:t>
            </a:r>
            <a:r>
              <a:rPr lang="en-US" dirty="0" smtClean="0"/>
              <a:t>last </a:t>
            </a:r>
            <a:r>
              <a:rPr lang="en-US" dirty="0"/>
              <a:t>digit)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4093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Recursion: Digits to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95" y="1536631"/>
            <a:ext cx="8452131" cy="501961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public </a:t>
            </a:r>
            <a:r>
              <a:rPr lang="en-US" dirty="0">
                <a:solidFill>
                  <a:srgbClr val="7030A0"/>
                </a:solidFill>
              </a:rPr>
              <a:t>static </a:t>
            </a:r>
            <a:r>
              <a:rPr lang="en-US" dirty="0" smtClean="0">
                <a:solidFill>
                  <a:srgbClr val="7030A0"/>
                </a:solidFill>
              </a:rPr>
              <a:t>void </a:t>
            </a:r>
            <a:r>
              <a:rPr lang="en-US" dirty="0" err="1" smtClean="0"/>
              <a:t>displayAsWords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30A0"/>
                </a:solidFill>
              </a:rPr>
              <a:t>int</a:t>
            </a:r>
            <a:r>
              <a:rPr lang="en-US" dirty="0" smtClean="0"/>
              <a:t> number 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if</a:t>
            </a:r>
            <a:r>
              <a:rPr lang="en-US" dirty="0" smtClean="0"/>
              <a:t> (number &lt; 10)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// base case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		</a:t>
            </a:r>
            <a:r>
              <a:rPr lang="en-US" dirty="0" err="1" smtClean="0"/>
              <a:t>System.out.print</a:t>
            </a:r>
            <a:r>
              <a:rPr lang="en-US" dirty="0" smtClean="0"/>
              <a:t>(</a:t>
            </a:r>
            <a:r>
              <a:rPr lang="en-US" dirty="0" err="1" smtClean="0"/>
              <a:t>getWordFromDigit</a:t>
            </a:r>
            <a:r>
              <a:rPr lang="en-US" dirty="0" smtClean="0"/>
              <a:t>(number</a:t>
            </a:r>
            <a:r>
              <a:rPr lang="en-US" dirty="0"/>
              <a:t>) + " ");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else 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//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number has two or more digits</a:t>
            </a:r>
          </a:p>
          <a:p>
            <a:pPr marL="400050" lvl="1" indent="0">
              <a:buNone/>
            </a:pPr>
            <a:r>
              <a:rPr lang="en-US" dirty="0"/>
              <a:t>{</a:t>
            </a:r>
          </a:p>
          <a:p>
            <a:pPr marL="800100" lvl="2" indent="0">
              <a:buNone/>
            </a:pPr>
            <a:r>
              <a:rPr lang="en-US" dirty="0" err="1"/>
              <a:t>displayAsWords</a:t>
            </a:r>
            <a:r>
              <a:rPr lang="en-US" dirty="0"/>
              <a:t>(number / 10);</a:t>
            </a:r>
          </a:p>
          <a:p>
            <a:pPr marL="800100" lvl="2" indent="0">
              <a:buNone/>
            </a:pPr>
            <a:r>
              <a:rPr lang="en-US" dirty="0" err="1"/>
              <a:t>System.out.print</a:t>
            </a:r>
            <a:r>
              <a:rPr lang="en-US" dirty="0"/>
              <a:t>(</a:t>
            </a:r>
            <a:r>
              <a:rPr lang="en-US" dirty="0" err="1"/>
              <a:t>getWordFromDigit</a:t>
            </a:r>
            <a:r>
              <a:rPr lang="en-US" dirty="0"/>
              <a:t>(number % 10) + " ");</a:t>
            </a:r>
          </a:p>
          <a:p>
            <a:pPr marL="400050" lvl="1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You should be able to write out:</a:t>
            </a:r>
            <a:r>
              <a:rPr lang="en-US" dirty="0" smtClean="0"/>
              <a:t> </a:t>
            </a:r>
            <a:r>
              <a:rPr lang="en-US" dirty="0" err="1" smtClean="0"/>
              <a:t>getWordFromDigit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352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838"/>
            <a:ext cx="8229600" cy="1143000"/>
          </a:xfrm>
        </p:spPr>
        <p:txBody>
          <a:bodyPr/>
          <a:lstStyle/>
          <a:p>
            <a:r>
              <a:rPr lang="en-US" dirty="0"/>
              <a:t>Recursion: Digits to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5060" y="1638186"/>
            <a:ext cx="3285787" cy="4752213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displayAsWords</a:t>
            </a:r>
            <a:r>
              <a:rPr lang="en-US" sz="2000" dirty="0" smtClean="0"/>
              <a:t>(987);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638186"/>
            <a:ext cx="5193792" cy="16725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014" y="3480322"/>
            <a:ext cx="4873561" cy="1659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472" y="5256746"/>
            <a:ext cx="4927528" cy="16012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1225296" y="2677936"/>
            <a:ext cx="795718" cy="1746504"/>
            <a:chOff x="1225296" y="2505456"/>
            <a:chExt cx="795718" cy="1746504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225296" y="2505456"/>
              <a:ext cx="2286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225296" y="2505456"/>
              <a:ext cx="0" cy="174650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225296" y="4251960"/>
              <a:ext cx="79571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2520696" y="4515812"/>
            <a:ext cx="1695776" cy="1537953"/>
            <a:chOff x="2520696" y="4354302"/>
            <a:chExt cx="1630680" cy="1746504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2520696" y="4354302"/>
              <a:ext cx="2286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520696" y="4354302"/>
              <a:ext cx="0" cy="174650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2520696" y="6100806"/>
              <a:ext cx="163068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52926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list of numbers (in an array), how do you search for a number?</a:t>
            </a:r>
          </a:p>
          <a:p>
            <a:endParaRPr lang="en-US" sz="1000" dirty="0"/>
          </a:p>
          <a:p>
            <a:pPr lvl="1"/>
            <a:r>
              <a:rPr lang="en-US" dirty="0" smtClean="0"/>
              <a:t>Return index if the number is found in the array</a:t>
            </a:r>
          </a:p>
          <a:p>
            <a:pPr lvl="1"/>
            <a:r>
              <a:rPr lang="en-US" dirty="0" smtClean="0"/>
              <a:t>Return -1 if the number is not found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277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(Linear)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Basic idea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For </a:t>
            </a:r>
            <a:r>
              <a:rPr lang="en-US" dirty="0">
                <a:solidFill>
                  <a:srgbClr val="0000FF"/>
                </a:solidFill>
              </a:rPr>
              <a:t>each item in the list: </a:t>
            </a:r>
            <a:endParaRPr lang="en-US" dirty="0" smtClean="0">
              <a:solidFill>
                <a:srgbClr val="0000FF"/>
              </a:solidFill>
            </a:endParaRP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if </a:t>
            </a:r>
            <a:r>
              <a:rPr lang="en-US" dirty="0">
                <a:solidFill>
                  <a:srgbClr val="0000FF"/>
                </a:solidFill>
              </a:rPr>
              <a:t>that item has the desired value, stop the search and return the item's location. </a:t>
            </a:r>
            <a:endParaRPr lang="en-US" dirty="0" smtClean="0">
              <a:solidFill>
                <a:srgbClr val="0000FF"/>
              </a:solidFill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Return </a:t>
            </a:r>
            <a:r>
              <a:rPr lang="en-US" i="1" dirty="0" smtClean="0">
                <a:solidFill>
                  <a:srgbClr val="0000FF"/>
                </a:solidFill>
              </a:rPr>
              <a:t>Not Found</a:t>
            </a:r>
            <a:r>
              <a:rPr lang="en-US" dirty="0" smtClean="0">
                <a:solidFill>
                  <a:srgbClr val="0000FF"/>
                </a:solidFill>
              </a:rPr>
              <a:t>.</a:t>
            </a:r>
          </a:p>
          <a:p>
            <a:pPr lvl="1"/>
            <a:endParaRPr lang="en-US" sz="900" dirty="0"/>
          </a:p>
          <a:p>
            <a:r>
              <a:rPr lang="en-US" dirty="0" smtClean="0"/>
              <a:t>Can you do better than this (by making it faster)?</a:t>
            </a:r>
          </a:p>
          <a:p>
            <a:endParaRPr lang="en-US" sz="900" dirty="0"/>
          </a:p>
          <a:p>
            <a:r>
              <a:rPr lang="en-US" dirty="0" smtClean="0"/>
              <a:t>The general answer is no</a:t>
            </a:r>
          </a:p>
          <a:p>
            <a:pPr lvl="1"/>
            <a:r>
              <a:rPr lang="en-US" dirty="0" smtClean="0"/>
              <a:t>No assumptions made on array (unsorted)</a:t>
            </a:r>
            <a:endParaRPr lang="en-US" altLang="zh-CN" dirty="0" smtClean="0"/>
          </a:p>
          <a:p>
            <a:pPr lvl="1"/>
            <a:r>
              <a:rPr lang="en-US" dirty="0" smtClean="0"/>
              <a:t>In worst case, have to examine each array element at least once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800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about sorted array? ( numbers are in ascending or descending order )</a:t>
            </a:r>
          </a:p>
          <a:p>
            <a:endParaRPr lang="en-US" dirty="0"/>
          </a:p>
          <a:p>
            <a:r>
              <a:rPr lang="en-US" dirty="0" smtClean="0"/>
              <a:t>Can you make the linear search faster?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691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see an example: searching for 76</a:t>
            </a:r>
            <a:endParaRPr lang="en-US" dirty="0"/>
          </a:p>
        </p:txBody>
      </p:sp>
      <p:pic>
        <p:nvPicPr>
          <p:cNvPr id="4098" name="Picture 2" descr="http://flylib.com/books/2/300/1/html/2/images/08fig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536" y="2317557"/>
            <a:ext cx="6059456" cy="4207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4121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152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Given </a:t>
            </a:r>
            <a:r>
              <a:rPr lang="en-US" b="1" dirty="0" smtClean="0"/>
              <a:t>n</a:t>
            </a:r>
            <a:r>
              <a:rPr lang="en-US" dirty="0" smtClean="0"/>
              <a:t> numbers:</a:t>
            </a:r>
            <a:endParaRPr lang="en-US" dirty="0"/>
          </a:p>
          <a:p>
            <a:pPr lvl="1"/>
            <a:r>
              <a:rPr lang="en-US" dirty="0" smtClean="0"/>
              <a:t>In linear search, you need to explore one possible choice in each iteration</a:t>
            </a:r>
          </a:p>
          <a:p>
            <a:pPr lvl="2"/>
            <a:r>
              <a:rPr lang="en-US" dirty="0" smtClean="0"/>
              <a:t>Worst case, </a:t>
            </a:r>
            <a:r>
              <a:rPr lang="en-US" b="1" dirty="0" smtClean="0"/>
              <a:t>n</a:t>
            </a:r>
            <a:r>
              <a:rPr lang="en-US" dirty="0" smtClean="0"/>
              <a:t> comparisons needed</a:t>
            </a:r>
            <a:endParaRPr lang="en-US" dirty="0"/>
          </a:p>
          <a:p>
            <a:pPr lvl="1"/>
            <a:r>
              <a:rPr lang="en-US" dirty="0" smtClean="0"/>
              <a:t>With the new search algorithm (which only works for sorted array), we can reduce half of the search space in each iteration!</a:t>
            </a:r>
          </a:p>
          <a:p>
            <a:pPr lvl="2"/>
            <a:r>
              <a:rPr lang="en-US" dirty="0" smtClean="0"/>
              <a:t>How many comparisons </a:t>
            </a:r>
          </a:p>
          <a:p>
            <a:pPr marL="914400" lvl="2" indent="0">
              <a:buNone/>
            </a:pPr>
            <a:r>
              <a:rPr lang="en-US" dirty="0" smtClean="0"/>
              <a:t>do I need in the worst case?</a:t>
            </a:r>
            <a:endParaRPr lang="en-US" dirty="0"/>
          </a:p>
        </p:txBody>
      </p:sp>
      <p:pic>
        <p:nvPicPr>
          <p:cNvPr id="6146" name="Picture 2" descr="http://flylib.com/books/2/300/1/html/2/images/08fig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2275" y="4348923"/>
            <a:ext cx="3544525" cy="216411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0701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5689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 err="1">
                <a:solidFill>
                  <a:srgbClr val="993333"/>
                </a:solidFill>
              </a:rPr>
              <a:t>int</a:t>
            </a:r>
            <a:r>
              <a:rPr lang="en-US" sz="2000" dirty="0"/>
              <a:t> </a:t>
            </a:r>
            <a:r>
              <a:rPr lang="en-US" sz="2000" dirty="0" err="1"/>
              <a:t>binary_search</a:t>
            </a:r>
            <a:r>
              <a:rPr lang="en-US" sz="2000" dirty="0">
                <a:solidFill>
                  <a:srgbClr val="009900"/>
                </a:solidFill>
              </a:rPr>
              <a:t>(</a:t>
            </a:r>
            <a:r>
              <a:rPr lang="en-US" sz="2000" dirty="0" err="1">
                <a:solidFill>
                  <a:srgbClr val="993333"/>
                </a:solidFill>
              </a:rPr>
              <a:t>int</a:t>
            </a:r>
            <a:r>
              <a:rPr lang="en-US" sz="2000" dirty="0"/>
              <a:t> A</a:t>
            </a:r>
            <a:r>
              <a:rPr lang="en-US" sz="2000" dirty="0">
                <a:solidFill>
                  <a:srgbClr val="009900"/>
                </a:solidFill>
              </a:rPr>
              <a:t>[]</a:t>
            </a:r>
            <a:r>
              <a:rPr lang="en-US" sz="2000" dirty="0">
                <a:solidFill>
                  <a:srgbClr val="339933"/>
                </a:solidFill>
              </a:rPr>
              <a:t>,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993333"/>
                </a:solidFill>
              </a:rPr>
              <a:t>int</a:t>
            </a:r>
            <a:r>
              <a:rPr lang="en-US" sz="2000" dirty="0"/>
              <a:t> key</a:t>
            </a:r>
            <a:r>
              <a:rPr lang="en-US" sz="2000" dirty="0">
                <a:solidFill>
                  <a:srgbClr val="339933"/>
                </a:solidFill>
              </a:rPr>
              <a:t>,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993333"/>
                </a:solidFill>
              </a:rPr>
              <a:t>int</a:t>
            </a:r>
            <a:r>
              <a:rPr lang="en-US" sz="2000" dirty="0"/>
              <a:t> </a:t>
            </a:r>
            <a:r>
              <a:rPr lang="en-US" sz="2000" dirty="0" err="1"/>
              <a:t>imin</a:t>
            </a:r>
            <a:r>
              <a:rPr lang="en-US" sz="2000" dirty="0">
                <a:solidFill>
                  <a:srgbClr val="339933"/>
                </a:solidFill>
              </a:rPr>
              <a:t>,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993333"/>
                </a:solidFill>
              </a:rPr>
              <a:t>int</a:t>
            </a:r>
            <a:r>
              <a:rPr lang="en-US" sz="2000" dirty="0"/>
              <a:t> </a:t>
            </a:r>
            <a:r>
              <a:rPr lang="en-US" sz="2000" dirty="0" err="1"/>
              <a:t>imax</a:t>
            </a:r>
            <a:r>
              <a:rPr lang="en-US" sz="2000" dirty="0">
                <a:solidFill>
                  <a:srgbClr val="009900"/>
                </a:solidFill>
              </a:rPr>
              <a:t>)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9900"/>
                </a:solidFill>
              </a:rPr>
              <a:t>{</a:t>
            </a:r>
            <a:r>
              <a:rPr lang="en-US" sz="2000" dirty="0"/>
              <a:t> </a:t>
            </a:r>
            <a:endParaRPr lang="en-US" sz="2000" dirty="0" smtClean="0"/>
          </a:p>
          <a:p>
            <a:pPr marL="400050" lvl="1" indent="0">
              <a:buNone/>
            </a:pPr>
            <a:r>
              <a:rPr lang="en-US" sz="2000" i="1" dirty="0" smtClean="0">
                <a:solidFill>
                  <a:srgbClr val="666666"/>
                </a:solidFill>
              </a:rPr>
              <a:t>// </a:t>
            </a:r>
            <a:r>
              <a:rPr lang="en-US" sz="2000" i="1" dirty="0">
                <a:solidFill>
                  <a:srgbClr val="666666"/>
                </a:solidFill>
              </a:rPr>
              <a:t>test if </a:t>
            </a:r>
            <a:r>
              <a:rPr lang="en-US" sz="2000" i="1" dirty="0" smtClean="0">
                <a:solidFill>
                  <a:srgbClr val="666666"/>
                </a:solidFill>
              </a:rPr>
              <a:t>search range </a:t>
            </a:r>
            <a:r>
              <a:rPr lang="en-US" sz="2000" i="1" dirty="0">
                <a:solidFill>
                  <a:srgbClr val="666666"/>
                </a:solidFill>
              </a:rPr>
              <a:t>is empty</a:t>
            </a:r>
            <a:r>
              <a:rPr lang="en-US" sz="2000" dirty="0"/>
              <a:t> </a:t>
            </a:r>
            <a:endParaRPr lang="en-US" sz="2000" dirty="0" smtClean="0"/>
          </a:p>
          <a:p>
            <a:pPr marL="400050" lvl="1" indent="0">
              <a:buNone/>
            </a:pPr>
            <a:r>
              <a:rPr lang="en-US" sz="2000" dirty="0" smtClean="0">
                <a:solidFill>
                  <a:srgbClr val="B1B100"/>
                </a:solidFill>
              </a:rPr>
              <a:t>if</a:t>
            </a:r>
            <a:r>
              <a:rPr lang="en-US" sz="2000" dirty="0" smtClean="0"/>
              <a:t> </a:t>
            </a:r>
            <a:r>
              <a:rPr lang="en-US" sz="2000" dirty="0">
                <a:solidFill>
                  <a:srgbClr val="009900"/>
                </a:solidFill>
              </a:rPr>
              <a:t>(</a:t>
            </a:r>
            <a:r>
              <a:rPr lang="en-US" sz="2000" dirty="0" err="1"/>
              <a:t>imax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339933"/>
                </a:solidFill>
              </a:rPr>
              <a:t>&lt;</a:t>
            </a:r>
            <a:r>
              <a:rPr lang="en-US" sz="2000" dirty="0"/>
              <a:t> </a:t>
            </a:r>
            <a:r>
              <a:rPr lang="en-US" sz="2000" dirty="0" err="1"/>
              <a:t>imin</a:t>
            </a:r>
            <a:r>
              <a:rPr lang="en-US" sz="2000" dirty="0" smtClean="0">
                <a:solidFill>
                  <a:srgbClr val="009900"/>
                </a:solidFill>
              </a:rPr>
              <a:t>)</a:t>
            </a:r>
            <a:r>
              <a:rPr lang="en-US" sz="2000" dirty="0" smtClean="0">
                <a:solidFill>
                  <a:srgbClr val="339933"/>
                </a:solidFill>
              </a:rPr>
              <a:t> {</a:t>
            </a:r>
            <a:r>
              <a:rPr lang="en-US" sz="2000" dirty="0" smtClean="0"/>
              <a:t> </a:t>
            </a:r>
          </a:p>
          <a:p>
            <a:pPr marL="800100" lvl="2" indent="0">
              <a:buNone/>
            </a:pPr>
            <a:r>
              <a:rPr lang="en-US" sz="2000" dirty="0" smtClean="0">
                <a:solidFill>
                  <a:srgbClr val="B1B100"/>
                </a:solidFill>
              </a:rPr>
              <a:t>return</a:t>
            </a:r>
            <a:r>
              <a:rPr lang="en-US" sz="2000" dirty="0" smtClean="0"/>
              <a:t> </a:t>
            </a:r>
            <a:r>
              <a:rPr lang="en-US" sz="2000" dirty="0"/>
              <a:t>KEY_NOT_FOUND</a:t>
            </a:r>
            <a:r>
              <a:rPr lang="en-US" sz="2000" dirty="0">
                <a:solidFill>
                  <a:srgbClr val="339933"/>
                </a:solidFill>
              </a:rPr>
              <a:t>;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666666"/>
                </a:solidFill>
              </a:rPr>
              <a:t>// </a:t>
            </a:r>
            <a:r>
              <a:rPr lang="en-US" sz="2000" i="1" dirty="0">
                <a:solidFill>
                  <a:srgbClr val="666666"/>
                </a:solidFill>
              </a:rPr>
              <a:t>set is </a:t>
            </a:r>
            <a:r>
              <a:rPr lang="en-US" sz="2000" i="1" dirty="0" smtClean="0">
                <a:solidFill>
                  <a:srgbClr val="666666"/>
                </a:solidFill>
              </a:rPr>
              <a:t>empty</a:t>
            </a:r>
            <a:endParaRPr lang="en-US" sz="2000" dirty="0" smtClean="0"/>
          </a:p>
          <a:p>
            <a:pPr marL="400050" lvl="1" indent="0"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}</a:t>
            </a:r>
            <a:r>
              <a:rPr lang="en-US" sz="2000" dirty="0" smtClean="0">
                <a:solidFill>
                  <a:srgbClr val="B1B100"/>
                </a:solidFill>
              </a:rPr>
              <a:t> else</a:t>
            </a:r>
            <a:r>
              <a:rPr lang="en-US" sz="2000" dirty="0" smtClean="0"/>
              <a:t> </a:t>
            </a:r>
            <a:r>
              <a:rPr lang="en-US" sz="2000" dirty="0">
                <a:solidFill>
                  <a:srgbClr val="009900"/>
                </a:solidFill>
              </a:rPr>
              <a:t>{</a:t>
            </a:r>
            <a:r>
              <a:rPr lang="en-US" sz="2000" dirty="0"/>
              <a:t> </a:t>
            </a:r>
            <a:endParaRPr lang="en-US" sz="2000" dirty="0" smtClean="0"/>
          </a:p>
          <a:p>
            <a:pPr marL="800100" lvl="2" indent="0">
              <a:buNone/>
            </a:pPr>
            <a:r>
              <a:rPr lang="en-US" sz="2000" i="1" dirty="0" smtClean="0">
                <a:solidFill>
                  <a:srgbClr val="666666"/>
                </a:solidFill>
              </a:rPr>
              <a:t>	// </a:t>
            </a:r>
            <a:r>
              <a:rPr lang="en-US" sz="2000" i="1" dirty="0">
                <a:solidFill>
                  <a:srgbClr val="666666"/>
                </a:solidFill>
              </a:rPr>
              <a:t>calculate midpoint to cut set in half</a:t>
            </a:r>
            <a:r>
              <a:rPr lang="en-US" sz="2000" dirty="0"/>
              <a:t> </a:t>
            </a:r>
            <a:endParaRPr lang="en-US" sz="2000" dirty="0" smtClean="0"/>
          </a:p>
          <a:p>
            <a:pPr marL="800100" lvl="2" indent="0">
              <a:buNone/>
            </a:pPr>
            <a:r>
              <a:rPr lang="en-US" sz="2000" dirty="0">
                <a:solidFill>
                  <a:srgbClr val="993333"/>
                </a:solidFill>
              </a:rPr>
              <a:t>	</a:t>
            </a:r>
            <a:r>
              <a:rPr lang="en-US" sz="2000" dirty="0" err="1" smtClean="0">
                <a:solidFill>
                  <a:srgbClr val="993333"/>
                </a:solidFill>
              </a:rPr>
              <a:t>int</a:t>
            </a:r>
            <a:r>
              <a:rPr lang="en-US" sz="2000" dirty="0" smtClean="0"/>
              <a:t> </a:t>
            </a:r>
            <a:r>
              <a:rPr lang="en-US" sz="2000" dirty="0" err="1"/>
              <a:t>imid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339933"/>
                </a:solidFill>
              </a:rPr>
              <a:t>=</a:t>
            </a:r>
            <a:r>
              <a:rPr lang="en-US" sz="2000" dirty="0"/>
              <a:t> midpoint</a:t>
            </a:r>
            <a:r>
              <a:rPr lang="en-US" sz="2000" dirty="0">
                <a:solidFill>
                  <a:srgbClr val="009900"/>
                </a:solidFill>
              </a:rPr>
              <a:t>(</a:t>
            </a:r>
            <a:r>
              <a:rPr lang="en-US" sz="2000" dirty="0" err="1"/>
              <a:t>imin</a:t>
            </a:r>
            <a:r>
              <a:rPr lang="en-US" sz="2000" dirty="0">
                <a:solidFill>
                  <a:srgbClr val="339933"/>
                </a:solidFill>
              </a:rPr>
              <a:t>,</a:t>
            </a:r>
            <a:r>
              <a:rPr lang="en-US" sz="2000" dirty="0"/>
              <a:t> </a:t>
            </a:r>
            <a:r>
              <a:rPr lang="en-US" sz="2000" dirty="0" err="1"/>
              <a:t>imax</a:t>
            </a:r>
            <a:r>
              <a:rPr lang="en-US" sz="2000" dirty="0">
                <a:solidFill>
                  <a:srgbClr val="009900"/>
                </a:solidFill>
              </a:rPr>
              <a:t>)</a:t>
            </a:r>
            <a:r>
              <a:rPr lang="en-US" sz="2000" dirty="0">
                <a:solidFill>
                  <a:srgbClr val="339933"/>
                </a:solidFill>
              </a:rPr>
              <a:t>;</a:t>
            </a:r>
            <a:r>
              <a:rPr lang="en-US" sz="2000" dirty="0"/>
              <a:t> </a:t>
            </a:r>
            <a:endParaRPr lang="en-US" sz="2000" dirty="0" smtClean="0"/>
          </a:p>
          <a:p>
            <a:pPr marL="800100" lvl="2" indent="0">
              <a:buNone/>
            </a:pPr>
            <a:r>
              <a:rPr lang="en-US" sz="2000" i="1" dirty="0">
                <a:solidFill>
                  <a:srgbClr val="666666"/>
                </a:solidFill>
              </a:rPr>
              <a:t>	</a:t>
            </a:r>
            <a:r>
              <a:rPr lang="en-US" sz="2000" i="1" dirty="0" smtClean="0">
                <a:solidFill>
                  <a:srgbClr val="666666"/>
                </a:solidFill>
              </a:rPr>
              <a:t>// </a:t>
            </a:r>
            <a:r>
              <a:rPr lang="en-US" sz="2000" i="1" dirty="0">
                <a:solidFill>
                  <a:srgbClr val="666666"/>
                </a:solidFill>
              </a:rPr>
              <a:t>three-way comparison</a:t>
            </a:r>
            <a:r>
              <a:rPr lang="en-US" sz="2000" dirty="0"/>
              <a:t> </a:t>
            </a:r>
            <a:endParaRPr lang="en-US" sz="2000" dirty="0" smtClean="0"/>
          </a:p>
          <a:p>
            <a:pPr marL="800100" lvl="2" indent="0">
              <a:buNone/>
            </a:pPr>
            <a:r>
              <a:rPr lang="en-US" sz="2000" dirty="0">
                <a:solidFill>
                  <a:srgbClr val="B1B100"/>
                </a:solidFill>
              </a:rPr>
              <a:t>	</a:t>
            </a:r>
            <a:r>
              <a:rPr lang="en-US" sz="2000" dirty="0" smtClean="0">
                <a:solidFill>
                  <a:srgbClr val="B1B100"/>
                </a:solidFill>
              </a:rPr>
              <a:t>if</a:t>
            </a:r>
            <a:r>
              <a:rPr lang="en-US" sz="2000" dirty="0" smtClean="0"/>
              <a:t> </a:t>
            </a:r>
            <a:r>
              <a:rPr lang="en-US" sz="2000" dirty="0">
                <a:solidFill>
                  <a:srgbClr val="009900"/>
                </a:solidFill>
              </a:rPr>
              <a:t>(</a:t>
            </a:r>
            <a:r>
              <a:rPr lang="en-US" sz="2000" dirty="0"/>
              <a:t>A</a:t>
            </a:r>
            <a:r>
              <a:rPr lang="en-US" sz="2000" dirty="0">
                <a:solidFill>
                  <a:srgbClr val="009900"/>
                </a:solidFill>
              </a:rPr>
              <a:t>[</a:t>
            </a:r>
            <a:r>
              <a:rPr lang="en-US" sz="2000" dirty="0" err="1"/>
              <a:t>imid</a:t>
            </a:r>
            <a:r>
              <a:rPr lang="en-US" sz="2000" dirty="0">
                <a:solidFill>
                  <a:srgbClr val="009900"/>
                </a:solidFill>
              </a:rPr>
              <a:t>]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339933"/>
                </a:solidFill>
              </a:rPr>
              <a:t>&gt;</a:t>
            </a:r>
            <a:r>
              <a:rPr lang="en-US" sz="2000" dirty="0"/>
              <a:t> key</a:t>
            </a:r>
            <a:r>
              <a:rPr lang="en-US" sz="2000" dirty="0">
                <a:solidFill>
                  <a:srgbClr val="009900"/>
                </a:solidFill>
              </a:rPr>
              <a:t>)</a:t>
            </a:r>
            <a:r>
              <a:rPr lang="en-US" sz="2000" dirty="0"/>
              <a:t> </a:t>
            </a:r>
            <a:r>
              <a:rPr lang="en-US" sz="2000" i="1" dirty="0">
                <a:solidFill>
                  <a:srgbClr val="666666"/>
                </a:solidFill>
              </a:rPr>
              <a:t>// key is in lower subset</a:t>
            </a:r>
            <a:r>
              <a:rPr lang="en-US" sz="2000" dirty="0"/>
              <a:t> </a:t>
            </a:r>
            <a:endParaRPr lang="en-US" sz="2000" dirty="0" smtClean="0"/>
          </a:p>
          <a:p>
            <a:pPr marL="800100" lvl="2" indent="0">
              <a:buNone/>
            </a:pPr>
            <a:r>
              <a:rPr lang="en-US" sz="2000" dirty="0">
                <a:solidFill>
                  <a:srgbClr val="B1B100"/>
                </a:solidFill>
              </a:rPr>
              <a:t>	</a:t>
            </a:r>
            <a:r>
              <a:rPr lang="en-US" sz="2000" dirty="0" smtClean="0">
                <a:solidFill>
                  <a:srgbClr val="B1B100"/>
                </a:solidFill>
              </a:rPr>
              <a:t>	return</a:t>
            </a:r>
            <a:r>
              <a:rPr lang="en-US" sz="2000" dirty="0" smtClean="0"/>
              <a:t> </a:t>
            </a:r>
            <a:r>
              <a:rPr lang="en-US" sz="2000" dirty="0" err="1"/>
              <a:t>binary_search</a:t>
            </a:r>
            <a:r>
              <a:rPr lang="en-US" sz="2000" dirty="0">
                <a:solidFill>
                  <a:srgbClr val="009900"/>
                </a:solidFill>
              </a:rPr>
              <a:t>(</a:t>
            </a:r>
            <a:r>
              <a:rPr lang="en-US" sz="2000" dirty="0"/>
              <a:t>A</a:t>
            </a:r>
            <a:r>
              <a:rPr lang="en-US" sz="2000" dirty="0">
                <a:solidFill>
                  <a:srgbClr val="339933"/>
                </a:solidFill>
              </a:rPr>
              <a:t>,</a:t>
            </a:r>
            <a:r>
              <a:rPr lang="en-US" sz="2000" dirty="0"/>
              <a:t> key</a:t>
            </a:r>
            <a:r>
              <a:rPr lang="en-US" sz="2000" dirty="0">
                <a:solidFill>
                  <a:srgbClr val="339933"/>
                </a:solidFill>
              </a:rPr>
              <a:t>,</a:t>
            </a:r>
            <a:r>
              <a:rPr lang="en-US" sz="2000" dirty="0"/>
              <a:t> </a:t>
            </a:r>
            <a:r>
              <a:rPr lang="en-US" sz="2000" dirty="0" err="1"/>
              <a:t>imin</a:t>
            </a:r>
            <a:r>
              <a:rPr lang="en-US" sz="2000" dirty="0">
                <a:solidFill>
                  <a:srgbClr val="339933"/>
                </a:solidFill>
              </a:rPr>
              <a:t>,</a:t>
            </a:r>
            <a:r>
              <a:rPr lang="en-US" sz="2000" dirty="0"/>
              <a:t> imid</a:t>
            </a:r>
            <a:r>
              <a:rPr lang="en-US" sz="2000" dirty="0">
                <a:solidFill>
                  <a:srgbClr val="339933"/>
                </a:solidFill>
              </a:rPr>
              <a:t>-</a:t>
            </a:r>
            <a:r>
              <a:rPr lang="en-US" sz="2000" dirty="0">
                <a:solidFill>
                  <a:srgbClr val="0000DD"/>
                </a:solidFill>
              </a:rPr>
              <a:t>1</a:t>
            </a:r>
            <a:r>
              <a:rPr lang="en-US" sz="2000" dirty="0">
                <a:solidFill>
                  <a:srgbClr val="009900"/>
                </a:solidFill>
              </a:rPr>
              <a:t>)</a:t>
            </a:r>
            <a:r>
              <a:rPr lang="en-US" sz="2000" dirty="0">
                <a:solidFill>
                  <a:srgbClr val="339933"/>
                </a:solidFill>
              </a:rPr>
              <a:t>;</a:t>
            </a:r>
            <a:r>
              <a:rPr lang="en-US" sz="2000" dirty="0"/>
              <a:t> </a:t>
            </a:r>
            <a:endParaRPr lang="en-US" sz="2000" dirty="0" smtClean="0"/>
          </a:p>
          <a:p>
            <a:pPr marL="800100" lvl="2" indent="0">
              <a:buNone/>
            </a:pPr>
            <a:r>
              <a:rPr lang="en-US" sz="2000" dirty="0">
                <a:solidFill>
                  <a:srgbClr val="B1B100"/>
                </a:solidFill>
              </a:rPr>
              <a:t>	</a:t>
            </a:r>
            <a:r>
              <a:rPr lang="en-US" sz="2000" dirty="0" smtClean="0">
                <a:solidFill>
                  <a:srgbClr val="B1B100"/>
                </a:solidFill>
              </a:rPr>
              <a:t>else</a:t>
            </a:r>
            <a:r>
              <a:rPr lang="en-US" sz="2000" dirty="0" smtClean="0"/>
              <a:t> </a:t>
            </a:r>
            <a:r>
              <a:rPr lang="en-US" sz="2000" dirty="0">
                <a:solidFill>
                  <a:srgbClr val="B1B100"/>
                </a:solidFill>
              </a:rPr>
              <a:t>if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9900"/>
                </a:solidFill>
              </a:rPr>
              <a:t>(</a:t>
            </a:r>
            <a:r>
              <a:rPr lang="en-US" sz="2000" dirty="0"/>
              <a:t>A</a:t>
            </a:r>
            <a:r>
              <a:rPr lang="en-US" sz="2000" dirty="0">
                <a:solidFill>
                  <a:srgbClr val="009900"/>
                </a:solidFill>
              </a:rPr>
              <a:t>[</a:t>
            </a:r>
            <a:r>
              <a:rPr lang="en-US" sz="2000" dirty="0" err="1"/>
              <a:t>imid</a:t>
            </a:r>
            <a:r>
              <a:rPr lang="en-US" sz="2000" dirty="0">
                <a:solidFill>
                  <a:srgbClr val="009900"/>
                </a:solidFill>
              </a:rPr>
              <a:t>]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339933"/>
                </a:solidFill>
              </a:rPr>
              <a:t>&lt;</a:t>
            </a:r>
            <a:r>
              <a:rPr lang="en-US" sz="2000" dirty="0"/>
              <a:t> key</a:t>
            </a:r>
            <a:r>
              <a:rPr lang="en-US" sz="2000" dirty="0">
                <a:solidFill>
                  <a:srgbClr val="009900"/>
                </a:solidFill>
              </a:rPr>
              <a:t>)</a:t>
            </a:r>
            <a:r>
              <a:rPr lang="en-US" sz="2000" dirty="0"/>
              <a:t> </a:t>
            </a:r>
            <a:r>
              <a:rPr lang="en-US" sz="2000" i="1" dirty="0">
                <a:solidFill>
                  <a:srgbClr val="666666"/>
                </a:solidFill>
              </a:rPr>
              <a:t>// key is in upper subset</a:t>
            </a:r>
            <a:r>
              <a:rPr lang="en-US" sz="2000" dirty="0"/>
              <a:t> </a:t>
            </a:r>
            <a:endParaRPr lang="en-US" sz="2000" dirty="0" smtClean="0"/>
          </a:p>
          <a:p>
            <a:pPr marL="800100" lvl="2" indent="0">
              <a:buNone/>
            </a:pPr>
            <a:r>
              <a:rPr lang="en-US" sz="2000" dirty="0">
                <a:solidFill>
                  <a:srgbClr val="B1B100"/>
                </a:solidFill>
              </a:rPr>
              <a:t>	</a:t>
            </a:r>
            <a:r>
              <a:rPr lang="en-US" sz="2000" dirty="0" smtClean="0">
                <a:solidFill>
                  <a:srgbClr val="B1B100"/>
                </a:solidFill>
              </a:rPr>
              <a:t>	return</a:t>
            </a:r>
            <a:r>
              <a:rPr lang="en-US" sz="2000" dirty="0" smtClean="0"/>
              <a:t> </a:t>
            </a:r>
            <a:r>
              <a:rPr lang="en-US" sz="2000" dirty="0" err="1"/>
              <a:t>binary_search</a:t>
            </a:r>
            <a:r>
              <a:rPr lang="en-US" sz="2000" dirty="0">
                <a:solidFill>
                  <a:srgbClr val="009900"/>
                </a:solidFill>
              </a:rPr>
              <a:t>(</a:t>
            </a:r>
            <a:r>
              <a:rPr lang="en-US" sz="2000" dirty="0"/>
              <a:t>A</a:t>
            </a:r>
            <a:r>
              <a:rPr lang="en-US" sz="2000" dirty="0">
                <a:solidFill>
                  <a:srgbClr val="339933"/>
                </a:solidFill>
              </a:rPr>
              <a:t>,</a:t>
            </a:r>
            <a:r>
              <a:rPr lang="en-US" sz="2000" dirty="0"/>
              <a:t> key</a:t>
            </a:r>
            <a:r>
              <a:rPr lang="en-US" sz="2000" dirty="0">
                <a:solidFill>
                  <a:srgbClr val="339933"/>
                </a:solidFill>
              </a:rPr>
              <a:t>,</a:t>
            </a:r>
            <a:r>
              <a:rPr lang="en-US" sz="2000" dirty="0"/>
              <a:t> imid</a:t>
            </a:r>
            <a:r>
              <a:rPr lang="en-US" sz="2000" dirty="0">
                <a:solidFill>
                  <a:srgbClr val="339933"/>
                </a:solidFill>
              </a:rPr>
              <a:t>+</a:t>
            </a:r>
            <a:r>
              <a:rPr lang="en-US" sz="2000" dirty="0">
                <a:solidFill>
                  <a:srgbClr val="0000DD"/>
                </a:solidFill>
              </a:rPr>
              <a:t>1</a:t>
            </a:r>
            <a:r>
              <a:rPr lang="en-US" sz="2000" dirty="0">
                <a:solidFill>
                  <a:srgbClr val="339933"/>
                </a:solidFill>
              </a:rPr>
              <a:t>,</a:t>
            </a:r>
            <a:r>
              <a:rPr lang="en-US" sz="2000" dirty="0"/>
              <a:t> </a:t>
            </a:r>
            <a:r>
              <a:rPr lang="en-US" sz="2000" dirty="0" err="1"/>
              <a:t>imax</a:t>
            </a:r>
            <a:r>
              <a:rPr lang="en-US" sz="2000" dirty="0">
                <a:solidFill>
                  <a:srgbClr val="009900"/>
                </a:solidFill>
              </a:rPr>
              <a:t>)</a:t>
            </a:r>
            <a:r>
              <a:rPr lang="en-US" sz="2000" dirty="0">
                <a:solidFill>
                  <a:srgbClr val="339933"/>
                </a:solidFill>
              </a:rPr>
              <a:t>;</a:t>
            </a:r>
            <a:r>
              <a:rPr lang="en-US" sz="2000" dirty="0"/>
              <a:t> </a:t>
            </a:r>
            <a:endParaRPr lang="en-US" sz="2000" dirty="0" smtClean="0"/>
          </a:p>
          <a:p>
            <a:pPr marL="800100" lvl="2" indent="0">
              <a:buNone/>
            </a:pPr>
            <a:r>
              <a:rPr lang="en-US" sz="2000" dirty="0">
                <a:solidFill>
                  <a:srgbClr val="B1B100"/>
                </a:solidFill>
              </a:rPr>
              <a:t>	</a:t>
            </a:r>
            <a:r>
              <a:rPr lang="en-US" sz="2000" dirty="0" smtClean="0">
                <a:solidFill>
                  <a:srgbClr val="B1B100"/>
                </a:solidFill>
              </a:rPr>
              <a:t>else</a:t>
            </a:r>
            <a:r>
              <a:rPr lang="en-US" sz="2000" dirty="0" smtClean="0"/>
              <a:t> </a:t>
            </a:r>
            <a:r>
              <a:rPr lang="en-US" sz="2000" i="1" dirty="0">
                <a:solidFill>
                  <a:srgbClr val="666666"/>
                </a:solidFill>
              </a:rPr>
              <a:t>// key has been found</a:t>
            </a:r>
            <a:r>
              <a:rPr lang="en-US" sz="2000" dirty="0"/>
              <a:t> </a:t>
            </a:r>
            <a:endParaRPr lang="en-US" sz="2000" dirty="0" smtClean="0"/>
          </a:p>
          <a:p>
            <a:pPr marL="800100" lvl="2" indent="0">
              <a:buNone/>
            </a:pPr>
            <a:r>
              <a:rPr lang="en-US" sz="2000" dirty="0">
                <a:solidFill>
                  <a:srgbClr val="B1B100"/>
                </a:solidFill>
              </a:rPr>
              <a:t>	</a:t>
            </a:r>
            <a:r>
              <a:rPr lang="en-US" sz="2000" dirty="0" smtClean="0">
                <a:solidFill>
                  <a:srgbClr val="B1B100"/>
                </a:solidFill>
              </a:rPr>
              <a:t>	return</a:t>
            </a:r>
            <a:r>
              <a:rPr lang="en-US" sz="2000" dirty="0" smtClean="0"/>
              <a:t> </a:t>
            </a:r>
            <a:r>
              <a:rPr lang="en-US" sz="2000" dirty="0" err="1"/>
              <a:t>imid</a:t>
            </a:r>
            <a:r>
              <a:rPr lang="en-US" sz="2000" dirty="0">
                <a:solidFill>
                  <a:srgbClr val="339933"/>
                </a:solidFill>
              </a:rPr>
              <a:t>;</a:t>
            </a:r>
            <a:r>
              <a:rPr lang="en-US" sz="2000" dirty="0"/>
              <a:t>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solidFill>
                  <a:srgbClr val="009900"/>
                </a:solidFill>
              </a:rPr>
              <a:t>	}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9900"/>
                </a:solidFill>
              </a:rPr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60925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4468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lot of search algorithms, here we just covered two simplest cases:</a:t>
            </a:r>
          </a:p>
          <a:p>
            <a:pPr lvl="1"/>
            <a:r>
              <a:rPr lang="en-US" dirty="0" smtClean="0"/>
              <a:t>Linear search in a list (array) of numbers</a:t>
            </a:r>
          </a:p>
          <a:p>
            <a:pPr lvl="1"/>
            <a:r>
              <a:rPr lang="en-US" dirty="0" smtClean="0"/>
              <a:t>Binary search in sorted array</a:t>
            </a:r>
            <a:endParaRPr lang="en-US" dirty="0"/>
          </a:p>
          <a:p>
            <a:r>
              <a:rPr lang="en-US" dirty="0"/>
              <a:t>M</a:t>
            </a:r>
            <a:r>
              <a:rPr lang="en-US" dirty="0" smtClean="0"/>
              <a:t>ore with different data structures:</a:t>
            </a:r>
          </a:p>
          <a:p>
            <a:pPr lvl="1"/>
            <a:r>
              <a:rPr lang="en-US" dirty="0" smtClean="0"/>
              <a:t>Search in graphs and trees (computer science concepts, not the usual graph/tree)</a:t>
            </a:r>
          </a:p>
          <a:p>
            <a:pPr lvl="2"/>
            <a:r>
              <a:rPr lang="en-US" dirty="0" smtClean="0"/>
              <a:t>E.g., search for a move in chess game</a:t>
            </a:r>
          </a:p>
          <a:p>
            <a:pPr lvl="2"/>
            <a:r>
              <a:rPr lang="en-US" dirty="0" smtClean="0"/>
              <a:t>Search for relations/patterns in social network communication graph</a:t>
            </a:r>
          </a:p>
        </p:txBody>
      </p:sp>
    </p:spTree>
    <p:extLst>
      <p:ext uri="{BB962C8B-B14F-4D97-AF65-F5344CB8AC3E}">
        <p14:creationId xmlns:p14="http://schemas.microsoft.com/office/powerpoint/2010/main" val="1665332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Homework 4 deadline extended to June 13</a:t>
            </a:r>
            <a:r>
              <a:rPr lang="en-US" baseline="30000" dirty="0" smtClean="0"/>
              <a:t>th</a:t>
            </a:r>
            <a:r>
              <a:rPr lang="en-US" dirty="0" smtClean="0"/>
              <a:t>, by 11:59pm</a:t>
            </a:r>
          </a:p>
          <a:p>
            <a:endParaRPr lang="en-US" sz="1000" dirty="0" smtClean="0"/>
          </a:p>
          <a:p>
            <a:r>
              <a:rPr lang="en-US" dirty="0" smtClean="0"/>
              <a:t>Final exam, comprehensive</a:t>
            </a:r>
          </a:p>
          <a:p>
            <a:pPr lvl="1"/>
            <a:r>
              <a:rPr lang="en-US" dirty="0" smtClean="0"/>
              <a:t>Wednesday, June 17</a:t>
            </a:r>
            <a:r>
              <a:rPr lang="en-US" baseline="30000" dirty="0" smtClean="0"/>
              <a:t>th</a:t>
            </a:r>
            <a:r>
              <a:rPr lang="en-US" smtClean="0"/>
              <a:t>, </a:t>
            </a:r>
            <a:r>
              <a:rPr lang="en-US" smtClean="0"/>
              <a:t>8am </a:t>
            </a:r>
            <a:r>
              <a:rPr lang="en-US" smtClean="0"/>
              <a:t>– </a:t>
            </a:r>
            <a:r>
              <a:rPr lang="en-US" smtClean="0"/>
              <a:t>11am</a:t>
            </a:r>
            <a:endParaRPr lang="en-US" dirty="0" smtClean="0"/>
          </a:p>
          <a:p>
            <a:pPr lvl="1"/>
            <a:r>
              <a:rPr lang="en-US" dirty="0" smtClean="0"/>
              <a:t>Review on Monday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75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One selection </a:t>
            </a:r>
            <a:r>
              <a:rPr lang="en-US" dirty="0"/>
              <a:t>p</a:t>
            </a:r>
            <a:r>
              <a:rPr lang="en-US" dirty="0" smtClean="0"/>
              <a:t>roblem:</a:t>
            </a:r>
          </a:p>
          <a:p>
            <a:pPr lvl="1"/>
            <a:r>
              <a:rPr lang="en-US" dirty="0" smtClean="0"/>
              <a:t>Find the smallest / largest number in a given list (array)</a:t>
            </a:r>
          </a:p>
          <a:p>
            <a:pPr lvl="1"/>
            <a:r>
              <a:rPr lang="en-US" dirty="0" smtClean="0"/>
              <a:t>No assumption made on the list ( so it is not sorted )</a:t>
            </a:r>
          </a:p>
          <a:p>
            <a:pPr lvl="1"/>
            <a:endParaRPr lang="en-US" sz="1200" dirty="0"/>
          </a:p>
          <a:p>
            <a:r>
              <a:rPr lang="en-US" dirty="0" smtClean="0"/>
              <a:t>We have solved this in lab 4</a:t>
            </a:r>
          </a:p>
          <a:p>
            <a:pPr lvl="1"/>
            <a:r>
              <a:rPr lang="en-US" dirty="0" smtClean="0"/>
              <a:t>Loop through each element, keep the largest/smallest</a:t>
            </a:r>
          </a:p>
          <a:p>
            <a:pPr lvl="1"/>
            <a:endParaRPr lang="en-US" sz="1200" dirty="0"/>
          </a:p>
          <a:p>
            <a:r>
              <a:rPr lang="en-US" dirty="0" smtClean="0"/>
              <a:t>Let’s relax the problem a bit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876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Find the k-</a:t>
            </a:r>
            <a:r>
              <a:rPr lang="en-US" dirty="0" err="1" smtClean="0"/>
              <a:t>th</a:t>
            </a:r>
            <a:r>
              <a:rPr lang="en-US" dirty="0" smtClean="0"/>
              <a:t> smallest (or largest) element in a list of numbers</a:t>
            </a:r>
          </a:p>
          <a:p>
            <a:endParaRPr lang="en-US" sz="1200" dirty="0"/>
          </a:p>
          <a:p>
            <a:r>
              <a:rPr lang="en-US" dirty="0" smtClean="0"/>
              <a:t>How to solve this problem?</a:t>
            </a:r>
          </a:p>
          <a:p>
            <a:pPr lvl="1"/>
            <a:r>
              <a:rPr lang="en-US" dirty="0" smtClean="0"/>
              <a:t>Go </a:t>
            </a:r>
            <a:r>
              <a:rPr lang="en-US" dirty="0"/>
              <a:t>through each element, for each element, check its position in </a:t>
            </a:r>
            <a:r>
              <a:rPr lang="en-US" dirty="0" smtClean="0"/>
              <a:t>list</a:t>
            </a:r>
          </a:p>
          <a:p>
            <a:pPr lvl="2"/>
            <a:r>
              <a:rPr lang="en-US" dirty="0" smtClean="0"/>
              <a:t>How many operations in the worst case?</a:t>
            </a:r>
            <a:endParaRPr lang="en-US" dirty="0"/>
          </a:p>
          <a:p>
            <a:pPr lvl="1"/>
            <a:r>
              <a:rPr lang="en-US" dirty="0" smtClean="0"/>
              <a:t>Sort array first. Then get the k-</a:t>
            </a:r>
            <a:r>
              <a:rPr lang="en-US" dirty="0" err="1" smtClean="0"/>
              <a:t>th</a:t>
            </a:r>
            <a:r>
              <a:rPr lang="en-US" dirty="0" smtClean="0"/>
              <a:t> element</a:t>
            </a:r>
          </a:p>
          <a:p>
            <a:pPr lvl="2"/>
            <a:r>
              <a:rPr lang="en-US" dirty="0"/>
              <a:t>How many operations in the worst case </a:t>
            </a:r>
          </a:p>
        </p:txBody>
      </p:sp>
    </p:spTree>
    <p:extLst>
      <p:ext uri="{BB962C8B-B14F-4D97-AF65-F5344CB8AC3E}">
        <p14:creationId xmlns:p14="http://schemas.microsoft.com/office/powerpoint/2010/main" val="2782980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17638"/>
            <a:ext cx="8229601" cy="495573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Quickselect</a:t>
            </a:r>
            <a:r>
              <a:rPr lang="en-US" dirty="0" smtClean="0"/>
              <a:t> (quick in practice, but not in the worst case)</a:t>
            </a:r>
          </a:p>
          <a:p>
            <a:r>
              <a:rPr lang="en-US" dirty="0" smtClean="0"/>
              <a:t>To find </a:t>
            </a:r>
            <a:r>
              <a:rPr lang="en-US" b="1" dirty="0" smtClean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th</a:t>
            </a:r>
            <a:r>
              <a:rPr lang="en-US" dirty="0" smtClean="0"/>
              <a:t> smallest number in </a:t>
            </a:r>
            <a:r>
              <a:rPr lang="en-US" b="1" dirty="0" smtClean="0"/>
              <a:t>n</a:t>
            </a:r>
            <a:r>
              <a:rPr lang="en-US" dirty="0" smtClean="0"/>
              <a:t> numbers:</a:t>
            </a:r>
            <a:endParaRPr lang="en-US" dirty="0"/>
          </a:p>
          <a:p>
            <a:pPr lvl="1"/>
            <a:r>
              <a:rPr lang="en-US" dirty="0" smtClean="0"/>
              <a:t>Randomly pick a number from the list, call it </a:t>
            </a:r>
            <a:r>
              <a:rPr lang="en-US" b="1" dirty="0" smtClean="0"/>
              <a:t>p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Partition the array into two parts:</a:t>
            </a:r>
          </a:p>
          <a:p>
            <a:pPr lvl="2"/>
            <a:r>
              <a:rPr lang="en-US" dirty="0" smtClean="0"/>
              <a:t>Numbers that are &lt; </a:t>
            </a:r>
            <a:r>
              <a:rPr lang="en-US" b="1" dirty="0" smtClean="0"/>
              <a:t>p  (m numbers)</a:t>
            </a:r>
          </a:p>
          <a:p>
            <a:pPr lvl="2"/>
            <a:r>
              <a:rPr lang="en-US" dirty="0" smtClean="0"/>
              <a:t>Numbers that are &gt; </a:t>
            </a:r>
            <a:r>
              <a:rPr lang="en-US" b="1" dirty="0" smtClean="0"/>
              <a:t>p  (n – m – 1 numbers)</a:t>
            </a:r>
          </a:p>
          <a:p>
            <a:pPr lvl="1"/>
            <a:r>
              <a:rPr lang="en-US" dirty="0" smtClean="0"/>
              <a:t>If </a:t>
            </a:r>
            <a:r>
              <a:rPr lang="en-US" b="1" dirty="0" smtClean="0"/>
              <a:t>m==k-1</a:t>
            </a:r>
            <a:r>
              <a:rPr lang="en-US" dirty="0" smtClean="0"/>
              <a:t>, </a:t>
            </a:r>
            <a:r>
              <a:rPr lang="en-US" b="1" dirty="0" smtClean="0"/>
              <a:t>p</a:t>
            </a:r>
            <a:r>
              <a:rPr lang="en-US" dirty="0" smtClean="0"/>
              <a:t> is the </a:t>
            </a:r>
            <a:r>
              <a:rPr lang="en-US" b="1" dirty="0" smtClean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th</a:t>
            </a:r>
            <a:r>
              <a:rPr lang="en-US" dirty="0" smtClean="0"/>
              <a:t> smallest</a:t>
            </a:r>
          </a:p>
          <a:p>
            <a:pPr lvl="1"/>
            <a:r>
              <a:rPr lang="en-US" dirty="0" smtClean="0"/>
              <a:t>If </a:t>
            </a:r>
            <a:r>
              <a:rPr lang="en-US" b="1" dirty="0" smtClean="0"/>
              <a:t>m &gt; k</a:t>
            </a:r>
            <a:r>
              <a:rPr lang="en-US" dirty="0" smtClean="0"/>
              <a:t>, find the </a:t>
            </a:r>
            <a:r>
              <a:rPr lang="en-US" b="1" dirty="0" smtClean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th</a:t>
            </a:r>
            <a:r>
              <a:rPr lang="en-US" dirty="0" smtClean="0"/>
              <a:t> smallest in the m numbers</a:t>
            </a:r>
          </a:p>
          <a:p>
            <a:pPr lvl="1"/>
            <a:r>
              <a:rPr lang="en-US" dirty="0" smtClean="0"/>
              <a:t>If </a:t>
            </a:r>
            <a:r>
              <a:rPr lang="en-US" b="1" dirty="0" smtClean="0"/>
              <a:t>m &lt; k</a:t>
            </a:r>
            <a:r>
              <a:rPr lang="en-US" dirty="0" smtClean="0"/>
              <a:t>, find the </a:t>
            </a:r>
            <a:r>
              <a:rPr lang="en-US" b="1" dirty="0" smtClean="0"/>
              <a:t>(k-m-1)</a:t>
            </a:r>
            <a:r>
              <a:rPr lang="en-US" dirty="0" smtClean="0"/>
              <a:t>-</a:t>
            </a:r>
            <a:r>
              <a:rPr lang="en-US" dirty="0" err="1" smtClean="0"/>
              <a:t>th</a:t>
            </a:r>
            <a:r>
              <a:rPr lang="en-US" dirty="0" smtClean="0"/>
              <a:t> smallest in the </a:t>
            </a:r>
            <a:r>
              <a:rPr lang="en-US" b="1" dirty="0" smtClean="0"/>
              <a:t>(n-m-1)</a:t>
            </a:r>
            <a:r>
              <a:rPr lang="en-US" dirty="0" smtClean="0"/>
              <a:t> numbers</a:t>
            </a:r>
          </a:p>
          <a:p>
            <a:r>
              <a:rPr lang="en-US" dirty="0" smtClean="0"/>
              <a:t>On average, this requires ~n*constant operations</a:t>
            </a:r>
          </a:p>
          <a:p>
            <a:r>
              <a:rPr lang="en-US" dirty="0" smtClean="0"/>
              <a:t>But in the worst case, it is ~n^2*constant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570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sorting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537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 to Recursion</a:t>
            </a:r>
            <a:endParaRPr lang="en-US" dirty="0" smtClean="0"/>
          </a:p>
          <a:p>
            <a:endParaRPr lang="en-US" sz="1000" dirty="0"/>
          </a:p>
          <a:p>
            <a:r>
              <a:rPr lang="en-US" dirty="0" smtClean="0"/>
              <a:t>Introduction to Search &amp; Selection</a:t>
            </a:r>
          </a:p>
          <a:p>
            <a:pPr marL="0" indent="0">
              <a:buNone/>
            </a:pPr>
            <a:endParaRPr lang="en-US" sz="1000" dirty="0" smtClean="0"/>
          </a:p>
          <a:p>
            <a:pPr lvl="1"/>
            <a:r>
              <a:rPr lang="en-US" dirty="0" smtClean="0"/>
              <a:t>Not the focus of the final exam</a:t>
            </a:r>
          </a:p>
          <a:p>
            <a:pPr lvl="1"/>
            <a:r>
              <a:rPr lang="en-US" dirty="0" smtClean="0"/>
              <a:t>But, you should be able to </a:t>
            </a:r>
            <a:r>
              <a:rPr lang="en-US" b="1" dirty="0" smtClean="0"/>
              <a:t>understand</a:t>
            </a:r>
            <a:r>
              <a:rPr lang="en-US" dirty="0" smtClean="0"/>
              <a:t> the code in the slides (and </a:t>
            </a:r>
            <a:r>
              <a:rPr lang="en-US" b="1" dirty="0" smtClean="0"/>
              <a:t>know how to use the code in similar problems by making slight modifications</a:t>
            </a:r>
            <a:r>
              <a:rPr lang="en-US" dirty="0" smtClean="0"/>
              <a:t>).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47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Whenever an algorithm has one subtask that is a smaller version of the entire </a:t>
            </a:r>
            <a:r>
              <a:rPr lang="en-US" dirty="0" smtClean="0"/>
              <a:t>algorithm’s </a:t>
            </a:r>
            <a:r>
              <a:rPr lang="en-US" dirty="0"/>
              <a:t>task, it is said to be </a:t>
            </a:r>
            <a:r>
              <a:rPr lang="en-US" b="1" dirty="0" smtClean="0">
                <a:solidFill>
                  <a:srgbClr val="FF0000"/>
                </a:solidFill>
              </a:rPr>
              <a:t>recursive</a:t>
            </a:r>
            <a:endParaRPr lang="en-US" dirty="0"/>
          </a:p>
          <a:p>
            <a:r>
              <a:rPr lang="en-US" b="1" dirty="0" smtClean="0"/>
              <a:t>Recursion</a:t>
            </a:r>
            <a:r>
              <a:rPr lang="en-US" dirty="0" smtClean="0"/>
              <a:t>: you write a method to solve a big task, and the method invokes itself to solve a smaller subtask</a:t>
            </a:r>
            <a:endParaRPr lang="en-US" dirty="0"/>
          </a:p>
          <a:p>
            <a:pPr lvl="1"/>
            <a:r>
              <a:rPr lang="en-US" dirty="0" smtClean="0"/>
              <a:t>E.g., I want to eat 5 apples now. My subtask can be eating 4 apples, eating 3 apples, eating 2 apples, et…..</a:t>
            </a:r>
          </a:p>
          <a:p>
            <a:pPr lvl="1"/>
            <a:r>
              <a:rPr lang="en-US" dirty="0" smtClean="0"/>
              <a:t>To eat 5 apples, I can do:</a:t>
            </a:r>
            <a:endParaRPr lang="en-US" dirty="0"/>
          </a:p>
          <a:p>
            <a:pPr lvl="2"/>
            <a:r>
              <a:rPr lang="en-US" dirty="0" smtClean="0"/>
              <a:t>Eat 3 apples + Eat 2 apples</a:t>
            </a:r>
          </a:p>
          <a:p>
            <a:pPr lvl="2"/>
            <a:r>
              <a:rPr lang="en-US" dirty="0" smtClean="0"/>
              <a:t>Eat 1 apple + Eat 4 apples</a:t>
            </a:r>
            <a:endParaRPr lang="en-US" dirty="0"/>
          </a:p>
        </p:txBody>
      </p:sp>
      <p:cxnSp>
        <p:nvCxnSpPr>
          <p:cNvPr id="5" name="Straight Connector 4"/>
          <p:cNvCxnSpPr>
            <a:stCxn id="10" idx="3"/>
          </p:cNvCxnSpPr>
          <p:nvPr/>
        </p:nvCxnSpPr>
        <p:spPr>
          <a:xfrm flipV="1">
            <a:off x="4898748" y="5142532"/>
            <a:ext cx="1630068" cy="2840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0" idx="3"/>
          </p:cNvCxnSpPr>
          <p:nvPr/>
        </p:nvCxnSpPr>
        <p:spPr>
          <a:xfrm>
            <a:off x="4898748" y="5426598"/>
            <a:ext cx="1630068" cy="4284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656832" y="4893009"/>
            <a:ext cx="1566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Eat 1 apple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656832" y="5651961"/>
            <a:ext cx="1566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Eat 1 apple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353412" y="5274605"/>
            <a:ext cx="1545336" cy="303985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27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Eating 1 apple is the smallest task that I can have. I cannot divide it anymore.</a:t>
            </a:r>
          </a:p>
          <a:p>
            <a:r>
              <a:rPr lang="en-US" sz="2800" dirty="0" smtClean="0"/>
              <a:t>This is the </a:t>
            </a:r>
            <a:r>
              <a:rPr lang="en-US" sz="2800" dirty="0" smtClean="0">
                <a:solidFill>
                  <a:srgbClr val="FF0000"/>
                </a:solidFill>
              </a:rPr>
              <a:t>base case </a:t>
            </a:r>
            <a:r>
              <a:rPr lang="en-US" sz="2800" dirty="0" smtClean="0"/>
              <a:t>in recursion.</a:t>
            </a:r>
            <a:endParaRPr lang="en-US" sz="2800" dirty="0"/>
          </a:p>
          <a:p>
            <a:r>
              <a:rPr lang="en-US" sz="2800" dirty="0" smtClean="0"/>
              <a:t>Recursion is to divide a big task into smaller tasks. Smaller tasks are then divided further. Until we reach base case.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5436" y="4294505"/>
            <a:ext cx="3351101" cy="2401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1275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visualcsharptutorials.com/images/fundamentals/recursion-10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7" r="8395"/>
          <a:stretch/>
        </p:blipFill>
        <p:spPr bwMode="auto">
          <a:xfrm>
            <a:off x="4878291" y="3293332"/>
            <a:ext cx="4233145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764870" cy="386992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Let’s start with a simple example: calculating factorial</a:t>
            </a:r>
          </a:p>
          <a:p>
            <a:pPr lvl="1"/>
            <a:r>
              <a:rPr lang="en-US" sz="2400" dirty="0" smtClean="0"/>
              <a:t>Factorial(n) = n * (n-1) * (n-2) * ….. * 3 * 2 * </a:t>
            </a:r>
            <a:r>
              <a:rPr lang="en-US" sz="2400" dirty="0"/>
              <a:t>1</a:t>
            </a:r>
            <a:endParaRPr lang="en-US" sz="2400" dirty="0" smtClean="0"/>
          </a:p>
          <a:p>
            <a:r>
              <a:rPr lang="en-US" sz="2800" dirty="0" smtClean="0"/>
              <a:t>How do you solve a task                             with smaller task(s)?</a:t>
            </a:r>
          </a:p>
          <a:p>
            <a:pPr lvl="1"/>
            <a:r>
              <a:rPr lang="en-US" sz="2600" dirty="0" smtClean="0"/>
              <a:t>Factorial(n) =                                                    n * Factorial(n-1)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975514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visualcsharptutorials.com/images/fundamentals/recursion-10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7" r="8395"/>
          <a:stretch/>
        </p:blipFill>
        <p:spPr bwMode="auto">
          <a:xfrm>
            <a:off x="4878291" y="3293332"/>
            <a:ext cx="4233145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Translate this into Java code</a:t>
            </a:r>
            <a:endParaRPr lang="en-US" dirty="0"/>
          </a:p>
          <a:p>
            <a:pPr marL="400050" lvl="1" indent="0"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public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static </a:t>
            </a:r>
            <a:r>
              <a:rPr lang="en-US" sz="2400" dirty="0" err="1" smtClean="0">
                <a:solidFill>
                  <a:srgbClr val="7030A0"/>
                </a:solidFill>
              </a:rPr>
              <a:t>int</a:t>
            </a:r>
            <a:r>
              <a:rPr lang="en-US" sz="2400" dirty="0" smtClean="0"/>
              <a:t> factorial( </a:t>
            </a:r>
            <a:r>
              <a:rPr lang="en-US" sz="2400" dirty="0" err="1" smtClean="0">
                <a:solidFill>
                  <a:srgbClr val="7030A0"/>
                </a:solidFill>
              </a:rPr>
              <a:t>int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smtClean="0"/>
              <a:t>n ) </a:t>
            </a:r>
          </a:p>
          <a:p>
            <a:pPr marL="400050" lvl="1" indent="0">
              <a:buNone/>
            </a:pPr>
            <a:r>
              <a:rPr lang="en-US" sz="2400" dirty="0" smtClean="0"/>
              <a:t>{</a:t>
            </a:r>
          </a:p>
          <a:p>
            <a:pPr marL="400050" lvl="1" indent="0"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7030A0"/>
                </a:solidFill>
              </a:rPr>
              <a:t>if</a:t>
            </a:r>
            <a:r>
              <a:rPr lang="en-US" sz="2400" dirty="0" smtClean="0"/>
              <a:t> (n==1) </a:t>
            </a:r>
            <a:r>
              <a:rPr lang="en-US" sz="2400" dirty="0" smtClean="0">
                <a:solidFill>
                  <a:srgbClr val="7030A0"/>
                </a:solidFill>
              </a:rPr>
              <a:t>return</a:t>
            </a:r>
            <a:r>
              <a:rPr lang="en-US" sz="2400" dirty="0" smtClean="0"/>
              <a:t> 1;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// base case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  <a:p>
            <a:pPr marL="400050" lvl="1" indent="0"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7030A0"/>
                </a:solidFill>
              </a:rPr>
              <a:t>else</a:t>
            </a:r>
          </a:p>
          <a:p>
            <a:pPr marL="400050" lvl="1" indent="0">
              <a:buNone/>
            </a:pPr>
            <a:r>
              <a:rPr lang="en-US" sz="2400" dirty="0" smtClean="0"/>
              <a:t>		</a:t>
            </a:r>
            <a:r>
              <a:rPr lang="en-US" sz="2400" dirty="0" smtClean="0">
                <a:solidFill>
                  <a:srgbClr val="7030A0"/>
                </a:solidFill>
              </a:rPr>
              <a:t>return</a:t>
            </a:r>
            <a:r>
              <a:rPr lang="en-US" sz="2400" dirty="0" smtClean="0"/>
              <a:t> n * factorial(n-1);</a:t>
            </a:r>
            <a:endParaRPr lang="en-US" sz="2400" dirty="0"/>
          </a:p>
          <a:p>
            <a:pPr marL="400050" lvl="1" indent="0">
              <a:buNone/>
            </a:pPr>
            <a:r>
              <a:rPr lang="en-US" sz="2400" dirty="0" smtClean="0"/>
              <a:t>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27642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recursion form can be more natural in many problems (than using loops)</a:t>
            </a:r>
          </a:p>
          <a:p>
            <a:endParaRPr lang="en-US" dirty="0" smtClean="0"/>
          </a:p>
          <a:p>
            <a:r>
              <a:rPr lang="en-US" dirty="0" smtClean="0"/>
              <a:t>Some problems can be hard to formulate using naïve looping (but such problems are beyond the scope of this course)</a:t>
            </a:r>
          </a:p>
          <a:p>
            <a:endParaRPr lang="en-US" dirty="0"/>
          </a:p>
          <a:p>
            <a:r>
              <a:rPr lang="en-US" dirty="0" smtClean="0"/>
              <a:t>Let’s see more recursion examples:</a:t>
            </a:r>
          </a:p>
          <a:p>
            <a:pPr lvl="1"/>
            <a:r>
              <a:rPr lang="en-US" dirty="0" smtClean="0"/>
              <a:t>Digits </a:t>
            </a:r>
            <a:r>
              <a:rPr lang="en-US" dirty="0"/>
              <a:t>to </a:t>
            </a:r>
            <a:r>
              <a:rPr lang="en-US" dirty="0" smtClean="0"/>
              <a:t>Words from textbook</a:t>
            </a:r>
          </a:p>
        </p:txBody>
      </p:sp>
    </p:spTree>
    <p:extLst>
      <p:ext uri="{BB962C8B-B14F-4D97-AF65-F5344CB8AC3E}">
        <p14:creationId xmlns:p14="http://schemas.microsoft.com/office/powerpoint/2010/main" val="796024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Recursion: Digits to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Define </a:t>
            </a:r>
            <a:r>
              <a:rPr lang="en-US" dirty="0"/>
              <a:t>a method that takes a single integer as an </a:t>
            </a:r>
            <a:r>
              <a:rPr lang="en-US" dirty="0" smtClean="0"/>
              <a:t>argument </a:t>
            </a:r>
            <a:r>
              <a:rPr lang="en-US" dirty="0"/>
              <a:t>and displays the digits of that integer as words. 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example, if the </a:t>
            </a:r>
            <a:r>
              <a:rPr lang="en-US" dirty="0" smtClean="0"/>
              <a:t>argument </a:t>
            </a:r>
            <a:r>
              <a:rPr lang="en-US" dirty="0"/>
              <a:t>is the number </a:t>
            </a:r>
            <a:r>
              <a:rPr lang="en-US" b="1" dirty="0"/>
              <a:t>223</a:t>
            </a:r>
            <a:r>
              <a:rPr lang="en-US" dirty="0"/>
              <a:t>, the method should </a:t>
            </a:r>
            <a:r>
              <a:rPr lang="en-US" dirty="0" smtClean="0"/>
              <a:t>display: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800" dirty="0" smtClean="0"/>
              <a:t>  </a:t>
            </a:r>
            <a:r>
              <a:rPr lang="en-US" sz="2800" b="1" dirty="0" smtClean="0"/>
              <a:t>two </a:t>
            </a:r>
            <a:r>
              <a:rPr lang="en-US" sz="2800" b="1" dirty="0"/>
              <a:t>two </a:t>
            </a:r>
            <a:r>
              <a:rPr lang="en-US" sz="2800" b="1" dirty="0" smtClean="0"/>
              <a:t>three</a:t>
            </a:r>
          </a:p>
          <a:p>
            <a:pPr marL="0" indent="0">
              <a:buNone/>
            </a:pPr>
            <a:endParaRPr lang="en-US" sz="1100" b="1" dirty="0"/>
          </a:p>
          <a:p>
            <a:r>
              <a:rPr lang="en-US" dirty="0" smtClean="0"/>
              <a:t>Base case? </a:t>
            </a:r>
          </a:p>
          <a:p>
            <a:r>
              <a:rPr lang="en-US" dirty="0" smtClean="0"/>
              <a:t>Recursive rule?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584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java_lectur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java_lecture_template.thmx</Template>
  <TotalTime>4764</TotalTime>
  <Words>1074</Words>
  <Application>Microsoft Macintosh PowerPoint</Application>
  <PresentationFormat>On-screen Show (4:3)</PresentationFormat>
  <Paragraphs>165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java_lecture_template</vt:lpstr>
      <vt:lpstr>COMP 110-001 Recursion, Searching, and Selection</vt:lpstr>
      <vt:lpstr>Announcements</vt:lpstr>
      <vt:lpstr>Today</vt:lpstr>
      <vt:lpstr>Recursion</vt:lpstr>
      <vt:lpstr>Recursion</vt:lpstr>
      <vt:lpstr>Recursion</vt:lpstr>
      <vt:lpstr>Recursion</vt:lpstr>
      <vt:lpstr>Recursion</vt:lpstr>
      <vt:lpstr>Recursion: Digits to Words</vt:lpstr>
      <vt:lpstr>Recursion: Digits to Words</vt:lpstr>
      <vt:lpstr>Recursion: Digits to Words</vt:lpstr>
      <vt:lpstr>Recursion: Digits to Words</vt:lpstr>
      <vt:lpstr>Search</vt:lpstr>
      <vt:lpstr>Sequential (Linear) Search</vt:lpstr>
      <vt:lpstr>Search</vt:lpstr>
      <vt:lpstr>Search</vt:lpstr>
      <vt:lpstr>Search</vt:lpstr>
      <vt:lpstr>Binary Search</vt:lpstr>
      <vt:lpstr>Search Algorithms</vt:lpstr>
      <vt:lpstr>Selection</vt:lpstr>
      <vt:lpstr>Selection</vt:lpstr>
      <vt:lpstr>Selection</vt:lpstr>
      <vt:lpstr>Next Class</vt:lpstr>
    </vt:vector>
  </TitlesOfParts>
  <Company>UNC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ly</dc:creator>
  <cp:lastModifiedBy>Yi Hong</cp:lastModifiedBy>
  <cp:revision>1725</cp:revision>
  <dcterms:created xsi:type="dcterms:W3CDTF">2012-08-20T18:10:04Z</dcterms:created>
  <dcterms:modified xsi:type="dcterms:W3CDTF">2015-06-15T17:35:05Z</dcterms:modified>
</cp:coreProperties>
</file>