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.xml" ContentType="application/vnd.openxmlformats-officedocument.presentationml.notesSlide+xml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370" r:id="rId2"/>
    <p:sldId id="397" r:id="rId3"/>
    <p:sldId id="356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81" r:id="rId20"/>
    <p:sldId id="382" r:id="rId21"/>
    <p:sldId id="378" r:id="rId22"/>
    <p:sldId id="379" r:id="rId23"/>
    <p:sldId id="380" r:id="rId24"/>
    <p:sldId id="396" r:id="rId25"/>
    <p:sldId id="385" r:id="rId26"/>
    <p:sldId id="386" r:id="rId27"/>
    <p:sldId id="387" r:id="rId28"/>
    <p:sldId id="388" r:id="rId29"/>
    <p:sldId id="389" r:id="rId30"/>
    <p:sldId id="390" r:id="rId31"/>
    <p:sldId id="391" r:id="rId32"/>
    <p:sldId id="392" r:id="rId33"/>
    <p:sldId id="393" r:id="rId34"/>
    <p:sldId id="394" r:id="rId35"/>
    <p:sldId id="395" r:id="rId36"/>
    <p:sldId id="383" r:id="rId3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BABD8"/>
    <a:srgbClr val="7AC3F6"/>
    <a:srgbClr val="6CADDA"/>
    <a:srgbClr val="75BBEC"/>
    <a:srgbClr val="639E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14" autoAdjust="0"/>
  </p:normalViewPr>
  <p:slideViewPr>
    <p:cSldViewPr snapToGrid="0" snapToObjects="1">
      <p:cViewPr varScale="1">
        <p:scale>
          <a:sx n="82" d="100"/>
          <a:sy n="82" d="100"/>
        </p:scale>
        <p:origin x="-18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33497-B7D4-984F-8D5C-19C498AE6F33}" type="datetimeFigureOut">
              <a:rPr lang="en-US" smtClean="0"/>
              <a:t>6/10/15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123E4-33F1-D149-8AF2-B20F90284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987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D1D38-8434-4A95-B258-7426099382B2}" type="datetimeFigureOut">
              <a:rPr lang="en-US" smtClean="0"/>
              <a:pPr/>
              <a:t>6/10/15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52867-85F4-4706-90F4-556F3E51A2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382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52867-85F4-4706-90F4-556F3E51A2E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52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DA73A-2E2D-A946-9630-A1615D31C7BD}" type="datetime1">
              <a:rPr lang="en-US" smtClean="0"/>
              <a:t>6/10/15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9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4107-5DA0-F340-A446-58213FA6594A}" type="datetime1">
              <a:rPr lang="en-US" smtClean="0"/>
              <a:t>6/10/15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46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9BD0-A77F-BA41-B386-EFA85D0EC06D}" type="datetime1">
              <a:rPr lang="en-US" smtClean="0"/>
              <a:t>6/10/15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67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9AF6E-3DA9-A843-A05C-1B42C1B6AF5A}" type="datetime1">
              <a:rPr lang="en-US" smtClean="0"/>
              <a:t>6/10/15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69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96FE-0B1A-1443-905A-A28D1BC75619}" type="datetime1">
              <a:rPr lang="en-US" smtClean="0"/>
              <a:t>6/10/15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2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EE29-EA89-5647-A35E-13450105A9A1}" type="datetime1">
              <a:rPr lang="en-US" smtClean="0"/>
              <a:t>6/10/15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4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5090-9650-5C45-A783-3F341E9EC2E5}" type="datetime1">
              <a:rPr lang="en-US" smtClean="0"/>
              <a:t>6/10/15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7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9BD6-0216-DA4F-B598-A895D71C86B1}" type="datetime1">
              <a:rPr lang="en-US" smtClean="0"/>
              <a:t>6/10/15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9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5A85-18A5-AC47-9E34-40D2AEA7087F}" type="datetime1">
              <a:rPr lang="en-US" smtClean="0"/>
              <a:t>6/10/15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8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B6A20-641C-574F-BCF6-B14962DB71A8}" type="datetime1">
              <a:rPr lang="en-US" smtClean="0"/>
              <a:t>6/10/15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8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F684-3BC7-504C-9274-6873E5995AF2}" type="datetime1">
              <a:rPr lang="en-US" smtClean="0"/>
              <a:t>6/10/15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36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2E308-8057-9846-BE8D-7DCF1FD9C888}" type="datetime1">
              <a:rPr lang="en-US" smtClean="0"/>
              <a:t>6/10/15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rgbClr val="2E98BD"/>
                </a:solidFill>
              </a:defRPr>
            </a:lvl1pPr>
          </a:lstStyle>
          <a:p>
            <a:fld id="{63DDD4E0-7430-A548-B363-6D8368E78A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73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rgbClr val="000090"/>
          </a:solidFill>
          <a:latin typeface="Arial Unicode MS"/>
          <a:ea typeface="+mj-ea"/>
          <a:cs typeface="Arial Unicode MS"/>
        </a:defRPr>
      </a:lvl1pPr>
    </p:titleStyle>
    <p:bodyStyle>
      <a:lvl1pPr marL="342900" indent="-342900" algn="l" defTabSz="457200" rtl="0" eaLnBrk="1" latinLnBrk="0" hangingPunct="1">
        <a:spcBef>
          <a:spcPts val="1224"/>
        </a:spcBef>
        <a:buFont typeface="Wingdings" charset="2"/>
        <a:buChar char="§"/>
        <a:defRPr sz="3200" b="0" i="0" kern="1200">
          <a:solidFill>
            <a:schemeClr val="tx1"/>
          </a:solidFill>
          <a:latin typeface="Arial Unicode MS"/>
          <a:ea typeface="+mn-ea"/>
          <a:cs typeface="Arial Unicode M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•"/>
        <a:defRPr sz="2800" b="0" i="0" kern="1200">
          <a:solidFill>
            <a:srgbClr val="0000FF"/>
          </a:solidFill>
          <a:latin typeface="Arial Unicode MS"/>
          <a:ea typeface="+mn-ea"/>
          <a:cs typeface="Arial Unicode M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 Unicode MS"/>
          <a:ea typeface="+mn-ea"/>
          <a:cs typeface="Arial Unicode M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 Unicode MS"/>
          <a:ea typeface="+mn-ea"/>
          <a:cs typeface="Arial Unicode M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 Unicode MS"/>
          <a:ea typeface="+mn-ea"/>
          <a:cs typeface="Arial Unicode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3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4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 110-001</a:t>
            </a:r>
            <a:br>
              <a:rPr lang="en-US" dirty="0" smtClean="0"/>
            </a:br>
            <a:r>
              <a:rPr lang="en-US" dirty="0" smtClean="0"/>
              <a:t>Exception Handling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Yi Hong</a:t>
            </a:r>
          </a:p>
          <a:p>
            <a:r>
              <a:rPr lang="en-US" dirty="0" smtClean="0"/>
              <a:t>June 10,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062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Need of a Formal </a:t>
            </a:r>
            <a:r>
              <a:rPr lang="en-US" dirty="0"/>
              <a:t>M</a:t>
            </a:r>
            <a:r>
              <a:rPr lang="en-US" dirty="0" smtClean="0"/>
              <a:t>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formal mechanism is needed to handle “problems”</a:t>
            </a:r>
          </a:p>
          <a:p>
            <a:endParaRPr lang="en-US" sz="1100" dirty="0" smtClean="0"/>
          </a:p>
          <a:p>
            <a:r>
              <a:rPr lang="en-US" dirty="0" smtClean="0"/>
              <a:t>“Problems” in one class should be reported and handled differently in different programs.</a:t>
            </a:r>
          </a:p>
          <a:p>
            <a:endParaRPr lang="en-US" sz="1000" dirty="0"/>
          </a:p>
          <a:p>
            <a:r>
              <a:rPr lang="en-US" dirty="0" smtClean="0"/>
              <a:t>This mechanism is different from return values in method-calling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20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Try-Throw-Catch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000"/>
            <a:ext cx="8229600" cy="4412267"/>
          </a:xfrm>
        </p:spPr>
        <p:txBody>
          <a:bodyPr/>
          <a:lstStyle/>
          <a:p>
            <a:r>
              <a:rPr lang="en-US" sz="2800" dirty="0" smtClean="0"/>
              <a:t>In Java, the mechanism is called “Exception Handling”</a:t>
            </a:r>
          </a:p>
          <a:p>
            <a:pPr lvl="1"/>
            <a:r>
              <a:rPr lang="en-US" sz="2400" dirty="0" smtClean="0"/>
              <a:t>Try to execute some actions</a:t>
            </a:r>
          </a:p>
          <a:p>
            <a:pPr lvl="1"/>
            <a:r>
              <a:rPr lang="en-US" sz="2400" b="1" dirty="0" smtClean="0"/>
              <a:t>Throw an exception</a:t>
            </a:r>
            <a:r>
              <a:rPr lang="en-US" sz="2400" dirty="0" smtClean="0"/>
              <a:t>: report a problem and asks for some code to handle it properly</a:t>
            </a:r>
          </a:p>
          <a:p>
            <a:pPr lvl="1"/>
            <a:r>
              <a:rPr lang="en-US" sz="2400" b="1" dirty="0" smtClean="0"/>
              <a:t>Catch an exception</a:t>
            </a:r>
            <a:r>
              <a:rPr lang="en-US" sz="2400" dirty="0" smtClean="0"/>
              <a:t>: a piece of code dedicated to handle one or more specific types of problem</a:t>
            </a:r>
          </a:p>
        </p:txBody>
      </p:sp>
      <p:pic>
        <p:nvPicPr>
          <p:cNvPr id="2050" name="Picture 2" descr="ika_musume_ep10_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451" y="4599141"/>
            <a:ext cx="3799484" cy="213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ka_musume_ep10_0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451" y="4599141"/>
            <a:ext cx="3799484" cy="213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37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Implementation Using Exception Handling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09" y="1659299"/>
            <a:ext cx="7950361" cy="3353870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>
            <a:off x="638986" y="1803186"/>
            <a:ext cx="317500" cy="159935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638985" y="3570618"/>
            <a:ext cx="339523" cy="142687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556" y="2273584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Unicode MS"/>
                <a:cs typeface="Arial Unicode MS"/>
              </a:rPr>
              <a:t>Try</a:t>
            </a:r>
          </a:p>
          <a:p>
            <a:r>
              <a:rPr lang="en-US" sz="2000" dirty="0" smtClean="0">
                <a:latin typeface="Arial Unicode MS"/>
                <a:cs typeface="Arial Unicode MS"/>
              </a:rPr>
              <a:t>block</a:t>
            </a:r>
            <a:endParaRPr lang="en-US" sz="2000" dirty="0">
              <a:latin typeface="Arial Unicode MS"/>
              <a:cs typeface="Arial Unicode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3" y="3899896"/>
            <a:ext cx="8546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Unicode MS"/>
                <a:cs typeface="Arial Unicode MS"/>
              </a:rPr>
              <a:t>Catch</a:t>
            </a:r>
          </a:p>
          <a:p>
            <a:r>
              <a:rPr lang="en-US" sz="2000" dirty="0" smtClean="0">
                <a:latin typeface="Arial Unicode MS"/>
                <a:cs typeface="Arial Unicode MS"/>
              </a:rPr>
              <a:t>block</a:t>
            </a:r>
            <a:endParaRPr lang="en-US" sz="2000" dirty="0">
              <a:latin typeface="Arial Unicode MS"/>
              <a:cs typeface="Arial Unicode MS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5221410"/>
            <a:ext cx="8229600" cy="136415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A try bock detects an exception</a:t>
            </a:r>
          </a:p>
          <a:p>
            <a:r>
              <a:rPr lang="en-US" sz="2400" dirty="0" smtClean="0"/>
              <a:t>A throw statement throws an exception</a:t>
            </a:r>
          </a:p>
          <a:p>
            <a:r>
              <a:rPr lang="en-US" sz="2400" dirty="0" smtClean="0"/>
              <a:t>A catch block deals with a particular exception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5189307" y="4515814"/>
            <a:ext cx="3739563" cy="10604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An exception’s </a:t>
            </a:r>
            <a:r>
              <a:rPr lang="en-US" sz="2000" dirty="0" err="1" smtClean="0">
                <a:solidFill>
                  <a:schemeClr val="tx1"/>
                </a:solidFill>
              </a:rPr>
              <a:t>getMessage</a:t>
            </a:r>
            <a:r>
              <a:rPr lang="en-US" sz="2000" dirty="0" smtClean="0">
                <a:solidFill>
                  <a:schemeClr val="tx1"/>
                </a:solidFill>
              </a:rPr>
              <a:t> method returns a description of the exception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36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About Exception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an exception occurs within a try block, the rest of the block is ignored</a:t>
            </a:r>
          </a:p>
          <a:p>
            <a:r>
              <a:rPr lang="en-US" dirty="0" smtClean="0"/>
              <a:t>If no exception occurs within a try block, the catch blocks are ignored</a:t>
            </a:r>
          </a:p>
          <a:p>
            <a:r>
              <a:rPr lang="en-US" dirty="0" smtClean="0"/>
              <a:t>An exception is an object of the class Exception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57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Exceptions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Syntax for the try and catch statements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000" dirty="0"/>
          </a:p>
          <a:p>
            <a:r>
              <a:rPr lang="en-US" dirty="0" smtClean="0"/>
              <a:t>Syntax for the throw statement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86" y="2315300"/>
            <a:ext cx="6237164" cy="2835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36" y="5836185"/>
            <a:ext cx="7781547" cy="39973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82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83881"/>
            <a:ext cx="7772400" cy="59055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 smtClean="0"/>
              <a:t>Another Example</a:t>
            </a:r>
            <a:endParaRPr lang="en-US" b="1" dirty="0"/>
          </a:p>
        </p:txBody>
      </p:sp>
      <p:sp>
        <p:nvSpPr>
          <p:cNvPr id="271369" name="Rectangle 9"/>
          <p:cNvSpPr>
            <a:spLocks noChangeArrowheads="1"/>
          </p:cNvSpPr>
          <p:nvPr/>
        </p:nvSpPr>
        <p:spPr bwMode="auto">
          <a:xfrm>
            <a:off x="2114550" y="2457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1371" name="Rectangle 11"/>
          <p:cNvSpPr>
            <a:spLocks noChangeArrowheads="1"/>
          </p:cNvSpPr>
          <p:nvPr/>
        </p:nvSpPr>
        <p:spPr bwMode="auto">
          <a:xfrm>
            <a:off x="2114550" y="2457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1373" name="Rectangle 13"/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7137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704235"/>
              </p:ext>
            </p:extLst>
          </p:nvPr>
        </p:nvGraphicFramePr>
        <p:xfrm>
          <a:off x="32526" y="1651754"/>
          <a:ext cx="9078912" cy="377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Picture" r:id="rId3" imgW="4406900" imgH="1828800" progId="Word.Picture.8">
                  <p:embed/>
                </p:oleObj>
              </mc:Choice>
              <mc:Fallback>
                <p:oleObj name="Picture" r:id="rId3" imgW="44069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26" y="1651754"/>
                        <a:ext cx="9078912" cy="37703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26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90" name="Rectangle 6"/>
          <p:cNvSpPr>
            <a:spLocks noChangeArrowheads="1"/>
          </p:cNvSpPr>
          <p:nvPr/>
        </p:nvSpPr>
        <p:spPr bwMode="auto">
          <a:xfrm>
            <a:off x="2028825" y="200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2392" name="Rectangle 8"/>
          <p:cNvSpPr>
            <a:spLocks noChangeArrowheads="1"/>
          </p:cNvSpPr>
          <p:nvPr/>
        </p:nvSpPr>
        <p:spPr bwMode="auto">
          <a:xfrm>
            <a:off x="0" y="1905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7239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663635"/>
              </p:ext>
            </p:extLst>
          </p:nvPr>
        </p:nvGraphicFramePr>
        <p:xfrm>
          <a:off x="-3175" y="1157288"/>
          <a:ext cx="9150350" cy="548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4" name="Picture" r:id="rId3" imgW="5092700" imgH="3048000" progId="Word.Picture.8">
                  <p:embed/>
                </p:oleObj>
              </mc:Choice>
              <mc:Fallback>
                <p:oleObj name="Picture" r:id="rId3" imgW="5092700" imgH="30480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75" y="1157288"/>
                        <a:ext cx="9150350" cy="54816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5800" y="483881"/>
            <a:ext cx="7772400" cy="59055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000090"/>
                </a:solidFill>
                <a:latin typeface="Arial Unicode MS"/>
                <a:ea typeface="+mj-ea"/>
                <a:cs typeface="Arial Unicode MS"/>
              </a:defRPr>
            </a:lvl1pPr>
          </a:lstStyle>
          <a:p>
            <a:r>
              <a:rPr lang="en-US" smtClean="0"/>
              <a:t>Another Example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62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Predefined Exception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85005" cy="4525963"/>
          </a:xfrm>
        </p:spPr>
        <p:txBody>
          <a:bodyPr/>
          <a:lstStyle/>
          <a:p>
            <a:r>
              <a:rPr lang="en-US" dirty="0" smtClean="0"/>
              <a:t>Java provides several exception classes</a:t>
            </a:r>
          </a:p>
          <a:p>
            <a:pPr lvl="1"/>
            <a:r>
              <a:rPr lang="en-US" dirty="0" smtClean="0"/>
              <a:t>The names are designed to be self-explanatory</a:t>
            </a:r>
          </a:p>
          <a:p>
            <a:pPr lvl="2"/>
            <a:r>
              <a:rPr lang="en-US" dirty="0" smtClean="0"/>
              <a:t>E.g.: </a:t>
            </a:r>
            <a:r>
              <a:rPr lang="en-US" dirty="0" err="1" smtClean="0"/>
              <a:t>BadStringOperationException</a:t>
            </a:r>
            <a:r>
              <a:rPr lang="en-US" dirty="0" smtClean="0"/>
              <a:t>,</a:t>
            </a:r>
          </a:p>
          <a:p>
            <a:pPr marL="914400" lvl="2" indent="0">
              <a:buNone/>
            </a:pPr>
            <a:r>
              <a:rPr lang="en-US" dirty="0" smtClean="0"/>
              <a:t>           </a:t>
            </a:r>
            <a:r>
              <a:rPr lang="en-US" dirty="0" err="1" smtClean="0"/>
              <a:t>ClassNotFoundException</a:t>
            </a:r>
            <a:r>
              <a:rPr lang="en-US" dirty="0" smtClean="0"/>
              <a:t>, 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/>
              <a:t> </a:t>
            </a:r>
            <a:r>
              <a:rPr lang="en-US" dirty="0" smtClean="0"/>
              <a:t>          </a:t>
            </a:r>
            <a:r>
              <a:rPr lang="en-US" dirty="0" err="1" smtClean="0"/>
              <a:t>IOException</a:t>
            </a:r>
            <a:r>
              <a:rPr lang="en-US" dirty="0" smtClean="0"/>
              <a:t>, 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/>
              <a:t> </a:t>
            </a:r>
            <a:r>
              <a:rPr lang="en-US" dirty="0" smtClean="0"/>
              <a:t>          </a:t>
            </a:r>
            <a:r>
              <a:rPr lang="en-US" dirty="0" err="1" smtClean="0"/>
              <a:t>NoSuchMethodException</a:t>
            </a:r>
            <a:r>
              <a:rPr lang="en-US" dirty="0" smtClean="0"/>
              <a:t>, 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/>
              <a:t> </a:t>
            </a:r>
            <a:r>
              <a:rPr lang="en-US" dirty="0" smtClean="0"/>
              <a:t>          </a:t>
            </a:r>
            <a:r>
              <a:rPr lang="en-US" dirty="0" err="1" smtClean="0"/>
              <a:t>InputMismatchException</a:t>
            </a:r>
            <a:endParaRPr lang="en-US" dirty="0" smtClean="0"/>
          </a:p>
          <a:p>
            <a:pPr lvl="1"/>
            <a:r>
              <a:rPr lang="en-US" dirty="0" smtClean="0"/>
              <a:t>Use the try and catch statements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42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24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If you think that continuing with program execution is infeasible after the exception occurs, use </a:t>
            </a:r>
            <a:r>
              <a:rPr lang="en-US" sz="2400" dirty="0" err="1" smtClean="0"/>
              <a:t>System.exit</a:t>
            </a:r>
            <a:r>
              <a:rPr lang="en-US" sz="2400" dirty="0" smtClean="0"/>
              <a:t>(0) to end the program in the catch block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22" y="1370598"/>
            <a:ext cx="8229600" cy="394279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31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28750"/>
          </a:xfrm>
          <a:noFill/>
          <a:ln/>
        </p:spPr>
        <p:txBody>
          <a:bodyPr>
            <a:normAutofit/>
          </a:bodyPr>
          <a:lstStyle/>
          <a:p>
            <a:r>
              <a:rPr lang="en-US" dirty="0" smtClean="0"/>
              <a:t>Declaring Exceptions</a:t>
            </a:r>
            <a:endParaRPr lang="en-US" b="1" dirty="0"/>
          </a:p>
        </p:txBody>
      </p:sp>
      <p:sp>
        <p:nvSpPr>
          <p:cNvPr id="259075" name="Rectangle 3"/>
          <p:cNvSpPr>
            <a:spLocks noChangeArrowheads="1"/>
          </p:cNvSpPr>
          <p:nvPr/>
        </p:nvSpPr>
        <p:spPr bwMode="auto">
          <a:xfrm>
            <a:off x="2000250" y="2571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59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337653"/>
              </p:ext>
            </p:extLst>
          </p:nvPr>
        </p:nvGraphicFramePr>
        <p:xfrm>
          <a:off x="-48843" y="3898102"/>
          <a:ext cx="9302750" cy="2691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0" name="Picture" r:id="rId3" imgW="5105520" imgH="1219320" progId="Word.Picture.8">
                  <p:embed/>
                </p:oleObj>
              </mc:Choice>
              <mc:Fallback>
                <p:oleObj name="Picture" r:id="rId3" imgW="5105520" imgH="121932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8843" y="3898102"/>
                        <a:ext cx="9302750" cy="269124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When we want to delay handling of an exception</a:t>
            </a:r>
          </a:p>
          <a:p>
            <a:r>
              <a:rPr lang="en-US" sz="3000" dirty="0" smtClean="0"/>
              <a:t>A method might not catch an exception that its code throws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17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 7 is due today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0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40327" y="0"/>
            <a:ext cx="8205964" cy="1447800"/>
          </a:xfrm>
          <a:noFill/>
          <a:ln/>
        </p:spPr>
        <p:txBody>
          <a:bodyPr/>
          <a:lstStyle/>
          <a:p>
            <a:r>
              <a:rPr lang="en-US" dirty="0"/>
              <a:t>Throwing Exceptions Example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540327" y="1454025"/>
            <a:ext cx="8205964" cy="3082637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dirty="0">
                <a:latin typeface="Courier" pitchFamily="49" charset="0"/>
                <a:cs typeface="Times New Roman" pitchFamily="18" charset="0"/>
              </a:rPr>
              <a:t> </a:t>
            </a:r>
            <a:r>
              <a:rPr lang="en-US" sz="2000" dirty="0">
                <a:latin typeface="Courier New" pitchFamily="49" charset="0"/>
                <a:cs typeface="Times New Roman" pitchFamily="18" charset="0"/>
              </a:rPr>
              <a:t>/** Set a new radius */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sz="2000" dirty="0">
                <a:latin typeface="Courier New" pitchFamily="49" charset="0"/>
                <a:cs typeface="Times New Roman" pitchFamily="18" charset="0"/>
              </a:rPr>
              <a:t>  public void </a:t>
            </a:r>
            <a:r>
              <a:rPr lang="en-US" sz="2000" dirty="0" err="1">
                <a:latin typeface="Courier New" pitchFamily="49" charset="0"/>
                <a:cs typeface="Times New Roman" pitchFamily="18" charset="0"/>
              </a:rPr>
              <a:t>setRadius</a:t>
            </a:r>
            <a:r>
              <a:rPr lang="en-US" sz="2000" dirty="0">
                <a:latin typeface="Courier New" pitchFamily="49" charset="0"/>
                <a:cs typeface="Times New Roman" pitchFamily="18" charset="0"/>
              </a:rPr>
              <a:t>(double </a:t>
            </a:r>
            <a:r>
              <a:rPr lang="en-US" sz="2000" dirty="0" err="1">
                <a:latin typeface="Courier New" pitchFamily="49" charset="0"/>
                <a:cs typeface="Times New Roman" pitchFamily="18" charset="0"/>
              </a:rPr>
              <a:t>newRadius</a:t>
            </a:r>
            <a:r>
              <a:rPr lang="en-US" sz="2000" dirty="0">
                <a:latin typeface="Courier New" pitchFamily="49" charset="0"/>
                <a:cs typeface="Times New Roman" pitchFamily="18" charset="0"/>
              </a:rPr>
              <a:t>) 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sz="2000" dirty="0">
                <a:solidFill>
                  <a:schemeClr val="bg2"/>
                </a:solidFill>
                <a:latin typeface="Courier New" pitchFamily="49" charset="0"/>
                <a:cs typeface="Times New Roman" pitchFamily="18" charset="0"/>
              </a:rPr>
              <a:t>      </a:t>
            </a:r>
            <a:r>
              <a:rPr lang="en-US" sz="2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Times New Roman" pitchFamily="18" charset="0"/>
              </a:rPr>
              <a:t>throws </a:t>
            </a:r>
            <a:r>
              <a:rPr lang="en-US" sz="2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Times New Roman" pitchFamily="18" charset="0"/>
              </a:rPr>
              <a:t>IllegalArgumentException</a:t>
            </a:r>
            <a:r>
              <a:rPr lang="en-US" sz="2000" dirty="0">
                <a:solidFill>
                  <a:schemeClr val="bg2"/>
                </a:solidFill>
                <a:latin typeface="Courier New" pitchFamily="49" charset="0"/>
                <a:cs typeface="Times New Roman" pitchFamily="18" charset="0"/>
              </a:rPr>
              <a:t> </a:t>
            </a:r>
            <a:r>
              <a:rPr lang="en-US" sz="2000" dirty="0">
                <a:latin typeface="Courier New" pitchFamily="49" charset="0"/>
                <a:cs typeface="Times New Roman" pitchFamily="18" charset="0"/>
              </a:rPr>
              <a:t>{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sz="2000" dirty="0">
                <a:latin typeface="Courier New" pitchFamily="49" charset="0"/>
                <a:cs typeface="Times New Roman" pitchFamily="18" charset="0"/>
              </a:rPr>
              <a:t>    if (</a:t>
            </a:r>
            <a:r>
              <a:rPr lang="en-US" sz="2000" dirty="0" err="1">
                <a:latin typeface="Courier New" pitchFamily="49" charset="0"/>
                <a:cs typeface="Times New Roman" pitchFamily="18" charset="0"/>
              </a:rPr>
              <a:t>newRadius</a:t>
            </a:r>
            <a:r>
              <a:rPr lang="en-US" sz="2000" dirty="0">
                <a:latin typeface="Courier New" pitchFamily="49" charset="0"/>
                <a:cs typeface="Times New Roman" pitchFamily="18" charset="0"/>
              </a:rPr>
              <a:t> &gt;= 0)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sz="2000" dirty="0">
                <a:latin typeface="Courier New" pitchFamily="49" charset="0"/>
                <a:cs typeface="Times New Roman" pitchFamily="18" charset="0"/>
              </a:rPr>
              <a:t>      radius =  </a:t>
            </a:r>
            <a:r>
              <a:rPr lang="en-US" sz="2000" dirty="0" err="1">
                <a:latin typeface="Courier New" pitchFamily="49" charset="0"/>
                <a:cs typeface="Times New Roman" pitchFamily="18" charset="0"/>
              </a:rPr>
              <a:t>newRadius</a:t>
            </a:r>
            <a:r>
              <a:rPr lang="en-US" sz="2000" dirty="0">
                <a:latin typeface="Courier New" pitchFamily="49" charset="0"/>
                <a:cs typeface="Times New Roman" pitchFamily="18" charset="0"/>
              </a:rPr>
              <a:t>;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sz="2000" dirty="0">
                <a:latin typeface="Courier New" pitchFamily="49" charset="0"/>
                <a:cs typeface="Times New Roman" pitchFamily="18" charset="0"/>
              </a:rPr>
              <a:t>    else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sz="2000" dirty="0">
                <a:solidFill>
                  <a:schemeClr val="bg2"/>
                </a:solidFill>
                <a:latin typeface="Courier New" pitchFamily="49" charset="0"/>
                <a:cs typeface="Times New Roman" pitchFamily="18" charset="0"/>
              </a:rPr>
              <a:t>      </a:t>
            </a:r>
            <a:r>
              <a:rPr lang="en-US" sz="2000" dirty="0">
                <a:solidFill>
                  <a:srgbClr val="FF3300"/>
                </a:solidFill>
                <a:latin typeface="Courier New" pitchFamily="49" charset="0"/>
                <a:cs typeface="Times New Roman" pitchFamily="18" charset="0"/>
              </a:rPr>
              <a:t>throw new </a:t>
            </a:r>
            <a:r>
              <a:rPr lang="en-US" sz="2000" dirty="0" err="1">
                <a:solidFill>
                  <a:srgbClr val="FF3300"/>
                </a:solidFill>
                <a:latin typeface="Courier New" pitchFamily="49" charset="0"/>
                <a:cs typeface="Times New Roman" pitchFamily="18" charset="0"/>
              </a:rPr>
              <a:t>IllegalArgumentException</a:t>
            </a:r>
            <a:r>
              <a:rPr lang="en-US" sz="2000" dirty="0">
                <a:solidFill>
                  <a:srgbClr val="FF3300"/>
                </a:solidFill>
                <a:latin typeface="Courier New" pitchFamily="49" charset="0"/>
                <a:cs typeface="Times New Roman" pitchFamily="18" charset="0"/>
              </a:rPr>
              <a:t>(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sz="2000" dirty="0">
                <a:solidFill>
                  <a:srgbClr val="FF3300"/>
                </a:solidFill>
                <a:latin typeface="Courier New" pitchFamily="49" charset="0"/>
                <a:cs typeface="Times New Roman" pitchFamily="18" charset="0"/>
              </a:rPr>
              <a:t>        "Radius cannot be negative");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sz="2000" dirty="0">
                <a:latin typeface="Courier New" pitchFamily="49" charset="0"/>
                <a:cs typeface="Times New Roman" pitchFamily="18" charset="0"/>
              </a:rPr>
              <a:t>  }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0326" y="4852555"/>
            <a:ext cx="8205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1: add </a:t>
            </a:r>
            <a:r>
              <a:rPr lang="en-US" dirty="0" smtClean="0">
                <a:solidFill>
                  <a:srgbClr val="FF0000"/>
                </a:solidFill>
              </a:rPr>
              <a:t>throws clause</a:t>
            </a:r>
            <a:r>
              <a:rPr lang="en-US" dirty="0" smtClean="0"/>
              <a:t>, “</a:t>
            </a:r>
            <a:r>
              <a:rPr lang="en-US" dirty="0" smtClean="0">
                <a:solidFill>
                  <a:srgbClr val="0000FF"/>
                </a:solidFill>
              </a:rPr>
              <a:t>throws </a:t>
            </a:r>
            <a:r>
              <a:rPr lang="en-US" dirty="0" err="1" smtClean="0">
                <a:solidFill>
                  <a:srgbClr val="0000FF"/>
                </a:solidFill>
              </a:rPr>
              <a:t>ExceptionType</a:t>
            </a:r>
            <a:r>
              <a:rPr lang="en-US" dirty="0" smtClean="0"/>
              <a:t>”, in the method’s heading</a:t>
            </a:r>
          </a:p>
          <a:p>
            <a:r>
              <a:rPr lang="en-US" dirty="0" smtClean="0"/>
              <a:t>Step 2: when problem occurs, use a </a:t>
            </a:r>
            <a:r>
              <a:rPr lang="en-US" dirty="0" smtClean="0">
                <a:solidFill>
                  <a:srgbClr val="FF0000"/>
                </a:solidFill>
              </a:rPr>
              <a:t>throw statement </a:t>
            </a:r>
            <a:r>
              <a:rPr lang="en-US" dirty="0" smtClean="0"/>
              <a:t>throws an exception, “</a:t>
            </a:r>
            <a:r>
              <a:rPr lang="en-US" dirty="0" smtClean="0">
                <a:solidFill>
                  <a:srgbClr val="0000FF"/>
                </a:solidFill>
              </a:rPr>
              <a:t>throw new </a:t>
            </a:r>
            <a:r>
              <a:rPr lang="en-US" dirty="0" err="1" smtClean="0">
                <a:solidFill>
                  <a:srgbClr val="0000FF"/>
                </a:solidFill>
              </a:rPr>
              <a:t>ExceptionType</a:t>
            </a:r>
            <a:r>
              <a:rPr lang="en-US" dirty="0" smtClean="0">
                <a:solidFill>
                  <a:srgbClr val="0000FF"/>
                </a:solidFill>
              </a:rPr>
              <a:t>( …. ); </a:t>
            </a:r>
            <a:r>
              <a:rPr lang="en-US" dirty="0"/>
              <a:t>”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29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76264" y="363120"/>
            <a:ext cx="8491754" cy="5334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/>
              <a:t>The Java Exception Hierarchy</a:t>
            </a:r>
            <a:endParaRPr lang="en-US" b="1" dirty="0"/>
          </a:p>
        </p:txBody>
      </p:sp>
      <p:graphicFrame>
        <p:nvGraphicFramePr>
          <p:cNvPr id="2897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063659"/>
              </p:ext>
            </p:extLst>
          </p:nvPr>
        </p:nvGraphicFramePr>
        <p:xfrm>
          <a:off x="72204" y="990600"/>
          <a:ext cx="9037709" cy="5469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0" name="Picture" r:id="rId4" imgW="8077320" imgH="3657600" progId="Word.Picture.8">
                  <p:embed/>
                </p:oleObj>
              </mc:Choice>
              <mc:Fallback>
                <p:oleObj name="Picture" r:id="rId4" imgW="8077320" imgH="36576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1051" t="2000" r="31065" b="4500"/>
                      <a:stretch>
                        <a:fillRect/>
                      </a:stretch>
                    </p:blipFill>
                    <p:spPr bwMode="auto">
                      <a:xfrm>
                        <a:off x="72204" y="990600"/>
                        <a:ext cx="9037709" cy="546952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9796" name="Line 4"/>
          <p:cNvSpPr>
            <a:spLocks noChangeShapeType="1"/>
          </p:cNvSpPr>
          <p:nvPr/>
        </p:nvSpPr>
        <p:spPr bwMode="auto">
          <a:xfrm>
            <a:off x="6353418" y="194076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797" name="Line 5"/>
          <p:cNvSpPr>
            <a:spLocks noChangeShapeType="1"/>
          </p:cNvSpPr>
          <p:nvPr/>
        </p:nvSpPr>
        <p:spPr bwMode="auto">
          <a:xfrm>
            <a:off x="6353418" y="1940760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799" name="Line 7"/>
          <p:cNvSpPr>
            <a:spLocks noChangeShapeType="1"/>
          </p:cNvSpPr>
          <p:nvPr/>
        </p:nvSpPr>
        <p:spPr bwMode="auto">
          <a:xfrm>
            <a:off x="6353418" y="4683960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00" name="Line 8"/>
          <p:cNvSpPr>
            <a:spLocks noChangeShapeType="1"/>
          </p:cNvSpPr>
          <p:nvPr/>
        </p:nvSpPr>
        <p:spPr bwMode="auto">
          <a:xfrm flipH="1" flipV="1">
            <a:off x="7604622" y="46245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02" name="Line 10"/>
          <p:cNvSpPr>
            <a:spLocks noChangeShapeType="1"/>
          </p:cNvSpPr>
          <p:nvPr/>
        </p:nvSpPr>
        <p:spPr bwMode="auto">
          <a:xfrm>
            <a:off x="3838818" y="3007560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03" name="Line 11"/>
          <p:cNvSpPr>
            <a:spLocks noChangeShapeType="1"/>
          </p:cNvSpPr>
          <p:nvPr/>
        </p:nvSpPr>
        <p:spPr bwMode="auto">
          <a:xfrm>
            <a:off x="3838818" y="3464760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04" name="Line 12"/>
          <p:cNvSpPr>
            <a:spLocks noChangeShapeType="1"/>
          </p:cNvSpPr>
          <p:nvPr/>
        </p:nvSpPr>
        <p:spPr bwMode="auto">
          <a:xfrm>
            <a:off x="6353418" y="346476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05" name="Line 13"/>
          <p:cNvSpPr>
            <a:spLocks noChangeShapeType="1"/>
          </p:cNvSpPr>
          <p:nvPr/>
        </p:nvSpPr>
        <p:spPr bwMode="auto">
          <a:xfrm>
            <a:off x="3838818" y="300756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07" name="Line 15"/>
          <p:cNvSpPr>
            <a:spLocks noChangeShapeType="1"/>
          </p:cNvSpPr>
          <p:nvPr/>
        </p:nvSpPr>
        <p:spPr bwMode="auto">
          <a:xfrm flipH="1" flipV="1">
            <a:off x="6676506" y="5412896"/>
            <a:ext cx="5151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08" name="Text Box 16"/>
          <p:cNvSpPr txBox="1">
            <a:spLocks noChangeArrowheads="1"/>
          </p:cNvSpPr>
          <p:nvPr/>
        </p:nvSpPr>
        <p:spPr bwMode="auto">
          <a:xfrm>
            <a:off x="7191618" y="5157900"/>
            <a:ext cx="1676400" cy="523220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</a:rPr>
              <a:t>Unchecked exception.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12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00" grpId="0" animBg="1"/>
      <p:bldP spid="289807" grpId="0" animBg="1"/>
      <p:bldP spid="28980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11641"/>
            <a:ext cx="8534400" cy="142875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/>
              <a:t>Checked Exceptions vs. Unchecked Exceptions</a:t>
            </a:r>
            <a:endParaRPr lang="en-US" b="1" dirty="0"/>
          </a:p>
        </p:txBody>
      </p:sp>
      <p:sp>
        <p:nvSpPr>
          <p:cNvPr id="283651" name="Rectangle 3"/>
          <p:cNvSpPr>
            <a:spLocks noChangeArrowheads="1"/>
          </p:cNvSpPr>
          <p:nvPr/>
        </p:nvSpPr>
        <p:spPr bwMode="auto">
          <a:xfrm>
            <a:off x="2000250" y="2571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3652" name="Text Box 4"/>
          <p:cNvSpPr txBox="1">
            <a:spLocks noChangeArrowheads="1"/>
          </p:cNvSpPr>
          <p:nvPr/>
        </p:nvSpPr>
        <p:spPr bwMode="auto">
          <a:xfrm>
            <a:off x="381000" y="1981200"/>
            <a:ext cx="85344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Arial"/>
              <a:buChar char="•"/>
            </a:pPr>
            <a:r>
              <a:rPr lang="en-US" sz="3000" u="sng" dirty="0" err="1">
                <a:latin typeface="Arial Unicode MS"/>
                <a:cs typeface="Arial Unicode MS"/>
              </a:rPr>
              <a:t>RuntimeException</a:t>
            </a:r>
            <a:r>
              <a:rPr lang="en-US" sz="3000" dirty="0">
                <a:latin typeface="Arial Unicode MS"/>
                <a:cs typeface="Arial Unicode MS"/>
              </a:rPr>
              <a:t>, </a:t>
            </a:r>
            <a:r>
              <a:rPr lang="en-US" sz="3000" u="sng" dirty="0">
                <a:latin typeface="Arial Unicode MS"/>
                <a:cs typeface="Arial Unicode MS"/>
              </a:rPr>
              <a:t>Error</a:t>
            </a:r>
            <a:r>
              <a:rPr lang="en-US" sz="3000" dirty="0">
                <a:latin typeface="Arial Unicode MS"/>
                <a:cs typeface="Arial Unicode MS"/>
              </a:rPr>
              <a:t> and their subclasses are known as </a:t>
            </a:r>
            <a:r>
              <a:rPr lang="en-US" sz="3000" i="1" dirty="0">
                <a:latin typeface="Arial Unicode MS"/>
                <a:cs typeface="Arial Unicode MS"/>
              </a:rPr>
              <a:t>unchecked</a:t>
            </a:r>
            <a:r>
              <a:rPr lang="en-US" sz="3000" dirty="0">
                <a:latin typeface="Arial Unicode MS"/>
                <a:cs typeface="Arial Unicode MS"/>
              </a:rPr>
              <a:t> </a:t>
            </a:r>
            <a:r>
              <a:rPr lang="en-US" sz="3000" i="1" dirty="0" smtClean="0">
                <a:latin typeface="Arial Unicode MS"/>
                <a:cs typeface="Arial Unicode MS"/>
              </a:rPr>
              <a:t>exceptions</a:t>
            </a:r>
            <a:endParaRPr lang="en-US" sz="3000" dirty="0" smtClean="0">
              <a:latin typeface="Arial Unicode MS"/>
              <a:cs typeface="Arial Unicode MS"/>
            </a:endParaRPr>
          </a:p>
          <a:p>
            <a:pPr marL="914400" lvl="1" indent="-457200">
              <a:spcBef>
                <a:spcPct val="50000"/>
              </a:spcBef>
              <a:buFont typeface="Arial"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Unicode MS"/>
                <a:cs typeface="Arial Unicode MS"/>
              </a:rPr>
              <a:t>no need to be caught or declared in a throws clause of a method’s heading</a:t>
            </a:r>
          </a:p>
          <a:p>
            <a:pPr marL="457200" indent="-457200">
              <a:spcBef>
                <a:spcPct val="50000"/>
              </a:spcBef>
              <a:buFont typeface="Arial"/>
              <a:buChar char="•"/>
            </a:pPr>
            <a:r>
              <a:rPr lang="en-US" sz="3000" dirty="0" smtClean="0">
                <a:latin typeface="Arial Unicode MS"/>
                <a:cs typeface="Arial Unicode MS"/>
              </a:rPr>
              <a:t>All </a:t>
            </a:r>
            <a:r>
              <a:rPr lang="en-US" sz="3000" dirty="0">
                <a:latin typeface="Arial Unicode MS"/>
                <a:cs typeface="Arial Unicode MS"/>
              </a:rPr>
              <a:t>other exceptions are known as </a:t>
            </a:r>
            <a:r>
              <a:rPr lang="en-US" sz="3000" i="1" dirty="0">
                <a:latin typeface="Arial Unicode MS"/>
                <a:cs typeface="Arial Unicode MS"/>
              </a:rPr>
              <a:t>checked </a:t>
            </a:r>
            <a:r>
              <a:rPr lang="en-US" sz="3000" i="1" dirty="0" smtClean="0">
                <a:latin typeface="Arial Unicode MS"/>
                <a:cs typeface="Arial Unicode MS"/>
              </a:rPr>
              <a:t>exceptions</a:t>
            </a:r>
            <a:endParaRPr lang="en-US" sz="3000" dirty="0">
              <a:latin typeface="Arial Unicode MS"/>
              <a:cs typeface="Arial Unicode MS"/>
            </a:endParaRPr>
          </a:p>
          <a:p>
            <a:pPr marL="914400" lvl="1" indent="-457200">
              <a:spcBef>
                <a:spcPct val="50000"/>
              </a:spcBef>
              <a:buFont typeface="Arial"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Unicode MS"/>
                <a:cs typeface="Arial Unicode MS"/>
              </a:rPr>
              <a:t>must be either caught or declared in a throws clause</a:t>
            </a:r>
            <a:endParaRPr lang="en-US" sz="2800" dirty="0">
              <a:solidFill>
                <a:srgbClr val="0000FF"/>
              </a:solidFill>
              <a:latin typeface="Arial Unicode MS"/>
              <a:cs typeface="Arial Unicode M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24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31750" y="400050"/>
            <a:ext cx="7772400" cy="66675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/>
              <a:t>Unchecked Exceptions</a:t>
            </a:r>
            <a:endParaRPr lang="en-US" b="1" dirty="0"/>
          </a:p>
        </p:txBody>
      </p:sp>
      <p:sp>
        <p:nvSpPr>
          <p:cNvPr id="275459" name="Rectangle 3"/>
          <p:cNvSpPr>
            <a:spLocks noChangeArrowheads="1"/>
          </p:cNvSpPr>
          <p:nvPr/>
        </p:nvSpPr>
        <p:spPr bwMode="auto">
          <a:xfrm>
            <a:off x="2000250" y="2571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5460" name="Text Box 4"/>
          <p:cNvSpPr txBox="1">
            <a:spLocks noChangeArrowheads="1"/>
          </p:cNvSpPr>
          <p:nvPr/>
        </p:nvSpPr>
        <p:spPr bwMode="auto">
          <a:xfrm>
            <a:off x="504721" y="1327281"/>
            <a:ext cx="8254633" cy="510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US" sz="2700" dirty="0">
                <a:latin typeface="Arial Unicode MS"/>
                <a:cs typeface="Arial Unicode MS"/>
              </a:rPr>
              <a:t>In most cases, unchecked exceptions reflect programming logic errors that are not </a:t>
            </a:r>
            <a:r>
              <a:rPr lang="en-US" sz="2700" dirty="0" smtClean="0">
                <a:latin typeface="Arial Unicode MS"/>
                <a:cs typeface="Arial Unicode MS"/>
              </a:rPr>
              <a:t>recoverable</a:t>
            </a:r>
          </a:p>
          <a:p>
            <a:pPr marL="800100" lvl="1" indent="-342900">
              <a:spcBef>
                <a:spcPct val="50000"/>
              </a:spcBef>
              <a:buFont typeface="Wingdings" charset="2"/>
              <a:buChar char="§"/>
            </a:pPr>
            <a:r>
              <a:rPr lang="en-US" sz="2300" dirty="0" smtClean="0">
                <a:solidFill>
                  <a:srgbClr val="0000FF"/>
                </a:solidFill>
                <a:latin typeface="Arial Unicode MS"/>
                <a:cs typeface="Arial Unicode MS"/>
              </a:rPr>
              <a:t>E.g., </a:t>
            </a:r>
            <a:r>
              <a:rPr lang="en-US" sz="2300" dirty="0">
                <a:solidFill>
                  <a:srgbClr val="0000FF"/>
                </a:solidFill>
                <a:latin typeface="Arial Unicode MS"/>
                <a:cs typeface="Arial Unicode MS"/>
              </a:rPr>
              <a:t>a </a:t>
            </a:r>
            <a:r>
              <a:rPr lang="en-US" sz="2300" u="sng" dirty="0" err="1">
                <a:solidFill>
                  <a:srgbClr val="0000FF"/>
                </a:solidFill>
                <a:latin typeface="Arial Unicode MS"/>
                <a:cs typeface="Arial Unicode MS"/>
              </a:rPr>
              <a:t>NullPointerException</a:t>
            </a:r>
            <a:r>
              <a:rPr lang="en-US" sz="2300" dirty="0">
                <a:solidFill>
                  <a:srgbClr val="0000FF"/>
                </a:solidFill>
                <a:latin typeface="Arial Unicode MS"/>
                <a:cs typeface="Arial Unicode MS"/>
              </a:rPr>
              <a:t> is thrown if you access an object through a reference variable before an object is assigned to </a:t>
            </a:r>
            <a:r>
              <a:rPr lang="en-US" sz="2300" dirty="0" smtClean="0">
                <a:solidFill>
                  <a:srgbClr val="0000FF"/>
                </a:solidFill>
                <a:latin typeface="Arial Unicode MS"/>
                <a:cs typeface="Arial Unicode MS"/>
              </a:rPr>
              <a:t>it</a:t>
            </a:r>
          </a:p>
          <a:p>
            <a:pPr marL="800100" lvl="1" indent="-342900">
              <a:spcBef>
                <a:spcPct val="50000"/>
              </a:spcBef>
              <a:buFont typeface="Wingdings" charset="2"/>
              <a:buChar char="§"/>
            </a:pPr>
            <a:r>
              <a:rPr lang="en-US" sz="2300" dirty="0" smtClean="0">
                <a:solidFill>
                  <a:srgbClr val="0000FF"/>
                </a:solidFill>
                <a:latin typeface="Arial Unicode MS"/>
                <a:cs typeface="Arial Unicode MS"/>
              </a:rPr>
              <a:t>an </a:t>
            </a:r>
            <a:r>
              <a:rPr lang="en-US" sz="2300" u="sng" dirty="0" err="1" smtClean="0">
                <a:solidFill>
                  <a:srgbClr val="0000FF"/>
                </a:solidFill>
                <a:latin typeface="Arial Unicode MS"/>
                <a:cs typeface="Arial Unicode MS"/>
              </a:rPr>
              <a:t>ArrayIndexOutOfBoundsException</a:t>
            </a:r>
            <a:r>
              <a:rPr lang="en-US" sz="2300" dirty="0" smtClean="0">
                <a:solidFill>
                  <a:srgbClr val="0000FF"/>
                </a:solidFill>
                <a:latin typeface="Arial Unicode MS"/>
                <a:cs typeface="Arial Unicode MS"/>
              </a:rPr>
              <a:t> </a:t>
            </a:r>
            <a:r>
              <a:rPr lang="en-US" sz="2300" dirty="0">
                <a:solidFill>
                  <a:srgbClr val="0000FF"/>
                </a:solidFill>
                <a:latin typeface="Arial Unicode MS"/>
                <a:cs typeface="Arial Unicode MS"/>
              </a:rPr>
              <a:t>is thrown if you access an element </a:t>
            </a:r>
            <a:r>
              <a:rPr lang="en-US" sz="2300" dirty="0" smtClean="0">
                <a:solidFill>
                  <a:srgbClr val="0000FF"/>
                </a:solidFill>
                <a:latin typeface="Arial Unicode MS"/>
                <a:cs typeface="Arial Unicode MS"/>
              </a:rPr>
              <a:t>outside </a:t>
            </a:r>
            <a:r>
              <a:rPr lang="en-US" sz="2300" dirty="0">
                <a:solidFill>
                  <a:srgbClr val="0000FF"/>
                </a:solidFill>
                <a:latin typeface="Arial Unicode MS"/>
                <a:cs typeface="Arial Unicode MS"/>
              </a:rPr>
              <a:t>the bounds of the </a:t>
            </a:r>
            <a:r>
              <a:rPr lang="en-US" sz="2300" dirty="0" smtClean="0">
                <a:solidFill>
                  <a:srgbClr val="0000FF"/>
                </a:solidFill>
                <a:latin typeface="Arial Unicode MS"/>
                <a:cs typeface="Arial Unicode MS"/>
              </a:rPr>
              <a:t>array</a:t>
            </a:r>
          </a:p>
          <a:p>
            <a:pPr marL="800100" lvl="1" indent="-342900">
              <a:spcBef>
                <a:spcPct val="50000"/>
              </a:spcBef>
              <a:buFont typeface="Wingdings" charset="2"/>
              <a:buChar char="§"/>
            </a:pPr>
            <a:endParaRPr lang="en-US" sz="2300" dirty="0">
              <a:solidFill>
                <a:srgbClr val="0000FF"/>
              </a:solidFill>
              <a:latin typeface="Arial Unicode MS"/>
              <a:cs typeface="Arial Unicode MS"/>
            </a:endParaRPr>
          </a:p>
          <a:p>
            <a:pPr marL="800100" lvl="1" indent="-342900">
              <a:spcBef>
                <a:spcPct val="50000"/>
              </a:spcBef>
              <a:buFont typeface="Wingdings" charset="2"/>
              <a:buChar char="§"/>
            </a:pPr>
            <a:endParaRPr lang="en-US" sz="1000" dirty="0" smtClean="0">
              <a:solidFill>
                <a:srgbClr val="0000FF"/>
              </a:solidFill>
              <a:latin typeface="Arial Unicode MS"/>
              <a:cs typeface="Arial Unicode MS"/>
            </a:endParaRP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US" dirty="0">
                <a:latin typeface="Arial Unicode MS"/>
                <a:cs typeface="Arial Unicode MS"/>
              </a:rPr>
              <a:t>L</a:t>
            </a:r>
            <a:r>
              <a:rPr lang="en-US" dirty="0" smtClean="0">
                <a:latin typeface="Arial Unicode MS"/>
                <a:cs typeface="Arial Unicode MS"/>
              </a:rPr>
              <a:t>ogic </a:t>
            </a:r>
            <a:r>
              <a:rPr lang="en-US" dirty="0">
                <a:latin typeface="Arial Unicode MS"/>
                <a:cs typeface="Arial Unicode MS"/>
              </a:rPr>
              <a:t>errors that should be corrected in the </a:t>
            </a:r>
            <a:r>
              <a:rPr lang="en-US" dirty="0" smtClean="0">
                <a:latin typeface="Arial Unicode MS"/>
                <a:cs typeface="Arial Unicode MS"/>
              </a:rPr>
              <a:t>program, Java </a:t>
            </a:r>
            <a:r>
              <a:rPr lang="en-US" dirty="0">
                <a:latin typeface="Arial Unicode MS"/>
                <a:cs typeface="Arial Unicode MS"/>
              </a:rPr>
              <a:t>does not mandate you to write code to catch unchecked </a:t>
            </a:r>
            <a:r>
              <a:rPr lang="en-US" dirty="0" smtClean="0">
                <a:latin typeface="Arial Unicode MS"/>
                <a:cs typeface="Arial Unicode MS"/>
              </a:rPr>
              <a:t>exceptions</a:t>
            </a:r>
            <a:endParaRPr lang="en-US" dirty="0">
              <a:latin typeface="Arial Unicode MS"/>
              <a:cs typeface="Arial Unicode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399" y="4564349"/>
            <a:ext cx="6490325" cy="431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93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Courier New" pitchFamily="49" charset="0"/>
              </a:rPr>
              <a:t>finally</a:t>
            </a:r>
            <a:r>
              <a:rPr lang="en-US" dirty="0"/>
              <a:t> </a:t>
            </a:r>
            <a:r>
              <a:rPr lang="en-US" dirty="0" err="1"/>
              <a:t>Bolck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1320"/>
            <a:ext cx="8229600" cy="4703123"/>
          </a:xfrm>
        </p:spPr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6500" dirty="0"/>
          </a:p>
          <a:p>
            <a:r>
              <a:rPr lang="en-US" dirty="0" smtClean="0"/>
              <a:t>A finally block always executes</a:t>
            </a:r>
          </a:p>
          <a:p>
            <a:r>
              <a:rPr lang="en-US" sz="2800" dirty="0" smtClean="0"/>
              <a:t>Put cleanup code in a finally block, e.g., closing a file</a:t>
            </a:r>
            <a:endParaRPr lang="en-US" sz="28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5800" y="1505364"/>
            <a:ext cx="7696200" cy="35592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224"/>
              </a:spcBef>
              <a:buFont typeface="Wingdings" charset="2"/>
              <a:buChar char="§"/>
              <a:defRPr sz="3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sz="2800" dirty="0" smtClean="0">
                <a:solidFill>
                  <a:srgbClr val="0000FF"/>
                </a:solidFill>
                <a:latin typeface="Courier New" pitchFamily="49" charset="0"/>
              </a:rPr>
              <a:t>try { 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sz="2800" dirty="0" smtClean="0">
                <a:solidFill>
                  <a:srgbClr val="0000FF"/>
                </a:solidFill>
                <a:latin typeface="Courier New" pitchFamily="49" charset="0"/>
              </a:rPr>
              <a:t>  statements;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sz="2800" dirty="0" smtClean="0">
                <a:solidFill>
                  <a:srgbClr val="0000FF"/>
                </a:solidFill>
                <a:latin typeface="Courier New" pitchFamily="49" charset="0"/>
              </a:rPr>
              <a:t>}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sz="2800" dirty="0" smtClean="0">
                <a:solidFill>
                  <a:srgbClr val="0000FF"/>
                </a:solidFill>
                <a:latin typeface="Courier New" pitchFamily="49" charset="0"/>
              </a:rPr>
              <a:t>catch(</a:t>
            </a:r>
            <a:r>
              <a:rPr lang="en-US" sz="2800" dirty="0" err="1" smtClean="0">
                <a:solidFill>
                  <a:srgbClr val="0000FF"/>
                </a:solidFill>
                <a:latin typeface="Courier New" pitchFamily="49" charset="0"/>
              </a:rPr>
              <a:t>TheException</a:t>
            </a:r>
            <a:r>
              <a:rPr lang="en-US" sz="2800" dirty="0" smtClean="0">
                <a:solidFill>
                  <a:srgbClr val="0000FF"/>
                </a:solidFill>
                <a:latin typeface="Courier New" pitchFamily="49" charset="0"/>
              </a:rPr>
              <a:t> ex) {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sz="2800" dirty="0" smtClean="0">
                <a:solidFill>
                  <a:srgbClr val="0000FF"/>
                </a:solidFill>
                <a:latin typeface="Courier New" pitchFamily="49" charset="0"/>
              </a:rPr>
              <a:t>  handling ex;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sz="2800" dirty="0" smtClean="0">
                <a:solidFill>
                  <a:srgbClr val="0000FF"/>
                </a:solidFill>
                <a:latin typeface="Courier New" pitchFamily="49" charset="0"/>
              </a:rPr>
              <a:t>}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sz="2800" dirty="0" smtClean="0">
                <a:solidFill>
                  <a:srgbClr val="0000FF"/>
                </a:solidFill>
                <a:latin typeface="Courier New" pitchFamily="49" charset="0"/>
              </a:rPr>
              <a:t>finally {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sz="2800" dirty="0" smtClean="0">
                <a:solidFill>
                  <a:srgbClr val="0000FF"/>
                </a:solidFill>
                <a:latin typeface="Courier New" pitchFamily="49" charset="0"/>
              </a:rPr>
              <a:t>  </a:t>
            </a:r>
            <a:r>
              <a:rPr lang="en-US" sz="2800" dirty="0" err="1" smtClean="0">
                <a:solidFill>
                  <a:srgbClr val="0000FF"/>
                </a:solidFill>
                <a:latin typeface="Courier New" pitchFamily="49" charset="0"/>
              </a:rPr>
              <a:t>finalStatements</a:t>
            </a:r>
            <a:r>
              <a:rPr lang="en-US" sz="2800" dirty="0" smtClean="0">
                <a:solidFill>
                  <a:srgbClr val="0000FF"/>
                </a:solidFill>
                <a:latin typeface="Courier New" pitchFamily="49" charset="0"/>
              </a:rPr>
              <a:t>;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sz="2800" dirty="0" smtClean="0">
                <a:solidFill>
                  <a:srgbClr val="0000FF"/>
                </a:solidFill>
                <a:latin typeface="Courier New" pitchFamily="49" charset="0"/>
              </a:rPr>
              <a:t>}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77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153400" cy="5334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4300" dirty="0"/>
              <a:t>Trace a Program Execution</a:t>
            </a:r>
          </a:p>
        </p:txBody>
      </p:sp>
      <p:sp>
        <p:nvSpPr>
          <p:cNvPr id="291850" name="Rectangle 10"/>
          <p:cNvSpPr>
            <a:spLocks noGrp="1" noChangeArrowheads="1"/>
          </p:cNvSpPr>
          <p:nvPr>
            <p:ph idx="1"/>
          </p:nvPr>
        </p:nvSpPr>
        <p:spPr>
          <a:xfrm>
            <a:off x="304800" y="1905000"/>
            <a:ext cx="4648200" cy="40386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 dirty="0">
                <a:solidFill>
                  <a:srgbClr val="0000FF"/>
                </a:solidFill>
                <a:latin typeface="Courier New" pitchFamily="49" charset="0"/>
              </a:rPr>
              <a:t>try { 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 dirty="0">
                <a:solidFill>
                  <a:srgbClr val="0000FF"/>
                </a:solidFill>
                <a:latin typeface="Courier New" pitchFamily="49" charset="0"/>
              </a:rPr>
              <a:t>  statements;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 dirty="0">
                <a:solidFill>
                  <a:srgbClr val="0000FF"/>
                </a:solidFill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 dirty="0">
                <a:solidFill>
                  <a:srgbClr val="0000FF"/>
                </a:solidFill>
                <a:latin typeface="Courier New" pitchFamily="49" charset="0"/>
              </a:rPr>
              <a:t>catch(</a:t>
            </a:r>
            <a:r>
              <a:rPr lang="en-US" sz="2400" dirty="0" err="1">
                <a:solidFill>
                  <a:srgbClr val="0000FF"/>
                </a:solidFill>
                <a:latin typeface="Courier New" pitchFamily="49" charset="0"/>
              </a:rPr>
              <a:t>TheException</a:t>
            </a:r>
            <a:r>
              <a:rPr lang="en-US" sz="2400" dirty="0">
                <a:solidFill>
                  <a:srgbClr val="0000FF"/>
                </a:solidFill>
                <a:latin typeface="Courier New" pitchFamily="49" charset="0"/>
              </a:rPr>
              <a:t> ex) {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 dirty="0">
                <a:solidFill>
                  <a:srgbClr val="0000FF"/>
                </a:solidFill>
                <a:latin typeface="Courier New" pitchFamily="49" charset="0"/>
              </a:rPr>
              <a:t>  handling ex;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 dirty="0">
                <a:solidFill>
                  <a:srgbClr val="0000FF"/>
                </a:solidFill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 dirty="0">
                <a:solidFill>
                  <a:srgbClr val="0000FF"/>
                </a:solidFill>
                <a:latin typeface="Courier New" pitchFamily="49" charset="0"/>
              </a:rPr>
              <a:t>finally {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 dirty="0">
                <a:solidFill>
                  <a:srgbClr val="0000FF"/>
                </a:solidFill>
                <a:latin typeface="Courier New" pitchFamily="49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latin typeface="Courier New" pitchFamily="49" charset="0"/>
              </a:rPr>
              <a:t>finalStatements</a:t>
            </a:r>
            <a:r>
              <a:rPr lang="en-US" sz="2400" dirty="0">
                <a:solidFill>
                  <a:srgbClr val="0000FF"/>
                </a:solidFill>
                <a:latin typeface="Courier New" pitchFamily="49" charset="0"/>
              </a:rPr>
              <a:t>;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 dirty="0">
                <a:solidFill>
                  <a:srgbClr val="0000FF"/>
                </a:solidFill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US" sz="2400" dirty="0">
              <a:solidFill>
                <a:srgbClr val="0000FF"/>
              </a:solidFill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 dirty="0">
                <a:solidFill>
                  <a:srgbClr val="0000FF"/>
                </a:solidFill>
                <a:latin typeface="Courier New" pitchFamily="49" charset="0"/>
              </a:rPr>
              <a:t>Next statement;</a:t>
            </a:r>
          </a:p>
        </p:txBody>
      </p:sp>
      <p:sp>
        <p:nvSpPr>
          <p:cNvPr id="291846" name="Rectangle 6"/>
          <p:cNvSpPr>
            <a:spLocks noChangeArrowheads="1"/>
          </p:cNvSpPr>
          <p:nvPr/>
        </p:nvSpPr>
        <p:spPr bwMode="auto">
          <a:xfrm>
            <a:off x="609600" y="2286000"/>
            <a:ext cx="2819400" cy="304800"/>
          </a:xfrm>
          <a:prstGeom prst="rect">
            <a:avLst/>
          </a:prstGeom>
          <a:solidFill>
            <a:schemeClr val="accent1">
              <a:alpha val="4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47" name="AutoShape 7"/>
          <p:cNvSpPr>
            <a:spLocks noChangeArrowheads="1"/>
          </p:cNvSpPr>
          <p:nvPr/>
        </p:nvSpPr>
        <p:spPr bwMode="auto">
          <a:xfrm>
            <a:off x="5715000" y="893763"/>
            <a:ext cx="2927350" cy="1087437"/>
          </a:xfrm>
          <a:prstGeom prst="wedgeRoundRectCallout">
            <a:avLst>
              <a:gd name="adj1" fmla="val -145120"/>
              <a:gd name="adj2" fmla="val 88833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/>
              <a:t>Suppose no exceptions in the statements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126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153400" cy="5334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4300" dirty="0"/>
              <a:t>Trace a Program Execution</a:t>
            </a:r>
          </a:p>
        </p:txBody>
      </p:sp>
      <p:sp>
        <p:nvSpPr>
          <p:cNvPr id="292868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1905000"/>
            <a:ext cx="4648200" cy="40386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 dirty="0">
                <a:solidFill>
                  <a:srgbClr val="0000FF"/>
                </a:solidFill>
                <a:latin typeface="Courier New" pitchFamily="49" charset="0"/>
              </a:rPr>
              <a:t>try { 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 dirty="0">
                <a:solidFill>
                  <a:srgbClr val="0000FF"/>
                </a:solidFill>
                <a:latin typeface="Courier New" pitchFamily="49" charset="0"/>
              </a:rPr>
              <a:t>  statements;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 dirty="0">
                <a:solidFill>
                  <a:srgbClr val="0000FF"/>
                </a:solidFill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 dirty="0">
                <a:solidFill>
                  <a:srgbClr val="0000FF"/>
                </a:solidFill>
                <a:latin typeface="Courier New" pitchFamily="49" charset="0"/>
              </a:rPr>
              <a:t>catch(</a:t>
            </a:r>
            <a:r>
              <a:rPr lang="en-US" sz="2400" dirty="0" err="1">
                <a:solidFill>
                  <a:srgbClr val="0000FF"/>
                </a:solidFill>
                <a:latin typeface="Courier New" pitchFamily="49" charset="0"/>
              </a:rPr>
              <a:t>TheException</a:t>
            </a:r>
            <a:r>
              <a:rPr lang="en-US" sz="2400" dirty="0">
                <a:solidFill>
                  <a:srgbClr val="0000FF"/>
                </a:solidFill>
                <a:latin typeface="Courier New" pitchFamily="49" charset="0"/>
              </a:rPr>
              <a:t> ex) {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 dirty="0">
                <a:solidFill>
                  <a:srgbClr val="0000FF"/>
                </a:solidFill>
                <a:latin typeface="Courier New" pitchFamily="49" charset="0"/>
              </a:rPr>
              <a:t>  handling ex;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 dirty="0">
                <a:solidFill>
                  <a:srgbClr val="0000FF"/>
                </a:solidFill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 dirty="0">
                <a:solidFill>
                  <a:srgbClr val="0000FF"/>
                </a:solidFill>
                <a:latin typeface="Courier New" pitchFamily="49" charset="0"/>
              </a:rPr>
              <a:t>finally {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 dirty="0">
                <a:solidFill>
                  <a:srgbClr val="0000FF"/>
                </a:solidFill>
                <a:latin typeface="Courier New" pitchFamily="49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latin typeface="Courier New" pitchFamily="49" charset="0"/>
              </a:rPr>
              <a:t>finalStatements</a:t>
            </a:r>
            <a:r>
              <a:rPr lang="en-US" sz="2400" dirty="0">
                <a:solidFill>
                  <a:srgbClr val="0000FF"/>
                </a:solidFill>
                <a:latin typeface="Courier New" pitchFamily="49" charset="0"/>
              </a:rPr>
              <a:t>;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 dirty="0">
                <a:solidFill>
                  <a:srgbClr val="0000FF"/>
                </a:solidFill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US" sz="2400" dirty="0">
              <a:solidFill>
                <a:srgbClr val="0000FF"/>
              </a:solidFill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 dirty="0">
                <a:solidFill>
                  <a:srgbClr val="0000FF"/>
                </a:solidFill>
                <a:latin typeface="Courier New" pitchFamily="49" charset="0"/>
              </a:rPr>
              <a:t>Next statement;</a:t>
            </a:r>
          </a:p>
        </p:txBody>
      </p:sp>
      <p:sp>
        <p:nvSpPr>
          <p:cNvPr id="292870" name="AutoShape 6"/>
          <p:cNvSpPr>
            <a:spLocks noChangeArrowheads="1"/>
          </p:cNvSpPr>
          <p:nvPr/>
        </p:nvSpPr>
        <p:spPr bwMode="auto">
          <a:xfrm>
            <a:off x="5715000" y="1447800"/>
            <a:ext cx="2927350" cy="1087438"/>
          </a:xfrm>
          <a:prstGeom prst="wedgeRoundRectCallout">
            <a:avLst>
              <a:gd name="adj1" fmla="val -124185"/>
              <a:gd name="adj2" fmla="val 234671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/>
              <a:t>The final block is always executed</a:t>
            </a:r>
          </a:p>
        </p:txBody>
      </p:sp>
      <p:sp>
        <p:nvSpPr>
          <p:cNvPr id="292871" name="Rectangle 7"/>
          <p:cNvSpPr>
            <a:spLocks noChangeArrowheads="1"/>
          </p:cNvSpPr>
          <p:nvPr/>
        </p:nvSpPr>
        <p:spPr bwMode="auto">
          <a:xfrm>
            <a:off x="685800" y="4327655"/>
            <a:ext cx="2857353" cy="472945"/>
          </a:xfrm>
          <a:prstGeom prst="rect">
            <a:avLst/>
          </a:prstGeom>
          <a:solidFill>
            <a:schemeClr val="accent1">
              <a:alpha val="4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719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7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153400" cy="5334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4300" dirty="0"/>
              <a:t>Trace a Program Execution</a:t>
            </a:r>
          </a:p>
        </p:txBody>
      </p:sp>
      <p:sp>
        <p:nvSpPr>
          <p:cNvPr id="293892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1905000"/>
            <a:ext cx="4648200" cy="40386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 dirty="0">
                <a:solidFill>
                  <a:srgbClr val="0000FF"/>
                </a:solidFill>
                <a:latin typeface="Courier New" pitchFamily="49" charset="0"/>
              </a:rPr>
              <a:t>try { 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 dirty="0">
                <a:solidFill>
                  <a:srgbClr val="0000FF"/>
                </a:solidFill>
                <a:latin typeface="Courier New" pitchFamily="49" charset="0"/>
              </a:rPr>
              <a:t>  statements;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 dirty="0">
                <a:solidFill>
                  <a:srgbClr val="0000FF"/>
                </a:solidFill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 dirty="0">
                <a:solidFill>
                  <a:srgbClr val="0000FF"/>
                </a:solidFill>
                <a:latin typeface="Courier New" pitchFamily="49" charset="0"/>
              </a:rPr>
              <a:t>catch(</a:t>
            </a:r>
            <a:r>
              <a:rPr lang="en-US" sz="2400" dirty="0" err="1">
                <a:solidFill>
                  <a:srgbClr val="0000FF"/>
                </a:solidFill>
                <a:latin typeface="Courier New" pitchFamily="49" charset="0"/>
              </a:rPr>
              <a:t>TheException</a:t>
            </a:r>
            <a:r>
              <a:rPr lang="en-US" sz="2400" dirty="0">
                <a:solidFill>
                  <a:srgbClr val="0000FF"/>
                </a:solidFill>
                <a:latin typeface="Courier New" pitchFamily="49" charset="0"/>
              </a:rPr>
              <a:t> ex) {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 dirty="0">
                <a:solidFill>
                  <a:srgbClr val="0000FF"/>
                </a:solidFill>
                <a:latin typeface="Courier New" pitchFamily="49" charset="0"/>
              </a:rPr>
              <a:t>  handling ex;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 dirty="0">
                <a:solidFill>
                  <a:srgbClr val="0000FF"/>
                </a:solidFill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 dirty="0">
                <a:solidFill>
                  <a:srgbClr val="0000FF"/>
                </a:solidFill>
                <a:latin typeface="Courier New" pitchFamily="49" charset="0"/>
              </a:rPr>
              <a:t>finally {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 dirty="0">
                <a:solidFill>
                  <a:srgbClr val="0000FF"/>
                </a:solidFill>
                <a:latin typeface="Courier New" pitchFamily="49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latin typeface="Courier New" pitchFamily="49" charset="0"/>
              </a:rPr>
              <a:t>finalStatements</a:t>
            </a:r>
            <a:r>
              <a:rPr lang="en-US" sz="2400" dirty="0">
                <a:solidFill>
                  <a:srgbClr val="0000FF"/>
                </a:solidFill>
                <a:latin typeface="Courier New" pitchFamily="49" charset="0"/>
              </a:rPr>
              <a:t>;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 dirty="0">
                <a:solidFill>
                  <a:srgbClr val="0000FF"/>
                </a:solidFill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US" sz="2400" dirty="0">
              <a:solidFill>
                <a:srgbClr val="0000FF"/>
              </a:solidFill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 dirty="0">
                <a:solidFill>
                  <a:srgbClr val="0000FF"/>
                </a:solidFill>
                <a:latin typeface="Courier New" pitchFamily="49" charset="0"/>
              </a:rPr>
              <a:t>Next statement;</a:t>
            </a:r>
          </a:p>
        </p:txBody>
      </p:sp>
      <p:sp>
        <p:nvSpPr>
          <p:cNvPr id="293893" name="AutoShape 5"/>
          <p:cNvSpPr>
            <a:spLocks noChangeArrowheads="1"/>
          </p:cNvSpPr>
          <p:nvPr/>
        </p:nvSpPr>
        <p:spPr bwMode="auto">
          <a:xfrm>
            <a:off x="5715000" y="1447800"/>
            <a:ext cx="2927350" cy="1087438"/>
          </a:xfrm>
          <a:prstGeom prst="wedgeRoundRectCallout">
            <a:avLst>
              <a:gd name="adj1" fmla="val -127171"/>
              <a:gd name="adj2" fmla="val 325912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dirty="0"/>
              <a:t>Next statement in the method is executed</a:t>
            </a:r>
          </a:p>
        </p:txBody>
      </p:sp>
      <p:sp>
        <p:nvSpPr>
          <p:cNvPr id="293894" name="Rectangle 6"/>
          <p:cNvSpPr>
            <a:spLocks noChangeArrowheads="1"/>
          </p:cNvSpPr>
          <p:nvPr/>
        </p:nvSpPr>
        <p:spPr bwMode="auto">
          <a:xfrm>
            <a:off x="349644" y="5362529"/>
            <a:ext cx="2989699" cy="504871"/>
          </a:xfrm>
          <a:prstGeom prst="rect">
            <a:avLst/>
          </a:prstGeom>
          <a:solidFill>
            <a:schemeClr val="accent1">
              <a:alpha val="4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288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153400" cy="5334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4300" dirty="0"/>
              <a:t>Trace a Program Execution</a:t>
            </a:r>
          </a:p>
        </p:txBody>
      </p:sp>
      <p:sp>
        <p:nvSpPr>
          <p:cNvPr id="294916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4648200" cy="44958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try { 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  statement1;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  statement2;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  statement3;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catch(Exception1 ex) {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  handling ex;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finally {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  </a:t>
            </a:r>
            <a:r>
              <a:rPr lang="en-US" sz="2000" dirty="0" err="1">
                <a:solidFill>
                  <a:srgbClr val="0000FF"/>
                </a:solidFill>
                <a:latin typeface="Courier New" pitchFamily="49" charset="0"/>
              </a:rPr>
              <a:t>finalStatements</a:t>
            </a: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;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US" sz="2000" dirty="0">
              <a:solidFill>
                <a:srgbClr val="0000FF"/>
              </a:solidFill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Next statement;</a:t>
            </a:r>
          </a:p>
        </p:txBody>
      </p:sp>
      <p:sp>
        <p:nvSpPr>
          <p:cNvPr id="294917" name="Rectangle 5"/>
          <p:cNvSpPr>
            <a:spLocks noChangeArrowheads="1"/>
          </p:cNvSpPr>
          <p:nvPr/>
        </p:nvSpPr>
        <p:spPr bwMode="auto">
          <a:xfrm>
            <a:off x="609600" y="2057400"/>
            <a:ext cx="2819400" cy="304800"/>
          </a:xfrm>
          <a:prstGeom prst="rect">
            <a:avLst/>
          </a:prstGeom>
          <a:solidFill>
            <a:schemeClr val="accent1">
              <a:alpha val="4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918" name="AutoShape 6"/>
          <p:cNvSpPr>
            <a:spLocks noChangeArrowheads="1"/>
          </p:cNvSpPr>
          <p:nvPr/>
        </p:nvSpPr>
        <p:spPr bwMode="auto">
          <a:xfrm>
            <a:off x="5715000" y="1371600"/>
            <a:ext cx="3200400" cy="1143000"/>
          </a:xfrm>
          <a:prstGeom prst="wedgeRoundRectCallout">
            <a:avLst>
              <a:gd name="adj1" fmla="val -138245"/>
              <a:gd name="adj2" fmla="val 22361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/>
              <a:t>Suppose an exception of type Exception1 is thrown in statement2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661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153400" cy="5334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4300" dirty="0"/>
              <a:t>Trace a Program Execution</a:t>
            </a:r>
          </a:p>
        </p:txBody>
      </p:sp>
      <p:sp>
        <p:nvSpPr>
          <p:cNvPr id="299012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4648200" cy="44958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try { 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  statement1;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  statement2;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  statement3;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catch(Exception1 ex) {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  handling ex;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finally {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  </a:t>
            </a:r>
            <a:r>
              <a:rPr lang="en-US" sz="2000" dirty="0" err="1">
                <a:solidFill>
                  <a:srgbClr val="0000FF"/>
                </a:solidFill>
                <a:latin typeface="Courier New" pitchFamily="49" charset="0"/>
              </a:rPr>
              <a:t>finalStatements</a:t>
            </a: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;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US" sz="2000" dirty="0">
              <a:solidFill>
                <a:srgbClr val="0000FF"/>
              </a:solidFill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Next statement;</a:t>
            </a:r>
          </a:p>
        </p:txBody>
      </p:sp>
      <p:sp>
        <p:nvSpPr>
          <p:cNvPr id="299013" name="Rectangle 5"/>
          <p:cNvSpPr>
            <a:spLocks noChangeArrowheads="1"/>
          </p:cNvSpPr>
          <p:nvPr/>
        </p:nvSpPr>
        <p:spPr bwMode="auto">
          <a:xfrm>
            <a:off x="578244" y="3372880"/>
            <a:ext cx="2819400" cy="381000"/>
          </a:xfrm>
          <a:prstGeom prst="rect">
            <a:avLst/>
          </a:prstGeom>
          <a:solidFill>
            <a:schemeClr val="accent1">
              <a:alpha val="4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014" name="AutoShape 6"/>
          <p:cNvSpPr>
            <a:spLocks noChangeArrowheads="1"/>
          </p:cNvSpPr>
          <p:nvPr/>
        </p:nvSpPr>
        <p:spPr bwMode="auto">
          <a:xfrm>
            <a:off x="5715000" y="1371600"/>
            <a:ext cx="3200400" cy="1143000"/>
          </a:xfrm>
          <a:prstGeom prst="wedgeRoundRectCallout">
            <a:avLst>
              <a:gd name="adj1" fmla="val -134574"/>
              <a:gd name="adj2" fmla="val 123611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/>
              <a:t>The exception is handled.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130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Exception Handling</a:t>
            </a:r>
          </a:p>
          <a:p>
            <a:pPr lvl="1"/>
            <a:r>
              <a:rPr lang="en-US" dirty="0" smtClean="0"/>
              <a:t>Important in developing Java code. But not a major focus of this course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67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153400" cy="5334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4300" dirty="0"/>
              <a:t>Trace a Program Execution</a:t>
            </a:r>
          </a:p>
        </p:txBody>
      </p:sp>
      <p:sp>
        <p:nvSpPr>
          <p:cNvPr id="300036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4648200" cy="44958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try { 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  statement1;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  statement2;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  statement3;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catch(Exception1 ex) {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  handling ex;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finally {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  </a:t>
            </a:r>
            <a:r>
              <a:rPr lang="en-US" sz="2000" dirty="0" err="1">
                <a:solidFill>
                  <a:srgbClr val="0000FF"/>
                </a:solidFill>
                <a:latin typeface="Courier New" pitchFamily="49" charset="0"/>
              </a:rPr>
              <a:t>finalStatements</a:t>
            </a: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;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US" sz="2000" dirty="0">
              <a:solidFill>
                <a:srgbClr val="0000FF"/>
              </a:solidFill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Next statement;</a:t>
            </a:r>
          </a:p>
        </p:txBody>
      </p:sp>
      <p:sp>
        <p:nvSpPr>
          <p:cNvPr id="300037" name="Rectangle 5"/>
          <p:cNvSpPr>
            <a:spLocks noChangeArrowheads="1"/>
          </p:cNvSpPr>
          <p:nvPr/>
        </p:nvSpPr>
        <p:spPr bwMode="auto">
          <a:xfrm>
            <a:off x="576056" y="4381500"/>
            <a:ext cx="2819400" cy="381000"/>
          </a:xfrm>
          <a:prstGeom prst="rect">
            <a:avLst/>
          </a:prstGeom>
          <a:solidFill>
            <a:schemeClr val="accent1">
              <a:alpha val="4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038" name="AutoShape 6"/>
          <p:cNvSpPr>
            <a:spLocks noChangeArrowheads="1"/>
          </p:cNvSpPr>
          <p:nvPr/>
        </p:nvSpPr>
        <p:spPr bwMode="auto">
          <a:xfrm>
            <a:off x="5715000" y="1371600"/>
            <a:ext cx="3200400" cy="1143000"/>
          </a:xfrm>
          <a:prstGeom prst="wedgeRoundRectCallout">
            <a:avLst>
              <a:gd name="adj1" fmla="val -124801"/>
              <a:gd name="adj2" fmla="val 208750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/>
              <a:t>The final block is always executed.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445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153400" cy="5334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4300" dirty="0"/>
              <a:t>Trace a Program Execution</a:t>
            </a:r>
          </a:p>
        </p:txBody>
      </p:sp>
      <p:sp>
        <p:nvSpPr>
          <p:cNvPr id="301060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4648200" cy="44958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try { 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  statement1;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  statement2;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  statement3;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catch(Exception1 ex) {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  handling ex;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finally {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  </a:t>
            </a:r>
            <a:r>
              <a:rPr lang="en-US" sz="2000" dirty="0" err="1">
                <a:solidFill>
                  <a:srgbClr val="0000FF"/>
                </a:solidFill>
                <a:latin typeface="Courier New" pitchFamily="49" charset="0"/>
              </a:rPr>
              <a:t>finalStatements</a:t>
            </a: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;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US" sz="2000" dirty="0">
              <a:solidFill>
                <a:srgbClr val="0000FF"/>
              </a:solidFill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Courier New" pitchFamily="49" charset="0"/>
              </a:rPr>
              <a:t>Next statement;</a:t>
            </a:r>
          </a:p>
        </p:txBody>
      </p:sp>
      <p:sp>
        <p:nvSpPr>
          <p:cNvPr id="301061" name="Rectangle 5"/>
          <p:cNvSpPr>
            <a:spLocks noChangeArrowheads="1"/>
          </p:cNvSpPr>
          <p:nvPr/>
        </p:nvSpPr>
        <p:spPr bwMode="auto">
          <a:xfrm>
            <a:off x="304800" y="5316120"/>
            <a:ext cx="2819400" cy="381000"/>
          </a:xfrm>
          <a:prstGeom prst="rect">
            <a:avLst/>
          </a:prstGeom>
          <a:solidFill>
            <a:schemeClr val="accent1">
              <a:alpha val="4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062" name="AutoShape 6"/>
          <p:cNvSpPr>
            <a:spLocks noChangeArrowheads="1"/>
          </p:cNvSpPr>
          <p:nvPr/>
        </p:nvSpPr>
        <p:spPr bwMode="auto">
          <a:xfrm>
            <a:off x="5715000" y="1371600"/>
            <a:ext cx="3200400" cy="1143000"/>
          </a:xfrm>
          <a:prstGeom prst="wedgeRoundRectCallout">
            <a:avLst>
              <a:gd name="adj1" fmla="val -133333"/>
              <a:gd name="adj2" fmla="val 282778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/>
              <a:t>The next statement in the method is now executed.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082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6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153400" cy="5334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4300" dirty="0"/>
              <a:t>Trace a Program Execution</a:t>
            </a:r>
          </a:p>
        </p:txBody>
      </p:sp>
      <p:sp>
        <p:nvSpPr>
          <p:cNvPr id="302084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4648200" cy="51054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try { 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  statement1;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  statement2;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  statement3;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catch(Exception1 ex) {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  handling ex;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catch(Exception2 ex) {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  handling ex;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  throw ex;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finally {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  </a:t>
            </a:r>
            <a:r>
              <a:rPr lang="en-US" sz="1800" dirty="0" err="1">
                <a:solidFill>
                  <a:srgbClr val="0000FF"/>
                </a:solidFill>
                <a:latin typeface="Courier New" pitchFamily="49" charset="0"/>
              </a:rPr>
              <a:t>finalStatements</a:t>
            </a: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;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US" sz="1800" dirty="0">
              <a:solidFill>
                <a:srgbClr val="0000FF"/>
              </a:solidFill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Next statement;</a:t>
            </a:r>
          </a:p>
        </p:txBody>
      </p:sp>
      <p:sp>
        <p:nvSpPr>
          <p:cNvPr id="302085" name="Rectangle 5"/>
          <p:cNvSpPr>
            <a:spLocks noChangeArrowheads="1"/>
          </p:cNvSpPr>
          <p:nvPr/>
        </p:nvSpPr>
        <p:spPr bwMode="auto">
          <a:xfrm>
            <a:off x="381000" y="1676400"/>
            <a:ext cx="2819400" cy="304800"/>
          </a:xfrm>
          <a:prstGeom prst="rect">
            <a:avLst/>
          </a:prstGeom>
          <a:solidFill>
            <a:schemeClr val="accent1">
              <a:alpha val="4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086" name="AutoShape 6"/>
          <p:cNvSpPr>
            <a:spLocks noChangeArrowheads="1"/>
          </p:cNvSpPr>
          <p:nvPr/>
        </p:nvSpPr>
        <p:spPr bwMode="auto">
          <a:xfrm>
            <a:off x="5715000" y="1371600"/>
            <a:ext cx="3200400" cy="1143000"/>
          </a:xfrm>
          <a:prstGeom prst="wedgeRoundRectCallout">
            <a:avLst>
              <a:gd name="adj1" fmla="val -142162"/>
              <a:gd name="adj2" fmla="val -4861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/>
              <a:t>statement2 throws an exception of type Exception2.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349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153400" cy="5334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4300" dirty="0"/>
              <a:t>Trace a Program Execution</a:t>
            </a:r>
          </a:p>
        </p:txBody>
      </p:sp>
      <p:sp>
        <p:nvSpPr>
          <p:cNvPr id="303108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4648200" cy="51054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try { 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  statement1;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  statement2;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  statement3;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catch(Exception1 ex) {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  handling ex;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catch(Exception2 ex) {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  handling ex;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  throw ex;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finally {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  </a:t>
            </a:r>
            <a:r>
              <a:rPr lang="en-US" sz="1800" dirty="0" err="1">
                <a:solidFill>
                  <a:srgbClr val="0000FF"/>
                </a:solidFill>
                <a:latin typeface="Courier New" pitchFamily="49" charset="0"/>
              </a:rPr>
              <a:t>finalStatements</a:t>
            </a: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;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US" sz="1800" dirty="0">
              <a:solidFill>
                <a:srgbClr val="0000FF"/>
              </a:solidFill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Next statement;</a:t>
            </a:r>
          </a:p>
        </p:txBody>
      </p:sp>
      <p:sp>
        <p:nvSpPr>
          <p:cNvPr id="303110" name="AutoShape 6"/>
          <p:cNvSpPr>
            <a:spLocks noChangeArrowheads="1"/>
          </p:cNvSpPr>
          <p:nvPr/>
        </p:nvSpPr>
        <p:spPr bwMode="auto">
          <a:xfrm>
            <a:off x="5715000" y="1371600"/>
            <a:ext cx="3200400" cy="609600"/>
          </a:xfrm>
          <a:prstGeom prst="wedgeRoundRectCallout">
            <a:avLst>
              <a:gd name="adj1" fmla="val -136407"/>
              <a:gd name="adj2" fmla="val 337759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/>
              <a:t>Handling exception</a:t>
            </a:r>
          </a:p>
        </p:txBody>
      </p:sp>
      <p:sp>
        <p:nvSpPr>
          <p:cNvPr id="303111" name="Rectangle 7"/>
          <p:cNvSpPr>
            <a:spLocks noChangeArrowheads="1"/>
          </p:cNvSpPr>
          <p:nvPr/>
        </p:nvSpPr>
        <p:spPr bwMode="auto">
          <a:xfrm>
            <a:off x="381000" y="3731818"/>
            <a:ext cx="2819400" cy="313598"/>
          </a:xfrm>
          <a:prstGeom prst="rect">
            <a:avLst/>
          </a:prstGeom>
          <a:solidFill>
            <a:schemeClr val="accent1">
              <a:alpha val="4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93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153400" cy="5334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4300" dirty="0"/>
              <a:t>Trace a Program Execution</a:t>
            </a:r>
          </a:p>
        </p:txBody>
      </p:sp>
      <p:sp>
        <p:nvSpPr>
          <p:cNvPr id="305156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4648200" cy="51054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try { 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  statement1;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  statement2;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  statement3;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catch(Exception1 ex) {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  handling ex;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catch(Exception2 ex) {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  handling ex;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  throw ex;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finally {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  </a:t>
            </a:r>
            <a:r>
              <a:rPr lang="en-US" sz="1800" dirty="0" err="1">
                <a:solidFill>
                  <a:srgbClr val="0000FF"/>
                </a:solidFill>
                <a:latin typeface="Courier New" pitchFamily="49" charset="0"/>
              </a:rPr>
              <a:t>finalStatements</a:t>
            </a: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;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US" sz="1800" dirty="0">
              <a:solidFill>
                <a:srgbClr val="0000FF"/>
              </a:solidFill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Next statement;</a:t>
            </a:r>
          </a:p>
        </p:txBody>
      </p:sp>
      <p:sp>
        <p:nvSpPr>
          <p:cNvPr id="305157" name="AutoShape 5"/>
          <p:cNvSpPr>
            <a:spLocks noChangeArrowheads="1"/>
          </p:cNvSpPr>
          <p:nvPr/>
        </p:nvSpPr>
        <p:spPr bwMode="auto">
          <a:xfrm>
            <a:off x="5715000" y="1371600"/>
            <a:ext cx="3200400" cy="609600"/>
          </a:xfrm>
          <a:prstGeom prst="wedgeRoundRectCallout">
            <a:avLst>
              <a:gd name="adj1" fmla="val -133681"/>
              <a:gd name="adj2" fmla="val 518231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/>
              <a:t>Execute the final block</a:t>
            </a:r>
          </a:p>
        </p:txBody>
      </p:sp>
      <p:sp>
        <p:nvSpPr>
          <p:cNvPr id="305158" name="Rectangle 6"/>
          <p:cNvSpPr>
            <a:spLocks noChangeArrowheads="1"/>
          </p:cNvSpPr>
          <p:nvPr/>
        </p:nvSpPr>
        <p:spPr bwMode="auto">
          <a:xfrm>
            <a:off x="381000" y="4908160"/>
            <a:ext cx="2819400" cy="304800"/>
          </a:xfrm>
          <a:prstGeom prst="rect">
            <a:avLst/>
          </a:prstGeom>
          <a:solidFill>
            <a:schemeClr val="accent1">
              <a:alpha val="4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059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153400" cy="5334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4300"/>
              <a:t>Trace a Program Execution</a:t>
            </a:r>
          </a:p>
        </p:txBody>
      </p:sp>
      <p:sp>
        <p:nvSpPr>
          <p:cNvPr id="304132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4648200" cy="51054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try { 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  statement1;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  statement2;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  statement3;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catch(Exception1 ex) {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  handling ex;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catch(Exception2 ex) {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  handling ex;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  throw ex;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finally {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  </a:t>
            </a:r>
            <a:r>
              <a:rPr lang="en-US" sz="1800" dirty="0" err="1">
                <a:solidFill>
                  <a:srgbClr val="0000FF"/>
                </a:solidFill>
                <a:latin typeface="Courier New" pitchFamily="49" charset="0"/>
              </a:rPr>
              <a:t>finalStatements</a:t>
            </a: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;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US" sz="1800" dirty="0">
              <a:solidFill>
                <a:srgbClr val="0000FF"/>
              </a:solidFill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Next statement;</a:t>
            </a:r>
          </a:p>
        </p:txBody>
      </p:sp>
      <p:sp>
        <p:nvSpPr>
          <p:cNvPr id="304133" name="AutoShape 5"/>
          <p:cNvSpPr>
            <a:spLocks noChangeArrowheads="1"/>
          </p:cNvSpPr>
          <p:nvPr/>
        </p:nvSpPr>
        <p:spPr bwMode="auto">
          <a:xfrm>
            <a:off x="5715000" y="1371600"/>
            <a:ext cx="3276600" cy="1143000"/>
          </a:xfrm>
          <a:prstGeom prst="wedgeRoundRectCallout">
            <a:avLst>
              <a:gd name="adj1" fmla="val -134398"/>
              <a:gd name="adj2" fmla="val 186528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/>
              <a:t>Rethrow the exception and control is transferred to the caller</a:t>
            </a:r>
          </a:p>
        </p:txBody>
      </p:sp>
      <p:sp>
        <p:nvSpPr>
          <p:cNvPr id="304134" name="Rectangle 6"/>
          <p:cNvSpPr>
            <a:spLocks noChangeArrowheads="1"/>
          </p:cNvSpPr>
          <p:nvPr/>
        </p:nvSpPr>
        <p:spPr bwMode="auto">
          <a:xfrm>
            <a:off x="381000" y="4038600"/>
            <a:ext cx="2819400" cy="304800"/>
          </a:xfrm>
          <a:prstGeom prst="rect">
            <a:avLst/>
          </a:prstGeom>
          <a:solidFill>
            <a:schemeClr val="accent1">
              <a:alpha val="4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719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Streams and File </a:t>
            </a:r>
            <a:r>
              <a:rPr lang="en-US" dirty="0" smtClean="0"/>
              <a:t>I/O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8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Homework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320"/>
            <a:ext cx="8229600" cy="578897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Homework 2</a:t>
            </a:r>
            <a:r>
              <a:rPr lang="en-US" b="1" dirty="0"/>
              <a:t>: </a:t>
            </a:r>
            <a:r>
              <a:rPr lang="en-US" b="1" dirty="0" smtClean="0"/>
              <a:t>GUI Calculator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39332" y="239150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30310" y="5871118"/>
            <a:ext cx="6357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the user try to divide by 0, prints out a message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79668"/>
            <a:ext cx="5683646" cy="30180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918" y="2162497"/>
            <a:ext cx="3735882" cy="1986918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91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Homework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9520"/>
            <a:ext cx="8229600" cy="4517510"/>
          </a:xfrm>
        </p:spPr>
        <p:txBody>
          <a:bodyPr>
            <a:normAutofit/>
          </a:bodyPr>
          <a:lstStyle/>
          <a:p>
            <a:r>
              <a:rPr lang="en-US" b="1" dirty="0" smtClean="0"/>
              <a:t>Homework 2</a:t>
            </a:r>
            <a:r>
              <a:rPr lang="en-US" b="1" dirty="0"/>
              <a:t>: </a:t>
            </a:r>
            <a:r>
              <a:rPr lang="en-US" b="1" dirty="0" smtClean="0"/>
              <a:t>GUI Calculator</a:t>
            </a:r>
          </a:p>
          <a:p>
            <a:pPr lvl="1"/>
            <a:r>
              <a:rPr lang="en-US" dirty="0" smtClean="0"/>
              <a:t>Each of you used an if-else statement to test whether it is a division and the second operand is 0</a:t>
            </a:r>
          </a:p>
          <a:p>
            <a:pPr lvl="1"/>
            <a:r>
              <a:rPr lang="en-US" dirty="0" smtClean="0"/>
              <a:t>If it is divided by 0, did you still do the division after you print out the message?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39332" y="261102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42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</a:t>
            </a:r>
            <a:r>
              <a:rPr lang="en-US" dirty="0" smtClean="0"/>
              <a:t>Homework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8926"/>
            <a:ext cx="8229600" cy="2457938"/>
          </a:xfrm>
        </p:spPr>
        <p:txBody>
          <a:bodyPr/>
          <a:lstStyle/>
          <a:p>
            <a:r>
              <a:rPr lang="en-US" sz="2400" dirty="0" smtClean="0"/>
              <a:t>If you choose not to do, you have handled this case by skipping the result calculation part</a:t>
            </a:r>
            <a:endParaRPr lang="en-US" sz="2000" dirty="0"/>
          </a:p>
          <a:p>
            <a:r>
              <a:rPr lang="en-US" sz="2400" dirty="0" smtClean="0"/>
              <a:t>If you still calculates the result, you will probably get </a:t>
            </a:r>
            <a:r>
              <a:rPr lang="en-US" sz="2400" dirty="0" smtClean="0"/>
              <a:t>the </a:t>
            </a:r>
            <a:r>
              <a:rPr lang="en-US" sz="2400" dirty="0" smtClean="0"/>
              <a:t>output </a:t>
            </a:r>
            <a:r>
              <a:rPr lang="en-US" sz="2400" dirty="0" smtClean="0"/>
              <a:t>like </a:t>
            </a:r>
            <a:r>
              <a:rPr lang="en-US" sz="2400" dirty="0" smtClean="0"/>
              <a:t>this: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1" y="5371004"/>
            <a:ext cx="822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If two numbers are integers, </a:t>
            </a:r>
            <a:r>
              <a:rPr lang="en-US" sz="2200" dirty="0"/>
              <a:t>t</a:t>
            </a:r>
            <a:r>
              <a:rPr lang="en-US" sz="2200" dirty="0" smtClean="0"/>
              <a:t>he program terminated due to the error.</a:t>
            </a: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849" y="3204584"/>
            <a:ext cx="3327400" cy="2120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0177" y="4130791"/>
            <a:ext cx="3245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f</a:t>
            </a:r>
            <a:r>
              <a:rPr lang="en-US" sz="2200" dirty="0" smtClean="0"/>
              <a:t>or </a:t>
            </a:r>
            <a:r>
              <a:rPr lang="en-US" sz="2200" dirty="0" smtClean="0"/>
              <a:t>floating-point number</a:t>
            </a:r>
            <a:endParaRPr lang="en-US" sz="2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693" y="5903626"/>
            <a:ext cx="6748006" cy="52343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62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R</a:t>
            </a:r>
            <a:r>
              <a:rPr lang="en-US" dirty="0" smtClean="0"/>
              <a:t>ight </a:t>
            </a:r>
            <a:r>
              <a:rPr lang="en-US" dirty="0"/>
              <a:t>T</a:t>
            </a:r>
            <a:r>
              <a:rPr lang="en-US" dirty="0" smtClean="0"/>
              <a:t>hing </a:t>
            </a:r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D</a:t>
            </a:r>
            <a:r>
              <a:rPr lang="en-US" dirty="0" smtClean="0"/>
              <a:t>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When your code detects a problem?</a:t>
            </a:r>
          </a:p>
          <a:p>
            <a:endParaRPr lang="en-US" sz="2400" dirty="0"/>
          </a:p>
          <a:p>
            <a:r>
              <a:rPr lang="en-US" sz="2400" dirty="0" smtClean="0"/>
              <a:t>In program 2, we printed out a message to indicate a problem. And may choose to skip result calculation</a:t>
            </a:r>
          </a:p>
          <a:p>
            <a:endParaRPr lang="en-US" sz="2400" dirty="0"/>
          </a:p>
          <a:p>
            <a:r>
              <a:rPr lang="en-US" sz="2400" dirty="0" smtClean="0"/>
              <a:t>Not so many problems for a small program. We have control of everything involved</a:t>
            </a:r>
          </a:p>
          <a:p>
            <a:endParaRPr lang="en-US" sz="2400" dirty="0"/>
          </a:p>
          <a:p>
            <a:r>
              <a:rPr lang="en-US" sz="2400" dirty="0" smtClean="0"/>
              <a:t>But things quickly become messy when we want to write something slightly bigger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67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3473"/>
            <a:ext cx="8229600" cy="5142089"/>
          </a:xfrm>
        </p:spPr>
        <p:txBody>
          <a:bodyPr>
            <a:normAutofit fontScale="92500"/>
          </a:bodyPr>
          <a:lstStyle/>
          <a:p>
            <a:r>
              <a:rPr lang="en-US" sz="2000" dirty="0" smtClean="0"/>
              <a:t>What if you are writing some classes for others to use…</a:t>
            </a:r>
          </a:p>
          <a:p>
            <a:r>
              <a:rPr lang="en-US" sz="2000" dirty="0" smtClean="0"/>
              <a:t>What do you plan to do when your code detects some problem?</a:t>
            </a:r>
          </a:p>
          <a:p>
            <a:endParaRPr lang="en-US" sz="900" dirty="0"/>
          </a:p>
          <a:p>
            <a:r>
              <a:rPr lang="en-US" sz="2000" dirty="0" smtClean="0"/>
              <a:t>Do you print out a message?</a:t>
            </a:r>
          </a:p>
          <a:p>
            <a:pPr lvl="1"/>
            <a:r>
              <a:rPr lang="en-US" sz="2000" dirty="0" smtClean="0"/>
              <a:t>What if the program that uses your class runs in graphical mode?</a:t>
            </a:r>
          </a:p>
          <a:p>
            <a:pPr lvl="1"/>
            <a:r>
              <a:rPr lang="en-US" sz="2000" dirty="0" smtClean="0"/>
              <a:t>Does the program really want some “uncontrolled” print-outs?</a:t>
            </a:r>
          </a:p>
          <a:p>
            <a:pPr lvl="1"/>
            <a:endParaRPr lang="en-US" sz="900" dirty="0" smtClean="0"/>
          </a:p>
          <a:p>
            <a:r>
              <a:rPr lang="en-US" sz="2000" dirty="0" smtClean="0"/>
              <a:t>Do you just let resulting errors terminate the program?</a:t>
            </a:r>
          </a:p>
          <a:p>
            <a:pPr lvl="1"/>
            <a:r>
              <a:rPr lang="en-US" sz="1800" dirty="0" smtClean="0"/>
              <a:t>Sounds like a terrible idea in most cases</a:t>
            </a:r>
          </a:p>
          <a:p>
            <a:pPr lvl="1"/>
            <a:r>
              <a:rPr lang="en-US" sz="1800" dirty="0" smtClean="0"/>
              <a:t>But if your class should do something and it is not performed properly, how to inform the program that uses the class?</a:t>
            </a:r>
          </a:p>
          <a:p>
            <a:pPr lvl="1"/>
            <a:r>
              <a:rPr lang="en-US" sz="1800" dirty="0" smtClean="0"/>
              <a:t>E.g., a method in your class is called and is supposed to return some value. When your code sees error, should it still return any value?</a:t>
            </a:r>
          </a:p>
          <a:p>
            <a:pPr lvl="2"/>
            <a:r>
              <a:rPr lang="en-US" sz="1800" dirty="0" smtClean="0"/>
              <a:t>If yes, what value?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26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If</a:t>
            </a:r>
            <a:r>
              <a:rPr lang="en-US" dirty="0"/>
              <a:t>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You are using someone’s class for your program.</a:t>
            </a:r>
          </a:p>
          <a:p>
            <a:r>
              <a:rPr lang="en-US" sz="2400" dirty="0" smtClean="0"/>
              <a:t>E.g., you use the classes provided by Java to read from or write to a file.</a:t>
            </a:r>
          </a:p>
          <a:p>
            <a:endParaRPr lang="en-US" sz="2400" dirty="0"/>
          </a:p>
          <a:p>
            <a:r>
              <a:rPr lang="en-US" sz="2400" dirty="0" smtClean="0"/>
              <a:t>If some problems happens in reading / writing ( file not found, cannot read/write), how does your program get notified?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87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java_lectur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java_lecture_template.thmx</Template>
  <TotalTime>4149</TotalTime>
  <Words>1543</Words>
  <Application>Microsoft Macintosh PowerPoint</Application>
  <PresentationFormat>On-screen Show (4:3)</PresentationFormat>
  <Paragraphs>367</Paragraphs>
  <Slides>36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java_lecture_template</vt:lpstr>
      <vt:lpstr>Picture</vt:lpstr>
      <vt:lpstr>COMP 110-001 Exception Handling</vt:lpstr>
      <vt:lpstr>Announcement</vt:lpstr>
      <vt:lpstr>Today</vt:lpstr>
      <vt:lpstr>Recall Homework 2</vt:lpstr>
      <vt:lpstr>Recall Homework 2</vt:lpstr>
      <vt:lpstr>Recall Homework 2</vt:lpstr>
      <vt:lpstr>What Is The Right Thing To Do…</vt:lpstr>
      <vt:lpstr>What If….</vt:lpstr>
      <vt:lpstr>What If….</vt:lpstr>
      <vt:lpstr>The Need of a Formal Mechanism</vt:lpstr>
      <vt:lpstr>Try-Throw-Catch</vt:lpstr>
      <vt:lpstr>Another Implementation Using Exception Handling</vt:lpstr>
      <vt:lpstr>More About Exception</vt:lpstr>
      <vt:lpstr>Handling Exceptions</vt:lpstr>
      <vt:lpstr>Another Example</vt:lpstr>
      <vt:lpstr>PowerPoint Presentation</vt:lpstr>
      <vt:lpstr>Predefined Exception Classes</vt:lpstr>
      <vt:lpstr>An Example</vt:lpstr>
      <vt:lpstr>Declaring Exceptions</vt:lpstr>
      <vt:lpstr>Throwing Exceptions Example</vt:lpstr>
      <vt:lpstr>The Java Exception Hierarchy</vt:lpstr>
      <vt:lpstr>Checked Exceptions vs. Unchecked Exceptions</vt:lpstr>
      <vt:lpstr>Unchecked Exceptions</vt:lpstr>
      <vt:lpstr>The finally Bolck</vt:lpstr>
      <vt:lpstr>Trace a Program Execution</vt:lpstr>
      <vt:lpstr>Trace a Program Execution</vt:lpstr>
      <vt:lpstr>Trace a Program Execution</vt:lpstr>
      <vt:lpstr>Trace a Program Execution</vt:lpstr>
      <vt:lpstr>Trace a Program Execution</vt:lpstr>
      <vt:lpstr>Trace a Program Execution</vt:lpstr>
      <vt:lpstr>Trace a Program Execution</vt:lpstr>
      <vt:lpstr>Trace a Program Execution</vt:lpstr>
      <vt:lpstr>Trace a Program Execution</vt:lpstr>
      <vt:lpstr>Trace a Program Execution</vt:lpstr>
      <vt:lpstr>Trace a Program Execution</vt:lpstr>
      <vt:lpstr>Next Class</vt:lpstr>
    </vt:vector>
  </TitlesOfParts>
  <Company>UNC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ly</dc:creator>
  <cp:lastModifiedBy>Yi Hong</cp:lastModifiedBy>
  <cp:revision>1551</cp:revision>
  <dcterms:created xsi:type="dcterms:W3CDTF">2012-08-20T18:10:04Z</dcterms:created>
  <dcterms:modified xsi:type="dcterms:W3CDTF">2015-06-10T06:54:33Z</dcterms:modified>
</cp:coreProperties>
</file>