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4"/>
  </p:notesMasterIdLst>
  <p:handoutMasterIdLst>
    <p:handoutMasterId r:id="rId35"/>
  </p:handoutMasterIdLst>
  <p:sldIdLst>
    <p:sldId id="294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7" r:id="rId15"/>
    <p:sldId id="278" r:id="rId16"/>
    <p:sldId id="279" r:id="rId17"/>
    <p:sldId id="303" r:id="rId18"/>
    <p:sldId id="280" r:id="rId19"/>
    <p:sldId id="281" r:id="rId20"/>
    <p:sldId id="282" r:id="rId21"/>
    <p:sldId id="283" r:id="rId22"/>
    <p:sldId id="284" r:id="rId23"/>
    <p:sldId id="285" r:id="rId24"/>
    <p:sldId id="302" r:id="rId25"/>
    <p:sldId id="295" r:id="rId26"/>
    <p:sldId id="296" r:id="rId27"/>
    <p:sldId id="297" r:id="rId28"/>
    <p:sldId id="298" r:id="rId29"/>
    <p:sldId id="299" r:id="rId30"/>
    <p:sldId id="300" r:id="rId31"/>
    <p:sldId id="304" r:id="rId32"/>
    <p:sldId id="301" r:id="rId3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Calibri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87C7"/>
    <a:srgbClr val="0000FF"/>
    <a:srgbClr val="6BABD8"/>
    <a:srgbClr val="7AC3F6"/>
    <a:srgbClr val="6CADDA"/>
    <a:srgbClr val="75BBEC"/>
    <a:srgbClr val="639E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914" autoAdjust="0"/>
  </p:normalViewPr>
  <p:slideViewPr>
    <p:cSldViewPr snapToGrid="0" snapToObjects="1">
      <p:cViewPr varScale="1">
        <p:scale>
          <a:sx n="81" d="100"/>
          <a:sy n="81" d="100"/>
        </p:scale>
        <p:origin x="-18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95E402-F352-D04A-8B1D-D1EB369BA1D9}" type="datetimeFigureOut">
              <a:rPr lang="en-US" smtClean="0"/>
              <a:t>6/9/15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9DF8A-0A44-5F44-AE93-F6E900B3A1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287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D1D38-8434-4A95-B258-7426099382B2}" type="datetimeFigureOut">
              <a:rPr lang="en-US" smtClean="0"/>
              <a:pPr/>
              <a:t>6/9/15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852867-85F4-4706-90F4-556F3E51A2E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2382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6/8/15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79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6/8/15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146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6/8/15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68672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fall_unc_ch_scenes_10_002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6126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6/8/15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6/8/15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29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6/8/15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4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6/8/15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67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6/8/15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94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6/8/15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8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6/8/15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86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6/8/15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DD4E0-7430-A548-B363-6D8368E78A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436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6/8/15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1">
                <a:solidFill>
                  <a:srgbClr val="2E98BD"/>
                </a:solidFill>
              </a:defRPr>
            </a:lvl1pPr>
          </a:lstStyle>
          <a:p>
            <a:fld id="{63DDD4E0-7430-A548-B363-6D8368E78A9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38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9" r:id="rId1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400" b="0" i="0" kern="1200">
          <a:solidFill>
            <a:srgbClr val="000090"/>
          </a:solidFill>
          <a:latin typeface="Arial Unicode MS"/>
          <a:ea typeface="+mj-ea"/>
          <a:cs typeface="Arial Unicode MS"/>
        </a:defRPr>
      </a:lvl1pPr>
    </p:titleStyle>
    <p:bodyStyle>
      <a:lvl1pPr marL="342900" indent="-342900" algn="l" defTabSz="457200" rtl="0" eaLnBrk="1" latinLnBrk="0" hangingPunct="1">
        <a:spcBef>
          <a:spcPts val="1224"/>
        </a:spcBef>
        <a:buFont typeface="Wingdings" charset="2"/>
        <a:buChar char="§"/>
        <a:defRPr sz="3200" b="0" i="0" kern="1200">
          <a:solidFill>
            <a:schemeClr val="tx1"/>
          </a:solidFill>
          <a:latin typeface="Arial Unicode MS"/>
          <a:ea typeface="+mn-ea"/>
          <a:cs typeface="Arial Unicode M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Font typeface="Arial"/>
        <a:buChar char="•"/>
        <a:defRPr sz="2800" b="0" i="0" kern="1200">
          <a:solidFill>
            <a:srgbClr val="0000FF"/>
          </a:solidFill>
          <a:latin typeface="Arial Unicode MS"/>
          <a:ea typeface="+mn-ea"/>
          <a:cs typeface="Arial Unicode M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b="0" i="0" kern="1200">
          <a:solidFill>
            <a:schemeClr val="tx1"/>
          </a:solidFill>
          <a:latin typeface="Arial Unicode MS"/>
          <a:ea typeface="+mn-ea"/>
          <a:cs typeface="Arial Unicode M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b="0" i="0" kern="1200">
          <a:solidFill>
            <a:schemeClr val="tx1"/>
          </a:solidFill>
          <a:latin typeface="Arial Unicode MS"/>
          <a:ea typeface="+mn-ea"/>
          <a:cs typeface="Arial Unicode M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 110-001</a:t>
            </a:r>
            <a:br>
              <a:rPr lang="en-US" dirty="0" smtClean="0"/>
            </a:br>
            <a:r>
              <a:rPr lang="en-US" dirty="0" smtClean="0"/>
              <a:t>Inheritance Basics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Yi Hong</a:t>
            </a:r>
          </a:p>
          <a:p>
            <a:r>
              <a:rPr lang="en-US" dirty="0" smtClean="0"/>
              <a:t>June 09,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1720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Why Is </a:t>
            </a:r>
            <a:r>
              <a:rPr lang="en-US" dirty="0"/>
              <a:t>I</a:t>
            </a:r>
            <a:r>
              <a:rPr lang="en-US" dirty="0" smtClean="0"/>
              <a:t>nheritance </a:t>
            </a:r>
            <a:r>
              <a:rPr lang="en-US" dirty="0"/>
              <a:t>U</a:t>
            </a:r>
            <a:r>
              <a:rPr lang="en-US" dirty="0" smtClean="0"/>
              <a:t>seful?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Enables you to define shared properties and actions </a:t>
            </a:r>
            <a:r>
              <a:rPr lang="en-US" i="1" smtClean="0"/>
              <a:t>once</a:t>
            </a:r>
          </a:p>
          <a:p>
            <a:r>
              <a:rPr lang="en-US" smtClean="0"/>
              <a:t>Derived classes can perform the same actions as base classes without having to redefine the actions</a:t>
            </a:r>
          </a:p>
          <a:p>
            <a:pPr lvl="1"/>
            <a:r>
              <a:rPr lang="en-US" smtClean="0"/>
              <a:t>If desired, the actions </a:t>
            </a:r>
            <a:r>
              <a:rPr lang="en-US" i="1" smtClean="0"/>
              <a:t>can</a:t>
            </a:r>
            <a:r>
              <a:rPr lang="en-US" smtClean="0"/>
              <a:t> be redefined – more on this later</a:t>
            </a:r>
          </a:p>
        </p:txBody>
      </p:sp>
    </p:spTree>
    <p:extLst>
      <p:ext uri="{BB962C8B-B14F-4D97-AF65-F5344CB8AC3E}">
        <p14:creationId xmlns:p14="http://schemas.microsoft.com/office/powerpoint/2010/main" val="1337840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How </a:t>
            </a:r>
            <a:r>
              <a:rPr lang="en-US" dirty="0"/>
              <a:t>D</a:t>
            </a:r>
            <a:r>
              <a:rPr lang="en-US" dirty="0" smtClean="0"/>
              <a:t>oes This Work in Java?</a:t>
            </a:r>
            <a:endParaRPr lang="en-US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class</a:t>
            </a:r>
            <a:r>
              <a:rPr lang="en-US" sz="1800" dirty="0" smtClean="0">
                <a:latin typeface="Consolas" pitchFamily="49" charset="0"/>
              </a:rPr>
              <a:t> Person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{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private</a:t>
            </a:r>
            <a:r>
              <a:rPr lang="en-US" sz="1800" dirty="0" smtClean="0">
                <a:latin typeface="Consolas" pitchFamily="49" charset="0"/>
              </a:rPr>
              <a:t> String name;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800" dirty="0" smtClean="0">
                <a:latin typeface="Consolas" pitchFamily="49" charset="0"/>
              </a:rPr>
              <a:t> Person()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{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    name = </a:t>
            </a:r>
            <a:r>
              <a:rPr lang="en-US" sz="1800" dirty="0" smtClean="0">
                <a:solidFill>
                  <a:srgbClr val="00CB00"/>
                </a:solidFill>
                <a:latin typeface="Consolas" pitchFamily="49" charset="0"/>
              </a:rPr>
              <a:t>“No name yet”</a:t>
            </a:r>
            <a:r>
              <a:rPr lang="en-US" sz="1800" dirty="0" smtClean="0">
                <a:latin typeface="Consolas" pitchFamily="49" charset="0"/>
              </a:rPr>
              <a:t>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dirty="0" err="1" smtClean="0">
                <a:latin typeface="Consolas" pitchFamily="49" charset="0"/>
              </a:rPr>
              <a:t>setName</a:t>
            </a:r>
            <a:r>
              <a:rPr lang="en-US" sz="1800" dirty="0" smtClean="0">
                <a:latin typeface="Consolas" pitchFamily="49" charset="0"/>
              </a:rPr>
              <a:t>(String </a:t>
            </a:r>
            <a:r>
              <a:rPr lang="en-US" sz="1800" dirty="0" err="1" smtClean="0">
                <a:latin typeface="Consolas" pitchFamily="49" charset="0"/>
              </a:rPr>
              <a:t>newName</a:t>
            </a:r>
            <a:r>
              <a:rPr lang="en-US" sz="1800" dirty="0" smtClean="0">
                <a:latin typeface="Consolas" pitchFamily="49" charset="0"/>
              </a:rPr>
              <a:t>)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{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    name = </a:t>
            </a:r>
            <a:r>
              <a:rPr lang="en-US" sz="1800" dirty="0" err="1" smtClean="0">
                <a:latin typeface="Consolas" pitchFamily="49" charset="0"/>
              </a:rPr>
              <a:t>newName</a:t>
            </a:r>
            <a:r>
              <a:rPr lang="en-US" sz="1800" dirty="0" smtClean="0">
                <a:latin typeface="Consolas" pitchFamily="49" charset="0"/>
              </a:rPr>
              <a:t>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800" dirty="0" smtClean="0">
                <a:latin typeface="Consolas" pitchFamily="49" charset="0"/>
              </a:rPr>
              <a:t> String </a:t>
            </a:r>
            <a:r>
              <a:rPr lang="en-US" sz="1800" dirty="0" err="1" smtClean="0">
                <a:latin typeface="Consolas" pitchFamily="49" charset="0"/>
              </a:rPr>
              <a:t>getName</a:t>
            </a:r>
            <a:r>
              <a:rPr lang="en-US" sz="1800" dirty="0" smtClean="0">
                <a:latin typeface="Consolas" pitchFamily="49" charset="0"/>
              </a:rPr>
              <a:t>()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{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   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return</a:t>
            </a:r>
            <a:r>
              <a:rPr lang="en-US" sz="1800" dirty="0" smtClean="0">
                <a:latin typeface="Consolas" pitchFamily="49" charset="0"/>
              </a:rPr>
              <a:t> name;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}</a:t>
            </a:r>
          </a:p>
          <a:p>
            <a:pPr>
              <a:spcBef>
                <a:spcPct val="0"/>
              </a:spcBef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}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869919"/>
              </p:ext>
            </p:extLst>
          </p:nvPr>
        </p:nvGraphicFramePr>
        <p:xfrm>
          <a:off x="4656685" y="1600200"/>
          <a:ext cx="4091454" cy="14886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91454"/>
              </a:tblGrid>
              <a:tr h="42426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Person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24266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nsolas" pitchFamily="49" charset="0"/>
                        </a:rPr>
                        <a:t>- 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230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pitchFamily="49" charset="0"/>
                        </a:rPr>
                        <a:t>+ </a:t>
                      </a:r>
                      <a:r>
                        <a:rPr lang="en-US" sz="1800" b="0" dirty="0" err="1" smtClean="0">
                          <a:latin typeface="Consolas" pitchFamily="49" charset="0"/>
                        </a:rPr>
                        <a:t>setName</a:t>
                      </a:r>
                      <a:r>
                        <a:rPr lang="en-US" sz="1800" b="0" dirty="0" smtClean="0">
                          <a:latin typeface="Consolas" pitchFamily="49" charset="0"/>
                        </a:rPr>
                        <a:t>(String</a:t>
                      </a:r>
                      <a:r>
                        <a:rPr lang="en-US" sz="1800" dirty="0" smtClean="0">
                          <a:latin typeface="Consolas" pitchFamily="49" charset="0"/>
                        </a:rPr>
                        <a:t> </a:t>
                      </a:r>
                      <a:r>
                        <a:rPr lang="en-US" sz="1800" dirty="0" err="1" smtClean="0">
                          <a:latin typeface="Consolas" pitchFamily="49" charset="0"/>
                        </a:rPr>
                        <a:t>newName</a:t>
                      </a:r>
                      <a:r>
                        <a:rPr lang="en-US" sz="1800" dirty="0" smtClean="0">
                          <a:latin typeface="Consolas" pitchFamily="49" charset="0"/>
                        </a:rPr>
                        <a:t>): void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Consolas" pitchFamily="49" charset="0"/>
                        </a:rPr>
                        <a:t>+ </a:t>
                      </a:r>
                      <a:r>
                        <a:rPr lang="en-US" sz="1800" dirty="0" err="1" smtClean="0">
                          <a:latin typeface="Consolas" pitchFamily="49" charset="0"/>
                        </a:rPr>
                        <a:t>getName</a:t>
                      </a:r>
                      <a:r>
                        <a:rPr lang="en-US" sz="1800" dirty="0" smtClean="0">
                          <a:latin typeface="Consolas" pitchFamily="49" charset="0"/>
                        </a:rPr>
                        <a:t>(): String</a:t>
                      </a:r>
                      <a:endParaRPr lang="en-US" sz="1800" dirty="0"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2755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How Does </a:t>
            </a:r>
            <a:r>
              <a:rPr lang="en-US" dirty="0"/>
              <a:t>T</a:t>
            </a:r>
            <a:r>
              <a:rPr lang="en-US" dirty="0" smtClean="0"/>
              <a:t>his </a:t>
            </a:r>
            <a:r>
              <a:rPr lang="en-US" dirty="0"/>
              <a:t>W</a:t>
            </a:r>
            <a:r>
              <a:rPr lang="en-US" dirty="0" smtClean="0"/>
              <a:t>ork in Java?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400" dirty="0" smtClean="0">
                <a:latin typeface="Consolas" pitchFamily="49" charset="0"/>
              </a:rPr>
              <a:t> </a:t>
            </a:r>
            <a:r>
              <a:rPr lang="en-US" sz="1400" dirty="0" smtClean="0">
                <a:solidFill>
                  <a:srgbClr val="941EDF"/>
                </a:solidFill>
                <a:latin typeface="Consolas" pitchFamily="49" charset="0"/>
              </a:rPr>
              <a:t>class</a:t>
            </a:r>
            <a:r>
              <a:rPr lang="en-US" sz="1400" dirty="0" smtClean="0">
                <a:latin typeface="Consolas" pitchFamily="49" charset="0"/>
              </a:rPr>
              <a:t> Student </a:t>
            </a:r>
            <a:r>
              <a:rPr lang="en-US" sz="1400" dirty="0" smtClean="0">
                <a:solidFill>
                  <a:srgbClr val="941EDF"/>
                </a:solidFill>
                <a:latin typeface="Consolas" pitchFamily="49" charset="0"/>
              </a:rPr>
              <a:t>extends</a:t>
            </a:r>
            <a:r>
              <a:rPr lang="en-US" sz="1400" dirty="0" smtClean="0">
                <a:latin typeface="Consolas" pitchFamily="49" charset="0"/>
              </a:rPr>
              <a:t> Person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{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</a:t>
            </a:r>
            <a:r>
              <a:rPr lang="en-US" sz="1400" dirty="0" smtClean="0">
                <a:solidFill>
                  <a:srgbClr val="941EDF"/>
                </a:solidFill>
                <a:latin typeface="Consolas" pitchFamily="49" charset="0"/>
              </a:rPr>
              <a:t>private</a:t>
            </a:r>
            <a:r>
              <a:rPr lang="en-US" sz="1400" dirty="0" smtClean="0">
                <a:latin typeface="Consolas" pitchFamily="49" charset="0"/>
              </a:rPr>
              <a:t> </a:t>
            </a:r>
            <a:r>
              <a:rPr lang="en-US" sz="14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</a:rPr>
              <a:t> id;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</a:t>
            </a:r>
            <a:r>
              <a:rPr lang="en-US" sz="14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400" dirty="0" smtClean="0">
                <a:latin typeface="Consolas" pitchFamily="49" charset="0"/>
              </a:rPr>
              <a:t> Student()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{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    </a:t>
            </a:r>
            <a:r>
              <a:rPr lang="en-US" sz="1400" dirty="0" smtClean="0">
                <a:solidFill>
                  <a:srgbClr val="941EDF"/>
                </a:solidFill>
                <a:latin typeface="Consolas" pitchFamily="49" charset="0"/>
              </a:rPr>
              <a:t>super</a:t>
            </a:r>
            <a:r>
              <a:rPr lang="en-US" sz="1400" dirty="0" smtClean="0">
                <a:latin typeface="Consolas" pitchFamily="49" charset="0"/>
              </a:rPr>
              <a:t>();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    id = 0;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}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</a:t>
            </a:r>
            <a:r>
              <a:rPr lang="en-US" sz="14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400" dirty="0" smtClean="0">
                <a:latin typeface="Consolas" pitchFamily="49" charset="0"/>
              </a:rPr>
              <a:t> Student(String </a:t>
            </a:r>
            <a:r>
              <a:rPr lang="en-US" sz="1400" dirty="0" err="1" smtClean="0">
                <a:latin typeface="Consolas" pitchFamily="49" charset="0"/>
              </a:rPr>
              <a:t>stdName</a:t>
            </a:r>
            <a:r>
              <a:rPr lang="en-US" sz="1400" dirty="0" smtClean="0">
                <a:latin typeface="Consolas" pitchFamily="49" charset="0"/>
              </a:rPr>
              <a:t>, </a:t>
            </a:r>
            <a:r>
              <a:rPr lang="en-US" sz="14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</a:rPr>
              <a:t>idNumber</a:t>
            </a:r>
            <a:r>
              <a:rPr lang="en-US" sz="1400" dirty="0" smtClean="0">
                <a:latin typeface="Consolas" pitchFamily="49" charset="0"/>
              </a:rPr>
              <a:t>)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{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    </a:t>
            </a:r>
            <a:r>
              <a:rPr lang="en-US" sz="1400" dirty="0" err="1" smtClean="0">
                <a:latin typeface="Consolas" pitchFamily="49" charset="0"/>
              </a:rPr>
              <a:t>setName</a:t>
            </a:r>
            <a:r>
              <a:rPr lang="en-US" sz="1400" dirty="0" smtClean="0">
                <a:latin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</a:rPr>
              <a:t>stdName</a:t>
            </a:r>
            <a:r>
              <a:rPr lang="en-US" sz="1400" dirty="0" smtClean="0">
                <a:latin typeface="Consolas" pitchFamily="49" charset="0"/>
              </a:rPr>
              <a:t>);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    </a:t>
            </a:r>
            <a:r>
              <a:rPr lang="en-US" sz="1400" dirty="0" err="1" smtClean="0">
                <a:latin typeface="Consolas" pitchFamily="49" charset="0"/>
              </a:rPr>
              <a:t>setID</a:t>
            </a:r>
            <a:r>
              <a:rPr lang="en-US" sz="1400" dirty="0" smtClean="0">
                <a:latin typeface="Consolas" pitchFamily="49" charset="0"/>
              </a:rPr>
              <a:t>(</a:t>
            </a:r>
            <a:r>
              <a:rPr lang="en-US" sz="1400" dirty="0" err="1" smtClean="0">
                <a:latin typeface="Consolas" pitchFamily="49" charset="0"/>
              </a:rPr>
              <a:t>idNumber</a:t>
            </a:r>
            <a:r>
              <a:rPr lang="en-US" sz="1400" dirty="0" smtClean="0">
                <a:latin typeface="Consolas" pitchFamily="49" charset="0"/>
              </a:rPr>
              <a:t>);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}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</a:t>
            </a:r>
            <a:r>
              <a:rPr lang="en-US" sz="14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400" dirty="0" smtClean="0">
                <a:latin typeface="Consolas" pitchFamily="49" charset="0"/>
              </a:rPr>
              <a:t> </a:t>
            </a:r>
            <a:r>
              <a:rPr lang="en-US" sz="1400" dirty="0" smtClean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1400" dirty="0" smtClean="0">
                <a:latin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</a:rPr>
              <a:t>setID</a:t>
            </a:r>
            <a:r>
              <a:rPr lang="en-US" sz="1400" dirty="0" smtClean="0">
                <a:latin typeface="Consolas" pitchFamily="49" charset="0"/>
              </a:rPr>
              <a:t>(</a:t>
            </a:r>
            <a:r>
              <a:rPr lang="en-US" sz="14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</a:rPr>
              <a:t>idNumber</a:t>
            </a:r>
            <a:r>
              <a:rPr lang="en-US" sz="1400" dirty="0" smtClean="0">
                <a:latin typeface="Consolas" pitchFamily="49" charset="0"/>
              </a:rPr>
              <a:t>)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{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    id = </a:t>
            </a:r>
            <a:r>
              <a:rPr lang="en-US" sz="1400" dirty="0" err="1" smtClean="0">
                <a:latin typeface="Consolas" pitchFamily="49" charset="0"/>
              </a:rPr>
              <a:t>idNumber</a:t>
            </a:r>
            <a:r>
              <a:rPr lang="en-US" sz="1400" dirty="0" smtClean="0">
                <a:latin typeface="Consolas" pitchFamily="49" charset="0"/>
              </a:rPr>
              <a:t>;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}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</a:t>
            </a:r>
            <a:r>
              <a:rPr lang="en-US" sz="14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400" dirty="0" smtClean="0">
                <a:latin typeface="Consolas" pitchFamily="49" charset="0"/>
              </a:rPr>
              <a:t> </a:t>
            </a:r>
            <a:r>
              <a:rPr lang="en-US" sz="14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400" dirty="0" smtClean="0">
                <a:latin typeface="Consolas" pitchFamily="49" charset="0"/>
              </a:rPr>
              <a:t> </a:t>
            </a:r>
            <a:r>
              <a:rPr lang="en-US" sz="1400" dirty="0" err="1" smtClean="0">
                <a:latin typeface="Consolas" pitchFamily="49" charset="0"/>
              </a:rPr>
              <a:t>getID</a:t>
            </a:r>
            <a:r>
              <a:rPr lang="en-US" sz="1400" dirty="0" smtClean="0">
                <a:latin typeface="Consolas" pitchFamily="49" charset="0"/>
              </a:rPr>
              <a:t>()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{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    </a:t>
            </a:r>
            <a:r>
              <a:rPr lang="en-US" sz="1400" dirty="0" smtClean="0">
                <a:solidFill>
                  <a:srgbClr val="941EDF"/>
                </a:solidFill>
                <a:latin typeface="Consolas" pitchFamily="49" charset="0"/>
              </a:rPr>
              <a:t>return</a:t>
            </a:r>
            <a:r>
              <a:rPr lang="en-US" sz="1400" dirty="0" smtClean="0">
                <a:latin typeface="Consolas" pitchFamily="49" charset="0"/>
              </a:rPr>
              <a:t> id;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    }</a:t>
            </a:r>
          </a:p>
          <a:p>
            <a:pPr marL="365760" indent="-256032" fontAlgn="auto">
              <a:spcBef>
                <a:spcPct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en-US" sz="1400" dirty="0" smtClean="0">
                <a:latin typeface="Consolas" pitchFamily="49" charset="0"/>
              </a:rPr>
              <a:t>}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082975"/>
              </p:ext>
            </p:extLst>
          </p:nvPr>
        </p:nvGraphicFramePr>
        <p:xfrm>
          <a:off x="5450664" y="4475440"/>
          <a:ext cx="3355975" cy="1260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5975"/>
              </a:tblGrid>
              <a:tr h="37102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Student</a:t>
                      </a:r>
                      <a:endParaRPr lang="en-US" sz="1600" dirty="0"/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1027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nsolas" pitchFamily="49" charset="0"/>
                        </a:rPr>
                        <a:t>- id</a:t>
                      </a: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184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onsolas" pitchFamily="49" charset="0"/>
                        </a:rPr>
                        <a:t>+ </a:t>
                      </a:r>
                      <a:r>
                        <a:rPr lang="en-US" sz="1400" b="0" dirty="0" err="1" smtClean="0">
                          <a:latin typeface="Consolas" pitchFamily="49" charset="0"/>
                        </a:rPr>
                        <a:t>setID</a:t>
                      </a:r>
                      <a:r>
                        <a:rPr lang="en-US" sz="1400" b="0" dirty="0" smtClean="0">
                          <a:latin typeface="Consolas" pitchFamily="49" charset="0"/>
                        </a:rPr>
                        <a:t>(</a:t>
                      </a:r>
                      <a:r>
                        <a:rPr lang="en-US" sz="1400" b="0" dirty="0" err="1" smtClean="0">
                          <a:latin typeface="Consolas" pitchFamily="49" charset="0"/>
                        </a:rPr>
                        <a:t>int</a:t>
                      </a:r>
                      <a:r>
                        <a:rPr lang="en-US" sz="1400" b="0" dirty="0" smtClean="0">
                          <a:latin typeface="Consolas" pitchFamily="49" charset="0"/>
                        </a:rPr>
                        <a:t> </a:t>
                      </a:r>
                      <a:r>
                        <a:rPr lang="en-US" sz="1400" b="0" dirty="0" err="1" smtClean="0">
                          <a:latin typeface="Consolas" pitchFamily="49" charset="0"/>
                        </a:rPr>
                        <a:t>idNumber</a:t>
                      </a:r>
                      <a:r>
                        <a:rPr lang="en-US" sz="1400" dirty="0" smtClean="0">
                          <a:latin typeface="Consolas" pitchFamily="49" charset="0"/>
                        </a:rPr>
                        <a:t>): void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onsolas" pitchFamily="49" charset="0"/>
                        </a:rPr>
                        <a:t>+ </a:t>
                      </a:r>
                      <a:r>
                        <a:rPr lang="en-US" sz="1400" dirty="0" err="1" smtClean="0">
                          <a:latin typeface="Consolas" pitchFamily="49" charset="0"/>
                        </a:rPr>
                        <a:t>getID</a:t>
                      </a:r>
                      <a:r>
                        <a:rPr lang="en-US" sz="1400" dirty="0" smtClean="0">
                          <a:latin typeface="Consolas" pitchFamily="49" charset="0"/>
                        </a:rPr>
                        <a:t>(): </a:t>
                      </a:r>
                      <a:r>
                        <a:rPr lang="en-US" sz="1400" dirty="0" err="1" smtClean="0">
                          <a:latin typeface="Consolas" pitchFamily="49" charset="0"/>
                        </a:rPr>
                        <a:t>int</a:t>
                      </a:r>
                      <a:endParaRPr lang="en-US" sz="1400" dirty="0">
                        <a:latin typeface="Consolas" pitchFamily="49" charset="0"/>
                      </a:endParaRPr>
                    </a:p>
                  </a:txBody>
                  <a:tcPr marT="45743" marB="4574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rot="5400000" flipH="1" flipV="1">
            <a:off x="6403164" y="3826153"/>
            <a:ext cx="1296987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982241"/>
              </p:ext>
            </p:extLst>
          </p:nvPr>
        </p:nvGraphicFramePr>
        <p:xfrm>
          <a:off x="5450664" y="1808440"/>
          <a:ext cx="3355975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5975"/>
              </a:tblGrid>
              <a:tr h="4242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Person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24266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nsolas" pitchFamily="49" charset="0"/>
                        </a:rPr>
                        <a:t>- 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5230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onsolas" pitchFamily="49" charset="0"/>
                        </a:rPr>
                        <a:t>+ </a:t>
                      </a:r>
                      <a:r>
                        <a:rPr lang="en-US" sz="1400" b="0" dirty="0" err="1" smtClean="0">
                          <a:latin typeface="Consolas" pitchFamily="49" charset="0"/>
                        </a:rPr>
                        <a:t>setName</a:t>
                      </a:r>
                      <a:r>
                        <a:rPr lang="en-US" sz="1400" b="0" dirty="0" smtClean="0">
                          <a:latin typeface="Consolas" pitchFamily="49" charset="0"/>
                        </a:rPr>
                        <a:t>(String</a:t>
                      </a:r>
                      <a:r>
                        <a:rPr lang="en-US" sz="1400" dirty="0" smtClean="0">
                          <a:latin typeface="Consolas" pitchFamily="49" charset="0"/>
                        </a:rPr>
                        <a:t> </a:t>
                      </a:r>
                      <a:r>
                        <a:rPr lang="en-US" sz="1400" dirty="0" err="1" smtClean="0">
                          <a:latin typeface="Consolas" pitchFamily="49" charset="0"/>
                        </a:rPr>
                        <a:t>newName</a:t>
                      </a:r>
                      <a:r>
                        <a:rPr lang="en-US" sz="1400" dirty="0" smtClean="0">
                          <a:latin typeface="Consolas" pitchFamily="49" charset="0"/>
                        </a:rPr>
                        <a:t>): void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onsolas" pitchFamily="49" charset="0"/>
                        </a:rPr>
                        <a:t>+ </a:t>
                      </a:r>
                      <a:r>
                        <a:rPr lang="en-US" sz="1400" dirty="0" err="1" smtClean="0">
                          <a:latin typeface="Consolas" pitchFamily="49" charset="0"/>
                        </a:rPr>
                        <a:t>getName</a:t>
                      </a:r>
                      <a:r>
                        <a:rPr lang="en-US" sz="1400" dirty="0" smtClean="0">
                          <a:latin typeface="Consolas" pitchFamily="49" charset="0"/>
                        </a:rPr>
                        <a:t>(): String</a:t>
                      </a:r>
                      <a:endParaRPr lang="en-US" sz="1400" dirty="0">
                        <a:latin typeface="Consolas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2610745" y="1574088"/>
            <a:ext cx="1600200" cy="41116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>
            <a:normAutofit/>
          </a:bodyPr>
          <a:lstStyle/>
          <a:p>
            <a:pPr algn="ctr">
              <a:lnSpc>
                <a:spcPct val="80000"/>
              </a:lnSpc>
            </a:pP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1239255" y="2675774"/>
            <a:ext cx="1219200" cy="3032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>
            <a:normAutofit/>
          </a:bodyPr>
          <a:lstStyle/>
          <a:p>
            <a:pPr algn="ctr">
              <a:lnSpc>
                <a:spcPct val="80000"/>
              </a:lnSpc>
            </a:pPr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239255" y="3748871"/>
            <a:ext cx="1905000" cy="30321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>
            <a:normAutofit/>
          </a:bodyPr>
          <a:lstStyle/>
          <a:p>
            <a:pPr algn="ctr">
              <a:lnSpc>
                <a:spcPct val="80000"/>
              </a:lnSpc>
            </a:pPr>
            <a:endParaRPr lang="en-US" sz="1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389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941EDF"/>
                </a:solidFill>
              </a:rPr>
              <a:t>extends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class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i="1" dirty="0" err="1" smtClean="0">
                <a:solidFill>
                  <a:srgbClr val="C00000"/>
                </a:solidFill>
                <a:latin typeface="Consolas" pitchFamily="49" charset="0"/>
              </a:rPr>
              <a:t>Derived_Class_Name</a:t>
            </a:r>
            <a:r>
              <a:rPr lang="en-US" sz="1800" i="1" dirty="0" smtClean="0">
                <a:latin typeface="Consolas" pitchFamily="49" charset="0"/>
              </a:rPr>
              <a:t>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extends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i="1" dirty="0" err="1" smtClean="0">
                <a:solidFill>
                  <a:srgbClr val="C00000"/>
                </a:solidFill>
                <a:latin typeface="Consolas" pitchFamily="49" charset="0"/>
              </a:rPr>
              <a:t>Base_Class_Name</a:t>
            </a:r>
            <a:endParaRPr lang="en-US" sz="1800" i="1" dirty="0" smtClean="0">
              <a:solidFill>
                <a:srgbClr val="C00000"/>
              </a:solidFill>
              <a:latin typeface="Consolas" pitchFamily="49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{</a:t>
            </a:r>
            <a:endParaRPr lang="en-US" sz="1800" dirty="0" smtClean="0">
              <a:solidFill>
                <a:srgbClr val="932A26"/>
              </a:solidFill>
              <a:latin typeface="Consolas" pitchFamily="49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800" dirty="0" smtClean="0">
                <a:solidFill>
                  <a:srgbClr val="932A26"/>
                </a:solidFill>
                <a:latin typeface="Consolas" pitchFamily="49" charset="0"/>
              </a:rPr>
              <a:t>    </a:t>
            </a:r>
            <a:r>
              <a:rPr lang="en-US" sz="1800" i="1" dirty="0" err="1" smtClean="0">
                <a:solidFill>
                  <a:srgbClr val="C00000"/>
                </a:solidFill>
                <a:latin typeface="Consolas" pitchFamily="49" charset="0"/>
              </a:rPr>
              <a:t>Declaration_of_Added_Instance_Variables</a:t>
            </a:r>
            <a:endParaRPr lang="en-US" sz="1800" i="1" dirty="0" smtClean="0">
              <a:solidFill>
                <a:srgbClr val="C00000"/>
              </a:solidFill>
              <a:latin typeface="Consolas" pitchFamily="49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800" i="1" dirty="0" smtClean="0">
                <a:solidFill>
                  <a:srgbClr val="932A26"/>
                </a:solidFill>
                <a:latin typeface="Consolas" pitchFamily="49" charset="0"/>
              </a:rPr>
              <a:t>    </a:t>
            </a:r>
            <a:r>
              <a:rPr lang="en-US" sz="1800" i="1" dirty="0" err="1" smtClean="0">
                <a:solidFill>
                  <a:srgbClr val="C00000"/>
                </a:solidFill>
                <a:latin typeface="Consolas" pitchFamily="49" charset="0"/>
              </a:rPr>
              <a:t>Definitions_of_Added_And_Overridden_Methods</a:t>
            </a:r>
            <a:endParaRPr lang="en-US" sz="1800" i="1" dirty="0" smtClean="0">
              <a:solidFill>
                <a:srgbClr val="C00000"/>
              </a:solidFill>
              <a:latin typeface="Consolas" pitchFamily="49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sz="18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800" dirty="0" smtClean="0">
                <a:latin typeface="Consolas" pitchFamily="49" charset="0"/>
              </a:rPr>
              <a:t>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class</a:t>
            </a:r>
            <a:r>
              <a:rPr lang="en-US" sz="1800" dirty="0" smtClean="0">
                <a:latin typeface="Consolas" pitchFamily="49" charset="0"/>
              </a:rPr>
              <a:t> Student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extends</a:t>
            </a:r>
            <a:r>
              <a:rPr lang="en-US" sz="1800" dirty="0" smtClean="0">
                <a:latin typeface="Consolas" pitchFamily="49" charset="0"/>
              </a:rPr>
              <a:t> Person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{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    </a:t>
            </a:r>
            <a:r>
              <a:rPr lang="en-US" sz="1800" dirty="0" smtClean="0">
                <a:solidFill>
                  <a:srgbClr val="878BB8"/>
                </a:solidFill>
                <a:latin typeface="Consolas" pitchFamily="49" charset="0"/>
              </a:rPr>
              <a:t>// stuff goes here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}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sz="1800" dirty="0" smtClean="0">
              <a:latin typeface="Consolas" pitchFamily="49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/>
              <a:t>A derived (child) class inherits the </a:t>
            </a:r>
            <a:r>
              <a:rPr lang="en-US" sz="2600" dirty="0" smtClean="0">
                <a:solidFill>
                  <a:srgbClr val="941EDF"/>
                </a:solidFill>
              </a:rPr>
              <a:t>public</a:t>
            </a:r>
            <a:r>
              <a:rPr lang="en-US" sz="2600" dirty="0" smtClean="0"/>
              <a:t> instance variables and </a:t>
            </a:r>
            <a:r>
              <a:rPr lang="en-US" sz="2600" dirty="0" smtClean="0">
                <a:solidFill>
                  <a:srgbClr val="941EDF"/>
                </a:solidFill>
              </a:rPr>
              <a:t>public</a:t>
            </a:r>
            <a:r>
              <a:rPr lang="en-US" sz="2600" dirty="0" smtClean="0"/>
              <a:t> methods of its base (parent) class</a:t>
            </a:r>
          </a:p>
          <a:p>
            <a:pPr>
              <a:lnSpc>
                <a:spcPct val="90000"/>
              </a:lnSpc>
              <a:buFont typeface="Wingdings 2" pitchFamily="18" charset="2"/>
              <a:buNone/>
            </a:pPr>
            <a:endParaRPr lang="en-US" sz="1800" dirty="0" smtClean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888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941EDF"/>
                </a:solidFill>
              </a:rPr>
              <a:t>private</a:t>
            </a:r>
            <a:r>
              <a:rPr lang="en-US" dirty="0" smtClean="0"/>
              <a:t> vs. </a:t>
            </a:r>
            <a:r>
              <a:rPr lang="en-US" dirty="0" smtClean="0">
                <a:solidFill>
                  <a:srgbClr val="941EDF"/>
                </a:solidFill>
              </a:rPr>
              <a:t>public</a:t>
            </a:r>
            <a:endParaRPr lang="en-US" dirty="0">
              <a:solidFill>
                <a:srgbClr val="941ED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941EDF"/>
                </a:solidFill>
              </a:rPr>
              <a:t>private</a:t>
            </a:r>
            <a:r>
              <a:rPr lang="en-US" dirty="0" smtClean="0"/>
              <a:t> instance variables and </a:t>
            </a:r>
            <a:r>
              <a:rPr lang="en-US" dirty="0" smtClean="0">
                <a:solidFill>
                  <a:srgbClr val="941EDF"/>
                </a:solidFill>
              </a:rPr>
              <a:t>private</a:t>
            </a:r>
            <a:r>
              <a:rPr lang="en-US" dirty="0" smtClean="0"/>
              <a:t> methods in the base class are NOT inherited by derived classes</a:t>
            </a:r>
          </a:p>
          <a:p>
            <a:pPr marL="0" indent="0">
              <a:buNone/>
            </a:pPr>
            <a:endParaRPr lang="en-US" sz="1000" dirty="0" smtClean="0"/>
          </a:p>
          <a:p>
            <a:r>
              <a:rPr lang="en-US" dirty="0" smtClean="0"/>
              <a:t>This would not work:</a:t>
            </a:r>
          </a:p>
          <a:p>
            <a:endParaRPr lang="en-US" sz="1000" dirty="0" smtClean="0"/>
          </a:p>
          <a:p>
            <a:pPr lvl="1"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Student(String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stdName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, </a:t>
            </a:r>
            <a:r>
              <a:rPr lang="en-US" sz="16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idNumber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)</a:t>
            </a:r>
          </a:p>
          <a:p>
            <a:pPr lvl="1"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{</a:t>
            </a:r>
          </a:p>
          <a:p>
            <a:pPr lvl="1"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name =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stdName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; </a:t>
            </a:r>
            <a:r>
              <a:rPr lang="en-US" sz="1600" dirty="0" smtClean="0">
                <a:solidFill>
                  <a:srgbClr val="878BB8"/>
                </a:solidFill>
                <a:latin typeface="Consolas" pitchFamily="49" charset="0"/>
              </a:rPr>
              <a:t>// ERROR! name is private to Person</a:t>
            </a:r>
          </a:p>
          <a:p>
            <a:pPr lvl="1"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setID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idNumber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pPr lvl="1"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  <a:endParaRPr lang="en-US" sz="1600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25211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rgbClr val="941EDF"/>
                </a:solidFill>
              </a:rPr>
              <a:t>private</a:t>
            </a:r>
            <a:r>
              <a:rPr lang="en-US" dirty="0" smtClean="0"/>
              <a:t> vs. </a:t>
            </a:r>
            <a:r>
              <a:rPr lang="en-US" dirty="0" smtClean="0">
                <a:solidFill>
                  <a:srgbClr val="941EDF"/>
                </a:solidFill>
              </a:rPr>
              <a:t>public</a:t>
            </a:r>
            <a:endParaRPr lang="en-US" dirty="0">
              <a:solidFill>
                <a:srgbClr val="941ED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941EDF"/>
                </a:solidFill>
              </a:rPr>
              <a:t>private</a:t>
            </a:r>
            <a:r>
              <a:rPr lang="en-US" dirty="0" smtClean="0"/>
              <a:t> instance variables of the base class </a:t>
            </a:r>
            <a:r>
              <a:rPr lang="en-US" dirty="0" smtClean="0">
                <a:solidFill>
                  <a:srgbClr val="FF0000"/>
                </a:solidFill>
              </a:rPr>
              <a:t>CAN</a:t>
            </a:r>
            <a:r>
              <a:rPr lang="en-US" dirty="0" smtClean="0"/>
              <a:t> be accessed by derived classes using the base class’ </a:t>
            </a:r>
            <a:r>
              <a:rPr lang="en-US" dirty="0" smtClean="0">
                <a:solidFill>
                  <a:srgbClr val="941EDF"/>
                </a:solidFill>
              </a:rPr>
              <a:t>public</a:t>
            </a:r>
            <a:r>
              <a:rPr lang="en-US" dirty="0" smtClean="0"/>
              <a:t> methods</a:t>
            </a:r>
          </a:p>
          <a:p>
            <a:endParaRPr lang="en-US" sz="1100" dirty="0" smtClean="0"/>
          </a:p>
          <a:p>
            <a:r>
              <a:rPr lang="en-US" dirty="0" smtClean="0"/>
              <a:t>This works:</a:t>
            </a:r>
          </a:p>
          <a:p>
            <a:pPr>
              <a:buFont typeface="Wingdings 2" pitchFamily="18" charset="2"/>
              <a:buNone/>
            </a:pPr>
            <a:endParaRPr lang="en-US" sz="1000" dirty="0" smtClean="0"/>
          </a:p>
          <a:p>
            <a:pPr lvl="1"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Student(String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stdName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, </a:t>
            </a:r>
            <a:r>
              <a:rPr lang="en-US" sz="1600" dirty="0" err="1" smtClean="0">
                <a:solidFill>
                  <a:srgbClr val="941EDF"/>
                </a:solidFill>
                <a:latin typeface="Consolas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idNumber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)</a:t>
            </a:r>
          </a:p>
          <a:p>
            <a:pPr lvl="1"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{</a:t>
            </a:r>
          </a:p>
          <a:p>
            <a:pPr lvl="1"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setName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stdName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); </a:t>
            </a:r>
            <a:r>
              <a:rPr lang="en-US" sz="1600" dirty="0" smtClean="0">
                <a:solidFill>
                  <a:srgbClr val="878BB8"/>
                </a:solidFill>
                <a:latin typeface="Consolas" pitchFamily="49" charset="0"/>
              </a:rPr>
              <a:t>// OK! </a:t>
            </a:r>
            <a:r>
              <a:rPr lang="en-US" sz="1600" dirty="0" err="1" smtClean="0">
                <a:solidFill>
                  <a:srgbClr val="878BB8"/>
                </a:solidFill>
                <a:latin typeface="Consolas" pitchFamily="49" charset="0"/>
              </a:rPr>
              <a:t>setName</a:t>
            </a:r>
            <a:r>
              <a:rPr lang="en-US" sz="1600" dirty="0" smtClean="0">
                <a:solidFill>
                  <a:srgbClr val="878BB8"/>
                </a:solidFill>
                <a:latin typeface="Consolas" pitchFamily="49" charset="0"/>
              </a:rPr>
              <a:t> is a public method in Person</a:t>
            </a:r>
          </a:p>
          <a:p>
            <a:pPr lvl="1"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    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setID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(</a:t>
            </a:r>
            <a:r>
              <a:rPr lang="en-US" sz="1600" dirty="0" err="1" smtClean="0">
                <a:solidFill>
                  <a:srgbClr val="000000"/>
                </a:solidFill>
                <a:latin typeface="Consolas" pitchFamily="49" charset="0"/>
              </a:rPr>
              <a:t>idNumber</a:t>
            </a: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);</a:t>
            </a:r>
          </a:p>
          <a:p>
            <a:pPr lvl="1">
              <a:spcBef>
                <a:spcPct val="0"/>
              </a:spcBef>
              <a:buClr>
                <a:srgbClr val="3891A7"/>
              </a:buClr>
              <a:buFont typeface="Wingdings 2" pitchFamily="18" charset="2"/>
              <a:buNone/>
            </a:pPr>
            <a:r>
              <a:rPr lang="en-US" sz="1600" dirty="0" smtClean="0">
                <a:solidFill>
                  <a:srgbClr val="000000"/>
                </a:solidFill>
                <a:latin typeface="Consolas" pitchFamily="49" charset="0"/>
              </a:rPr>
              <a:t>}</a:t>
            </a:r>
            <a:endParaRPr lang="en-US" sz="1600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58137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941EDF"/>
                </a:solidFill>
              </a:rPr>
              <a:t>super</a:t>
            </a:r>
            <a:r>
              <a:rPr lang="en-US" dirty="0" smtClean="0"/>
              <a:t> keyword</a:t>
            </a:r>
            <a:endParaRPr lang="en-US" dirty="0"/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2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A derived class does not inherit constructors from its base class</a:t>
            </a:r>
          </a:p>
          <a:p>
            <a:r>
              <a:rPr lang="en-US" dirty="0" smtClean="0"/>
              <a:t>Constructors in a derived class invoke constructors from the base class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>
                <a:solidFill>
                  <a:srgbClr val="941EDF"/>
                </a:solidFill>
                <a:ea typeface="+mj-ea"/>
              </a:rPr>
              <a:t>super</a:t>
            </a:r>
            <a:r>
              <a:rPr lang="en-US" dirty="0" smtClean="0"/>
              <a:t> within a derived class as the name of a constructor in the base class (superclass)</a:t>
            </a:r>
          </a:p>
          <a:p>
            <a:pPr lvl="1"/>
            <a:r>
              <a:rPr lang="en-US" dirty="0" smtClean="0"/>
              <a:t>E.g.: super();  or super(</a:t>
            </a:r>
            <a:r>
              <a:rPr lang="en-US" dirty="0" err="1" smtClean="0"/>
              <a:t>intialName</a:t>
            </a:r>
            <a:r>
              <a:rPr lang="en-US" dirty="0" smtClean="0"/>
              <a:t>);</a:t>
            </a:r>
          </a:p>
          <a:p>
            <a:pPr lvl="1"/>
            <a:r>
              <a:rPr lang="en-US" dirty="0" smtClean="0"/>
              <a:t>Person(); or Person(</a:t>
            </a:r>
            <a:r>
              <a:rPr lang="en-US" dirty="0" err="1" smtClean="0"/>
              <a:t>intialName</a:t>
            </a:r>
            <a:r>
              <a:rPr lang="en-US" dirty="0" smtClean="0"/>
              <a:t>) </a:t>
            </a:r>
            <a:r>
              <a:rPr lang="en-US" dirty="0" smtClean="0">
                <a:solidFill>
                  <a:srgbClr val="FF0000"/>
                </a:solidFill>
              </a:rPr>
              <a:t>// ILLEGAL</a:t>
            </a:r>
          </a:p>
          <a:p>
            <a:pPr lvl="1"/>
            <a:r>
              <a:rPr lang="en-US" dirty="0"/>
              <a:t>First action taken by the constructor, without super, a constructor invokes the default constructor in the base class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586262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941EDF"/>
                </a:solidFill>
              </a:rPr>
              <a:t>t</a:t>
            </a:r>
            <a:r>
              <a:rPr lang="en-US" dirty="0">
                <a:solidFill>
                  <a:srgbClr val="941EDF"/>
                </a:solidFill>
              </a:rPr>
              <a:t>his</a:t>
            </a:r>
            <a:r>
              <a:rPr lang="en-US" dirty="0" smtClean="0"/>
              <a:t> </a:t>
            </a:r>
            <a:r>
              <a:rPr lang="en-US" dirty="0" err="1" smtClean="0"/>
              <a:t>v.s</a:t>
            </a:r>
            <a:r>
              <a:rPr lang="en-US" dirty="0" smtClean="0"/>
              <a:t>. </a:t>
            </a:r>
            <a:r>
              <a:rPr lang="en-US" dirty="0">
                <a:solidFill>
                  <a:srgbClr val="941EDF"/>
                </a:solidFill>
              </a:rPr>
              <a:t>super</a:t>
            </a:r>
            <a:endParaRPr lang="en-US" dirty="0">
              <a:solidFill>
                <a:srgbClr val="941ED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400" dirty="0" smtClean="0"/>
              <a:t>public Person()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     this(“No name yet”);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 smtClean="0"/>
              <a:t>   }</a:t>
            </a:r>
          </a:p>
          <a:p>
            <a:pPr marL="0" indent="0">
              <a:spcBef>
                <a:spcPts val="0"/>
              </a:spcBef>
              <a:buNone/>
            </a:pPr>
            <a:endParaRPr lang="en-US" sz="1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public Person(String </a:t>
            </a:r>
            <a:r>
              <a:rPr lang="en-US" sz="2400" dirty="0" err="1" smtClean="0"/>
              <a:t>initialName</a:t>
            </a:r>
            <a:r>
              <a:rPr lang="en-US" sz="2400" dirty="0" smtClean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	</a:t>
            </a:r>
            <a:r>
              <a:rPr lang="en-US" sz="2400" dirty="0" smtClean="0"/>
              <a:t>     name = </a:t>
            </a:r>
            <a:r>
              <a:rPr lang="en-US" sz="2400" dirty="0" err="1" smtClean="0"/>
              <a:t>initialName</a:t>
            </a:r>
            <a:r>
              <a:rPr lang="en-US" sz="2400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/>
              <a:t> </a:t>
            </a:r>
            <a:r>
              <a:rPr lang="en-US" sz="2400" dirty="0" smtClean="0"/>
              <a:t>  }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 smtClean="0"/>
              <a:t>When used in a constructor, </a:t>
            </a:r>
            <a:r>
              <a:rPr lang="en-US" sz="2600" dirty="0">
                <a:solidFill>
                  <a:srgbClr val="941EDF"/>
                </a:solidFill>
                <a:ea typeface="+mj-ea"/>
              </a:rPr>
              <a:t>this</a:t>
            </a:r>
            <a:r>
              <a:rPr lang="en-US" sz="2400" dirty="0" smtClean="0"/>
              <a:t> calls a constructor of the same class, but </a:t>
            </a:r>
            <a:r>
              <a:rPr lang="en-US" sz="2600" dirty="0">
                <a:solidFill>
                  <a:srgbClr val="941EDF"/>
                </a:solidFill>
                <a:ea typeface="+mj-ea"/>
              </a:rPr>
              <a:t>super</a:t>
            </a:r>
            <a:r>
              <a:rPr lang="en-US" sz="2400" dirty="0" smtClean="0"/>
              <a:t> invokes a constructor of the base class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04593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Overriding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5602"/>
          </a:xfrm>
        </p:spPr>
        <p:txBody>
          <a:bodyPr>
            <a:normAutofit/>
          </a:bodyPr>
          <a:lstStyle/>
          <a:p>
            <a:r>
              <a:rPr lang="en-US" sz="3300" dirty="0" smtClean="0"/>
              <a:t>What if the class Person had a method called </a:t>
            </a:r>
            <a:r>
              <a:rPr lang="en-US" sz="3300" dirty="0" err="1" smtClean="0"/>
              <a:t>printInfo</a:t>
            </a:r>
            <a:r>
              <a:rPr lang="en-US" sz="3300" dirty="0" smtClean="0"/>
              <a:t>?</a:t>
            </a:r>
          </a:p>
          <a:p>
            <a:endParaRPr lang="en-US" sz="1000" dirty="0" smtClean="0"/>
          </a:p>
          <a:p>
            <a:pPr lvl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class</a:t>
            </a:r>
            <a:r>
              <a:rPr lang="en-US" sz="1600" dirty="0" smtClean="0">
                <a:latin typeface="Consolas" pitchFamily="49" charset="0"/>
              </a:rPr>
              <a:t> Person</a:t>
            </a:r>
          </a:p>
          <a:p>
            <a:pPr lvl="1"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{</a:t>
            </a:r>
          </a:p>
          <a:p>
            <a:pPr lvl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878BB8"/>
                </a:solidFill>
                <a:latin typeface="Consolas" pitchFamily="49" charset="0"/>
              </a:rPr>
              <a:t>    // a bunch of other stuff</a:t>
            </a:r>
          </a:p>
          <a:p>
            <a:pPr lvl="1">
              <a:buFont typeface="Wingdings 2" pitchFamily="18" charset="2"/>
              <a:buNone/>
            </a:pPr>
            <a:r>
              <a:rPr lang="en-US" sz="1600" dirty="0" smtClean="0">
                <a:solidFill>
                  <a:srgbClr val="878BB8"/>
                </a:solidFill>
                <a:latin typeface="Consolas" pitchFamily="49" charset="0"/>
              </a:rPr>
              <a:t>    // ...</a:t>
            </a:r>
          </a:p>
          <a:p>
            <a:pPr lvl="1"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</a:rPr>
              <a:t>printInfo</a:t>
            </a:r>
            <a:r>
              <a:rPr lang="en-US" sz="1600" dirty="0" smtClean="0">
                <a:latin typeface="Consolas" pitchFamily="49" charset="0"/>
              </a:rPr>
              <a:t>()</a:t>
            </a:r>
          </a:p>
          <a:p>
            <a:pPr lvl="1"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{</a:t>
            </a:r>
          </a:p>
          <a:p>
            <a:pPr lvl="1"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    </a:t>
            </a:r>
            <a:r>
              <a:rPr lang="en-US" sz="1600" dirty="0" err="1" smtClean="0">
                <a:latin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</a:rPr>
              <a:t>(name);</a:t>
            </a:r>
          </a:p>
          <a:p>
            <a:pPr lvl="1"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}</a:t>
            </a:r>
          </a:p>
          <a:p>
            <a:pPr lvl="1"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6479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Overriding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3300" dirty="0" smtClean="0"/>
              <a:t>What if the class Student </a:t>
            </a:r>
            <a:r>
              <a:rPr lang="en-US" sz="3300" i="1" dirty="0" smtClean="0"/>
              <a:t>also</a:t>
            </a:r>
            <a:r>
              <a:rPr lang="en-US" sz="3300" dirty="0" smtClean="0"/>
              <a:t> had a method called </a:t>
            </a:r>
            <a:r>
              <a:rPr lang="en-US" sz="3300" dirty="0" err="1" smtClean="0"/>
              <a:t>printInfo</a:t>
            </a:r>
            <a:r>
              <a:rPr lang="en-US" sz="3300" dirty="0" smtClean="0"/>
              <a:t>?</a:t>
            </a:r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class</a:t>
            </a:r>
            <a:r>
              <a:rPr lang="en-US" sz="1600" dirty="0" smtClean="0">
                <a:latin typeface="Consolas" pitchFamily="49" charset="0"/>
              </a:rPr>
              <a:t> Student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extends</a:t>
            </a:r>
            <a:r>
              <a:rPr lang="en-US" sz="1600" dirty="0" smtClean="0">
                <a:latin typeface="Consolas" pitchFamily="49" charset="0"/>
              </a:rPr>
              <a:t> Person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{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solidFill>
                  <a:srgbClr val="878BB8"/>
                </a:solidFill>
                <a:latin typeface="Consolas" pitchFamily="49" charset="0"/>
              </a:rPr>
              <a:t>    // a bunch of other stuff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solidFill>
                  <a:srgbClr val="878BB8"/>
                </a:solidFill>
                <a:latin typeface="Consolas" pitchFamily="49" charset="0"/>
              </a:rPr>
              <a:t>    // ...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public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smtClean="0">
                <a:solidFill>
                  <a:srgbClr val="941EDF"/>
                </a:solidFill>
                <a:latin typeface="Consolas" pitchFamily="49" charset="0"/>
              </a:rPr>
              <a:t>void</a:t>
            </a:r>
            <a:r>
              <a:rPr lang="en-US" sz="1600" dirty="0" smtClean="0">
                <a:latin typeface="Consolas" pitchFamily="49" charset="0"/>
              </a:rPr>
              <a:t> </a:t>
            </a:r>
            <a:r>
              <a:rPr lang="en-US" sz="1600" dirty="0" err="1" smtClean="0">
                <a:latin typeface="Consolas" pitchFamily="49" charset="0"/>
              </a:rPr>
              <a:t>printInfo</a:t>
            </a:r>
            <a:r>
              <a:rPr lang="en-US" sz="1600" dirty="0" smtClean="0">
                <a:latin typeface="Consolas" pitchFamily="49" charset="0"/>
              </a:rPr>
              <a:t>()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{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    </a:t>
            </a:r>
            <a:r>
              <a:rPr lang="en-US" sz="1600" dirty="0" err="1" smtClean="0">
                <a:latin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</a:rPr>
              <a:t>(</a:t>
            </a:r>
            <a:r>
              <a:rPr lang="en-US" sz="1600" dirty="0" smtClean="0">
                <a:solidFill>
                  <a:srgbClr val="00CB00"/>
                </a:solidFill>
                <a:latin typeface="Consolas" pitchFamily="49" charset="0"/>
              </a:rPr>
              <a:t>"Name: "</a:t>
            </a:r>
            <a:r>
              <a:rPr lang="en-US" sz="1600" dirty="0" smtClean="0">
                <a:latin typeface="Consolas" pitchFamily="49" charset="0"/>
              </a:rPr>
              <a:t> + </a:t>
            </a:r>
            <a:r>
              <a:rPr lang="en-US" sz="1600" dirty="0" err="1" smtClean="0">
                <a:latin typeface="Consolas" pitchFamily="49" charset="0"/>
              </a:rPr>
              <a:t>getName</a:t>
            </a:r>
            <a:r>
              <a:rPr lang="en-US" sz="1600" dirty="0" smtClean="0">
                <a:latin typeface="Consolas" pitchFamily="49" charset="0"/>
              </a:rPr>
              <a:t>());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    </a:t>
            </a:r>
            <a:r>
              <a:rPr lang="en-US" sz="1600" dirty="0" err="1" smtClean="0">
                <a:latin typeface="Consolas" pitchFamily="49" charset="0"/>
              </a:rPr>
              <a:t>System.out.println</a:t>
            </a:r>
            <a:r>
              <a:rPr lang="en-US" sz="1600" dirty="0" smtClean="0">
                <a:latin typeface="Consolas" pitchFamily="49" charset="0"/>
              </a:rPr>
              <a:t>(</a:t>
            </a:r>
            <a:r>
              <a:rPr lang="en-US" sz="1600" dirty="0" smtClean="0">
                <a:solidFill>
                  <a:srgbClr val="00CB00"/>
                </a:solidFill>
                <a:latin typeface="Consolas" pitchFamily="49" charset="0"/>
              </a:rPr>
              <a:t>"ID: "</a:t>
            </a:r>
            <a:r>
              <a:rPr lang="en-US" sz="1600" dirty="0" smtClean="0">
                <a:latin typeface="Consolas" pitchFamily="49" charset="0"/>
              </a:rPr>
              <a:t> + </a:t>
            </a:r>
            <a:r>
              <a:rPr lang="en-US" sz="1600" dirty="0" err="1" smtClean="0">
                <a:latin typeface="Consolas" pitchFamily="49" charset="0"/>
              </a:rPr>
              <a:t>getID</a:t>
            </a:r>
            <a:r>
              <a:rPr lang="en-US" sz="1600" dirty="0" smtClean="0">
                <a:latin typeface="Consolas" pitchFamily="49" charset="0"/>
              </a:rPr>
              <a:t>());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    }</a:t>
            </a:r>
          </a:p>
          <a:p>
            <a:pPr lvl="1">
              <a:lnSpc>
                <a:spcPct val="90000"/>
              </a:lnSpc>
              <a:buFont typeface="Wingdings 2" pitchFamily="18" charset="2"/>
              <a:buNone/>
            </a:pPr>
            <a:r>
              <a:rPr lang="en-US" sz="1600" dirty="0" smtClean="0">
                <a:latin typeface="Consolas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164773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471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Overriding Methods</a:t>
            </a:r>
            <a:endParaRPr lang="en-US" dirty="0"/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Student inherits the </a:t>
            </a:r>
            <a:r>
              <a:rPr lang="en-US" dirty="0" err="1" smtClean="0"/>
              <a:t>printInfo</a:t>
            </a:r>
            <a:r>
              <a:rPr lang="en-US" dirty="0" smtClean="0"/>
              <a:t>() method </a:t>
            </a:r>
            <a:r>
              <a:rPr lang="en-US" i="1" dirty="0" smtClean="0"/>
              <a:t>and</a:t>
            </a:r>
            <a:r>
              <a:rPr lang="en-US" dirty="0" smtClean="0"/>
              <a:t> defines its own </a:t>
            </a:r>
            <a:r>
              <a:rPr lang="en-US" dirty="0" err="1" smtClean="0"/>
              <a:t>printInfo</a:t>
            </a:r>
            <a:r>
              <a:rPr lang="en-US" dirty="0" smtClean="0"/>
              <a:t>() method, it would seem that Student has two methods with the same signature</a:t>
            </a:r>
          </a:p>
          <a:p>
            <a:pPr lvl="1"/>
            <a:r>
              <a:rPr lang="en-US" dirty="0" smtClean="0"/>
              <a:t>We saw before that this is illegal, so what’s the deal?</a:t>
            </a:r>
          </a:p>
        </p:txBody>
      </p:sp>
    </p:spTree>
    <p:extLst>
      <p:ext uri="{BB962C8B-B14F-4D97-AF65-F5344CB8AC3E}">
        <p14:creationId xmlns:p14="http://schemas.microsoft.com/office/powerpoint/2010/main" val="2967232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Overriding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Java handles this situation as follows:</a:t>
            </a:r>
          </a:p>
          <a:p>
            <a:pPr lvl="1"/>
            <a:r>
              <a:rPr lang="en-US" dirty="0" smtClean="0"/>
              <a:t>If a derived class defines a method with the same name, number and types of parameters, and return type as a method in the base class, the derived class’ method </a:t>
            </a:r>
            <a:r>
              <a:rPr lang="en-US" b="1" i="1" dirty="0" smtClean="0">
                <a:solidFill>
                  <a:srgbClr val="FF0000"/>
                </a:solidFill>
              </a:rPr>
              <a:t>overrides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the base class’ method</a:t>
            </a:r>
          </a:p>
          <a:p>
            <a:pPr lvl="1"/>
            <a:r>
              <a:rPr lang="en-US" dirty="0" smtClean="0"/>
              <a:t>The method definition in the derived class is the one that is used for objects of the derived class</a:t>
            </a:r>
          </a:p>
        </p:txBody>
      </p:sp>
    </p:spTree>
    <p:extLst>
      <p:ext uri="{BB962C8B-B14F-4D97-AF65-F5344CB8AC3E}">
        <p14:creationId xmlns:p14="http://schemas.microsoft.com/office/powerpoint/2010/main" val="4140229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Overriding Methods: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Both Person and Student have a </a:t>
            </a:r>
            <a:r>
              <a:rPr lang="en-US" dirty="0" err="1" smtClean="0"/>
              <a:t>printInfo</a:t>
            </a:r>
            <a:r>
              <a:rPr lang="en-US" dirty="0" smtClean="0"/>
              <a:t>() method</a:t>
            </a:r>
          </a:p>
          <a:p>
            <a:endParaRPr lang="en-US" sz="1100" dirty="0" smtClean="0"/>
          </a:p>
          <a:p>
            <a:pPr lvl="1"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Student </a:t>
            </a:r>
            <a:r>
              <a:rPr lang="en-US" sz="1800" dirty="0" err="1" smtClean="0">
                <a:latin typeface="Consolas" pitchFamily="49" charset="0"/>
              </a:rPr>
              <a:t>std</a:t>
            </a:r>
            <a:r>
              <a:rPr lang="en-US" sz="1800" dirty="0" smtClean="0">
                <a:latin typeface="Consolas" pitchFamily="49" charset="0"/>
              </a:rPr>
              <a:t> = </a:t>
            </a:r>
            <a:r>
              <a:rPr lang="en-US" sz="1800" dirty="0" smtClean="0">
                <a:solidFill>
                  <a:srgbClr val="941EDF"/>
                </a:solidFill>
                <a:latin typeface="Consolas" pitchFamily="49" charset="0"/>
              </a:rPr>
              <a:t>new</a:t>
            </a:r>
            <a:r>
              <a:rPr lang="en-US" sz="1800" dirty="0" smtClean="0">
                <a:latin typeface="Consolas" pitchFamily="49" charset="0"/>
              </a:rPr>
              <a:t> Student(</a:t>
            </a:r>
            <a:r>
              <a:rPr lang="en-US" sz="1800" dirty="0" smtClean="0">
                <a:solidFill>
                  <a:srgbClr val="00CB00"/>
                </a:solidFill>
                <a:latin typeface="Consolas" pitchFamily="49" charset="0"/>
              </a:rPr>
              <a:t>"John Smith"</a:t>
            </a:r>
            <a:r>
              <a:rPr lang="en-US" sz="1800" dirty="0" smtClean="0">
                <a:latin typeface="Consolas" pitchFamily="49" charset="0"/>
              </a:rPr>
              <a:t>, 37183);</a:t>
            </a:r>
          </a:p>
          <a:p>
            <a:pPr lvl="1">
              <a:buFont typeface="Wingdings 2" pitchFamily="18" charset="2"/>
              <a:buNone/>
            </a:pPr>
            <a:r>
              <a:rPr lang="en-US" sz="1800" dirty="0" err="1" smtClean="0">
                <a:latin typeface="Consolas" pitchFamily="49" charset="0"/>
              </a:rPr>
              <a:t>std.printInfo</a:t>
            </a:r>
            <a:r>
              <a:rPr lang="en-US" sz="1800" dirty="0" smtClean="0">
                <a:latin typeface="Consolas" pitchFamily="49" charset="0"/>
              </a:rPr>
              <a:t>(); </a:t>
            </a:r>
            <a:r>
              <a:rPr lang="en-US" sz="1800" dirty="0" smtClean="0">
                <a:solidFill>
                  <a:srgbClr val="878BB8"/>
                </a:solidFill>
                <a:latin typeface="Consolas" pitchFamily="49" charset="0"/>
              </a:rPr>
              <a:t>// calls Student’s </a:t>
            </a:r>
            <a:r>
              <a:rPr lang="en-US" sz="1800" dirty="0" err="1" smtClean="0">
                <a:solidFill>
                  <a:srgbClr val="878BB8"/>
                </a:solidFill>
                <a:latin typeface="Consolas" pitchFamily="49" charset="0"/>
              </a:rPr>
              <a:t>printInfo</a:t>
            </a:r>
            <a:r>
              <a:rPr lang="en-US" sz="1800" dirty="0" smtClean="0">
                <a:solidFill>
                  <a:srgbClr val="878BB8"/>
                </a:solidFill>
                <a:latin typeface="Consolas" pitchFamily="49" charset="0"/>
              </a:rPr>
              <a:t> method,</a:t>
            </a:r>
          </a:p>
          <a:p>
            <a:pPr lvl="1">
              <a:buFont typeface="Wingdings 2" pitchFamily="18" charset="2"/>
              <a:buNone/>
            </a:pPr>
            <a:r>
              <a:rPr lang="en-US" sz="1800" dirty="0" smtClean="0">
                <a:solidFill>
                  <a:srgbClr val="878BB8"/>
                </a:solidFill>
                <a:latin typeface="Consolas" pitchFamily="49" charset="0"/>
              </a:rPr>
              <a:t>                 // not Person’s</a:t>
            </a:r>
          </a:p>
          <a:p>
            <a:pPr>
              <a:buFont typeface="Wingdings 2" pitchFamily="18" charset="2"/>
              <a:buNone/>
            </a:pPr>
            <a:endParaRPr lang="en-US" sz="1000" dirty="0" smtClean="0">
              <a:solidFill>
                <a:srgbClr val="878BB8"/>
              </a:solidFill>
              <a:latin typeface="Consolas" pitchFamily="49" charset="0"/>
            </a:endParaRPr>
          </a:p>
          <a:p>
            <a:r>
              <a:rPr lang="en-US" dirty="0" smtClean="0"/>
              <a:t>Output would be:</a:t>
            </a:r>
          </a:p>
          <a:p>
            <a:endParaRPr lang="en-US" sz="1100" dirty="0" smtClean="0"/>
          </a:p>
          <a:p>
            <a:pPr lvl="1"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Name: John Smith</a:t>
            </a:r>
          </a:p>
          <a:p>
            <a:pPr lvl="1">
              <a:buFont typeface="Wingdings 2" pitchFamily="18" charset="2"/>
              <a:buNone/>
            </a:pPr>
            <a:r>
              <a:rPr lang="en-US" sz="1800" dirty="0" smtClean="0">
                <a:latin typeface="Consolas" pitchFamily="49" charset="0"/>
              </a:rPr>
              <a:t>ID: 37183</a:t>
            </a:r>
          </a:p>
        </p:txBody>
      </p:sp>
    </p:spTree>
    <p:extLst>
      <p:ext uri="{BB962C8B-B14F-4D97-AF65-F5344CB8AC3E}">
        <p14:creationId xmlns:p14="http://schemas.microsoft.com/office/powerpoint/2010/main" val="2752234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Overriding vs. Overloading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derived class defines a method of the same name, same number and types of parameters, and same return type as a base class method, this is </a:t>
            </a:r>
            <a:r>
              <a:rPr lang="en-US" b="1" i="1" dirty="0" smtClean="0">
                <a:solidFill>
                  <a:srgbClr val="FF0000"/>
                </a:solidFill>
              </a:rPr>
              <a:t>overriding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You can still have another method of the </a:t>
            </a:r>
            <a:r>
              <a:rPr lang="en-US" i="1" dirty="0" smtClean="0"/>
              <a:t>same name </a:t>
            </a:r>
            <a:r>
              <a:rPr lang="en-US" dirty="0" smtClean="0"/>
              <a:t>in the same class, as long as its number or types of parameters are different: </a:t>
            </a:r>
            <a:r>
              <a:rPr lang="en-US" b="1" i="1" dirty="0" smtClean="0">
                <a:solidFill>
                  <a:srgbClr val="FF0000"/>
                </a:solidFill>
              </a:rPr>
              <a:t>overloading</a:t>
            </a:r>
          </a:p>
        </p:txBody>
      </p:sp>
    </p:spTree>
    <p:extLst>
      <p:ext uri="{BB962C8B-B14F-4D97-AF65-F5344CB8AC3E}">
        <p14:creationId xmlns:p14="http://schemas.microsoft.com/office/powerpoint/2010/main" val="281735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C587C7"/>
                </a:solidFill>
              </a:rPr>
              <a:t>final </a:t>
            </a:r>
            <a:r>
              <a:rPr lang="en-US" dirty="0" smtClean="0"/>
              <a:t>Modifier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final method cannot be overridden</a:t>
            </a:r>
          </a:p>
          <a:p>
            <a:pPr lvl="1"/>
            <a:r>
              <a:rPr lang="en-US" dirty="0" smtClean="0"/>
              <a:t>E.g.: public final void </a:t>
            </a:r>
            <a:r>
              <a:rPr lang="en-US" dirty="0" err="1" smtClean="0"/>
              <a:t>specialMethod</a:t>
            </a:r>
            <a:r>
              <a:rPr lang="en-US" dirty="0" smtClean="0"/>
              <a:t>()</a:t>
            </a:r>
          </a:p>
          <a:p>
            <a:r>
              <a:rPr lang="en-US" dirty="0" smtClean="0"/>
              <a:t>A final class cannot be a base class</a:t>
            </a:r>
          </a:p>
          <a:p>
            <a:pPr lvl="1"/>
            <a:r>
              <a:rPr lang="en-US" dirty="0" smtClean="0"/>
              <a:t>E.g.: public final class </a:t>
            </a:r>
            <a:r>
              <a:rPr lang="en-US" dirty="0" err="1" smtClean="0"/>
              <a:t>myFinalClass</a:t>
            </a:r>
            <a:r>
              <a:rPr lang="en-US" dirty="0" smtClean="0"/>
              <a:t> { … }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ublic class </a:t>
            </a:r>
            <a:r>
              <a:rPr lang="en-US" dirty="0" err="1" smtClean="0"/>
              <a:t>ThisIsWrong</a:t>
            </a:r>
            <a:r>
              <a:rPr lang="en-US" dirty="0" smtClean="0"/>
              <a:t> extends </a:t>
            </a:r>
            <a:r>
              <a:rPr lang="en-US" dirty="0" err="1" smtClean="0"/>
              <a:t>MyFinalClass</a:t>
            </a:r>
            <a:r>
              <a:rPr lang="en-US" dirty="0" smtClean="0"/>
              <a:t> { …} </a:t>
            </a:r>
            <a:r>
              <a:rPr lang="en-US" dirty="0" smtClean="0">
                <a:solidFill>
                  <a:srgbClr val="FF0000"/>
                </a:solidFill>
              </a:rPr>
              <a:t>// forbidden</a:t>
            </a:r>
          </a:p>
          <a:p>
            <a:pPr marL="0" indent="0">
              <a:buNone/>
            </a:pP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392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this inheritance </a:t>
            </a:r>
            <a:r>
              <a:rPr lang="en-US" dirty="0" smtClean="0"/>
              <a:t>hierarchy…</a:t>
            </a:r>
            <a:endParaRPr lang="en-US" dirty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99F3D9B1-4B50-8F4F-9D54-77FA81716F51}" type="slidenum">
              <a:rPr lang="en-US" sz="1000"/>
              <a:pPr/>
              <a:t>25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Type Compatibilities</a:t>
            </a:r>
            <a:endParaRPr lang="en-US" dirty="0">
              <a:ea typeface="+mj-ea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071963" y="2694990"/>
            <a:ext cx="4909785" cy="3067110"/>
            <a:chOff x="2849563" y="2647950"/>
            <a:chExt cx="4909785" cy="3067110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4421188" y="2647950"/>
              <a:ext cx="91929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Person</a:t>
              </a:r>
            </a:p>
          </p:txBody>
        </p: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4397375" y="3486150"/>
              <a:ext cx="992579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Athlete</a:t>
              </a: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2849563" y="4400550"/>
              <a:ext cx="1457801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HighJumper</a:t>
              </a:r>
            </a:p>
          </p:txBody>
        </p: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4789488" y="5314950"/>
              <a:ext cx="109517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Skydiver</a:t>
              </a: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5114925" y="4400550"/>
              <a:ext cx="186669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ExtremeAthlete</a:t>
              </a:r>
            </a:p>
          </p:txBody>
        </p:sp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6022975" y="5314950"/>
              <a:ext cx="1736373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XGamesSkater</a:t>
              </a:r>
            </a:p>
          </p:txBody>
        </p:sp>
        <p:cxnSp>
          <p:nvCxnSpPr>
            <p:cNvPr id="11" name="Straight Connector 10"/>
            <p:cNvCxnSpPr>
              <a:stCxn id="5" idx="2"/>
              <a:endCxn id="6" idx="0"/>
            </p:cNvCxnSpPr>
            <p:nvPr/>
          </p:nvCxnSpPr>
          <p:spPr>
            <a:xfrm>
              <a:off x="4880834" y="3048060"/>
              <a:ext cx="12831" cy="4380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6" idx="2"/>
              <a:endCxn id="7" idx="0"/>
            </p:cNvCxnSpPr>
            <p:nvPr/>
          </p:nvCxnSpPr>
          <p:spPr>
            <a:xfrm flipH="1">
              <a:off x="3578464" y="3886260"/>
              <a:ext cx="1315201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6" idx="2"/>
              <a:endCxn id="9" idx="0"/>
            </p:cNvCxnSpPr>
            <p:nvPr/>
          </p:nvCxnSpPr>
          <p:spPr>
            <a:xfrm>
              <a:off x="4893665" y="3886260"/>
              <a:ext cx="1154606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9" idx="2"/>
              <a:endCxn id="8" idx="0"/>
            </p:cNvCxnSpPr>
            <p:nvPr/>
          </p:nvCxnSpPr>
          <p:spPr>
            <a:xfrm flipH="1">
              <a:off x="5337074" y="4800660"/>
              <a:ext cx="711197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9" idx="2"/>
              <a:endCxn id="10" idx="0"/>
            </p:cNvCxnSpPr>
            <p:nvPr/>
          </p:nvCxnSpPr>
          <p:spPr>
            <a:xfrm>
              <a:off x="6048271" y="4800660"/>
              <a:ext cx="842891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60425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nsolas" charset="0"/>
              </a:rPr>
              <a:t>Person </a:t>
            </a:r>
            <a:r>
              <a:rPr lang="en-US" sz="2800" dirty="0" smtClean="0">
                <a:latin typeface="Consolas" charset="0"/>
              </a:rPr>
              <a:t>per </a:t>
            </a:r>
            <a:r>
              <a:rPr lang="en-US" sz="2800" dirty="0">
                <a:latin typeface="Consolas" charset="0"/>
              </a:rPr>
              <a:t>= </a:t>
            </a:r>
            <a:r>
              <a:rPr lang="en-US" sz="2800" dirty="0">
                <a:solidFill>
                  <a:srgbClr val="941EDF"/>
                </a:solidFill>
                <a:latin typeface="Consolas" charset="0"/>
              </a:rPr>
              <a:t>new</a:t>
            </a:r>
            <a:r>
              <a:rPr lang="en-US" sz="2800" dirty="0">
                <a:latin typeface="Consolas" charset="0"/>
              </a:rPr>
              <a:t> Person();</a:t>
            </a:r>
          </a:p>
          <a:p>
            <a:pPr lvl="1"/>
            <a:r>
              <a:rPr lang="en-US" dirty="0">
                <a:latin typeface="Lucida Sans Unicode" charset="0"/>
              </a:rPr>
              <a:t>Yes!</a:t>
            </a: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64829BAF-1F17-3A48-8066-2F1D8C444CDF}" type="slidenum">
              <a:rPr lang="en-US" sz="1000"/>
              <a:pPr/>
              <a:t>26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Is This </a:t>
            </a:r>
            <a:r>
              <a:rPr lang="en-US" dirty="0"/>
              <a:t>C</a:t>
            </a:r>
            <a:r>
              <a:rPr lang="en-US" dirty="0" smtClean="0">
                <a:ea typeface="+mj-ea"/>
              </a:rPr>
              <a:t>ode </a:t>
            </a:r>
            <a:r>
              <a:rPr lang="en-US" dirty="0"/>
              <a:t>L</a:t>
            </a:r>
            <a:r>
              <a:rPr lang="en-US" dirty="0" smtClean="0">
                <a:ea typeface="+mj-ea"/>
              </a:rPr>
              <a:t>egal?</a:t>
            </a:r>
            <a:endParaRPr lang="en-US" dirty="0">
              <a:ea typeface="+mj-ea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853194" y="2949293"/>
            <a:ext cx="4909785" cy="3067110"/>
            <a:chOff x="2849563" y="2647950"/>
            <a:chExt cx="4909785" cy="3067110"/>
          </a:xfrm>
        </p:grpSpPr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4421188" y="2647950"/>
              <a:ext cx="91929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Person</a:t>
              </a:r>
            </a:p>
          </p:txBody>
        </p:sp>
        <p:sp>
          <p:nvSpPr>
            <p:cNvPr id="18" name="TextBox 17"/>
            <p:cNvSpPr txBox="1">
              <a:spLocks noChangeArrowheads="1"/>
            </p:cNvSpPr>
            <p:nvPr/>
          </p:nvSpPr>
          <p:spPr bwMode="auto">
            <a:xfrm>
              <a:off x="4397375" y="3486150"/>
              <a:ext cx="992579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Athlete</a:t>
              </a:r>
            </a:p>
          </p:txBody>
        </p: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2849563" y="4400550"/>
              <a:ext cx="1457801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HighJumper</a:t>
              </a:r>
            </a:p>
          </p:txBody>
        </p: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4789488" y="5314950"/>
              <a:ext cx="109517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Skydiver</a:t>
              </a:r>
            </a:p>
          </p:txBody>
        </p: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5114925" y="4400550"/>
              <a:ext cx="186669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ExtremeAthlete</a:t>
              </a:r>
            </a:p>
          </p:txBody>
        </p: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>
              <a:off x="6022975" y="5314950"/>
              <a:ext cx="1736373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XGamesSkater</a:t>
              </a:r>
            </a:p>
          </p:txBody>
        </p:sp>
        <p:cxnSp>
          <p:nvCxnSpPr>
            <p:cNvPr id="23" name="Straight Connector 22"/>
            <p:cNvCxnSpPr>
              <a:stCxn id="17" idx="2"/>
              <a:endCxn id="18" idx="0"/>
            </p:cNvCxnSpPr>
            <p:nvPr/>
          </p:nvCxnSpPr>
          <p:spPr>
            <a:xfrm>
              <a:off x="4880834" y="3048060"/>
              <a:ext cx="12831" cy="4380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8" idx="2"/>
              <a:endCxn id="19" idx="0"/>
            </p:cNvCxnSpPr>
            <p:nvPr/>
          </p:nvCxnSpPr>
          <p:spPr>
            <a:xfrm flipH="1">
              <a:off x="3578464" y="3886260"/>
              <a:ext cx="1315201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8" idx="2"/>
              <a:endCxn id="21" idx="0"/>
            </p:cNvCxnSpPr>
            <p:nvPr/>
          </p:nvCxnSpPr>
          <p:spPr>
            <a:xfrm>
              <a:off x="4893665" y="3886260"/>
              <a:ext cx="1154606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1" idx="2"/>
              <a:endCxn id="20" idx="0"/>
            </p:cNvCxnSpPr>
            <p:nvPr/>
          </p:nvCxnSpPr>
          <p:spPr>
            <a:xfrm flipH="1">
              <a:off x="5337074" y="4800660"/>
              <a:ext cx="711197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1" idx="2"/>
              <a:endCxn id="22" idx="0"/>
            </p:cNvCxnSpPr>
            <p:nvPr/>
          </p:nvCxnSpPr>
          <p:spPr>
            <a:xfrm>
              <a:off x="6048271" y="4800660"/>
              <a:ext cx="842891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0093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latin typeface="Consolas" charset="0"/>
              </a:rPr>
              <a:t>HighJumper</a:t>
            </a:r>
            <a:r>
              <a:rPr lang="en-US" sz="2800" dirty="0">
                <a:latin typeface="Consolas" charset="0"/>
              </a:rPr>
              <a:t> </a:t>
            </a:r>
            <a:r>
              <a:rPr lang="en-US" sz="2800" dirty="0" err="1" smtClean="0">
                <a:latin typeface="Consolas" charset="0"/>
              </a:rPr>
              <a:t>hJumper</a:t>
            </a:r>
            <a:r>
              <a:rPr lang="en-US" sz="2800" dirty="0" smtClean="0">
                <a:latin typeface="Consolas" charset="0"/>
              </a:rPr>
              <a:t> </a:t>
            </a:r>
            <a:r>
              <a:rPr lang="en-US" sz="2800" dirty="0">
                <a:latin typeface="Consolas" charset="0"/>
              </a:rPr>
              <a:t>= </a:t>
            </a:r>
            <a:r>
              <a:rPr lang="en-US" sz="2800" dirty="0">
                <a:solidFill>
                  <a:srgbClr val="941EDF"/>
                </a:solidFill>
                <a:latin typeface="Consolas" charset="0"/>
              </a:rPr>
              <a:t>new</a:t>
            </a:r>
            <a:r>
              <a:rPr lang="en-US" sz="2800" dirty="0">
                <a:latin typeface="Consolas" charset="0"/>
              </a:rPr>
              <a:t> </a:t>
            </a:r>
            <a:r>
              <a:rPr lang="en-US" sz="2800" dirty="0" err="1">
                <a:latin typeface="Consolas" charset="0"/>
              </a:rPr>
              <a:t>HighJumper</a:t>
            </a:r>
            <a:r>
              <a:rPr lang="en-US" sz="2800" dirty="0">
                <a:latin typeface="Consolas" charset="0"/>
              </a:rPr>
              <a:t>();</a:t>
            </a:r>
          </a:p>
          <a:p>
            <a:pPr lvl="1"/>
            <a:r>
              <a:rPr lang="en-US" dirty="0">
                <a:latin typeface="Lucida Sans Unicode" charset="0"/>
              </a:rPr>
              <a:t>Yes!</a:t>
            </a: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055733A3-0AF9-6247-9F75-2D8E3BDD0858}" type="slidenum">
              <a:rPr lang="en-US" sz="1000"/>
              <a:pPr/>
              <a:t>27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Is This </a:t>
            </a:r>
            <a:r>
              <a:rPr lang="en-US" dirty="0"/>
              <a:t>C</a:t>
            </a:r>
            <a:r>
              <a:rPr lang="en-US" dirty="0" smtClean="0">
                <a:ea typeface="+mj-ea"/>
              </a:rPr>
              <a:t>ode </a:t>
            </a:r>
            <a:r>
              <a:rPr lang="en-US" dirty="0"/>
              <a:t>L</a:t>
            </a:r>
            <a:r>
              <a:rPr lang="en-US" dirty="0" smtClean="0">
                <a:ea typeface="+mj-ea"/>
              </a:rPr>
              <a:t>egal?</a:t>
            </a:r>
            <a:endParaRPr lang="en-US" dirty="0">
              <a:ea typeface="+mj-ea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949912" y="2789070"/>
            <a:ext cx="4909785" cy="3067110"/>
            <a:chOff x="2849563" y="2647950"/>
            <a:chExt cx="4909785" cy="3067110"/>
          </a:xfrm>
        </p:grpSpPr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4421188" y="2647950"/>
              <a:ext cx="91929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Person</a:t>
              </a:r>
            </a:p>
          </p:txBody>
        </p:sp>
        <p:sp>
          <p:nvSpPr>
            <p:cNvPr id="18" name="TextBox 17"/>
            <p:cNvSpPr txBox="1">
              <a:spLocks noChangeArrowheads="1"/>
            </p:cNvSpPr>
            <p:nvPr/>
          </p:nvSpPr>
          <p:spPr bwMode="auto">
            <a:xfrm>
              <a:off x="4397375" y="3486150"/>
              <a:ext cx="992579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Athlete</a:t>
              </a:r>
            </a:p>
          </p:txBody>
        </p: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2849563" y="4400550"/>
              <a:ext cx="1457801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HighJumper</a:t>
              </a:r>
            </a:p>
          </p:txBody>
        </p: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4789488" y="5314950"/>
              <a:ext cx="109517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Skydiver</a:t>
              </a:r>
            </a:p>
          </p:txBody>
        </p: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5114925" y="4400550"/>
              <a:ext cx="186669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ExtremeAthlete</a:t>
              </a:r>
            </a:p>
          </p:txBody>
        </p: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>
              <a:off x="6022975" y="5314950"/>
              <a:ext cx="1736373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XGamesSkater</a:t>
              </a:r>
            </a:p>
          </p:txBody>
        </p:sp>
        <p:cxnSp>
          <p:nvCxnSpPr>
            <p:cNvPr id="23" name="Straight Connector 22"/>
            <p:cNvCxnSpPr>
              <a:stCxn id="17" idx="2"/>
              <a:endCxn id="18" idx="0"/>
            </p:cNvCxnSpPr>
            <p:nvPr/>
          </p:nvCxnSpPr>
          <p:spPr>
            <a:xfrm>
              <a:off x="4880834" y="3048060"/>
              <a:ext cx="12831" cy="4380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8" idx="2"/>
              <a:endCxn id="19" idx="0"/>
            </p:cNvCxnSpPr>
            <p:nvPr/>
          </p:nvCxnSpPr>
          <p:spPr>
            <a:xfrm flipH="1">
              <a:off x="3578464" y="3886260"/>
              <a:ext cx="1315201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8" idx="2"/>
              <a:endCxn id="21" idx="0"/>
            </p:cNvCxnSpPr>
            <p:nvPr/>
          </p:nvCxnSpPr>
          <p:spPr>
            <a:xfrm>
              <a:off x="4893665" y="3886260"/>
              <a:ext cx="1154606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1" idx="2"/>
              <a:endCxn id="20" idx="0"/>
            </p:cNvCxnSpPr>
            <p:nvPr/>
          </p:nvCxnSpPr>
          <p:spPr>
            <a:xfrm flipH="1">
              <a:off x="5337074" y="4800660"/>
              <a:ext cx="711197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1" idx="2"/>
              <a:endCxn id="22" idx="0"/>
            </p:cNvCxnSpPr>
            <p:nvPr/>
          </p:nvCxnSpPr>
          <p:spPr>
            <a:xfrm>
              <a:off x="6048271" y="4800660"/>
              <a:ext cx="842891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69647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Consolas" charset="0"/>
              </a:rPr>
              <a:t>Person </a:t>
            </a:r>
            <a:r>
              <a:rPr lang="en-US" sz="2800" dirty="0" smtClean="0">
                <a:latin typeface="Consolas" charset="0"/>
              </a:rPr>
              <a:t>per </a:t>
            </a:r>
            <a:r>
              <a:rPr lang="en-US" sz="2800" dirty="0">
                <a:latin typeface="Consolas" charset="0"/>
              </a:rPr>
              <a:t>= </a:t>
            </a:r>
            <a:r>
              <a:rPr lang="en-US" sz="2800" dirty="0">
                <a:solidFill>
                  <a:srgbClr val="941EDF"/>
                </a:solidFill>
                <a:latin typeface="Consolas" charset="0"/>
              </a:rPr>
              <a:t>new</a:t>
            </a:r>
            <a:r>
              <a:rPr lang="en-US" sz="2800" dirty="0">
                <a:latin typeface="Consolas" charset="0"/>
              </a:rPr>
              <a:t> Athlete();</a:t>
            </a:r>
          </a:p>
          <a:p>
            <a:pPr lvl="1"/>
            <a:r>
              <a:rPr lang="en-US" dirty="0">
                <a:latin typeface="Lucida Sans Unicode" charset="0"/>
              </a:rPr>
              <a:t>Yes!  An Athlete </a:t>
            </a:r>
            <a:r>
              <a:rPr lang="en-US" b="1" i="1" dirty="0">
                <a:latin typeface="Lucida Sans Unicode" charset="0"/>
              </a:rPr>
              <a:t>is a</a:t>
            </a:r>
            <a:r>
              <a:rPr lang="en-US" dirty="0">
                <a:latin typeface="Lucida Sans Unicode" charset="0"/>
              </a:rPr>
              <a:t> Person, so this is okay</a:t>
            </a: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B80331F7-F469-204B-8537-9B6C138BF1C8}" type="slidenum">
              <a:rPr lang="en-US" sz="1000"/>
              <a:pPr/>
              <a:t>28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Is This </a:t>
            </a:r>
            <a:r>
              <a:rPr lang="en-US" dirty="0"/>
              <a:t>C</a:t>
            </a:r>
            <a:r>
              <a:rPr lang="en-US" dirty="0" smtClean="0">
                <a:ea typeface="+mj-ea"/>
              </a:rPr>
              <a:t>ode </a:t>
            </a:r>
            <a:r>
              <a:rPr lang="en-US" dirty="0"/>
              <a:t>L</a:t>
            </a:r>
            <a:r>
              <a:rPr lang="en-US" dirty="0" smtClean="0">
                <a:ea typeface="+mj-ea"/>
              </a:rPr>
              <a:t>egal?</a:t>
            </a:r>
            <a:endParaRPr lang="en-US" dirty="0">
              <a:ea typeface="+mj-ea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730557" y="3235745"/>
            <a:ext cx="4909785" cy="3067110"/>
            <a:chOff x="2849563" y="2647950"/>
            <a:chExt cx="4909785" cy="3067110"/>
          </a:xfrm>
        </p:grpSpPr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4421188" y="2647950"/>
              <a:ext cx="91929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Person</a:t>
              </a:r>
            </a:p>
          </p:txBody>
        </p:sp>
        <p:sp>
          <p:nvSpPr>
            <p:cNvPr id="18" name="TextBox 17"/>
            <p:cNvSpPr txBox="1">
              <a:spLocks noChangeArrowheads="1"/>
            </p:cNvSpPr>
            <p:nvPr/>
          </p:nvSpPr>
          <p:spPr bwMode="auto">
            <a:xfrm>
              <a:off x="4397375" y="3486150"/>
              <a:ext cx="992579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Athlete</a:t>
              </a:r>
            </a:p>
          </p:txBody>
        </p: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2849563" y="4400550"/>
              <a:ext cx="1457801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HighJumper</a:t>
              </a:r>
            </a:p>
          </p:txBody>
        </p: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4789488" y="5314950"/>
              <a:ext cx="109517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Skydiver</a:t>
              </a:r>
            </a:p>
          </p:txBody>
        </p: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5114925" y="4400550"/>
              <a:ext cx="186669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ExtremeAthlete</a:t>
              </a:r>
            </a:p>
          </p:txBody>
        </p: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>
              <a:off x="6022975" y="5314950"/>
              <a:ext cx="1736373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XGamesSkater</a:t>
              </a:r>
            </a:p>
          </p:txBody>
        </p:sp>
        <p:cxnSp>
          <p:nvCxnSpPr>
            <p:cNvPr id="23" name="Straight Connector 22"/>
            <p:cNvCxnSpPr>
              <a:stCxn id="17" idx="2"/>
              <a:endCxn id="18" idx="0"/>
            </p:cNvCxnSpPr>
            <p:nvPr/>
          </p:nvCxnSpPr>
          <p:spPr>
            <a:xfrm>
              <a:off x="4880834" y="3048060"/>
              <a:ext cx="12831" cy="4380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8" idx="2"/>
              <a:endCxn id="19" idx="0"/>
            </p:cNvCxnSpPr>
            <p:nvPr/>
          </p:nvCxnSpPr>
          <p:spPr>
            <a:xfrm flipH="1">
              <a:off x="3578464" y="3886260"/>
              <a:ext cx="1315201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8" idx="2"/>
              <a:endCxn id="21" idx="0"/>
            </p:cNvCxnSpPr>
            <p:nvPr/>
          </p:nvCxnSpPr>
          <p:spPr>
            <a:xfrm>
              <a:off x="4893665" y="3886260"/>
              <a:ext cx="1154606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1" idx="2"/>
              <a:endCxn id="20" idx="0"/>
            </p:cNvCxnSpPr>
            <p:nvPr/>
          </p:nvCxnSpPr>
          <p:spPr>
            <a:xfrm flipH="1">
              <a:off x="5337074" y="4800660"/>
              <a:ext cx="711197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1" idx="2"/>
              <a:endCxn id="22" idx="0"/>
            </p:cNvCxnSpPr>
            <p:nvPr/>
          </p:nvCxnSpPr>
          <p:spPr>
            <a:xfrm>
              <a:off x="6048271" y="4800660"/>
              <a:ext cx="842891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39294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Consolas" charset="0"/>
              </a:rPr>
              <a:t>Skydiver </a:t>
            </a:r>
            <a:r>
              <a:rPr lang="en-US" sz="2800" dirty="0" err="1" smtClean="0">
                <a:latin typeface="Consolas" charset="0"/>
              </a:rPr>
              <a:t>sDiver</a:t>
            </a:r>
            <a:r>
              <a:rPr lang="en-US" sz="2800" dirty="0" smtClean="0">
                <a:latin typeface="Consolas" charset="0"/>
              </a:rPr>
              <a:t> </a:t>
            </a:r>
            <a:r>
              <a:rPr lang="en-US" sz="2800" dirty="0">
                <a:latin typeface="Consolas" charset="0"/>
              </a:rPr>
              <a:t>= </a:t>
            </a:r>
            <a:r>
              <a:rPr lang="en-US" sz="2800" dirty="0">
                <a:solidFill>
                  <a:srgbClr val="941EDF"/>
                </a:solidFill>
                <a:latin typeface="Consolas" charset="0"/>
              </a:rPr>
              <a:t>new</a:t>
            </a:r>
            <a:r>
              <a:rPr lang="en-US" sz="2800" dirty="0">
                <a:latin typeface="Consolas" charset="0"/>
              </a:rPr>
              <a:t> Person();</a:t>
            </a:r>
          </a:p>
          <a:p>
            <a:pPr lvl="1"/>
            <a:r>
              <a:rPr lang="en-US" dirty="0">
                <a:latin typeface="Lucida Sans Unicode" charset="0"/>
              </a:rPr>
              <a:t>No!  A Person </a:t>
            </a:r>
            <a:r>
              <a:rPr lang="en-US" b="1" i="1" dirty="0">
                <a:latin typeface="Lucida Sans Unicode" charset="0"/>
              </a:rPr>
              <a:t>is not necessarily </a:t>
            </a:r>
            <a:r>
              <a:rPr lang="en-US" dirty="0">
                <a:latin typeface="Lucida Sans Unicode" charset="0"/>
              </a:rPr>
              <a:t>a Skydiver, so this is illegal</a:t>
            </a:r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CF81E13B-C15C-B24F-981B-36D224911323}" type="slidenum">
              <a:rPr lang="en-US" sz="1000"/>
              <a:pPr/>
              <a:t>29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Is This </a:t>
            </a:r>
            <a:r>
              <a:rPr lang="en-US" dirty="0"/>
              <a:t>C</a:t>
            </a:r>
            <a:r>
              <a:rPr lang="en-US" dirty="0" smtClean="0">
                <a:ea typeface="+mj-ea"/>
              </a:rPr>
              <a:t>ode </a:t>
            </a:r>
            <a:r>
              <a:rPr lang="en-US" dirty="0"/>
              <a:t>L</a:t>
            </a:r>
            <a:r>
              <a:rPr lang="en-US" dirty="0" smtClean="0">
                <a:ea typeface="+mj-ea"/>
              </a:rPr>
              <a:t>egal?</a:t>
            </a:r>
            <a:endParaRPr lang="en-US" dirty="0">
              <a:ea typeface="+mj-ea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063393" y="3392070"/>
            <a:ext cx="4909785" cy="3067110"/>
            <a:chOff x="2849563" y="2647950"/>
            <a:chExt cx="4909785" cy="3067110"/>
          </a:xfrm>
        </p:grpSpPr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4421188" y="2647950"/>
              <a:ext cx="91929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Person</a:t>
              </a:r>
            </a:p>
          </p:txBody>
        </p:sp>
        <p:sp>
          <p:nvSpPr>
            <p:cNvPr id="18" name="TextBox 17"/>
            <p:cNvSpPr txBox="1">
              <a:spLocks noChangeArrowheads="1"/>
            </p:cNvSpPr>
            <p:nvPr/>
          </p:nvSpPr>
          <p:spPr bwMode="auto">
            <a:xfrm>
              <a:off x="4397375" y="3486150"/>
              <a:ext cx="992579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Athlete</a:t>
              </a:r>
            </a:p>
          </p:txBody>
        </p: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2849563" y="4400550"/>
              <a:ext cx="1457801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HighJumper</a:t>
              </a:r>
            </a:p>
          </p:txBody>
        </p: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4789488" y="5314950"/>
              <a:ext cx="109517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Skydiver</a:t>
              </a:r>
            </a:p>
          </p:txBody>
        </p: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5114925" y="4400550"/>
              <a:ext cx="186669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ExtremeAthlete</a:t>
              </a:r>
            </a:p>
          </p:txBody>
        </p: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>
              <a:off x="6022975" y="5314950"/>
              <a:ext cx="1736373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XGamesSkater</a:t>
              </a:r>
            </a:p>
          </p:txBody>
        </p:sp>
        <p:cxnSp>
          <p:nvCxnSpPr>
            <p:cNvPr id="23" name="Straight Connector 22"/>
            <p:cNvCxnSpPr>
              <a:stCxn id="17" idx="2"/>
              <a:endCxn id="18" idx="0"/>
            </p:cNvCxnSpPr>
            <p:nvPr/>
          </p:nvCxnSpPr>
          <p:spPr>
            <a:xfrm>
              <a:off x="4880834" y="3048060"/>
              <a:ext cx="12831" cy="4380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8" idx="2"/>
              <a:endCxn id="19" idx="0"/>
            </p:cNvCxnSpPr>
            <p:nvPr/>
          </p:nvCxnSpPr>
          <p:spPr>
            <a:xfrm flipH="1">
              <a:off x="3578464" y="3886260"/>
              <a:ext cx="1315201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8" idx="2"/>
              <a:endCxn id="21" idx="0"/>
            </p:cNvCxnSpPr>
            <p:nvPr/>
          </p:nvCxnSpPr>
          <p:spPr>
            <a:xfrm>
              <a:off x="4893665" y="3886260"/>
              <a:ext cx="1154606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1" idx="2"/>
              <a:endCxn id="20" idx="0"/>
            </p:cNvCxnSpPr>
            <p:nvPr/>
          </p:nvCxnSpPr>
          <p:spPr>
            <a:xfrm flipH="1">
              <a:off x="5337074" y="4800660"/>
              <a:ext cx="711197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1" idx="2"/>
              <a:endCxn id="22" idx="0"/>
            </p:cNvCxnSpPr>
            <p:nvPr/>
          </p:nvCxnSpPr>
          <p:spPr>
            <a:xfrm>
              <a:off x="6048271" y="4800660"/>
              <a:ext cx="842891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04526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1331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discussed before how classes of objects can have relationships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67876" y="3029840"/>
            <a:ext cx="772367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 dirty="0">
                <a:latin typeface="Calibri" pitchFamily="34" charset="0"/>
              </a:rPr>
              <a:t>Person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242376" y="3858515"/>
            <a:ext cx="857526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>
                <a:latin typeface="Calibri" pitchFamily="34" charset="0"/>
              </a:rPr>
              <a:t>Student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245801" y="3858515"/>
            <a:ext cx="1031051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>
                <a:latin typeface="Calibri" pitchFamily="34" charset="0"/>
              </a:rPr>
              <a:t>Employee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99438" y="4669728"/>
            <a:ext cx="1096674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>
                <a:latin typeface="Calibri" pitchFamily="34" charset="0"/>
              </a:rPr>
              <a:t>Undergrad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07538" y="4669728"/>
            <a:ext cx="599744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>
                <a:latin typeface="Calibri" pitchFamily="34" charset="0"/>
              </a:rPr>
              <a:t>Grad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64538" y="5917503"/>
            <a:ext cx="877163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>
                <a:latin typeface="Calibri" pitchFamily="34" charset="0"/>
              </a:rPr>
              <a:t>Masters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709101" y="5917503"/>
            <a:ext cx="916236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>
                <a:latin typeface="Calibri" pitchFamily="34" charset="0"/>
              </a:rPr>
              <a:t>Doctoral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707638" y="5917503"/>
            <a:ext cx="1133644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>
                <a:latin typeface="Calibri" pitchFamily="34" charset="0"/>
              </a:rPr>
              <a:t>Nondegree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823526" y="4687190"/>
            <a:ext cx="794809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>
                <a:latin typeface="Calibri" pitchFamily="34" charset="0"/>
              </a:rPr>
              <a:t>Faculty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4085588" y="4687190"/>
            <a:ext cx="577301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>
                <a:latin typeface="Calibri" pitchFamily="34" charset="0"/>
              </a:rPr>
              <a:t>Staff</a:t>
            </a:r>
          </a:p>
        </p:txBody>
      </p:sp>
      <p:cxnSp>
        <p:nvCxnSpPr>
          <p:cNvPr id="17" name="Straight Connector 16"/>
          <p:cNvCxnSpPr>
            <a:stCxn id="5" idx="2"/>
            <a:endCxn id="7" idx="0"/>
          </p:cNvCxnSpPr>
          <p:nvPr/>
        </p:nvCxnSpPr>
        <p:spPr>
          <a:xfrm flipH="1">
            <a:off x="1671139" y="3368394"/>
            <a:ext cx="782921" cy="49012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2"/>
            <a:endCxn id="8" idx="0"/>
          </p:cNvCxnSpPr>
          <p:nvPr/>
        </p:nvCxnSpPr>
        <p:spPr>
          <a:xfrm>
            <a:off x="2454060" y="3368394"/>
            <a:ext cx="1307267" cy="49012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7" idx="2"/>
            <a:endCxn id="9" idx="0"/>
          </p:cNvCxnSpPr>
          <p:nvPr/>
        </p:nvCxnSpPr>
        <p:spPr>
          <a:xfrm flipH="1">
            <a:off x="1147775" y="4197069"/>
            <a:ext cx="523364" cy="472659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7" idx="2"/>
            <a:endCxn id="10" idx="0"/>
          </p:cNvCxnSpPr>
          <p:nvPr/>
        </p:nvCxnSpPr>
        <p:spPr>
          <a:xfrm>
            <a:off x="1671139" y="4197069"/>
            <a:ext cx="536271" cy="472659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0" idx="2"/>
            <a:endCxn id="11" idx="0"/>
          </p:cNvCxnSpPr>
          <p:nvPr/>
        </p:nvCxnSpPr>
        <p:spPr>
          <a:xfrm flipH="1">
            <a:off x="1203120" y="5008282"/>
            <a:ext cx="1004290" cy="90922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10" idx="2"/>
            <a:endCxn id="12" idx="0"/>
          </p:cNvCxnSpPr>
          <p:nvPr/>
        </p:nvCxnSpPr>
        <p:spPr>
          <a:xfrm flipH="1">
            <a:off x="2167219" y="5008282"/>
            <a:ext cx="40191" cy="90922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0" idx="2"/>
            <a:endCxn id="13" idx="0"/>
          </p:cNvCxnSpPr>
          <p:nvPr/>
        </p:nvCxnSpPr>
        <p:spPr>
          <a:xfrm>
            <a:off x="2207410" y="5008282"/>
            <a:ext cx="1067050" cy="90922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8" idx="2"/>
            <a:endCxn id="14" idx="0"/>
          </p:cNvCxnSpPr>
          <p:nvPr/>
        </p:nvCxnSpPr>
        <p:spPr>
          <a:xfrm flipH="1">
            <a:off x="3220931" y="4197069"/>
            <a:ext cx="540396" cy="49012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8" idx="2"/>
            <a:endCxn id="15" idx="0"/>
          </p:cNvCxnSpPr>
          <p:nvPr/>
        </p:nvCxnSpPr>
        <p:spPr>
          <a:xfrm>
            <a:off x="3761327" y="4197069"/>
            <a:ext cx="612912" cy="490121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5558788" y="3029840"/>
            <a:ext cx="1458753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>
                <a:latin typeface="Calibri" pitchFamily="34" charset="0"/>
              </a:rPr>
              <a:t>Transportation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5095238" y="3868040"/>
            <a:ext cx="463550" cy="33813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>
                <a:latin typeface="Calibri" pitchFamily="34" charset="0"/>
              </a:rPr>
              <a:t>Car</a:t>
            </a: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5714363" y="3868040"/>
            <a:ext cx="920344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>
                <a:latin typeface="Calibri" pitchFamily="34" charset="0"/>
              </a:rPr>
              <a:t>Airplane</a:t>
            </a: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6795451" y="3868040"/>
            <a:ext cx="80092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>
                <a:latin typeface="Calibri" pitchFamily="34" charset="0"/>
              </a:rPr>
              <a:t>Animal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6716076" y="4706240"/>
            <a:ext cx="941183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>
                <a:latin typeface="Calibri" pitchFamily="34" charset="0"/>
              </a:rPr>
              <a:t>Elephant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5925501" y="4706240"/>
            <a:ext cx="684803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>
                <a:latin typeface="Calibri" pitchFamily="34" charset="0"/>
              </a:rPr>
              <a:t>Horse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7757476" y="4706240"/>
            <a:ext cx="715160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Geneva" pitchFamily="48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pitchFamily="48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pitchFamily="4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pitchFamily="48" charset="0"/>
              </a:defRPr>
            </a:lvl9pPr>
          </a:lstStyle>
          <a:p>
            <a:r>
              <a:rPr lang="en-US" sz="1600" b="1">
                <a:latin typeface="Calibri" pitchFamily="34" charset="0"/>
              </a:rPr>
              <a:t>Camel</a:t>
            </a:r>
          </a:p>
        </p:txBody>
      </p:sp>
      <p:cxnSp>
        <p:nvCxnSpPr>
          <p:cNvPr id="74" name="Straight Connector 73"/>
          <p:cNvCxnSpPr>
            <a:stCxn id="67" idx="2"/>
            <a:endCxn id="68" idx="0"/>
          </p:cNvCxnSpPr>
          <p:nvPr/>
        </p:nvCxnSpPr>
        <p:spPr>
          <a:xfrm flipH="1">
            <a:off x="5327013" y="3368394"/>
            <a:ext cx="961152" cy="499646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>
            <a:stCxn id="67" idx="2"/>
            <a:endCxn id="69" idx="0"/>
          </p:cNvCxnSpPr>
          <p:nvPr/>
        </p:nvCxnSpPr>
        <p:spPr>
          <a:xfrm flipH="1">
            <a:off x="6174535" y="3368394"/>
            <a:ext cx="113630" cy="499646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67" idx="2"/>
            <a:endCxn id="70" idx="0"/>
          </p:cNvCxnSpPr>
          <p:nvPr/>
        </p:nvCxnSpPr>
        <p:spPr>
          <a:xfrm>
            <a:off x="6288165" y="3368394"/>
            <a:ext cx="907746" cy="499646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70" idx="2"/>
            <a:endCxn id="71" idx="0"/>
          </p:cNvCxnSpPr>
          <p:nvPr/>
        </p:nvCxnSpPr>
        <p:spPr>
          <a:xfrm flipH="1">
            <a:off x="7186668" y="4206594"/>
            <a:ext cx="9243" cy="499646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stCxn id="70" idx="2"/>
            <a:endCxn id="72" idx="0"/>
          </p:cNvCxnSpPr>
          <p:nvPr/>
        </p:nvCxnSpPr>
        <p:spPr>
          <a:xfrm flipH="1">
            <a:off x="6267903" y="4206594"/>
            <a:ext cx="928008" cy="499646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stCxn id="70" idx="2"/>
            <a:endCxn id="73" idx="0"/>
          </p:cNvCxnSpPr>
          <p:nvPr/>
        </p:nvCxnSpPr>
        <p:spPr>
          <a:xfrm>
            <a:off x="7195911" y="4206594"/>
            <a:ext cx="919145" cy="499646"/>
          </a:xfrm>
          <a:prstGeom prst="lin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8785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4525962"/>
          </a:xfrm>
        </p:spPr>
        <p:txBody>
          <a:bodyPr/>
          <a:lstStyle/>
          <a:p>
            <a:r>
              <a:rPr lang="en-US" sz="2400" dirty="0">
                <a:latin typeface="Consolas" charset="0"/>
              </a:rPr>
              <a:t>Athlete </a:t>
            </a:r>
            <a:r>
              <a:rPr lang="en-US" sz="2400" dirty="0" err="1">
                <a:latin typeface="Consolas" charset="0"/>
              </a:rPr>
              <a:t>ath</a:t>
            </a:r>
            <a:r>
              <a:rPr lang="en-US" sz="2400" dirty="0">
                <a:latin typeface="Consolas" charset="0"/>
              </a:rPr>
              <a:t> = </a:t>
            </a:r>
            <a:r>
              <a:rPr lang="en-US" sz="2400" dirty="0">
                <a:solidFill>
                  <a:srgbClr val="941EDF"/>
                </a:solidFill>
                <a:latin typeface="Consolas" charset="0"/>
              </a:rPr>
              <a:t>new</a:t>
            </a:r>
            <a:r>
              <a:rPr lang="en-US" sz="2400" dirty="0">
                <a:latin typeface="Consolas" charset="0"/>
              </a:rPr>
              <a:t> Athlete();</a:t>
            </a:r>
            <a:br>
              <a:rPr lang="en-US" sz="2400" dirty="0">
                <a:latin typeface="Consolas" charset="0"/>
              </a:rPr>
            </a:br>
            <a:r>
              <a:rPr lang="en-US" sz="2400" dirty="0" err="1">
                <a:latin typeface="Consolas" charset="0"/>
              </a:rPr>
              <a:t>XGamesSkater</a:t>
            </a:r>
            <a:r>
              <a:rPr lang="en-US" sz="2400" dirty="0">
                <a:latin typeface="Consolas" charset="0"/>
              </a:rPr>
              <a:t> </a:t>
            </a:r>
            <a:r>
              <a:rPr lang="en-US" sz="2400" dirty="0" err="1">
                <a:latin typeface="Consolas" charset="0"/>
              </a:rPr>
              <a:t>xgs</a:t>
            </a:r>
            <a:r>
              <a:rPr lang="en-US" sz="2400" dirty="0">
                <a:latin typeface="Consolas" charset="0"/>
              </a:rPr>
              <a:t> = </a:t>
            </a:r>
            <a:r>
              <a:rPr lang="en-US" sz="2400" dirty="0" err="1">
                <a:latin typeface="Consolas" charset="0"/>
              </a:rPr>
              <a:t>ath</a:t>
            </a:r>
            <a:r>
              <a:rPr lang="en-US" sz="2400" dirty="0">
                <a:latin typeface="Consolas" charset="0"/>
              </a:rPr>
              <a:t>;</a:t>
            </a:r>
          </a:p>
          <a:p>
            <a:pPr lvl="1"/>
            <a:r>
              <a:rPr lang="en-US" sz="2400" dirty="0">
                <a:latin typeface="Lucida Sans Unicode" charset="0"/>
              </a:rPr>
              <a:t>No!  An Athlete </a:t>
            </a:r>
            <a:r>
              <a:rPr lang="en-US" sz="2400" b="1" i="1" dirty="0">
                <a:latin typeface="Lucida Sans Unicode" charset="0"/>
              </a:rPr>
              <a:t>is not necessarily </a:t>
            </a:r>
            <a:r>
              <a:rPr lang="en-US" sz="2400" dirty="0">
                <a:latin typeface="Lucida Sans Unicode" charset="0"/>
              </a:rPr>
              <a:t>an </a:t>
            </a:r>
            <a:r>
              <a:rPr lang="en-US" sz="2400" dirty="0" err="1">
                <a:latin typeface="Lucida Sans Unicode" charset="0"/>
              </a:rPr>
              <a:t>XGamesSkater</a:t>
            </a:r>
            <a:r>
              <a:rPr lang="en-US" sz="2400" dirty="0">
                <a:latin typeface="Lucida Sans Unicode" charset="0"/>
              </a:rPr>
              <a:t>, so this is illegal</a:t>
            </a: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Geneva" charset="0"/>
                <a:ea typeface="ＭＳ Ｐゴシック" charset="0"/>
              </a:defRPr>
            </a:lvl9pPr>
          </a:lstStyle>
          <a:p>
            <a:fld id="{D822A2E7-0494-F943-935F-0209D5D5BDF9}" type="slidenum">
              <a:rPr lang="en-US" sz="1000"/>
              <a:pPr/>
              <a:t>30</a:t>
            </a:fld>
            <a:endParaRPr lang="en-US" sz="10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a typeface="+mj-ea"/>
              </a:rPr>
              <a:t>Is This </a:t>
            </a:r>
            <a:r>
              <a:rPr lang="en-US" dirty="0"/>
              <a:t>C</a:t>
            </a:r>
            <a:r>
              <a:rPr lang="en-US" dirty="0" smtClean="0">
                <a:ea typeface="+mj-ea"/>
              </a:rPr>
              <a:t>ode </a:t>
            </a:r>
            <a:r>
              <a:rPr lang="en-US" dirty="0"/>
              <a:t>L</a:t>
            </a:r>
            <a:r>
              <a:rPr lang="en-US" dirty="0" smtClean="0">
                <a:ea typeface="+mj-ea"/>
              </a:rPr>
              <a:t>egal?</a:t>
            </a:r>
            <a:endParaRPr lang="en-US" dirty="0">
              <a:ea typeface="+mj-ea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157461" y="3345505"/>
            <a:ext cx="4909785" cy="3067110"/>
            <a:chOff x="2849563" y="2647950"/>
            <a:chExt cx="4909785" cy="3067110"/>
          </a:xfrm>
        </p:grpSpPr>
        <p:sp>
          <p:nvSpPr>
            <p:cNvPr id="17" name="TextBox 16"/>
            <p:cNvSpPr txBox="1">
              <a:spLocks noChangeArrowheads="1"/>
            </p:cNvSpPr>
            <p:nvPr/>
          </p:nvSpPr>
          <p:spPr bwMode="auto">
            <a:xfrm>
              <a:off x="4421188" y="2647950"/>
              <a:ext cx="91929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Person</a:t>
              </a:r>
            </a:p>
          </p:txBody>
        </p:sp>
        <p:sp>
          <p:nvSpPr>
            <p:cNvPr id="18" name="TextBox 17"/>
            <p:cNvSpPr txBox="1">
              <a:spLocks noChangeArrowheads="1"/>
            </p:cNvSpPr>
            <p:nvPr/>
          </p:nvSpPr>
          <p:spPr bwMode="auto">
            <a:xfrm>
              <a:off x="4397375" y="3486150"/>
              <a:ext cx="992579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Athlete</a:t>
              </a:r>
            </a:p>
          </p:txBody>
        </p:sp>
        <p:sp>
          <p:nvSpPr>
            <p:cNvPr id="19" name="TextBox 18"/>
            <p:cNvSpPr txBox="1">
              <a:spLocks noChangeArrowheads="1"/>
            </p:cNvSpPr>
            <p:nvPr/>
          </p:nvSpPr>
          <p:spPr bwMode="auto">
            <a:xfrm>
              <a:off x="2849563" y="4400550"/>
              <a:ext cx="1457801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HighJumper</a:t>
              </a:r>
            </a:p>
          </p:txBody>
        </p:sp>
        <p:sp>
          <p:nvSpPr>
            <p:cNvPr id="20" name="TextBox 19"/>
            <p:cNvSpPr txBox="1">
              <a:spLocks noChangeArrowheads="1"/>
            </p:cNvSpPr>
            <p:nvPr/>
          </p:nvSpPr>
          <p:spPr bwMode="auto">
            <a:xfrm>
              <a:off x="4789488" y="5314950"/>
              <a:ext cx="109517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Skydiver</a:t>
              </a:r>
            </a:p>
          </p:txBody>
        </p:sp>
        <p:sp>
          <p:nvSpPr>
            <p:cNvPr id="21" name="TextBox 20"/>
            <p:cNvSpPr txBox="1">
              <a:spLocks noChangeArrowheads="1"/>
            </p:cNvSpPr>
            <p:nvPr/>
          </p:nvSpPr>
          <p:spPr bwMode="auto">
            <a:xfrm>
              <a:off x="5114925" y="4400550"/>
              <a:ext cx="1866692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 dirty="0" err="1">
                  <a:latin typeface="Calibri" charset="0"/>
                </a:rPr>
                <a:t>ExtremeAthlete</a:t>
              </a:r>
              <a:endParaRPr lang="en-US" b="1" dirty="0">
                <a:latin typeface="Calibri" charset="0"/>
              </a:endParaRPr>
            </a:p>
          </p:txBody>
        </p:sp>
        <p:sp>
          <p:nvSpPr>
            <p:cNvPr id="22" name="TextBox 21"/>
            <p:cNvSpPr txBox="1">
              <a:spLocks noChangeArrowheads="1"/>
            </p:cNvSpPr>
            <p:nvPr/>
          </p:nvSpPr>
          <p:spPr bwMode="auto">
            <a:xfrm>
              <a:off x="6022975" y="5314950"/>
              <a:ext cx="1736373" cy="40011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charset="0"/>
                  <a:ea typeface="ＭＳ Ｐゴシック" charset="0"/>
                </a:defRPr>
              </a:lvl9pPr>
            </a:lstStyle>
            <a:p>
              <a:r>
                <a:rPr lang="en-US" b="1">
                  <a:latin typeface="Calibri" charset="0"/>
                </a:rPr>
                <a:t>XGamesSkater</a:t>
              </a:r>
            </a:p>
          </p:txBody>
        </p:sp>
        <p:cxnSp>
          <p:nvCxnSpPr>
            <p:cNvPr id="23" name="Straight Connector 22"/>
            <p:cNvCxnSpPr>
              <a:stCxn id="17" idx="2"/>
              <a:endCxn id="18" idx="0"/>
            </p:cNvCxnSpPr>
            <p:nvPr/>
          </p:nvCxnSpPr>
          <p:spPr>
            <a:xfrm>
              <a:off x="4880834" y="3048060"/>
              <a:ext cx="12831" cy="4380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18" idx="2"/>
              <a:endCxn id="19" idx="0"/>
            </p:cNvCxnSpPr>
            <p:nvPr/>
          </p:nvCxnSpPr>
          <p:spPr>
            <a:xfrm flipH="1">
              <a:off x="3578464" y="3886260"/>
              <a:ext cx="1315201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>
              <a:stCxn id="18" idx="2"/>
              <a:endCxn id="21" idx="0"/>
            </p:cNvCxnSpPr>
            <p:nvPr/>
          </p:nvCxnSpPr>
          <p:spPr>
            <a:xfrm>
              <a:off x="4893665" y="3886260"/>
              <a:ext cx="1154606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>
              <a:stCxn id="21" idx="2"/>
              <a:endCxn id="20" idx="0"/>
            </p:cNvCxnSpPr>
            <p:nvPr/>
          </p:nvCxnSpPr>
          <p:spPr>
            <a:xfrm flipH="1">
              <a:off x="5337074" y="4800660"/>
              <a:ext cx="711197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>
              <a:stCxn id="21" idx="2"/>
              <a:endCxn id="22" idx="0"/>
            </p:cNvCxnSpPr>
            <p:nvPr/>
          </p:nvCxnSpPr>
          <p:spPr>
            <a:xfrm>
              <a:off x="6048271" y="4800660"/>
              <a:ext cx="842891" cy="514290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708669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8601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An object of a derived class can serve as an object of the base class</a:t>
            </a:r>
          </a:p>
          <a:p>
            <a:r>
              <a:rPr lang="en-US" dirty="0" smtClean="0"/>
              <a:t>An object can have several types because of inheritance</a:t>
            </a:r>
          </a:p>
          <a:p>
            <a:pPr lvl="1"/>
            <a:r>
              <a:rPr lang="en-US" dirty="0" err="1" smtClean="0">
                <a:sym typeface="Wingdings"/>
              </a:rPr>
              <a:t>E.g</a:t>
            </a:r>
            <a:r>
              <a:rPr lang="en-US" dirty="0" smtClean="0">
                <a:sym typeface="Wingdings"/>
              </a:rPr>
              <a:t>: every object of the class Undergraduate is also an object of type Student, as well as an object of type person</a:t>
            </a: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4487292" y="4654048"/>
            <a:ext cx="4063451" cy="1995904"/>
            <a:chOff x="4565682" y="4839005"/>
            <a:chExt cx="4063451" cy="1995904"/>
          </a:xfrm>
        </p:grpSpPr>
        <p:sp>
          <p:nvSpPr>
            <p:cNvPr id="4" name="TextBox 3"/>
            <p:cNvSpPr txBox="1">
              <a:spLocks noChangeArrowheads="1"/>
            </p:cNvSpPr>
            <p:nvPr/>
          </p:nvSpPr>
          <p:spPr bwMode="auto">
            <a:xfrm>
              <a:off x="6034120" y="4839005"/>
              <a:ext cx="772367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 dirty="0">
                  <a:latin typeface="Calibri" pitchFamily="34" charset="0"/>
                </a:rPr>
                <a:t>Person</a:t>
              </a:r>
            </a:p>
          </p:txBody>
        </p:sp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5208620" y="5667680"/>
              <a:ext cx="857526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Student</a:t>
              </a:r>
            </a:p>
          </p:txBody>
        </p: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7212045" y="5667680"/>
              <a:ext cx="1031051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Employee</a:t>
              </a: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4565682" y="6478893"/>
              <a:ext cx="1096674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Undergrad</a:t>
              </a:r>
            </a:p>
          </p:txBody>
        </p: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5873782" y="6478893"/>
              <a:ext cx="599744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Grad</a:t>
              </a: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6789770" y="6496355"/>
              <a:ext cx="794809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Faculty</a:t>
              </a:r>
            </a:p>
          </p:txBody>
        </p:sp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8051832" y="6496355"/>
              <a:ext cx="577301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 dirty="0">
                  <a:latin typeface="Calibri" pitchFamily="34" charset="0"/>
                </a:rPr>
                <a:t>Staff</a:t>
              </a:r>
            </a:p>
          </p:txBody>
        </p:sp>
        <p:cxnSp>
          <p:nvCxnSpPr>
            <p:cNvPr id="11" name="Straight Connector 10"/>
            <p:cNvCxnSpPr>
              <a:stCxn id="4" idx="2"/>
              <a:endCxn id="5" idx="0"/>
            </p:cNvCxnSpPr>
            <p:nvPr/>
          </p:nvCxnSpPr>
          <p:spPr>
            <a:xfrm flipH="1">
              <a:off x="5637383" y="5177559"/>
              <a:ext cx="782921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>
              <a:stCxn id="4" idx="2"/>
              <a:endCxn id="6" idx="0"/>
            </p:cNvCxnSpPr>
            <p:nvPr/>
          </p:nvCxnSpPr>
          <p:spPr>
            <a:xfrm>
              <a:off x="6420304" y="5177559"/>
              <a:ext cx="1307267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>
              <a:stCxn id="5" idx="2"/>
              <a:endCxn id="7" idx="0"/>
            </p:cNvCxnSpPr>
            <p:nvPr/>
          </p:nvCxnSpPr>
          <p:spPr>
            <a:xfrm flipH="1">
              <a:off x="5114019" y="6006234"/>
              <a:ext cx="523364" cy="472659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5" idx="2"/>
              <a:endCxn id="8" idx="0"/>
            </p:cNvCxnSpPr>
            <p:nvPr/>
          </p:nvCxnSpPr>
          <p:spPr>
            <a:xfrm>
              <a:off x="5637383" y="6006234"/>
              <a:ext cx="536271" cy="472659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stCxn id="6" idx="2"/>
              <a:endCxn id="9" idx="0"/>
            </p:cNvCxnSpPr>
            <p:nvPr/>
          </p:nvCxnSpPr>
          <p:spPr>
            <a:xfrm flipH="1">
              <a:off x="7187175" y="6006234"/>
              <a:ext cx="540396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6" idx="2"/>
              <a:endCxn id="10" idx="0"/>
            </p:cNvCxnSpPr>
            <p:nvPr/>
          </p:nvCxnSpPr>
          <p:spPr>
            <a:xfrm>
              <a:off x="7727571" y="6006234"/>
              <a:ext cx="612912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33741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Inheritance and Polymorphism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652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95584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Define a general class</a:t>
            </a:r>
          </a:p>
          <a:p>
            <a:r>
              <a:rPr lang="en-US" sz="2800" dirty="0" smtClean="0"/>
              <a:t>Later, define specialized classes based on the general class</a:t>
            </a:r>
          </a:p>
          <a:p>
            <a:r>
              <a:rPr lang="en-US" sz="2800" dirty="0" smtClean="0"/>
              <a:t>These specialized classes </a:t>
            </a:r>
            <a:r>
              <a:rPr lang="en-US" sz="2800" i="1" dirty="0" smtClean="0"/>
              <a:t>inherit </a:t>
            </a:r>
            <a:r>
              <a:rPr lang="en-US" sz="2800" dirty="0" smtClean="0"/>
              <a:t>properties from the general class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927360" y="1688710"/>
            <a:ext cx="4063451" cy="3226217"/>
            <a:chOff x="4927360" y="1688710"/>
            <a:chExt cx="4063451" cy="3226217"/>
          </a:xfrm>
        </p:grpSpPr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6395798" y="1688710"/>
              <a:ext cx="772367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 dirty="0">
                  <a:latin typeface="Calibri" pitchFamily="34" charset="0"/>
                </a:rPr>
                <a:t>Person</a:t>
              </a: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5570298" y="2517385"/>
              <a:ext cx="857526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 dirty="0">
                  <a:latin typeface="Calibri" pitchFamily="34" charset="0"/>
                </a:rPr>
                <a:t>Student</a:t>
              </a:r>
            </a:p>
          </p:txBody>
        </p: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7573723" y="2517385"/>
              <a:ext cx="1031051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Employee</a:t>
              </a: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4927360" y="3328598"/>
              <a:ext cx="1096674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Undergrad</a:t>
              </a:r>
            </a:p>
          </p:txBody>
        </p:sp>
        <p:sp>
          <p:nvSpPr>
            <p:cNvPr id="28" name="TextBox 27"/>
            <p:cNvSpPr txBox="1">
              <a:spLocks noChangeArrowheads="1"/>
            </p:cNvSpPr>
            <p:nvPr/>
          </p:nvSpPr>
          <p:spPr bwMode="auto">
            <a:xfrm>
              <a:off x="6235460" y="3328598"/>
              <a:ext cx="599744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Grad</a:t>
              </a:r>
            </a:p>
          </p:txBody>
        </p:sp>
        <p:sp>
          <p:nvSpPr>
            <p:cNvPr id="29" name="TextBox 28"/>
            <p:cNvSpPr txBox="1">
              <a:spLocks noChangeArrowheads="1"/>
            </p:cNvSpPr>
            <p:nvPr/>
          </p:nvSpPr>
          <p:spPr bwMode="auto">
            <a:xfrm>
              <a:off x="5092460" y="4576373"/>
              <a:ext cx="877163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Masters</a:t>
              </a:r>
            </a:p>
          </p:txBody>
        </p:sp>
        <p:sp>
          <p:nvSpPr>
            <p:cNvPr id="30" name="TextBox 29"/>
            <p:cNvSpPr txBox="1">
              <a:spLocks noChangeArrowheads="1"/>
            </p:cNvSpPr>
            <p:nvPr/>
          </p:nvSpPr>
          <p:spPr bwMode="auto">
            <a:xfrm>
              <a:off x="6037023" y="4576373"/>
              <a:ext cx="916236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Doctoral</a:t>
              </a:r>
            </a:p>
          </p:txBody>
        </p:sp>
        <p:sp>
          <p:nvSpPr>
            <p:cNvPr id="31" name="TextBox 30"/>
            <p:cNvSpPr txBox="1">
              <a:spLocks noChangeArrowheads="1"/>
            </p:cNvSpPr>
            <p:nvPr/>
          </p:nvSpPr>
          <p:spPr bwMode="auto">
            <a:xfrm>
              <a:off x="7035560" y="4576373"/>
              <a:ext cx="1133644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Nondegree</a:t>
              </a:r>
            </a:p>
          </p:txBody>
        </p:sp>
        <p:sp>
          <p:nvSpPr>
            <p:cNvPr id="32" name="TextBox 31"/>
            <p:cNvSpPr txBox="1">
              <a:spLocks noChangeArrowheads="1"/>
            </p:cNvSpPr>
            <p:nvPr/>
          </p:nvSpPr>
          <p:spPr bwMode="auto">
            <a:xfrm>
              <a:off x="7151448" y="3346060"/>
              <a:ext cx="794809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Faculty</a:t>
              </a:r>
            </a:p>
          </p:txBody>
        </p:sp>
        <p:sp>
          <p:nvSpPr>
            <p:cNvPr id="33" name="TextBox 32"/>
            <p:cNvSpPr txBox="1">
              <a:spLocks noChangeArrowheads="1"/>
            </p:cNvSpPr>
            <p:nvPr/>
          </p:nvSpPr>
          <p:spPr bwMode="auto">
            <a:xfrm>
              <a:off x="8413510" y="3346060"/>
              <a:ext cx="577301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Staff</a:t>
              </a:r>
            </a:p>
          </p:txBody>
        </p:sp>
        <p:cxnSp>
          <p:nvCxnSpPr>
            <p:cNvPr id="34" name="Straight Connector 33"/>
            <p:cNvCxnSpPr>
              <a:stCxn id="24" idx="2"/>
              <a:endCxn id="25" idx="0"/>
            </p:cNvCxnSpPr>
            <p:nvPr/>
          </p:nvCxnSpPr>
          <p:spPr>
            <a:xfrm flipH="1">
              <a:off x="5999061" y="2027264"/>
              <a:ext cx="782921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4" idx="2"/>
              <a:endCxn id="26" idx="0"/>
            </p:cNvCxnSpPr>
            <p:nvPr/>
          </p:nvCxnSpPr>
          <p:spPr>
            <a:xfrm>
              <a:off x="6781982" y="2027264"/>
              <a:ext cx="1307267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25" idx="2"/>
              <a:endCxn id="27" idx="0"/>
            </p:cNvCxnSpPr>
            <p:nvPr/>
          </p:nvCxnSpPr>
          <p:spPr>
            <a:xfrm flipH="1">
              <a:off x="5475697" y="2855939"/>
              <a:ext cx="523364" cy="472659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25" idx="2"/>
              <a:endCxn id="28" idx="0"/>
            </p:cNvCxnSpPr>
            <p:nvPr/>
          </p:nvCxnSpPr>
          <p:spPr>
            <a:xfrm>
              <a:off x="5999061" y="2855939"/>
              <a:ext cx="536271" cy="472659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8" idx="2"/>
              <a:endCxn id="29" idx="0"/>
            </p:cNvCxnSpPr>
            <p:nvPr/>
          </p:nvCxnSpPr>
          <p:spPr>
            <a:xfrm flipH="1">
              <a:off x="5531042" y="3667152"/>
              <a:ext cx="1004290" cy="9092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28" idx="2"/>
              <a:endCxn id="30" idx="0"/>
            </p:cNvCxnSpPr>
            <p:nvPr/>
          </p:nvCxnSpPr>
          <p:spPr>
            <a:xfrm flipH="1">
              <a:off x="6495141" y="3667152"/>
              <a:ext cx="40191" cy="9092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28" idx="2"/>
              <a:endCxn id="31" idx="0"/>
            </p:cNvCxnSpPr>
            <p:nvPr/>
          </p:nvCxnSpPr>
          <p:spPr>
            <a:xfrm>
              <a:off x="6535332" y="3667152"/>
              <a:ext cx="1067050" cy="9092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26" idx="2"/>
              <a:endCxn id="32" idx="0"/>
            </p:cNvCxnSpPr>
            <p:nvPr/>
          </p:nvCxnSpPr>
          <p:spPr>
            <a:xfrm flipH="1">
              <a:off x="7548853" y="2855939"/>
              <a:ext cx="540396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26" idx="2"/>
              <a:endCxn id="33" idx="0"/>
            </p:cNvCxnSpPr>
            <p:nvPr/>
          </p:nvCxnSpPr>
          <p:spPr>
            <a:xfrm>
              <a:off x="8089249" y="2855939"/>
              <a:ext cx="612912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754066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What are some properties of a Person?</a:t>
            </a:r>
          </a:p>
          <a:p>
            <a:pPr lvl="1"/>
            <a:r>
              <a:rPr lang="en-US" smtClean="0"/>
              <a:t>Name, height, weight, age</a:t>
            </a:r>
          </a:p>
          <a:p>
            <a:pPr lvl="1"/>
            <a:endParaRPr lang="en-US" smtClean="0"/>
          </a:p>
          <a:p>
            <a:r>
              <a:rPr lang="en-US" smtClean="0"/>
              <a:t>How about a Student?</a:t>
            </a:r>
          </a:p>
          <a:p>
            <a:pPr lvl="1"/>
            <a:r>
              <a:rPr lang="en-US" smtClean="0"/>
              <a:t>ID, major</a:t>
            </a:r>
          </a:p>
          <a:p>
            <a:pPr lvl="1"/>
            <a:endParaRPr lang="en-US" smtClean="0"/>
          </a:p>
          <a:p>
            <a:r>
              <a:rPr lang="en-US" smtClean="0"/>
              <a:t>Does a Student have a name, height, weight, and age?</a:t>
            </a:r>
          </a:p>
          <a:p>
            <a:pPr lvl="1"/>
            <a:r>
              <a:rPr lang="en-US" smtClean="0"/>
              <a:t>Student </a:t>
            </a:r>
            <a:r>
              <a:rPr lang="en-US" i="1" smtClean="0"/>
              <a:t>inherits </a:t>
            </a:r>
            <a:r>
              <a:rPr lang="en-US" smtClean="0"/>
              <a:t>these properties from Person</a:t>
            </a:r>
          </a:p>
        </p:txBody>
      </p:sp>
    </p:spTree>
    <p:extLst>
      <p:ext uri="{BB962C8B-B14F-4D97-AF65-F5344CB8AC3E}">
        <p14:creationId xmlns:p14="http://schemas.microsoft.com/office/powerpoint/2010/main" val="11668828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The </a:t>
            </a:r>
            <a:r>
              <a:rPr lang="en-US" i="1" dirty="0" smtClean="0"/>
              <a:t>is-a </a:t>
            </a:r>
            <a:r>
              <a:rPr lang="en-US" dirty="0"/>
              <a:t>R</a:t>
            </a:r>
            <a:r>
              <a:rPr lang="en-US" dirty="0" smtClean="0"/>
              <a:t>elationship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smtClean="0"/>
              <a:t>This inheritance relationship is known as an </a:t>
            </a:r>
            <a:r>
              <a:rPr lang="en-US" sz="3000" b="1" i="1" dirty="0" smtClean="0"/>
              <a:t>is-a relationship</a:t>
            </a:r>
            <a:endParaRPr lang="en-US" sz="3000" i="1" dirty="0" smtClean="0"/>
          </a:p>
          <a:p>
            <a:endParaRPr lang="en-US" sz="900" dirty="0" smtClean="0"/>
          </a:p>
          <a:p>
            <a:r>
              <a:rPr lang="en-US" sz="3000" dirty="0" smtClean="0"/>
              <a:t>A Doctoral student </a:t>
            </a:r>
            <a:r>
              <a:rPr lang="en-US" sz="3000" b="1" i="1" dirty="0" smtClean="0"/>
              <a:t>is a</a:t>
            </a:r>
            <a:r>
              <a:rPr lang="en-US" sz="3000" dirty="0" smtClean="0"/>
              <a:t> Grad student</a:t>
            </a:r>
          </a:p>
          <a:p>
            <a:r>
              <a:rPr lang="en-US" sz="3000" dirty="0" smtClean="0"/>
              <a:t>A Grad student </a:t>
            </a:r>
            <a:r>
              <a:rPr lang="en-US" sz="3000" b="1" i="1" dirty="0" smtClean="0"/>
              <a:t>is a</a:t>
            </a:r>
            <a:r>
              <a:rPr lang="en-US" sz="3000" dirty="0" smtClean="0"/>
              <a:t> Student</a:t>
            </a:r>
          </a:p>
          <a:p>
            <a:r>
              <a:rPr lang="en-US" sz="3000" dirty="0" smtClean="0"/>
              <a:t>A Student </a:t>
            </a:r>
            <a:r>
              <a:rPr lang="en-US" sz="3000" b="1" i="1" dirty="0" smtClean="0"/>
              <a:t>is a</a:t>
            </a:r>
            <a:r>
              <a:rPr lang="en-US" sz="3000" dirty="0" smtClean="0"/>
              <a:t> Person</a:t>
            </a:r>
          </a:p>
          <a:p>
            <a:endParaRPr lang="en-US" sz="1100" dirty="0" smtClean="0"/>
          </a:p>
          <a:p>
            <a:r>
              <a:rPr lang="en-US" sz="3000" dirty="0" smtClean="0"/>
              <a:t>Is a Person a Student?</a:t>
            </a:r>
          </a:p>
          <a:p>
            <a:pPr lvl="1"/>
            <a:r>
              <a:rPr lang="en-US" dirty="0" smtClean="0"/>
              <a:t>Not necessarily!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954070" y="3518540"/>
            <a:ext cx="4063451" cy="3226217"/>
            <a:chOff x="4927360" y="1688710"/>
            <a:chExt cx="4063451" cy="3226217"/>
          </a:xfrm>
        </p:grpSpPr>
        <p:sp>
          <p:nvSpPr>
            <p:cNvPr id="5" name="TextBox 4"/>
            <p:cNvSpPr txBox="1">
              <a:spLocks noChangeArrowheads="1"/>
            </p:cNvSpPr>
            <p:nvPr/>
          </p:nvSpPr>
          <p:spPr bwMode="auto">
            <a:xfrm>
              <a:off x="6395798" y="1688710"/>
              <a:ext cx="772367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 dirty="0">
                  <a:latin typeface="Calibri" pitchFamily="34" charset="0"/>
                </a:rPr>
                <a:t>Person</a:t>
              </a:r>
            </a:p>
          </p:txBody>
        </p:sp>
        <p:sp>
          <p:nvSpPr>
            <p:cNvPr id="6" name="TextBox 5"/>
            <p:cNvSpPr txBox="1">
              <a:spLocks noChangeArrowheads="1"/>
            </p:cNvSpPr>
            <p:nvPr/>
          </p:nvSpPr>
          <p:spPr bwMode="auto">
            <a:xfrm>
              <a:off x="5570298" y="2517385"/>
              <a:ext cx="857526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 dirty="0">
                  <a:latin typeface="Calibri" pitchFamily="34" charset="0"/>
                </a:rPr>
                <a:t>Student</a:t>
              </a:r>
            </a:p>
          </p:txBody>
        </p:sp>
        <p:sp>
          <p:nvSpPr>
            <p:cNvPr id="7" name="TextBox 6"/>
            <p:cNvSpPr txBox="1">
              <a:spLocks noChangeArrowheads="1"/>
            </p:cNvSpPr>
            <p:nvPr/>
          </p:nvSpPr>
          <p:spPr bwMode="auto">
            <a:xfrm>
              <a:off x="7573723" y="2517385"/>
              <a:ext cx="1031051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Employee</a:t>
              </a:r>
            </a:p>
          </p:txBody>
        </p:sp>
        <p:sp>
          <p:nvSpPr>
            <p:cNvPr id="8" name="TextBox 7"/>
            <p:cNvSpPr txBox="1">
              <a:spLocks noChangeArrowheads="1"/>
            </p:cNvSpPr>
            <p:nvPr/>
          </p:nvSpPr>
          <p:spPr bwMode="auto">
            <a:xfrm>
              <a:off x="4927360" y="3328598"/>
              <a:ext cx="1096674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Undergrad</a:t>
              </a:r>
            </a:p>
          </p:txBody>
        </p:sp>
        <p:sp>
          <p:nvSpPr>
            <p:cNvPr id="9" name="TextBox 8"/>
            <p:cNvSpPr txBox="1">
              <a:spLocks noChangeArrowheads="1"/>
            </p:cNvSpPr>
            <p:nvPr/>
          </p:nvSpPr>
          <p:spPr bwMode="auto">
            <a:xfrm>
              <a:off x="6235460" y="3328598"/>
              <a:ext cx="599744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Grad</a:t>
              </a:r>
            </a:p>
          </p:txBody>
        </p:sp>
        <p:sp>
          <p:nvSpPr>
            <p:cNvPr id="10" name="TextBox 9"/>
            <p:cNvSpPr txBox="1">
              <a:spLocks noChangeArrowheads="1"/>
            </p:cNvSpPr>
            <p:nvPr/>
          </p:nvSpPr>
          <p:spPr bwMode="auto">
            <a:xfrm>
              <a:off x="5092460" y="4576373"/>
              <a:ext cx="877163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Masters</a:t>
              </a:r>
            </a:p>
          </p:txBody>
        </p:sp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6037023" y="4576373"/>
              <a:ext cx="916236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Doctoral</a:t>
              </a:r>
            </a:p>
          </p:txBody>
        </p:sp>
        <p:sp>
          <p:nvSpPr>
            <p:cNvPr id="12" name="TextBox 11"/>
            <p:cNvSpPr txBox="1">
              <a:spLocks noChangeArrowheads="1"/>
            </p:cNvSpPr>
            <p:nvPr/>
          </p:nvSpPr>
          <p:spPr bwMode="auto">
            <a:xfrm>
              <a:off x="7035560" y="4576373"/>
              <a:ext cx="1133644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Nondegree</a:t>
              </a:r>
            </a:p>
          </p:txBody>
        </p:sp>
        <p:sp>
          <p:nvSpPr>
            <p:cNvPr id="13" name="TextBox 12"/>
            <p:cNvSpPr txBox="1">
              <a:spLocks noChangeArrowheads="1"/>
            </p:cNvSpPr>
            <p:nvPr/>
          </p:nvSpPr>
          <p:spPr bwMode="auto">
            <a:xfrm>
              <a:off x="7151448" y="3346060"/>
              <a:ext cx="794809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Faculty</a:t>
              </a:r>
            </a:p>
          </p:txBody>
        </p:sp>
        <p:sp>
          <p:nvSpPr>
            <p:cNvPr id="14" name="TextBox 13"/>
            <p:cNvSpPr txBox="1">
              <a:spLocks noChangeArrowheads="1"/>
            </p:cNvSpPr>
            <p:nvPr/>
          </p:nvSpPr>
          <p:spPr bwMode="auto">
            <a:xfrm>
              <a:off x="8413510" y="3346060"/>
              <a:ext cx="577301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Staff</a:t>
              </a:r>
            </a:p>
          </p:txBody>
        </p:sp>
        <p:cxnSp>
          <p:nvCxnSpPr>
            <p:cNvPr id="15" name="Straight Connector 14"/>
            <p:cNvCxnSpPr>
              <a:stCxn id="5" idx="2"/>
              <a:endCxn id="6" idx="0"/>
            </p:cNvCxnSpPr>
            <p:nvPr/>
          </p:nvCxnSpPr>
          <p:spPr>
            <a:xfrm flipH="1">
              <a:off x="5999061" y="2027264"/>
              <a:ext cx="782921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stCxn id="5" idx="2"/>
              <a:endCxn id="7" idx="0"/>
            </p:cNvCxnSpPr>
            <p:nvPr/>
          </p:nvCxnSpPr>
          <p:spPr>
            <a:xfrm>
              <a:off x="6781982" y="2027264"/>
              <a:ext cx="1307267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6" idx="2"/>
              <a:endCxn id="8" idx="0"/>
            </p:cNvCxnSpPr>
            <p:nvPr/>
          </p:nvCxnSpPr>
          <p:spPr>
            <a:xfrm flipH="1">
              <a:off x="5475697" y="2855939"/>
              <a:ext cx="523364" cy="472659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6" idx="2"/>
              <a:endCxn id="9" idx="0"/>
            </p:cNvCxnSpPr>
            <p:nvPr/>
          </p:nvCxnSpPr>
          <p:spPr>
            <a:xfrm>
              <a:off x="5999061" y="2855939"/>
              <a:ext cx="536271" cy="472659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>
              <a:stCxn id="9" idx="2"/>
              <a:endCxn id="10" idx="0"/>
            </p:cNvCxnSpPr>
            <p:nvPr/>
          </p:nvCxnSpPr>
          <p:spPr>
            <a:xfrm flipH="1">
              <a:off x="5531042" y="3667152"/>
              <a:ext cx="1004290" cy="9092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9" idx="2"/>
              <a:endCxn id="11" idx="0"/>
            </p:cNvCxnSpPr>
            <p:nvPr/>
          </p:nvCxnSpPr>
          <p:spPr>
            <a:xfrm flipH="1">
              <a:off x="6495141" y="3667152"/>
              <a:ext cx="40191" cy="9092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9" idx="2"/>
              <a:endCxn id="12" idx="0"/>
            </p:cNvCxnSpPr>
            <p:nvPr/>
          </p:nvCxnSpPr>
          <p:spPr>
            <a:xfrm>
              <a:off x="6535332" y="3667152"/>
              <a:ext cx="1067050" cy="9092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7" idx="2"/>
              <a:endCxn id="13" idx="0"/>
            </p:cNvCxnSpPr>
            <p:nvPr/>
          </p:nvCxnSpPr>
          <p:spPr>
            <a:xfrm flipH="1">
              <a:off x="7548853" y="2855939"/>
              <a:ext cx="540396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7" idx="2"/>
              <a:endCxn id="14" idx="0"/>
            </p:cNvCxnSpPr>
            <p:nvPr/>
          </p:nvCxnSpPr>
          <p:spPr>
            <a:xfrm>
              <a:off x="8089249" y="2855939"/>
              <a:ext cx="612912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44360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Base Class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general class is called a </a:t>
            </a:r>
            <a:r>
              <a:rPr lang="en-US" b="1" i="1" dirty="0" smtClean="0"/>
              <a:t>base class</a:t>
            </a:r>
            <a:endParaRPr lang="en-US" dirty="0" smtClean="0"/>
          </a:p>
          <a:p>
            <a:pPr lvl="1"/>
            <a:r>
              <a:rPr lang="en-US" dirty="0" smtClean="0"/>
              <a:t>Also called a </a:t>
            </a:r>
            <a:r>
              <a:rPr lang="en-US" b="1" i="1" dirty="0" smtClean="0"/>
              <a:t>parent class</a:t>
            </a:r>
            <a:r>
              <a:rPr lang="en-US" dirty="0" smtClean="0"/>
              <a:t> or a </a:t>
            </a:r>
            <a:r>
              <a:rPr lang="en-US" b="1" i="1" dirty="0" smtClean="0"/>
              <a:t>superclass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Person, Transportation</a:t>
            </a:r>
          </a:p>
        </p:txBody>
      </p:sp>
    </p:spTree>
    <p:extLst>
      <p:ext uri="{BB962C8B-B14F-4D97-AF65-F5344CB8AC3E}">
        <p14:creationId xmlns:p14="http://schemas.microsoft.com/office/powerpoint/2010/main" val="69422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Derived Class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A specialized class that inherits properties from a base class is called a </a:t>
            </a:r>
            <a:r>
              <a:rPr lang="en-US" sz="2800" b="1" i="1" dirty="0" smtClean="0"/>
              <a:t>derived class</a:t>
            </a:r>
            <a:endParaRPr lang="en-US" sz="28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Also called a </a:t>
            </a:r>
            <a:r>
              <a:rPr lang="en-US" sz="2400" b="1" i="1" dirty="0" smtClean="0"/>
              <a:t>child class</a:t>
            </a:r>
            <a:r>
              <a:rPr lang="en-US" sz="2400" dirty="0" smtClean="0"/>
              <a:t> or a </a:t>
            </a:r>
            <a:r>
              <a:rPr lang="en-US" sz="2400" b="1" i="1" dirty="0" smtClean="0"/>
              <a:t>subclass</a:t>
            </a:r>
            <a:endParaRPr lang="en-US" sz="2400" dirty="0" smtClean="0"/>
          </a:p>
          <a:p>
            <a:pPr>
              <a:lnSpc>
                <a:spcPct val="90000"/>
              </a:lnSpc>
            </a:pPr>
            <a:endParaRPr lang="en-US" sz="10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Examples: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Student </a:t>
            </a:r>
            <a:r>
              <a:rPr lang="en-US" sz="2400" b="1" i="1" dirty="0" smtClean="0"/>
              <a:t>is-a</a:t>
            </a:r>
            <a:r>
              <a:rPr lang="en-US" sz="2400" dirty="0" smtClean="0"/>
              <a:t> Person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Employee </a:t>
            </a:r>
            <a:r>
              <a:rPr lang="en-US" sz="2400" b="1" i="1" dirty="0" smtClean="0"/>
              <a:t>is-a</a:t>
            </a:r>
            <a:r>
              <a:rPr lang="en-US" sz="2400" dirty="0" smtClean="0"/>
              <a:t> Person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Car </a:t>
            </a:r>
            <a:r>
              <a:rPr lang="en-US" sz="2400" b="1" i="1" dirty="0" smtClean="0"/>
              <a:t>is-a</a:t>
            </a:r>
            <a:r>
              <a:rPr lang="en-US" sz="2400" dirty="0" smtClean="0"/>
              <a:t> form</a:t>
            </a:r>
            <a:br>
              <a:rPr lang="en-US" sz="2400" dirty="0" smtClean="0"/>
            </a:br>
            <a:r>
              <a:rPr lang="en-US" sz="2400" dirty="0" smtClean="0"/>
              <a:t>of Transportation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Animal </a:t>
            </a:r>
            <a:r>
              <a:rPr lang="en-US" sz="2400" b="1" i="1" dirty="0" smtClean="0"/>
              <a:t>is-a</a:t>
            </a:r>
            <a:r>
              <a:rPr lang="en-US" sz="2400" dirty="0" smtClean="0"/>
              <a:t> form</a:t>
            </a:r>
            <a:br>
              <a:rPr lang="en-US" sz="2400" dirty="0" smtClean="0"/>
            </a:br>
            <a:r>
              <a:rPr lang="en-US" sz="2400" dirty="0" smtClean="0"/>
              <a:t>of Transportation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167080" y="3214797"/>
            <a:ext cx="3034476" cy="1167229"/>
            <a:chOff x="5167080" y="3214797"/>
            <a:chExt cx="3034476" cy="1167229"/>
          </a:xfrm>
        </p:grpSpPr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5992580" y="3214797"/>
              <a:ext cx="772367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 dirty="0">
                  <a:latin typeface="Calibri" pitchFamily="34" charset="0"/>
                </a:rPr>
                <a:t>Person</a:t>
              </a: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5167080" y="4043472"/>
              <a:ext cx="857526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Student</a:t>
              </a:r>
            </a:p>
          </p:txBody>
        </p: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7170505" y="4043472"/>
              <a:ext cx="1031051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Employee</a:t>
              </a:r>
            </a:p>
          </p:txBody>
        </p:sp>
        <p:cxnSp>
          <p:nvCxnSpPr>
            <p:cNvPr id="43" name="Straight Connector 42"/>
            <p:cNvCxnSpPr>
              <a:stCxn id="24" idx="2"/>
              <a:endCxn id="25" idx="0"/>
            </p:cNvCxnSpPr>
            <p:nvPr/>
          </p:nvCxnSpPr>
          <p:spPr>
            <a:xfrm flipH="1">
              <a:off x="5595843" y="3553351"/>
              <a:ext cx="782921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24" idx="2"/>
              <a:endCxn id="26" idx="0"/>
            </p:cNvCxnSpPr>
            <p:nvPr/>
          </p:nvCxnSpPr>
          <p:spPr>
            <a:xfrm>
              <a:off x="6378764" y="3553351"/>
              <a:ext cx="1307267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" name="Group 3"/>
          <p:cNvGrpSpPr/>
          <p:nvPr/>
        </p:nvGrpSpPr>
        <p:grpSpPr>
          <a:xfrm>
            <a:off x="5314730" y="5023458"/>
            <a:ext cx="2501133" cy="1176754"/>
            <a:chOff x="5314730" y="5023458"/>
            <a:chExt cx="2501133" cy="1176754"/>
          </a:xfrm>
        </p:grpSpPr>
        <p:sp>
          <p:nvSpPr>
            <p:cNvPr id="52" name="TextBox 51"/>
            <p:cNvSpPr txBox="1">
              <a:spLocks noChangeArrowheads="1"/>
            </p:cNvSpPr>
            <p:nvPr/>
          </p:nvSpPr>
          <p:spPr bwMode="auto">
            <a:xfrm>
              <a:off x="5778280" y="5023458"/>
              <a:ext cx="1458753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Transportation</a:t>
              </a:r>
            </a:p>
          </p:txBody>
        </p:sp>
        <p:sp>
          <p:nvSpPr>
            <p:cNvPr id="53" name="TextBox 52"/>
            <p:cNvSpPr txBox="1">
              <a:spLocks noChangeArrowheads="1"/>
            </p:cNvSpPr>
            <p:nvPr/>
          </p:nvSpPr>
          <p:spPr bwMode="auto">
            <a:xfrm>
              <a:off x="5314730" y="5861658"/>
              <a:ext cx="463550" cy="338138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Car</a:t>
              </a:r>
            </a:p>
          </p:txBody>
        </p:sp>
        <p:sp>
          <p:nvSpPr>
            <p:cNvPr id="54" name="TextBox 53"/>
            <p:cNvSpPr txBox="1">
              <a:spLocks noChangeArrowheads="1"/>
            </p:cNvSpPr>
            <p:nvPr/>
          </p:nvSpPr>
          <p:spPr bwMode="auto">
            <a:xfrm>
              <a:off x="5933855" y="5861658"/>
              <a:ext cx="920344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Airplane</a:t>
              </a:r>
            </a:p>
          </p:txBody>
        </p:sp>
        <p:sp>
          <p:nvSpPr>
            <p:cNvPr id="55" name="TextBox 54"/>
            <p:cNvSpPr txBox="1">
              <a:spLocks noChangeArrowheads="1"/>
            </p:cNvSpPr>
            <p:nvPr/>
          </p:nvSpPr>
          <p:spPr bwMode="auto">
            <a:xfrm>
              <a:off x="7014943" y="5861658"/>
              <a:ext cx="800920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Animal</a:t>
              </a:r>
            </a:p>
          </p:txBody>
        </p:sp>
        <p:cxnSp>
          <p:nvCxnSpPr>
            <p:cNvPr id="56" name="Straight Connector 55"/>
            <p:cNvCxnSpPr>
              <a:stCxn id="52" idx="2"/>
              <a:endCxn id="53" idx="0"/>
            </p:cNvCxnSpPr>
            <p:nvPr/>
          </p:nvCxnSpPr>
          <p:spPr>
            <a:xfrm flipH="1">
              <a:off x="5546505" y="5362012"/>
              <a:ext cx="961152" cy="499646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>
              <a:stCxn id="52" idx="2"/>
              <a:endCxn id="54" idx="0"/>
            </p:cNvCxnSpPr>
            <p:nvPr/>
          </p:nvCxnSpPr>
          <p:spPr>
            <a:xfrm flipH="1">
              <a:off x="6394027" y="5362012"/>
              <a:ext cx="113630" cy="499646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>
              <a:stCxn id="52" idx="2"/>
              <a:endCxn id="55" idx="0"/>
            </p:cNvCxnSpPr>
            <p:nvPr/>
          </p:nvCxnSpPr>
          <p:spPr>
            <a:xfrm>
              <a:off x="6507657" y="5362012"/>
              <a:ext cx="907746" cy="499646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28561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16925" cy="11430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/>
              <a:t>Child (Derived) Classes </a:t>
            </a:r>
            <a:r>
              <a:rPr lang="en-US" sz="3600" dirty="0"/>
              <a:t>C</a:t>
            </a:r>
            <a:r>
              <a:rPr lang="en-US" sz="3600" dirty="0" smtClean="0"/>
              <a:t>an </a:t>
            </a:r>
            <a:r>
              <a:rPr lang="en-US" sz="3600" dirty="0"/>
              <a:t>B</a:t>
            </a:r>
            <a:r>
              <a:rPr lang="en-US" sz="3600" dirty="0" smtClean="0"/>
              <a:t>e Parent (Base) Classes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023557"/>
            <a:ext cx="3760093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Student is a child class of Person</a:t>
            </a:r>
          </a:p>
          <a:p>
            <a:endParaRPr lang="en-US" sz="2800" dirty="0" smtClean="0"/>
          </a:p>
          <a:p>
            <a:r>
              <a:rPr lang="en-US" sz="2800" dirty="0" smtClean="0"/>
              <a:t>Student is also the parent class of Undergrad and Grad 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409108" y="2150922"/>
            <a:ext cx="4063451" cy="3226217"/>
            <a:chOff x="4409108" y="2150922"/>
            <a:chExt cx="4063451" cy="3226217"/>
          </a:xfrm>
        </p:grpSpPr>
        <p:sp>
          <p:nvSpPr>
            <p:cNvPr id="24" name="TextBox 23"/>
            <p:cNvSpPr txBox="1">
              <a:spLocks noChangeArrowheads="1"/>
            </p:cNvSpPr>
            <p:nvPr/>
          </p:nvSpPr>
          <p:spPr bwMode="auto">
            <a:xfrm>
              <a:off x="5877546" y="2150922"/>
              <a:ext cx="772367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 dirty="0">
                  <a:latin typeface="Calibri" pitchFamily="34" charset="0"/>
                </a:rPr>
                <a:t>Person</a:t>
              </a:r>
            </a:p>
          </p:txBody>
        </p:sp>
        <p:sp>
          <p:nvSpPr>
            <p:cNvPr id="25" name="TextBox 24"/>
            <p:cNvSpPr txBox="1">
              <a:spLocks noChangeArrowheads="1"/>
            </p:cNvSpPr>
            <p:nvPr/>
          </p:nvSpPr>
          <p:spPr bwMode="auto">
            <a:xfrm>
              <a:off x="5052046" y="2979597"/>
              <a:ext cx="857526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Student</a:t>
              </a:r>
            </a:p>
          </p:txBody>
        </p:sp>
        <p:sp>
          <p:nvSpPr>
            <p:cNvPr id="26" name="TextBox 25"/>
            <p:cNvSpPr txBox="1">
              <a:spLocks noChangeArrowheads="1"/>
            </p:cNvSpPr>
            <p:nvPr/>
          </p:nvSpPr>
          <p:spPr bwMode="auto">
            <a:xfrm>
              <a:off x="7055471" y="2979597"/>
              <a:ext cx="1031051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Employee</a:t>
              </a:r>
            </a:p>
          </p:txBody>
        </p:sp>
        <p:sp>
          <p:nvSpPr>
            <p:cNvPr id="27" name="TextBox 26"/>
            <p:cNvSpPr txBox="1">
              <a:spLocks noChangeArrowheads="1"/>
            </p:cNvSpPr>
            <p:nvPr/>
          </p:nvSpPr>
          <p:spPr bwMode="auto">
            <a:xfrm>
              <a:off x="4409108" y="3790810"/>
              <a:ext cx="1096674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Undergrad</a:t>
              </a:r>
            </a:p>
          </p:txBody>
        </p:sp>
        <p:sp>
          <p:nvSpPr>
            <p:cNvPr id="28" name="TextBox 27"/>
            <p:cNvSpPr txBox="1">
              <a:spLocks noChangeArrowheads="1"/>
            </p:cNvSpPr>
            <p:nvPr/>
          </p:nvSpPr>
          <p:spPr bwMode="auto">
            <a:xfrm>
              <a:off x="5717208" y="3790810"/>
              <a:ext cx="599744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Grad</a:t>
              </a:r>
            </a:p>
          </p:txBody>
        </p:sp>
        <p:sp>
          <p:nvSpPr>
            <p:cNvPr id="29" name="TextBox 28"/>
            <p:cNvSpPr txBox="1">
              <a:spLocks noChangeArrowheads="1"/>
            </p:cNvSpPr>
            <p:nvPr/>
          </p:nvSpPr>
          <p:spPr bwMode="auto">
            <a:xfrm>
              <a:off x="4574208" y="5038585"/>
              <a:ext cx="877163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Masters</a:t>
              </a:r>
            </a:p>
          </p:txBody>
        </p:sp>
        <p:sp>
          <p:nvSpPr>
            <p:cNvPr id="30" name="TextBox 29"/>
            <p:cNvSpPr txBox="1">
              <a:spLocks noChangeArrowheads="1"/>
            </p:cNvSpPr>
            <p:nvPr/>
          </p:nvSpPr>
          <p:spPr bwMode="auto">
            <a:xfrm>
              <a:off x="5518771" y="5038585"/>
              <a:ext cx="916236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Doctoral</a:t>
              </a:r>
            </a:p>
          </p:txBody>
        </p:sp>
        <p:sp>
          <p:nvSpPr>
            <p:cNvPr id="31" name="TextBox 30"/>
            <p:cNvSpPr txBox="1">
              <a:spLocks noChangeArrowheads="1"/>
            </p:cNvSpPr>
            <p:nvPr/>
          </p:nvSpPr>
          <p:spPr bwMode="auto">
            <a:xfrm>
              <a:off x="6517308" y="5038585"/>
              <a:ext cx="1133644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Nondegree</a:t>
              </a:r>
            </a:p>
          </p:txBody>
        </p:sp>
        <p:sp>
          <p:nvSpPr>
            <p:cNvPr id="32" name="TextBox 31"/>
            <p:cNvSpPr txBox="1">
              <a:spLocks noChangeArrowheads="1"/>
            </p:cNvSpPr>
            <p:nvPr/>
          </p:nvSpPr>
          <p:spPr bwMode="auto">
            <a:xfrm>
              <a:off x="6633196" y="3808272"/>
              <a:ext cx="794809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Faculty</a:t>
              </a:r>
            </a:p>
          </p:txBody>
        </p:sp>
        <p:sp>
          <p:nvSpPr>
            <p:cNvPr id="33" name="TextBox 32"/>
            <p:cNvSpPr txBox="1">
              <a:spLocks noChangeArrowheads="1"/>
            </p:cNvSpPr>
            <p:nvPr/>
          </p:nvSpPr>
          <p:spPr bwMode="auto">
            <a:xfrm>
              <a:off x="7895258" y="3808272"/>
              <a:ext cx="577301" cy="338554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/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Geneva" pitchFamily="48" charset="0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Geneva" pitchFamily="48" charset="0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Geneva" pitchFamily="4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Geneva" pitchFamily="48" charset="0"/>
                </a:defRPr>
              </a:lvl9pPr>
            </a:lstStyle>
            <a:p>
              <a:r>
                <a:rPr lang="en-US" sz="1600" b="1">
                  <a:latin typeface="Calibri" pitchFamily="34" charset="0"/>
                </a:rPr>
                <a:t>Staff</a:t>
              </a:r>
            </a:p>
          </p:txBody>
        </p:sp>
        <p:cxnSp>
          <p:nvCxnSpPr>
            <p:cNvPr id="34" name="Straight Connector 33"/>
            <p:cNvCxnSpPr>
              <a:stCxn id="24" idx="2"/>
              <a:endCxn id="25" idx="0"/>
            </p:cNvCxnSpPr>
            <p:nvPr/>
          </p:nvCxnSpPr>
          <p:spPr>
            <a:xfrm flipH="1">
              <a:off x="5480809" y="2489476"/>
              <a:ext cx="782921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4" idx="2"/>
              <a:endCxn id="26" idx="0"/>
            </p:cNvCxnSpPr>
            <p:nvPr/>
          </p:nvCxnSpPr>
          <p:spPr>
            <a:xfrm>
              <a:off x="6263730" y="2489476"/>
              <a:ext cx="1307267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>
              <a:stCxn id="25" idx="2"/>
              <a:endCxn id="27" idx="0"/>
            </p:cNvCxnSpPr>
            <p:nvPr/>
          </p:nvCxnSpPr>
          <p:spPr>
            <a:xfrm flipH="1">
              <a:off x="4957445" y="3318151"/>
              <a:ext cx="523364" cy="472659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>
              <a:stCxn id="25" idx="2"/>
              <a:endCxn id="28" idx="0"/>
            </p:cNvCxnSpPr>
            <p:nvPr/>
          </p:nvCxnSpPr>
          <p:spPr>
            <a:xfrm>
              <a:off x="5480809" y="3318151"/>
              <a:ext cx="536271" cy="472659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>
              <a:stCxn id="28" idx="2"/>
              <a:endCxn id="29" idx="0"/>
            </p:cNvCxnSpPr>
            <p:nvPr/>
          </p:nvCxnSpPr>
          <p:spPr>
            <a:xfrm flipH="1">
              <a:off x="5012790" y="4129364"/>
              <a:ext cx="1004290" cy="9092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>
              <a:stCxn id="28" idx="2"/>
              <a:endCxn id="30" idx="0"/>
            </p:cNvCxnSpPr>
            <p:nvPr/>
          </p:nvCxnSpPr>
          <p:spPr>
            <a:xfrm flipH="1">
              <a:off x="5976889" y="4129364"/>
              <a:ext cx="40191" cy="9092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stCxn id="28" idx="2"/>
              <a:endCxn id="31" idx="0"/>
            </p:cNvCxnSpPr>
            <p:nvPr/>
          </p:nvCxnSpPr>
          <p:spPr>
            <a:xfrm>
              <a:off x="6017080" y="4129364"/>
              <a:ext cx="1067050" cy="9092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stCxn id="26" idx="2"/>
              <a:endCxn id="32" idx="0"/>
            </p:cNvCxnSpPr>
            <p:nvPr/>
          </p:nvCxnSpPr>
          <p:spPr>
            <a:xfrm flipH="1">
              <a:off x="7030601" y="3318151"/>
              <a:ext cx="540396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stCxn id="26" idx="2"/>
              <a:endCxn id="33" idx="0"/>
            </p:cNvCxnSpPr>
            <p:nvPr/>
          </p:nvCxnSpPr>
          <p:spPr>
            <a:xfrm>
              <a:off x="7570997" y="3318151"/>
              <a:ext cx="612912" cy="490121"/>
            </a:xfrm>
            <a:prstGeom prst="line">
              <a:avLst/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50018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ava_lectu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java_lecture_template.thmx</Template>
  <TotalTime>4310</TotalTime>
  <Words>1405</Words>
  <Application>Microsoft Macintosh PowerPoint</Application>
  <PresentationFormat>On-screen Show (4:3)</PresentationFormat>
  <Paragraphs>334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java_lecture_template</vt:lpstr>
      <vt:lpstr>COMP 110-001 Inheritance Basics</vt:lpstr>
      <vt:lpstr>Today</vt:lpstr>
      <vt:lpstr>Inheritance</vt:lpstr>
      <vt:lpstr>Inheritance</vt:lpstr>
      <vt:lpstr>Inheritance</vt:lpstr>
      <vt:lpstr>The is-a Relationship</vt:lpstr>
      <vt:lpstr>Base Class</vt:lpstr>
      <vt:lpstr>Derived Class</vt:lpstr>
      <vt:lpstr>Child (Derived) Classes Can Be Parent (Base) Classes</vt:lpstr>
      <vt:lpstr>Why Is Inheritance Useful?</vt:lpstr>
      <vt:lpstr>How Does This Work in Java?</vt:lpstr>
      <vt:lpstr>How Does This Work in Java?</vt:lpstr>
      <vt:lpstr>The extends keyword</vt:lpstr>
      <vt:lpstr>private vs. public</vt:lpstr>
      <vt:lpstr>private vs. public</vt:lpstr>
      <vt:lpstr>The super keyword</vt:lpstr>
      <vt:lpstr>this v.s. super</vt:lpstr>
      <vt:lpstr>Overriding Methods</vt:lpstr>
      <vt:lpstr>Overriding Methods</vt:lpstr>
      <vt:lpstr>Overriding Methods</vt:lpstr>
      <vt:lpstr>Overriding Methods</vt:lpstr>
      <vt:lpstr>Overriding Methods: Example</vt:lpstr>
      <vt:lpstr>Overriding vs. Overloading</vt:lpstr>
      <vt:lpstr>The final Modifier</vt:lpstr>
      <vt:lpstr>Type Compatibilities</vt:lpstr>
      <vt:lpstr>Is This Code Legal?</vt:lpstr>
      <vt:lpstr>Is This Code Legal?</vt:lpstr>
      <vt:lpstr>Is This Code Legal?</vt:lpstr>
      <vt:lpstr>Is This Code Legal?</vt:lpstr>
      <vt:lpstr>Is This Code Legal?</vt:lpstr>
      <vt:lpstr>Summary</vt:lpstr>
      <vt:lpstr>Next Class</vt:lpstr>
    </vt:vector>
  </TitlesOfParts>
  <Company>UNC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</dc:creator>
  <cp:lastModifiedBy>Yi Hong</cp:lastModifiedBy>
  <cp:revision>1700</cp:revision>
  <dcterms:created xsi:type="dcterms:W3CDTF">2012-08-20T18:10:04Z</dcterms:created>
  <dcterms:modified xsi:type="dcterms:W3CDTF">2015-06-09T04:45:18Z</dcterms:modified>
</cp:coreProperties>
</file>