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1"/>
  </p:notesMasterIdLst>
  <p:handoutMasterIdLst>
    <p:handoutMasterId r:id="rId32"/>
  </p:handoutMasterIdLst>
  <p:sldIdLst>
    <p:sldId id="366" r:id="rId2"/>
    <p:sldId id="335" r:id="rId3"/>
    <p:sldId id="336" r:id="rId4"/>
    <p:sldId id="337" r:id="rId5"/>
    <p:sldId id="338" r:id="rId6"/>
    <p:sldId id="339" r:id="rId7"/>
    <p:sldId id="340" r:id="rId8"/>
    <p:sldId id="341" r:id="rId9"/>
    <p:sldId id="342" r:id="rId10"/>
    <p:sldId id="343" r:id="rId11"/>
    <p:sldId id="344" r:id="rId12"/>
    <p:sldId id="345" r:id="rId13"/>
    <p:sldId id="346" r:id="rId14"/>
    <p:sldId id="347" r:id="rId15"/>
    <p:sldId id="367" r:id="rId16"/>
    <p:sldId id="348" r:id="rId17"/>
    <p:sldId id="349" r:id="rId18"/>
    <p:sldId id="350" r:id="rId19"/>
    <p:sldId id="352" r:id="rId20"/>
    <p:sldId id="356" r:id="rId21"/>
    <p:sldId id="355" r:id="rId22"/>
    <p:sldId id="354" r:id="rId23"/>
    <p:sldId id="357" r:id="rId24"/>
    <p:sldId id="358" r:id="rId25"/>
    <p:sldId id="359" r:id="rId26"/>
    <p:sldId id="360" r:id="rId27"/>
    <p:sldId id="361" r:id="rId28"/>
    <p:sldId id="368" r:id="rId29"/>
    <p:sldId id="369" r:id="rId30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ヒラギノ角ゴ Pro W3" charset="0"/>
        <a:cs typeface="ヒラギノ角ゴ Pro W3" charset="0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ヒラギノ角ゴ Pro W3" charset="0"/>
        <a:cs typeface="ヒラギノ角ゴ Pro W3" charset="0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ヒラギノ角ゴ Pro W3" charset="0"/>
        <a:cs typeface="ヒラギノ角ゴ Pro W3" charset="0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ヒラギノ角ゴ Pro W3" charset="0"/>
        <a:cs typeface="ヒラギノ角ゴ Pro W3" charset="0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ヒラギノ角ゴ Pro W3" charset="0"/>
        <a:cs typeface="ヒラギノ角ゴ Pro W3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Calibri" charset="0"/>
        <a:ea typeface="ヒラギノ角ゴ Pro W3" charset="0"/>
        <a:cs typeface="ヒラギノ角ゴ Pro W3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Calibri" charset="0"/>
        <a:ea typeface="ヒラギノ角ゴ Pro W3" charset="0"/>
        <a:cs typeface="ヒラギノ角ゴ Pro W3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Calibri" charset="0"/>
        <a:ea typeface="ヒラギノ角ゴ Pro W3" charset="0"/>
        <a:cs typeface="ヒラギノ角ゴ Pro W3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Calibri" charset="0"/>
        <a:ea typeface="ヒラギノ角ゴ Pro W3" charset="0"/>
        <a:cs typeface="ヒラギノ角ゴ Pro W3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6BABD8"/>
    <a:srgbClr val="7AC3F6"/>
    <a:srgbClr val="6CADDA"/>
    <a:srgbClr val="75BBEC"/>
    <a:srgbClr val="639E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914" autoAdjust="0"/>
  </p:normalViewPr>
  <p:slideViewPr>
    <p:cSldViewPr snapToGrid="0" snapToObjects="1">
      <p:cViewPr varScale="1">
        <p:scale>
          <a:sx n="81" d="100"/>
          <a:sy n="81" d="100"/>
        </p:scale>
        <p:origin x="-80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notesMaster" Target="notesMasters/notesMaster1.xml"/><Relationship Id="rId32" Type="http://schemas.openxmlformats.org/officeDocument/2006/relationships/handoutMaster" Target="handoutMasters/handoutMaster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interSettings" Target="printerSettings/printerSettings1.bin"/><Relationship Id="rId34" Type="http://schemas.openxmlformats.org/officeDocument/2006/relationships/presProps" Target="presProps.xml"/><Relationship Id="rId35" Type="http://schemas.openxmlformats.org/officeDocument/2006/relationships/viewProps" Target="viewProps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DF21A8-1DC6-774D-81FB-59B2F9226FB8}" type="datetimeFigureOut">
              <a:rPr lang="en-US" smtClean="0"/>
              <a:t>6/5/15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9CAECC-0A4F-504E-AAE2-C47CD405B4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60028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FD1D38-8434-4A95-B258-7426099382B2}" type="datetimeFigureOut">
              <a:rPr lang="en-US" smtClean="0"/>
              <a:pPr/>
              <a:t>6/5/15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852867-85F4-4706-90F4-556F3E51A2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23821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Tx/>
              <a:buNone/>
            </a:pPr>
            <a:endParaRPr lang="en-US" smtClean="0">
              <a:latin typeface="Geneva" pitchFamily="48" charset="0"/>
            </a:endParaRPr>
          </a:p>
        </p:txBody>
      </p:sp>
      <p:sp>
        <p:nvSpPr>
          <p:cNvPr id="36868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Geneva" pitchFamily="4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Geneva" pitchFamily="4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Geneva" pitchFamily="4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Geneva" pitchFamily="4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Geneva" pitchFamily="4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9pPr>
          </a:lstStyle>
          <a:p>
            <a:r>
              <a:rPr lang="en-US" sz="1200" smtClean="0"/>
              <a:t>Michele Weigle - COMP 14 - Spr 04</a:t>
            </a:r>
          </a:p>
        </p:txBody>
      </p:sp>
      <p:sp>
        <p:nvSpPr>
          <p:cNvPr id="36869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Geneva" pitchFamily="4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Geneva" pitchFamily="4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Geneva" pitchFamily="4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Geneva" pitchFamily="4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Geneva" pitchFamily="4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9pPr>
          </a:lstStyle>
          <a:p>
            <a:fld id="{2478CC77-F3C0-4995-9327-7A60B053E2CE}" type="slidenum">
              <a:rPr lang="en-US" sz="1200"/>
              <a:pPr/>
              <a:t>2</a:t>
            </a:fld>
            <a:endParaRPr 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24F9C-74AA-0041-A0A3-F4A0F25A5A5D}" type="datetime1">
              <a:rPr lang="en-US" smtClean="0"/>
              <a:t>6/5/15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DD4E0-7430-A548-B363-6D8368E78A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79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50BE5-CCF3-7A4A-A4A5-D3F270F45AD8}" type="datetime1">
              <a:rPr lang="en-US" smtClean="0"/>
              <a:t>6/5/15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DD4E0-7430-A548-B363-6D8368E78A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146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31806-EAA4-5843-A693-CF80A64CE907}" type="datetime1">
              <a:rPr lang="en-US" smtClean="0"/>
              <a:t>6/5/15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DD4E0-7430-A548-B363-6D8368E78A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867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E8B2A-0071-F94E-8FB4-E39C1B636BA2}" type="datetime1">
              <a:rPr lang="en-US" smtClean="0"/>
              <a:t>6/5/15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DD4E0-7430-A548-B363-6D8368E78A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169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5E055-D57D-2349-90B3-52239F030A75}" type="datetime1">
              <a:rPr lang="en-US" smtClean="0"/>
              <a:t>6/5/15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DD4E0-7430-A548-B363-6D8368E78A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929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CFE75-13B5-1F47-9B25-21F7F1923E47}" type="datetime1">
              <a:rPr lang="en-US" smtClean="0"/>
              <a:t>6/5/15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DD4E0-7430-A548-B363-6D8368E78A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045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14CAA-CA47-4D40-89EA-30E9A329E638}" type="datetime1">
              <a:rPr lang="en-US" smtClean="0"/>
              <a:t>6/5/15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DD4E0-7430-A548-B363-6D8368E78A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678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74D3A-ED51-0F4C-B032-72EDE8A41AB6}" type="datetime1">
              <a:rPr lang="en-US" smtClean="0"/>
              <a:t>6/5/15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DD4E0-7430-A548-B363-6D8368E78A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294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33145-3AB5-3C47-BF30-AB870645CEB4}" type="datetime1">
              <a:rPr lang="en-US" smtClean="0"/>
              <a:t>6/5/15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DD4E0-7430-A548-B363-6D8368E78A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483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B6505-0CF0-0849-B59F-FDEC2DC4CED6}" type="datetime1">
              <a:rPr lang="en-US" smtClean="0"/>
              <a:t>6/5/15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DD4E0-7430-A548-B363-6D8368E78A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286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66413-FEC4-0E4E-AEB0-83122FDC3F4D}" type="datetime1">
              <a:rPr lang="en-US" smtClean="0"/>
              <a:t>6/5/15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DD4E0-7430-A548-B363-6D8368E78A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436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0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B4E60F-77AE-274C-A50F-41A4FBDF67FB}" type="datetime1">
              <a:rPr lang="en-US" smtClean="0"/>
              <a:t>6/5/15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1">
                <a:solidFill>
                  <a:srgbClr val="2E98BD"/>
                </a:solidFill>
              </a:defRPr>
            </a:lvl1pPr>
          </a:lstStyle>
          <a:p>
            <a:fld id="{63DDD4E0-7430-A548-B363-6D8368E78A9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738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400" b="0" i="0" kern="1200">
          <a:solidFill>
            <a:srgbClr val="000090"/>
          </a:solidFill>
          <a:latin typeface="Arial Unicode MS"/>
          <a:ea typeface="+mj-ea"/>
          <a:cs typeface="Arial Unicode MS"/>
        </a:defRPr>
      </a:lvl1pPr>
    </p:titleStyle>
    <p:bodyStyle>
      <a:lvl1pPr marL="342900" indent="-342900" algn="l" defTabSz="457200" rtl="0" eaLnBrk="1" latinLnBrk="0" hangingPunct="1">
        <a:spcBef>
          <a:spcPts val="1224"/>
        </a:spcBef>
        <a:buFont typeface="Wingdings" charset="2"/>
        <a:buChar char="§"/>
        <a:defRPr sz="3200" b="0" i="0" kern="1200">
          <a:solidFill>
            <a:schemeClr val="tx1"/>
          </a:solidFill>
          <a:latin typeface="Arial Unicode MS"/>
          <a:ea typeface="+mn-ea"/>
          <a:cs typeface="Arial Unicode M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Font typeface="Arial"/>
        <a:buChar char="•"/>
        <a:defRPr sz="2800" b="0" i="0" kern="1200">
          <a:solidFill>
            <a:srgbClr val="0000FF"/>
          </a:solidFill>
          <a:latin typeface="Arial Unicode MS"/>
          <a:ea typeface="+mn-ea"/>
          <a:cs typeface="Arial Unicode M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chemeClr val="tx1"/>
          </a:solidFill>
          <a:latin typeface="Arial Unicode MS"/>
          <a:ea typeface="+mn-ea"/>
          <a:cs typeface="Arial Unicode M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chemeClr val="tx1"/>
          </a:solidFill>
          <a:latin typeface="Arial Unicode MS"/>
          <a:ea typeface="+mn-ea"/>
          <a:cs typeface="Arial Unicode M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chemeClr val="tx1"/>
          </a:solidFill>
          <a:latin typeface="Arial Unicode MS"/>
          <a:ea typeface="+mn-ea"/>
          <a:cs typeface="Arial Unicode M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java.sun.com/j2se/1.5.0/docs/api/java/lang/System.html" TargetMode="Externa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 110-001</a:t>
            </a:r>
            <a:br>
              <a:rPr lang="en-US" dirty="0" smtClean="0"/>
            </a:br>
            <a:r>
              <a:rPr lang="en-US" dirty="0" smtClean="0"/>
              <a:t>More About Arrays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Yi Hong</a:t>
            </a:r>
          </a:p>
          <a:p>
            <a:r>
              <a:rPr lang="en-US" dirty="0" smtClean="0"/>
              <a:t>June 05, 2015</a:t>
            </a:r>
          </a:p>
        </p:txBody>
      </p:sp>
    </p:spTree>
    <p:extLst>
      <p:ext uri="{BB962C8B-B14F-4D97-AF65-F5344CB8AC3E}">
        <p14:creationId xmlns:p14="http://schemas.microsoft.com/office/powerpoint/2010/main" val="26663206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2D </a:t>
            </a:r>
            <a:r>
              <a:rPr lang="en-US" dirty="0"/>
              <a:t>A</a:t>
            </a:r>
            <a:r>
              <a:rPr lang="en-US" dirty="0" smtClean="0"/>
              <a:t>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Arrays having more than one index are often useful</a:t>
            </a:r>
          </a:p>
          <a:p>
            <a:pPr lvl="1"/>
            <a:r>
              <a:rPr lang="en-US" dirty="0" smtClean="0"/>
              <a:t>Tables</a:t>
            </a:r>
          </a:p>
          <a:p>
            <a:pPr lvl="1"/>
            <a:r>
              <a:rPr lang="en-US" dirty="0" smtClean="0"/>
              <a:t>Grids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4334209"/>
              </p:ext>
            </p:extLst>
          </p:nvPr>
        </p:nvGraphicFramePr>
        <p:xfrm>
          <a:off x="877950" y="3986886"/>
          <a:ext cx="7304807" cy="1857375"/>
        </p:xfrm>
        <a:graphic>
          <a:graphicData uri="http://schemas.openxmlformats.org/drawingml/2006/table">
            <a:tbl>
              <a:tblPr/>
              <a:tblGrid>
                <a:gridCol w="2428007"/>
                <a:gridCol w="1219200"/>
                <a:gridCol w="1219200"/>
                <a:gridCol w="1219200"/>
                <a:gridCol w="12192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</a:rPr>
                        <a:t>0: Open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</a:rPr>
                        <a:t>1: High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</a:rPr>
                        <a:t>2: Low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</a:rPr>
                        <a:t>3: Close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0: Apple Inc.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129.50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130.58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128.91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129.36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1: Facebook, Inc.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82.14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82.95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81.51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82.05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2: Google Inc.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537.07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540.59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534.32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536.70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3: Microsoft Corp.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46.77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47.16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46.20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46.36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02065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4552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Declaring and Creating 2D Arrays</a:t>
            </a:r>
            <a:endParaRPr lang="en-US" dirty="0"/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 2" pitchFamily="18" charset="2"/>
              <a:buNone/>
            </a:pPr>
            <a:r>
              <a:rPr lang="en-US" sz="2800" dirty="0" err="1" smtClean="0">
                <a:solidFill>
                  <a:srgbClr val="941EDF"/>
                </a:solidFill>
                <a:latin typeface="Consolas" pitchFamily="49" charset="0"/>
              </a:rPr>
              <a:t>int</a:t>
            </a:r>
            <a:r>
              <a:rPr lang="en-US" sz="2800" dirty="0" smtClean="0">
                <a:latin typeface="Consolas" pitchFamily="49" charset="0"/>
              </a:rPr>
              <a:t>[][] table = </a:t>
            </a:r>
            <a:r>
              <a:rPr lang="en-US" sz="2800" dirty="0" smtClean="0">
                <a:solidFill>
                  <a:srgbClr val="941EDF"/>
                </a:solidFill>
                <a:latin typeface="Consolas" pitchFamily="49" charset="0"/>
              </a:rPr>
              <a:t>new </a:t>
            </a:r>
            <a:r>
              <a:rPr lang="en-US" sz="2800" dirty="0" err="1" smtClean="0">
                <a:solidFill>
                  <a:srgbClr val="941EDF"/>
                </a:solidFill>
                <a:latin typeface="Consolas" pitchFamily="49" charset="0"/>
              </a:rPr>
              <a:t>int</a:t>
            </a:r>
            <a:r>
              <a:rPr lang="en-US" sz="2800" dirty="0" smtClean="0">
                <a:latin typeface="Consolas" pitchFamily="49" charset="0"/>
              </a:rPr>
              <a:t>[4][3];</a:t>
            </a:r>
          </a:p>
          <a:p>
            <a:pPr>
              <a:buFont typeface="Wingdings 2" pitchFamily="18" charset="2"/>
              <a:buNone/>
            </a:pPr>
            <a:endParaRPr lang="en-US" sz="2800" dirty="0" smtClean="0"/>
          </a:p>
          <a:p>
            <a:pPr>
              <a:buFont typeface="Wingdings 2" pitchFamily="18" charset="2"/>
              <a:buNone/>
            </a:pPr>
            <a:r>
              <a:rPr lang="en-US" dirty="0" smtClean="0"/>
              <a:t>or</a:t>
            </a:r>
          </a:p>
          <a:p>
            <a:pPr>
              <a:buFont typeface="Wingdings 2" pitchFamily="18" charset="2"/>
              <a:buNone/>
            </a:pPr>
            <a:endParaRPr lang="en-US" sz="2800" dirty="0" smtClean="0"/>
          </a:p>
          <a:p>
            <a:pPr>
              <a:buFont typeface="Wingdings 2" pitchFamily="18" charset="2"/>
              <a:buNone/>
            </a:pPr>
            <a:r>
              <a:rPr lang="en-US" sz="2800" dirty="0" err="1" smtClean="0">
                <a:solidFill>
                  <a:srgbClr val="941EDF"/>
                </a:solidFill>
                <a:latin typeface="Consolas" pitchFamily="49" charset="0"/>
              </a:rPr>
              <a:t>int</a:t>
            </a:r>
            <a:r>
              <a:rPr lang="en-US" sz="2800" dirty="0" smtClean="0">
                <a:latin typeface="Consolas" pitchFamily="49" charset="0"/>
              </a:rPr>
              <a:t>[][] table;</a:t>
            </a:r>
          </a:p>
          <a:p>
            <a:pPr>
              <a:buFont typeface="Wingdings 2" pitchFamily="18" charset="2"/>
              <a:buNone/>
            </a:pPr>
            <a:r>
              <a:rPr lang="en-US" sz="2800" dirty="0" smtClean="0">
                <a:latin typeface="Consolas" pitchFamily="49" charset="0"/>
              </a:rPr>
              <a:t>table = </a:t>
            </a:r>
            <a:r>
              <a:rPr lang="en-US" sz="2800" dirty="0" smtClean="0">
                <a:solidFill>
                  <a:srgbClr val="941EDF"/>
                </a:solidFill>
                <a:latin typeface="Consolas" pitchFamily="49" charset="0"/>
              </a:rPr>
              <a:t>new </a:t>
            </a:r>
            <a:r>
              <a:rPr lang="en-US" sz="2800" dirty="0" err="1" smtClean="0">
                <a:solidFill>
                  <a:srgbClr val="941EDF"/>
                </a:solidFill>
                <a:latin typeface="Consolas" pitchFamily="49" charset="0"/>
              </a:rPr>
              <a:t>int</a:t>
            </a:r>
            <a:r>
              <a:rPr lang="en-US" sz="2800" dirty="0" smtClean="0">
                <a:latin typeface="Consolas" pitchFamily="49" charset="0"/>
              </a:rPr>
              <a:t>[4][3];</a:t>
            </a:r>
          </a:p>
        </p:txBody>
      </p:sp>
    </p:spTree>
    <p:extLst>
      <p:ext uri="{BB962C8B-B14F-4D97-AF65-F5344CB8AC3E}">
        <p14:creationId xmlns:p14="http://schemas.microsoft.com/office/powerpoint/2010/main" val="25248824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Declaring and Creating 2D Arrays</a:t>
            </a:r>
            <a:endParaRPr lang="en-US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Clr>
                <a:srgbClr val="3891A7"/>
              </a:buClr>
              <a:buFont typeface="Wingdings 2" pitchFamily="18" charset="2"/>
              <a:buNone/>
            </a:pPr>
            <a:r>
              <a:rPr lang="en-US" sz="1900" smtClean="0">
                <a:solidFill>
                  <a:srgbClr val="941EDF"/>
                </a:solidFill>
                <a:latin typeface="Consolas" pitchFamily="49" charset="0"/>
              </a:rPr>
              <a:t>int</a:t>
            </a:r>
            <a:r>
              <a:rPr lang="en-US" sz="1900" smtClean="0">
                <a:solidFill>
                  <a:srgbClr val="000000"/>
                </a:solidFill>
                <a:latin typeface="Consolas" pitchFamily="49" charset="0"/>
              </a:rPr>
              <a:t>[][] table = </a:t>
            </a:r>
            <a:r>
              <a:rPr lang="en-US" sz="1900" smtClean="0">
                <a:solidFill>
                  <a:srgbClr val="941EDF"/>
                </a:solidFill>
                <a:latin typeface="Consolas" pitchFamily="49" charset="0"/>
              </a:rPr>
              <a:t>new int</a:t>
            </a:r>
            <a:r>
              <a:rPr lang="en-US" sz="1900" smtClean="0">
                <a:solidFill>
                  <a:srgbClr val="000000"/>
                </a:solidFill>
                <a:latin typeface="Consolas" pitchFamily="49" charset="0"/>
              </a:rPr>
              <a:t>[4][3];</a:t>
            </a:r>
          </a:p>
          <a:p>
            <a:pPr>
              <a:lnSpc>
                <a:spcPct val="90000"/>
              </a:lnSpc>
              <a:spcBef>
                <a:spcPct val="0"/>
              </a:spcBef>
              <a:buClr>
                <a:srgbClr val="3891A7"/>
              </a:buClr>
              <a:buFont typeface="Wingdings 2" pitchFamily="18" charset="2"/>
              <a:buNone/>
            </a:pPr>
            <a:endParaRPr lang="en-US" sz="2600" smtClean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buClr>
                <a:srgbClr val="3891A7"/>
              </a:buClr>
              <a:buFont typeface="Wingdings 2" pitchFamily="18" charset="2"/>
              <a:buNone/>
            </a:pPr>
            <a:r>
              <a:rPr lang="en-US" sz="2600" smtClean="0">
                <a:solidFill>
                  <a:srgbClr val="000000"/>
                </a:solidFill>
              </a:rPr>
              <a:t>gives you the ability to use</a:t>
            </a:r>
          </a:p>
          <a:p>
            <a:pPr>
              <a:lnSpc>
                <a:spcPct val="90000"/>
              </a:lnSpc>
              <a:spcBef>
                <a:spcPct val="0"/>
              </a:spcBef>
              <a:buClr>
                <a:srgbClr val="3891A7"/>
              </a:buClr>
              <a:buFont typeface="Wingdings 2" pitchFamily="18" charset="2"/>
              <a:buNone/>
            </a:pPr>
            <a:endParaRPr lang="en-US" sz="2600" smtClean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spcBef>
                <a:spcPct val="0"/>
              </a:spcBef>
              <a:buClr>
                <a:srgbClr val="3891A7"/>
              </a:buClr>
              <a:buFont typeface="Wingdings 2" pitchFamily="18" charset="2"/>
              <a:buNone/>
            </a:pPr>
            <a:r>
              <a:rPr lang="en-US" sz="1700" smtClean="0">
                <a:solidFill>
                  <a:srgbClr val="000000"/>
                </a:solidFill>
                <a:latin typeface="Consolas" pitchFamily="49" charset="0"/>
              </a:rPr>
              <a:t>table[0][0]</a:t>
            </a:r>
          </a:p>
          <a:p>
            <a:pPr>
              <a:lnSpc>
                <a:spcPct val="90000"/>
              </a:lnSpc>
              <a:spcBef>
                <a:spcPct val="0"/>
              </a:spcBef>
              <a:buClr>
                <a:srgbClr val="3891A7"/>
              </a:buClr>
              <a:buFont typeface="Wingdings 2" pitchFamily="18" charset="2"/>
              <a:buNone/>
            </a:pPr>
            <a:r>
              <a:rPr lang="en-US" sz="1700" smtClean="0">
                <a:solidFill>
                  <a:srgbClr val="000000"/>
                </a:solidFill>
                <a:latin typeface="Consolas" pitchFamily="49" charset="0"/>
              </a:rPr>
              <a:t>table[0][1]</a:t>
            </a:r>
          </a:p>
          <a:p>
            <a:pPr>
              <a:lnSpc>
                <a:spcPct val="90000"/>
              </a:lnSpc>
              <a:spcBef>
                <a:spcPct val="0"/>
              </a:spcBef>
              <a:buClr>
                <a:srgbClr val="3891A7"/>
              </a:buClr>
              <a:buFont typeface="Wingdings 2" pitchFamily="18" charset="2"/>
              <a:buNone/>
            </a:pPr>
            <a:r>
              <a:rPr lang="en-US" sz="1700" smtClean="0">
                <a:solidFill>
                  <a:srgbClr val="000000"/>
                </a:solidFill>
                <a:latin typeface="Consolas" pitchFamily="49" charset="0"/>
              </a:rPr>
              <a:t>table[0][2]</a:t>
            </a:r>
          </a:p>
          <a:p>
            <a:pPr>
              <a:lnSpc>
                <a:spcPct val="90000"/>
              </a:lnSpc>
              <a:spcBef>
                <a:spcPct val="0"/>
              </a:spcBef>
              <a:buClr>
                <a:srgbClr val="3891A7"/>
              </a:buClr>
              <a:buFont typeface="Wingdings 2" pitchFamily="18" charset="2"/>
              <a:buNone/>
            </a:pPr>
            <a:r>
              <a:rPr lang="en-US" sz="1700" smtClean="0">
                <a:solidFill>
                  <a:srgbClr val="000000"/>
                </a:solidFill>
                <a:latin typeface="Consolas" pitchFamily="49" charset="0"/>
              </a:rPr>
              <a:t>table[1][0]</a:t>
            </a:r>
          </a:p>
          <a:p>
            <a:pPr>
              <a:lnSpc>
                <a:spcPct val="90000"/>
              </a:lnSpc>
              <a:spcBef>
                <a:spcPct val="0"/>
              </a:spcBef>
              <a:buClr>
                <a:srgbClr val="3891A7"/>
              </a:buClr>
              <a:buFont typeface="Wingdings 2" pitchFamily="18" charset="2"/>
              <a:buNone/>
            </a:pPr>
            <a:r>
              <a:rPr lang="en-US" sz="1700" smtClean="0">
                <a:solidFill>
                  <a:srgbClr val="000000"/>
                </a:solidFill>
                <a:latin typeface="Consolas" pitchFamily="49" charset="0"/>
              </a:rPr>
              <a:t>table[1][1]</a:t>
            </a:r>
          </a:p>
          <a:p>
            <a:pPr>
              <a:lnSpc>
                <a:spcPct val="90000"/>
              </a:lnSpc>
              <a:spcBef>
                <a:spcPct val="0"/>
              </a:spcBef>
              <a:buClr>
                <a:srgbClr val="3891A7"/>
              </a:buClr>
              <a:buFont typeface="Wingdings 2" pitchFamily="18" charset="2"/>
              <a:buNone/>
            </a:pPr>
            <a:r>
              <a:rPr lang="en-US" sz="1700" smtClean="0">
                <a:solidFill>
                  <a:srgbClr val="000000"/>
                </a:solidFill>
                <a:latin typeface="Consolas" pitchFamily="49" charset="0"/>
              </a:rPr>
              <a:t>table[1][2]</a:t>
            </a:r>
          </a:p>
          <a:p>
            <a:pPr>
              <a:lnSpc>
                <a:spcPct val="90000"/>
              </a:lnSpc>
              <a:spcBef>
                <a:spcPct val="0"/>
              </a:spcBef>
              <a:buClr>
                <a:srgbClr val="3891A7"/>
              </a:buClr>
              <a:buFont typeface="Wingdings 2" pitchFamily="18" charset="2"/>
              <a:buNone/>
            </a:pPr>
            <a:r>
              <a:rPr lang="en-US" sz="1700" smtClean="0">
                <a:solidFill>
                  <a:srgbClr val="000000"/>
                </a:solidFill>
                <a:latin typeface="Consolas" pitchFamily="49" charset="0"/>
              </a:rPr>
              <a:t>table[2][0]</a:t>
            </a:r>
          </a:p>
          <a:p>
            <a:pPr>
              <a:lnSpc>
                <a:spcPct val="90000"/>
              </a:lnSpc>
              <a:spcBef>
                <a:spcPct val="0"/>
              </a:spcBef>
              <a:buClr>
                <a:srgbClr val="3891A7"/>
              </a:buClr>
              <a:buFont typeface="Wingdings 2" pitchFamily="18" charset="2"/>
              <a:buNone/>
            </a:pPr>
            <a:r>
              <a:rPr lang="en-US" sz="1700" smtClean="0">
                <a:solidFill>
                  <a:srgbClr val="000000"/>
                </a:solidFill>
                <a:latin typeface="Consolas" pitchFamily="49" charset="0"/>
              </a:rPr>
              <a:t>table[2][1]</a:t>
            </a:r>
          </a:p>
          <a:p>
            <a:pPr>
              <a:lnSpc>
                <a:spcPct val="90000"/>
              </a:lnSpc>
              <a:spcBef>
                <a:spcPct val="0"/>
              </a:spcBef>
              <a:buClr>
                <a:srgbClr val="3891A7"/>
              </a:buClr>
              <a:buFont typeface="Wingdings 2" pitchFamily="18" charset="2"/>
              <a:buNone/>
            </a:pPr>
            <a:r>
              <a:rPr lang="en-US" sz="1700" smtClean="0">
                <a:solidFill>
                  <a:srgbClr val="000000"/>
                </a:solidFill>
                <a:latin typeface="Consolas" pitchFamily="49" charset="0"/>
              </a:rPr>
              <a:t>table[2][2]</a:t>
            </a:r>
          </a:p>
          <a:p>
            <a:pPr>
              <a:lnSpc>
                <a:spcPct val="90000"/>
              </a:lnSpc>
              <a:spcBef>
                <a:spcPct val="0"/>
              </a:spcBef>
              <a:buClr>
                <a:srgbClr val="3891A7"/>
              </a:buClr>
              <a:buFont typeface="Wingdings 2" pitchFamily="18" charset="2"/>
              <a:buNone/>
            </a:pPr>
            <a:r>
              <a:rPr lang="en-US" sz="1700" smtClean="0">
                <a:solidFill>
                  <a:srgbClr val="000000"/>
                </a:solidFill>
                <a:latin typeface="Consolas" pitchFamily="49" charset="0"/>
              </a:rPr>
              <a:t>table[3][0]</a:t>
            </a:r>
          </a:p>
          <a:p>
            <a:pPr>
              <a:lnSpc>
                <a:spcPct val="90000"/>
              </a:lnSpc>
              <a:spcBef>
                <a:spcPct val="0"/>
              </a:spcBef>
              <a:buClr>
                <a:srgbClr val="3891A7"/>
              </a:buClr>
              <a:buFont typeface="Wingdings 2" pitchFamily="18" charset="2"/>
              <a:buNone/>
            </a:pPr>
            <a:r>
              <a:rPr lang="en-US" sz="1700" smtClean="0">
                <a:solidFill>
                  <a:srgbClr val="000000"/>
                </a:solidFill>
                <a:latin typeface="Consolas" pitchFamily="49" charset="0"/>
              </a:rPr>
              <a:t>table[3][1]</a:t>
            </a:r>
          </a:p>
          <a:p>
            <a:pPr>
              <a:lnSpc>
                <a:spcPct val="90000"/>
              </a:lnSpc>
              <a:spcBef>
                <a:spcPct val="0"/>
              </a:spcBef>
              <a:buClr>
                <a:srgbClr val="3891A7"/>
              </a:buClr>
              <a:buFont typeface="Wingdings 2" pitchFamily="18" charset="2"/>
              <a:buNone/>
            </a:pPr>
            <a:r>
              <a:rPr lang="en-US" sz="1700" smtClean="0">
                <a:solidFill>
                  <a:srgbClr val="000000"/>
                </a:solidFill>
                <a:latin typeface="Consolas" pitchFamily="49" charset="0"/>
              </a:rPr>
              <a:t>table[3][2]</a:t>
            </a:r>
          </a:p>
        </p:txBody>
      </p:sp>
    </p:spTree>
    <p:extLst>
      <p:ext uri="{BB962C8B-B14F-4D97-AF65-F5344CB8AC3E}">
        <p14:creationId xmlns:p14="http://schemas.microsoft.com/office/powerpoint/2010/main" val="32442997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How Do </a:t>
            </a:r>
            <a:r>
              <a:rPr lang="en-US" dirty="0"/>
              <a:t>Y</a:t>
            </a:r>
            <a:r>
              <a:rPr lang="en-US" dirty="0" smtClean="0"/>
              <a:t>ou </a:t>
            </a:r>
            <a:r>
              <a:rPr lang="en-US" dirty="0"/>
              <a:t>U</a:t>
            </a:r>
            <a:r>
              <a:rPr lang="en-US" dirty="0" smtClean="0"/>
              <a:t>se a 2D Array?</a:t>
            </a:r>
            <a:endParaRPr lang="en-US" dirty="0"/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used a loop to iterate over a 1D array</a:t>
            </a:r>
          </a:p>
          <a:p>
            <a:pPr>
              <a:buFont typeface="Wingdings 2" pitchFamily="18" charset="2"/>
              <a:buNone/>
            </a:pPr>
            <a:endParaRPr lang="en-US" dirty="0" smtClean="0"/>
          </a:p>
          <a:p>
            <a:pPr lvl="1">
              <a:buFont typeface="Wingdings 2" pitchFamily="18" charset="2"/>
              <a:buNone/>
            </a:pPr>
            <a:r>
              <a:rPr lang="en-US" sz="2400" dirty="0" err="1" smtClean="0">
                <a:solidFill>
                  <a:srgbClr val="941EDF"/>
                </a:solidFill>
                <a:latin typeface="Consolas" pitchFamily="49" charset="0"/>
              </a:rPr>
              <a:t>int</a:t>
            </a:r>
            <a:r>
              <a:rPr lang="en-US" sz="2400" dirty="0" smtClean="0">
                <a:latin typeface="Consolas" pitchFamily="49" charset="0"/>
              </a:rPr>
              <a:t>[] scores = { 13, 57, 93, 60, 102 };</a:t>
            </a:r>
          </a:p>
          <a:p>
            <a:pPr lvl="1">
              <a:buFont typeface="Wingdings 2" pitchFamily="18" charset="2"/>
              <a:buNone/>
            </a:pPr>
            <a:r>
              <a:rPr lang="en-US" sz="2400" dirty="0" smtClean="0">
                <a:solidFill>
                  <a:srgbClr val="941EDF"/>
                </a:solidFill>
                <a:latin typeface="Consolas" pitchFamily="49" charset="0"/>
              </a:rPr>
              <a:t>for</a:t>
            </a:r>
            <a:r>
              <a:rPr lang="en-US" sz="2400" dirty="0" smtClean="0">
                <a:latin typeface="Consolas" pitchFamily="49" charset="0"/>
              </a:rPr>
              <a:t> (</a:t>
            </a:r>
            <a:r>
              <a:rPr lang="en-US" sz="2400" dirty="0" err="1" smtClean="0">
                <a:solidFill>
                  <a:srgbClr val="941EDF"/>
                </a:solidFill>
                <a:latin typeface="Consolas" pitchFamily="49" charset="0"/>
              </a:rPr>
              <a:t>int</a:t>
            </a:r>
            <a:r>
              <a:rPr lang="en-US" sz="2400" dirty="0" smtClean="0">
                <a:latin typeface="Consolas" pitchFamily="49" charset="0"/>
              </a:rPr>
              <a:t> </a:t>
            </a:r>
            <a:r>
              <a:rPr lang="en-US" sz="2400" dirty="0" err="1" smtClean="0">
                <a:latin typeface="Consolas" pitchFamily="49" charset="0"/>
              </a:rPr>
              <a:t>i</a:t>
            </a:r>
            <a:r>
              <a:rPr lang="en-US" sz="2400" dirty="0" smtClean="0">
                <a:latin typeface="Consolas" pitchFamily="49" charset="0"/>
              </a:rPr>
              <a:t> = 0; </a:t>
            </a:r>
            <a:r>
              <a:rPr lang="en-US" sz="2400" dirty="0" err="1" smtClean="0">
                <a:latin typeface="Consolas" pitchFamily="49" charset="0"/>
              </a:rPr>
              <a:t>i</a:t>
            </a:r>
            <a:r>
              <a:rPr lang="en-US" sz="2400" dirty="0" smtClean="0">
                <a:latin typeface="Consolas" pitchFamily="49" charset="0"/>
              </a:rPr>
              <a:t> &lt; </a:t>
            </a:r>
            <a:r>
              <a:rPr lang="en-US" sz="2400" dirty="0" err="1" smtClean="0">
                <a:latin typeface="Consolas" pitchFamily="49" charset="0"/>
              </a:rPr>
              <a:t>scores.length</a:t>
            </a:r>
            <a:r>
              <a:rPr lang="en-US" sz="2400" dirty="0" smtClean="0">
                <a:latin typeface="Consolas" pitchFamily="49" charset="0"/>
              </a:rPr>
              <a:t>; </a:t>
            </a:r>
            <a:r>
              <a:rPr lang="en-US" sz="2400" dirty="0" err="1" smtClean="0">
                <a:latin typeface="Consolas" pitchFamily="49" charset="0"/>
              </a:rPr>
              <a:t>i</a:t>
            </a:r>
            <a:r>
              <a:rPr lang="en-US" sz="2400" dirty="0" smtClean="0">
                <a:latin typeface="Consolas" pitchFamily="49" charset="0"/>
              </a:rPr>
              <a:t>++)</a:t>
            </a:r>
          </a:p>
          <a:p>
            <a:pPr lvl="1">
              <a:buFont typeface="Wingdings 2" pitchFamily="18" charset="2"/>
              <a:buNone/>
            </a:pPr>
            <a:r>
              <a:rPr lang="en-US" sz="2400" dirty="0" smtClean="0">
                <a:latin typeface="Consolas" pitchFamily="49" charset="0"/>
              </a:rPr>
              <a:t>{</a:t>
            </a:r>
          </a:p>
          <a:p>
            <a:pPr lvl="1">
              <a:buFont typeface="Wingdings 2" pitchFamily="18" charset="2"/>
              <a:buNone/>
            </a:pPr>
            <a:r>
              <a:rPr lang="en-US" sz="2400" dirty="0" smtClean="0">
                <a:latin typeface="Consolas" pitchFamily="49" charset="0"/>
              </a:rPr>
              <a:t>    </a:t>
            </a:r>
            <a:r>
              <a:rPr lang="en-US" sz="2400" dirty="0" err="1" smtClean="0">
                <a:latin typeface="Consolas" pitchFamily="49" charset="0"/>
              </a:rPr>
              <a:t>System.out.println</a:t>
            </a:r>
            <a:r>
              <a:rPr lang="en-US" sz="2400" dirty="0" smtClean="0">
                <a:latin typeface="Consolas" pitchFamily="49" charset="0"/>
              </a:rPr>
              <a:t>(scores[</a:t>
            </a:r>
            <a:r>
              <a:rPr lang="en-US" sz="2400" dirty="0" err="1" smtClean="0">
                <a:latin typeface="Consolas" pitchFamily="49" charset="0"/>
              </a:rPr>
              <a:t>i</a:t>
            </a:r>
            <a:r>
              <a:rPr lang="en-US" sz="2400" dirty="0" smtClean="0">
                <a:latin typeface="Consolas" pitchFamily="49" charset="0"/>
              </a:rPr>
              <a:t>]);</a:t>
            </a:r>
          </a:p>
          <a:p>
            <a:pPr lvl="1">
              <a:buFont typeface="Wingdings 2" pitchFamily="18" charset="2"/>
              <a:buNone/>
            </a:pPr>
            <a:r>
              <a:rPr lang="en-US" sz="2400" dirty="0" smtClean="0">
                <a:latin typeface="Consolas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2256512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How do you use a 2D array?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686801" cy="452596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How about a 2D array?</a:t>
            </a:r>
          </a:p>
          <a:p>
            <a:pPr>
              <a:lnSpc>
                <a:spcPct val="90000"/>
              </a:lnSpc>
            </a:pPr>
            <a:endParaRPr lang="en-US" sz="1100" dirty="0" smtClean="0"/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en-US" sz="2000" dirty="0" smtClean="0">
                <a:solidFill>
                  <a:srgbClr val="941EDF"/>
                </a:solidFill>
                <a:latin typeface="Consolas" pitchFamily="49" charset="0"/>
              </a:rPr>
              <a:t>	</a:t>
            </a:r>
            <a:r>
              <a:rPr lang="en-US" sz="2400" dirty="0" err="1" smtClean="0">
                <a:solidFill>
                  <a:srgbClr val="941EDF"/>
                </a:solidFill>
                <a:latin typeface="Consolas" pitchFamily="49" charset="0"/>
              </a:rPr>
              <a:t>int</a:t>
            </a:r>
            <a:r>
              <a:rPr lang="en-US" sz="2400" dirty="0" smtClean="0">
                <a:latin typeface="Consolas" pitchFamily="49" charset="0"/>
              </a:rPr>
              <a:t>[][] table = </a:t>
            </a:r>
            <a:r>
              <a:rPr lang="en-US" sz="2400" dirty="0" smtClean="0">
                <a:solidFill>
                  <a:srgbClr val="941EDF"/>
                </a:solidFill>
                <a:latin typeface="Consolas" pitchFamily="49" charset="0"/>
              </a:rPr>
              <a:t>new </a:t>
            </a:r>
            <a:r>
              <a:rPr lang="en-US" sz="2400" dirty="0" err="1" smtClean="0">
                <a:solidFill>
                  <a:srgbClr val="941EDF"/>
                </a:solidFill>
                <a:latin typeface="Consolas" pitchFamily="49" charset="0"/>
              </a:rPr>
              <a:t>int</a:t>
            </a:r>
            <a:r>
              <a:rPr lang="en-US" sz="2400" dirty="0" smtClean="0">
                <a:latin typeface="Consolas" pitchFamily="49" charset="0"/>
              </a:rPr>
              <a:t>[4][3];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endParaRPr lang="en-US" sz="2000" dirty="0" smtClean="0">
              <a:solidFill>
                <a:srgbClr val="941EDF"/>
              </a:solidFill>
              <a:latin typeface="Consolas" pitchFamily="49" charset="0"/>
            </a:endParaRPr>
          </a:p>
          <a:p>
            <a:pPr>
              <a:lnSpc>
                <a:spcPct val="90000"/>
              </a:lnSpc>
            </a:pPr>
            <a:r>
              <a:rPr lang="en-US" dirty="0" smtClean="0"/>
              <a:t>Use a nested loop</a:t>
            </a:r>
            <a:endParaRPr lang="en-US" sz="2000" dirty="0" smtClean="0"/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endParaRPr lang="en-US" sz="2000" dirty="0" smtClean="0">
              <a:solidFill>
                <a:srgbClr val="941EDF"/>
              </a:solidFill>
              <a:latin typeface="Consolas" pitchFamily="49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en-US" sz="2200" dirty="0" smtClean="0">
                <a:solidFill>
                  <a:srgbClr val="941EDF"/>
                </a:solidFill>
                <a:latin typeface="Consolas" pitchFamily="49" charset="0"/>
              </a:rPr>
              <a:t>for</a:t>
            </a:r>
            <a:r>
              <a:rPr lang="en-US" sz="2200" dirty="0" smtClean="0">
                <a:latin typeface="Consolas" pitchFamily="49" charset="0"/>
              </a:rPr>
              <a:t>(</a:t>
            </a:r>
            <a:r>
              <a:rPr lang="en-US" sz="2200" dirty="0" err="1" smtClean="0">
                <a:solidFill>
                  <a:srgbClr val="941EDF"/>
                </a:solidFill>
                <a:latin typeface="Consolas" pitchFamily="49" charset="0"/>
              </a:rPr>
              <a:t>int</a:t>
            </a:r>
            <a:r>
              <a:rPr lang="en-US" sz="2200" dirty="0" smtClean="0">
                <a:latin typeface="Consolas" pitchFamily="49" charset="0"/>
              </a:rPr>
              <a:t> row = 0; row &lt; </a:t>
            </a:r>
            <a:r>
              <a:rPr lang="en-US" sz="2200" dirty="0" err="1" smtClean="0">
                <a:latin typeface="Consolas" pitchFamily="49" charset="0"/>
              </a:rPr>
              <a:t>table.length</a:t>
            </a:r>
            <a:r>
              <a:rPr lang="en-US" sz="2200" dirty="0" smtClean="0">
                <a:latin typeface="Consolas" pitchFamily="49" charset="0"/>
              </a:rPr>
              <a:t>; row++)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en-US" sz="2200" dirty="0" smtClean="0">
                <a:latin typeface="Consolas" pitchFamily="49" charset="0"/>
              </a:rPr>
              <a:t>{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en-US" sz="2200" dirty="0" smtClean="0">
                <a:solidFill>
                  <a:srgbClr val="941EDF"/>
                </a:solidFill>
                <a:latin typeface="Consolas" pitchFamily="49" charset="0"/>
              </a:rPr>
              <a:t>    for</a:t>
            </a:r>
            <a:r>
              <a:rPr lang="en-US" sz="2200" dirty="0" smtClean="0">
                <a:latin typeface="Consolas" pitchFamily="49" charset="0"/>
              </a:rPr>
              <a:t>(</a:t>
            </a:r>
            <a:r>
              <a:rPr lang="en-US" sz="2200" dirty="0" err="1" smtClean="0">
                <a:solidFill>
                  <a:srgbClr val="941EDF"/>
                </a:solidFill>
                <a:latin typeface="Consolas" pitchFamily="49" charset="0"/>
              </a:rPr>
              <a:t>int</a:t>
            </a:r>
            <a:r>
              <a:rPr lang="en-US" sz="2200" dirty="0" smtClean="0">
                <a:latin typeface="Consolas" pitchFamily="49" charset="0"/>
              </a:rPr>
              <a:t> column=0; column &lt; table[row].length; column++)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en-US" sz="2200" dirty="0" smtClean="0">
                <a:latin typeface="Consolas" pitchFamily="49" charset="0"/>
              </a:rPr>
              <a:t>    {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en-US" sz="2200" dirty="0" smtClean="0">
                <a:latin typeface="Consolas" pitchFamily="49" charset="0"/>
              </a:rPr>
              <a:t>        table[row][column] = 30;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en-US" sz="2200" dirty="0" smtClean="0">
                <a:latin typeface="Consolas" pitchFamily="49" charset="0"/>
              </a:rPr>
              <a:t>    }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en-US" sz="2200" dirty="0" smtClean="0">
                <a:latin typeface="Consolas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7874664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/>
              <a:t>L</a:t>
            </a:r>
            <a:r>
              <a:rPr lang="en-US" dirty="0" smtClean="0"/>
              <a:t>ength for a 2D Array</a:t>
            </a:r>
            <a:endParaRPr lang="en-US" dirty="0"/>
          </a:p>
        </p:txBody>
      </p:sp>
      <p:sp>
        <p:nvSpPr>
          <p:cNvPr id="2867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3891A7"/>
              </a:buClr>
              <a:buFont typeface="Wingdings 2" pitchFamily="18" charset="2"/>
              <a:buNone/>
            </a:pPr>
            <a:r>
              <a:rPr lang="en-US" sz="2000" dirty="0" err="1" smtClean="0">
                <a:solidFill>
                  <a:srgbClr val="941EDF"/>
                </a:solidFill>
                <a:latin typeface="Consolas" pitchFamily="49" charset="0"/>
              </a:rPr>
              <a:t>int</a:t>
            </a:r>
            <a:r>
              <a:rPr lang="en-US" sz="2000" dirty="0" smtClean="0">
                <a:solidFill>
                  <a:srgbClr val="000000"/>
                </a:solidFill>
                <a:latin typeface="Consolas" pitchFamily="49" charset="0"/>
              </a:rPr>
              <a:t>[][] table = </a:t>
            </a:r>
            <a:r>
              <a:rPr lang="en-US" sz="2000" dirty="0" smtClean="0">
                <a:solidFill>
                  <a:srgbClr val="941EDF"/>
                </a:solidFill>
                <a:latin typeface="Consolas" pitchFamily="49" charset="0"/>
              </a:rPr>
              <a:t>new </a:t>
            </a:r>
            <a:r>
              <a:rPr lang="en-US" sz="2000" dirty="0" err="1" smtClean="0">
                <a:solidFill>
                  <a:srgbClr val="941EDF"/>
                </a:solidFill>
                <a:latin typeface="Consolas" pitchFamily="49" charset="0"/>
              </a:rPr>
              <a:t>int</a:t>
            </a:r>
            <a:r>
              <a:rPr lang="en-US" sz="2000" dirty="0" smtClean="0">
                <a:solidFill>
                  <a:srgbClr val="000000"/>
                </a:solidFill>
                <a:latin typeface="Consolas" pitchFamily="49" charset="0"/>
              </a:rPr>
              <a:t>[4][3];</a:t>
            </a:r>
          </a:p>
          <a:p>
            <a:endParaRPr lang="en-US" dirty="0" smtClean="0"/>
          </a:p>
          <a:p>
            <a:r>
              <a:rPr lang="en-US" dirty="0" err="1" smtClean="0"/>
              <a:t>table.length</a:t>
            </a:r>
            <a:r>
              <a:rPr lang="en-US" dirty="0" smtClean="0"/>
              <a:t> is the number of rows, or the integer in the first pair of brackets (4)</a:t>
            </a:r>
          </a:p>
          <a:p>
            <a:r>
              <a:rPr lang="en-US" dirty="0" smtClean="0"/>
              <a:t>table[</a:t>
            </a:r>
            <a:r>
              <a:rPr lang="en-US" dirty="0" err="1" smtClean="0"/>
              <a:t>i</a:t>
            </a:r>
            <a:r>
              <a:rPr lang="en-US" dirty="0" smtClean="0"/>
              <a:t>].length is the number of columns, or the integer in the second pair of brackets (3)</a:t>
            </a:r>
          </a:p>
        </p:txBody>
      </p:sp>
    </p:spTree>
    <p:extLst>
      <p:ext uri="{BB962C8B-B14F-4D97-AF65-F5344CB8AC3E}">
        <p14:creationId xmlns:p14="http://schemas.microsoft.com/office/powerpoint/2010/main" val="18366073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Multidimensional Arrays</a:t>
            </a:r>
            <a:endParaRPr lang="en-US" dirty="0"/>
          </a:p>
        </p:txBody>
      </p:sp>
      <p:sp>
        <p:nvSpPr>
          <p:cNvPr id="2560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can have more than two dimensions</a:t>
            </a:r>
          </a:p>
          <a:p>
            <a:pPr marL="0" indent="0">
              <a:buNone/>
            </a:pPr>
            <a:endParaRPr lang="en-US" sz="1000" dirty="0" smtClean="0"/>
          </a:p>
          <a:p>
            <a:pPr>
              <a:buClr>
                <a:srgbClr val="3891A7"/>
              </a:buClr>
              <a:buFont typeface="Wingdings 2" pitchFamily="18" charset="2"/>
              <a:buNone/>
            </a:pPr>
            <a:r>
              <a:rPr lang="en-US" sz="2400" dirty="0" smtClean="0">
                <a:solidFill>
                  <a:srgbClr val="941EDF"/>
                </a:solidFill>
                <a:latin typeface="Consolas" pitchFamily="49" charset="0"/>
              </a:rPr>
              <a:t>	</a:t>
            </a:r>
            <a:r>
              <a:rPr lang="en-US" sz="2400" dirty="0" err="1" smtClean="0">
                <a:solidFill>
                  <a:srgbClr val="941EDF"/>
                </a:solidFill>
                <a:latin typeface="Consolas" pitchFamily="49" charset="0"/>
              </a:rPr>
              <a:t>int</a:t>
            </a:r>
            <a:r>
              <a:rPr lang="en-US" sz="2400" dirty="0" smtClean="0">
                <a:solidFill>
                  <a:srgbClr val="000000"/>
                </a:solidFill>
                <a:latin typeface="Consolas" pitchFamily="49" charset="0"/>
              </a:rPr>
              <a:t>[][][] table = </a:t>
            </a:r>
            <a:r>
              <a:rPr lang="en-US" sz="2400" dirty="0" smtClean="0">
                <a:solidFill>
                  <a:srgbClr val="941EDF"/>
                </a:solidFill>
                <a:latin typeface="Consolas" pitchFamily="49" charset="0"/>
              </a:rPr>
              <a:t>new </a:t>
            </a:r>
            <a:r>
              <a:rPr lang="en-US" sz="2400" dirty="0" err="1" smtClean="0">
                <a:solidFill>
                  <a:srgbClr val="941EDF"/>
                </a:solidFill>
                <a:latin typeface="Consolas" pitchFamily="49" charset="0"/>
              </a:rPr>
              <a:t>int</a:t>
            </a:r>
            <a:r>
              <a:rPr lang="en-US" sz="2400" dirty="0" smtClean="0">
                <a:solidFill>
                  <a:srgbClr val="000000"/>
                </a:solidFill>
                <a:latin typeface="Consolas" pitchFamily="49" charset="0"/>
              </a:rPr>
              <a:t>[4][3][5];</a:t>
            </a:r>
          </a:p>
          <a:p>
            <a:endParaRPr lang="en-US" dirty="0" smtClean="0"/>
          </a:p>
          <a:p>
            <a:r>
              <a:rPr lang="en-US" dirty="0" smtClean="0"/>
              <a:t>Use more nested loops to access all elements</a:t>
            </a:r>
          </a:p>
        </p:txBody>
      </p:sp>
    </p:spTree>
    <p:extLst>
      <p:ext uri="{BB962C8B-B14F-4D97-AF65-F5344CB8AC3E}">
        <p14:creationId xmlns:p14="http://schemas.microsoft.com/office/powerpoint/2010/main" val="38195889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600" dirty="0" smtClean="0"/>
              <a:t>Multidimensional Arrays as Parameters</a:t>
            </a:r>
            <a:endParaRPr lang="en-US" sz="3600" dirty="0"/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 2" pitchFamily="18" charset="2"/>
              <a:buNone/>
            </a:pPr>
            <a:r>
              <a:rPr lang="en-US" sz="1800" dirty="0" smtClean="0">
                <a:solidFill>
                  <a:srgbClr val="941EDF"/>
                </a:solidFill>
                <a:latin typeface="Consolas" pitchFamily="49" charset="0"/>
              </a:rPr>
              <a:t>public</a:t>
            </a:r>
            <a:r>
              <a:rPr lang="en-US" sz="1800" dirty="0" smtClean="0">
                <a:latin typeface="Consolas" pitchFamily="49" charset="0"/>
              </a:rPr>
              <a:t> </a:t>
            </a:r>
            <a:r>
              <a:rPr lang="en-US" sz="1800" dirty="0" smtClean="0">
                <a:solidFill>
                  <a:srgbClr val="941EDF"/>
                </a:solidFill>
                <a:latin typeface="Consolas" pitchFamily="49" charset="0"/>
              </a:rPr>
              <a:t>void</a:t>
            </a:r>
            <a:r>
              <a:rPr lang="en-US" sz="1800" dirty="0" smtClean="0">
                <a:latin typeface="Consolas" pitchFamily="49" charset="0"/>
              </a:rPr>
              <a:t> print2DArray(</a:t>
            </a:r>
            <a:r>
              <a:rPr lang="en-US" sz="1800" dirty="0" err="1" smtClean="0">
                <a:solidFill>
                  <a:srgbClr val="941EDF"/>
                </a:solidFill>
                <a:latin typeface="Consolas" pitchFamily="49" charset="0"/>
              </a:rPr>
              <a:t>int</a:t>
            </a:r>
            <a:r>
              <a:rPr lang="en-US" sz="1800" dirty="0" smtClean="0">
                <a:latin typeface="Consolas" pitchFamily="49" charset="0"/>
              </a:rPr>
              <a:t>[][] </a:t>
            </a:r>
            <a:r>
              <a:rPr lang="en-US" sz="1800" dirty="0" err="1" smtClean="0">
                <a:latin typeface="Consolas" pitchFamily="49" charset="0"/>
              </a:rPr>
              <a:t>arr</a:t>
            </a:r>
            <a:r>
              <a:rPr lang="en-US" sz="1800" dirty="0" smtClean="0">
                <a:latin typeface="Consolas" pitchFamily="49" charset="0"/>
              </a:rPr>
              <a:t>)</a:t>
            </a:r>
          </a:p>
          <a:p>
            <a:pPr>
              <a:buFont typeface="Wingdings 2" pitchFamily="18" charset="2"/>
              <a:buNone/>
            </a:pPr>
            <a:r>
              <a:rPr lang="en-US" sz="1800" dirty="0" smtClean="0">
                <a:latin typeface="Consolas" pitchFamily="49" charset="0"/>
              </a:rPr>
              <a:t>{</a:t>
            </a:r>
          </a:p>
          <a:p>
            <a:pPr>
              <a:buFont typeface="Wingdings 2" pitchFamily="18" charset="2"/>
              <a:buNone/>
            </a:pPr>
            <a:r>
              <a:rPr lang="en-US" sz="1800" dirty="0" smtClean="0">
                <a:latin typeface="Consolas" pitchFamily="49" charset="0"/>
              </a:rPr>
              <a:t>    </a:t>
            </a:r>
            <a:r>
              <a:rPr lang="en-US" sz="1800" dirty="0" smtClean="0">
                <a:solidFill>
                  <a:srgbClr val="941EDF"/>
                </a:solidFill>
                <a:latin typeface="Consolas" pitchFamily="49" charset="0"/>
              </a:rPr>
              <a:t>for</a:t>
            </a:r>
            <a:r>
              <a:rPr lang="en-US" sz="1800" dirty="0" smtClean="0">
                <a:latin typeface="Consolas" pitchFamily="49" charset="0"/>
              </a:rPr>
              <a:t> (</a:t>
            </a:r>
            <a:r>
              <a:rPr lang="en-US" sz="1800" dirty="0" err="1" smtClean="0">
                <a:solidFill>
                  <a:srgbClr val="941EDF"/>
                </a:solidFill>
                <a:latin typeface="Consolas" pitchFamily="49" charset="0"/>
              </a:rPr>
              <a:t>int</a:t>
            </a:r>
            <a:r>
              <a:rPr lang="en-US" sz="1800" dirty="0" smtClean="0">
                <a:latin typeface="Consolas" pitchFamily="49" charset="0"/>
              </a:rPr>
              <a:t> row = 0; row &lt; </a:t>
            </a:r>
            <a:r>
              <a:rPr lang="en-US" sz="1800" dirty="0" err="1" smtClean="0">
                <a:latin typeface="Consolas" pitchFamily="49" charset="0"/>
              </a:rPr>
              <a:t>arr.length</a:t>
            </a:r>
            <a:r>
              <a:rPr lang="en-US" sz="1800" dirty="0" smtClean="0">
                <a:latin typeface="Consolas" pitchFamily="49" charset="0"/>
              </a:rPr>
              <a:t>; row++)</a:t>
            </a:r>
          </a:p>
          <a:p>
            <a:pPr>
              <a:buFont typeface="Wingdings 2" pitchFamily="18" charset="2"/>
              <a:buNone/>
            </a:pPr>
            <a:r>
              <a:rPr lang="en-US" sz="1800" dirty="0" smtClean="0">
                <a:latin typeface="Consolas" pitchFamily="49" charset="0"/>
              </a:rPr>
              <a:t>    {</a:t>
            </a:r>
          </a:p>
          <a:p>
            <a:pPr>
              <a:buFont typeface="Wingdings 2" pitchFamily="18" charset="2"/>
              <a:buNone/>
            </a:pPr>
            <a:r>
              <a:rPr lang="en-US" sz="1800" dirty="0" smtClean="0">
                <a:latin typeface="Consolas" pitchFamily="49" charset="0"/>
              </a:rPr>
              <a:t>        </a:t>
            </a:r>
            <a:r>
              <a:rPr lang="en-US" sz="1800" dirty="0" smtClean="0">
                <a:solidFill>
                  <a:srgbClr val="941EDF"/>
                </a:solidFill>
                <a:latin typeface="Consolas" pitchFamily="49" charset="0"/>
              </a:rPr>
              <a:t>for</a:t>
            </a:r>
            <a:r>
              <a:rPr lang="en-US" sz="1800" dirty="0" smtClean="0">
                <a:latin typeface="Consolas" pitchFamily="49" charset="0"/>
              </a:rPr>
              <a:t> (</a:t>
            </a:r>
            <a:r>
              <a:rPr lang="en-US" sz="1800" dirty="0" err="1" smtClean="0">
                <a:solidFill>
                  <a:srgbClr val="941EDF"/>
                </a:solidFill>
                <a:latin typeface="Consolas" pitchFamily="49" charset="0"/>
              </a:rPr>
              <a:t>int</a:t>
            </a:r>
            <a:r>
              <a:rPr lang="en-US" sz="1800" dirty="0" smtClean="0">
                <a:latin typeface="Consolas" pitchFamily="49" charset="0"/>
              </a:rPr>
              <a:t> column = 0; column &lt; </a:t>
            </a:r>
            <a:r>
              <a:rPr lang="en-US" sz="1800" dirty="0" err="1" smtClean="0">
                <a:latin typeface="Consolas" pitchFamily="49" charset="0"/>
              </a:rPr>
              <a:t>arr</a:t>
            </a:r>
            <a:r>
              <a:rPr lang="en-US" sz="1800" dirty="0" smtClean="0">
                <a:latin typeface="Consolas" pitchFamily="49" charset="0"/>
              </a:rPr>
              <a:t>[row].length; column++)</a:t>
            </a:r>
          </a:p>
          <a:p>
            <a:pPr>
              <a:buFont typeface="Wingdings 2" pitchFamily="18" charset="2"/>
              <a:buNone/>
            </a:pPr>
            <a:r>
              <a:rPr lang="en-US" sz="1800" dirty="0" smtClean="0">
                <a:latin typeface="Consolas" pitchFamily="49" charset="0"/>
              </a:rPr>
              <a:t>        {</a:t>
            </a:r>
          </a:p>
          <a:p>
            <a:pPr>
              <a:buFont typeface="Wingdings 2" pitchFamily="18" charset="2"/>
              <a:buNone/>
            </a:pPr>
            <a:r>
              <a:rPr lang="en-US" sz="1800" dirty="0" smtClean="0">
                <a:latin typeface="Consolas" pitchFamily="49" charset="0"/>
              </a:rPr>
              <a:t>            </a:t>
            </a:r>
            <a:r>
              <a:rPr lang="en-US" sz="1800" dirty="0" err="1" smtClean="0">
                <a:latin typeface="Consolas" pitchFamily="49" charset="0"/>
              </a:rPr>
              <a:t>System.out.print</a:t>
            </a:r>
            <a:r>
              <a:rPr lang="en-US" sz="1800" dirty="0" smtClean="0">
                <a:latin typeface="Consolas" pitchFamily="49" charset="0"/>
              </a:rPr>
              <a:t>(</a:t>
            </a:r>
            <a:r>
              <a:rPr lang="en-US" sz="1800" dirty="0" err="1" smtClean="0">
                <a:latin typeface="Consolas" pitchFamily="49" charset="0"/>
              </a:rPr>
              <a:t>arr</a:t>
            </a:r>
            <a:r>
              <a:rPr lang="en-US" sz="1800" dirty="0" smtClean="0">
                <a:latin typeface="Consolas" pitchFamily="49" charset="0"/>
              </a:rPr>
              <a:t>[row][column] + " ");</a:t>
            </a:r>
          </a:p>
          <a:p>
            <a:pPr>
              <a:buFont typeface="Wingdings 2" pitchFamily="18" charset="2"/>
              <a:buNone/>
            </a:pPr>
            <a:r>
              <a:rPr lang="en-US" sz="1800" dirty="0" smtClean="0">
                <a:latin typeface="Consolas" pitchFamily="49" charset="0"/>
              </a:rPr>
              <a:t>        }</a:t>
            </a:r>
          </a:p>
          <a:p>
            <a:pPr>
              <a:buFont typeface="Wingdings 2" pitchFamily="18" charset="2"/>
              <a:buNone/>
            </a:pPr>
            <a:r>
              <a:rPr lang="en-US" sz="1800" dirty="0" smtClean="0">
                <a:latin typeface="Consolas" pitchFamily="49" charset="0"/>
              </a:rPr>
              <a:t>        System.out.println();</a:t>
            </a:r>
          </a:p>
          <a:p>
            <a:pPr>
              <a:buFont typeface="Wingdings 2" pitchFamily="18" charset="2"/>
              <a:buNone/>
            </a:pPr>
            <a:r>
              <a:rPr lang="en-US" sz="1800" dirty="0" smtClean="0">
                <a:latin typeface="Consolas" pitchFamily="49" charset="0"/>
              </a:rPr>
              <a:t>    }</a:t>
            </a:r>
          </a:p>
          <a:p>
            <a:pPr>
              <a:buFont typeface="Wingdings 2" pitchFamily="18" charset="2"/>
              <a:buNone/>
            </a:pPr>
            <a:r>
              <a:rPr lang="en-US" sz="1800" dirty="0" smtClean="0">
                <a:latin typeface="Consolas" pitchFamily="49" charset="0"/>
              </a:rPr>
              <a:t>}</a:t>
            </a:r>
          </a:p>
        </p:txBody>
      </p:sp>
      <p:sp>
        <p:nvSpPr>
          <p:cNvPr id="5" name="Oval 4"/>
          <p:cNvSpPr/>
          <p:nvPr/>
        </p:nvSpPr>
        <p:spPr>
          <a:xfrm>
            <a:off x="3339295" y="1514157"/>
            <a:ext cx="1975435" cy="58102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>
            <a:normAutofit fontScale="92500" lnSpcReduction="10000"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3152972" y="2304948"/>
            <a:ext cx="2349889" cy="69952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>
            <a:norm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46901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74638"/>
            <a:ext cx="8556625" cy="114300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500" dirty="0" smtClean="0"/>
              <a:t>Multidimensional Arrays as Return </a:t>
            </a:r>
            <a:r>
              <a:rPr lang="en-US" sz="3500" dirty="0"/>
              <a:t>T</a:t>
            </a:r>
            <a:r>
              <a:rPr lang="en-US" sz="3500" dirty="0" smtClean="0"/>
              <a:t>ypes</a:t>
            </a:r>
            <a:endParaRPr lang="en-US" sz="3500" dirty="0"/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 2" pitchFamily="18" charset="2"/>
              <a:buNone/>
            </a:pPr>
            <a:r>
              <a:rPr lang="en-US" sz="2400" dirty="0" smtClean="0">
                <a:solidFill>
                  <a:srgbClr val="941EDF"/>
                </a:solidFill>
                <a:latin typeface="Consolas" pitchFamily="49" charset="0"/>
              </a:rPr>
              <a:t>public</a:t>
            </a:r>
            <a:r>
              <a:rPr lang="en-US" sz="2400" dirty="0" smtClean="0">
                <a:latin typeface="Consolas" pitchFamily="49" charset="0"/>
              </a:rPr>
              <a:t> </a:t>
            </a:r>
            <a:r>
              <a:rPr lang="en-US" sz="2400" dirty="0" err="1" smtClean="0">
                <a:solidFill>
                  <a:srgbClr val="941EDF"/>
                </a:solidFill>
                <a:latin typeface="Consolas" pitchFamily="49" charset="0"/>
              </a:rPr>
              <a:t>int</a:t>
            </a:r>
            <a:r>
              <a:rPr lang="en-US" sz="2400" dirty="0" smtClean="0">
                <a:latin typeface="Consolas" pitchFamily="49" charset="0"/>
              </a:rPr>
              <a:t>[][] </a:t>
            </a:r>
            <a:r>
              <a:rPr lang="en-US" sz="2400" dirty="0" err="1" smtClean="0">
                <a:latin typeface="Consolas" pitchFamily="49" charset="0"/>
              </a:rPr>
              <a:t>giveMeAnArray</a:t>
            </a:r>
            <a:r>
              <a:rPr lang="en-US" sz="2400" dirty="0" smtClean="0">
                <a:latin typeface="Consolas" pitchFamily="49" charset="0"/>
              </a:rPr>
              <a:t>()</a:t>
            </a:r>
          </a:p>
          <a:p>
            <a:pPr>
              <a:buFont typeface="Wingdings 2" pitchFamily="18" charset="2"/>
              <a:buNone/>
            </a:pPr>
            <a:r>
              <a:rPr lang="en-US" sz="2400" dirty="0" smtClean="0">
                <a:latin typeface="Consolas" pitchFamily="49" charset="0"/>
              </a:rPr>
              <a:t>{</a:t>
            </a:r>
          </a:p>
          <a:p>
            <a:pPr>
              <a:buFont typeface="Wingdings 2" pitchFamily="18" charset="2"/>
              <a:buNone/>
            </a:pPr>
            <a:r>
              <a:rPr lang="en-US" sz="2400" dirty="0" smtClean="0">
                <a:latin typeface="Consolas" pitchFamily="49" charset="0"/>
              </a:rPr>
              <a:t>    </a:t>
            </a:r>
            <a:r>
              <a:rPr lang="en-US" sz="2400" dirty="0" err="1" smtClean="0">
                <a:solidFill>
                  <a:srgbClr val="941EDF"/>
                </a:solidFill>
                <a:latin typeface="Consolas" pitchFamily="49" charset="0"/>
              </a:rPr>
              <a:t>int</a:t>
            </a:r>
            <a:r>
              <a:rPr lang="en-US" sz="2400" dirty="0" smtClean="0">
                <a:latin typeface="Consolas" pitchFamily="49" charset="0"/>
              </a:rPr>
              <a:t>[][] table = </a:t>
            </a:r>
            <a:r>
              <a:rPr lang="en-US" sz="2400" dirty="0" smtClean="0">
                <a:solidFill>
                  <a:srgbClr val="941EDF"/>
                </a:solidFill>
                <a:latin typeface="Consolas" pitchFamily="49" charset="0"/>
              </a:rPr>
              <a:t>new</a:t>
            </a:r>
            <a:r>
              <a:rPr lang="en-US" sz="2400" dirty="0" smtClean="0">
                <a:latin typeface="Consolas" pitchFamily="49" charset="0"/>
              </a:rPr>
              <a:t> </a:t>
            </a:r>
            <a:r>
              <a:rPr lang="en-US" sz="2400" dirty="0" err="1" smtClean="0">
                <a:solidFill>
                  <a:srgbClr val="941EDF"/>
                </a:solidFill>
                <a:latin typeface="Consolas" pitchFamily="49" charset="0"/>
              </a:rPr>
              <a:t>int</a:t>
            </a:r>
            <a:r>
              <a:rPr lang="en-US" sz="2400" dirty="0" smtClean="0">
                <a:latin typeface="Consolas" pitchFamily="49" charset="0"/>
              </a:rPr>
              <a:t>[4][3];</a:t>
            </a:r>
          </a:p>
          <a:p>
            <a:pPr>
              <a:buFont typeface="Wingdings 2" pitchFamily="18" charset="2"/>
              <a:buNone/>
            </a:pPr>
            <a:r>
              <a:rPr lang="en-US" sz="2400" dirty="0" smtClean="0">
                <a:latin typeface="Consolas" pitchFamily="49" charset="0"/>
              </a:rPr>
              <a:t>    // put values in the table</a:t>
            </a:r>
          </a:p>
          <a:p>
            <a:pPr>
              <a:buFont typeface="Wingdings 2" pitchFamily="18" charset="2"/>
              <a:buNone/>
            </a:pPr>
            <a:r>
              <a:rPr lang="en-US" sz="2400" dirty="0" smtClean="0">
                <a:latin typeface="Consolas" pitchFamily="49" charset="0"/>
              </a:rPr>
              <a:t>    </a:t>
            </a:r>
            <a:r>
              <a:rPr lang="en-US" sz="2400" dirty="0" smtClean="0">
                <a:solidFill>
                  <a:srgbClr val="941EDF"/>
                </a:solidFill>
                <a:latin typeface="Consolas" pitchFamily="49" charset="0"/>
              </a:rPr>
              <a:t>return</a:t>
            </a:r>
            <a:r>
              <a:rPr lang="en-US" sz="2400" dirty="0" smtClean="0">
                <a:latin typeface="Consolas" pitchFamily="49" charset="0"/>
              </a:rPr>
              <a:t> table;</a:t>
            </a:r>
          </a:p>
          <a:p>
            <a:pPr>
              <a:buFont typeface="Wingdings 2" pitchFamily="18" charset="2"/>
              <a:buNone/>
            </a:pPr>
            <a:r>
              <a:rPr lang="en-US" sz="2400" dirty="0" smtClean="0">
                <a:latin typeface="Consolas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0284920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Why? Arrays </a:t>
            </a:r>
            <a:r>
              <a:rPr lang="en-US" smtClean="0"/>
              <a:t>of 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Clr>
                <a:srgbClr val="3891A7"/>
              </a:buClr>
              <a:buFont typeface="Wingdings 2" pitchFamily="18" charset="2"/>
              <a:buNone/>
            </a:pPr>
            <a:r>
              <a:rPr lang="en-US" sz="2000" dirty="0" err="1" smtClean="0">
                <a:solidFill>
                  <a:srgbClr val="941EDF"/>
                </a:solidFill>
                <a:latin typeface="Consolas" pitchFamily="49" charset="0"/>
              </a:rPr>
              <a:t>int</a:t>
            </a:r>
            <a:r>
              <a:rPr lang="en-US" sz="2000" dirty="0" smtClean="0">
                <a:solidFill>
                  <a:srgbClr val="000000"/>
                </a:solidFill>
                <a:latin typeface="Consolas" pitchFamily="49" charset="0"/>
              </a:rPr>
              <a:t>[] scores = </a:t>
            </a:r>
            <a:r>
              <a:rPr lang="en-US" sz="2000" dirty="0" smtClean="0">
                <a:solidFill>
                  <a:srgbClr val="941EDF"/>
                </a:solidFill>
                <a:latin typeface="Consolas" pitchFamily="49" charset="0"/>
              </a:rPr>
              <a:t>new </a:t>
            </a:r>
            <a:r>
              <a:rPr lang="en-US" sz="2000" dirty="0" err="1" smtClean="0">
                <a:solidFill>
                  <a:srgbClr val="941EDF"/>
                </a:solidFill>
                <a:latin typeface="Consolas" pitchFamily="49" charset="0"/>
              </a:rPr>
              <a:t>int</a:t>
            </a:r>
            <a:r>
              <a:rPr lang="en-US" sz="2000" dirty="0" smtClean="0">
                <a:solidFill>
                  <a:srgbClr val="000000"/>
                </a:solidFill>
                <a:latin typeface="Consolas" pitchFamily="49" charset="0"/>
              </a:rPr>
              <a:t>[5];</a:t>
            </a:r>
          </a:p>
          <a:p>
            <a:pPr>
              <a:lnSpc>
                <a:spcPct val="90000"/>
              </a:lnSpc>
              <a:buClr>
                <a:srgbClr val="3891A7"/>
              </a:buClr>
              <a:buFont typeface="Wingdings 2" pitchFamily="18" charset="2"/>
              <a:buNone/>
            </a:pPr>
            <a:endParaRPr lang="en-US" sz="1000" dirty="0" smtClean="0">
              <a:solidFill>
                <a:srgbClr val="941EDF"/>
              </a:solidFill>
              <a:latin typeface="Consolas" pitchFamily="49" charset="0"/>
            </a:endParaRPr>
          </a:p>
          <a:p>
            <a:pPr>
              <a:lnSpc>
                <a:spcPct val="90000"/>
              </a:lnSpc>
            </a:pPr>
            <a:r>
              <a:rPr lang="en-US" sz="2800" dirty="0" smtClean="0">
                <a:solidFill>
                  <a:srgbClr val="000000"/>
                </a:solidFill>
              </a:rPr>
              <a:t>scores is a one-dimensional array</a:t>
            </a:r>
          </a:p>
          <a:p>
            <a:pPr lvl="1">
              <a:lnSpc>
                <a:spcPct val="90000"/>
              </a:lnSpc>
              <a:buClr>
                <a:srgbClr val="0000FF"/>
              </a:buClr>
            </a:pPr>
            <a:r>
              <a:rPr lang="en-US" sz="2400" dirty="0"/>
              <a:t>base type is </a:t>
            </a:r>
            <a:r>
              <a:rPr lang="en-US" sz="2400" dirty="0" err="1" smtClean="0">
                <a:solidFill>
                  <a:srgbClr val="941EDF"/>
                </a:solidFill>
                <a:latin typeface="Consolas" pitchFamily="49" charset="0"/>
              </a:rPr>
              <a:t>int</a:t>
            </a:r>
            <a:endParaRPr lang="en-US" sz="2000" dirty="0" smtClean="0">
              <a:solidFill>
                <a:srgbClr val="941EDF"/>
              </a:solidFill>
              <a:latin typeface="Consolas" pitchFamily="49" charset="0"/>
            </a:endParaRPr>
          </a:p>
          <a:p>
            <a:pPr>
              <a:lnSpc>
                <a:spcPct val="90000"/>
              </a:lnSpc>
              <a:buClr>
                <a:srgbClr val="3891A7"/>
              </a:buClr>
              <a:buFont typeface="Wingdings 2" pitchFamily="18" charset="2"/>
              <a:buNone/>
            </a:pPr>
            <a:endParaRPr lang="en-US" sz="1000" dirty="0" smtClean="0">
              <a:solidFill>
                <a:srgbClr val="941EDF"/>
              </a:solidFill>
              <a:latin typeface="Consolas" pitchFamily="49" charset="0"/>
            </a:endParaRPr>
          </a:p>
          <a:p>
            <a:pPr>
              <a:lnSpc>
                <a:spcPct val="90000"/>
              </a:lnSpc>
              <a:buClr>
                <a:srgbClr val="3891A7"/>
              </a:buClr>
              <a:buFont typeface="Wingdings 2" pitchFamily="18" charset="2"/>
              <a:buNone/>
            </a:pPr>
            <a:r>
              <a:rPr lang="en-US" sz="2000" dirty="0" err="1" smtClean="0">
                <a:solidFill>
                  <a:srgbClr val="941EDF"/>
                </a:solidFill>
                <a:latin typeface="Consolas" pitchFamily="49" charset="0"/>
              </a:rPr>
              <a:t>int</a:t>
            </a:r>
            <a:r>
              <a:rPr lang="en-US" sz="2000" dirty="0" smtClean="0">
                <a:solidFill>
                  <a:srgbClr val="000000"/>
                </a:solidFill>
                <a:latin typeface="Consolas" pitchFamily="49" charset="0"/>
              </a:rPr>
              <a:t>[][] table = </a:t>
            </a:r>
            <a:r>
              <a:rPr lang="en-US" sz="2000" dirty="0" smtClean="0">
                <a:solidFill>
                  <a:srgbClr val="941EDF"/>
                </a:solidFill>
                <a:latin typeface="Consolas" pitchFamily="49" charset="0"/>
              </a:rPr>
              <a:t>new </a:t>
            </a:r>
            <a:r>
              <a:rPr lang="en-US" sz="2000" dirty="0" err="1" smtClean="0">
                <a:solidFill>
                  <a:srgbClr val="941EDF"/>
                </a:solidFill>
                <a:latin typeface="Consolas" pitchFamily="49" charset="0"/>
              </a:rPr>
              <a:t>int</a:t>
            </a:r>
            <a:r>
              <a:rPr lang="en-US" sz="2000" dirty="0" smtClean="0">
                <a:solidFill>
                  <a:srgbClr val="000000"/>
                </a:solidFill>
                <a:latin typeface="Consolas" pitchFamily="49" charset="0"/>
              </a:rPr>
              <a:t>[4][3];</a:t>
            </a:r>
          </a:p>
          <a:p>
            <a:pPr>
              <a:lnSpc>
                <a:spcPct val="90000"/>
              </a:lnSpc>
            </a:pPr>
            <a:endParaRPr lang="en-US" sz="10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table is </a:t>
            </a:r>
            <a:r>
              <a:rPr lang="en-US" sz="2800" i="1" dirty="0" smtClean="0"/>
              <a:t>also </a:t>
            </a:r>
            <a:r>
              <a:rPr lang="en-US" sz="2800" dirty="0" smtClean="0"/>
              <a:t>in fact a one-dimensional array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base type is </a:t>
            </a:r>
            <a:r>
              <a:rPr lang="en-US" sz="2400" dirty="0" err="1" smtClean="0">
                <a:solidFill>
                  <a:srgbClr val="941EDF"/>
                </a:solidFill>
                <a:latin typeface="Consolas" pitchFamily="49" charset="0"/>
              </a:rPr>
              <a:t>int</a:t>
            </a:r>
            <a:r>
              <a:rPr lang="en-US" sz="2400" dirty="0" smtClean="0">
                <a:latin typeface="Consolas" pitchFamily="49" charset="0"/>
              </a:rPr>
              <a:t>[]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We still refer to table as a two-dimensional array</a:t>
            </a:r>
          </a:p>
        </p:txBody>
      </p:sp>
    </p:spTree>
    <p:extLst>
      <p:ext uri="{BB962C8B-B14F-4D97-AF65-F5344CB8AC3E}">
        <p14:creationId xmlns:p14="http://schemas.microsoft.com/office/powerpoint/2010/main" val="42731208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1229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More about arrays</a:t>
            </a:r>
          </a:p>
          <a:p>
            <a:endParaRPr lang="en-US" dirty="0" smtClean="0"/>
          </a:p>
          <a:p>
            <a:r>
              <a:rPr lang="en-US" dirty="0" smtClean="0"/>
              <a:t>2D arrays</a:t>
            </a:r>
          </a:p>
          <a:p>
            <a:endParaRPr lang="en-US" dirty="0" smtClean="0"/>
          </a:p>
          <a:p>
            <a:r>
              <a:rPr lang="en-US" dirty="0" smtClean="0"/>
              <a:t>Examples of using </a:t>
            </a:r>
            <a:r>
              <a:rPr lang="en-US" dirty="0" err="1" smtClean="0"/>
              <a:t>ArrayList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034299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8718"/>
            <a:ext cx="8577072" cy="770391"/>
          </a:xfrm>
        </p:spPr>
        <p:txBody>
          <a:bodyPr>
            <a:normAutofit/>
          </a:bodyPr>
          <a:lstStyle/>
          <a:p>
            <a:r>
              <a:rPr lang="en-US" sz="4000" dirty="0" smtClean="0"/>
              <a:t>2D </a:t>
            </a:r>
            <a:r>
              <a:rPr lang="en-US" sz="4000" dirty="0"/>
              <a:t>A</a:t>
            </a:r>
            <a:r>
              <a:rPr lang="en-US" sz="4000" dirty="0" smtClean="0"/>
              <a:t>rray of Irregular Shape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err="1">
                <a:solidFill>
                  <a:srgbClr val="7F0055"/>
                </a:solidFill>
                <a:latin typeface="Consolas"/>
                <a:cs typeface="Consolas"/>
              </a:rPr>
              <a:t>int</a:t>
            </a:r>
            <a:r>
              <a:rPr lang="en-US" sz="2800" b="1" dirty="0">
                <a:solidFill>
                  <a:srgbClr val="000000"/>
                </a:solidFill>
                <a:latin typeface="Consolas"/>
                <a:cs typeface="Consolas"/>
              </a:rPr>
              <a:t>[][] x = </a:t>
            </a:r>
            <a:r>
              <a:rPr lang="en-US" sz="2800" b="1" dirty="0">
                <a:solidFill>
                  <a:srgbClr val="7F0055"/>
                </a:solidFill>
                <a:latin typeface="Consolas"/>
                <a:cs typeface="Consolas"/>
              </a:rPr>
              <a:t>new</a:t>
            </a:r>
            <a:r>
              <a:rPr lang="en-US" sz="2800" b="1" dirty="0">
                <a:solidFill>
                  <a:srgbClr val="000000"/>
                </a:solidFill>
                <a:latin typeface="Consolas"/>
                <a:cs typeface="Consolas"/>
              </a:rPr>
              <a:t> </a:t>
            </a:r>
            <a:r>
              <a:rPr lang="en-US" sz="2800" b="1" dirty="0" err="1" smtClean="0">
                <a:solidFill>
                  <a:srgbClr val="7F0055"/>
                </a:solidFill>
                <a:latin typeface="Consolas"/>
                <a:cs typeface="Consolas"/>
              </a:rPr>
              <a:t>int</a:t>
            </a:r>
            <a:r>
              <a:rPr lang="en-US" sz="2800" b="1" dirty="0" smtClean="0">
                <a:solidFill>
                  <a:srgbClr val="000000"/>
                </a:solidFill>
                <a:latin typeface="Consolas"/>
                <a:cs typeface="Consolas"/>
              </a:rPr>
              <a:t>[3][];</a:t>
            </a:r>
            <a:endParaRPr lang="en-US" sz="2800" b="1" dirty="0">
              <a:solidFill>
                <a:srgbClr val="000000"/>
              </a:solidFill>
              <a:latin typeface="Consolas"/>
              <a:cs typeface="Consolas"/>
            </a:endParaRPr>
          </a:p>
          <a:p>
            <a:pPr marL="0" indent="0">
              <a:buNone/>
            </a:pPr>
            <a:r>
              <a:rPr lang="en-US" sz="2800" dirty="0">
                <a:solidFill>
                  <a:srgbClr val="000000"/>
                </a:solidFill>
                <a:latin typeface="Consolas"/>
                <a:cs typeface="Consolas"/>
              </a:rPr>
              <a:t>x[0] = </a:t>
            </a:r>
            <a:r>
              <a:rPr lang="en-US" sz="2800" b="1" dirty="0">
                <a:solidFill>
                  <a:srgbClr val="7F0055"/>
                </a:solidFill>
                <a:latin typeface="Consolas"/>
                <a:cs typeface="Consolas"/>
              </a:rPr>
              <a:t>new</a:t>
            </a:r>
            <a:r>
              <a:rPr lang="en-US" sz="2800" b="1" dirty="0">
                <a:solidFill>
                  <a:srgbClr val="000000"/>
                </a:solidFill>
                <a:latin typeface="Consolas"/>
                <a:cs typeface="Consolas"/>
              </a:rPr>
              <a:t> </a:t>
            </a:r>
            <a:r>
              <a:rPr lang="en-US" sz="2800" b="1" dirty="0" err="1">
                <a:solidFill>
                  <a:srgbClr val="7F0055"/>
                </a:solidFill>
                <a:latin typeface="Consolas"/>
                <a:cs typeface="Consolas"/>
              </a:rPr>
              <a:t>int</a:t>
            </a:r>
            <a:r>
              <a:rPr lang="en-US" sz="2800" b="1" dirty="0">
                <a:solidFill>
                  <a:srgbClr val="000000"/>
                </a:solidFill>
                <a:latin typeface="Consolas"/>
                <a:cs typeface="Consolas"/>
              </a:rPr>
              <a:t>[6];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000000"/>
                </a:solidFill>
                <a:latin typeface="Consolas"/>
                <a:cs typeface="Consolas"/>
              </a:rPr>
              <a:t>x[1] = </a:t>
            </a:r>
            <a:r>
              <a:rPr lang="en-US" sz="2800" b="1" dirty="0">
                <a:solidFill>
                  <a:srgbClr val="7F0055"/>
                </a:solidFill>
                <a:latin typeface="Consolas"/>
                <a:cs typeface="Consolas"/>
              </a:rPr>
              <a:t>new</a:t>
            </a:r>
            <a:r>
              <a:rPr lang="en-US" sz="2800" b="1" dirty="0">
                <a:solidFill>
                  <a:srgbClr val="000000"/>
                </a:solidFill>
                <a:latin typeface="Consolas"/>
                <a:cs typeface="Consolas"/>
              </a:rPr>
              <a:t> </a:t>
            </a:r>
            <a:r>
              <a:rPr lang="en-US" sz="2800" b="1" dirty="0" err="1">
                <a:solidFill>
                  <a:srgbClr val="7F0055"/>
                </a:solidFill>
                <a:latin typeface="Consolas"/>
                <a:cs typeface="Consolas"/>
              </a:rPr>
              <a:t>int</a:t>
            </a:r>
            <a:r>
              <a:rPr lang="en-US" sz="2800" b="1" dirty="0">
                <a:solidFill>
                  <a:srgbClr val="000000"/>
                </a:solidFill>
                <a:latin typeface="Consolas"/>
                <a:cs typeface="Consolas"/>
              </a:rPr>
              <a:t>[3];</a:t>
            </a:r>
          </a:p>
          <a:p>
            <a:pPr marL="0" indent="0">
              <a:buNone/>
            </a:pPr>
            <a:endParaRPr lang="en-US" sz="1000" dirty="0">
              <a:latin typeface="Consolas"/>
              <a:cs typeface="Consolas"/>
            </a:endParaRPr>
          </a:p>
          <a:p>
            <a:pPr marL="0" indent="0">
              <a:buNone/>
            </a:pPr>
            <a:r>
              <a:rPr lang="en-US" sz="2800" dirty="0" err="1">
                <a:solidFill>
                  <a:srgbClr val="000000"/>
                </a:solidFill>
                <a:latin typeface="Consolas"/>
                <a:cs typeface="Consolas"/>
              </a:rPr>
              <a:t>System.</a:t>
            </a:r>
            <a:r>
              <a:rPr lang="en-US" sz="2800" i="1" dirty="0" err="1">
                <a:solidFill>
                  <a:srgbClr val="0000C0"/>
                </a:solidFill>
                <a:latin typeface="Consolas"/>
                <a:cs typeface="Consolas"/>
              </a:rPr>
              <a:t>out</a:t>
            </a:r>
            <a:r>
              <a:rPr lang="en-US" sz="2800" i="1" dirty="0" err="1">
                <a:solidFill>
                  <a:srgbClr val="000000"/>
                </a:solidFill>
                <a:latin typeface="Consolas"/>
                <a:cs typeface="Consolas"/>
              </a:rPr>
              <a:t>.println</a:t>
            </a:r>
            <a:r>
              <a:rPr lang="en-US" sz="2800" i="1" dirty="0">
                <a:solidFill>
                  <a:srgbClr val="000000"/>
                </a:solidFill>
                <a:latin typeface="Consolas"/>
                <a:cs typeface="Consolas"/>
              </a:rPr>
              <a:t>(x[0].</a:t>
            </a:r>
            <a:r>
              <a:rPr lang="en-US" sz="2800" i="1" dirty="0">
                <a:solidFill>
                  <a:srgbClr val="0000C0"/>
                </a:solidFill>
                <a:latin typeface="Consolas"/>
                <a:cs typeface="Consolas"/>
              </a:rPr>
              <a:t>length</a:t>
            </a:r>
            <a:r>
              <a:rPr lang="en-US" sz="2800" i="1" dirty="0">
                <a:solidFill>
                  <a:srgbClr val="000000"/>
                </a:solidFill>
                <a:latin typeface="Consolas"/>
                <a:cs typeface="Consolas"/>
              </a:rPr>
              <a:t>);</a:t>
            </a:r>
          </a:p>
          <a:p>
            <a:pPr marL="0" indent="0">
              <a:buNone/>
            </a:pPr>
            <a:r>
              <a:rPr lang="en-US" sz="2800" dirty="0" err="1">
                <a:solidFill>
                  <a:srgbClr val="000000"/>
                </a:solidFill>
                <a:latin typeface="Consolas"/>
                <a:cs typeface="Consolas"/>
              </a:rPr>
              <a:t>System.</a:t>
            </a:r>
            <a:r>
              <a:rPr lang="en-US" sz="2800" i="1" dirty="0" err="1">
                <a:solidFill>
                  <a:srgbClr val="0000C0"/>
                </a:solidFill>
                <a:latin typeface="Consolas"/>
                <a:cs typeface="Consolas"/>
              </a:rPr>
              <a:t>out</a:t>
            </a:r>
            <a:r>
              <a:rPr lang="en-US" sz="2800" i="1" dirty="0" err="1">
                <a:solidFill>
                  <a:srgbClr val="000000"/>
                </a:solidFill>
                <a:latin typeface="Consolas"/>
                <a:cs typeface="Consolas"/>
              </a:rPr>
              <a:t>.println</a:t>
            </a:r>
            <a:r>
              <a:rPr lang="en-US" sz="2800" i="1" dirty="0">
                <a:solidFill>
                  <a:srgbClr val="000000"/>
                </a:solidFill>
                <a:latin typeface="Consolas"/>
                <a:cs typeface="Consolas"/>
              </a:rPr>
              <a:t>(x[1].</a:t>
            </a:r>
            <a:r>
              <a:rPr lang="en-US" sz="2800" i="1" dirty="0">
                <a:solidFill>
                  <a:srgbClr val="0000C0"/>
                </a:solidFill>
                <a:latin typeface="Consolas"/>
                <a:cs typeface="Consolas"/>
              </a:rPr>
              <a:t>length</a:t>
            </a:r>
            <a:r>
              <a:rPr lang="en-US" sz="2800" i="1" dirty="0">
                <a:solidFill>
                  <a:srgbClr val="000000"/>
                </a:solidFill>
                <a:latin typeface="Consolas"/>
                <a:cs typeface="Consolas"/>
              </a:rPr>
              <a:t>);</a:t>
            </a:r>
          </a:p>
          <a:p>
            <a:pPr marL="0" indent="0">
              <a:buNone/>
            </a:pPr>
            <a:r>
              <a:rPr lang="en-US" sz="2800" dirty="0" err="1">
                <a:solidFill>
                  <a:srgbClr val="000000"/>
                </a:solidFill>
                <a:latin typeface="Consolas"/>
                <a:cs typeface="Consolas"/>
              </a:rPr>
              <a:t>System.</a:t>
            </a:r>
            <a:r>
              <a:rPr lang="en-US" sz="2800" i="1" dirty="0" err="1">
                <a:solidFill>
                  <a:srgbClr val="0000C0"/>
                </a:solidFill>
                <a:latin typeface="Consolas"/>
                <a:cs typeface="Consolas"/>
              </a:rPr>
              <a:t>out</a:t>
            </a:r>
            <a:r>
              <a:rPr lang="en-US" sz="2800" i="1" dirty="0" err="1">
                <a:solidFill>
                  <a:srgbClr val="000000"/>
                </a:solidFill>
                <a:latin typeface="Consolas"/>
                <a:cs typeface="Consolas"/>
              </a:rPr>
              <a:t>.println</a:t>
            </a:r>
            <a:r>
              <a:rPr lang="en-US" sz="2800" i="1" dirty="0">
                <a:solidFill>
                  <a:srgbClr val="000000"/>
                </a:solidFill>
                <a:latin typeface="Consolas"/>
                <a:cs typeface="Consolas"/>
              </a:rPr>
              <a:t>(x[2].</a:t>
            </a:r>
            <a:r>
              <a:rPr lang="en-US" sz="2800" i="1" dirty="0">
                <a:solidFill>
                  <a:srgbClr val="0000C0"/>
                </a:solidFill>
                <a:latin typeface="Consolas"/>
                <a:cs typeface="Consolas"/>
              </a:rPr>
              <a:t>length</a:t>
            </a:r>
            <a:r>
              <a:rPr lang="en-US" sz="2800" i="1" dirty="0">
                <a:solidFill>
                  <a:srgbClr val="000000"/>
                </a:solidFill>
                <a:latin typeface="Consolas"/>
                <a:cs typeface="Consolas"/>
              </a:rPr>
              <a:t>);</a:t>
            </a:r>
            <a:endParaRPr lang="en-US" sz="2800" dirty="0">
              <a:latin typeface="Consolas"/>
              <a:cs typeface="Consolas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 flipV="1">
            <a:off x="6764367" y="5216098"/>
            <a:ext cx="478716" cy="4945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536966" y="5710664"/>
            <a:ext cx="24973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What’s wrong</a:t>
            </a:r>
          </a:p>
          <a:p>
            <a:r>
              <a:rPr lang="en-US" dirty="0" smtClean="0"/>
              <a:t>with the last line?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1127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ArrayList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4048" y="1507785"/>
            <a:ext cx="8229600" cy="4412267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Array: fixed size once declared</a:t>
            </a:r>
          </a:p>
          <a:p>
            <a:pPr lvl="1"/>
            <a:r>
              <a:rPr lang="en-US" dirty="0" smtClean="0"/>
              <a:t>1D, 2D, … n-D</a:t>
            </a:r>
            <a:endParaRPr lang="en-US" dirty="0"/>
          </a:p>
          <a:p>
            <a:pPr lvl="1"/>
            <a:r>
              <a:rPr lang="en-US" dirty="0" smtClean="0"/>
              <a:t>2D array does not have to be rectangle</a:t>
            </a:r>
          </a:p>
          <a:p>
            <a:endParaRPr lang="en-US" dirty="0"/>
          </a:p>
          <a:p>
            <a:r>
              <a:rPr lang="en-US" dirty="0" err="1" smtClean="0"/>
              <a:t>ArrayList</a:t>
            </a:r>
            <a:r>
              <a:rPr lang="en-US" dirty="0"/>
              <a:t>:</a:t>
            </a:r>
            <a:r>
              <a:rPr lang="en-US" dirty="0" smtClean="0"/>
              <a:t> dynamic size</a:t>
            </a:r>
          </a:p>
          <a:p>
            <a:pPr lvl="1"/>
            <a:r>
              <a:rPr lang="en-US" dirty="0" smtClean="0"/>
              <a:t>A list that can be manipulated in many ways</a:t>
            </a:r>
          </a:p>
          <a:p>
            <a:pPr lvl="1"/>
            <a:r>
              <a:rPr lang="en-US" dirty="0" smtClean="0"/>
              <a:t>Very useful in practice</a:t>
            </a:r>
          </a:p>
          <a:p>
            <a:pPr lvl="1"/>
            <a:r>
              <a:rPr lang="en-US" dirty="0" smtClean="0"/>
              <a:t>In case some students do not read </a:t>
            </a:r>
            <a:r>
              <a:rPr lang="en-US" dirty="0" err="1" smtClean="0"/>
              <a:t>ArrayList</a:t>
            </a:r>
            <a:r>
              <a:rPr lang="en-US" dirty="0" smtClean="0"/>
              <a:t> documentation, I have several boring slides here.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167726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an </a:t>
            </a:r>
            <a:r>
              <a:rPr lang="en-US" dirty="0" err="1"/>
              <a:t>ArrayList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In this example we will create an </a:t>
            </a:r>
            <a:r>
              <a:rPr lang="en-US" sz="2800" dirty="0" err="1"/>
              <a:t>ArrayList</a:t>
            </a:r>
            <a:r>
              <a:rPr lang="en-US" sz="2800" dirty="0"/>
              <a:t> of String in Java. This Java </a:t>
            </a:r>
            <a:r>
              <a:rPr lang="en-US" sz="2800" dirty="0" err="1"/>
              <a:t>ArrayList</a:t>
            </a:r>
            <a:r>
              <a:rPr lang="en-US" sz="2800" dirty="0"/>
              <a:t> will only allow String and will throw compilation error if we try to any other object than String</a:t>
            </a:r>
            <a:r>
              <a:rPr lang="en-US" sz="2800" dirty="0" smtClean="0"/>
              <a:t>.</a:t>
            </a:r>
          </a:p>
          <a:p>
            <a:endParaRPr lang="en-US" sz="1100" dirty="0" smtClean="0"/>
          </a:p>
          <a:p>
            <a:pPr marL="0" indent="0">
              <a:buNone/>
            </a:pPr>
            <a:r>
              <a:rPr lang="en-US" sz="2400" i="1" dirty="0" smtClean="0">
                <a:solidFill>
                  <a:srgbClr val="666666"/>
                </a:solidFill>
                <a:latin typeface="Courier New"/>
              </a:rPr>
              <a:t>  /</a:t>
            </a:r>
            <a:r>
              <a:rPr lang="en-US" sz="2400" i="1" dirty="0">
                <a:solidFill>
                  <a:srgbClr val="666666"/>
                </a:solidFill>
                <a:latin typeface="Courier New"/>
              </a:rPr>
              <a:t>/</a:t>
            </a:r>
            <a:r>
              <a:rPr lang="en-US" sz="2400" i="1" dirty="0" err="1">
                <a:solidFill>
                  <a:srgbClr val="666666"/>
                </a:solidFill>
                <a:latin typeface="Courier New"/>
              </a:rPr>
              <a:t>ArrayList</a:t>
            </a:r>
            <a:r>
              <a:rPr lang="en-US" sz="2400" i="1" dirty="0">
                <a:solidFill>
                  <a:srgbClr val="666666"/>
                </a:solidFill>
                <a:latin typeface="Courier New"/>
              </a:rPr>
              <a:t> to Store only String </a:t>
            </a:r>
            <a:r>
              <a:rPr lang="en-US" sz="2400" i="1" dirty="0" smtClean="0">
                <a:solidFill>
                  <a:srgbClr val="666666"/>
                </a:solidFill>
                <a:latin typeface="Courier New"/>
              </a:rPr>
              <a:t>objects</a:t>
            </a:r>
            <a:endParaRPr lang="en-US" sz="2400" dirty="0"/>
          </a:p>
          <a:p>
            <a:pPr marL="0" indent="0">
              <a:buNone/>
            </a:pPr>
            <a:r>
              <a:rPr lang="en-US" sz="2400" b="1" dirty="0" smtClean="0">
                <a:solidFill>
                  <a:srgbClr val="000066"/>
                </a:solidFill>
                <a:latin typeface="Courier New"/>
              </a:rPr>
              <a:t>	</a:t>
            </a:r>
            <a:r>
              <a:rPr lang="en-US" sz="2400" b="1" dirty="0" err="1" smtClean="0">
                <a:solidFill>
                  <a:srgbClr val="000066"/>
                </a:solidFill>
                <a:latin typeface="Courier New"/>
              </a:rPr>
              <a:t>ArrayList</a:t>
            </a:r>
            <a:r>
              <a:rPr lang="en-US" sz="2400" dirty="0" smtClean="0">
                <a:solidFill>
                  <a:srgbClr val="339933"/>
                </a:solidFill>
                <a:latin typeface="Courier New"/>
              </a:rPr>
              <a:t>&lt;</a:t>
            </a:r>
            <a:r>
              <a:rPr lang="en-US" sz="2400" b="1" dirty="0" smtClean="0">
                <a:solidFill>
                  <a:srgbClr val="000066"/>
                </a:solidFill>
                <a:latin typeface="Courier New"/>
              </a:rPr>
              <a:t>String</a:t>
            </a:r>
            <a:r>
              <a:rPr lang="en-US" sz="2400" dirty="0">
                <a:solidFill>
                  <a:srgbClr val="339933"/>
                </a:solidFill>
                <a:latin typeface="Courier New"/>
              </a:rPr>
              <a:t>&gt;</a:t>
            </a:r>
            <a:r>
              <a:rPr lang="en-US" sz="2400" dirty="0">
                <a:solidFill>
                  <a:srgbClr val="000066"/>
                </a:solidFill>
                <a:latin typeface="Courier New"/>
              </a:rPr>
              <a:t> </a:t>
            </a:r>
            <a:r>
              <a:rPr lang="en-US" sz="2400" dirty="0" err="1">
                <a:solidFill>
                  <a:srgbClr val="000066"/>
                </a:solidFill>
                <a:latin typeface="Courier New"/>
              </a:rPr>
              <a:t>stringList</a:t>
            </a:r>
            <a:r>
              <a:rPr lang="en-US" sz="2400" dirty="0">
                <a:solidFill>
                  <a:srgbClr val="000066"/>
                </a:solidFill>
                <a:latin typeface="Courier New"/>
              </a:rPr>
              <a:t> </a:t>
            </a:r>
            <a:r>
              <a:rPr lang="en-US" sz="2400" dirty="0" smtClean="0">
                <a:solidFill>
                  <a:srgbClr val="000066"/>
                </a:solidFill>
                <a:latin typeface="Courier New"/>
              </a:rPr>
              <a:t>			  	   				=</a:t>
            </a:r>
            <a:r>
              <a:rPr lang="en-US" sz="2400" dirty="0">
                <a:solidFill>
                  <a:srgbClr val="000066"/>
                </a:solidFill>
                <a:latin typeface="Courier New"/>
              </a:rPr>
              <a:t> </a:t>
            </a:r>
            <a:r>
              <a:rPr lang="en-US" sz="2400" b="1" dirty="0">
                <a:solidFill>
                  <a:srgbClr val="000000"/>
                </a:solidFill>
                <a:latin typeface="Courier New"/>
              </a:rPr>
              <a:t>new</a:t>
            </a:r>
            <a:r>
              <a:rPr lang="en-US" sz="2400" dirty="0">
                <a:solidFill>
                  <a:srgbClr val="000066"/>
                </a:solidFill>
                <a:latin typeface="Courier New"/>
              </a:rPr>
              <a:t> </a:t>
            </a:r>
            <a:r>
              <a:rPr lang="en-US" sz="2400" b="1" dirty="0" err="1">
                <a:solidFill>
                  <a:srgbClr val="000066"/>
                </a:solidFill>
                <a:latin typeface="Courier New"/>
              </a:rPr>
              <a:t>ArrayList</a:t>
            </a:r>
            <a:r>
              <a:rPr lang="en-US" sz="2400" dirty="0">
                <a:solidFill>
                  <a:srgbClr val="339933"/>
                </a:solidFill>
                <a:latin typeface="Courier New"/>
              </a:rPr>
              <a:t>&lt;</a:t>
            </a:r>
            <a:r>
              <a:rPr lang="en-US" sz="2400" b="1" dirty="0">
                <a:solidFill>
                  <a:srgbClr val="000066"/>
                </a:solidFill>
                <a:latin typeface="Courier New"/>
              </a:rPr>
              <a:t>String</a:t>
            </a:r>
            <a:r>
              <a:rPr lang="en-US" sz="2400" dirty="0">
                <a:solidFill>
                  <a:srgbClr val="339933"/>
                </a:solidFill>
                <a:latin typeface="Courier New"/>
              </a:rPr>
              <a:t>&gt;</a:t>
            </a:r>
            <a:r>
              <a:rPr lang="en-US" sz="2400" dirty="0">
                <a:solidFill>
                  <a:srgbClr val="009900"/>
                </a:solidFill>
                <a:latin typeface="Courier New"/>
              </a:rPr>
              <a:t>()</a:t>
            </a:r>
            <a:r>
              <a:rPr lang="en-US" sz="2400" dirty="0">
                <a:solidFill>
                  <a:srgbClr val="339933"/>
                </a:solidFill>
                <a:latin typeface="Courier New"/>
              </a:rPr>
              <a:t>;</a:t>
            </a:r>
            <a:r>
              <a:rPr lang="en-US" sz="2400" dirty="0">
                <a:solidFill>
                  <a:srgbClr val="000066"/>
                </a:solidFill>
                <a:latin typeface="Courier New"/>
              </a:rPr>
              <a:t> </a:t>
            </a:r>
            <a:endParaRPr lang="en-US" sz="2400" dirty="0" smtClean="0">
              <a:solidFill>
                <a:srgbClr val="000066"/>
              </a:solidFill>
              <a:latin typeface="Courier New"/>
            </a:endParaRPr>
          </a:p>
          <a:p>
            <a:pPr marL="0" indent="0">
              <a:buNone/>
            </a:pPr>
            <a:r>
              <a:rPr lang="en-US" sz="2400" i="1" dirty="0">
                <a:solidFill>
                  <a:srgbClr val="000066"/>
                </a:solidFill>
                <a:latin typeface="Courier New"/>
              </a:rPr>
              <a:t>	</a:t>
            </a:r>
            <a:r>
              <a:rPr lang="en-US" sz="2400" i="1" dirty="0" smtClean="0">
                <a:solidFill>
                  <a:srgbClr val="000066"/>
                </a:solidFill>
                <a:latin typeface="Courier New"/>
              </a:rPr>
              <a:t>	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504256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 Putting an Item into </a:t>
            </a:r>
            <a:r>
              <a:rPr lang="en-US" dirty="0" err="1"/>
              <a:t>ArrayList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64605"/>
            <a:ext cx="8503920" cy="4412267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rgbClr val="000000"/>
                </a:solidFill>
                <a:latin typeface="+mj-lt"/>
              </a:rPr>
              <a:t>Second line will result in compilation error because </a:t>
            </a:r>
            <a:r>
              <a:rPr lang="en-US" sz="2800" b="1" dirty="0">
                <a:solidFill>
                  <a:srgbClr val="000000"/>
                </a:solidFill>
                <a:latin typeface="+mj-lt"/>
              </a:rPr>
              <a:t>this Java </a:t>
            </a:r>
            <a:r>
              <a:rPr lang="en-US" sz="2800" b="1" dirty="0" err="1" smtClean="0">
                <a:solidFill>
                  <a:srgbClr val="000000"/>
                </a:solidFill>
                <a:latin typeface="+mj-lt"/>
              </a:rPr>
              <a:t>ArrayList</a:t>
            </a:r>
            <a:r>
              <a:rPr lang="en-US" sz="2800" b="1" dirty="0" smtClean="0">
                <a:solidFill>
                  <a:srgbClr val="000000"/>
                </a:solidFill>
                <a:latin typeface="+mj-lt"/>
              </a:rPr>
              <a:t> of String</a:t>
            </a:r>
            <a:r>
              <a:rPr lang="en-US" sz="2800" b="1" dirty="0">
                <a:solidFill>
                  <a:srgbClr val="000000"/>
                </a:solidFill>
                <a:latin typeface="+mj-lt"/>
              </a:rPr>
              <a:t> will only allow String </a:t>
            </a:r>
            <a:r>
              <a:rPr lang="en-US" sz="2800" b="1" dirty="0" smtClean="0">
                <a:solidFill>
                  <a:srgbClr val="000000"/>
                </a:solidFill>
                <a:latin typeface="+mj-lt"/>
              </a:rPr>
              <a:t>elements</a:t>
            </a:r>
            <a:endParaRPr lang="en-US" sz="2800" dirty="0" smtClean="0">
              <a:solidFill>
                <a:srgbClr val="000000"/>
              </a:solidFill>
              <a:latin typeface="+mj-lt"/>
            </a:endParaRPr>
          </a:p>
          <a:p>
            <a:endParaRPr lang="en-US" sz="1000" dirty="0">
              <a:solidFill>
                <a:srgbClr val="000000"/>
              </a:solidFill>
              <a:latin typeface="+mj-lt"/>
            </a:endParaRPr>
          </a:p>
          <a:p>
            <a:pPr marL="0" indent="0">
              <a:buNone/>
            </a:pPr>
            <a:r>
              <a:rPr lang="en-US" sz="2400" dirty="0" err="1">
                <a:solidFill>
                  <a:srgbClr val="000000"/>
                </a:solidFill>
                <a:latin typeface="Courier New"/>
              </a:rPr>
              <a:t>stringList.</a:t>
            </a:r>
            <a:r>
              <a:rPr lang="en-US" sz="2400" dirty="0" err="1">
                <a:solidFill>
                  <a:srgbClr val="006633"/>
                </a:solidFill>
                <a:latin typeface="Courier New"/>
              </a:rPr>
              <a:t>add</a:t>
            </a:r>
            <a:r>
              <a:rPr lang="en-US" sz="2400" dirty="0">
                <a:solidFill>
                  <a:srgbClr val="009900"/>
                </a:solidFill>
                <a:latin typeface="Courier New"/>
              </a:rPr>
              <a:t>(</a:t>
            </a:r>
            <a:r>
              <a:rPr lang="en-US" sz="2400" dirty="0">
                <a:solidFill>
                  <a:srgbClr val="0000FF"/>
                </a:solidFill>
                <a:latin typeface="Courier New"/>
              </a:rPr>
              <a:t>"Item"</a:t>
            </a:r>
            <a:r>
              <a:rPr lang="en-US" sz="2400" dirty="0">
                <a:solidFill>
                  <a:srgbClr val="009900"/>
                </a:solidFill>
                <a:latin typeface="Courier New"/>
              </a:rPr>
              <a:t>)</a:t>
            </a:r>
            <a:r>
              <a:rPr lang="en-US" sz="2400" dirty="0">
                <a:solidFill>
                  <a:srgbClr val="339933"/>
                </a:solidFill>
                <a:latin typeface="Courier New"/>
              </a:rPr>
              <a:t>;</a:t>
            </a:r>
            <a:r>
              <a:rPr lang="en-US" sz="2400" dirty="0">
                <a:solidFill>
                  <a:srgbClr val="000000"/>
                </a:solidFill>
                <a:latin typeface="Courier New"/>
              </a:rPr>
              <a:t> </a:t>
            </a:r>
            <a:endParaRPr lang="en-US" sz="2400" dirty="0" smtClean="0">
              <a:solidFill>
                <a:srgbClr val="000000"/>
              </a:solidFill>
              <a:latin typeface="Courier New"/>
            </a:endParaRPr>
          </a:p>
          <a:p>
            <a:pPr marL="0" indent="0">
              <a:buNone/>
            </a:pPr>
            <a:r>
              <a:rPr lang="en-US" sz="2400" i="1" dirty="0">
                <a:solidFill>
                  <a:srgbClr val="000000"/>
                </a:solidFill>
                <a:latin typeface="Courier New"/>
              </a:rPr>
              <a:t>	</a:t>
            </a:r>
            <a:r>
              <a:rPr lang="en-US" sz="2400" i="1" dirty="0" smtClean="0">
                <a:solidFill>
                  <a:srgbClr val="666666"/>
                </a:solidFill>
                <a:latin typeface="Courier New"/>
              </a:rPr>
              <a:t>//</a:t>
            </a:r>
            <a:r>
              <a:rPr lang="en-US" sz="2400" i="1" dirty="0">
                <a:solidFill>
                  <a:srgbClr val="666666"/>
                </a:solidFill>
                <a:latin typeface="Courier New"/>
              </a:rPr>
              <a:t>no error because we are storing </a:t>
            </a:r>
            <a:r>
              <a:rPr lang="en-US" sz="2400" i="1" dirty="0" smtClean="0">
                <a:solidFill>
                  <a:srgbClr val="666666"/>
                </a:solidFill>
                <a:latin typeface="Courier New"/>
              </a:rPr>
              <a:t>String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0000"/>
                </a:solidFill>
                <a:latin typeface="Courier New"/>
              </a:rPr>
              <a:t/>
            </a:r>
            <a:br>
              <a:rPr lang="en-US" sz="2400" dirty="0">
                <a:solidFill>
                  <a:srgbClr val="000000"/>
                </a:solidFill>
                <a:latin typeface="Courier New"/>
              </a:rPr>
            </a:br>
            <a:r>
              <a:rPr lang="en-US" sz="2400" dirty="0" err="1">
                <a:solidFill>
                  <a:srgbClr val="000000"/>
                </a:solidFill>
                <a:latin typeface="Courier New"/>
              </a:rPr>
              <a:t>stringList.</a:t>
            </a:r>
            <a:r>
              <a:rPr lang="en-US" sz="2400" dirty="0" err="1">
                <a:solidFill>
                  <a:srgbClr val="006633"/>
                </a:solidFill>
                <a:latin typeface="Courier New"/>
              </a:rPr>
              <a:t>add</a:t>
            </a:r>
            <a:r>
              <a:rPr lang="en-US" sz="2400" dirty="0">
                <a:solidFill>
                  <a:srgbClr val="009900"/>
                </a:solidFill>
                <a:latin typeface="Courier New"/>
              </a:rPr>
              <a:t>(</a:t>
            </a:r>
            <a:r>
              <a:rPr lang="en-US" sz="2400" b="1" dirty="0">
                <a:solidFill>
                  <a:srgbClr val="000000"/>
                </a:solidFill>
                <a:latin typeface="Courier New"/>
              </a:rPr>
              <a:t>new</a:t>
            </a:r>
            <a:r>
              <a:rPr lang="en-US" sz="2400" dirty="0">
                <a:solidFill>
                  <a:srgbClr val="000000"/>
                </a:solidFill>
                <a:latin typeface="Courier New"/>
              </a:rPr>
              <a:t> </a:t>
            </a:r>
            <a:r>
              <a:rPr lang="en-US" sz="2400" b="1" dirty="0">
                <a:solidFill>
                  <a:srgbClr val="000000"/>
                </a:solidFill>
                <a:latin typeface="Courier New"/>
              </a:rPr>
              <a:t>Integer</a:t>
            </a:r>
            <a:r>
              <a:rPr lang="en-US" sz="2400" dirty="0">
                <a:solidFill>
                  <a:srgbClr val="009900"/>
                </a:solidFill>
                <a:latin typeface="Courier New"/>
              </a:rPr>
              <a:t>(</a:t>
            </a:r>
            <a:r>
              <a:rPr lang="en-US" sz="2400" dirty="0">
                <a:solidFill>
                  <a:srgbClr val="CC66CC"/>
                </a:solidFill>
                <a:latin typeface="Courier New"/>
              </a:rPr>
              <a:t>2</a:t>
            </a:r>
            <a:r>
              <a:rPr lang="en-US" sz="2400" dirty="0">
                <a:solidFill>
                  <a:srgbClr val="009900"/>
                </a:solidFill>
                <a:latin typeface="Courier New"/>
              </a:rPr>
              <a:t>))</a:t>
            </a:r>
            <a:r>
              <a:rPr lang="en-US" sz="2400" dirty="0">
                <a:solidFill>
                  <a:srgbClr val="339933"/>
                </a:solidFill>
                <a:latin typeface="Courier New"/>
              </a:rPr>
              <a:t>;</a:t>
            </a:r>
            <a:r>
              <a:rPr lang="en-US" sz="2400" dirty="0">
                <a:solidFill>
                  <a:srgbClr val="000000"/>
                </a:solidFill>
                <a:latin typeface="Courier New"/>
              </a:rPr>
              <a:t> </a:t>
            </a:r>
            <a:endParaRPr lang="en-US" sz="2400" dirty="0" smtClean="0">
              <a:solidFill>
                <a:srgbClr val="000000"/>
              </a:solidFill>
              <a:latin typeface="Courier New"/>
            </a:endParaRPr>
          </a:p>
          <a:p>
            <a:pPr marL="0" indent="0">
              <a:buNone/>
            </a:pPr>
            <a:r>
              <a:rPr lang="en-US" sz="2400" i="1" dirty="0">
                <a:solidFill>
                  <a:srgbClr val="000000"/>
                </a:solidFill>
                <a:latin typeface="Courier New"/>
              </a:rPr>
              <a:t>	</a:t>
            </a:r>
            <a:r>
              <a:rPr lang="en-US" sz="2400" i="1" dirty="0" smtClean="0">
                <a:solidFill>
                  <a:srgbClr val="666666"/>
                </a:solidFill>
                <a:latin typeface="Courier New"/>
              </a:rPr>
              <a:t>//</a:t>
            </a:r>
            <a:r>
              <a:rPr lang="en-US" sz="2400" i="1" dirty="0">
                <a:solidFill>
                  <a:srgbClr val="666666"/>
                </a:solidFill>
                <a:latin typeface="Courier New"/>
              </a:rPr>
              <a:t>compilation </a:t>
            </a:r>
            <a:r>
              <a:rPr lang="en-US" sz="2400" i="1" dirty="0" smtClean="0">
                <a:solidFill>
                  <a:srgbClr val="666666"/>
                </a:solidFill>
                <a:latin typeface="Courier New"/>
              </a:rPr>
              <a:t>error</a:t>
            </a:r>
            <a:endParaRPr lang="en-US" sz="2400" dirty="0">
              <a:solidFill>
                <a:srgbClr val="000000"/>
              </a:solidFill>
              <a:latin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5646907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Size &amp; </a:t>
            </a:r>
            <a:r>
              <a:rPr lang="en-US" dirty="0" err="1" smtClean="0"/>
              <a:t>IndexOf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Size of an </a:t>
            </a:r>
            <a:r>
              <a:rPr lang="en-US" dirty="0" err="1"/>
              <a:t>ArrayList</a:t>
            </a:r>
            <a:r>
              <a:rPr lang="en-US" dirty="0"/>
              <a:t> in Java is total </a:t>
            </a:r>
            <a:r>
              <a:rPr lang="en-US" dirty="0" smtClean="0"/>
              <a:t>number of</a:t>
            </a:r>
            <a:r>
              <a:rPr lang="en-US" dirty="0"/>
              <a:t> elements currently stored in </a:t>
            </a:r>
            <a:r>
              <a:rPr lang="en-US" dirty="0" err="1"/>
              <a:t>ArrayList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sz="2400" b="1" dirty="0" smtClean="0">
                <a:solidFill>
                  <a:srgbClr val="006600"/>
                </a:solidFill>
                <a:latin typeface="Courier New"/>
              </a:rPr>
              <a:t>	</a:t>
            </a:r>
            <a:r>
              <a:rPr lang="en-US" sz="2400" b="1" dirty="0" err="1" smtClean="0">
                <a:solidFill>
                  <a:srgbClr val="006600"/>
                </a:solidFill>
                <a:latin typeface="Courier New"/>
              </a:rPr>
              <a:t>int</a:t>
            </a:r>
            <a:r>
              <a:rPr lang="en-US" sz="2400" dirty="0">
                <a:solidFill>
                  <a:srgbClr val="000066"/>
                </a:solidFill>
                <a:latin typeface="Courier New"/>
              </a:rPr>
              <a:t> size = </a:t>
            </a:r>
            <a:r>
              <a:rPr lang="en-US" sz="2400" dirty="0" err="1">
                <a:solidFill>
                  <a:srgbClr val="000066"/>
                </a:solidFill>
                <a:latin typeface="Courier New"/>
              </a:rPr>
              <a:t>stringList.</a:t>
            </a:r>
            <a:r>
              <a:rPr lang="en-US" sz="2400" dirty="0" err="1">
                <a:solidFill>
                  <a:srgbClr val="006633"/>
                </a:solidFill>
                <a:latin typeface="Courier New"/>
              </a:rPr>
              <a:t>size</a:t>
            </a:r>
            <a:r>
              <a:rPr lang="en-US" sz="2400" dirty="0" smtClean="0">
                <a:solidFill>
                  <a:srgbClr val="009900"/>
                </a:solidFill>
                <a:latin typeface="Courier New"/>
              </a:rPr>
              <a:t>()</a:t>
            </a:r>
            <a:r>
              <a:rPr lang="en-US" sz="2400" dirty="0" smtClean="0">
                <a:solidFill>
                  <a:srgbClr val="339933"/>
                </a:solidFill>
                <a:latin typeface="Courier New"/>
              </a:rPr>
              <a:t>;</a:t>
            </a:r>
          </a:p>
          <a:p>
            <a:pPr marL="0" indent="0">
              <a:buNone/>
            </a:pPr>
            <a:endParaRPr lang="en-US" sz="1800" dirty="0">
              <a:solidFill>
                <a:srgbClr val="339933"/>
              </a:solidFill>
              <a:latin typeface="Courier New"/>
            </a:endParaRPr>
          </a:p>
          <a:p>
            <a:r>
              <a:rPr lang="en-US" dirty="0"/>
              <a:t>Checking Index of an </a:t>
            </a:r>
            <a:r>
              <a:rPr lang="en-US" dirty="0" smtClean="0"/>
              <a:t>“Item” </a:t>
            </a:r>
            <a:r>
              <a:rPr lang="en-US" dirty="0"/>
              <a:t>in Java </a:t>
            </a:r>
            <a:r>
              <a:rPr lang="en-US" dirty="0" err="1" smtClean="0"/>
              <a:t>Arraylist</a:t>
            </a:r>
            <a:endParaRPr lang="en-US" dirty="0" smtClean="0"/>
          </a:p>
          <a:p>
            <a:pPr marL="0" indent="0">
              <a:buNone/>
            </a:pPr>
            <a:r>
              <a:rPr lang="en-US" sz="1800" dirty="0"/>
              <a:t/>
            </a:r>
            <a:br>
              <a:rPr lang="en-US" sz="1800" dirty="0"/>
            </a:br>
            <a:r>
              <a:rPr lang="en-US" sz="2400" dirty="0" smtClean="0"/>
              <a:t>	</a:t>
            </a:r>
            <a:r>
              <a:rPr lang="en-US" sz="2400" b="1" dirty="0" err="1" smtClean="0">
                <a:solidFill>
                  <a:srgbClr val="006600"/>
                </a:solidFill>
                <a:latin typeface="Courier New"/>
              </a:rPr>
              <a:t>int</a:t>
            </a:r>
            <a:r>
              <a:rPr lang="en-US" sz="2400" dirty="0">
                <a:solidFill>
                  <a:srgbClr val="000066"/>
                </a:solidFill>
                <a:latin typeface="Courier New"/>
              </a:rPr>
              <a:t> index = </a:t>
            </a:r>
            <a:r>
              <a:rPr lang="en-US" sz="2400" dirty="0" err="1">
                <a:solidFill>
                  <a:srgbClr val="000066"/>
                </a:solidFill>
                <a:latin typeface="Courier New"/>
              </a:rPr>
              <a:t>stringList.</a:t>
            </a:r>
            <a:r>
              <a:rPr lang="en-US" sz="2400" dirty="0" err="1">
                <a:solidFill>
                  <a:srgbClr val="006633"/>
                </a:solidFill>
                <a:latin typeface="Courier New"/>
              </a:rPr>
              <a:t>indexOf</a:t>
            </a:r>
            <a:r>
              <a:rPr lang="en-US" sz="2400" dirty="0">
                <a:solidFill>
                  <a:srgbClr val="009900"/>
                </a:solidFill>
                <a:latin typeface="Courier New"/>
              </a:rPr>
              <a:t>(</a:t>
            </a:r>
            <a:r>
              <a:rPr lang="en-US" sz="2400" dirty="0">
                <a:solidFill>
                  <a:srgbClr val="0000FF"/>
                </a:solidFill>
                <a:latin typeface="Courier New"/>
              </a:rPr>
              <a:t>"Item"</a:t>
            </a:r>
            <a:r>
              <a:rPr lang="en-US" sz="2400" dirty="0">
                <a:solidFill>
                  <a:srgbClr val="009900"/>
                </a:solidFill>
                <a:latin typeface="Courier New"/>
              </a:rPr>
              <a:t>)</a:t>
            </a:r>
            <a:r>
              <a:rPr lang="en-US" sz="2400" dirty="0">
                <a:solidFill>
                  <a:srgbClr val="339933"/>
                </a:solidFill>
                <a:latin typeface="Courier New"/>
              </a:rPr>
              <a:t>;</a:t>
            </a:r>
            <a:r>
              <a:rPr lang="en-US" sz="2400" dirty="0">
                <a:solidFill>
                  <a:srgbClr val="000066"/>
                </a:solidFill>
                <a:latin typeface="Courier New"/>
              </a:rPr>
              <a:t> </a:t>
            </a:r>
            <a:endParaRPr lang="en-US" sz="2400" dirty="0" smtClean="0">
              <a:solidFill>
                <a:srgbClr val="000066"/>
              </a:solidFill>
              <a:latin typeface="Courier New"/>
            </a:endParaRPr>
          </a:p>
          <a:p>
            <a:pPr marL="0" indent="0">
              <a:buNone/>
            </a:pPr>
            <a:r>
              <a:rPr lang="en-US" sz="2400" i="1" dirty="0">
                <a:solidFill>
                  <a:srgbClr val="000066"/>
                </a:solidFill>
                <a:latin typeface="Courier New"/>
              </a:rPr>
              <a:t>	</a:t>
            </a:r>
            <a:r>
              <a:rPr lang="en-US" sz="2400" i="1" dirty="0" smtClean="0">
                <a:solidFill>
                  <a:srgbClr val="000066"/>
                </a:solidFill>
                <a:latin typeface="Courier New"/>
              </a:rPr>
              <a:t>			</a:t>
            </a:r>
            <a:r>
              <a:rPr lang="en-US" sz="2400" i="1" dirty="0" smtClean="0">
                <a:solidFill>
                  <a:srgbClr val="666666"/>
                </a:solidFill>
                <a:latin typeface="Courier New"/>
              </a:rPr>
              <a:t>//</a:t>
            </a:r>
            <a:r>
              <a:rPr lang="en-US" sz="2400" i="1" dirty="0">
                <a:solidFill>
                  <a:srgbClr val="666666"/>
                </a:solidFill>
                <a:latin typeface="Courier New"/>
              </a:rPr>
              <a:t>location of Item object in List</a:t>
            </a:r>
            <a:r>
              <a:rPr lang="en-US" sz="2400" dirty="0">
                <a:solidFill>
                  <a:srgbClr val="000000"/>
                </a:solidFill>
                <a:latin typeface="Trebuchet MS"/>
              </a:rPr>
              <a:t/>
            </a:r>
            <a:br>
              <a:rPr lang="en-US" sz="2400" dirty="0">
                <a:solidFill>
                  <a:srgbClr val="000000"/>
                </a:solidFill>
                <a:latin typeface="Trebuchet MS"/>
              </a:rPr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704446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2038" cy="1143000"/>
          </a:xfrm>
        </p:spPr>
        <p:txBody>
          <a:bodyPr>
            <a:normAutofit/>
          </a:bodyPr>
          <a:lstStyle/>
          <a:p>
            <a:r>
              <a:rPr lang="en-US" sz="3600" dirty="0"/>
              <a:t>Retrieving Item from </a:t>
            </a:r>
            <a:r>
              <a:rPr lang="en-US" sz="3600" dirty="0" err="1" smtClean="0"/>
              <a:t>ArrayList</a:t>
            </a:r>
            <a:r>
              <a:rPr lang="en-US" sz="3600" dirty="0" smtClean="0"/>
              <a:t> </a:t>
            </a:r>
            <a:r>
              <a:rPr lang="en-US" sz="3600" dirty="0"/>
              <a:t>in a </a:t>
            </a:r>
            <a:r>
              <a:rPr lang="en-US" sz="3600" dirty="0" smtClean="0"/>
              <a:t>Loop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2038" cy="4525963"/>
          </a:xfrm>
        </p:spPr>
        <p:txBody>
          <a:bodyPr>
            <a:noAutofit/>
          </a:bodyPr>
          <a:lstStyle/>
          <a:p>
            <a:pPr marL="400050" lvl="1" indent="0">
              <a:buNone/>
            </a:pPr>
            <a:r>
              <a:rPr lang="en-US" sz="2200" dirty="0" smtClean="0">
                <a:solidFill>
                  <a:srgbClr val="000000"/>
                </a:solidFill>
                <a:latin typeface="Courier New"/>
              </a:rPr>
              <a:t>for</a:t>
            </a:r>
            <a:r>
              <a:rPr lang="en-US" sz="2200" dirty="0">
                <a:solidFill>
                  <a:srgbClr val="000066"/>
                </a:solidFill>
                <a:latin typeface="Courier New"/>
              </a:rPr>
              <a:t> </a:t>
            </a:r>
            <a:r>
              <a:rPr lang="en-US" sz="2200" dirty="0">
                <a:solidFill>
                  <a:srgbClr val="009900"/>
                </a:solidFill>
                <a:latin typeface="Courier New"/>
              </a:rPr>
              <a:t>(</a:t>
            </a:r>
            <a:r>
              <a:rPr lang="en-US" sz="2200" b="1" dirty="0" err="1">
                <a:solidFill>
                  <a:srgbClr val="006600"/>
                </a:solidFill>
                <a:latin typeface="Courier New"/>
              </a:rPr>
              <a:t>int</a:t>
            </a:r>
            <a:r>
              <a:rPr lang="en-US" sz="2200" dirty="0">
                <a:solidFill>
                  <a:srgbClr val="000066"/>
                </a:solidFill>
                <a:latin typeface="Courier New"/>
              </a:rPr>
              <a:t> </a:t>
            </a:r>
            <a:r>
              <a:rPr lang="en-US" sz="2200" dirty="0" err="1">
                <a:solidFill>
                  <a:srgbClr val="000066"/>
                </a:solidFill>
                <a:latin typeface="Courier New"/>
              </a:rPr>
              <a:t>i</a:t>
            </a:r>
            <a:r>
              <a:rPr lang="en-US" sz="2200" dirty="0">
                <a:solidFill>
                  <a:srgbClr val="000066"/>
                </a:solidFill>
                <a:latin typeface="Courier New"/>
              </a:rPr>
              <a:t> = </a:t>
            </a:r>
            <a:r>
              <a:rPr lang="en-US" sz="2200" dirty="0">
                <a:solidFill>
                  <a:srgbClr val="CC66CC"/>
                </a:solidFill>
                <a:latin typeface="Courier New"/>
              </a:rPr>
              <a:t>0</a:t>
            </a:r>
            <a:r>
              <a:rPr lang="en-US" sz="2200" dirty="0">
                <a:solidFill>
                  <a:srgbClr val="339933"/>
                </a:solidFill>
                <a:latin typeface="Courier New"/>
              </a:rPr>
              <a:t>;</a:t>
            </a:r>
            <a:r>
              <a:rPr lang="en-US" sz="2200" dirty="0">
                <a:solidFill>
                  <a:srgbClr val="000066"/>
                </a:solidFill>
                <a:latin typeface="Courier New"/>
              </a:rPr>
              <a:t> </a:t>
            </a:r>
            <a:r>
              <a:rPr lang="en-US" sz="2200" dirty="0" err="1">
                <a:solidFill>
                  <a:srgbClr val="000066"/>
                </a:solidFill>
                <a:latin typeface="Courier New"/>
              </a:rPr>
              <a:t>i</a:t>
            </a:r>
            <a:r>
              <a:rPr lang="en-US" sz="2200" dirty="0">
                <a:solidFill>
                  <a:srgbClr val="000066"/>
                </a:solidFill>
                <a:latin typeface="Courier New"/>
              </a:rPr>
              <a:t> </a:t>
            </a:r>
            <a:r>
              <a:rPr lang="en-US" sz="2200" dirty="0">
                <a:solidFill>
                  <a:srgbClr val="339933"/>
                </a:solidFill>
                <a:latin typeface="Courier New"/>
              </a:rPr>
              <a:t>&lt;</a:t>
            </a:r>
            <a:r>
              <a:rPr lang="en-US" sz="2200" dirty="0">
                <a:solidFill>
                  <a:srgbClr val="000066"/>
                </a:solidFill>
                <a:latin typeface="Courier New"/>
              </a:rPr>
              <a:t> </a:t>
            </a:r>
            <a:r>
              <a:rPr lang="en-US" sz="2200" dirty="0" err="1">
                <a:solidFill>
                  <a:srgbClr val="000066"/>
                </a:solidFill>
                <a:latin typeface="Courier New"/>
              </a:rPr>
              <a:t>stringList.</a:t>
            </a:r>
            <a:r>
              <a:rPr lang="en-US" sz="2200" dirty="0" err="1">
                <a:solidFill>
                  <a:srgbClr val="006633"/>
                </a:solidFill>
                <a:latin typeface="Courier New"/>
              </a:rPr>
              <a:t>size</a:t>
            </a:r>
            <a:r>
              <a:rPr lang="en-US" sz="2200" dirty="0">
                <a:solidFill>
                  <a:srgbClr val="009900"/>
                </a:solidFill>
                <a:latin typeface="Courier New"/>
              </a:rPr>
              <a:t>()</a:t>
            </a:r>
            <a:r>
              <a:rPr lang="en-US" sz="2200" dirty="0">
                <a:solidFill>
                  <a:srgbClr val="339933"/>
                </a:solidFill>
                <a:latin typeface="Courier New"/>
              </a:rPr>
              <a:t>;</a:t>
            </a:r>
            <a:r>
              <a:rPr lang="en-US" sz="2200" dirty="0">
                <a:solidFill>
                  <a:srgbClr val="000066"/>
                </a:solidFill>
                <a:latin typeface="Courier New"/>
              </a:rPr>
              <a:t> </a:t>
            </a:r>
            <a:r>
              <a:rPr lang="en-US" sz="2200" dirty="0" err="1">
                <a:solidFill>
                  <a:srgbClr val="000066"/>
                </a:solidFill>
                <a:latin typeface="Courier New"/>
              </a:rPr>
              <a:t>i</a:t>
            </a:r>
            <a:r>
              <a:rPr lang="en-US" sz="2200" dirty="0">
                <a:solidFill>
                  <a:srgbClr val="000066"/>
                </a:solidFill>
                <a:latin typeface="Courier New"/>
              </a:rPr>
              <a:t>++</a:t>
            </a:r>
            <a:r>
              <a:rPr lang="en-US" sz="2200" dirty="0">
                <a:solidFill>
                  <a:srgbClr val="009900"/>
                </a:solidFill>
                <a:latin typeface="Courier New"/>
              </a:rPr>
              <a:t>)</a:t>
            </a:r>
            <a:r>
              <a:rPr lang="en-US" sz="2200" dirty="0">
                <a:solidFill>
                  <a:srgbClr val="000066"/>
                </a:solidFill>
                <a:latin typeface="Courier New"/>
              </a:rPr>
              <a:t/>
            </a:r>
            <a:br>
              <a:rPr lang="en-US" sz="2200" dirty="0">
                <a:solidFill>
                  <a:srgbClr val="000066"/>
                </a:solidFill>
                <a:latin typeface="Courier New"/>
              </a:rPr>
            </a:br>
            <a:r>
              <a:rPr lang="en-US" sz="2200" dirty="0">
                <a:solidFill>
                  <a:srgbClr val="000066"/>
                </a:solidFill>
                <a:latin typeface="Courier New"/>
              </a:rPr>
              <a:t>   </a:t>
            </a:r>
            <a:r>
              <a:rPr lang="en-US" sz="2200" b="1" dirty="0">
                <a:solidFill>
                  <a:srgbClr val="003399"/>
                </a:solidFill>
                <a:latin typeface="Courier New"/>
              </a:rPr>
              <a:t>String</a:t>
            </a:r>
            <a:r>
              <a:rPr lang="en-US" sz="2200" dirty="0">
                <a:solidFill>
                  <a:srgbClr val="000066"/>
                </a:solidFill>
                <a:latin typeface="Courier New"/>
              </a:rPr>
              <a:t> item = </a:t>
            </a:r>
            <a:r>
              <a:rPr lang="en-US" sz="2200" dirty="0" err="1">
                <a:solidFill>
                  <a:srgbClr val="000066"/>
                </a:solidFill>
                <a:latin typeface="Courier New"/>
              </a:rPr>
              <a:t>stringList.</a:t>
            </a:r>
            <a:r>
              <a:rPr lang="en-US" sz="2200" dirty="0" err="1">
                <a:solidFill>
                  <a:srgbClr val="006633"/>
                </a:solidFill>
                <a:latin typeface="Courier New"/>
              </a:rPr>
              <a:t>get</a:t>
            </a:r>
            <a:r>
              <a:rPr lang="en-US" sz="2200" dirty="0">
                <a:solidFill>
                  <a:srgbClr val="009900"/>
                </a:solidFill>
                <a:latin typeface="Courier New"/>
              </a:rPr>
              <a:t>(</a:t>
            </a:r>
            <a:r>
              <a:rPr lang="en-US" sz="2200" dirty="0" err="1">
                <a:solidFill>
                  <a:srgbClr val="000066"/>
                </a:solidFill>
                <a:latin typeface="Courier New"/>
              </a:rPr>
              <a:t>i</a:t>
            </a:r>
            <a:r>
              <a:rPr lang="en-US" sz="2200" dirty="0">
                <a:solidFill>
                  <a:srgbClr val="009900"/>
                </a:solidFill>
                <a:latin typeface="Courier New"/>
              </a:rPr>
              <a:t>)</a:t>
            </a:r>
            <a:r>
              <a:rPr lang="en-US" sz="2200" dirty="0">
                <a:solidFill>
                  <a:srgbClr val="339933"/>
                </a:solidFill>
                <a:latin typeface="Courier New"/>
              </a:rPr>
              <a:t>;</a:t>
            </a:r>
            <a:r>
              <a:rPr lang="en-US" sz="2200" dirty="0">
                <a:solidFill>
                  <a:srgbClr val="000066"/>
                </a:solidFill>
                <a:latin typeface="Courier New"/>
              </a:rPr>
              <a:t/>
            </a:r>
            <a:br>
              <a:rPr lang="en-US" sz="2200" dirty="0">
                <a:solidFill>
                  <a:srgbClr val="000066"/>
                </a:solidFill>
                <a:latin typeface="Courier New"/>
              </a:rPr>
            </a:br>
            <a:r>
              <a:rPr lang="en-US" sz="2200" dirty="0">
                <a:solidFill>
                  <a:srgbClr val="000066"/>
                </a:solidFill>
                <a:latin typeface="Courier New"/>
              </a:rPr>
              <a:t>   </a:t>
            </a:r>
            <a:r>
              <a:rPr lang="en-US" sz="2200" b="1" dirty="0" err="1">
                <a:solidFill>
                  <a:srgbClr val="003399"/>
                </a:solidFill>
                <a:latin typeface="Courier New"/>
              </a:rPr>
              <a:t>System</a:t>
            </a:r>
            <a:r>
              <a:rPr lang="en-US" sz="2200" dirty="0" err="1">
                <a:solidFill>
                  <a:srgbClr val="000066"/>
                </a:solidFill>
                <a:latin typeface="Courier New"/>
              </a:rPr>
              <a:t>.</a:t>
            </a:r>
            <a:r>
              <a:rPr lang="en-US" sz="2200" dirty="0" err="1">
                <a:solidFill>
                  <a:srgbClr val="006633"/>
                </a:solidFill>
                <a:latin typeface="Courier New"/>
              </a:rPr>
              <a:t>out</a:t>
            </a:r>
            <a:r>
              <a:rPr lang="en-US" sz="2200" dirty="0" err="1">
                <a:solidFill>
                  <a:srgbClr val="000066"/>
                </a:solidFill>
                <a:latin typeface="Courier New"/>
              </a:rPr>
              <a:t>.</a:t>
            </a:r>
            <a:r>
              <a:rPr lang="en-US" sz="2200" dirty="0" err="1">
                <a:solidFill>
                  <a:srgbClr val="006633"/>
                </a:solidFill>
                <a:latin typeface="Courier New"/>
              </a:rPr>
              <a:t>println</a:t>
            </a:r>
            <a:r>
              <a:rPr lang="en-US" sz="2200" dirty="0" smtClean="0">
                <a:solidFill>
                  <a:srgbClr val="009900"/>
                </a:solidFill>
                <a:latin typeface="Courier New"/>
              </a:rPr>
              <a:t>(</a:t>
            </a:r>
            <a:r>
              <a:rPr lang="en-US" sz="2200" dirty="0" smtClean="0">
                <a:solidFill>
                  <a:srgbClr val="0000FF"/>
                </a:solidFill>
                <a:latin typeface="Courier New"/>
              </a:rPr>
              <a:t>“#"</a:t>
            </a:r>
            <a:r>
              <a:rPr lang="en-US" sz="2200" dirty="0">
                <a:solidFill>
                  <a:srgbClr val="000066"/>
                </a:solidFill>
                <a:latin typeface="Courier New"/>
              </a:rPr>
              <a:t> + </a:t>
            </a:r>
            <a:r>
              <a:rPr lang="en-US" sz="2200" dirty="0" err="1">
                <a:solidFill>
                  <a:srgbClr val="000066"/>
                </a:solidFill>
                <a:latin typeface="Courier New"/>
              </a:rPr>
              <a:t>i</a:t>
            </a:r>
            <a:r>
              <a:rPr lang="en-US" sz="2200" dirty="0">
                <a:solidFill>
                  <a:srgbClr val="000066"/>
                </a:solidFill>
                <a:latin typeface="Courier New"/>
              </a:rPr>
              <a:t> + </a:t>
            </a:r>
            <a:r>
              <a:rPr lang="en-US" sz="2200" dirty="0">
                <a:solidFill>
                  <a:srgbClr val="0000FF"/>
                </a:solidFill>
                <a:latin typeface="Courier New"/>
              </a:rPr>
              <a:t>" : "</a:t>
            </a:r>
            <a:r>
              <a:rPr lang="en-US" sz="2200" dirty="0">
                <a:solidFill>
                  <a:srgbClr val="000066"/>
                </a:solidFill>
                <a:latin typeface="Courier New"/>
              </a:rPr>
              <a:t> + </a:t>
            </a:r>
            <a:r>
              <a:rPr lang="en-US" sz="2200" dirty="0" smtClean="0">
                <a:solidFill>
                  <a:srgbClr val="000066"/>
                </a:solidFill>
                <a:latin typeface="Courier New"/>
              </a:rPr>
              <a:t>item</a:t>
            </a:r>
            <a:r>
              <a:rPr lang="en-US" sz="2200" dirty="0" smtClean="0">
                <a:solidFill>
                  <a:srgbClr val="009900"/>
                </a:solidFill>
                <a:latin typeface="Courier New"/>
              </a:rPr>
              <a:t>)</a:t>
            </a:r>
            <a:r>
              <a:rPr lang="en-US" sz="2200" dirty="0" smtClean="0">
                <a:solidFill>
                  <a:srgbClr val="339933"/>
                </a:solidFill>
                <a:latin typeface="Courier New"/>
              </a:rPr>
              <a:t>;</a:t>
            </a:r>
            <a:r>
              <a:rPr lang="en-US" sz="2200" dirty="0">
                <a:solidFill>
                  <a:srgbClr val="000066"/>
                </a:solidFill>
                <a:latin typeface="Courier New"/>
              </a:rPr>
              <a:t/>
            </a:r>
            <a:br>
              <a:rPr lang="en-US" sz="2200" dirty="0">
                <a:solidFill>
                  <a:srgbClr val="000066"/>
                </a:solidFill>
                <a:latin typeface="Courier New"/>
              </a:rPr>
            </a:br>
            <a:r>
              <a:rPr lang="en-US" sz="2200" dirty="0" smtClean="0">
                <a:solidFill>
                  <a:srgbClr val="009900"/>
                </a:solidFill>
                <a:latin typeface="Courier New"/>
              </a:rPr>
              <a:t>}</a:t>
            </a:r>
            <a:endParaRPr lang="en-US" sz="2200" dirty="0" smtClean="0">
              <a:solidFill>
                <a:srgbClr val="000066"/>
              </a:solidFill>
              <a:latin typeface="Courier New"/>
            </a:endParaRPr>
          </a:p>
          <a:p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Optional: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	From</a:t>
            </a:r>
            <a:r>
              <a:rPr lang="en-US" sz="2400" dirty="0">
                <a:solidFill>
                  <a:srgbClr val="000066"/>
                </a:solidFill>
                <a:latin typeface="+mj-lt"/>
              </a:rPr>
              <a:t> Java </a:t>
            </a:r>
            <a:r>
              <a:rPr lang="en-US" sz="2400" dirty="0">
                <a:solidFill>
                  <a:srgbClr val="CC66CC"/>
                </a:solidFill>
                <a:latin typeface="+mj-lt"/>
              </a:rPr>
              <a:t>5</a:t>
            </a:r>
            <a:r>
              <a:rPr lang="en-US" sz="2400" dirty="0">
                <a:solidFill>
                  <a:srgbClr val="000066"/>
                </a:solidFill>
                <a:latin typeface="+mj-lt"/>
              </a:rPr>
              <a:t> onwards you can use </a:t>
            </a:r>
            <a:r>
              <a:rPr lang="en-US" sz="2400" dirty="0" err="1">
                <a:solidFill>
                  <a:srgbClr val="000066"/>
                </a:solidFill>
                <a:latin typeface="+mj-lt"/>
              </a:rPr>
              <a:t>foreach</a:t>
            </a:r>
            <a:r>
              <a:rPr lang="en-US" sz="2400" dirty="0">
                <a:solidFill>
                  <a:srgbClr val="000066"/>
                </a:solidFill>
                <a:latin typeface="+mj-lt"/>
              </a:rPr>
              <a:t> loop as well</a:t>
            </a:r>
            <a:r>
              <a:rPr lang="en-US" sz="2400" dirty="0">
                <a:solidFill>
                  <a:srgbClr val="000066"/>
                </a:solidFill>
                <a:latin typeface="Courier New"/>
              </a:rPr>
              <a:t/>
            </a:r>
            <a:br>
              <a:rPr lang="en-US" sz="2400" dirty="0">
                <a:solidFill>
                  <a:srgbClr val="000066"/>
                </a:solidFill>
                <a:latin typeface="Courier New"/>
              </a:rPr>
            </a:br>
            <a:r>
              <a:rPr lang="en-US" sz="2400" dirty="0">
                <a:solidFill>
                  <a:srgbClr val="000066"/>
                </a:solidFill>
                <a:latin typeface="Courier New"/>
              </a:rPr>
              <a:t/>
            </a:r>
            <a:br>
              <a:rPr lang="en-US" sz="2400" dirty="0">
                <a:solidFill>
                  <a:srgbClr val="000066"/>
                </a:solidFill>
                <a:latin typeface="Courier New"/>
              </a:rPr>
            </a:br>
            <a:r>
              <a:rPr lang="en-US" sz="2400" dirty="0" smtClean="0">
                <a:solidFill>
                  <a:srgbClr val="000066"/>
                </a:solidFill>
                <a:latin typeface="Courier New"/>
              </a:rPr>
              <a:t>	</a:t>
            </a:r>
            <a:r>
              <a:rPr lang="en-US" sz="2200" b="1" dirty="0" smtClean="0">
                <a:solidFill>
                  <a:srgbClr val="000000"/>
                </a:solidFill>
                <a:latin typeface="Courier New"/>
              </a:rPr>
              <a:t>for</a:t>
            </a:r>
            <a:r>
              <a:rPr lang="en-US" sz="2200" dirty="0" smtClean="0">
                <a:solidFill>
                  <a:srgbClr val="009900"/>
                </a:solidFill>
                <a:latin typeface="Courier New"/>
              </a:rPr>
              <a:t>(</a:t>
            </a:r>
            <a:r>
              <a:rPr lang="en-US" sz="2200" b="1" dirty="0" smtClean="0">
                <a:solidFill>
                  <a:srgbClr val="003399"/>
                </a:solidFill>
                <a:latin typeface="Courier New"/>
              </a:rPr>
              <a:t>String</a:t>
            </a:r>
            <a:r>
              <a:rPr lang="en-US" sz="2200" dirty="0" smtClean="0">
                <a:solidFill>
                  <a:srgbClr val="000066"/>
                </a:solidFill>
                <a:latin typeface="Courier New"/>
              </a:rPr>
              <a:t> item: </a:t>
            </a:r>
            <a:r>
              <a:rPr lang="en-US" sz="2200" dirty="0" err="1" smtClean="0">
                <a:solidFill>
                  <a:srgbClr val="000066"/>
                </a:solidFill>
                <a:latin typeface="Courier New"/>
              </a:rPr>
              <a:t>stringList</a:t>
            </a:r>
            <a:r>
              <a:rPr lang="en-US" sz="2200" dirty="0" smtClean="0">
                <a:solidFill>
                  <a:srgbClr val="009900"/>
                </a:solidFill>
                <a:latin typeface="Courier New"/>
              </a:rPr>
              <a:t>){</a:t>
            </a:r>
            <a:r>
              <a:rPr lang="en-US" sz="2200" dirty="0" smtClean="0">
                <a:solidFill>
                  <a:srgbClr val="000066"/>
                </a:solidFill>
                <a:latin typeface="Courier New"/>
              </a:rPr>
              <a:t/>
            </a:r>
            <a:br>
              <a:rPr lang="en-US" sz="2200" dirty="0" smtClean="0">
                <a:solidFill>
                  <a:srgbClr val="000066"/>
                </a:solidFill>
                <a:latin typeface="Courier New"/>
              </a:rPr>
            </a:br>
            <a:r>
              <a:rPr lang="en-US" sz="2200" dirty="0" smtClean="0">
                <a:solidFill>
                  <a:srgbClr val="000066"/>
                </a:solidFill>
                <a:latin typeface="Courier New"/>
              </a:rPr>
              <a:t>	 </a:t>
            </a:r>
            <a:r>
              <a:rPr lang="en-US" sz="2000" dirty="0" smtClean="0">
                <a:solidFill>
                  <a:srgbClr val="000066"/>
                </a:solidFill>
                <a:latin typeface="Courier New"/>
              </a:rPr>
              <a:t> </a:t>
            </a:r>
            <a:r>
              <a:rPr lang="en-US" sz="2000" b="1" dirty="0" err="1" smtClean="0">
                <a:solidFill>
                  <a:srgbClr val="003399"/>
                </a:solidFill>
                <a:latin typeface="Courier New"/>
                <a:hlinkClick r:id="rId2"/>
              </a:rPr>
              <a:t>System</a:t>
            </a:r>
            <a:r>
              <a:rPr lang="en-US" sz="2000" dirty="0" err="1" smtClean="0">
                <a:solidFill>
                  <a:srgbClr val="000066"/>
                </a:solidFill>
                <a:latin typeface="Courier New"/>
              </a:rPr>
              <a:t>.</a:t>
            </a:r>
            <a:r>
              <a:rPr lang="en-US" sz="2000" dirty="0" err="1" smtClean="0">
                <a:solidFill>
                  <a:srgbClr val="006633"/>
                </a:solidFill>
                <a:latin typeface="Courier New"/>
              </a:rPr>
              <a:t>out</a:t>
            </a:r>
            <a:r>
              <a:rPr lang="en-US" sz="2000" dirty="0" err="1" smtClean="0">
                <a:solidFill>
                  <a:srgbClr val="000066"/>
                </a:solidFill>
                <a:latin typeface="Courier New"/>
              </a:rPr>
              <a:t>.</a:t>
            </a:r>
            <a:r>
              <a:rPr lang="en-US" sz="2000" dirty="0" err="1" smtClean="0">
                <a:solidFill>
                  <a:srgbClr val="006633"/>
                </a:solidFill>
                <a:latin typeface="Courier New"/>
              </a:rPr>
              <a:t>println</a:t>
            </a:r>
            <a:r>
              <a:rPr lang="en-US" sz="2000" dirty="0" smtClean="0">
                <a:solidFill>
                  <a:srgbClr val="009900"/>
                </a:solidFill>
                <a:latin typeface="Courier New"/>
              </a:rPr>
              <a:t>(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"retrieved element: "</a:t>
            </a:r>
            <a:r>
              <a:rPr lang="en-US" sz="2000" dirty="0" smtClean="0">
                <a:solidFill>
                  <a:srgbClr val="000066"/>
                </a:solidFill>
                <a:latin typeface="Courier New"/>
              </a:rPr>
              <a:t> + item</a:t>
            </a:r>
            <a:r>
              <a:rPr lang="en-US" sz="2000" dirty="0" smtClean="0">
                <a:solidFill>
                  <a:srgbClr val="009900"/>
                </a:solidFill>
                <a:latin typeface="Courier New"/>
              </a:rPr>
              <a:t>)</a:t>
            </a:r>
            <a:r>
              <a:rPr lang="en-US" sz="2000" dirty="0" smtClean="0">
                <a:solidFill>
                  <a:srgbClr val="339933"/>
                </a:solidFill>
                <a:latin typeface="Courier New"/>
              </a:rPr>
              <a:t>;</a:t>
            </a:r>
            <a:r>
              <a:rPr lang="en-US" sz="2200" dirty="0" smtClean="0">
                <a:solidFill>
                  <a:srgbClr val="000066"/>
                </a:solidFill>
                <a:latin typeface="Courier New"/>
              </a:rPr>
              <a:t/>
            </a:r>
            <a:br>
              <a:rPr lang="en-US" sz="2200" dirty="0" smtClean="0">
                <a:solidFill>
                  <a:srgbClr val="000066"/>
                </a:solidFill>
                <a:latin typeface="Courier New"/>
              </a:rPr>
            </a:br>
            <a:r>
              <a:rPr lang="en-US" sz="2200" dirty="0" smtClean="0">
                <a:solidFill>
                  <a:srgbClr val="000066"/>
                </a:solidFill>
                <a:latin typeface="Courier New"/>
              </a:rPr>
              <a:t>	</a:t>
            </a:r>
            <a:r>
              <a:rPr lang="en-US" sz="2200" dirty="0" smtClean="0">
                <a:solidFill>
                  <a:srgbClr val="009900"/>
                </a:solidFill>
                <a:latin typeface="Courier New"/>
              </a:rPr>
              <a:t>}</a:t>
            </a:r>
            <a:r>
              <a:rPr lang="en-US" sz="2200" dirty="0" smtClean="0">
                <a:solidFill>
                  <a:srgbClr val="000000"/>
                </a:solidFill>
                <a:latin typeface="Trebuchet MS"/>
              </a:rPr>
              <a:t/>
            </a:r>
            <a:br>
              <a:rPr lang="en-US" sz="2200" dirty="0" smtClean="0">
                <a:solidFill>
                  <a:srgbClr val="000000"/>
                </a:solidFill>
                <a:latin typeface="Trebuchet MS"/>
              </a:rPr>
            </a:b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7343518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Checking if </a:t>
            </a:r>
            <a:r>
              <a:rPr lang="en-US" sz="4000" dirty="0" err="1"/>
              <a:t>ArrayList</a:t>
            </a:r>
            <a:r>
              <a:rPr lang="en-US" sz="4000" dirty="0"/>
              <a:t> is Empty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3300" dirty="0" smtClean="0"/>
              <a:t>Use </a:t>
            </a:r>
            <a:r>
              <a:rPr lang="en-US" sz="3300" dirty="0" err="1" smtClean="0"/>
              <a:t>isEmpty</a:t>
            </a:r>
            <a:r>
              <a:rPr lang="en-US" sz="3300" dirty="0"/>
              <a:t>() method of Java </a:t>
            </a:r>
            <a:r>
              <a:rPr lang="en-US" sz="3300" dirty="0" err="1"/>
              <a:t>ArrayList</a:t>
            </a:r>
            <a:r>
              <a:rPr lang="en-US" sz="3300" dirty="0"/>
              <a:t> to check whether </a:t>
            </a:r>
            <a:r>
              <a:rPr lang="en-US" sz="3300" dirty="0" err="1"/>
              <a:t>ArrayList</a:t>
            </a:r>
            <a:r>
              <a:rPr lang="en-US" sz="3300" dirty="0"/>
              <a:t> is </a:t>
            </a:r>
            <a:r>
              <a:rPr lang="en-US" sz="3300" dirty="0" smtClean="0"/>
              <a:t>empty</a:t>
            </a:r>
            <a:endParaRPr lang="en-US" sz="3300" dirty="0"/>
          </a:p>
          <a:p>
            <a:pPr lvl="1"/>
            <a:r>
              <a:rPr lang="en-US" dirty="0" err="1" smtClean="0"/>
              <a:t>isEmpty</a:t>
            </a:r>
            <a:r>
              <a:rPr lang="en-US" dirty="0"/>
              <a:t>() method returns true if this </a:t>
            </a:r>
            <a:r>
              <a:rPr lang="en-US" dirty="0" err="1"/>
              <a:t>ArrayList</a:t>
            </a:r>
            <a:r>
              <a:rPr lang="en-US" dirty="0"/>
              <a:t> contains no elements. </a:t>
            </a:r>
          </a:p>
          <a:p>
            <a:pPr marL="57150" indent="0">
              <a:buNone/>
            </a:pPr>
            <a:r>
              <a:rPr lang="en-US" sz="2600" i="1" dirty="0">
                <a:solidFill>
                  <a:srgbClr val="666666"/>
                </a:solidFill>
                <a:latin typeface="Courier New"/>
              </a:rPr>
              <a:t>//</a:t>
            </a:r>
            <a:r>
              <a:rPr lang="en-US" sz="2600" i="1" dirty="0" err="1">
                <a:solidFill>
                  <a:srgbClr val="666666"/>
                </a:solidFill>
                <a:latin typeface="Courier New"/>
              </a:rPr>
              <a:t>isEmpty</a:t>
            </a:r>
            <a:r>
              <a:rPr lang="en-US" sz="2600" i="1" dirty="0">
                <a:solidFill>
                  <a:srgbClr val="666666"/>
                </a:solidFill>
                <a:latin typeface="Courier New"/>
              </a:rPr>
              <a:t>() will return true if List is empty</a:t>
            </a:r>
            <a:r>
              <a:rPr lang="en-US" sz="2600" dirty="0">
                <a:solidFill>
                  <a:srgbClr val="000066"/>
                </a:solidFill>
                <a:latin typeface="Courier New"/>
              </a:rPr>
              <a:t/>
            </a:r>
            <a:br>
              <a:rPr lang="en-US" sz="2600" dirty="0">
                <a:solidFill>
                  <a:srgbClr val="000066"/>
                </a:solidFill>
                <a:latin typeface="Courier New"/>
              </a:rPr>
            </a:br>
            <a:r>
              <a:rPr lang="en-US" sz="2600" b="1" dirty="0" err="1">
                <a:solidFill>
                  <a:srgbClr val="006600"/>
                </a:solidFill>
                <a:latin typeface="Courier New"/>
              </a:rPr>
              <a:t>boolean</a:t>
            </a:r>
            <a:r>
              <a:rPr lang="en-US" sz="2600" dirty="0">
                <a:solidFill>
                  <a:srgbClr val="000066"/>
                </a:solidFill>
                <a:latin typeface="Courier New"/>
              </a:rPr>
              <a:t> result = </a:t>
            </a:r>
            <a:r>
              <a:rPr lang="en-US" sz="2600" dirty="0" err="1">
                <a:solidFill>
                  <a:srgbClr val="000066"/>
                </a:solidFill>
                <a:latin typeface="Courier New"/>
              </a:rPr>
              <a:t>stringList.</a:t>
            </a:r>
            <a:r>
              <a:rPr lang="en-US" sz="2600" dirty="0" err="1">
                <a:solidFill>
                  <a:srgbClr val="006633"/>
                </a:solidFill>
                <a:latin typeface="Courier New"/>
              </a:rPr>
              <a:t>isEmpty</a:t>
            </a:r>
            <a:r>
              <a:rPr lang="en-US" sz="2600" dirty="0">
                <a:solidFill>
                  <a:srgbClr val="009900"/>
                </a:solidFill>
                <a:latin typeface="Courier New"/>
              </a:rPr>
              <a:t>()</a:t>
            </a:r>
            <a:r>
              <a:rPr lang="en-US" sz="2600" dirty="0">
                <a:solidFill>
                  <a:srgbClr val="339933"/>
                </a:solidFill>
                <a:latin typeface="Courier New"/>
              </a:rPr>
              <a:t>;</a:t>
            </a:r>
            <a:r>
              <a:rPr lang="en-US" dirty="0">
                <a:solidFill>
                  <a:srgbClr val="000066"/>
                </a:solidFill>
                <a:latin typeface="Courier New"/>
              </a:rPr>
              <a:t> </a:t>
            </a:r>
            <a:br>
              <a:rPr lang="en-US" dirty="0">
                <a:solidFill>
                  <a:srgbClr val="000066"/>
                </a:solidFill>
                <a:latin typeface="Courier New"/>
              </a:rPr>
            </a:br>
            <a:endParaRPr lang="en-US" dirty="0" smtClean="0"/>
          </a:p>
          <a:p>
            <a:r>
              <a:rPr lang="en-US" sz="3300" dirty="0" smtClean="0"/>
              <a:t>Or size</a:t>
            </a:r>
            <a:r>
              <a:rPr lang="en-US" sz="3300" dirty="0"/>
              <a:t>() method of List to check if List is </a:t>
            </a:r>
            <a:r>
              <a:rPr lang="en-US" sz="3300" dirty="0" smtClean="0"/>
              <a:t>empty</a:t>
            </a:r>
          </a:p>
          <a:p>
            <a:pPr marL="0" indent="0"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ourier New"/>
              </a:rPr>
              <a:t>if</a:t>
            </a:r>
            <a:r>
              <a:rPr lang="en-US" sz="2400" dirty="0">
                <a:solidFill>
                  <a:srgbClr val="009900"/>
                </a:solidFill>
                <a:latin typeface="Courier New"/>
              </a:rPr>
              <a:t>(</a:t>
            </a:r>
            <a:r>
              <a:rPr lang="en-US" sz="2400" dirty="0" err="1">
                <a:solidFill>
                  <a:srgbClr val="000066"/>
                </a:solidFill>
                <a:latin typeface="Courier New"/>
              </a:rPr>
              <a:t>stringList.</a:t>
            </a:r>
            <a:r>
              <a:rPr lang="en-US" sz="2400" dirty="0" err="1">
                <a:solidFill>
                  <a:srgbClr val="006633"/>
                </a:solidFill>
                <a:latin typeface="Courier New"/>
              </a:rPr>
              <a:t>size</a:t>
            </a:r>
            <a:r>
              <a:rPr lang="en-US" sz="2400" dirty="0">
                <a:solidFill>
                  <a:srgbClr val="009900"/>
                </a:solidFill>
                <a:latin typeface="Courier New"/>
              </a:rPr>
              <a:t>()</a:t>
            </a:r>
            <a:r>
              <a:rPr lang="en-US" sz="2400" dirty="0">
                <a:solidFill>
                  <a:srgbClr val="000066"/>
                </a:solidFill>
                <a:latin typeface="Courier New"/>
              </a:rPr>
              <a:t> == </a:t>
            </a:r>
            <a:r>
              <a:rPr lang="en-US" sz="2400" dirty="0">
                <a:solidFill>
                  <a:srgbClr val="CC66CC"/>
                </a:solidFill>
                <a:latin typeface="Courier New"/>
              </a:rPr>
              <a:t>0</a:t>
            </a:r>
            <a:r>
              <a:rPr lang="en-US" sz="2400" dirty="0">
                <a:solidFill>
                  <a:srgbClr val="009900"/>
                </a:solidFill>
                <a:latin typeface="Courier New"/>
              </a:rPr>
              <a:t>){</a:t>
            </a:r>
            <a:r>
              <a:rPr lang="en-US" sz="2400" dirty="0">
                <a:solidFill>
                  <a:srgbClr val="000066"/>
                </a:solidFill>
                <a:latin typeface="Courier New"/>
              </a:rPr>
              <a:t/>
            </a:r>
            <a:br>
              <a:rPr lang="en-US" sz="2400" dirty="0">
                <a:solidFill>
                  <a:srgbClr val="000066"/>
                </a:solidFill>
                <a:latin typeface="Courier New"/>
              </a:rPr>
            </a:br>
            <a:r>
              <a:rPr lang="en-US" sz="2400" dirty="0">
                <a:solidFill>
                  <a:srgbClr val="000066"/>
                </a:solidFill>
                <a:latin typeface="Courier New"/>
              </a:rPr>
              <a:t>   </a:t>
            </a:r>
            <a:r>
              <a:rPr lang="en-US" sz="2400" b="1" dirty="0" err="1">
                <a:solidFill>
                  <a:srgbClr val="000066"/>
                </a:solidFill>
                <a:latin typeface="Courier New"/>
              </a:rPr>
              <a:t>System</a:t>
            </a:r>
            <a:r>
              <a:rPr lang="en-US" sz="2400" dirty="0" err="1">
                <a:solidFill>
                  <a:srgbClr val="000066"/>
                </a:solidFill>
                <a:latin typeface="Courier New"/>
              </a:rPr>
              <a:t>.</a:t>
            </a:r>
            <a:r>
              <a:rPr lang="en-US" sz="2400" dirty="0" err="1">
                <a:solidFill>
                  <a:srgbClr val="006633"/>
                </a:solidFill>
                <a:latin typeface="Courier New"/>
              </a:rPr>
              <a:t>out</a:t>
            </a:r>
            <a:r>
              <a:rPr lang="en-US" sz="2400" dirty="0" err="1">
                <a:solidFill>
                  <a:srgbClr val="000066"/>
                </a:solidFill>
                <a:latin typeface="Courier New"/>
              </a:rPr>
              <a:t>.</a:t>
            </a:r>
            <a:r>
              <a:rPr lang="en-US" sz="2400" dirty="0" err="1">
                <a:solidFill>
                  <a:srgbClr val="006633"/>
                </a:solidFill>
                <a:latin typeface="Courier New"/>
              </a:rPr>
              <a:t>println</a:t>
            </a:r>
            <a:r>
              <a:rPr lang="en-US" sz="2400" dirty="0">
                <a:solidFill>
                  <a:srgbClr val="009900"/>
                </a:solidFill>
                <a:latin typeface="Courier New"/>
              </a:rPr>
              <a:t>(</a:t>
            </a:r>
            <a:r>
              <a:rPr lang="en-US" sz="2400" dirty="0">
                <a:solidFill>
                  <a:srgbClr val="0000FF"/>
                </a:solidFill>
                <a:latin typeface="Courier New"/>
              </a:rPr>
              <a:t>"</a:t>
            </a:r>
            <a:r>
              <a:rPr lang="en-US" sz="2400" dirty="0" err="1">
                <a:solidFill>
                  <a:srgbClr val="0000FF"/>
                </a:solidFill>
                <a:latin typeface="Courier New"/>
              </a:rPr>
              <a:t>ArrayList</a:t>
            </a:r>
            <a:r>
              <a:rPr lang="en-US" sz="2400" dirty="0">
                <a:solidFill>
                  <a:srgbClr val="0000FF"/>
                </a:solidFill>
                <a:latin typeface="Courier New"/>
              </a:rPr>
              <a:t> is empty"</a:t>
            </a:r>
            <a:r>
              <a:rPr lang="en-US" sz="2400" dirty="0">
                <a:solidFill>
                  <a:srgbClr val="009900"/>
                </a:solidFill>
                <a:latin typeface="Courier New"/>
              </a:rPr>
              <a:t>)</a:t>
            </a:r>
            <a:r>
              <a:rPr lang="en-US" sz="2400" dirty="0">
                <a:solidFill>
                  <a:srgbClr val="339933"/>
                </a:solidFill>
                <a:latin typeface="Courier New"/>
              </a:rPr>
              <a:t>;</a:t>
            </a:r>
            <a:r>
              <a:rPr lang="en-US" sz="2400" dirty="0">
                <a:solidFill>
                  <a:srgbClr val="000066"/>
                </a:solidFill>
                <a:latin typeface="Courier New"/>
              </a:rPr>
              <a:t/>
            </a:r>
            <a:br>
              <a:rPr lang="en-US" sz="2400" dirty="0">
                <a:solidFill>
                  <a:srgbClr val="000066"/>
                </a:solidFill>
                <a:latin typeface="Courier New"/>
              </a:rPr>
            </a:br>
            <a:r>
              <a:rPr lang="en-US" sz="2400" dirty="0">
                <a:solidFill>
                  <a:srgbClr val="009900"/>
                </a:solidFill>
                <a:latin typeface="Courier New"/>
              </a:rPr>
              <a:t>}</a:t>
            </a:r>
            <a:r>
              <a:rPr lang="en-US" sz="2400" dirty="0">
                <a:solidFill>
                  <a:srgbClr val="000000"/>
                </a:solidFill>
                <a:latin typeface="Trebuchet MS"/>
              </a:rPr>
              <a:t/>
            </a:r>
            <a:br>
              <a:rPr lang="en-US" sz="2400" dirty="0">
                <a:solidFill>
                  <a:srgbClr val="000000"/>
                </a:solidFill>
                <a:latin typeface="Trebuchet MS"/>
              </a:rPr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507096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Removing an Item from </a:t>
            </a:r>
            <a:r>
              <a:rPr lang="en-US" dirty="0" err="1"/>
              <a:t>ArrayList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Two ways: remove </a:t>
            </a:r>
            <a:r>
              <a:rPr lang="en-US" dirty="0"/>
              <a:t>an element based on its index </a:t>
            </a:r>
            <a:r>
              <a:rPr lang="en-US" dirty="0" smtClean="0"/>
              <a:t>or </a:t>
            </a:r>
            <a:r>
              <a:rPr lang="en-US" dirty="0"/>
              <a:t>by providing object itself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remove </a:t>
            </a:r>
            <a:r>
              <a:rPr lang="en-US" dirty="0"/>
              <a:t>(Object o) removes the first </a:t>
            </a:r>
            <a:r>
              <a:rPr lang="en-US" dirty="0" smtClean="0"/>
              <a:t>occurrence </a:t>
            </a:r>
            <a:r>
              <a:rPr lang="en-US" dirty="0"/>
              <a:t>of the specified element from this list, if it is </a:t>
            </a:r>
            <a:r>
              <a:rPr lang="en-US" dirty="0" smtClean="0"/>
              <a:t>present.</a:t>
            </a:r>
          </a:p>
          <a:p>
            <a:r>
              <a:rPr lang="en-US" dirty="0"/>
              <a:t>R</a:t>
            </a:r>
            <a:r>
              <a:rPr lang="en-US" dirty="0" smtClean="0"/>
              <a:t>emove </a:t>
            </a:r>
            <a:r>
              <a:rPr lang="en-US" dirty="0"/>
              <a:t>first element from </a:t>
            </a:r>
            <a:r>
              <a:rPr lang="en-US" dirty="0" err="1"/>
              <a:t>ArrayList</a:t>
            </a:r>
            <a:r>
              <a:rPr lang="en-US" dirty="0"/>
              <a:t> 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 err="1">
                <a:solidFill>
                  <a:srgbClr val="333333"/>
                </a:solidFill>
                <a:latin typeface="Courier New"/>
              </a:rPr>
              <a:t>stringList.</a:t>
            </a:r>
            <a:r>
              <a:rPr lang="en-US" dirty="0" err="1">
                <a:solidFill>
                  <a:srgbClr val="006633"/>
                </a:solidFill>
                <a:latin typeface="Courier New"/>
              </a:rPr>
              <a:t>remove</a:t>
            </a:r>
            <a:r>
              <a:rPr lang="en-US" dirty="0">
                <a:solidFill>
                  <a:srgbClr val="009900"/>
                </a:solidFill>
                <a:latin typeface="Courier New"/>
              </a:rPr>
              <a:t>(</a:t>
            </a:r>
            <a:r>
              <a:rPr lang="en-US" dirty="0">
                <a:solidFill>
                  <a:srgbClr val="CC66CC"/>
                </a:solidFill>
                <a:latin typeface="Courier New"/>
              </a:rPr>
              <a:t>0</a:t>
            </a:r>
            <a:r>
              <a:rPr lang="en-US" dirty="0">
                <a:solidFill>
                  <a:srgbClr val="009900"/>
                </a:solidFill>
                <a:latin typeface="Courier New"/>
              </a:rPr>
              <a:t>)</a:t>
            </a:r>
            <a:r>
              <a:rPr lang="en-US" dirty="0">
                <a:solidFill>
                  <a:srgbClr val="339933"/>
                </a:solidFill>
                <a:latin typeface="Courier New"/>
              </a:rPr>
              <a:t>;</a:t>
            </a:r>
            <a:r>
              <a:rPr lang="en-US" dirty="0">
                <a:solidFill>
                  <a:srgbClr val="333333"/>
                </a:solidFill>
                <a:latin typeface="Courier New"/>
              </a:rPr>
              <a:t> </a:t>
            </a:r>
            <a:endParaRPr lang="en-US" dirty="0" smtClean="0"/>
          </a:p>
          <a:p>
            <a:r>
              <a:rPr lang="en-US" dirty="0"/>
              <a:t>R</a:t>
            </a:r>
            <a:r>
              <a:rPr lang="en-US" dirty="0" smtClean="0"/>
              <a:t>emove </a:t>
            </a:r>
            <a:r>
              <a:rPr lang="en-US" dirty="0"/>
              <a:t>first </a:t>
            </a:r>
            <a:r>
              <a:rPr lang="en-US" dirty="0" smtClean="0"/>
              <a:t>occurrence </a:t>
            </a:r>
            <a:r>
              <a:rPr lang="en-US" dirty="0"/>
              <a:t>of item from </a:t>
            </a:r>
            <a:r>
              <a:rPr lang="en-US" dirty="0" err="1"/>
              <a:t>ArrayList</a:t>
            </a:r>
            <a:r>
              <a:rPr lang="en-US" dirty="0"/>
              <a:t> in </a:t>
            </a:r>
            <a:r>
              <a:rPr lang="en-US" dirty="0" smtClean="0"/>
              <a:t>Java</a:t>
            </a:r>
            <a:endParaRPr lang="en-US" sz="2000" dirty="0">
              <a:solidFill>
                <a:srgbClr val="333333"/>
              </a:solidFill>
              <a:latin typeface="Trebuchet MS"/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333333"/>
                </a:solidFill>
                <a:latin typeface="Courier New"/>
              </a:rPr>
              <a:t>	</a:t>
            </a:r>
            <a:r>
              <a:rPr lang="en-US" sz="2000" dirty="0" err="1" smtClean="0">
                <a:solidFill>
                  <a:srgbClr val="333333"/>
                </a:solidFill>
                <a:latin typeface="Courier New"/>
              </a:rPr>
              <a:t>stringList.</a:t>
            </a:r>
            <a:r>
              <a:rPr lang="en-US" sz="2000" dirty="0" err="1" smtClean="0">
                <a:solidFill>
                  <a:srgbClr val="006633"/>
                </a:solidFill>
                <a:latin typeface="Courier New"/>
              </a:rPr>
              <a:t>remove</a:t>
            </a:r>
            <a:r>
              <a:rPr lang="en-US" sz="2000" dirty="0" smtClean="0">
                <a:solidFill>
                  <a:srgbClr val="009900"/>
                </a:solidFill>
                <a:latin typeface="Courier New"/>
              </a:rPr>
              <a:t>(</a:t>
            </a:r>
            <a:r>
              <a:rPr lang="en-US" sz="2000" dirty="0" smtClean="0">
                <a:solidFill>
                  <a:srgbClr val="333333"/>
                </a:solidFill>
                <a:latin typeface="Courier New"/>
              </a:rPr>
              <a:t>item</a:t>
            </a:r>
            <a:r>
              <a:rPr lang="en-US" sz="2000" dirty="0">
                <a:solidFill>
                  <a:srgbClr val="009900"/>
                </a:solidFill>
                <a:latin typeface="Courier New"/>
              </a:rPr>
              <a:t>)</a:t>
            </a:r>
            <a:r>
              <a:rPr lang="en-US" sz="2000" dirty="0">
                <a:solidFill>
                  <a:srgbClr val="339933"/>
                </a:solidFill>
                <a:latin typeface="Courier New"/>
              </a:rPr>
              <a:t>;</a:t>
            </a:r>
            <a:endParaRPr lang="en-US" sz="2000" dirty="0">
              <a:solidFill>
                <a:srgbClr val="333333"/>
              </a:solidFill>
              <a:latin typeface="Trebuchet MS"/>
            </a:endParaRP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341315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About </a:t>
            </a:r>
            <a:r>
              <a:rPr lang="en-US" dirty="0" err="1" smtClean="0"/>
              <a:t>ArrayList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Check Java API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73095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Lab 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2820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Arrays as Instance </a:t>
            </a:r>
            <a:r>
              <a:rPr lang="en-US" dirty="0"/>
              <a:t>V</a:t>
            </a:r>
            <a:r>
              <a:rPr lang="en-US" dirty="0" smtClean="0"/>
              <a:t>ariables</a:t>
            </a:r>
            <a:endParaRPr lang="en-US" dirty="0"/>
          </a:p>
        </p:txBody>
      </p:sp>
      <p:sp>
        <p:nvSpPr>
          <p:cNvPr id="1331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0"/>
              </a:spcBef>
              <a:buFont typeface="Wingdings 2" pitchFamily="18" charset="2"/>
              <a:buNone/>
            </a:pPr>
            <a:r>
              <a:rPr lang="en-US" sz="2000" smtClean="0">
                <a:solidFill>
                  <a:srgbClr val="941EDF"/>
                </a:solidFill>
                <a:latin typeface="Consolas" pitchFamily="49" charset="0"/>
              </a:rPr>
              <a:t>public</a:t>
            </a:r>
            <a:r>
              <a:rPr lang="en-US" sz="2000" smtClean="0">
                <a:latin typeface="Consolas" pitchFamily="49" charset="0"/>
              </a:rPr>
              <a:t> </a:t>
            </a:r>
            <a:r>
              <a:rPr lang="en-US" sz="2000" smtClean="0">
                <a:solidFill>
                  <a:srgbClr val="941EDF"/>
                </a:solidFill>
                <a:latin typeface="Consolas" pitchFamily="49" charset="0"/>
              </a:rPr>
              <a:t>class</a:t>
            </a:r>
            <a:r>
              <a:rPr lang="en-US" sz="2000" smtClean="0">
                <a:latin typeface="Consolas" pitchFamily="49" charset="0"/>
              </a:rPr>
              <a:t> Weather</a:t>
            </a:r>
          </a:p>
          <a:p>
            <a:pPr>
              <a:spcBef>
                <a:spcPct val="0"/>
              </a:spcBef>
              <a:buFont typeface="Wingdings 2" pitchFamily="18" charset="2"/>
              <a:buNone/>
            </a:pPr>
            <a:r>
              <a:rPr lang="en-US" sz="2000" smtClean="0">
                <a:latin typeface="Consolas" pitchFamily="49" charset="0"/>
              </a:rPr>
              <a:t>{</a:t>
            </a:r>
          </a:p>
          <a:p>
            <a:pPr>
              <a:spcBef>
                <a:spcPct val="0"/>
              </a:spcBef>
              <a:buFont typeface="Wingdings 2" pitchFamily="18" charset="2"/>
              <a:buNone/>
            </a:pPr>
            <a:r>
              <a:rPr lang="en-US" sz="2000" smtClean="0">
                <a:latin typeface="Consolas" pitchFamily="49" charset="0"/>
              </a:rPr>
              <a:t>    </a:t>
            </a:r>
            <a:r>
              <a:rPr lang="en-US" sz="2000" smtClean="0">
                <a:solidFill>
                  <a:srgbClr val="941EDF"/>
                </a:solidFill>
                <a:latin typeface="Consolas" pitchFamily="49" charset="0"/>
              </a:rPr>
              <a:t>private</a:t>
            </a:r>
            <a:r>
              <a:rPr lang="en-US" sz="2000" smtClean="0">
                <a:latin typeface="Consolas" pitchFamily="49" charset="0"/>
              </a:rPr>
              <a:t> </a:t>
            </a:r>
            <a:r>
              <a:rPr lang="en-US" sz="2000" smtClean="0">
                <a:solidFill>
                  <a:srgbClr val="941EDF"/>
                </a:solidFill>
                <a:latin typeface="Consolas" pitchFamily="49" charset="0"/>
              </a:rPr>
              <a:t>double</a:t>
            </a:r>
            <a:r>
              <a:rPr lang="en-US" sz="2000" smtClean="0">
                <a:latin typeface="Consolas" pitchFamily="49" charset="0"/>
              </a:rPr>
              <a:t>[] temperature;</a:t>
            </a:r>
          </a:p>
          <a:p>
            <a:pPr>
              <a:spcBef>
                <a:spcPct val="0"/>
              </a:spcBef>
              <a:buFont typeface="Wingdings 2" pitchFamily="18" charset="2"/>
              <a:buNone/>
            </a:pPr>
            <a:r>
              <a:rPr lang="en-US" sz="2000" smtClean="0">
                <a:latin typeface="Consolas" pitchFamily="49" charset="0"/>
              </a:rPr>
              <a:t>    </a:t>
            </a:r>
            <a:r>
              <a:rPr lang="en-US" sz="2000" smtClean="0">
                <a:solidFill>
                  <a:srgbClr val="941EDF"/>
                </a:solidFill>
                <a:latin typeface="Consolas" pitchFamily="49" charset="0"/>
              </a:rPr>
              <a:t>private</a:t>
            </a:r>
            <a:r>
              <a:rPr lang="en-US" sz="2000" smtClean="0">
                <a:latin typeface="Consolas" pitchFamily="49" charset="0"/>
              </a:rPr>
              <a:t> </a:t>
            </a:r>
            <a:r>
              <a:rPr lang="en-US" sz="2000" smtClean="0">
                <a:solidFill>
                  <a:srgbClr val="941EDF"/>
                </a:solidFill>
                <a:latin typeface="Consolas" pitchFamily="49" charset="0"/>
              </a:rPr>
              <a:t>double</a:t>
            </a:r>
            <a:r>
              <a:rPr lang="en-US" sz="2000" smtClean="0">
                <a:latin typeface="Consolas" pitchFamily="49" charset="0"/>
              </a:rPr>
              <a:t>[] pressure;</a:t>
            </a:r>
          </a:p>
          <a:p>
            <a:pPr>
              <a:spcBef>
                <a:spcPct val="0"/>
              </a:spcBef>
              <a:buFont typeface="Wingdings 2" pitchFamily="18" charset="2"/>
              <a:buNone/>
            </a:pPr>
            <a:endParaRPr lang="en-US" sz="2000" smtClean="0">
              <a:latin typeface="Consolas" pitchFamily="49" charset="0"/>
            </a:endParaRPr>
          </a:p>
          <a:p>
            <a:pPr>
              <a:spcBef>
                <a:spcPct val="0"/>
              </a:spcBef>
              <a:buFont typeface="Wingdings 2" pitchFamily="18" charset="2"/>
              <a:buNone/>
            </a:pPr>
            <a:r>
              <a:rPr lang="en-US" sz="2000" smtClean="0">
                <a:latin typeface="Consolas" pitchFamily="49" charset="0"/>
              </a:rPr>
              <a:t>    </a:t>
            </a:r>
            <a:r>
              <a:rPr lang="en-US" sz="2000" smtClean="0">
                <a:solidFill>
                  <a:srgbClr val="941EDF"/>
                </a:solidFill>
                <a:latin typeface="Consolas" pitchFamily="49" charset="0"/>
              </a:rPr>
              <a:t>public</a:t>
            </a:r>
            <a:r>
              <a:rPr lang="en-US" sz="2000" smtClean="0">
                <a:latin typeface="Consolas" pitchFamily="49" charset="0"/>
              </a:rPr>
              <a:t> </a:t>
            </a:r>
            <a:r>
              <a:rPr lang="en-US" sz="2000" smtClean="0">
                <a:solidFill>
                  <a:srgbClr val="941EDF"/>
                </a:solidFill>
                <a:latin typeface="Consolas" pitchFamily="49" charset="0"/>
              </a:rPr>
              <a:t>void</a:t>
            </a:r>
            <a:r>
              <a:rPr lang="en-US" sz="2000" smtClean="0">
                <a:latin typeface="Consolas" pitchFamily="49" charset="0"/>
              </a:rPr>
              <a:t> initializeTemperature(</a:t>
            </a:r>
            <a:r>
              <a:rPr lang="en-US" sz="2000" smtClean="0">
                <a:solidFill>
                  <a:srgbClr val="941EDF"/>
                </a:solidFill>
                <a:latin typeface="Consolas" pitchFamily="49" charset="0"/>
              </a:rPr>
              <a:t>int</a:t>
            </a:r>
            <a:r>
              <a:rPr lang="en-US" sz="2000" smtClean="0">
                <a:latin typeface="Consolas" pitchFamily="49" charset="0"/>
              </a:rPr>
              <a:t> len)</a:t>
            </a:r>
          </a:p>
          <a:p>
            <a:pPr>
              <a:spcBef>
                <a:spcPct val="0"/>
              </a:spcBef>
              <a:buFont typeface="Wingdings 2" pitchFamily="18" charset="2"/>
              <a:buNone/>
            </a:pPr>
            <a:r>
              <a:rPr lang="en-US" sz="2000" smtClean="0">
                <a:latin typeface="Consolas" pitchFamily="49" charset="0"/>
              </a:rPr>
              <a:t>    {</a:t>
            </a:r>
          </a:p>
          <a:p>
            <a:pPr>
              <a:spcBef>
                <a:spcPct val="0"/>
              </a:spcBef>
              <a:buFont typeface="Wingdings 2" pitchFamily="18" charset="2"/>
              <a:buNone/>
            </a:pPr>
            <a:r>
              <a:rPr lang="en-US" sz="2000" smtClean="0">
                <a:latin typeface="Consolas" pitchFamily="49" charset="0"/>
              </a:rPr>
              <a:t>        temperature = </a:t>
            </a:r>
            <a:r>
              <a:rPr lang="en-US" sz="2000" smtClean="0">
                <a:solidFill>
                  <a:srgbClr val="941EDF"/>
                </a:solidFill>
                <a:latin typeface="Consolas" pitchFamily="49" charset="0"/>
              </a:rPr>
              <a:t>new</a:t>
            </a:r>
            <a:r>
              <a:rPr lang="en-US" sz="2000" smtClean="0">
                <a:latin typeface="Consolas" pitchFamily="49" charset="0"/>
              </a:rPr>
              <a:t> </a:t>
            </a:r>
            <a:r>
              <a:rPr lang="en-US" sz="2000" smtClean="0">
                <a:solidFill>
                  <a:srgbClr val="941EDF"/>
                </a:solidFill>
                <a:latin typeface="Consolas" pitchFamily="49" charset="0"/>
              </a:rPr>
              <a:t>double</a:t>
            </a:r>
            <a:r>
              <a:rPr lang="en-US" sz="2000" smtClean="0">
                <a:latin typeface="Consolas" pitchFamily="49" charset="0"/>
              </a:rPr>
              <a:t>[len];</a:t>
            </a:r>
          </a:p>
          <a:p>
            <a:pPr>
              <a:spcBef>
                <a:spcPct val="0"/>
              </a:spcBef>
              <a:buFont typeface="Wingdings 2" pitchFamily="18" charset="2"/>
              <a:buNone/>
            </a:pPr>
            <a:r>
              <a:rPr lang="en-US" sz="2000" smtClean="0">
                <a:latin typeface="Consolas" pitchFamily="49" charset="0"/>
              </a:rPr>
              <a:t>    }</a:t>
            </a:r>
          </a:p>
          <a:p>
            <a:pPr>
              <a:spcBef>
                <a:spcPct val="0"/>
              </a:spcBef>
              <a:buFont typeface="Wingdings 2" pitchFamily="18" charset="2"/>
              <a:buNone/>
            </a:pPr>
            <a:r>
              <a:rPr lang="en-US" sz="2000" smtClean="0">
                <a:latin typeface="Consolas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0178574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Arrays of 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mtClean="0"/>
              <a:t>When you create an array of objects like this:</a:t>
            </a:r>
          </a:p>
          <a:p>
            <a:pPr>
              <a:buFont typeface="Wingdings 2" pitchFamily="18" charset="2"/>
              <a:buNone/>
            </a:pPr>
            <a:r>
              <a:rPr lang="en-US" sz="2000" smtClean="0">
                <a:latin typeface="Consolas" pitchFamily="49" charset="0"/>
              </a:rPr>
              <a:t>	Student[] students = </a:t>
            </a:r>
            <a:r>
              <a:rPr lang="en-US" sz="2000" smtClean="0">
                <a:solidFill>
                  <a:srgbClr val="941EDF"/>
                </a:solidFill>
                <a:latin typeface="Consolas" pitchFamily="49" charset="0"/>
              </a:rPr>
              <a:t>new</a:t>
            </a:r>
            <a:r>
              <a:rPr lang="en-US" sz="2000" smtClean="0">
                <a:latin typeface="Consolas" pitchFamily="49" charset="0"/>
              </a:rPr>
              <a:t> Student[35];</a:t>
            </a:r>
          </a:p>
          <a:p>
            <a:r>
              <a:rPr lang="en-US" smtClean="0"/>
              <a:t>Each of the elements of </a:t>
            </a:r>
            <a:r>
              <a:rPr lang="en-US" i="1" smtClean="0"/>
              <a:t>students</a:t>
            </a:r>
            <a:r>
              <a:rPr lang="en-US" smtClean="0"/>
              <a:t> is not yet an object</a:t>
            </a:r>
          </a:p>
          <a:p>
            <a:r>
              <a:rPr lang="en-US" smtClean="0"/>
              <a:t>You have to instantiate each individual one</a:t>
            </a:r>
          </a:p>
          <a:p>
            <a:pPr lvl="1">
              <a:buFont typeface="Verdana" pitchFamily="34" charset="0"/>
              <a:buNone/>
            </a:pPr>
            <a:r>
              <a:rPr lang="en-US" sz="2000" smtClean="0">
                <a:latin typeface="Consolas" pitchFamily="49" charset="0"/>
              </a:rPr>
              <a:t>students[0] = </a:t>
            </a:r>
            <a:r>
              <a:rPr lang="en-US" sz="2000" smtClean="0">
                <a:solidFill>
                  <a:srgbClr val="941EDF"/>
                </a:solidFill>
                <a:latin typeface="Consolas" pitchFamily="49" charset="0"/>
              </a:rPr>
              <a:t>new</a:t>
            </a:r>
            <a:r>
              <a:rPr lang="en-US" sz="2000" smtClean="0">
                <a:latin typeface="Consolas" pitchFamily="49" charset="0"/>
              </a:rPr>
              <a:t> Student();</a:t>
            </a:r>
          </a:p>
          <a:p>
            <a:pPr lvl="1">
              <a:buFont typeface="Verdana" pitchFamily="34" charset="0"/>
              <a:buNone/>
            </a:pPr>
            <a:r>
              <a:rPr lang="en-US" sz="2000" smtClean="0">
                <a:latin typeface="Consolas" pitchFamily="49" charset="0"/>
              </a:rPr>
              <a:t>students[1] = </a:t>
            </a:r>
            <a:r>
              <a:rPr lang="en-US" sz="2000" smtClean="0">
                <a:solidFill>
                  <a:srgbClr val="941EDF"/>
                </a:solidFill>
                <a:latin typeface="Consolas" pitchFamily="49" charset="0"/>
              </a:rPr>
              <a:t>new</a:t>
            </a:r>
            <a:r>
              <a:rPr lang="en-US" sz="2000" smtClean="0">
                <a:latin typeface="Consolas" pitchFamily="49" charset="0"/>
              </a:rPr>
              <a:t> Student();</a:t>
            </a:r>
          </a:p>
          <a:p>
            <a:r>
              <a:rPr lang="en-US" smtClean="0"/>
              <a:t>…or do this in a loop</a:t>
            </a:r>
          </a:p>
        </p:txBody>
      </p:sp>
    </p:spTree>
    <p:extLst>
      <p:ext uri="{BB962C8B-B14F-4D97-AF65-F5344CB8AC3E}">
        <p14:creationId xmlns:p14="http://schemas.microsoft.com/office/powerpoint/2010/main" val="8488003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Arrays of Objects</a:t>
            </a:r>
            <a:endParaRPr lang="en-US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 2" pitchFamily="18" charset="2"/>
              <a:buNone/>
            </a:pPr>
            <a:r>
              <a:rPr lang="en-US" sz="1800" dirty="0" smtClean="0">
                <a:latin typeface="Consolas" pitchFamily="49" charset="0"/>
              </a:rPr>
              <a:t>Smiley[] </a:t>
            </a:r>
            <a:r>
              <a:rPr lang="en-US" sz="1800" dirty="0" err="1" smtClean="0">
                <a:latin typeface="Consolas" pitchFamily="49" charset="0"/>
              </a:rPr>
              <a:t>smilies</a:t>
            </a:r>
            <a:r>
              <a:rPr lang="en-US" sz="1800" dirty="0" smtClean="0">
                <a:latin typeface="Consolas" pitchFamily="49" charset="0"/>
              </a:rPr>
              <a:t> = </a:t>
            </a:r>
            <a:r>
              <a:rPr lang="en-US" sz="1800" dirty="0" smtClean="0">
                <a:solidFill>
                  <a:srgbClr val="941EDF"/>
                </a:solidFill>
                <a:latin typeface="Consolas" pitchFamily="49" charset="0"/>
              </a:rPr>
              <a:t>new</a:t>
            </a:r>
            <a:r>
              <a:rPr lang="en-US" sz="1800" dirty="0" smtClean="0">
                <a:latin typeface="Consolas" pitchFamily="49" charset="0"/>
              </a:rPr>
              <a:t> Smiley[3];</a:t>
            </a:r>
          </a:p>
          <a:p>
            <a:pPr>
              <a:buFont typeface="Wingdings 2" pitchFamily="18" charset="2"/>
              <a:buNone/>
            </a:pPr>
            <a:r>
              <a:rPr lang="en-US" sz="1800" dirty="0" smtClean="0">
                <a:solidFill>
                  <a:srgbClr val="941EDF"/>
                </a:solidFill>
                <a:latin typeface="Consolas" pitchFamily="49" charset="0"/>
              </a:rPr>
              <a:t>for</a:t>
            </a:r>
            <a:r>
              <a:rPr lang="en-US" sz="1800" dirty="0" smtClean="0">
                <a:latin typeface="Consolas" pitchFamily="49" charset="0"/>
              </a:rPr>
              <a:t> (</a:t>
            </a:r>
            <a:r>
              <a:rPr lang="en-US" sz="1800" dirty="0" err="1" smtClean="0">
                <a:solidFill>
                  <a:srgbClr val="941EDF"/>
                </a:solidFill>
                <a:latin typeface="Consolas" pitchFamily="49" charset="0"/>
              </a:rPr>
              <a:t>int</a:t>
            </a:r>
            <a:r>
              <a:rPr lang="en-US" sz="1800" dirty="0" smtClean="0">
                <a:latin typeface="Consolas" pitchFamily="49" charset="0"/>
              </a:rPr>
              <a:t> </a:t>
            </a:r>
            <a:r>
              <a:rPr lang="en-US" sz="1800" dirty="0" err="1" smtClean="0">
                <a:latin typeface="Consolas" pitchFamily="49" charset="0"/>
              </a:rPr>
              <a:t>i</a:t>
            </a:r>
            <a:r>
              <a:rPr lang="en-US" sz="1800" dirty="0" smtClean="0">
                <a:latin typeface="Consolas" pitchFamily="49" charset="0"/>
              </a:rPr>
              <a:t> = 0; </a:t>
            </a:r>
            <a:r>
              <a:rPr lang="en-US" sz="1800" dirty="0" err="1" smtClean="0">
                <a:latin typeface="Consolas" pitchFamily="49" charset="0"/>
              </a:rPr>
              <a:t>i</a:t>
            </a:r>
            <a:r>
              <a:rPr lang="en-US" sz="1800" dirty="0" smtClean="0">
                <a:latin typeface="Consolas" pitchFamily="49" charset="0"/>
              </a:rPr>
              <a:t> &lt; </a:t>
            </a:r>
            <a:r>
              <a:rPr lang="en-US" sz="1800" dirty="0" err="1" smtClean="0">
                <a:latin typeface="Consolas" pitchFamily="49" charset="0"/>
              </a:rPr>
              <a:t>smilies.length</a:t>
            </a:r>
            <a:r>
              <a:rPr lang="en-US" sz="1800" dirty="0" smtClean="0">
                <a:latin typeface="Consolas" pitchFamily="49" charset="0"/>
              </a:rPr>
              <a:t>; </a:t>
            </a:r>
            <a:r>
              <a:rPr lang="en-US" sz="1800" dirty="0" err="1" smtClean="0">
                <a:latin typeface="Consolas" pitchFamily="49" charset="0"/>
              </a:rPr>
              <a:t>i</a:t>
            </a:r>
            <a:r>
              <a:rPr lang="en-US" sz="1800" dirty="0" smtClean="0">
                <a:latin typeface="Consolas" pitchFamily="49" charset="0"/>
              </a:rPr>
              <a:t>++)</a:t>
            </a:r>
          </a:p>
          <a:p>
            <a:pPr>
              <a:buFont typeface="Wingdings 2" pitchFamily="18" charset="2"/>
              <a:buNone/>
            </a:pPr>
            <a:r>
              <a:rPr lang="en-US" sz="1800" dirty="0" smtClean="0">
                <a:latin typeface="Consolas" pitchFamily="49" charset="0"/>
              </a:rPr>
              <a:t>{</a:t>
            </a:r>
          </a:p>
          <a:p>
            <a:pPr>
              <a:buFont typeface="Wingdings 2" pitchFamily="18" charset="2"/>
              <a:buNone/>
            </a:pPr>
            <a:r>
              <a:rPr lang="en-US" sz="1800" dirty="0" smtClean="0">
                <a:latin typeface="Consolas" pitchFamily="49" charset="0"/>
              </a:rPr>
              <a:t>    </a:t>
            </a:r>
            <a:r>
              <a:rPr lang="en-US" sz="1800" dirty="0" err="1" smtClean="0">
                <a:latin typeface="Consolas" pitchFamily="49" charset="0"/>
              </a:rPr>
              <a:t>smilies</a:t>
            </a:r>
            <a:r>
              <a:rPr lang="en-US" sz="1800" dirty="0" smtClean="0">
                <a:latin typeface="Consolas" pitchFamily="49" charset="0"/>
              </a:rPr>
              <a:t>[</a:t>
            </a:r>
            <a:r>
              <a:rPr lang="en-US" sz="1800" dirty="0" err="1" smtClean="0">
                <a:latin typeface="Consolas" pitchFamily="49" charset="0"/>
              </a:rPr>
              <a:t>i</a:t>
            </a:r>
            <a:r>
              <a:rPr lang="en-US" sz="1800" dirty="0" smtClean="0">
                <a:latin typeface="Consolas" pitchFamily="49" charset="0"/>
              </a:rPr>
              <a:t>] = </a:t>
            </a:r>
            <a:r>
              <a:rPr lang="en-US" sz="1800" dirty="0" smtClean="0">
                <a:solidFill>
                  <a:srgbClr val="941EDF"/>
                </a:solidFill>
                <a:latin typeface="Consolas" pitchFamily="49" charset="0"/>
              </a:rPr>
              <a:t>new</a:t>
            </a:r>
            <a:r>
              <a:rPr lang="en-US" sz="1800" dirty="0" smtClean="0">
                <a:latin typeface="Consolas" pitchFamily="49" charset="0"/>
              </a:rPr>
              <a:t> Smiley();</a:t>
            </a:r>
          </a:p>
          <a:p>
            <a:pPr>
              <a:buFont typeface="Wingdings 2" pitchFamily="18" charset="2"/>
              <a:buNone/>
            </a:pPr>
            <a:r>
              <a:rPr lang="en-US" sz="1800" dirty="0" smtClean="0">
                <a:latin typeface="Consolas" pitchFamily="49" charset="0"/>
              </a:rPr>
              <a:t>}</a:t>
            </a:r>
          </a:p>
          <a:p>
            <a:pPr>
              <a:buFont typeface="Wingdings 2" pitchFamily="18" charset="2"/>
              <a:buNone/>
            </a:pPr>
            <a:endParaRPr lang="en-US" sz="1800" dirty="0">
              <a:latin typeface="Consolas" pitchFamily="49" charset="0"/>
            </a:endParaRPr>
          </a:p>
          <a:p>
            <a:pPr>
              <a:buFont typeface="Wingdings 2" pitchFamily="18" charset="2"/>
              <a:buNone/>
            </a:pPr>
            <a:r>
              <a:rPr lang="en-US" sz="1800" dirty="0" err="1" smtClean="0">
                <a:latin typeface="Consolas" pitchFamily="49" charset="0"/>
              </a:rPr>
              <a:t>smilies</a:t>
            </a:r>
            <a:r>
              <a:rPr lang="en-US" sz="1800" dirty="0" smtClean="0">
                <a:latin typeface="Consolas" pitchFamily="49" charset="0"/>
              </a:rPr>
              <a:t>[0].</a:t>
            </a:r>
            <a:r>
              <a:rPr lang="en-US" sz="1800" dirty="0" err="1" smtClean="0">
                <a:latin typeface="Consolas" pitchFamily="49" charset="0"/>
              </a:rPr>
              <a:t>bSmile</a:t>
            </a:r>
            <a:r>
              <a:rPr lang="en-US" sz="1800" dirty="0">
                <a:latin typeface="Consolas" pitchFamily="49" charset="0"/>
              </a:rPr>
              <a:t> </a:t>
            </a:r>
            <a:r>
              <a:rPr lang="en-US" sz="1800" dirty="0" smtClean="0">
                <a:latin typeface="Consolas" pitchFamily="49" charset="0"/>
              </a:rPr>
              <a:t>= true;</a:t>
            </a:r>
          </a:p>
          <a:p>
            <a:pPr>
              <a:buFont typeface="Wingdings 2" pitchFamily="18" charset="2"/>
              <a:buNone/>
            </a:pPr>
            <a:r>
              <a:rPr lang="en-US" sz="1800" dirty="0" smtClean="0">
                <a:latin typeface="Consolas" pitchFamily="49" charset="0"/>
              </a:rPr>
              <a:t>……</a:t>
            </a:r>
            <a:endParaRPr lang="en-US" sz="1800" dirty="0" smtClean="0">
              <a:latin typeface="Consolas" pitchFamily="49" charset="0"/>
            </a:endParaRPr>
          </a:p>
        </p:txBody>
      </p:sp>
      <p:graphicFrame>
        <p:nvGraphicFramePr>
          <p:cNvPr id="5" name="Group 14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552663987"/>
              </p:ext>
            </p:extLst>
          </p:nvPr>
        </p:nvGraphicFramePr>
        <p:xfrm>
          <a:off x="4440035" y="2829602"/>
          <a:ext cx="3619500" cy="711200"/>
        </p:xfrm>
        <a:graphic>
          <a:graphicData uri="http://schemas.openxmlformats.org/drawingml/2006/table">
            <a:tbl>
              <a:tblPr/>
              <a:tblGrid>
                <a:gridCol w="1206500"/>
                <a:gridCol w="1206500"/>
                <a:gridCol w="1206500"/>
              </a:tblGrid>
              <a:tr h="711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Osaka" pitchFamily="48" charset="-128"/>
                        </a:rPr>
                        <a:t>1045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Osaka" pitchFamily="48" charset="-128"/>
                        </a:rPr>
                        <a:t>2584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Osaka" pitchFamily="48" charset="-128"/>
                        </a:rPr>
                        <a:t>2836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2" name="Group 14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652135952"/>
              </p:ext>
            </p:extLst>
          </p:nvPr>
        </p:nvGraphicFramePr>
        <p:xfrm>
          <a:off x="4440035" y="2829602"/>
          <a:ext cx="3619500" cy="711200"/>
        </p:xfrm>
        <a:graphic>
          <a:graphicData uri="http://schemas.openxmlformats.org/drawingml/2006/table">
            <a:tbl>
              <a:tblPr/>
              <a:tblGrid>
                <a:gridCol w="1206500"/>
                <a:gridCol w="1206500"/>
                <a:gridCol w="1206500"/>
              </a:tblGrid>
              <a:tr h="711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Osaka" pitchFamily="48" charset="-128"/>
                        </a:rPr>
                        <a:t>?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Osaka" pitchFamily="48" charset="-128"/>
                        </a:rPr>
                        <a:t>?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Osaka" pitchFamily="48" charset="-128"/>
                        </a:rPr>
                        <a:t>?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Group 26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776674739"/>
              </p:ext>
            </p:extLst>
          </p:nvPr>
        </p:nvGraphicFramePr>
        <p:xfrm>
          <a:off x="3559703" y="4582202"/>
          <a:ext cx="1612900" cy="1727201"/>
        </p:xfrm>
        <a:graphic>
          <a:graphicData uri="http://schemas.openxmlformats.org/drawingml/2006/table">
            <a:tbl>
              <a:tblPr/>
              <a:tblGrid>
                <a:gridCol w="1612900"/>
              </a:tblGrid>
              <a:tr h="576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Osaka" pitchFamily="48" charset="-128"/>
                        </a:rPr>
                        <a:t>true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4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Osaka" pitchFamily="48" charset="-128"/>
                        </a:rPr>
                        <a:t>GREEN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Osaka" pitchFamily="48" charset="-128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Group 27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226088839"/>
              </p:ext>
            </p:extLst>
          </p:nvPr>
        </p:nvGraphicFramePr>
        <p:xfrm>
          <a:off x="5515503" y="4582202"/>
          <a:ext cx="1612900" cy="1727201"/>
        </p:xfrm>
        <a:graphic>
          <a:graphicData uri="http://schemas.openxmlformats.org/drawingml/2006/table">
            <a:tbl>
              <a:tblPr/>
              <a:tblGrid>
                <a:gridCol w="1612900"/>
              </a:tblGrid>
              <a:tr h="576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Osaka" pitchFamily="48" charset="-128"/>
                        </a:rPr>
                        <a:t>false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4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Osaka" pitchFamily="48" charset="-128"/>
                        </a:rPr>
                        <a:t>BLUE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Osaka" pitchFamily="48" charset="-128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Group 37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626367118"/>
              </p:ext>
            </p:extLst>
          </p:nvPr>
        </p:nvGraphicFramePr>
        <p:xfrm>
          <a:off x="7382403" y="4594902"/>
          <a:ext cx="1612900" cy="1727201"/>
        </p:xfrm>
        <a:graphic>
          <a:graphicData uri="http://schemas.openxmlformats.org/drawingml/2006/table">
            <a:tbl>
              <a:tblPr/>
              <a:tblGrid>
                <a:gridCol w="1612900"/>
              </a:tblGrid>
              <a:tr h="576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Osaka" pitchFamily="48" charset="-128"/>
                        </a:rPr>
                        <a:t>false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4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Osaka" pitchFamily="48" charset="-128"/>
                        </a:rPr>
                        <a:t>CYAN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Osaka" pitchFamily="48" charset="-128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21549" name="AutoShape 49"/>
          <p:cNvCxnSpPr>
            <a:cxnSpLocks noChangeAspect="1" noChangeShapeType="1"/>
          </p:cNvCxnSpPr>
          <p:nvPr/>
        </p:nvCxnSpPr>
        <p:spPr bwMode="auto">
          <a:xfrm rot="5400000">
            <a:off x="4236773" y="3684472"/>
            <a:ext cx="1027112" cy="793749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rgbClr val="932A2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550" name="AutoShape 52"/>
          <p:cNvCxnSpPr>
            <a:cxnSpLocks noChangeAspect="1" noChangeShapeType="1"/>
            <a:endCxn id="7" idx="0"/>
          </p:cNvCxnSpPr>
          <p:nvPr/>
        </p:nvCxnSpPr>
        <p:spPr bwMode="auto">
          <a:xfrm rot="5400000">
            <a:off x="5866380" y="4010663"/>
            <a:ext cx="1027113" cy="115965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rgbClr val="932A2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551" name="AutoShape 53"/>
          <p:cNvCxnSpPr>
            <a:cxnSpLocks noChangeAspect="1" noChangeShapeType="1"/>
          </p:cNvCxnSpPr>
          <p:nvPr/>
        </p:nvCxnSpPr>
        <p:spPr bwMode="auto">
          <a:xfrm rot="16200000" flipH="1">
            <a:off x="7261232" y="3752733"/>
            <a:ext cx="1039812" cy="615950"/>
          </a:xfrm>
          <a:prstGeom prst="curvedConnector3">
            <a:avLst>
              <a:gd name="adj1" fmla="val 50685"/>
            </a:avLst>
          </a:prstGeom>
          <a:noFill/>
          <a:ln w="9525">
            <a:solidFill>
              <a:srgbClr val="932A2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1077308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Arrays of Objects</a:t>
            </a:r>
            <a:endParaRPr lang="en-US" dirty="0"/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 3" pitchFamily="18" charset="2"/>
              <a:buNone/>
            </a:pPr>
            <a:r>
              <a:rPr lang="en-US" sz="2400" dirty="0" smtClean="0">
                <a:solidFill>
                  <a:srgbClr val="7030A0"/>
                </a:solidFill>
              </a:rPr>
              <a:t>Student</a:t>
            </a:r>
            <a:r>
              <a:rPr lang="en-US" sz="2400" dirty="0" smtClean="0"/>
              <a:t>[] students = new Student[5];</a:t>
            </a:r>
          </a:p>
          <a:p>
            <a:pPr>
              <a:buFont typeface="Wingdings 3" pitchFamily="18" charset="2"/>
              <a:buNone/>
            </a:pPr>
            <a:r>
              <a:rPr lang="en-US" sz="2400" dirty="0" smtClean="0"/>
              <a:t>for (</a:t>
            </a:r>
            <a:r>
              <a:rPr lang="en-US" sz="2400" dirty="0" err="1" smtClean="0">
                <a:solidFill>
                  <a:srgbClr val="7030A0"/>
                </a:solidFill>
              </a:rPr>
              <a:t>int</a:t>
            </a:r>
            <a:r>
              <a:rPr lang="en-US" sz="2400" dirty="0" smtClean="0"/>
              <a:t> </a:t>
            </a:r>
            <a:r>
              <a:rPr lang="en-US" sz="2400" dirty="0" err="1" smtClean="0"/>
              <a:t>i</a:t>
            </a:r>
            <a:r>
              <a:rPr lang="en-US" sz="2400" dirty="0" smtClean="0"/>
              <a:t> = 0; </a:t>
            </a:r>
            <a:r>
              <a:rPr lang="en-US" sz="2400" dirty="0" err="1" smtClean="0"/>
              <a:t>i</a:t>
            </a:r>
            <a:r>
              <a:rPr lang="en-US" sz="2400" dirty="0" smtClean="0"/>
              <a:t> &lt; </a:t>
            </a:r>
            <a:r>
              <a:rPr lang="en-US" sz="2400" dirty="0" err="1" smtClean="0"/>
              <a:t>students.length</a:t>
            </a:r>
            <a:r>
              <a:rPr lang="en-US" sz="2400" dirty="0" smtClean="0"/>
              <a:t>; </a:t>
            </a:r>
            <a:r>
              <a:rPr lang="en-US" sz="2400" dirty="0" err="1" smtClean="0"/>
              <a:t>i</a:t>
            </a:r>
            <a:r>
              <a:rPr lang="en-US" sz="2400" dirty="0" smtClean="0"/>
              <a:t>++)</a:t>
            </a:r>
          </a:p>
          <a:p>
            <a:pPr>
              <a:buFont typeface="Wingdings 3" pitchFamily="18" charset="2"/>
              <a:buNone/>
            </a:pPr>
            <a:r>
              <a:rPr lang="en-US" sz="2400" dirty="0" smtClean="0"/>
              <a:t> {</a:t>
            </a:r>
          </a:p>
          <a:p>
            <a:pPr>
              <a:buFont typeface="Wingdings 3" pitchFamily="18" charset="2"/>
              <a:buNone/>
            </a:pPr>
            <a:r>
              <a:rPr lang="en-US" sz="2400" dirty="0" smtClean="0"/>
              <a:t>		students[</a:t>
            </a:r>
            <a:r>
              <a:rPr lang="en-US" sz="2400" dirty="0" err="1" smtClean="0"/>
              <a:t>i</a:t>
            </a:r>
            <a:r>
              <a:rPr lang="en-US" sz="2400" dirty="0" smtClean="0"/>
              <a:t>] = new Student(</a:t>
            </a:r>
            <a:r>
              <a:rPr lang="en-US" sz="2400" dirty="0" err="1" smtClean="0"/>
              <a:t>keyboard.nextInt</a:t>
            </a:r>
            <a:r>
              <a:rPr lang="en-US" sz="2400" dirty="0" smtClean="0"/>
              <a:t>());</a:t>
            </a:r>
          </a:p>
          <a:p>
            <a:pPr>
              <a:buFont typeface="Wingdings 3" pitchFamily="18" charset="2"/>
              <a:buNone/>
            </a:pPr>
            <a:r>
              <a:rPr lang="en-US" sz="2400" dirty="0" smtClean="0"/>
              <a:t>		students[</a:t>
            </a:r>
            <a:r>
              <a:rPr lang="en-US" sz="2400" dirty="0" err="1" smtClean="0"/>
              <a:t>i</a:t>
            </a:r>
            <a:r>
              <a:rPr lang="en-US" sz="2400" dirty="0" smtClean="0"/>
              <a:t>].</a:t>
            </a:r>
            <a:r>
              <a:rPr lang="en-US" sz="2400" dirty="0" err="1" smtClean="0"/>
              <a:t>printAge</a:t>
            </a:r>
            <a:r>
              <a:rPr lang="en-US" sz="2400" dirty="0" smtClean="0"/>
              <a:t>();</a:t>
            </a:r>
          </a:p>
          <a:p>
            <a:pPr>
              <a:buFont typeface="Wingdings 3" pitchFamily="18" charset="2"/>
              <a:buNone/>
            </a:pPr>
            <a:r>
              <a:rPr lang="en-US" sz="2400" dirty="0" smtClean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8450695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Arrays as Parameters</a:t>
            </a:r>
            <a:endParaRPr lang="en-US" dirty="0"/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0"/>
              </a:spcBef>
              <a:buFont typeface="Wingdings 2" pitchFamily="18" charset="2"/>
              <a:buNone/>
            </a:pPr>
            <a:r>
              <a:rPr lang="en-US" sz="2000" smtClean="0">
                <a:solidFill>
                  <a:srgbClr val="941EDF"/>
                </a:solidFill>
                <a:latin typeface="Consolas" pitchFamily="49" charset="0"/>
              </a:rPr>
              <a:t>public</a:t>
            </a:r>
            <a:r>
              <a:rPr lang="en-US" sz="2000" smtClean="0">
                <a:latin typeface="Consolas" pitchFamily="49" charset="0"/>
              </a:rPr>
              <a:t> </a:t>
            </a:r>
            <a:r>
              <a:rPr lang="en-US" sz="2000" smtClean="0">
                <a:solidFill>
                  <a:srgbClr val="941EDF"/>
                </a:solidFill>
                <a:latin typeface="Consolas" pitchFamily="49" charset="0"/>
              </a:rPr>
              <a:t>void </a:t>
            </a:r>
            <a:r>
              <a:rPr lang="en-US" sz="2000" smtClean="0">
                <a:latin typeface="Consolas" pitchFamily="49" charset="0"/>
              </a:rPr>
              <a:t>changeArray(</a:t>
            </a:r>
            <a:r>
              <a:rPr lang="en-US" sz="2000" smtClean="0">
                <a:solidFill>
                  <a:srgbClr val="941EDF"/>
                </a:solidFill>
                <a:latin typeface="Consolas" pitchFamily="49" charset="0"/>
              </a:rPr>
              <a:t>int</a:t>
            </a:r>
            <a:r>
              <a:rPr lang="en-US" sz="2000" smtClean="0">
                <a:latin typeface="Consolas" pitchFamily="49" charset="0"/>
              </a:rPr>
              <a:t>[] arr)</a:t>
            </a:r>
          </a:p>
          <a:p>
            <a:pPr>
              <a:spcBef>
                <a:spcPct val="0"/>
              </a:spcBef>
              <a:buFont typeface="Wingdings 2" pitchFamily="18" charset="2"/>
              <a:buNone/>
            </a:pPr>
            <a:r>
              <a:rPr lang="en-US" sz="2000" smtClean="0">
                <a:latin typeface="Consolas" pitchFamily="49" charset="0"/>
              </a:rPr>
              <a:t>{</a:t>
            </a:r>
          </a:p>
          <a:p>
            <a:pPr>
              <a:spcBef>
                <a:spcPct val="0"/>
              </a:spcBef>
              <a:buFont typeface="Wingdings 2" pitchFamily="18" charset="2"/>
              <a:buNone/>
            </a:pPr>
            <a:r>
              <a:rPr lang="en-US" sz="2000" smtClean="0">
                <a:latin typeface="Consolas" pitchFamily="49" charset="0"/>
              </a:rPr>
              <a:t>    </a:t>
            </a:r>
            <a:r>
              <a:rPr lang="en-US" sz="2000" smtClean="0">
                <a:solidFill>
                  <a:srgbClr val="941EDF"/>
                </a:solidFill>
                <a:latin typeface="Consolas" pitchFamily="49" charset="0"/>
              </a:rPr>
              <a:t>int</a:t>
            </a:r>
            <a:r>
              <a:rPr lang="en-US" sz="2000" smtClean="0">
                <a:latin typeface="Consolas" pitchFamily="49" charset="0"/>
              </a:rPr>
              <a:t> len = arr.length;</a:t>
            </a:r>
          </a:p>
          <a:p>
            <a:pPr>
              <a:spcBef>
                <a:spcPct val="0"/>
              </a:spcBef>
              <a:buFont typeface="Wingdings 2" pitchFamily="18" charset="2"/>
              <a:buNone/>
            </a:pPr>
            <a:r>
              <a:rPr lang="en-US" sz="2000" smtClean="0">
                <a:latin typeface="Consolas" pitchFamily="49" charset="0"/>
              </a:rPr>
              <a:t>    arr[len – 1] = 25;</a:t>
            </a:r>
          </a:p>
          <a:p>
            <a:pPr>
              <a:spcBef>
                <a:spcPct val="0"/>
              </a:spcBef>
              <a:buFont typeface="Wingdings 2" pitchFamily="18" charset="2"/>
              <a:buNone/>
            </a:pPr>
            <a:r>
              <a:rPr lang="en-US" sz="2000" smtClean="0">
                <a:latin typeface="Consolas" pitchFamily="49" charset="0"/>
              </a:rPr>
              <a:t>}</a:t>
            </a:r>
          </a:p>
          <a:p>
            <a:pPr>
              <a:buFont typeface="Wingdings 2" pitchFamily="18" charset="2"/>
              <a:buNone/>
            </a:pPr>
            <a:endParaRPr lang="en-US" sz="2000" smtClean="0"/>
          </a:p>
          <a:p>
            <a:pPr>
              <a:buFont typeface="Wingdings 2" pitchFamily="18" charset="2"/>
              <a:buNone/>
            </a:pPr>
            <a:endParaRPr lang="en-US" sz="2000" smtClean="0"/>
          </a:p>
        </p:txBody>
      </p:sp>
      <p:graphicFrame>
        <p:nvGraphicFramePr>
          <p:cNvPr id="5" name="Group 19"/>
          <p:cNvGraphicFramePr>
            <a:graphicFrameLocks noGrp="1"/>
          </p:cNvGraphicFramePr>
          <p:nvPr/>
        </p:nvGraphicFramePr>
        <p:xfrm>
          <a:off x="1641475" y="3752850"/>
          <a:ext cx="6337300" cy="863600"/>
        </p:xfrm>
        <a:graphic>
          <a:graphicData uri="http://schemas.openxmlformats.org/drawingml/2006/table">
            <a:tbl>
              <a:tblPr/>
              <a:tblGrid>
                <a:gridCol w="1266825"/>
                <a:gridCol w="1268413"/>
                <a:gridCol w="1266825"/>
                <a:gridCol w="1268412"/>
                <a:gridCol w="1266825"/>
              </a:tblGrid>
              <a:tr h="863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Osaka" pitchFamily="48" charset="-128"/>
                        </a:rPr>
                        <a:t>23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Osaka" pitchFamily="48" charset="-128"/>
                        </a:rPr>
                        <a:t>47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Osaka" pitchFamily="48" charset="-128"/>
                        </a:rPr>
                        <a:t>52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Osaka" pitchFamily="48" charset="-128"/>
                        </a:rPr>
                        <a:t>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Osaka" pitchFamily="48" charset="-128"/>
                        </a:rPr>
                        <a:t>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Text Box 20"/>
          <p:cNvSpPr txBox="1">
            <a:spLocks noChangeArrowheads="1"/>
          </p:cNvSpPr>
          <p:nvPr/>
        </p:nvSpPr>
        <p:spPr bwMode="auto">
          <a:xfrm>
            <a:off x="7061200" y="3929063"/>
            <a:ext cx="579438" cy="5191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Geneva" pitchFamily="4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Geneva" pitchFamily="4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Geneva" pitchFamily="4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Geneva" pitchFamily="4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Geneva" pitchFamily="4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9pPr>
          </a:lstStyle>
          <a:p>
            <a:r>
              <a:rPr lang="en-US" sz="2800">
                <a:latin typeface="Arial" charset="0"/>
              </a:rPr>
              <a:t>25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2218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Arrays as </a:t>
            </a:r>
            <a:r>
              <a:rPr lang="en-US" dirty="0"/>
              <a:t>R</a:t>
            </a:r>
            <a:r>
              <a:rPr lang="en-US" dirty="0" smtClean="0"/>
              <a:t>eturn Types</a:t>
            </a:r>
            <a:endParaRPr lang="en-US" dirty="0"/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0"/>
              </a:spcBef>
              <a:buFont typeface="Wingdings 2" pitchFamily="18" charset="2"/>
              <a:buNone/>
            </a:pPr>
            <a:r>
              <a:rPr lang="en-US" sz="2000" smtClean="0">
                <a:solidFill>
                  <a:srgbClr val="941EDF"/>
                </a:solidFill>
                <a:latin typeface="Consolas" pitchFamily="49" charset="0"/>
              </a:rPr>
              <a:t>public</a:t>
            </a:r>
            <a:r>
              <a:rPr lang="en-US" sz="2000" smtClean="0">
                <a:latin typeface="Consolas" pitchFamily="49" charset="0"/>
              </a:rPr>
              <a:t> </a:t>
            </a:r>
            <a:r>
              <a:rPr lang="en-US" sz="2000" smtClean="0">
                <a:solidFill>
                  <a:srgbClr val="941EDF"/>
                </a:solidFill>
                <a:latin typeface="Consolas" pitchFamily="49" charset="0"/>
              </a:rPr>
              <a:t>double</a:t>
            </a:r>
            <a:r>
              <a:rPr lang="en-US" sz="2000" smtClean="0">
                <a:latin typeface="Consolas" pitchFamily="49" charset="0"/>
              </a:rPr>
              <a:t>[] buildArray(</a:t>
            </a:r>
            <a:r>
              <a:rPr lang="en-US" sz="2000" smtClean="0">
                <a:solidFill>
                  <a:srgbClr val="941EDF"/>
                </a:solidFill>
                <a:latin typeface="Consolas" pitchFamily="49" charset="0"/>
              </a:rPr>
              <a:t>int</a:t>
            </a:r>
            <a:r>
              <a:rPr lang="en-US" sz="2000" smtClean="0">
                <a:latin typeface="Consolas" pitchFamily="49" charset="0"/>
              </a:rPr>
              <a:t> len)</a:t>
            </a:r>
          </a:p>
          <a:p>
            <a:pPr>
              <a:spcBef>
                <a:spcPct val="0"/>
              </a:spcBef>
              <a:buFont typeface="Wingdings 2" pitchFamily="18" charset="2"/>
              <a:buNone/>
            </a:pPr>
            <a:r>
              <a:rPr lang="en-US" sz="2000" smtClean="0">
                <a:latin typeface="Consolas" pitchFamily="49" charset="0"/>
              </a:rPr>
              <a:t>{</a:t>
            </a:r>
          </a:p>
          <a:p>
            <a:pPr>
              <a:spcBef>
                <a:spcPct val="0"/>
              </a:spcBef>
              <a:buFont typeface="Wingdings 2" pitchFamily="18" charset="2"/>
              <a:buNone/>
            </a:pPr>
            <a:r>
              <a:rPr lang="en-US" sz="2000" smtClean="0">
                <a:latin typeface="Consolas" pitchFamily="49" charset="0"/>
              </a:rPr>
              <a:t>    </a:t>
            </a:r>
            <a:r>
              <a:rPr lang="en-US" sz="2000" smtClean="0">
                <a:solidFill>
                  <a:srgbClr val="941EDF"/>
                </a:solidFill>
                <a:latin typeface="Consolas" pitchFamily="49" charset="0"/>
              </a:rPr>
              <a:t>double</a:t>
            </a:r>
            <a:r>
              <a:rPr lang="en-US" sz="2000" smtClean="0">
                <a:latin typeface="Consolas" pitchFamily="49" charset="0"/>
              </a:rPr>
              <a:t>[] retArray = </a:t>
            </a:r>
            <a:r>
              <a:rPr lang="en-US" sz="2000" smtClean="0">
                <a:solidFill>
                  <a:srgbClr val="941EDF"/>
                </a:solidFill>
                <a:latin typeface="Consolas" pitchFamily="49" charset="0"/>
              </a:rPr>
              <a:t>new</a:t>
            </a:r>
            <a:r>
              <a:rPr lang="en-US" sz="2000" smtClean="0">
                <a:latin typeface="Consolas" pitchFamily="49" charset="0"/>
              </a:rPr>
              <a:t> </a:t>
            </a:r>
            <a:r>
              <a:rPr lang="en-US" sz="2000" smtClean="0">
                <a:solidFill>
                  <a:srgbClr val="941EDF"/>
                </a:solidFill>
                <a:latin typeface="Consolas" pitchFamily="49" charset="0"/>
              </a:rPr>
              <a:t>double</a:t>
            </a:r>
            <a:r>
              <a:rPr lang="en-US" sz="2000" smtClean="0">
                <a:latin typeface="Consolas" pitchFamily="49" charset="0"/>
              </a:rPr>
              <a:t>[len];</a:t>
            </a:r>
          </a:p>
          <a:p>
            <a:pPr>
              <a:spcBef>
                <a:spcPct val="0"/>
              </a:spcBef>
              <a:buFont typeface="Wingdings 2" pitchFamily="18" charset="2"/>
              <a:buNone/>
            </a:pPr>
            <a:r>
              <a:rPr lang="en-US" sz="2000" smtClean="0">
                <a:latin typeface="Consolas" pitchFamily="49" charset="0"/>
              </a:rPr>
              <a:t>    for (</a:t>
            </a:r>
            <a:r>
              <a:rPr lang="en-US" sz="2000" smtClean="0">
                <a:solidFill>
                  <a:srgbClr val="941EDF"/>
                </a:solidFill>
                <a:latin typeface="Consolas" pitchFamily="49" charset="0"/>
              </a:rPr>
              <a:t>int</a:t>
            </a:r>
            <a:r>
              <a:rPr lang="en-US" sz="2000" smtClean="0">
                <a:latin typeface="Consolas" pitchFamily="49" charset="0"/>
              </a:rPr>
              <a:t> i = 0; i &lt; retArray.length; i++)</a:t>
            </a:r>
          </a:p>
          <a:p>
            <a:pPr>
              <a:spcBef>
                <a:spcPct val="0"/>
              </a:spcBef>
              <a:buFont typeface="Wingdings 2" pitchFamily="18" charset="2"/>
              <a:buNone/>
            </a:pPr>
            <a:r>
              <a:rPr lang="en-US" sz="2000" smtClean="0">
                <a:latin typeface="Consolas" pitchFamily="49" charset="0"/>
              </a:rPr>
              <a:t>    {</a:t>
            </a:r>
          </a:p>
          <a:p>
            <a:pPr>
              <a:spcBef>
                <a:spcPct val="0"/>
              </a:spcBef>
              <a:buFont typeface="Wingdings 2" pitchFamily="18" charset="2"/>
              <a:buNone/>
            </a:pPr>
            <a:r>
              <a:rPr lang="en-US" sz="2000" smtClean="0">
                <a:latin typeface="Consolas" pitchFamily="49" charset="0"/>
              </a:rPr>
              <a:t>        retArray[i] = i * 1.5;</a:t>
            </a:r>
          </a:p>
          <a:p>
            <a:pPr>
              <a:spcBef>
                <a:spcPct val="0"/>
              </a:spcBef>
              <a:buFont typeface="Wingdings 2" pitchFamily="18" charset="2"/>
              <a:buNone/>
            </a:pPr>
            <a:r>
              <a:rPr lang="en-US" sz="2000" smtClean="0">
                <a:latin typeface="Consolas" pitchFamily="49" charset="0"/>
              </a:rPr>
              <a:t>    }</a:t>
            </a:r>
          </a:p>
          <a:p>
            <a:pPr>
              <a:spcBef>
                <a:spcPct val="0"/>
              </a:spcBef>
              <a:buFont typeface="Wingdings 2" pitchFamily="18" charset="2"/>
              <a:buNone/>
            </a:pPr>
            <a:endParaRPr lang="en-US" sz="2000" smtClean="0">
              <a:latin typeface="Consolas" pitchFamily="49" charset="0"/>
            </a:endParaRPr>
          </a:p>
          <a:p>
            <a:pPr>
              <a:spcBef>
                <a:spcPct val="0"/>
              </a:spcBef>
              <a:buFont typeface="Wingdings 2" pitchFamily="18" charset="2"/>
              <a:buNone/>
            </a:pPr>
            <a:r>
              <a:rPr lang="en-US" sz="2000" smtClean="0">
                <a:latin typeface="Consolas" pitchFamily="49" charset="0"/>
              </a:rPr>
              <a:t>    </a:t>
            </a:r>
            <a:r>
              <a:rPr lang="en-US" sz="2000" smtClean="0">
                <a:solidFill>
                  <a:srgbClr val="941EDF"/>
                </a:solidFill>
                <a:latin typeface="Consolas" pitchFamily="49" charset="0"/>
              </a:rPr>
              <a:t>return</a:t>
            </a:r>
            <a:r>
              <a:rPr lang="en-US" sz="2000" smtClean="0">
                <a:latin typeface="Consolas" pitchFamily="49" charset="0"/>
              </a:rPr>
              <a:t> retArray;</a:t>
            </a:r>
          </a:p>
          <a:p>
            <a:pPr>
              <a:spcBef>
                <a:spcPct val="0"/>
              </a:spcBef>
              <a:buFont typeface="Wingdings 2" pitchFamily="18" charset="2"/>
              <a:buNone/>
            </a:pPr>
            <a:r>
              <a:rPr lang="en-US" sz="2000" smtClean="0">
                <a:latin typeface="Consolas" pitchFamily="49" charset="0"/>
              </a:rPr>
              <a:t>}</a:t>
            </a:r>
          </a:p>
          <a:p>
            <a:pPr>
              <a:buFont typeface="Wingdings 2" pitchFamily="18" charset="2"/>
              <a:buNone/>
            </a:pPr>
            <a:endParaRPr lang="en-US" sz="2000" smtClean="0"/>
          </a:p>
        </p:txBody>
      </p:sp>
    </p:spTree>
    <p:extLst>
      <p:ext uri="{BB962C8B-B14F-4D97-AF65-F5344CB8AC3E}">
        <p14:creationId xmlns:p14="http://schemas.microsoft.com/office/powerpoint/2010/main" val="30821114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56625" cy="114300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600" dirty="0" smtClean="0"/>
              <a:t>Indexed Variables as Method </a:t>
            </a:r>
            <a:r>
              <a:rPr lang="en-US" sz="3600" dirty="0"/>
              <a:t>A</a:t>
            </a:r>
            <a:r>
              <a:rPr lang="en-US" sz="3600" dirty="0" smtClean="0"/>
              <a:t>rguments</a:t>
            </a:r>
            <a:endParaRPr lang="en-US" sz="3600" dirty="0"/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mtClean="0"/>
              <a:t>No different from using a regular variable</a:t>
            </a:r>
          </a:p>
          <a:p>
            <a:pPr>
              <a:lnSpc>
                <a:spcPct val="90000"/>
              </a:lnSpc>
            </a:pPr>
            <a:endParaRPr lang="en-US" smtClean="0"/>
          </a:p>
          <a:p>
            <a:pPr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en-US" sz="1800" smtClean="0">
                <a:solidFill>
                  <a:srgbClr val="941EDF"/>
                </a:solidFill>
                <a:latin typeface="Consolas" pitchFamily="49" charset="0"/>
              </a:rPr>
              <a:t>public</a:t>
            </a:r>
            <a:r>
              <a:rPr lang="en-US" sz="1800" smtClean="0">
                <a:latin typeface="Consolas" pitchFamily="49" charset="0"/>
              </a:rPr>
              <a:t> </a:t>
            </a:r>
            <a:r>
              <a:rPr lang="en-US" sz="1800" smtClean="0">
                <a:solidFill>
                  <a:srgbClr val="941EDF"/>
                </a:solidFill>
                <a:latin typeface="Consolas" pitchFamily="49" charset="0"/>
              </a:rPr>
              <a:t>void</a:t>
            </a:r>
            <a:r>
              <a:rPr lang="en-US" sz="1800" smtClean="0">
                <a:latin typeface="Consolas" pitchFamily="49" charset="0"/>
              </a:rPr>
              <a:t> printNum(</a:t>
            </a:r>
            <a:r>
              <a:rPr lang="en-US" sz="1800" smtClean="0">
                <a:solidFill>
                  <a:srgbClr val="941EDF"/>
                </a:solidFill>
                <a:latin typeface="Consolas" pitchFamily="49" charset="0"/>
              </a:rPr>
              <a:t>int</a:t>
            </a:r>
            <a:r>
              <a:rPr lang="en-US" sz="1800" smtClean="0">
                <a:latin typeface="Consolas" pitchFamily="49" charset="0"/>
              </a:rPr>
              <a:t> num)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en-US" sz="1800" smtClean="0">
                <a:latin typeface="Consolas" pitchFamily="49" charset="0"/>
              </a:rPr>
              <a:t>{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en-US" sz="1800" smtClean="0">
                <a:latin typeface="Consolas" pitchFamily="49" charset="0"/>
              </a:rPr>
              <a:t>    System.out.println(num);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en-US" sz="1800" smtClean="0">
                <a:latin typeface="Consolas" pitchFamily="49" charset="0"/>
              </a:rPr>
              <a:t>}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endParaRPr lang="en-US" sz="1800" smtClean="0">
              <a:latin typeface="Consolas" pitchFamily="49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en-US" sz="1800" smtClean="0">
                <a:solidFill>
                  <a:srgbClr val="941EDF"/>
                </a:solidFill>
                <a:latin typeface="Consolas" pitchFamily="49" charset="0"/>
              </a:rPr>
              <a:t>public</a:t>
            </a:r>
            <a:r>
              <a:rPr lang="en-US" sz="1800" smtClean="0">
                <a:latin typeface="Consolas" pitchFamily="49" charset="0"/>
              </a:rPr>
              <a:t> </a:t>
            </a:r>
            <a:r>
              <a:rPr lang="en-US" sz="1800" smtClean="0">
                <a:solidFill>
                  <a:srgbClr val="941EDF"/>
                </a:solidFill>
                <a:latin typeface="Consolas" pitchFamily="49" charset="0"/>
              </a:rPr>
              <a:t>void</a:t>
            </a:r>
            <a:r>
              <a:rPr lang="en-US" sz="1800" smtClean="0">
                <a:latin typeface="Consolas" pitchFamily="49" charset="0"/>
              </a:rPr>
              <a:t> doStuff()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en-US" sz="1800" smtClean="0">
                <a:latin typeface="Consolas" pitchFamily="49" charset="0"/>
              </a:rPr>
              <a:t>{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en-US" sz="1800" smtClean="0">
                <a:latin typeface="Consolas" pitchFamily="49" charset="0"/>
              </a:rPr>
              <a:t>    </a:t>
            </a:r>
            <a:r>
              <a:rPr lang="en-US" sz="1800" smtClean="0">
                <a:solidFill>
                  <a:srgbClr val="941EDF"/>
                </a:solidFill>
                <a:latin typeface="Consolas" pitchFamily="49" charset="0"/>
              </a:rPr>
              <a:t>int</a:t>
            </a:r>
            <a:r>
              <a:rPr lang="en-US" sz="1800" smtClean="0">
                <a:latin typeface="Consolas" pitchFamily="49" charset="0"/>
              </a:rPr>
              <a:t>[] scores = { 15, 37, 95 };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endParaRPr lang="en-US" sz="1800" smtClean="0">
              <a:latin typeface="Consolas" pitchFamily="49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en-US" sz="1800" smtClean="0">
                <a:latin typeface="Consolas" pitchFamily="49" charset="0"/>
              </a:rPr>
              <a:t>    </a:t>
            </a:r>
            <a:r>
              <a:rPr lang="en-US" sz="1800" smtClean="0">
                <a:solidFill>
                  <a:srgbClr val="941EDF"/>
                </a:solidFill>
                <a:latin typeface="Consolas" pitchFamily="49" charset="0"/>
              </a:rPr>
              <a:t>for</a:t>
            </a:r>
            <a:r>
              <a:rPr lang="en-US" sz="1800" smtClean="0">
                <a:latin typeface="Consolas" pitchFamily="49" charset="0"/>
              </a:rPr>
              <a:t> (</a:t>
            </a:r>
            <a:r>
              <a:rPr lang="en-US" sz="1800" smtClean="0">
                <a:solidFill>
                  <a:srgbClr val="941EDF"/>
                </a:solidFill>
                <a:latin typeface="Consolas" pitchFamily="49" charset="0"/>
              </a:rPr>
              <a:t>int</a:t>
            </a:r>
            <a:r>
              <a:rPr lang="en-US" sz="1800" smtClean="0">
                <a:latin typeface="Consolas" pitchFamily="49" charset="0"/>
              </a:rPr>
              <a:t> index = 0; index &lt; scores.length; index++)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en-US" sz="1800" smtClean="0">
                <a:latin typeface="Consolas" pitchFamily="49" charset="0"/>
              </a:rPr>
              <a:t>    {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en-US" sz="1800" smtClean="0">
                <a:latin typeface="Consolas" pitchFamily="49" charset="0"/>
              </a:rPr>
              <a:t>        printNum(scores[index]);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en-US" sz="1800" smtClean="0">
                <a:latin typeface="Consolas" pitchFamily="49" charset="0"/>
              </a:rPr>
              <a:t>    }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Wingdings 2" pitchFamily="18" charset="2"/>
              <a:buNone/>
            </a:pPr>
            <a:r>
              <a:rPr lang="en-US" sz="1800" smtClean="0">
                <a:latin typeface="Consolas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5907448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java_lecture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java_lecture_template.thmx</Template>
  <TotalTime>3182</TotalTime>
  <Words>1122</Words>
  <Application>Microsoft Macintosh PowerPoint</Application>
  <PresentationFormat>On-screen Show (4:3)</PresentationFormat>
  <Paragraphs>276</Paragraphs>
  <Slides>29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java_lecture_template</vt:lpstr>
      <vt:lpstr>COMP 110-001 More About Arrays</vt:lpstr>
      <vt:lpstr>Today</vt:lpstr>
      <vt:lpstr>Arrays as Instance Variables</vt:lpstr>
      <vt:lpstr>Arrays of Objects</vt:lpstr>
      <vt:lpstr>Arrays of Objects</vt:lpstr>
      <vt:lpstr>Arrays of Objects</vt:lpstr>
      <vt:lpstr>Arrays as Parameters</vt:lpstr>
      <vt:lpstr>Arrays as Return Types</vt:lpstr>
      <vt:lpstr>Indexed Variables as Method Arguments</vt:lpstr>
      <vt:lpstr>2D Arrays</vt:lpstr>
      <vt:lpstr>Declaring and Creating 2D Arrays</vt:lpstr>
      <vt:lpstr>Declaring and Creating 2D Arrays</vt:lpstr>
      <vt:lpstr>How Do You Use a 2D Array?</vt:lpstr>
      <vt:lpstr>How do you use a 2D array?</vt:lpstr>
      <vt:lpstr>Length for a 2D Array</vt:lpstr>
      <vt:lpstr>Multidimensional Arrays</vt:lpstr>
      <vt:lpstr>Multidimensional Arrays as Parameters</vt:lpstr>
      <vt:lpstr>Multidimensional Arrays as Return Types</vt:lpstr>
      <vt:lpstr>Why? Arrays of Arrays</vt:lpstr>
      <vt:lpstr>2D Array of Irregular Shape</vt:lpstr>
      <vt:lpstr>ArrayList</vt:lpstr>
      <vt:lpstr>Creating an ArrayList</vt:lpstr>
      <vt:lpstr> Putting an Item into ArrayList</vt:lpstr>
      <vt:lpstr>Size &amp; IndexOf</vt:lpstr>
      <vt:lpstr>Retrieving Item from ArrayList in a Loop</vt:lpstr>
      <vt:lpstr>Checking if ArrayList is Empty</vt:lpstr>
      <vt:lpstr>Removing an Item from ArrayList</vt:lpstr>
      <vt:lpstr>More About ArrayList</vt:lpstr>
      <vt:lpstr>Next Class</vt:lpstr>
    </vt:vector>
  </TitlesOfParts>
  <Company>UNC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ly</dc:creator>
  <cp:lastModifiedBy>Yi Hong</cp:lastModifiedBy>
  <cp:revision>1399</cp:revision>
  <dcterms:created xsi:type="dcterms:W3CDTF">2012-08-20T18:10:04Z</dcterms:created>
  <dcterms:modified xsi:type="dcterms:W3CDTF">2015-06-05T08:35:02Z</dcterms:modified>
</cp:coreProperties>
</file>