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366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67" r:id="rId16"/>
    <p:sldId id="348" r:id="rId17"/>
    <p:sldId id="349" r:id="rId18"/>
    <p:sldId id="350" r:id="rId19"/>
    <p:sldId id="352" r:id="rId20"/>
    <p:sldId id="356" r:id="rId21"/>
    <p:sldId id="355" r:id="rId22"/>
    <p:sldId id="354" r:id="rId23"/>
    <p:sldId id="357" r:id="rId24"/>
    <p:sldId id="358" r:id="rId25"/>
    <p:sldId id="359" r:id="rId26"/>
    <p:sldId id="360" r:id="rId27"/>
    <p:sldId id="361" r:id="rId28"/>
    <p:sldId id="368" r:id="rId29"/>
    <p:sldId id="369" r:id="rId3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BABD8"/>
    <a:srgbClr val="7AC3F6"/>
    <a:srgbClr val="6CADDA"/>
    <a:srgbClr val="75BBEC"/>
    <a:srgbClr val="639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14" autoAdjust="0"/>
  </p:normalViewPr>
  <p:slideViewPr>
    <p:cSldViewPr snapToGrid="0" snapToObjects="1">
      <p:cViewPr varScale="1">
        <p:scale>
          <a:sx n="81" d="100"/>
          <a:sy n="81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F21A8-1DC6-774D-81FB-59B2F9226FB8}" type="datetimeFigureOut">
              <a:rPr lang="en-US" smtClean="0"/>
              <a:t>6/5/15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CAECC-0A4F-504E-AAE2-C47CD405B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002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D1D38-8434-4A95-B258-7426099382B2}" type="datetimeFigureOut">
              <a:rPr lang="en-US" smtClean="0"/>
              <a:pPr/>
              <a:t>6/5/15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52867-85F4-4706-90F4-556F3E51A2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382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en-US" smtClean="0">
              <a:latin typeface="Geneva" pitchFamily="48" charset="0"/>
            </a:endParaRPr>
          </a:p>
        </p:txBody>
      </p:sp>
      <p:sp>
        <p:nvSpPr>
          <p:cNvPr id="368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sz="1200" smtClean="0"/>
              <a:t>Michele Weigle - COMP 14 - Spr 04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fld id="{2478CC77-F3C0-4995-9327-7A60B053E2CE}" type="slidenum">
              <a:rPr lang="en-US" sz="1200"/>
              <a:pPr/>
              <a:t>2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4F9C-74AA-0041-A0A3-F4A0F25A5A5D}" type="datetime1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0BE5-CCF3-7A4A-A4A5-D3F270F45AD8}" type="datetime1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1806-EAA4-5843-A693-CF80A64CE907}" type="datetime1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E8B2A-0071-F94E-8FB4-E39C1B636BA2}" type="datetime1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E055-D57D-2349-90B3-52239F030A75}" type="datetime1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FE75-13B5-1F47-9B25-21F7F1923E47}" type="datetime1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4CAA-CA47-4D40-89EA-30E9A329E638}" type="datetime1">
              <a:rPr lang="en-US" smtClean="0"/>
              <a:t>6/5/15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4D3A-ED51-0F4C-B032-72EDE8A41AB6}" type="datetime1">
              <a:rPr lang="en-US" smtClean="0"/>
              <a:t>6/5/15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3145-3AB5-3C47-BF30-AB870645CEB4}" type="datetime1">
              <a:rPr lang="en-US" smtClean="0"/>
              <a:t>6/5/15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6505-0CF0-0849-B59F-FDEC2DC4CED6}" type="datetime1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66413-FEC4-0E4E-AEB0-83122FDC3F4D}" type="datetime1">
              <a:rPr lang="en-US" smtClean="0"/>
              <a:t>6/5/15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4E60F-77AE-274C-A50F-41A4FBDF67FB}" type="datetime1">
              <a:rPr lang="en-US" smtClean="0"/>
              <a:t>6/5/15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2E98BD"/>
                </a:solidFill>
              </a:defRPr>
            </a:lvl1pPr>
          </a:lstStyle>
          <a:p>
            <a:fld id="{63DDD4E0-7430-A548-B363-6D8368E78A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009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ts val="1224"/>
        </a:spcBef>
        <a:buFont typeface="Wingdings" charset="2"/>
        <a:buChar char="§"/>
        <a:defRPr sz="3200" b="0" i="0" kern="1200">
          <a:solidFill>
            <a:schemeClr val="tx1"/>
          </a:solidFill>
          <a:latin typeface="Arial Unicode MS"/>
          <a:ea typeface="+mn-ea"/>
          <a:cs typeface="Arial Unicode M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b="0" i="0" kern="1200">
          <a:solidFill>
            <a:srgbClr val="0000FF"/>
          </a:solidFill>
          <a:latin typeface="Arial Unicode MS"/>
          <a:ea typeface="+mn-ea"/>
          <a:cs typeface="Arial Unicode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Unicode MS"/>
          <a:ea typeface="+mn-ea"/>
          <a:cs typeface="Arial Unicode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ava.sun.com/j2se/1.5.0/docs/api/java/lang/System.html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110-001</a:t>
            </a:r>
            <a:br>
              <a:rPr lang="en-US" dirty="0" smtClean="0"/>
            </a:br>
            <a:r>
              <a:rPr lang="en-US" dirty="0" smtClean="0"/>
              <a:t>More About Arrays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 Hong</a:t>
            </a:r>
          </a:p>
          <a:p>
            <a:r>
              <a:rPr lang="en-US" dirty="0" smtClean="0"/>
              <a:t>June 05, 2015</a:t>
            </a:r>
          </a:p>
        </p:txBody>
      </p:sp>
    </p:spTree>
    <p:extLst>
      <p:ext uri="{BB962C8B-B14F-4D97-AF65-F5344CB8AC3E}">
        <p14:creationId xmlns:p14="http://schemas.microsoft.com/office/powerpoint/2010/main" val="2666320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2D </a:t>
            </a:r>
            <a:r>
              <a:rPr lang="en-US" dirty="0"/>
              <a:t>A</a:t>
            </a:r>
            <a:r>
              <a:rPr lang="en-US" dirty="0" smtClean="0"/>
              <a:t>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 having more than one index are often useful</a:t>
            </a:r>
          </a:p>
          <a:p>
            <a:pPr lvl="1"/>
            <a:r>
              <a:rPr lang="en-US" dirty="0" smtClean="0"/>
              <a:t>Tables</a:t>
            </a:r>
          </a:p>
          <a:p>
            <a:pPr lvl="1"/>
            <a:r>
              <a:rPr lang="en-US" dirty="0" smtClean="0"/>
              <a:t>Grids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334209"/>
              </p:ext>
            </p:extLst>
          </p:nvPr>
        </p:nvGraphicFramePr>
        <p:xfrm>
          <a:off x="877950" y="3986886"/>
          <a:ext cx="7304807" cy="1857375"/>
        </p:xfrm>
        <a:graphic>
          <a:graphicData uri="http://schemas.openxmlformats.org/drawingml/2006/table">
            <a:tbl>
              <a:tblPr/>
              <a:tblGrid>
                <a:gridCol w="2428007"/>
                <a:gridCol w="1219200"/>
                <a:gridCol w="1219200"/>
                <a:gridCol w="1219200"/>
                <a:gridCol w="1219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0: Open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1: 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2: 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</a:rPr>
                        <a:t>3: Close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0: Apple Inc.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129.50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130.58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128.91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129.36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1: Facebook, Inc.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82.14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82.95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81.51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82.05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2: Google Inc.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537.07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540.59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534.32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536.70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3: Microsoft Corp.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46.77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47.16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46.20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</a:rPr>
                        <a:t>46.36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206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4552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Declaring and Creating 2D Arrays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US" sz="2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[][] table = </a:t>
            </a:r>
            <a:r>
              <a:rPr lang="en-US" sz="2800" dirty="0" smtClean="0">
                <a:solidFill>
                  <a:srgbClr val="941EDF"/>
                </a:solidFill>
                <a:latin typeface="Consolas" pitchFamily="49" charset="0"/>
              </a:rPr>
              <a:t>new </a:t>
            </a:r>
            <a:r>
              <a:rPr lang="en-US" sz="2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[4][3];</a:t>
            </a:r>
          </a:p>
          <a:p>
            <a:pPr>
              <a:buFont typeface="Wingdings 2" pitchFamily="18" charset="2"/>
              <a:buNone/>
            </a:pPr>
            <a:endParaRPr lang="en-US" sz="2800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or</a:t>
            </a:r>
          </a:p>
          <a:p>
            <a:pPr>
              <a:buFont typeface="Wingdings 2" pitchFamily="18" charset="2"/>
              <a:buNone/>
            </a:pPr>
            <a:endParaRPr lang="en-US" sz="2800" dirty="0" smtClean="0"/>
          </a:p>
          <a:p>
            <a:pPr>
              <a:buFont typeface="Wingdings 2" pitchFamily="18" charset="2"/>
              <a:buNone/>
            </a:pPr>
            <a:r>
              <a:rPr lang="en-US" sz="2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[][] table;</a:t>
            </a:r>
          </a:p>
          <a:p>
            <a:pPr>
              <a:buFont typeface="Wingdings 2" pitchFamily="18" charset="2"/>
              <a:buNone/>
            </a:pPr>
            <a:r>
              <a:rPr lang="en-US" sz="2800" dirty="0" smtClean="0">
                <a:latin typeface="Consolas" pitchFamily="49" charset="0"/>
              </a:rPr>
              <a:t>table = </a:t>
            </a:r>
            <a:r>
              <a:rPr lang="en-US" sz="2800" dirty="0" smtClean="0">
                <a:solidFill>
                  <a:srgbClr val="941EDF"/>
                </a:solidFill>
                <a:latin typeface="Consolas" pitchFamily="49" charset="0"/>
              </a:rPr>
              <a:t>new </a:t>
            </a:r>
            <a:r>
              <a:rPr lang="en-US" sz="2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[4][3];</a:t>
            </a:r>
          </a:p>
        </p:txBody>
      </p:sp>
    </p:spTree>
    <p:extLst>
      <p:ext uri="{BB962C8B-B14F-4D97-AF65-F5344CB8AC3E}">
        <p14:creationId xmlns:p14="http://schemas.microsoft.com/office/powerpoint/2010/main" val="2524882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Declaring and Creating 2D Arrays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3891A7"/>
              </a:buClr>
              <a:buFont typeface="Wingdings 2" pitchFamily="18" charset="2"/>
              <a:buNone/>
            </a:pPr>
            <a:r>
              <a:rPr lang="en-US" sz="1900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900" smtClean="0">
                <a:solidFill>
                  <a:srgbClr val="000000"/>
                </a:solidFill>
                <a:latin typeface="Consolas" pitchFamily="49" charset="0"/>
              </a:rPr>
              <a:t>[][] table = </a:t>
            </a:r>
            <a:r>
              <a:rPr lang="en-US" sz="1900" smtClean="0">
                <a:solidFill>
                  <a:srgbClr val="941EDF"/>
                </a:solidFill>
                <a:latin typeface="Consolas" pitchFamily="49" charset="0"/>
              </a:rPr>
              <a:t>new int</a:t>
            </a:r>
            <a:r>
              <a:rPr lang="en-US" sz="1900" smtClean="0">
                <a:solidFill>
                  <a:srgbClr val="000000"/>
                </a:solidFill>
                <a:latin typeface="Consolas" pitchFamily="49" charset="0"/>
              </a:rPr>
              <a:t>[4][3];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endParaRPr lang="en-US" sz="260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lr>
                <a:srgbClr val="3891A7"/>
              </a:buClr>
              <a:buFont typeface="Wingdings 2" pitchFamily="18" charset="2"/>
              <a:buNone/>
            </a:pPr>
            <a:r>
              <a:rPr lang="en-US" sz="2600" smtClean="0">
                <a:solidFill>
                  <a:srgbClr val="000000"/>
                </a:solidFill>
              </a:rPr>
              <a:t>gives you the ability to use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endParaRPr lang="en-US" sz="260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1700" smtClean="0">
                <a:solidFill>
                  <a:srgbClr val="000000"/>
                </a:solidFill>
                <a:latin typeface="Consolas" pitchFamily="49" charset="0"/>
              </a:rPr>
              <a:t>table[0][0]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1700" smtClean="0">
                <a:solidFill>
                  <a:srgbClr val="000000"/>
                </a:solidFill>
                <a:latin typeface="Consolas" pitchFamily="49" charset="0"/>
              </a:rPr>
              <a:t>table[0][1]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1700" smtClean="0">
                <a:solidFill>
                  <a:srgbClr val="000000"/>
                </a:solidFill>
                <a:latin typeface="Consolas" pitchFamily="49" charset="0"/>
              </a:rPr>
              <a:t>table[0][2]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1700" smtClean="0">
                <a:solidFill>
                  <a:srgbClr val="000000"/>
                </a:solidFill>
                <a:latin typeface="Consolas" pitchFamily="49" charset="0"/>
              </a:rPr>
              <a:t>table[1][0]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1700" smtClean="0">
                <a:solidFill>
                  <a:srgbClr val="000000"/>
                </a:solidFill>
                <a:latin typeface="Consolas" pitchFamily="49" charset="0"/>
              </a:rPr>
              <a:t>table[1][1]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1700" smtClean="0">
                <a:solidFill>
                  <a:srgbClr val="000000"/>
                </a:solidFill>
                <a:latin typeface="Consolas" pitchFamily="49" charset="0"/>
              </a:rPr>
              <a:t>table[1][2]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1700" smtClean="0">
                <a:solidFill>
                  <a:srgbClr val="000000"/>
                </a:solidFill>
                <a:latin typeface="Consolas" pitchFamily="49" charset="0"/>
              </a:rPr>
              <a:t>table[2][0]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1700" smtClean="0">
                <a:solidFill>
                  <a:srgbClr val="000000"/>
                </a:solidFill>
                <a:latin typeface="Consolas" pitchFamily="49" charset="0"/>
              </a:rPr>
              <a:t>table[2][1]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1700" smtClean="0">
                <a:solidFill>
                  <a:srgbClr val="000000"/>
                </a:solidFill>
                <a:latin typeface="Consolas" pitchFamily="49" charset="0"/>
              </a:rPr>
              <a:t>table[2][2]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1700" smtClean="0">
                <a:solidFill>
                  <a:srgbClr val="000000"/>
                </a:solidFill>
                <a:latin typeface="Consolas" pitchFamily="49" charset="0"/>
              </a:rPr>
              <a:t>table[3][0]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1700" smtClean="0">
                <a:solidFill>
                  <a:srgbClr val="000000"/>
                </a:solidFill>
                <a:latin typeface="Consolas" pitchFamily="49" charset="0"/>
              </a:rPr>
              <a:t>table[3][1]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3891A7"/>
              </a:buClr>
              <a:buFont typeface="Wingdings 2" pitchFamily="18" charset="2"/>
              <a:buNone/>
            </a:pPr>
            <a:r>
              <a:rPr lang="en-US" sz="1700" smtClean="0">
                <a:solidFill>
                  <a:srgbClr val="000000"/>
                </a:solidFill>
                <a:latin typeface="Consolas" pitchFamily="49" charset="0"/>
              </a:rPr>
              <a:t>table[3][2]</a:t>
            </a:r>
          </a:p>
        </p:txBody>
      </p:sp>
    </p:spTree>
    <p:extLst>
      <p:ext uri="{BB962C8B-B14F-4D97-AF65-F5344CB8AC3E}">
        <p14:creationId xmlns:p14="http://schemas.microsoft.com/office/powerpoint/2010/main" val="3244299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Do </a:t>
            </a:r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U</a:t>
            </a:r>
            <a:r>
              <a:rPr lang="en-US" dirty="0" smtClean="0"/>
              <a:t>se a 2D Array?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used a loop to iterate over a 1D array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 lvl="1">
              <a:buFont typeface="Wingdings 2" pitchFamily="18" charset="2"/>
              <a:buNone/>
            </a:pPr>
            <a:r>
              <a:rPr lang="en-US" sz="24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[] scores = { 13, 57, 93, 60, 102 };</a:t>
            </a:r>
          </a:p>
          <a:p>
            <a:pPr lvl="1">
              <a:buFont typeface="Wingdings 2" pitchFamily="18" charset="2"/>
              <a:buNone/>
            </a:pPr>
            <a:r>
              <a:rPr lang="en-US" sz="2400" dirty="0" smtClean="0">
                <a:solidFill>
                  <a:srgbClr val="941EDF"/>
                </a:solidFill>
                <a:latin typeface="Consolas" pitchFamily="49" charset="0"/>
              </a:rPr>
              <a:t>for</a:t>
            </a:r>
            <a:r>
              <a:rPr lang="en-US" sz="2400" dirty="0" smtClean="0">
                <a:latin typeface="Consolas" pitchFamily="49" charset="0"/>
              </a:rPr>
              <a:t> (</a:t>
            </a:r>
            <a:r>
              <a:rPr lang="en-US" sz="24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 = 0;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 &lt; </a:t>
            </a:r>
            <a:r>
              <a:rPr lang="en-US" sz="2400" dirty="0" err="1" smtClean="0">
                <a:latin typeface="Consolas" pitchFamily="49" charset="0"/>
              </a:rPr>
              <a:t>scores.length</a:t>
            </a:r>
            <a:r>
              <a:rPr lang="en-US" sz="2400" dirty="0" smtClean="0">
                <a:latin typeface="Consolas" pitchFamily="49" charset="0"/>
              </a:rPr>
              <a:t>;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++)</a:t>
            </a:r>
          </a:p>
          <a:p>
            <a:pPr lvl="1">
              <a:buFont typeface="Wingdings 2" pitchFamily="18" charset="2"/>
              <a:buNone/>
            </a:pPr>
            <a:r>
              <a:rPr lang="en-US" sz="2400" dirty="0" smtClean="0">
                <a:latin typeface="Consolas" pitchFamily="49" charset="0"/>
              </a:rPr>
              <a:t>{</a:t>
            </a:r>
          </a:p>
          <a:p>
            <a:pPr lvl="1">
              <a:buFont typeface="Wingdings 2" pitchFamily="18" charset="2"/>
              <a:buNone/>
            </a:pPr>
            <a:r>
              <a:rPr lang="en-US" sz="2400" dirty="0" smtClean="0">
                <a:latin typeface="Consolas" pitchFamily="49" charset="0"/>
              </a:rPr>
              <a:t>    </a:t>
            </a:r>
            <a:r>
              <a:rPr lang="en-US" sz="2400" dirty="0" err="1" smtClean="0">
                <a:latin typeface="Consolas" pitchFamily="49" charset="0"/>
              </a:rPr>
              <a:t>System.out.println</a:t>
            </a:r>
            <a:r>
              <a:rPr lang="en-US" sz="2400" dirty="0" smtClean="0">
                <a:latin typeface="Consolas" pitchFamily="49" charset="0"/>
              </a:rPr>
              <a:t>(scores[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]);</a:t>
            </a:r>
          </a:p>
          <a:p>
            <a:pPr lvl="1">
              <a:buFont typeface="Wingdings 2" pitchFamily="18" charset="2"/>
              <a:buNone/>
            </a:pPr>
            <a:r>
              <a:rPr lang="en-US" sz="2400" dirty="0" smtClean="0">
                <a:latin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25651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do you use a 2D array?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How about a 2D array?</a:t>
            </a:r>
          </a:p>
          <a:p>
            <a:pPr>
              <a:lnSpc>
                <a:spcPct val="90000"/>
              </a:lnSpc>
            </a:pPr>
            <a:endParaRPr lang="en-US" sz="1100" dirty="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	</a:t>
            </a:r>
            <a:r>
              <a:rPr lang="en-US" sz="24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[][] table = </a:t>
            </a:r>
            <a:r>
              <a:rPr lang="en-US" sz="2400" dirty="0" smtClean="0">
                <a:solidFill>
                  <a:srgbClr val="941EDF"/>
                </a:solidFill>
                <a:latin typeface="Consolas" pitchFamily="49" charset="0"/>
              </a:rPr>
              <a:t>new </a:t>
            </a:r>
            <a:r>
              <a:rPr lang="en-US" sz="24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[4][3];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000" dirty="0" smtClean="0">
              <a:solidFill>
                <a:srgbClr val="941EDF"/>
              </a:solidFill>
              <a:latin typeface="Consolas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Use a nested loop</a:t>
            </a:r>
            <a:endParaRPr lang="en-US" sz="2000" dirty="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000" dirty="0" smtClean="0">
              <a:solidFill>
                <a:srgbClr val="941EDF"/>
              </a:solidFill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200" dirty="0" smtClean="0">
                <a:solidFill>
                  <a:srgbClr val="941EDF"/>
                </a:solidFill>
                <a:latin typeface="Consolas" pitchFamily="49" charset="0"/>
              </a:rPr>
              <a:t>for</a:t>
            </a:r>
            <a:r>
              <a:rPr lang="en-US" sz="2200" dirty="0" smtClean="0">
                <a:latin typeface="Consolas" pitchFamily="49" charset="0"/>
              </a:rPr>
              <a:t>(</a:t>
            </a:r>
            <a:r>
              <a:rPr lang="en-US" sz="22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</a:rPr>
              <a:t> row = 0; row &lt; </a:t>
            </a:r>
            <a:r>
              <a:rPr lang="en-US" sz="2200" dirty="0" err="1" smtClean="0">
                <a:latin typeface="Consolas" pitchFamily="49" charset="0"/>
              </a:rPr>
              <a:t>table.length</a:t>
            </a:r>
            <a:r>
              <a:rPr lang="en-US" sz="2200" dirty="0" smtClean="0">
                <a:latin typeface="Consolas" pitchFamily="49" charset="0"/>
              </a:rPr>
              <a:t>; row++)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200" dirty="0" smtClean="0">
                <a:latin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200" dirty="0" smtClean="0">
                <a:solidFill>
                  <a:srgbClr val="941EDF"/>
                </a:solidFill>
                <a:latin typeface="Consolas" pitchFamily="49" charset="0"/>
              </a:rPr>
              <a:t>    for</a:t>
            </a:r>
            <a:r>
              <a:rPr lang="en-US" sz="2200" dirty="0" smtClean="0">
                <a:latin typeface="Consolas" pitchFamily="49" charset="0"/>
              </a:rPr>
              <a:t>(</a:t>
            </a:r>
            <a:r>
              <a:rPr lang="en-US" sz="22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</a:rPr>
              <a:t> column=0; column &lt; table[row].length; column++)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200" dirty="0" smtClean="0">
                <a:latin typeface="Consolas" pitchFamily="49" charset="0"/>
              </a:rPr>
              <a:t>  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200" dirty="0" smtClean="0">
                <a:latin typeface="Consolas" pitchFamily="49" charset="0"/>
              </a:rPr>
              <a:t>        table[row][column] = 30;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200" dirty="0" smtClean="0">
                <a:latin typeface="Consolas" pitchFamily="49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200" dirty="0" smtClean="0">
                <a:latin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87466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L</a:t>
            </a:r>
            <a:r>
              <a:rPr lang="en-US" dirty="0" smtClean="0"/>
              <a:t>ength for a 2D Array</a:t>
            </a:r>
            <a:endParaRPr lang="en-US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3891A7"/>
              </a:buClr>
              <a:buFont typeface="Wingdings 2" pitchFamily="18" charset="2"/>
              <a:buNone/>
            </a:pPr>
            <a:r>
              <a:rPr lang="en-US" sz="20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[][] table =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new </a:t>
            </a:r>
            <a:r>
              <a:rPr lang="en-US" sz="20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[4][3];</a:t>
            </a:r>
          </a:p>
          <a:p>
            <a:endParaRPr lang="en-US" dirty="0" smtClean="0"/>
          </a:p>
          <a:p>
            <a:r>
              <a:rPr lang="en-US" dirty="0" err="1" smtClean="0"/>
              <a:t>table.length</a:t>
            </a:r>
            <a:r>
              <a:rPr lang="en-US" dirty="0" smtClean="0"/>
              <a:t> is the number of rows, or the integer in the first pair of brackets (4)</a:t>
            </a:r>
          </a:p>
          <a:p>
            <a:r>
              <a:rPr lang="en-US" dirty="0" smtClean="0"/>
              <a:t>table[</a:t>
            </a:r>
            <a:r>
              <a:rPr lang="en-US" dirty="0" err="1" smtClean="0"/>
              <a:t>i</a:t>
            </a:r>
            <a:r>
              <a:rPr lang="en-US" dirty="0" smtClean="0"/>
              <a:t>].length is the number of columns, or the integer in the second pair of brackets (3)</a:t>
            </a:r>
          </a:p>
        </p:txBody>
      </p:sp>
    </p:spTree>
    <p:extLst>
      <p:ext uri="{BB962C8B-B14F-4D97-AF65-F5344CB8AC3E}">
        <p14:creationId xmlns:p14="http://schemas.microsoft.com/office/powerpoint/2010/main" val="1836607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Multidimensional Arrays</a:t>
            </a:r>
            <a:endParaRPr lang="en-US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have more than two dimensions</a:t>
            </a:r>
          </a:p>
          <a:p>
            <a:pPr marL="0" indent="0">
              <a:buNone/>
            </a:pPr>
            <a:endParaRPr lang="en-US" sz="1000" dirty="0" smtClean="0"/>
          </a:p>
          <a:p>
            <a:pPr>
              <a:buClr>
                <a:srgbClr val="3891A7"/>
              </a:buClr>
              <a:buFont typeface="Wingdings 2" pitchFamily="18" charset="2"/>
              <a:buNone/>
            </a:pPr>
            <a:r>
              <a:rPr lang="en-US" sz="2400" dirty="0" smtClean="0">
                <a:solidFill>
                  <a:srgbClr val="941EDF"/>
                </a:solidFill>
                <a:latin typeface="Consolas" pitchFamily="49" charset="0"/>
              </a:rPr>
              <a:t>	</a:t>
            </a:r>
            <a:r>
              <a:rPr lang="en-US" sz="24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</a:rPr>
              <a:t>[][][] table = </a:t>
            </a:r>
            <a:r>
              <a:rPr lang="en-US" sz="2400" dirty="0" smtClean="0">
                <a:solidFill>
                  <a:srgbClr val="941EDF"/>
                </a:solidFill>
                <a:latin typeface="Consolas" pitchFamily="49" charset="0"/>
              </a:rPr>
              <a:t>new </a:t>
            </a:r>
            <a:r>
              <a:rPr lang="en-US" sz="24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</a:rPr>
              <a:t>[4][3][5];</a:t>
            </a:r>
          </a:p>
          <a:p>
            <a:endParaRPr lang="en-US" dirty="0" smtClean="0"/>
          </a:p>
          <a:p>
            <a:r>
              <a:rPr lang="en-US" dirty="0" smtClean="0"/>
              <a:t>Use more nested loops to access all elements</a:t>
            </a:r>
          </a:p>
        </p:txBody>
      </p:sp>
    </p:spTree>
    <p:extLst>
      <p:ext uri="{BB962C8B-B14F-4D97-AF65-F5344CB8AC3E}">
        <p14:creationId xmlns:p14="http://schemas.microsoft.com/office/powerpoint/2010/main" val="3819588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Multidimensional Arrays as Parameters</a:t>
            </a:r>
            <a:endParaRPr lang="en-US" sz="3600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 2" pitchFamily="18" charset="2"/>
              <a:buNone/>
            </a:pP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</a:rPr>
              <a:t> print2DArray(</a:t>
            </a:r>
            <a:r>
              <a:rPr lang="en-US" sz="1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</a:rPr>
              <a:t>[][] </a:t>
            </a:r>
            <a:r>
              <a:rPr lang="en-US" sz="1800" dirty="0" err="1" smtClean="0">
                <a:latin typeface="Consolas" pitchFamily="49" charset="0"/>
              </a:rPr>
              <a:t>arr</a:t>
            </a:r>
            <a:r>
              <a:rPr lang="en-US" sz="1800" dirty="0" smtClean="0">
                <a:latin typeface="Consolas" pitchFamily="49" charset="0"/>
              </a:rPr>
              <a:t>)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{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for</a:t>
            </a:r>
            <a:r>
              <a:rPr lang="en-US" sz="1800" dirty="0" smtClean="0">
                <a:latin typeface="Consolas" pitchFamily="49" charset="0"/>
              </a:rPr>
              <a:t> (</a:t>
            </a:r>
            <a:r>
              <a:rPr lang="en-US" sz="1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</a:rPr>
              <a:t> row = 0; row &lt; </a:t>
            </a:r>
            <a:r>
              <a:rPr lang="en-US" sz="1800" dirty="0" err="1" smtClean="0">
                <a:latin typeface="Consolas" pitchFamily="49" charset="0"/>
              </a:rPr>
              <a:t>arr.length</a:t>
            </a:r>
            <a:r>
              <a:rPr lang="en-US" sz="1800" dirty="0" smtClean="0">
                <a:latin typeface="Consolas" pitchFamily="49" charset="0"/>
              </a:rPr>
              <a:t>; row++)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{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   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for</a:t>
            </a:r>
            <a:r>
              <a:rPr lang="en-US" sz="1800" dirty="0" smtClean="0">
                <a:latin typeface="Consolas" pitchFamily="49" charset="0"/>
              </a:rPr>
              <a:t> (</a:t>
            </a:r>
            <a:r>
              <a:rPr lang="en-US" sz="1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</a:rPr>
              <a:t> column = 0; column &lt; </a:t>
            </a:r>
            <a:r>
              <a:rPr lang="en-US" sz="1800" dirty="0" err="1" smtClean="0">
                <a:latin typeface="Consolas" pitchFamily="49" charset="0"/>
              </a:rPr>
              <a:t>arr</a:t>
            </a:r>
            <a:r>
              <a:rPr lang="en-US" sz="1800" dirty="0" smtClean="0">
                <a:latin typeface="Consolas" pitchFamily="49" charset="0"/>
              </a:rPr>
              <a:t>[row].length; column++)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    {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        </a:t>
            </a:r>
            <a:r>
              <a:rPr lang="en-US" sz="1800" dirty="0" err="1" smtClean="0">
                <a:latin typeface="Consolas" pitchFamily="49" charset="0"/>
              </a:rPr>
              <a:t>System.out.print</a:t>
            </a:r>
            <a:r>
              <a:rPr lang="en-US" sz="1800" dirty="0" smtClean="0">
                <a:latin typeface="Consolas" pitchFamily="49" charset="0"/>
              </a:rPr>
              <a:t>(</a:t>
            </a:r>
            <a:r>
              <a:rPr lang="en-US" sz="1800" dirty="0" err="1" smtClean="0">
                <a:latin typeface="Consolas" pitchFamily="49" charset="0"/>
              </a:rPr>
              <a:t>arr</a:t>
            </a:r>
            <a:r>
              <a:rPr lang="en-US" sz="1800" dirty="0" smtClean="0">
                <a:latin typeface="Consolas" pitchFamily="49" charset="0"/>
              </a:rPr>
              <a:t>[row][column] + " ");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    }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    System.out.println();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}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}</a:t>
            </a:r>
          </a:p>
        </p:txBody>
      </p:sp>
      <p:sp>
        <p:nvSpPr>
          <p:cNvPr id="5" name="Oval 4"/>
          <p:cNvSpPr/>
          <p:nvPr/>
        </p:nvSpPr>
        <p:spPr>
          <a:xfrm>
            <a:off x="3339295" y="1514157"/>
            <a:ext cx="1975435" cy="5810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>
            <a:normAutofit fontScale="92500" lnSpcReduction="10000"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152972" y="2304948"/>
            <a:ext cx="2349889" cy="6995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>
            <a:norm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690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56625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500" dirty="0" smtClean="0"/>
              <a:t>Multidimensional Arrays as Return </a:t>
            </a:r>
            <a:r>
              <a:rPr lang="en-US" sz="3500" dirty="0"/>
              <a:t>T</a:t>
            </a:r>
            <a:r>
              <a:rPr lang="en-US" sz="3500" dirty="0" smtClean="0"/>
              <a:t>ypes</a:t>
            </a:r>
            <a:endParaRPr lang="en-US" sz="3500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US" sz="2400" dirty="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[][] </a:t>
            </a:r>
            <a:r>
              <a:rPr lang="en-US" sz="2400" dirty="0" err="1" smtClean="0">
                <a:latin typeface="Consolas" pitchFamily="49" charset="0"/>
              </a:rPr>
              <a:t>giveMeAnArray</a:t>
            </a:r>
            <a:r>
              <a:rPr lang="en-US" sz="2400" dirty="0" smtClean="0">
                <a:latin typeface="Consolas" pitchFamily="49" charset="0"/>
              </a:rPr>
              <a:t>()</a:t>
            </a:r>
          </a:p>
          <a:p>
            <a:pPr>
              <a:buFont typeface="Wingdings 2" pitchFamily="18" charset="2"/>
              <a:buNone/>
            </a:pPr>
            <a:r>
              <a:rPr lang="en-US" sz="2400" dirty="0" smtClean="0">
                <a:latin typeface="Consolas" pitchFamily="49" charset="0"/>
              </a:rPr>
              <a:t>{</a:t>
            </a:r>
          </a:p>
          <a:p>
            <a:pPr>
              <a:buFont typeface="Wingdings 2" pitchFamily="18" charset="2"/>
              <a:buNone/>
            </a:pPr>
            <a:r>
              <a:rPr lang="en-US" sz="2400" dirty="0" smtClean="0">
                <a:latin typeface="Consolas" pitchFamily="49" charset="0"/>
              </a:rPr>
              <a:t>    </a:t>
            </a:r>
            <a:r>
              <a:rPr lang="en-US" sz="24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[][] table = </a:t>
            </a:r>
            <a:r>
              <a:rPr lang="en-US" sz="2400" dirty="0" smtClean="0">
                <a:solidFill>
                  <a:srgbClr val="941EDF"/>
                </a:solidFill>
                <a:latin typeface="Consolas" pitchFamily="49" charset="0"/>
              </a:rPr>
              <a:t>new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[4][3];</a:t>
            </a:r>
          </a:p>
          <a:p>
            <a:pPr>
              <a:buFont typeface="Wingdings 2" pitchFamily="18" charset="2"/>
              <a:buNone/>
            </a:pPr>
            <a:r>
              <a:rPr lang="en-US" sz="2400" dirty="0" smtClean="0">
                <a:latin typeface="Consolas" pitchFamily="49" charset="0"/>
              </a:rPr>
              <a:t>    // put values in the table</a:t>
            </a:r>
          </a:p>
          <a:p>
            <a:pPr>
              <a:buFont typeface="Wingdings 2" pitchFamily="18" charset="2"/>
              <a:buNone/>
            </a:pPr>
            <a:r>
              <a:rPr lang="en-US" sz="2400" dirty="0" smtClean="0">
                <a:latin typeface="Consolas" pitchFamily="49" charset="0"/>
              </a:rPr>
              <a:t>    </a:t>
            </a:r>
            <a:r>
              <a:rPr lang="en-US" sz="2400" dirty="0" smtClean="0">
                <a:solidFill>
                  <a:srgbClr val="941EDF"/>
                </a:solidFill>
                <a:latin typeface="Consolas" pitchFamily="49" charset="0"/>
              </a:rPr>
              <a:t>return</a:t>
            </a:r>
            <a:r>
              <a:rPr lang="en-US" sz="2400" dirty="0" smtClean="0">
                <a:latin typeface="Consolas" pitchFamily="49" charset="0"/>
              </a:rPr>
              <a:t> table;</a:t>
            </a:r>
          </a:p>
          <a:p>
            <a:pPr>
              <a:buFont typeface="Wingdings 2" pitchFamily="18" charset="2"/>
              <a:buNone/>
            </a:pPr>
            <a:r>
              <a:rPr lang="en-US" sz="2400" dirty="0" smtClean="0">
                <a:latin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28492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Why? Arrays </a:t>
            </a:r>
            <a:r>
              <a:rPr lang="en-US" smtClean="0"/>
              <a:t>of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3891A7"/>
              </a:buClr>
              <a:buFont typeface="Wingdings 2" pitchFamily="18" charset="2"/>
              <a:buNone/>
            </a:pPr>
            <a:r>
              <a:rPr lang="en-US" sz="20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[] scores =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new </a:t>
            </a:r>
            <a:r>
              <a:rPr lang="en-US" sz="20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[5];</a:t>
            </a:r>
          </a:p>
          <a:p>
            <a:pPr>
              <a:lnSpc>
                <a:spcPct val="90000"/>
              </a:lnSpc>
              <a:buClr>
                <a:srgbClr val="3891A7"/>
              </a:buClr>
              <a:buFont typeface="Wingdings 2" pitchFamily="18" charset="2"/>
              <a:buNone/>
            </a:pPr>
            <a:endParaRPr lang="en-US" sz="1000" dirty="0" smtClean="0">
              <a:solidFill>
                <a:srgbClr val="941EDF"/>
              </a:solidFill>
              <a:latin typeface="Consolas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scores is a one-dimensional array</a:t>
            </a:r>
          </a:p>
          <a:p>
            <a:pPr lvl="1">
              <a:lnSpc>
                <a:spcPct val="90000"/>
              </a:lnSpc>
              <a:buClr>
                <a:srgbClr val="0000FF"/>
              </a:buClr>
            </a:pPr>
            <a:r>
              <a:rPr lang="en-US" sz="2400" dirty="0"/>
              <a:t>base type is </a:t>
            </a:r>
            <a:r>
              <a:rPr lang="en-US" sz="24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endParaRPr lang="en-US" sz="2000" dirty="0" smtClean="0">
              <a:solidFill>
                <a:srgbClr val="941EDF"/>
              </a:solidFill>
              <a:latin typeface="Consolas" pitchFamily="49" charset="0"/>
            </a:endParaRPr>
          </a:p>
          <a:p>
            <a:pPr>
              <a:lnSpc>
                <a:spcPct val="90000"/>
              </a:lnSpc>
              <a:buClr>
                <a:srgbClr val="3891A7"/>
              </a:buClr>
              <a:buFont typeface="Wingdings 2" pitchFamily="18" charset="2"/>
              <a:buNone/>
            </a:pPr>
            <a:endParaRPr lang="en-US" sz="1000" dirty="0" smtClean="0">
              <a:solidFill>
                <a:srgbClr val="941EDF"/>
              </a:solidFill>
              <a:latin typeface="Consolas" pitchFamily="49" charset="0"/>
            </a:endParaRPr>
          </a:p>
          <a:p>
            <a:pPr>
              <a:lnSpc>
                <a:spcPct val="90000"/>
              </a:lnSpc>
              <a:buClr>
                <a:srgbClr val="3891A7"/>
              </a:buClr>
              <a:buFont typeface="Wingdings 2" pitchFamily="18" charset="2"/>
              <a:buNone/>
            </a:pPr>
            <a:r>
              <a:rPr lang="en-US" sz="20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[][] table = </a:t>
            </a:r>
            <a:r>
              <a:rPr lang="en-US" sz="2000" dirty="0" smtClean="0">
                <a:solidFill>
                  <a:srgbClr val="941EDF"/>
                </a:solidFill>
                <a:latin typeface="Consolas" pitchFamily="49" charset="0"/>
              </a:rPr>
              <a:t>new </a:t>
            </a:r>
            <a:r>
              <a:rPr lang="en-US" sz="20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</a:rPr>
              <a:t>[4][3];</a:t>
            </a:r>
          </a:p>
          <a:p>
            <a:pPr>
              <a:lnSpc>
                <a:spcPct val="90000"/>
              </a:lnSpc>
            </a:pPr>
            <a:endParaRPr lang="en-US" sz="1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table is </a:t>
            </a:r>
            <a:r>
              <a:rPr lang="en-US" sz="2800" i="1" dirty="0" smtClean="0"/>
              <a:t>also </a:t>
            </a:r>
            <a:r>
              <a:rPr lang="en-US" sz="2800" dirty="0" smtClean="0"/>
              <a:t>in fact a one-dimensional array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base type is </a:t>
            </a:r>
            <a:r>
              <a:rPr lang="en-US" sz="24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[]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We still refer to table as a two-dimensional array</a:t>
            </a:r>
          </a:p>
        </p:txBody>
      </p:sp>
    </p:spTree>
    <p:extLst>
      <p:ext uri="{BB962C8B-B14F-4D97-AF65-F5344CB8AC3E}">
        <p14:creationId xmlns:p14="http://schemas.microsoft.com/office/powerpoint/2010/main" val="4273120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about arrays</a:t>
            </a:r>
          </a:p>
          <a:p>
            <a:endParaRPr lang="en-US" dirty="0" smtClean="0"/>
          </a:p>
          <a:p>
            <a:r>
              <a:rPr lang="en-US" dirty="0" smtClean="0"/>
              <a:t>2D arrays</a:t>
            </a:r>
          </a:p>
          <a:p>
            <a:endParaRPr lang="en-US" dirty="0" smtClean="0"/>
          </a:p>
          <a:p>
            <a:r>
              <a:rPr lang="en-US" dirty="0" smtClean="0"/>
              <a:t>Examples of using </a:t>
            </a:r>
            <a:r>
              <a:rPr lang="en-US" dirty="0" err="1" smtClean="0"/>
              <a:t>ArrayList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3429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8718"/>
            <a:ext cx="8577072" cy="77039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2D </a:t>
            </a:r>
            <a:r>
              <a:rPr lang="en-US" sz="4000" dirty="0"/>
              <a:t>A</a:t>
            </a:r>
            <a:r>
              <a:rPr lang="en-US" sz="4000" dirty="0" smtClean="0"/>
              <a:t>rray of Irregular Shape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>
                <a:solidFill>
                  <a:srgbClr val="7F0055"/>
                </a:solidFill>
                <a:latin typeface="Consolas"/>
                <a:cs typeface="Consolas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nsolas"/>
                <a:cs typeface="Consolas"/>
              </a:rPr>
              <a:t>[][] x = </a:t>
            </a:r>
            <a:r>
              <a:rPr lang="en-US" sz="2800" b="1" dirty="0">
                <a:solidFill>
                  <a:srgbClr val="7F0055"/>
                </a:solidFill>
                <a:latin typeface="Consolas"/>
                <a:cs typeface="Consolas"/>
              </a:rPr>
              <a:t>new</a:t>
            </a:r>
            <a:r>
              <a:rPr lang="en-US" sz="2800" b="1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800" b="1" dirty="0" err="1" smtClean="0">
                <a:solidFill>
                  <a:srgbClr val="7F0055"/>
                </a:solidFill>
                <a:latin typeface="Consolas"/>
                <a:cs typeface="Consolas"/>
              </a:rPr>
              <a:t>int</a:t>
            </a:r>
            <a:r>
              <a:rPr lang="en-US" sz="2800" b="1" dirty="0" smtClean="0">
                <a:solidFill>
                  <a:srgbClr val="000000"/>
                </a:solidFill>
                <a:latin typeface="Consolas"/>
                <a:cs typeface="Consolas"/>
              </a:rPr>
              <a:t>[3][];</a:t>
            </a:r>
            <a:endParaRPr lang="en-US" sz="2800" b="1" dirty="0">
              <a:solidFill>
                <a:srgbClr val="000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nsolas"/>
                <a:cs typeface="Consolas"/>
              </a:rPr>
              <a:t>x[0] = </a:t>
            </a:r>
            <a:r>
              <a:rPr lang="en-US" sz="2800" b="1" dirty="0">
                <a:solidFill>
                  <a:srgbClr val="7F0055"/>
                </a:solidFill>
                <a:latin typeface="Consolas"/>
                <a:cs typeface="Consolas"/>
              </a:rPr>
              <a:t>new</a:t>
            </a:r>
            <a:r>
              <a:rPr lang="en-US" sz="2800" b="1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800" b="1" dirty="0" err="1">
                <a:solidFill>
                  <a:srgbClr val="7F0055"/>
                </a:solidFill>
                <a:latin typeface="Consolas"/>
                <a:cs typeface="Consolas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nsolas"/>
                <a:cs typeface="Consolas"/>
              </a:rPr>
              <a:t>[6];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Consolas"/>
                <a:cs typeface="Consolas"/>
              </a:rPr>
              <a:t>x[1] = </a:t>
            </a:r>
            <a:r>
              <a:rPr lang="en-US" sz="2800" b="1" dirty="0">
                <a:solidFill>
                  <a:srgbClr val="7F0055"/>
                </a:solidFill>
                <a:latin typeface="Consolas"/>
                <a:cs typeface="Consolas"/>
              </a:rPr>
              <a:t>new</a:t>
            </a:r>
            <a:r>
              <a:rPr lang="en-US" sz="2800" b="1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sz="2800" b="1" dirty="0" err="1">
                <a:solidFill>
                  <a:srgbClr val="7F0055"/>
                </a:solidFill>
                <a:latin typeface="Consolas"/>
                <a:cs typeface="Consolas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nsolas"/>
                <a:cs typeface="Consolas"/>
              </a:rPr>
              <a:t>[3];</a:t>
            </a:r>
          </a:p>
          <a:p>
            <a:pPr marL="0" indent="0">
              <a:buNone/>
            </a:pPr>
            <a:endParaRPr lang="en-US" sz="1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800" dirty="0" err="1">
                <a:solidFill>
                  <a:srgbClr val="000000"/>
                </a:solidFill>
                <a:latin typeface="Consolas"/>
                <a:cs typeface="Consolas"/>
              </a:rPr>
              <a:t>System.</a:t>
            </a:r>
            <a:r>
              <a:rPr lang="en-US" sz="2800" i="1" dirty="0" err="1">
                <a:solidFill>
                  <a:srgbClr val="0000C0"/>
                </a:solidFill>
                <a:latin typeface="Consolas"/>
                <a:cs typeface="Consolas"/>
              </a:rPr>
              <a:t>out</a:t>
            </a:r>
            <a:r>
              <a:rPr lang="en-US" sz="2800" i="1" dirty="0" err="1">
                <a:solidFill>
                  <a:srgbClr val="000000"/>
                </a:solidFill>
                <a:latin typeface="Consolas"/>
                <a:cs typeface="Consolas"/>
              </a:rPr>
              <a:t>.println</a:t>
            </a:r>
            <a:r>
              <a:rPr lang="en-US" sz="2800" i="1" dirty="0">
                <a:solidFill>
                  <a:srgbClr val="000000"/>
                </a:solidFill>
                <a:latin typeface="Consolas"/>
                <a:cs typeface="Consolas"/>
              </a:rPr>
              <a:t>(x[0].</a:t>
            </a:r>
            <a:r>
              <a:rPr lang="en-US" sz="2800" i="1" dirty="0">
                <a:solidFill>
                  <a:srgbClr val="0000C0"/>
                </a:solidFill>
                <a:latin typeface="Consolas"/>
                <a:cs typeface="Consolas"/>
              </a:rPr>
              <a:t>length</a:t>
            </a:r>
            <a:r>
              <a:rPr lang="en-US" sz="2800" i="1" dirty="0">
                <a:solidFill>
                  <a:srgbClr val="000000"/>
                </a:solidFill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2800" dirty="0" err="1">
                <a:solidFill>
                  <a:srgbClr val="000000"/>
                </a:solidFill>
                <a:latin typeface="Consolas"/>
                <a:cs typeface="Consolas"/>
              </a:rPr>
              <a:t>System.</a:t>
            </a:r>
            <a:r>
              <a:rPr lang="en-US" sz="2800" i="1" dirty="0" err="1">
                <a:solidFill>
                  <a:srgbClr val="0000C0"/>
                </a:solidFill>
                <a:latin typeface="Consolas"/>
                <a:cs typeface="Consolas"/>
              </a:rPr>
              <a:t>out</a:t>
            </a:r>
            <a:r>
              <a:rPr lang="en-US" sz="2800" i="1" dirty="0" err="1">
                <a:solidFill>
                  <a:srgbClr val="000000"/>
                </a:solidFill>
                <a:latin typeface="Consolas"/>
                <a:cs typeface="Consolas"/>
              </a:rPr>
              <a:t>.println</a:t>
            </a:r>
            <a:r>
              <a:rPr lang="en-US" sz="2800" i="1" dirty="0">
                <a:solidFill>
                  <a:srgbClr val="000000"/>
                </a:solidFill>
                <a:latin typeface="Consolas"/>
                <a:cs typeface="Consolas"/>
              </a:rPr>
              <a:t>(x[1].</a:t>
            </a:r>
            <a:r>
              <a:rPr lang="en-US" sz="2800" i="1" dirty="0">
                <a:solidFill>
                  <a:srgbClr val="0000C0"/>
                </a:solidFill>
                <a:latin typeface="Consolas"/>
                <a:cs typeface="Consolas"/>
              </a:rPr>
              <a:t>length</a:t>
            </a:r>
            <a:r>
              <a:rPr lang="en-US" sz="2800" i="1" dirty="0">
                <a:solidFill>
                  <a:srgbClr val="000000"/>
                </a:solidFill>
                <a:latin typeface="Consolas"/>
                <a:cs typeface="Consolas"/>
              </a:rPr>
              <a:t>);</a:t>
            </a:r>
          </a:p>
          <a:p>
            <a:pPr marL="0" indent="0">
              <a:buNone/>
            </a:pPr>
            <a:r>
              <a:rPr lang="en-US" sz="2800" dirty="0" err="1">
                <a:solidFill>
                  <a:srgbClr val="000000"/>
                </a:solidFill>
                <a:latin typeface="Consolas"/>
                <a:cs typeface="Consolas"/>
              </a:rPr>
              <a:t>System.</a:t>
            </a:r>
            <a:r>
              <a:rPr lang="en-US" sz="2800" i="1" dirty="0" err="1">
                <a:solidFill>
                  <a:srgbClr val="0000C0"/>
                </a:solidFill>
                <a:latin typeface="Consolas"/>
                <a:cs typeface="Consolas"/>
              </a:rPr>
              <a:t>out</a:t>
            </a:r>
            <a:r>
              <a:rPr lang="en-US" sz="2800" i="1" dirty="0" err="1">
                <a:solidFill>
                  <a:srgbClr val="000000"/>
                </a:solidFill>
                <a:latin typeface="Consolas"/>
                <a:cs typeface="Consolas"/>
              </a:rPr>
              <a:t>.println</a:t>
            </a:r>
            <a:r>
              <a:rPr lang="en-US" sz="2800" i="1" dirty="0">
                <a:solidFill>
                  <a:srgbClr val="000000"/>
                </a:solidFill>
                <a:latin typeface="Consolas"/>
                <a:cs typeface="Consolas"/>
              </a:rPr>
              <a:t>(x[2].</a:t>
            </a:r>
            <a:r>
              <a:rPr lang="en-US" sz="2800" i="1" dirty="0">
                <a:solidFill>
                  <a:srgbClr val="0000C0"/>
                </a:solidFill>
                <a:latin typeface="Consolas"/>
                <a:cs typeface="Consolas"/>
              </a:rPr>
              <a:t>length</a:t>
            </a:r>
            <a:r>
              <a:rPr lang="en-US" sz="2800" i="1" dirty="0">
                <a:solidFill>
                  <a:srgbClr val="000000"/>
                </a:solidFill>
                <a:latin typeface="Consolas"/>
                <a:cs typeface="Consolas"/>
              </a:rPr>
              <a:t>);</a:t>
            </a:r>
            <a:endParaRPr lang="en-US" sz="2800" dirty="0">
              <a:latin typeface="Consolas"/>
              <a:cs typeface="Consola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764367" y="5216098"/>
            <a:ext cx="478716" cy="4945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536966" y="5710664"/>
            <a:ext cx="2497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What’s wrong</a:t>
            </a:r>
          </a:p>
          <a:p>
            <a:r>
              <a:rPr lang="en-US" dirty="0" smtClean="0"/>
              <a:t>with the last line?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12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1507785"/>
            <a:ext cx="8229600" cy="441226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Array: fixed size once declared</a:t>
            </a:r>
          </a:p>
          <a:p>
            <a:pPr lvl="1"/>
            <a:r>
              <a:rPr lang="en-US" dirty="0" smtClean="0"/>
              <a:t>1D, 2D, … n-D</a:t>
            </a:r>
            <a:endParaRPr lang="en-US" dirty="0"/>
          </a:p>
          <a:p>
            <a:pPr lvl="1"/>
            <a:r>
              <a:rPr lang="en-US" dirty="0" smtClean="0"/>
              <a:t>2D array does not have to be rectangle</a:t>
            </a:r>
          </a:p>
          <a:p>
            <a:endParaRPr lang="en-US" dirty="0"/>
          </a:p>
          <a:p>
            <a:r>
              <a:rPr lang="en-US" dirty="0" err="1" smtClean="0"/>
              <a:t>ArrayList</a:t>
            </a:r>
            <a:r>
              <a:rPr lang="en-US" dirty="0"/>
              <a:t>:</a:t>
            </a:r>
            <a:r>
              <a:rPr lang="en-US" dirty="0" smtClean="0"/>
              <a:t> dynamic size</a:t>
            </a:r>
          </a:p>
          <a:p>
            <a:pPr lvl="1"/>
            <a:r>
              <a:rPr lang="en-US" dirty="0" smtClean="0"/>
              <a:t>A list that can be manipulated in many ways</a:t>
            </a:r>
          </a:p>
          <a:p>
            <a:pPr lvl="1"/>
            <a:r>
              <a:rPr lang="en-US" dirty="0" smtClean="0"/>
              <a:t>Very useful in practice</a:t>
            </a:r>
          </a:p>
          <a:p>
            <a:pPr lvl="1"/>
            <a:r>
              <a:rPr lang="en-US" dirty="0" smtClean="0"/>
              <a:t>In case some students do not read </a:t>
            </a:r>
            <a:r>
              <a:rPr lang="en-US" dirty="0" err="1" smtClean="0"/>
              <a:t>ArrayList</a:t>
            </a:r>
            <a:r>
              <a:rPr lang="en-US" dirty="0" smtClean="0"/>
              <a:t> documentation, I have several boring slides here.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6772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</a:t>
            </a:r>
            <a:r>
              <a:rPr lang="en-US" dirty="0" err="1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this example we will create an </a:t>
            </a:r>
            <a:r>
              <a:rPr lang="en-US" sz="2800" dirty="0" err="1"/>
              <a:t>ArrayList</a:t>
            </a:r>
            <a:r>
              <a:rPr lang="en-US" sz="2800" dirty="0"/>
              <a:t> of String in Java. This Java </a:t>
            </a:r>
            <a:r>
              <a:rPr lang="en-US" sz="2800" dirty="0" err="1"/>
              <a:t>ArrayList</a:t>
            </a:r>
            <a:r>
              <a:rPr lang="en-US" sz="2800" dirty="0"/>
              <a:t> will only allow String and will throw compilation error if we try to any other object than String</a:t>
            </a:r>
            <a:r>
              <a:rPr lang="en-US" sz="2800" dirty="0" smtClean="0"/>
              <a:t>.</a:t>
            </a:r>
          </a:p>
          <a:p>
            <a:endParaRPr lang="en-US" sz="1100" dirty="0" smtClean="0"/>
          </a:p>
          <a:p>
            <a:pPr marL="0" indent="0">
              <a:buNone/>
            </a:pPr>
            <a:r>
              <a:rPr lang="en-US" sz="2400" i="1" dirty="0" smtClean="0">
                <a:solidFill>
                  <a:srgbClr val="666666"/>
                </a:solidFill>
                <a:latin typeface="Courier New"/>
              </a:rPr>
              <a:t>  /</a:t>
            </a:r>
            <a:r>
              <a:rPr lang="en-US" sz="2400" i="1" dirty="0">
                <a:solidFill>
                  <a:srgbClr val="666666"/>
                </a:solidFill>
                <a:latin typeface="Courier New"/>
              </a:rPr>
              <a:t>/</a:t>
            </a:r>
            <a:r>
              <a:rPr lang="en-US" sz="2400" i="1" dirty="0" err="1">
                <a:solidFill>
                  <a:srgbClr val="666666"/>
                </a:solidFill>
                <a:latin typeface="Courier New"/>
              </a:rPr>
              <a:t>ArrayList</a:t>
            </a:r>
            <a:r>
              <a:rPr lang="en-US" sz="2400" i="1" dirty="0">
                <a:solidFill>
                  <a:srgbClr val="666666"/>
                </a:solidFill>
                <a:latin typeface="Courier New"/>
              </a:rPr>
              <a:t> to Store only String </a:t>
            </a:r>
            <a:r>
              <a:rPr lang="en-US" sz="2400" i="1" dirty="0" smtClean="0">
                <a:solidFill>
                  <a:srgbClr val="666666"/>
                </a:solidFill>
                <a:latin typeface="Courier New"/>
              </a:rPr>
              <a:t>objects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66"/>
                </a:solidFill>
                <a:latin typeface="Courier New"/>
              </a:rPr>
              <a:t>	</a:t>
            </a:r>
            <a:r>
              <a:rPr lang="en-US" sz="2400" b="1" dirty="0" err="1" smtClean="0">
                <a:solidFill>
                  <a:srgbClr val="000066"/>
                </a:solidFill>
                <a:latin typeface="Courier New"/>
              </a:rPr>
              <a:t>ArrayList</a:t>
            </a:r>
            <a:r>
              <a:rPr lang="en-US" sz="2400" dirty="0" smtClean="0">
                <a:solidFill>
                  <a:srgbClr val="339933"/>
                </a:solidFill>
                <a:latin typeface="Courier New"/>
              </a:rPr>
              <a:t>&lt;</a:t>
            </a:r>
            <a:r>
              <a:rPr lang="en-US" sz="2400" b="1" dirty="0" smtClean="0">
                <a:solidFill>
                  <a:srgbClr val="000066"/>
                </a:solidFill>
                <a:latin typeface="Courier New"/>
              </a:rPr>
              <a:t>String</a:t>
            </a:r>
            <a:r>
              <a:rPr lang="en-US" sz="2400" dirty="0">
                <a:solidFill>
                  <a:srgbClr val="339933"/>
                </a:solidFill>
                <a:latin typeface="Courier New"/>
              </a:rPr>
              <a:t>&gt;</a:t>
            </a:r>
            <a:r>
              <a:rPr lang="en-US" sz="2400" dirty="0">
                <a:solidFill>
                  <a:srgbClr val="000066"/>
                </a:solidFill>
                <a:latin typeface="Courier New"/>
              </a:rPr>
              <a:t> </a:t>
            </a:r>
            <a:r>
              <a:rPr lang="en-US" sz="2400" dirty="0" err="1">
                <a:solidFill>
                  <a:srgbClr val="000066"/>
                </a:solidFill>
                <a:latin typeface="Courier New"/>
              </a:rPr>
              <a:t>stringList</a:t>
            </a:r>
            <a:r>
              <a:rPr lang="en-US" sz="2400" dirty="0">
                <a:solidFill>
                  <a:srgbClr val="000066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Courier New"/>
              </a:rPr>
              <a:t>			  	   				=</a:t>
            </a:r>
            <a:r>
              <a:rPr lang="en-US" sz="2400" dirty="0">
                <a:solidFill>
                  <a:srgbClr val="000066"/>
                </a:solidFill>
                <a:latin typeface="Courier New"/>
              </a:rPr>
              <a:t> 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new</a:t>
            </a:r>
            <a:r>
              <a:rPr lang="en-US" sz="2400" dirty="0">
                <a:solidFill>
                  <a:srgbClr val="000066"/>
                </a:solidFill>
                <a:latin typeface="Courier New"/>
              </a:rPr>
              <a:t> </a:t>
            </a:r>
            <a:r>
              <a:rPr lang="en-US" sz="2400" b="1" dirty="0" err="1">
                <a:solidFill>
                  <a:srgbClr val="000066"/>
                </a:solidFill>
                <a:latin typeface="Courier New"/>
              </a:rPr>
              <a:t>ArrayList</a:t>
            </a:r>
            <a:r>
              <a:rPr lang="en-US" sz="2400" dirty="0">
                <a:solidFill>
                  <a:srgbClr val="339933"/>
                </a:solidFill>
                <a:latin typeface="Courier New"/>
              </a:rPr>
              <a:t>&lt;</a:t>
            </a:r>
            <a:r>
              <a:rPr lang="en-US" sz="2400" b="1" dirty="0">
                <a:solidFill>
                  <a:srgbClr val="000066"/>
                </a:solidFill>
                <a:latin typeface="Courier New"/>
              </a:rPr>
              <a:t>String</a:t>
            </a:r>
            <a:r>
              <a:rPr lang="en-US" sz="2400" dirty="0">
                <a:solidFill>
                  <a:srgbClr val="339933"/>
                </a:solidFill>
                <a:latin typeface="Courier New"/>
              </a:rPr>
              <a:t>&gt;</a:t>
            </a:r>
            <a:r>
              <a:rPr lang="en-US" sz="2400" dirty="0">
                <a:solidFill>
                  <a:srgbClr val="009900"/>
                </a:solidFill>
                <a:latin typeface="Courier New"/>
              </a:rPr>
              <a:t>()</a:t>
            </a:r>
            <a:r>
              <a:rPr lang="en-US" sz="2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2400" dirty="0">
                <a:solidFill>
                  <a:srgbClr val="000066"/>
                </a:solidFill>
                <a:latin typeface="Courier New"/>
              </a:rPr>
              <a:t> </a:t>
            </a:r>
            <a:endParaRPr lang="en-US" sz="2400" dirty="0" smtClean="0">
              <a:solidFill>
                <a:srgbClr val="000066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000066"/>
                </a:solidFill>
                <a:latin typeface="Courier New"/>
              </a:rPr>
              <a:t>	</a:t>
            </a:r>
            <a:r>
              <a:rPr lang="en-US" sz="2400" i="1" dirty="0" smtClean="0">
                <a:solidFill>
                  <a:srgbClr val="000066"/>
                </a:solidFill>
                <a:latin typeface="Courier New"/>
              </a:rPr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0425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 Putting an Item into </a:t>
            </a:r>
            <a:r>
              <a:rPr lang="en-US" dirty="0" err="1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4605"/>
            <a:ext cx="8503920" cy="441226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+mj-lt"/>
              </a:rPr>
              <a:t>Second line will result in compilation error because </a:t>
            </a:r>
            <a:r>
              <a:rPr lang="en-US" sz="2800" b="1" dirty="0">
                <a:solidFill>
                  <a:srgbClr val="000000"/>
                </a:solidFill>
                <a:latin typeface="+mj-lt"/>
              </a:rPr>
              <a:t>this Java </a:t>
            </a:r>
            <a:r>
              <a:rPr lang="en-US" sz="2800" b="1" dirty="0" err="1" smtClean="0">
                <a:solidFill>
                  <a:srgbClr val="000000"/>
                </a:solidFill>
                <a:latin typeface="+mj-lt"/>
              </a:rPr>
              <a:t>ArrayList</a:t>
            </a:r>
            <a:r>
              <a:rPr lang="en-US" sz="2800" b="1" dirty="0" smtClean="0">
                <a:solidFill>
                  <a:srgbClr val="000000"/>
                </a:solidFill>
                <a:latin typeface="+mj-lt"/>
              </a:rPr>
              <a:t> of String</a:t>
            </a:r>
            <a:r>
              <a:rPr lang="en-US" sz="2800" b="1" dirty="0">
                <a:solidFill>
                  <a:srgbClr val="000000"/>
                </a:solidFill>
                <a:latin typeface="+mj-lt"/>
              </a:rPr>
              <a:t> will only allow String </a:t>
            </a:r>
            <a:r>
              <a:rPr lang="en-US" sz="2800" b="1" dirty="0" smtClean="0">
                <a:solidFill>
                  <a:srgbClr val="000000"/>
                </a:solidFill>
                <a:latin typeface="+mj-lt"/>
              </a:rPr>
              <a:t>elements</a:t>
            </a:r>
            <a:endParaRPr lang="en-US" sz="2800" dirty="0" smtClean="0">
              <a:solidFill>
                <a:srgbClr val="000000"/>
              </a:solidFill>
              <a:latin typeface="+mj-lt"/>
            </a:endParaRPr>
          </a:p>
          <a:p>
            <a:endParaRPr lang="en-US" sz="1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stringList.</a:t>
            </a:r>
            <a:r>
              <a:rPr lang="en-US" sz="2400" dirty="0" err="1">
                <a:solidFill>
                  <a:srgbClr val="006633"/>
                </a:solidFill>
                <a:latin typeface="Courier New"/>
              </a:rPr>
              <a:t>add</a:t>
            </a:r>
            <a:r>
              <a:rPr lang="en-US" sz="2400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Courier New"/>
              </a:rPr>
              <a:t>"Item"</a:t>
            </a:r>
            <a:r>
              <a:rPr lang="en-US" sz="2400" dirty="0">
                <a:solidFill>
                  <a:srgbClr val="009900"/>
                </a:solidFill>
                <a:latin typeface="Courier New"/>
              </a:rPr>
              <a:t>)</a:t>
            </a:r>
            <a:r>
              <a:rPr lang="en-US" sz="2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 </a:t>
            </a:r>
            <a:endParaRPr lang="en-US" sz="24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i="1" dirty="0" smtClean="0">
                <a:solidFill>
                  <a:srgbClr val="666666"/>
                </a:solidFill>
                <a:latin typeface="Courier New"/>
              </a:rPr>
              <a:t>//</a:t>
            </a:r>
            <a:r>
              <a:rPr lang="en-US" sz="2400" i="1" dirty="0">
                <a:solidFill>
                  <a:srgbClr val="666666"/>
                </a:solidFill>
                <a:latin typeface="Courier New"/>
              </a:rPr>
              <a:t>no error because we are storing </a:t>
            </a:r>
            <a:r>
              <a:rPr lang="en-US" sz="2400" i="1" dirty="0" smtClean="0">
                <a:solidFill>
                  <a:srgbClr val="666666"/>
                </a:solidFill>
                <a:latin typeface="Courier New"/>
              </a:rPr>
              <a:t>String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Courier New"/>
              </a:rPr>
            </a:br>
            <a:r>
              <a:rPr lang="en-US" sz="2400" dirty="0" err="1">
                <a:solidFill>
                  <a:srgbClr val="000000"/>
                </a:solidFill>
                <a:latin typeface="Courier New"/>
              </a:rPr>
              <a:t>stringList.</a:t>
            </a:r>
            <a:r>
              <a:rPr lang="en-US" sz="2400" dirty="0" err="1">
                <a:solidFill>
                  <a:srgbClr val="006633"/>
                </a:solidFill>
                <a:latin typeface="Courier New"/>
              </a:rPr>
              <a:t>add</a:t>
            </a:r>
            <a:r>
              <a:rPr lang="en-US" sz="2400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Integer</a:t>
            </a:r>
            <a:r>
              <a:rPr lang="en-US" sz="2400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2400" dirty="0">
                <a:solidFill>
                  <a:srgbClr val="CC66CC"/>
                </a:solidFill>
                <a:latin typeface="Courier New"/>
              </a:rPr>
              <a:t>2</a:t>
            </a:r>
            <a:r>
              <a:rPr lang="en-US" sz="2400" dirty="0">
                <a:solidFill>
                  <a:srgbClr val="009900"/>
                </a:solidFill>
                <a:latin typeface="Courier New"/>
              </a:rPr>
              <a:t>))</a:t>
            </a:r>
            <a:r>
              <a:rPr lang="en-US" sz="2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 </a:t>
            </a:r>
            <a:endParaRPr lang="en-US" sz="2400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i="1" dirty="0" smtClean="0">
                <a:solidFill>
                  <a:srgbClr val="666666"/>
                </a:solidFill>
                <a:latin typeface="Courier New"/>
              </a:rPr>
              <a:t>//</a:t>
            </a:r>
            <a:r>
              <a:rPr lang="en-US" sz="2400" i="1" dirty="0">
                <a:solidFill>
                  <a:srgbClr val="666666"/>
                </a:solidFill>
                <a:latin typeface="Courier New"/>
              </a:rPr>
              <a:t>compilation </a:t>
            </a:r>
            <a:r>
              <a:rPr lang="en-US" sz="2400" i="1" dirty="0" smtClean="0">
                <a:solidFill>
                  <a:srgbClr val="666666"/>
                </a:solidFill>
                <a:latin typeface="Courier New"/>
              </a:rPr>
              <a:t>error</a:t>
            </a:r>
            <a:endParaRPr lang="en-US" sz="2400" dirty="0">
              <a:solidFill>
                <a:srgbClr val="000000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564690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&amp; </a:t>
            </a:r>
            <a:r>
              <a:rPr lang="en-US" dirty="0" err="1" smtClean="0"/>
              <a:t>IndexOf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Size of an </a:t>
            </a:r>
            <a:r>
              <a:rPr lang="en-US" dirty="0" err="1"/>
              <a:t>ArrayList</a:t>
            </a:r>
            <a:r>
              <a:rPr lang="en-US" dirty="0"/>
              <a:t> in Java is total </a:t>
            </a:r>
            <a:r>
              <a:rPr lang="en-US" dirty="0" smtClean="0"/>
              <a:t>number of</a:t>
            </a:r>
            <a:r>
              <a:rPr lang="en-US" dirty="0"/>
              <a:t> elements currently stored in </a:t>
            </a:r>
            <a:r>
              <a:rPr lang="en-US" dirty="0" err="1"/>
              <a:t>ArrayList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6600"/>
                </a:solidFill>
                <a:latin typeface="Courier New"/>
              </a:rPr>
              <a:t>	</a:t>
            </a:r>
            <a:r>
              <a:rPr lang="en-US" sz="2400" b="1" dirty="0" err="1" smtClean="0">
                <a:solidFill>
                  <a:srgbClr val="006600"/>
                </a:solidFill>
                <a:latin typeface="Courier New"/>
              </a:rPr>
              <a:t>int</a:t>
            </a:r>
            <a:r>
              <a:rPr lang="en-US" sz="2400" dirty="0">
                <a:solidFill>
                  <a:srgbClr val="000066"/>
                </a:solidFill>
                <a:latin typeface="Courier New"/>
              </a:rPr>
              <a:t> size = </a:t>
            </a:r>
            <a:r>
              <a:rPr lang="en-US" sz="2400" dirty="0" err="1">
                <a:solidFill>
                  <a:srgbClr val="000066"/>
                </a:solidFill>
                <a:latin typeface="Courier New"/>
              </a:rPr>
              <a:t>stringList.</a:t>
            </a:r>
            <a:r>
              <a:rPr lang="en-US" sz="2400" dirty="0" err="1">
                <a:solidFill>
                  <a:srgbClr val="006633"/>
                </a:solidFill>
                <a:latin typeface="Courier New"/>
              </a:rPr>
              <a:t>size</a:t>
            </a:r>
            <a:r>
              <a:rPr lang="en-US" sz="2400" dirty="0" smtClean="0">
                <a:solidFill>
                  <a:srgbClr val="009900"/>
                </a:solidFill>
                <a:latin typeface="Courier New"/>
              </a:rPr>
              <a:t>()</a:t>
            </a:r>
            <a:r>
              <a:rPr lang="en-US" sz="2400" dirty="0" smtClean="0">
                <a:solidFill>
                  <a:srgbClr val="339933"/>
                </a:solidFill>
                <a:latin typeface="Courier New"/>
              </a:rPr>
              <a:t>;</a:t>
            </a:r>
          </a:p>
          <a:p>
            <a:pPr marL="0" indent="0">
              <a:buNone/>
            </a:pPr>
            <a:endParaRPr lang="en-US" sz="1800" dirty="0">
              <a:solidFill>
                <a:srgbClr val="339933"/>
              </a:solidFill>
              <a:latin typeface="Courier New"/>
            </a:endParaRPr>
          </a:p>
          <a:p>
            <a:r>
              <a:rPr lang="en-US" dirty="0"/>
              <a:t>Checking Index of an </a:t>
            </a:r>
            <a:r>
              <a:rPr lang="en-US" dirty="0" smtClean="0"/>
              <a:t>“Item” </a:t>
            </a:r>
            <a:r>
              <a:rPr lang="en-US" dirty="0"/>
              <a:t>in Java </a:t>
            </a:r>
            <a:r>
              <a:rPr lang="en-US" dirty="0" err="1" smtClean="0"/>
              <a:t>Arraylist</a:t>
            </a:r>
            <a:endParaRPr lang="en-US" dirty="0" smtClean="0"/>
          </a:p>
          <a:p>
            <a:pPr marL="0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2400" dirty="0" smtClean="0"/>
              <a:t>	</a:t>
            </a:r>
            <a:r>
              <a:rPr lang="en-US" sz="2400" b="1" dirty="0" err="1" smtClean="0">
                <a:solidFill>
                  <a:srgbClr val="006600"/>
                </a:solidFill>
                <a:latin typeface="Courier New"/>
              </a:rPr>
              <a:t>int</a:t>
            </a:r>
            <a:r>
              <a:rPr lang="en-US" sz="2400" dirty="0">
                <a:solidFill>
                  <a:srgbClr val="000066"/>
                </a:solidFill>
                <a:latin typeface="Courier New"/>
              </a:rPr>
              <a:t> index = </a:t>
            </a:r>
            <a:r>
              <a:rPr lang="en-US" sz="2400" dirty="0" err="1">
                <a:solidFill>
                  <a:srgbClr val="000066"/>
                </a:solidFill>
                <a:latin typeface="Courier New"/>
              </a:rPr>
              <a:t>stringList.</a:t>
            </a:r>
            <a:r>
              <a:rPr lang="en-US" sz="2400" dirty="0" err="1">
                <a:solidFill>
                  <a:srgbClr val="006633"/>
                </a:solidFill>
                <a:latin typeface="Courier New"/>
              </a:rPr>
              <a:t>indexOf</a:t>
            </a:r>
            <a:r>
              <a:rPr lang="en-US" sz="2400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Courier New"/>
              </a:rPr>
              <a:t>"Item"</a:t>
            </a:r>
            <a:r>
              <a:rPr lang="en-US" sz="2400" dirty="0">
                <a:solidFill>
                  <a:srgbClr val="009900"/>
                </a:solidFill>
                <a:latin typeface="Courier New"/>
              </a:rPr>
              <a:t>)</a:t>
            </a:r>
            <a:r>
              <a:rPr lang="en-US" sz="2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2400" dirty="0">
                <a:solidFill>
                  <a:srgbClr val="000066"/>
                </a:solidFill>
                <a:latin typeface="Courier New"/>
              </a:rPr>
              <a:t> </a:t>
            </a:r>
            <a:endParaRPr lang="en-US" sz="2400" dirty="0" smtClean="0">
              <a:solidFill>
                <a:srgbClr val="000066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000066"/>
                </a:solidFill>
                <a:latin typeface="Courier New"/>
              </a:rPr>
              <a:t>	</a:t>
            </a:r>
            <a:r>
              <a:rPr lang="en-US" sz="2400" i="1" dirty="0" smtClean="0">
                <a:solidFill>
                  <a:srgbClr val="000066"/>
                </a:solidFill>
                <a:latin typeface="Courier New"/>
              </a:rPr>
              <a:t>			</a:t>
            </a:r>
            <a:r>
              <a:rPr lang="en-US" sz="2400" i="1" dirty="0" smtClean="0">
                <a:solidFill>
                  <a:srgbClr val="666666"/>
                </a:solidFill>
                <a:latin typeface="Courier New"/>
              </a:rPr>
              <a:t>//</a:t>
            </a:r>
            <a:r>
              <a:rPr lang="en-US" sz="2400" i="1" dirty="0">
                <a:solidFill>
                  <a:srgbClr val="666666"/>
                </a:solidFill>
                <a:latin typeface="Courier New"/>
              </a:rPr>
              <a:t>location of Item object in List</a:t>
            </a:r>
            <a:r>
              <a:rPr lang="en-US" sz="2400" dirty="0">
                <a:solidFill>
                  <a:srgbClr val="000000"/>
                </a:solidFill>
                <a:latin typeface="Trebuchet MS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Trebuchet MS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0444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2038" cy="1143000"/>
          </a:xfrm>
        </p:spPr>
        <p:txBody>
          <a:bodyPr>
            <a:normAutofit/>
          </a:bodyPr>
          <a:lstStyle/>
          <a:p>
            <a:r>
              <a:rPr lang="en-US" sz="3600" dirty="0"/>
              <a:t>Retrieving Item from </a:t>
            </a:r>
            <a:r>
              <a:rPr lang="en-US" sz="3600" dirty="0" err="1" smtClean="0"/>
              <a:t>ArrayList</a:t>
            </a:r>
            <a:r>
              <a:rPr lang="en-US" sz="3600" dirty="0" smtClean="0"/>
              <a:t> </a:t>
            </a:r>
            <a:r>
              <a:rPr lang="en-US" sz="3600" dirty="0"/>
              <a:t>in a </a:t>
            </a:r>
            <a:r>
              <a:rPr lang="en-US" sz="3600" dirty="0" smtClean="0"/>
              <a:t>Loop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038" cy="4525963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2200" dirty="0">
                <a:solidFill>
                  <a:srgbClr val="000066"/>
                </a:solidFill>
                <a:latin typeface="Courier New"/>
              </a:rPr>
              <a:t> </a:t>
            </a:r>
            <a:r>
              <a:rPr lang="en-US" sz="2200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2200" b="1" dirty="0" err="1">
                <a:solidFill>
                  <a:srgbClr val="006600"/>
                </a:solidFill>
                <a:latin typeface="Courier New"/>
              </a:rPr>
              <a:t>int</a:t>
            </a:r>
            <a:r>
              <a:rPr lang="en-US" sz="2200" dirty="0">
                <a:solidFill>
                  <a:srgbClr val="000066"/>
                </a:solidFill>
                <a:latin typeface="Courier New"/>
              </a:rPr>
              <a:t> </a:t>
            </a:r>
            <a:r>
              <a:rPr lang="en-US" sz="2200" dirty="0" err="1">
                <a:solidFill>
                  <a:srgbClr val="000066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0066"/>
                </a:solidFill>
                <a:latin typeface="Courier New"/>
              </a:rPr>
              <a:t> = </a:t>
            </a:r>
            <a:r>
              <a:rPr lang="en-US" sz="2200" dirty="0">
                <a:solidFill>
                  <a:srgbClr val="CC66CC"/>
                </a:solidFill>
                <a:latin typeface="Courier New"/>
              </a:rPr>
              <a:t>0</a:t>
            </a:r>
            <a:r>
              <a:rPr lang="en-US" sz="22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2200" dirty="0">
                <a:solidFill>
                  <a:srgbClr val="000066"/>
                </a:solidFill>
                <a:latin typeface="Courier New"/>
              </a:rPr>
              <a:t> </a:t>
            </a:r>
            <a:r>
              <a:rPr lang="en-US" sz="2200" dirty="0" err="1">
                <a:solidFill>
                  <a:srgbClr val="000066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0066"/>
                </a:solidFill>
                <a:latin typeface="Courier New"/>
              </a:rPr>
              <a:t> </a:t>
            </a:r>
            <a:r>
              <a:rPr lang="en-US" sz="2200" dirty="0">
                <a:solidFill>
                  <a:srgbClr val="339933"/>
                </a:solidFill>
                <a:latin typeface="Courier New"/>
              </a:rPr>
              <a:t>&lt;</a:t>
            </a:r>
            <a:r>
              <a:rPr lang="en-US" sz="2200" dirty="0">
                <a:solidFill>
                  <a:srgbClr val="000066"/>
                </a:solidFill>
                <a:latin typeface="Courier New"/>
              </a:rPr>
              <a:t> </a:t>
            </a:r>
            <a:r>
              <a:rPr lang="en-US" sz="2200" dirty="0" err="1">
                <a:solidFill>
                  <a:srgbClr val="000066"/>
                </a:solidFill>
                <a:latin typeface="Courier New"/>
              </a:rPr>
              <a:t>stringList.</a:t>
            </a:r>
            <a:r>
              <a:rPr lang="en-US" sz="2200" dirty="0" err="1">
                <a:solidFill>
                  <a:srgbClr val="006633"/>
                </a:solidFill>
                <a:latin typeface="Courier New"/>
              </a:rPr>
              <a:t>size</a:t>
            </a:r>
            <a:r>
              <a:rPr lang="en-US" sz="2200" dirty="0">
                <a:solidFill>
                  <a:srgbClr val="009900"/>
                </a:solidFill>
                <a:latin typeface="Courier New"/>
              </a:rPr>
              <a:t>()</a:t>
            </a:r>
            <a:r>
              <a:rPr lang="en-US" sz="22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2200" dirty="0">
                <a:solidFill>
                  <a:srgbClr val="000066"/>
                </a:solidFill>
                <a:latin typeface="Courier New"/>
              </a:rPr>
              <a:t> </a:t>
            </a:r>
            <a:r>
              <a:rPr lang="en-US" sz="2200" dirty="0" err="1">
                <a:solidFill>
                  <a:srgbClr val="000066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0066"/>
                </a:solidFill>
                <a:latin typeface="Courier New"/>
              </a:rPr>
              <a:t>++</a:t>
            </a:r>
            <a:r>
              <a:rPr lang="en-US" sz="2200" dirty="0">
                <a:solidFill>
                  <a:srgbClr val="009900"/>
                </a:solidFill>
                <a:latin typeface="Courier New"/>
              </a:rPr>
              <a:t>)</a:t>
            </a:r>
            <a:r>
              <a:rPr lang="en-US" sz="2200" dirty="0">
                <a:solidFill>
                  <a:srgbClr val="000066"/>
                </a:solidFill>
                <a:latin typeface="Courier New"/>
              </a:rPr>
              <a:t/>
            </a:r>
            <a:br>
              <a:rPr lang="en-US" sz="2200" dirty="0">
                <a:solidFill>
                  <a:srgbClr val="000066"/>
                </a:solidFill>
                <a:latin typeface="Courier New"/>
              </a:rPr>
            </a:br>
            <a:r>
              <a:rPr lang="en-US" sz="2200" dirty="0">
                <a:solidFill>
                  <a:srgbClr val="000066"/>
                </a:solidFill>
                <a:latin typeface="Courier New"/>
              </a:rPr>
              <a:t>   </a:t>
            </a:r>
            <a:r>
              <a:rPr lang="en-US" sz="2200" b="1" dirty="0">
                <a:solidFill>
                  <a:srgbClr val="003399"/>
                </a:solidFill>
                <a:latin typeface="Courier New"/>
              </a:rPr>
              <a:t>String</a:t>
            </a:r>
            <a:r>
              <a:rPr lang="en-US" sz="2200" dirty="0">
                <a:solidFill>
                  <a:srgbClr val="000066"/>
                </a:solidFill>
                <a:latin typeface="Courier New"/>
              </a:rPr>
              <a:t> item = </a:t>
            </a:r>
            <a:r>
              <a:rPr lang="en-US" sz="2200" dirty="0" err="1">
                <a:solidFill>
                  <a:srgbClr val="000066"/>
                </a:solidFill>
                <a:latin typeface="Courier New"/>
              </a:rPr>
              <a:t>stringList.</a:t>
            </a:r>
            <a:r>
              <a:rPr lang="en-US" sz="2200" dirty="0" err="1">
                <a:solidFill>
                  <a:srgbClr val="006633"/>
                </a:solidFill>
                <a:latin typeface="Courier New"/>
              </a:rPr>
              <a:t>get</a:t>
            </a:r>
            <a:r>
              <a:rPr lang="en-US" sz="2200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2200" dirty="0" err="1">
                <a:solidFill>
                  <a:srgbClr val="000066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9900"/>
                </a:solidFill>
                <a:latin typeface="Courier New"/>
              </a:rPr>
              <a:t>)</a:t>
            </a:r>
            <a:r>
              <a:rPr lang="en-US" sz="22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2200" dirty="0">
                <a:solidFill>
                  <a:srgbClr val="000066"/>
                </a:solidFill>
                <a:latin typeface="Courier New"/>
              </a:rPr>
              <a:t/>
            </a:r>
            <a:br>
              <a:rPr lang="en-US" sz="2200" dirty="0">
                <a:solidFill>
                  <a:srgbClr val="000066"/>
                </a:solidFill>
                <a:latin typeface="Courier New"/>
              </a:rPr>
            </a:br>
            <a:r>
              <a:rPr lang="en-US" sz="2200" dirty="0">
                <a:solidFill>
                  <a:srgbClr val="000066"/>
                </a:solidFill>
                <a:latin typeface="Courier New"/>
              </a:rPr>
              <a:t>   </a:t>
            </a:r>
            <a:r>
              <a:rPr lang="en-US" sz="2200" b="1" dirty="0" err="1">
                <a:solidFill>
                  <a:srgbClr val="003399"/>
                </a:solidFill>
                <a:latin typeface="Courier New"/>
              </a:rPr>
              <a:t>System</a:t>
            </a:r>
            <a:r>
              <a:rPr lang="en-US" sz="2200" dirty="0" err="1">
                <a:solidFill>
                  <a:srgbClr val="000066"/>
                </a:solidFill>
                <a:latin typeface="Courier New"/>
              </a:rPr>
              <a:t>.</a:t>
            </a:r>
            <a:r>
              <a:rPr lang="en-US" sz="2200" dirty="0" err="1">
                <a:solidFill>
                  <a:srgbClr val="006633"/>
                </a:solidFill>
                <a:latin typeface="Courier New"/>
              </a:rPr>
              <a:t>out</a:t>
            </a:r>
            <a:r>
              <a:rPr lang="en-US" sz="2200" dirty="0" err="1">
                <a:solidFill>
                  <a:srgbClr val="000066"/>
                </a:solidFill>
                <a:latin typeface="Courier New"/>
              </a:rPr>
              <a:t>.</a:t>
            </a:r>
            <a:r>
              <a:rPr lang="en-US" sz="2200" dirty="0" err="1">
                <a:solidFill>
                  <a:srgbClr val="006633"/>
                </a:solidFill>
                <a:latin typeface="Courier New"/>
              </a:rPr>
              <a:t>println</a:t>
            </a:r>
            <a:r>
              <a:rPr lang="en-US" sz="2200" dirty="0" smtClean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“#"</a:t>
            </a:r>
            <a:r>
              <a:rPr lang="en-US" sz="2200" dirty="0">
                <a:solidFill>
                  <a:srgbClr val="000066"/>
                </a:solidFill>
                <a:latin typeface="Courier New"/>
              </a:rPr>
              <a:t> + </a:t>
            </a:r>
            <a:r>
              <a:rPr lang="en-US" sz="2200" dirty="0" err="1">
                <a:solidFill>
                  <a:srgbClr val="000066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0066"/>
                </a:solidFill>
                <a:latin typeface="Courier New"/>
              </a:rPr>
              <a:t> + </a:t>
            </a:r>
            <a:r>
              <a:rPr lang="en-US" sz="2200" dirty="0">
                <a:solidFill>
                  <a:srgbClr val="0000FF"/>
                </a:solidFill>
                <a:latin typeface="Courier New"/>
              </a:rPr>
              <a:t>" : "</a:t>
            </a:r>
            <a:r>
              <a:rPr lang="en-US" sz="2200" dirty="0">
                <a:solidFill>
                  <a:srgbClr val="000066"/>
                </a:solidFill>
                <a:latin typeface="Courier New"/>
              </a:rPr>
              <a:t> + </a:t>
            </a:r>
            <a:r>
              <a:rPr lang="en-US" sz="2200" dirty="0" smtClean="0">
                <a:solidFill>
                  <a:srgbClr val="000066"/>
                </a:solidFill>
                <a:latin typeface="Courier New"/>
              </a:rPr>
              <a:t>item</a:t>
            </a:r>
            <a:r>
              <a:rPr lang="en-US" sz="2200" dirty="0" smtClean="0">
                <a:solidFill>
                  <a:srgbClr val="009900"/>
                </a:solidFill>
                <a:latin typeface="Courier New"/>
              </a:rPr>
              <a:t>)</a:t>
            </a:r>
            <a:r>
              <a:rPr lang="en-US" sz="2200" dirty="0" smtClean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2200" dirty="0">
                <a:solidFill>
                  <a:srgbClr val="000066"/>
                </a:solidFill>
                <a:latin typeface="Courier New"/>
              </a:rPr>
              <a:t/>
            </a:r>
            <a:br>
              <a:rPr lang="en-US" sz="2200" dirty="0">
                <a:solidFill>
                  <a:srgbClr val="000066"/>
                </a:solidFill>
                <a:latin typeface="Courier New"/>
              </a:rPr>
            </a:br>
            <a:r>
              <a:rPr lang="en-US" sz="2200" dirty="0" smtClean="0">
                <a:solidFill>
                  <a:srgbClr val="009900"/>
                </a:solidFill>
                <a:latin typeface="Courier New"/>
              </a:rPr>
              <a:t>}</a:t>
            </a:r>
            <a:endParaRPr lang="en-US" sz="2200" dirty="0" smtClean="0">
              <a:solidFill>
                <a:srgbClr val="000066"/>
              </a:solidFill>
              <a:latin typeface="Courier New"/>
            </a:endParaRPr>
          </a:p>
          <a:p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Optional: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	From</a:t>
            </a:r>
            <a:r>
              <a:rPr lang="en-US" sz="2400" dirty="0">
                <a:solidFill>
                  <a:srgbClr val="000066"/>
                </a:solidFill>
                <a:latin typeface="+mj-lt"/>
              </a:rPr>
              <a:t> Java </a:t>
            </a:r>
            <a:r>
              <a:rPr lang="en-US" sz="2400" dirty="0">
                <a:solidFill>
                  <a:srgbClr val="CC66CC"/>
                </a:solidFill>
                <a:latin typeface="+mj-lt"/>
              </a:rPr>
              <a:t>5</a:t>
            </a:r>
            <a:r>
              <a:rPr lang="en-US" sz="2400" dirty="0">
                <a:solidFill>
                  <a:srgbClr val="000066"/>
                </a:solidFill>
                <a:latin typeface="+mj-lt"/>
              </a:rPr>
              <a:t> onwards you can use </a:t>
            </a:r>
            <a:r>
              <a:rPr lang="en-US" sz="2400" dirty="0" err="1">
                <a:solidFill>
                  <a:srgbClr val="000066"/>
                </a:solidFill>
                <a:latin typeface="+mj-lt"/>
              </a:rPr>
              <a:t>foreach</a:t>
            </a:r>
            <a:r>
              <a:rPr lang="en-US" sz="2400" dirty="0">
                <a:solidFill>
                  <a:srgbClr val="000066"/>
                </a:solidFill>
                <a:latin typeface="+mj-lt"/>
              </a:rPr>
              <a:t> loop as well</a:t>
            </a:r>
            <a:r>
              <a:rPr lang="en-US" sz="2400" dirty="0">
                <a:solidFill>
                  <a:srgbClr val="000066"/>
                </a:solidFill>
                <a:latin typeface="Courier New"/>
              </a:rPr>
              <a:t/>
            </a:r>
            <a:br>
              <a:rPr lang="en-US" sz="2400" dirty="0">
                <a:solidFill>
                  <a:srgbClr val="000066"/>
                </a:solidFill>
                <a:latin typeface="Courier New"/>
              </a:rPr>
            </a:br>
            <a:r>
              <a:rPr lang="en-US" sz="2400" dirty="0">
                <a:solidFill>
                  <a:srgbClr val="000066"/>
                </a:solidFill>
                <a:latin typeface="Courier New"/>
              </a:rPr>
              <a:t/>
            </a:r>
            <a:br>
              <a:rPr lang="en-US" sz="2400" dirty="0">
                <a:solidFill>
                  <a:srgbClr val="000066"/>
                </a:solidFill>
                <a:latin typeface="Courier New"/>
              </a:rPr>
            </a:br>
            <a:r>
              <a:rPr lang="en-US" sz="2400" dirty="0" smtClean="0">
                <a:solidFill>
                  <a:srgbClr val="000066"/>
                </a:solidFill>
                <a:latin typeface="Courier New"/>
              </a:rPr>
              <a:t>	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2200" dirty="0" smtClean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2200" b="1" dirty="0" smtClean="0">
                <a:solidFill>
                  <a:srgbClr val="003399"/>
                </a:solidFill>
                <a:latin typeface="Courier New"/>
              </a:rPr>
              <a:t>String</a:t>
            </a:r>
            <a:r>
              <a:rPr lang="en-US" sz="2200" dirty="0" smtClean="0">
                <a:solidFill>
                  <a:srgbClr val="000066"/>
                </a:solidFill>
                <a:latin typeface="Courier New"/>
              </a:rPr>
              <a:t> item: </a:t>
            </a:r>
            <a:r>
              <a:rPr lang="en-US" sz="2200" dirty="0" err="1" smtClean="0">
                <a:solidFill>
                  <a:srgbClr val="000066"/>
                </a:solidFill>
                <a:latin typeface="Courier New"/>
              </a:rPr>
              <a:t>stringList</a:t>
            </a:r>
            <a:r>
              <a:rPr lang="en-US" sz="2200" dirty="0" smtClean="0">
                <a:solidFill>
                  <a:srgbClr val="009900"/>
                </a:solidFill>
                <a:latin typeface="Courier New"/>
              </a:rPr>
              <a:t>){</a:t>
            </a:r>
            <a:r>
              <a:rPr lang="en-US" sz="2200" dirty="0" smtClean="0">
                <a:solidFill>
                  <a:srgbClr val="000066"/>
                </a:solidFill>
                <a:latin typeface="Courier New"/>
              </a:rPr>
              <a:t/>
            </a:r>
            <a:br>
              <a:rPr lang="en-US" sz="2200" dirty="0" smtClean="0">
                <a:solidFill>
                  <a:srgbClr val="000066"/>
                </a:solidFill>
                <a:latin typeface="Courier New"/>
              </a:rPr>
            </a:br>
            <a:r>
              <a:rPr lang="en-US" sz="2200" dirty="0" smtClean="0">
                <a:solidFill>
                  <a:srgbClr val="000066"/>
                </a:solidFill>
                <a:latin typeface="Courier New"/>
              </a:rPr>
              <a:t>	 </a:t>
            </a:r>
            <a:r>
              <a:rPr lang="en-US" sz="2000" dirty="0" smtClean="0">
                <a:solidFill>
                  <a:srgbClr val="000066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3399"/>
                </a:solidFill>
                <a:latin typeface="Courier New"/>
                <a:hlinkClick r:id="rId2"/>
              </a:rPr>
              <a:t>System</a:t>
            </a:r>
            <a:r>
              <a:rPr lang="en-US" sz="2000" dirty="0" err="1" smtClean="0">
                <a:solidFill>
                  <a:srgbClr val="000066"/>
                </a:solidFill>
                <a:latin typeface="Courier New"/>
              </a:rPr>
              <a:t>.</a:t>
            </a:r>
            <a:r>
              <a:rPr lang="en-US" sz="2000" dirty="0" err="1" smtClean="0">
                <a:solidFill>
                  <a:srgbClr val="006633"/>
                </a:solidFill>
                <a:latin typeface="Courier New"/>
              </a:rPr>
              <a:t>out</a:t>
            </a:r>
            <a:r>
              <a:rPr lang="en-US" sz="2000" dirty="0" err="1" smtClean="0">
                <a:solidFill>
                  <a:srgbClr val="000066"/>
                </a:solidFill>
                <a:latin typeface="Courier New"/>
              </a:rPr>
              <a:t>.</a:t>
            </a:r>
            <a:r>
              <a:rPr lang="en-US" sz="2000" dirty="0" err="1" smtClean="0">
                <a:solidFill>
                  <a:srgbClr val="006633"/>
                </a:solidFill>
                <a:latin typeface="Courier New"/>
              </a:rPr>
              <a:t>println</a:t>
            </a:r>
            <a:r>
              <a:rPr lang="en-US" sz="2000" dirty="0" smtClean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"retrieved element: "</a:t>
            </a:r>
            <a:r>
              <a:rPr lang="en-US" sz="2000" dirty="0" smtClean="0">
                <a:solidFill>
                  <a:srgbClr val="000066"/>
                </a:solidFill>
                <a:latin typeface="Courier New"/>
              </a:rPr>
              <a:t> + item</a:t>
            </a:r>
            <a:r>
              <a:rPr lang="en-US" sz="2000" dirty="0" smtClean="0">
                <a:solidFill>
                  <a:srgbClr val="009900"/>
                </a:solidFill>
                <a:latin typeface="Courier New"/>
              </a:rPr>
              <a:t>)</a:t>
            </a:r>
            <a:r>
              <a:rPr lang="en-US" sz="2000" dirty="0" smtClean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2200" dirty="0" smtClean="0">
                <a:solidFill>
                  <a:srgbClr val="000066"/>
                </a:solidFill>
                <a:latin typeface="Courier New"/>
              </a:rPr>
              <a:t/>
            </a:r>
            <a:br>
              <a:rPr lang="en-US" sz="2200" dirty="0" smtClean="0">
                <a:solidFill>
                  <a:srgbClr val="000066"/>
                </a:solidFill>
                <a:latin typeface="Courier New"/>
              </a:rPr>
            </a:br>
            <a:r>
              <a:rPr lang="en-US" sz="2200" dirty="0" smtClean="0">
                <a:solidFill>
                  <a:srgbClr val="000066"/>
                </a:solidFill>
                <a:latin typeface="Courier New"/>
              </a:rPr>
              <a:t>	</a:t>
            </a:r>
            <a:r>
              <a:rPr lang="en-US" sz="2200" dirty="0" smtClean="0">
                <a:solidFill>
                  <a:srgbClr val="009900"/>
                </a:solidFill>
                <a:latin typeface="Courier New"/>
              </a:rPr>
              <a:t>}</a:t>
            </a:r>
            <a:r>
              <a:rPr lang="en-US" sz="2200" dirty="0" smtClean="0">
                <a:solidFill>
                  <a:srgbClr val="000000"/>
                </a:solidFill>
                <a:latin typeface="Trebuchet MS"/>
              </a:rPr>
              <a:t/>
            </a:r>
            <a:br>
              <a:rPr lang="en-US" sz="2200" dirty="0" smtClean="0">
                <a:solidFill>
                  <a:srgbClr val="000000"/>
                </a:solidFill>
                <a:latin typeface="Trebuchet MS"/>
              </a:rPr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34351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Checking if </a:t>
            </a:r>
            <a:r>
              <a:rPr lang="en-US" sz="4000" dirty="0" err="1"/>
              <a:t>ArrayList</a:t>
            </a:r>
            <a:r>
              <a:rPr lang="en-US" sz="4000" dirty="0"/>
              <a:t> is Empty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Use </a:t>
            </a:r>
            <a:r>
              <a:rPr lang="en-US" sz="3300" dirty="0" err="1" smtClean="0"/>
              <a:t>isEmpty</a:t>
            </a:r>
            <a:r>
              <a:rPr lang="en-US" sz="3300" dirty="0"/>
              <a:t>() method of Java </a:t>
            </a:r>
            <a:r>
              <a:rPr lang="en-US" sz="3300" dirty="0" err="1"/>
              <a:t>ArrayList</a:t>
            </a:r>
            <a:r>
              <a:rPr lang="en-US" sz="3300" dirty="0"/>
              <a:t> to check whether </a:t>
            </a:r>
            <a:r>
              <a:rPr lang="en-US" sz="3300" dirty="0" err="1"/>
              <a:t>ArrayList</a:t>
            </a:r>
            <a:r>
              <a:rPr lang="en-US" sz="3300" dirty="0"/>
              <a:t> is </a:t>
            </a:r>
            <a:r>
              <a:rPr lang="en-US" sz="3300" dirty="0" smtClean="0"/>
              <a:t>empty</a:t>
            </a:r>
            <a:endParaRPr lang="en-US" sz="3300" dirty="0"/>
          </a:p>
          <a:p>
            <a:pPr lvl="1"/>
            <a:r>
              <a:rPr lang="en-US" dirty="0" err="1" smtClean="0"/>
              <a:t>isEmpty</a:t>
            </a:r>
            <a:r>
              <a:rPr lang="en-US" dirty="0"/>
              <a:t>() method returns true if this </a:t>
            </a:r>
            <a:r>
              <a:rPr lang="en-US" dirty="0" err="1"/>
              <a:t>ArrayList</a:t>
            </a:r>
            <a:r>
              <a:rPr lang="en-US" dirty="0"/>
              <a:t> contains no elements. </a:t>
            </a:r>
          </a:p>
          <a:p>
            <a:pPr marL="57150" indent="0">
              <a:buNone/>
            </a:pPr>
            <a:r>
              <a:rPr lang="en-US" sz="2600" i="1" dirty="0">
                <a:solidFill>
                  <a:srgbClr val="666666"/>
                </a:solidFill>
                <a:latin typeface="Courier New"/>
              </a:rPr>
              <a:t>//</a:t>
            </a:r>
            <a:r>
              <a:rPr lang="en-US" sz="2600" i="1" dirty="0" err="1">
                <a:solidFill>
                  <a:srgbClr val="666666"/>
                </a:solidFill>
                <a:latin typeface="Courier New"/>
              </a:rPr>
              <a:t>isEmpty</a:t>
            </a:r>
            <a:r>
              <a:rPr lang="en-US" sz="2600" i="1" dirty="0">
                <a:solidFill>
                  <a:srgbClr val="666666"/>
                </a:solidFill>
                <a:latin typeface="Courier New"/>
              </a:rPr>
              <a:t>() will return true if List is empty</a:t>
            </a:r>
            <a:r>
              <a:rPr lang="en-US" sz="2600" dirty="0">
                <a:solidFill>
                  <a:srgbClr val="000066"/>
                </a:solidFill>
                <a:latin typeface="Courier New"/>
              </a:rPr>
              <a:t/>
            </a:r>
            <a:br>
              <a:rPr lang="en-US" sz="2600" dirty="0">
                <a:solidFill>
                  <a:srgbClr val="000066"/>
                </a:solidFill>
                <a:latin typeface="Courier New"/>
              </a:rPr>
            </a:br>
            <a:r>
              <a:rPr lang="en-US" sz="2600" b="1" dirty="0" err="1">
                <a:solidFill>
                  <a:srgbClr val="006600"/>
                </a:solidFill>
                <a:latin typeface="Courier New"/>
              </a:rPr>
              <a:t>boolean</a:t>
            </a:r>
            <a:r>
              <a:rPr lang="en-US" sz="2600" dirty="0">
                <a:solidFill>
                  <a:srgbClr val="000066"/>
                </a:solidFill>
                <a:latin typeface="Courier New"/>
              </a:rPr>
              <a:t> result = </a:t>
            </a:r>
            <a:r>
              <a:rPr lang="en-US" sz="2600" dirty="0" err="1">
                <a:solidFill>
                  <a:srgbClr val="000066"/>
                </a:solidFill>
                <a:latin typeface="Courier New"/>
              </a:rPr>
              <a:t>stringList.</a:t>
            </a:r>
            <a:r>
              <a:rPr lang="en-US" sz="2600" dirty="0" err="1">
                <a:solidFill>
                  <a:srgbClr val="006633"/>
                </a:solidFill>
                <a:latin typeface="Courier New"/>
              </a:rPr>
              <a:t>isEmpty</a:t>
            </a:r>
            <a:r>
              <a:rPr lang="en-US" sz="2600" dirty="0">
                <a:solidFill>
                  <a:srgbClr val="009900"/>
                </a:solidFill>
                <a:latin typeface="Courier New"/>
              </a:rPr>
              <a:t>()</a:t>
            </a:r>
            <a:r>
              <a:rPr lang="en-US" sz="26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dirty="0">
                <a:solidFill>
                  <a:srgbClr val="000066"/>
                </a:solidFill>
                <a:latin typeface="Courier New"/>
              </a:rPr>
              <a:t> </a:t>
            </a:r>
            <a:br>
              <a:rPr lang="en-US" dirty="0">
                <a:solidFill>
                  <a:srgbClr val="000066"/>
                </a:solidFill>
                <a:latin typeface="Courier New"/>
              </a:rPr>
            </a:br>
            <a:endParaRPr lang="en-US" dirty="0" smtClean="0"/>
          </a:p>
          <a:p>
            <a:r>
              <a:rPr lang="en-US" sz="3300" dirty="0" smtClean="0"/>
              <a:t>Or size</a:t>
            </a:r>
            <a:r>
              <a:rPr lang="en-US" sz="3300" dirty="0"/>
              <a:t>() method of List to check if List is </a:t>
            </a:r>
            <a:r>
              <a:rPr lang="en-US" sz="3300" dirty="0" smtClean="0"/>
              <a:t>empty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if</a:t>
            </a:r>
            <a:r>
              <a:rPr lang="en-US" sz="2400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2400" dirty="0" err="1">
                <a:solidFill>
                  <a:srgbClr val="000066"/>
                </a:solidFill>
                <a:latin typeface="Courier New"/>
              </a:rPr>
              <a:t>stringList.</a:t>
            </a:r>
            <a:r>
              <a:rPr lang="en-US" sz="2400" dirty="0" err="1">
                <a:solidFill>
                  <a:srgbClr val="006633"/>
                </a:solidFill>
                <a:latin typeface="Courier New"/>
              </a:rPr>
              <a:t>size</a:t>
            </a:r>
            <a:r>
              <a:rPr lang="en-US" sz="2400" dirty="0">
                <a:solidFill>
                  <a:srgbClr val="009900"/>
                </a:solidFill>
                <a:latin typeface="Courier New"/>
              </a:rPr>
              <a:t>()</a:t>
            </a:r>
            <a:r>
              <a:rPr lang="en-US" sz="2400" dirty="0">
                <a:solidFill>
                  <a:srgbClr val="000066"/>
                </a:solidFill>
                <a:latin typeface="Courier New"/>
              </a:rPr>
              <a:t> == </a:t>
            </a:r>
            <a:r>
              <a:rPr lang="en-US" sz="2400" dirty="0">
                <a:solidFill>
                  <a:srgbClr val="CC66CC"/>
                </a:solidFill>
                <a:latin typeface="Courier New"/>
              </a:rPr>
              <a:t>0</a:t>
            </a:r>
            <a:r>
              <a:rPr lang="en-US" sz="2400" dirty="0">
                <a:solidFill>
                  <a:srgbClr val="009900"/>
                </a:solidFill>
                <a:latin typeface="Courier New"/>
              </a:rPr>
              <a:t>){</a:t>
            </a:r>
            <a:r>
              <a:rPr lang="en-US" sz="2400" dirty="0">
                <a:solidFill>
                  <a:srgbClr val="000066"/>
                </a:solidFill>
                <a:latin typeface="Courier New"/>
              </a:rPr>
              <a:t/>
            </a:r>
            <a:br>
              <a:rPr lang="en-US" sz="2400" dirty="0">
                <a:solidFill>
                  <a:srgbClr val="000066"/>
                </a:solidFill>
                <a:latin typeface="Courier New"/>
              </a:rPr>
            </a:br>
            <a:r>
              <a:rPr lang="en-US" sz="2400" dirty="0">
                <a:solidFill>
                  <a:srgbClr val="000066"/>
                </a:solidFill>
                <a:latin typeface="Courier New"/>
              </a:rPr>
              <a:t>   </a:t>
            </a:r>
            <a:r>
              <a:rPr lang="en-US" sz="2400" b="1" dirty="0" err="1">
                <a:solidFill>
                  <a:srgbClr val="000066"/>
                </a:solidFill>
                <a:latin typeface="Courier New"/>
              </a:rPr>
              <a:t>System</a:t>
            </a:r>
            <a:r>
              <a:rPr lang="en-US" sz="2400" dirty="0" err="1">
                <a:solidFill>
                  <a:srgbClr val="000066"/>
                </a:solidFill>
                <a:latin typeface="Courier New"/>
              </a:rPr>
              <a:t>.</a:t>
            </a:r>
            <a:r>
              <a:rPr lang="en-US" sz="2400" dirty="0" err="1">
                <a:solidFill>
                  <a:srgbClr val="006633"/>
                </a:solidFill>
                <a:latin typeface="Courier New"/>
              </a:rPr>
              <a:t>out</a:t>
            </a:r>
            <a:r>
              <a:rPr lang="en-US" sz="2400" dirty="0" err="1">
                <a:solidFill>
                  <a:srgbClr val="000066"/>
                </a:solidFill>
                <a:latin typeface="Courier New"/>
              </a:rPr>
              <a:t>.</a:t>
            </a:r>
            <a:r>
              <a:rPr lang="en-US" sz="2400" dirty="0" err="1">
                <a:solidFill>
                  <a:srgbClr val="006633"/>
                </a:solidFill>
                <a:latin typeface="Courier New"/>
              </a:rPr>
              <a:t>println</a:t>
            </a:r>
            <a:r>
              <a:rPr lang="en-US" sz="2400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Courier New"/>
              </a:rPr>
              <a:t>"</a:t>
            </a:r>
            <a:r>
              <a:rPr lang="en-US" sz="2400" dirty="0" err="1">
                <a:solidFill>
                  <a:srgbClr val="0000FF"/>
                </a:solidFill>
                <a:latin typeface="Courier New"/>
              </a:rPr>
              <a:t>ArrayList</a:t>
            </a:r>
            <a:r>
              <a:rPr lang="en-US" sz="2400" dirty="0">
                <a:solidFill>
                  <a:srgbClr val="0000FF"/>
                </a:solidFill>
                <a:latin typeface="Courier New"/>
              </a:rPr>
              <a:t> is empty"</a:t>
            </a:r>
            <a:r>
              <a:rPr lang="en-US" sz="2400" dirty="0">
                <a:solidFill>
                  <a:srgbClr val="009900"/>
                </a:solidFill>
                <a:latin typeface="Courier New"/>
              </a:rPr>
              <a:t>)</a:t>
            </a:r>
            <a:r>
              <a:rPr lang="en-US" sz="2400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sz="2400" dirty="0">
                <a:solidFill>
                  <a:srgbClr val="000066"/>
                </a:solidFill>
                <a:latin typeface="Courier New"/>
              </a:rPr>
              <a:t/>
            </a:r>
            <a:br>
              <a:rPr lang="en-US" sz="2400" dirty="0">
                <a:solidFill>
                  <a:srgbClr val="000066"/>
                </a:solidFill>
                <a:latin typeface="Courier New"/>
              </a:rPr>
            </a:br>
            <a:r>
              <a:rPr lang="en-US" sz="2400" dirty="0">
                <a:solidFill>
                  <a:srgbClr val="009900"/>
                </a:solidFill>
                <a:latin typeface="Courier New"/>
              </a:rPr>
              <a:t>}</a:t>
            </a:r>
            <a:r>
              <a:rPr lang="en-US" sz="2400" dirty="0">
                <a:solidFill>
                  <a:srgbClr val="000000"/>
                </a:solidFill>
                <a:latin typeface="Trebuchet MS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Trebuchet MS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0709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Removing an Item from </a:t>
            </a:r>
            <a:r>
              <a:rPr lang="en-US" dirty="0" err="1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Two ways: remove </a:t>
            </a:r>
            <a:r>
              <a:rPr lang="en-US" dirty="0"/>
              <a:t>an element based on its index </a:t>
            </a:r>
            <a:r>
              <a:rPr lang="en-US" dirty="0" smtClean="0"/>
              <a:t>or </a:t>
            </a:r>
            <a:r>
              <a:rPr lang="en-US" dirty="0"/>
              <a:t>by providing object itself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remove </a:t>
            </a:r>
            <a:r>
              <a:rPr lang="en-US" dirty="0"/>
              <a:t>(Object o) removes the first </a:t>
            </a:r>
            <a:r>
              <a:rPr lang="en-US" dirty="0" smtClean="0"/>
              <a:t>occurrence </a:t>
            </a:r>
            <a:r>
              <a:rPr lang="en-US" dirty="0"/>
              <a:t>of the specified element from this list, if it is </a:t>
            </a:r>
            <a:r>
              <a:rPr lang="en-US" dirty="0" smtClean="0"/>
              <a:t>present.</a:t>
            </a:r>
          </a:p>
          <a:p>
            <a:r>
              <a:rPr lang="en-US" dirty="0"/>
              <a:t>R</a:t>
            </a:r>
            <a:r>
              <a:rPr lang="en-US" dirty="0" smtClean="0"/>
              <a:t>emove </a:t>
            </a:r>
            <a:r>
              <a:rPr lang="en-US" dirty="0"/>
              <a:t>first element from </a:t>
            </a:r>
            <a:r>
              <a:rPr lang="en-US" dirty="0" err="1"/>
              <a:t>ArrayList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>
                <a:solidFill>
                  <a:srgbClr val="333333"/>
                </a:solidFill>
                <a:latin typeface="Courier New"/>
              </a:rPr>
              <a:t>stringList.</a:t>
            </a:r>
            <a:r>
              <a:rPr lang="en-US" dirty="0" err="1">
                <a:solidFill>
                  <a:srgbClr val="006633"/>
                </a:solidFill>
                <a:latin typeface="Courier New"/>
              </a:rPr>
              <a:t>remove</a:t>
            </a:r>
            <a:r>
              <a:rPr lang="en-US" dirty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CC66CC"/>
                </a:solidFill>
                <a:latin typeface="Courier New"/>
              </a:rPr>
              <a:t>0</a:t>
            </a:r>
            <a:r>
              <a:rPr lang="en-US" dirty="0">
                <a:solidFill>
                  <a:srgbClr val="009900"/>
                </a:solidFill>
                <a:latin typeface="Courier New"/>
              </a:rPr>
              <a:t>)</a:t>
            </a:r>
            <a:r>
              <a:rPr lang="en-US" dirty="0">
                <a:solidFill>
                  <a:srgbClr val="339933"/>
                </a:solidFill>
                <a:latin typeface="Courier New"/>
              </a:rPr>
              <a:t>;</a:t>
            </a:r>
            <a:r>
              <a:rPr lang="en-US" dirty="0">
                <a:solidFill>
                  <a:srgbClr val="333333"/>
                </a:solidFill>
                <a:latin typeface="Courier New"/>
              </a:rPr>
              <a:t> 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emove </a:t>
            </a:r>
            <a:r>
              <a:rPr lang="en-US" dirty="0"/>
              <a:t>first </a:t>
            </a:r>
            <a:r>
              <a:rPr lang="en-US" dirty="0" smtClean="0"/>
              <a:t>occurrence </a:t>
            </a:r>
            <a:r>
              <a:rPr lang="en-US" dirty="0"/>
              <a:t>of item from </a:t>
            </a:r>
            <a:r>
              <a:rPr lang="en-US" dirty="0" err="1"/>
              <a:t>ArrayList</a:t>
            </a:r>
            <a:r>
              <a:rPr lang="en-US" dirty="0"/>
              <a:t> in </a:t>
            </a:r>
            <a:r>
              <a:rPr lang="en-US" dirty="0" smtClean="0"/>
              <a:t>Java</a:t>
            </a:r>
            <a:endParaRPr lang="en-US" sz="2000" dirty="0">
              <a:solidFill>
                <a:srgbClr val="333333"/>
              </a:solidFill>
              <a:latin typeface="Trebuchet M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333333"/>
                </a:solidFill>
                <a:latin typeface="Courier New"/>
              </a:rPr>
              <a:t>	</a:t>
            </a:r>
            <a:r>
              <a:rPr lang="en-US" sz="2000" dirty="0" err="1" smtClean="0">
                <a:solidFill>
                  <a:srgbClr val="333333"/>
                </a:solidFill>
                <a:latin typeface="Courier New"/>
              </a:rPr>
              <a:t>stringList.</a:t>
            </a:r>
            <a:r>
              <a:rPr lang="en-US" sz="2000" dirty="0" err="1" smtClean="0">
                <a:solidFill>
                  <a:srgbClr val="006633"/>
                </a:solidFill>
                <a:latin typeface="Courier New"/>
              </a:rPr>
              <a:t>remove</a:t>
            </a:r>
            <a:r>
              <a:rPr lang="en-US" sz="2000" dirty="0" smtClean="0">
                <a:solidFill>
                  <a:srgbClr val="009900"/>
                </a:solidFill>
                <a:latin typeface="Courier New"/>
              </a:rPr>
              <a:t>(</a:t>
            </a:r>
            <a:r>
              <a:rPr lang="en-US" sz="2000" dirty="0" smtClean="0">
                <a:solidFill>
                  <a:srgbClr val="333333"/>
                </a:solidFill>
                <a:latin typeface="Courier New"/>
              </a:rPr>
              <a:t>item</a:t>
            </a:r>
            <a:r>
              <a:rPr lang="en-US" sz="2000" dirty="0">
                <a:solidFill>
                  <a:srgbClr val="009900"/>
                </a:solidFill>
                <a:latin typeface="Courier New"/>
              </a:rPr>
              <a:t>)</a:t>
            </a:r>
            <a:r>
              <a:rPr lang="en-US" sz="2000" dirty="0">
                <a:solidFill>
                  <a:srgbClr val="339933"/>
                </a:solidFill>
                <a:latin typeface="Courier New"/>
              </a:rPr>
              <a:t>;</a:t>
            </a:r>
            <a:endParaRPr lang="en-US" sz="2000" dirty="0">
              <a:solidFill>
                <a:srgbClr val="333333"/>
              </a:solidFill>
              <a:latin typeface="Trebuchet MS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413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Java 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09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8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Arrays as Instance </a:t>
            </a:r>
            <a:r>
              <a:rPr lang="en-US" dirty="0"/>
              <a:t>V</a:t>
            </a:r>
            <a:r>
              <a:rPr lang="en-US" dirty="0" smtClean="0"/>
              <a:t>ariables</a:t>
            </a:r>
            <a:endParaRPr lang="en-US" dirty="0"/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2000" smtClean="0">
                <a:latin typeface="Consolas" pitchFamily="49" charset="0"/>
              </a:rPr>
              <a:t> 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class</a:t>
            </a:r>
            <a:r>
              <a:rPr lang="en-US" sz="2000" smtClean="0">
                <a:latin typeface="Consolas" pitchFamily="49" charset="0"/>
              </a:rPr>
              <a:t> Weather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latin typeface="Consolas" pitchFamily="49" charset="0"/>
              </a:rPr>
              <a:t>{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latin typeface="Consolas" pitchFamily="49" charset="0"/>
              </a:rPr>
              <a:t>    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private</a:t>
            </a:r>
            <a:r>
              <a:rPr lang="en-US" sz="2000" smtClean="0">
                <a:latin typeface="Consolas" pitchFamily="49" charset="0"/>
              </a:rPr>
              <a:t> 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2000" smtClean="0">
                <a:latin typeface="Consolas" pitchFamily="49" charset="0"/>
              </a:rPr>
              <a:t>[] temperature;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latin typeface="Consolas" pitchFamily="49" charset="0"/>
              </a:rPr>
              <a:t>    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private</a:t>
            </a:r>
            <a:r>
              <a:rPr lang="en-US" sz="2000" smtClean="0">
                <a:latin typeface="Consolas" pitchFamily="49" charset="0"/>
              </a:rPr>
              <a:t> 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2000" smtClean="0">
                <a:latin typeface="Consolas" pitchFamily="49" charset="0"/>
              </a:rPr>
              <a:t>[] pressure;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endParaRPr lang="en-US" sz="2000" smtClean="0">
              <a:latin typeface="Consolas" pitchFamily="49" charset="0"/>
            </a:endParaRP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latin typeface="Consolas" pitchFamily="49" charset="0"/>
              </a:rPr>
              <a:t>    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2000" smtClean="0">
                <a:latin typeface="Consolas" pitchFamily="49" charset="0"/>
              </a:rPr>
              <a:t> 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void</a:t>
            </a:r>
            <a:r>
              <a:rPr lang="en-US" sz="2000" smtClean="0">
                <a:latin typeface="Consolas" pitchFamily="49" charset="0"/>
              </a:rPr>
              <a:t> initializeTemperature(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000" smtClean="0">
                <a:latin typeface="Consolas" pitchFamily="49" charset="0"/>
              </a:rPr>
              <a:t> len)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latin typeface="Consolas" pitchFamily="49" charset="0"/>
              </a:rPr>
              <a:t>    {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latin typeface="Consolas" pitchFamily="49" charset="0"/>
              </a:rPr>
              <a:t>        temperature = 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new</a:t>
            </a:r>
            <a:r>
              <a:rPr lang="en-US" sz="2000" smtClean="0">
                <a:latin typeface="Consolas" pitchFamily="49" charset="0"/>
              </a:rPr>
              <a:t> 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2000" smtClean="0">
                <a:latin typeface="Consolas" pitchFamily="49" charset="0"/>
              </a:rPr>
              <a:t>[len];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latin typeface="Consolas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latin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17857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Arrays of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When you create an array of objects like this: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latin typeface="Consolas" pitchFamily="49" charset="0"/>
              </a:rPr>
              <a:t>	Student[] students = 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new</a:t>
            </a:r>
            <a:r>
              <a:rPr lang="en-US" sz="2000" smtClean="0">
                <a:latin typeface="Consolas" pitchFamily="49" charset="0"/>
              </a:rPr>
              <a:t> Student[35];</a:t>
            </a:r>
          </a:p>
          <a:p>
            <a:r>
              <a:rPr lang="en-US" smtClean="0"/>
              <a:t>Each of the elements of </a:t>
            </a:r>
            <a:r>
              <a:rPr lang="en-US" i="1" smtClean="0"/>
              <a:t>students</a:t>
            </a:r>
            <a:r>
              <a:rPr lang="en-US" smtClean="0"/>
              <a:t> is not yet an object</a:t>
            </a:r>
          </a:p>
          <a:p>
            <a:r>
              <a:rPr lang="en-US" smtClean="0"/>
              <a:t>You have to instantiate each individual one</a:t>
            </a:r>
          </a:p>
          <a:p>
            <a:pPr lvl="1">
              <a:buFont typeface="Verdana" pitchFamily="34" charset="0"/>
              <a:buNone/>
            </a:pPr>
            <a:r>
              <a:rPr lang="en-US" sz="2000" smtClean="0">
                <a:latin typeface="Consolas" pitchFamily="49" charset="0"/>
              </a:rPr>
              <a:t>students[0] = 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new</a:t>
            </a:r>
            <a:r>
              <a:rPr lang="en-US" sz="2000" smtClean="0">
                <a:latin typeface="Consolas" pitchFamily="49" charset="0"/>
              </a:rPr>
              <a:t> Student();</a:t>
            </a:r>
          </a:p>
          <a:p>
            <a:pPr lvl="1">
              <a:buFont typeface="Verdana" pitchFamily="34" charset="0"/>
              <a:buNone/>
            </a:pPr>
            <a:r>
              <a:rPr lang="en-US" sz="2000" smtClean="0">
                <a:latin typeface="Consolas" pitchFamily="49" charset="0"/>
              </a:rPr>
              <a:t>students[1] = 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new</a:t>
            </a:r>
            <a:r>
              <a:rPr lang="en-US" sz="2000" smtClean="0">
                <a:latin typeface="Consolas" pitchFamily="49" charset="0"/>
              </a:rPr>
              <a:t> Student();</a:t>
            </a:r>
          </a:p>
          <a:p>
            <a:r>
              <a:rPr lang="en-US" smtClean="0"/>
              <a:t>…or do this in a loop</a:t>
            </a:r>
          </a:p>
        </p:txBody>
      </p:sp>
    </p:spTree>
    <p:extLst>
      <p:ext uri="{BB962C8B-B14F-4D97-AF65-F5344CB8AC3E}">
        <p14:creationId xmlns:p14="http://schemas.microsoft.com/office/powerpoint/2010/main" val="848800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Arrays of Objects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Smiley[] </a:t>
            </a:r>
            <a:r>
              <a:rPr lang="en-US" sz="1800" dirty="0" err="1" smtClean="0">
                <a:latin typeface="Consolas" pitchFamily="49" charset="0"/>
              </a:rPr>
              <a:t>smilies</a:t>
            </a:r>
            <a:r>
              <a:rPr lang="en-US" sz="1800" dirty="0" smtClean="0">
                <a:latin typeface="Consolas" pitchFamily="49" charset="0"/>
              </a:rPr>
              <a:t> =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</a:rPr>
              <a:t> Smiley[3];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for</a:t>
            </a:r>
            <a:r>
              <a:rPr lang="en-US" sz="1800" dirty="0" smtClean="0">
                <a:latin typeface="Consolas" pitchFamily="49" charset="0"/>
              </a:rPr>
              <a:t> (</a:t>
            </a:r>
            <a:r>
              <a:rPr lang="en-US" sz="1800" dirty="0" err="1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</a:rPr>
              <a:t>i</a:t>
            </a:r>
            <a:r>
              <a:rPr lang="en-US" sz="1800" dirty="0" smtClean="0">
                <a:latin typeface="Consolas" pitchFamily="49" charset="0"/>
              </a:rPr>
              <a:t> = 0; </a:t>
            </a:r>
            <a:r>
              <a:rPr lang="en-US" sz="1800" dirty="0" err="1" smtClean="0">
                <a:latin typeface="Consolas" pitchFamily="49" charset="0"/>
              </a:rPr>
              <a:t>i</a:t>
            </a:r>
            <a:r>
              <a:rPr lang="en-US" sz="1800" dirty="0" smtClean="0">
                <a:latin typeface="Consolas" pitchFamily="49" charset="0"/>
              </a:rPr>
              <a:t> &lt; </a:t>
            </a:r>
            <a:r>
              <a:rPr lang="en-US" sz="1800" dirty="0" err="1" smtClean="0">
                <a:latin typeface="Consolas" pitchFamily="49" charset="0"/>
              </a:rPr>
              <a:t>smilies.length</a:t>
            </a:r>
            <a:r>
              <a:rPr lang="en-US" sz="1800" dirty="0" smtClean="0">
                <a:latin typeface="Consolas" pitchFamily="49" charset="0"/>
              </a:rPr>
              <a:t>; </a:t>
            </a:r>
            <a:r>
              <a:rPr lang="en-US" sz="1800" dirty="0" err="1" smtClean="0">
                <a:latin typeface="Consolas" pitchFamily="49" charset="0"/>
              </a:rPr>
              <a:t>i</a:t>
            </a:r>
            <a:r>
              <a:rPr lang="en-US" sz="1800" dirty="0" smtClean="0">
                <a:latin typeface="Consolas" pitchFamily="49" charset="0"/>
              </a:rPr>
              <a:t>++)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{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    </a:t>
            </a:r>
            <a:r>
              <a:rPr lang="en-US" sz="1800" dirty="0" err="1" smtClean="0">
                <a:latin typeface="Consolas" pitchFamily="49" charset="0"/>
              </a:rPr>
              <a:t>smilies</a:t>
            </a:r>
            <a:r>
              <a:rPr lang="en-US" sz="1800" dirty="0" smtClean="0">
                <a:latin typeface="Consolas" pitchFamily="49" charset="0"/>
              </a:rPr>
              <a:t>[</a:t>
            </a:r>
            <a:r>
              <a:rPr lang="en-US" sz="1800" dirty="0" err="1" smtClean="0">
                <a:latin typeface="Consolas" pitchFamily="49" charset="0"/>
              </a:rPr>
              <a:t>i</a:t>
            </a:r>
            <a:r>
              <a:rPr lang="en-US" sz="1800" dirty="0" smtClean="0">
                <a:latin typeface="Consolas" pitchFamily="49" charset="0"/>
              </a:rPr>
              <a:t>] = </a:t>
            </a:r>
            <a:r>
              <a:rPr lang="en-US" sz="1800" dirty="0" smtClean="0">
                <a:solidFill>
                  <a:srgbClr val="941EDF"/>
                </a:solidFill>
                <a:latin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</a:rPr>
              <a:t> Smiley();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}</a:t>
            </a:r>
          </a:p>
          <a:p>
            <a:pPr>
              <a:buFont typeface="Wingdings 2" pitchFamily="18" charset="2"/>
              <a:buNone/>
            </a:pPr>
            <a:endParaRPr lang="en-US" sz="1800" dirty="0">
              <a:latin typeface="Consolas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sz="1800" dirty="0" err="1" smtClean="0">
                <a:latin typeface="Consolas" pitchFamily="49" charset="0"/>
              </a:rPr>
              <a:t>smilies</a:t>
            </a:r>
            <a:r>
              <a:rPr lang="en-US" sz="1800" dirty="0" smtClean="0">
                <a:latin typeface="Consolas" pitchFamily="49" charset="0"/>
              </a:rPr>
              <a:t>[0].</a:t>
            </a:r>
            <a:r>
              <a:rPr lang="en-US" sz="1800" dirty="0" err="1" smtClean="0">
                <a:latin typeface="Consolas" pitchFamily="49" charset="0"/>
              </a:rPr>
              <a:t>bSmile</a:t>
            </a:r>
            <a:r>
              <a:rPr lang="en-US" sz="1800" dirty="0">
                <a:latin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</a:rPr>
              <a:t>= true;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Consolas" pitchFamily="49" charset="0"/>
              </a:rPr>
              <a:t>……</a:t>
            </a:r>
            <a:endParaRPr lang="en-US" sz="1800" dirty="0" smtClean="0">
              <a:latin typeface="Consolas" pitchFamily="49" charset="0"/>
            </a:endParaRPr>
          </a:p>
        </p:txBody>
      </p:sp>
      <p:graphicFrame>
        <p:nvGraphicFramePr>
          <p:cNvPr id="5" name="Group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52663987"/>
              </p:ext>
            </p:extLst>
          </p:nvPr>
        </p:nvGraphicFramePr>
        <p:xfrm>
          <a:off x="4440035" y="2829602"/>
          <a:ext cx="3619500" cy="711200"/>
        </p:xfrm>
        <a:graphic>
          <a:graphicData uri="http://schemas.openxmlformats.org/drawingml/2006/table">
            <a:tbl>
              <a:tblPr/>
              <a:tblGrid>
                <a:gridCol w="1206500"/>
                <a:gridCol w="1206500"/>
                <a:gridCol w="120650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48" charset="-128"/>
                        </a:rPr>
                        <a:t>1045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48" charset="-128"/>
                        </a:rPr>
                        <a:t>2584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48" charset="-128"/>
                        </a:rPr>
                        <a:t>2836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Group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52135952"/>
              </p:ext>
            </p:extLst>
          </p:nvPr>
        </p:nvGraphicFramePr>
        <p:xfrm>
          <a:off x="4440035" y="2829602"/>
          <a:ext cx="3619500" cy="711200"/>
        </p:xfrm>
        <a:graphic>
          <a:graphicData uri="http://schemas.openxmlformats.org/drawingml/2006/table">
            <a:tbl>
              <a:tblPr/>
              <a:tblGrid>
                <a:gridCol w="1206500"/>
                <a:gridCol w="1206500"/>
                <a:gridCol w="1206500"/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48" charset="-128"/>
                        </a:rPr>
                        <a:t>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48" charset="-128"/>
                        </a:rPr>
                        <a:t>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48" charset="-128"/>
                        </a:rPr>
                        <a:t>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2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76674739"/>
              </p:ext>
            </p:extLst>
          </p:nvPr>
        </p:nvGraphicFramePr>
        <p:xfrm>
          <a:off x="3559703" y="4582202"/>
          <a:ext cx="1612900" cy="1727201"/>
        </p:xfrm>
        <a:graphic>
          <a:graphicData uri="http://schemas.openxmlformats.org/drawingml/2006/table">
            <a:tbl>
              <a:tblPr/>
              <a:tblGrid>
                <a:gridCol w="16129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48" charset="-128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48" charset="-128"/>
                        </a:rPr>
                        <a:t>GREEN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48" charset="-128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2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26088839"/>
              </p:ext>
            </p:extLst>
          </p:nvPr>
        </p:nvGraphicFramePr>
        <p:xfrm>
          <a:off x="5515503" y="4582202"/>
          <a:ext cx="1612900" cy="1727201"/>
        </p:xfrm>
        <a:graphic>
          <a:graphicData uri="http://schemas.openxmlformats.org/drawingml/2006/table">
            <a:tbl>
              <a:tblPr/>
              <a:tblGrid>
                <a:gridCol w="16129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48" charset="-128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48" charset="-128"/>
                        </a:rPr>
                        <a:t>BLUE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48" charset="-128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3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26367118"/>
              </p:ext>
            </p:extLst>
          </p:nvPr>
        </p:nvGraphicFramePr>
        <p:xfrm>
          <a:off x="7382403" y="4594902"/>
          <a:ext cx="1612900" cy="1727201"/>
        </p:xfrm>
        <a:graphic>
          <a:graphicData uri="http://schemas.openxmlformats.org/drawingml/2006/table">
            <a:tbl>
              <a:tblPr/>
              <a:tblGrid>
                <a:gridCol w="16129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48" charset="-128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48" charset="-128"/>
                        </a:rPr>
                        <a:t>CYAN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48" charset="-128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1549" name="AutoShape 49"/>
          <p:cNvCxnSpPr>
            <a:cxnSpLocks noChangeAspect="1" noChangeShapeType="1"/>
          </p:cNvCxnSpPr>
          <p:nvPr/>
        </p:nvCxnSpPr>
        <p:spPr bwMode="auto">
          <a:xfrm rot="5400000">
            <a:off x="4236773" y="3684472"/>
            <a:ext cx="1027112" cy="793749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932A2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50" name="AutoShape 52"/>
          <p:cNvCxnSpPr>
            <a:cxnSpLocks noChangeAspect="1" noChangeShapeType="1"/>
            <a:endCxn id="7" idx="0"/>
          </p:cNvCxnSpPr>
          <p:nvPr/>
        </p:nvCxnSpPr>
        <p:spPr bwMode="auto">
          <a:xfrm rot="5400000">
            <a:off x="5866380" y="4010663"/>
            <a:ext cx="1027113" cy="11596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932A2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51" name="AutoShape 53"/>
          <p:cNvCxnSpPr>
            <a:cxnSpLocks noChangeAspect="1" noChangeShapeType="1"/>
          </p:cNvCxnSpPr>
          <p:nvPr/>
        </p:nvCxnSpPr>
        <p:spPr bwMode="auto">
          <a:xfrm rot="16200000" flipH="1">
            <a:off x="7261232" y="3752733"/>
            <a:ext cx="1039812" cy="615950"/>
          </a:xfrm>
          <a:prstGeom prst="curvedConnector3">
            <a:avLst>
              <a:gd name="adj1" fmla="val 50685"/>
            </a:avLst>
          </a:prstGeom>
          <a:noFill/>
          <a:ln w="9525">
            <a:solidFill>
              <a:srgbClr val="932A2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773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Arrays of Objects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3" pitchFamily="18" charset="2"/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Student</a:t>
            </a:r>
            <a:r>
              <a:rPr lang="en-US" sz="2400" dirty="0" smtClean="0"/>
              <a:t>[] students = new Student[5];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for (</a:t>
            </a:r>
            <a:r>
              <a:rPr lang="en-US" sz="2400" dirty="0" err="1" smtClean="0">
                <a:solidFill>
                  <a:srgbClr val="7030A0"/>
                </a:solidFill>
              </a:rPr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= 0; </a:t>
            </a:r>
            <a:r>
              <a:rPr lang="en-US" sz="2400" dirty="0" err="1" smtClean="0"/>
              <a:t>i</a:t>
            </a:r>
            <a:r>
              <a:rPr lang="en-US" sz="2400" dirty="0" smtClean="0"/>
              <a:t> &lt; </a:t>
            </a:r>
            <a:r>
              <a:rPr lang="en-US" sz="2400" dirty="0" err="1" smtClean="0"/>
              <a:t>students.length</a:t>
            </a:r>
            <a:r>
              <a:rPr lang="en-US" sz="2400" dirty="0" smtClean="0"/>
              <a:t>; </a:t>
            </a:r>
            <a:r>
              <a:rPr lang="en-US" sz="2400" dirty="0" err="1" smtClean="0"/>
              <a:t>i</a:t>
            </a:r>
            <a:r>
              <a:rPr lang="en-US" sz="2400" dirty="0" smtClean="0"/>
              <a:t>++)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 {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		students[</a:t>
            </a:r>
            <a:r>
              <a:rPr lang="en-US" sz="2400" dirty="0" err="1" smtClean="0"/>
              <a:t>i</a:t>
            </a:r>
            <a:r>
              <a:rPr lang="en-US" sz="2400" dirty="0" smtClean="0"/>
              <a:t>] = new Student(</a:t>
            </a:r>
            <a:r>
              <a:rPr lang="en-US" sz="2400" dirty="0" err="1" smtClean="0"/>
              <a:t>keyboard.nextInt</a:t>
            </a:r>
            <a:r>
              <a:rPr lang="en-US" sz="2400" dirty="0" smtClean="0"/>
              <a:t>());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		students[</a:t>
            </a:r>
            <a:r>
              <a:rPr lang="en-US" sz="2400" dirty="0" err="1" smtClean="0"/>
              <a:t>i</a:t>
            </a:r>
            <a:r>
              <a:rPr lang="en-US" sz="2400" dirty="0" smtClean="0"/>
              <a:t>].</a:t>
            </a:r>
            <a:r>
              <a:rPr lang="en-US" sz="2400" dirty="0" err="1" smtClean="0"/>
              <a:t>printAge</a:t>
            </a:r>
            <a:r>
              <a:rPr lang="en-US" sz="2400" dirty="0" smtClean="0"/>
              <a:t>();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5069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Arrays as Parameters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2000" smtClean="0">
                <a:latin typeface="Consolas" pitchFamily="49" charset="0"/>
              </a:rPr>
              <a:t> 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void </a:t>
            </a:r>
            <a:r>
              <a:rPr lang="en-US" sz="2000" smtClean="0">
                <a:latin typeface="Consolas" pitchFamily="49" charset="0"/>
              </a:rPr>
              <a:t>changeArray(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000" smtClean="0">
                <a:latin typeface="Consolas" pitchFamily="49" charset="0"/>
              </a:rPr>
              <a:t>[] arr)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latin typeface="Consolas" pitchFamily="49" charset="0"/>
              </a:rPr>
              <a:t>{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latin typeface="Consolas" pitchFamily="49" charset="0"/>
              </a:rPr>
              <a:t>    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000" smtClean="0">
                <a:latin typeface="Consolas" pitchFamily="49" charset="0"/>
              </a:rPr>
              <a:t> len = arr.length;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latin typeface="Consolas" pitchFamily="49" charset="0"/>
              </a:rPr>
              <a:t>    arr[len – 1] = 25;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latin typeface="Consolas" pitchFamily="49" charset="0"/>
              </a:rPr>
              <a:t>}</a:t>
            </a:r>
          </a:p>
          <a:p>
            <a:pPr>
              <a:buFont typeface="Wingdings 2" pitchFamily="18" charset="2"/>
              <a:buNone/>
            </a:pPr>
            <a:endParaRPr lang="en-US" sz="2000" smtClean="0"/>
          </a:p>
          <a:p>
            <a:pPr>
              <a:buFont typeface="Wingdings 2" pitchFamily="18" charset="2"/>
              <a:buNone/>
            </a:pPr>
            <a:endParaRPr lang="en-US" sz="2000" smtClean="0"/>
          </a:p>
        </p:txBody>
      </p:sp>
      <p:graphicFrame>
        <p:nvGraphicFramePr>
          <p:cNvPr id="5" name="Group 19"/>
          <p:cNvGraphicFramePr>
            <a:graphicFrameLocks noGrp="1"/>
          </p:cNvGraphicFramePr>
          <p:nvPr/>
        </p:nvGraphicFramePr>
        <p:xfrm>
          <a:off x="1641475" y="3752850"/>
          <a:ext cx="6337300" cy="863600"/>
        </p:xfrm>
        <a:graphic>
          <a:graphicData uri="http://schemas.openxmlformats.org/drawingml/2006/table">
            <a:tbl>
              <a:tblPr/>
              <a:tblGrid>
                <a:gridCol w="1266825"/>
                <a:gridCol w="1268413"/>
                <a:gridCol w="1266825"/>
                <a:gridCol w="1268412"/>
                <a:gridCol w="1266825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48" charset="-128"/>
                        </a:rPr>
                        <a:t>23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48" charset="-128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48" charset="-128"/>
                        </a:rPr>
                        <a:t>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48" charset="-128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pitchFamily="48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7061200" y="3929063"/>
            <a:ext cx="579438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Geneva" pitchFamily="4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eneva" pitchFamily="4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eneva" pitchFamily="4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neva" pitchFamily="48" charset="0"/>
              </a:defRPr>
            </a:lvl9pPr>
          </a:lstStyle>
          <a:p>
            <a:r>
              <a:rPr lang="en-US" sz="2800">
                <a:latin typeface="Arial" charset="0"/>
              </a:rPr>
              <a:t>25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21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Arrays as </a:t>
            </a:r>
            <a:r>
              <a:rPr lang="en-US" dirty="0"/>
              <a:t>R</a:t>
            </a:r>
            <a:r>
              <a:rPr lang="en-US" dirty="0" smtClean="0"/>
              <a:t>eturn Types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2000" smtClean="0">
                <a:latin typeface="Consolas" pitchFamily="49" charset="0"/>
              </a:rPr>
              <a:t> 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2000" smtClean="0">
                <a:latin typeface="Consolas" pitchFamily="49" charset="0"/>
              </a:rPr>
              <a:t>[] buildArray(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000" smtClean="0">
                <a:latin typeface="Consolas" pitchFamily="49" charset="0"/>
              </a:rPr>
              <a:t> len)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latin typeface="Consolas" pitchFamily="49" charset="0"/>
              </a:rPr>
              <a:t>{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latin typeface="Consolas" pitchFamily="49" charset="0"/>
              </a:rPr>
              <a:t>    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2000" smtClean="0">
                <a:latin typeface="Consolas" pitchFamily="49" charset="0"/>
              </a:rPr>
              <a:t>[] retArray = 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new</a:t>
            </a:r>
            <a:r>
              <a:rPr lang="en-US" sz="2000" smtClean="0">
                <a:latin typeface="Consolas" pitchFamily="49" charset="0"/>
              </a:rPr>
              <a:t> 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double</a:t>
            </a:r>
            <a:r>
              <a:rPr lang="en-US" sz="2000" smtClean="0">
                <a:latin typeface="Consolas" pitchFamily="49" charset="0"/>
              </a:rPr>
              <a:t>[len];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latin typeface="Consolas" pitchFamily="49" charset="0"/>
              </a:rPr>
              <a:t>    for (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2000" smtClean="0">
                <a:latin typeface="Consolas" pitchFamily="49" charset="0"/>
              </a:rPr>
              <a:t> i = 0; i &lt; retArray.length; i++)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latin typeface="Consolas" pitchFamily="49" charset="0"/>
              </a:rPr>
              <a:t>    {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latin typeface="Consolas" pitchFamily="49" charset="0"/>
              </a:rPr>
              <a:t>        retArray[i] = i * 1.5;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latin typeface="Consolas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endParaRPr lang="en-US" sz="2000" smtClean="0">
              <a:latin typeface="Consolas" pitchFamily="49" charset="0"/>
            </a:endParaRP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latin typeface="Consolas" pitchFamily="49" charset="0"/>
              </a:rPr>
              <a:t>    </a:t>
            </a:r>
            <a:r>
              <a:rPr lang="en-US" sz="2000" smtClean="0">
                <a:solidFill>
                  <a:srgbClr val="941EDF"/>
                </a:solidFill>
                <a:latin typeface="Consolas" pitchFamily="49" charset="0"/>
              </a:rPr>
              <a:t>return</a:t>
            </a:r>
            <a:r>
              <a:rPr lang="en-US" sz="2000" smtClean="0">
                <a:latin typeface="Consolas" pitchFamily="49" charset="0"/>
              </a:rPr>
              <a:t> retArray;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latin typeface="Consolas" pitchFamily="49" charset="0"/>
              </a:rPr>
              <a:t>}</a:t>
            </a:r>
          </a:p>
          <a:p>
            <a:pPr>
              <a:buFont typeface="Wingdings 2" pitchFamily="18" charset="2"/>
              <a:buNone/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3082111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56625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Indexed Variables as Method </a:t>
            </a:r>
            <a:r>
              <a:rPr lang="en-US" sz="3600" dirty="0"/>
              <a:t>A</a:t>
            </a:r>
            <a:r>
              <a:rPr lang="en-US" sz="3600" dirty="0" smtClean="0"/>
              <a:t>rguments</a:t>
            </a:r>
            <a:endParaRPr lang="en-US" sz="3600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No different from using a regular variable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800" smtClean="0">
                <a:latin typeface="Consolas" pitchFamily="49" charset="0"/>
              </a:rPr>
              <a:t> </a:t>
            </a:r>
            <a:r>
              <a:rPr lang="en-US" sz="1800" smtClean="0">
                <a:solidFill>
                  <a:srgbClr val="941EDF"/>
                </a:solidFill>
                <a:latin typeface="Consolas" pitchFamily="49" charset="0"/>
              </a:rPr>
              <a:t>void</a:t>
            </a:r>
            <a:r>
              <a:rPr lang="en-US" sz="1800" smtClean="0">
                <a:latin typeface="Consolas" pitchFamily="49" charset="0"/>
              </a:rPr>
              <a:t> printNum(</a:t>
            </a:r>
            <a:r>
              <a:rPr lang="en-US" sz="1800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800" smtClean="0">
                <a:latin typeface="Consolas" pitchFamily="49" charset="0"/>
              </a:rPr>
              <a:t> num)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    System.out.println(num);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800" smtClean="0"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solidFill>
                  <a:srgbClr val="941EDF"/>
                </a:solidFill>
                <a:latin typeface="Consolas" pitchFamily="49" charset="0"/>
              </a:rPr>
              <a:t>public</a:t>
            </a:r>
            <a:r>
              <a:rPr lang="en-US" sz="1800" smtClean="0">
                <a:latin typeface="Consolas" pitchFamily="49" charset="0"/>
              </a:rPr>
              <a:t> </a:t>
            </a:r>
            <a:r>
              <a:rPr lang="en-US" sz="1800" smtClean="0">
                <a:solidFill>
                  <a:srgbClr val="941EDF"/>
                </a:solidFill>
                <a:latin typeface="Consolas" pitchFamily="49" charset="0"/>
              </a:rPr>
              <a:t>void</a:t>
            </a:r>
            <a:r>
              <a:rPr lang="en-US" sz="1800" smtClean="0">
                <a:latin typeface="Consolas" pitchFamily="49" charset="0"/>
              </a:rPr>
              <a:t> doStuff()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    </a:t>
            </a:r>
            <a:r>
              <a:rPr lang="en-US" sz="1800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800" smtClean="0">
                <a:latin typeface="Consolas" pitchFamily="49" charset="0"/>
              </a:rPr>
              <a:t>[] scores = { 15, 37, 95 };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800" smtClean="0">
              <a:latin typeface="Consolas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    </a:t>
            </a:r>
            <a:r>
              <a:rPr lang="en-US" sz="1800" smtClean="0">
                <a:solidFill>
                  <a:srgbClr val="941EDF"/>
                </a:solidFill>
                <a:latin typeface="Consolas" pitchFamily="49" charset="0"/>
              </a:rPr>
              <a:t>for</a:t>
            </a:r>
            <a:r>
              <a:rPr lang="en-US" sz="1800" smtClean="0">
                <a:latin typeface="Consolas" pitchFamily="49" charset="0"/>
              </a:rPr>
              <a:t> (</a:t>
            </a:r>
            <a:r>
              <a:rPr lang="en-US" sz="1800" smtClean="0">
                <a:solidFill>
                  <a:srgbClr val="941EDF"/>
                </a:solidFill>
                <a:latin typeface="Consolas" pitchFamily="49" charset="0"/>
              </a:rPr>
              <a:t>int</a:t>
            </a:r>
            <a:r>
              <a:rPr lang="en-US" sz="1800" smtClean="0">
                <a:latin typeface="Consolas" pitchFamily="49" charset="0"/>
              </a:rPr>
              <a:t> index = 0; index &lt; scores.length; index++)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    {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        printNum(scores[index]);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    }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latin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90744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java_lectur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java_lecture_template.thmx</Template>
  <TotalTime>3182</TotalTime>
  <Words>1122</Words>
  <Application>Microsoft Macintosh PowerPoint</Application>
  <PresentationFormat>On-screen Show (4:3)</PresentationFormat>
  <Paragraphs>276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java_lecture_template</vt:lpstr>
      <vt:lpstr>COMP 110-001 More About Arrays</vt:lpstr>
      <vt:lpstr>Today</vt:lpstr>
      <vt:lpstr>Arrays as Instance Variables</vt:lpstr>
      <vt:lpstr>Arrays of Objects</vt:lpstr>
      <vt:lpstr>Arrays of Objects</vt:lpstr>
      <vt:lpstr>Arrays of Objects</vt:lpstr>
      <vt:lpstr>Arrays as Parameters</vt:lpstr>
      <vt:lpstr>Arrays as Return Types</vt:lpstr>
      <vt:lpstr>Indexed Variables as Method Arguments</vt:lpstr>
      <vt:lpstr>2D Arrays</vt:lpstr>
      <vt:lpstr>Declaring and Creating 2D Arrays</vt:lpstr>
      <vt:lpstr>Declaring and Creating 2D Arrays</vt:lpstr>
      <vt:lpstr>How Do You Use a 2D Array?</vt:lpstr>
      <vt:lpstr>How do you use a 2D array?</vt:lpstr>
      <vt:lpstr>Length for a 2D Array</vt:lpstr>
      <vt:lpstr>Multidimensional Arrays</vt:lpstr>
      <vt:lpstr>Multidimensional Arrays as Parameters</vt:lpstr>
      <vt:lpstr>Multidimensional Arrays as Return Types</vt:lpstr>
      <vt:lpstr>Why? Arrays of Arrays</vt:lpstr>
      <vt:lpstr>2D Array of Irregular Shape</vt:lpstr>
      <vt:lpstr>ArrayList</vt:lpstr>
      <vt:lpstr>Creating an ArrayList</vt:lpstr>
      <vt:lpstr> Putting an Item into ArrayList</vt:lpstr>
      <vt:lpstr>Size &amp; IndexOf</vt:lpstr>
      <vt:lpstr>Retrieving Item from ArrayList in a Loop</vt:lpstr>
      <vt:lpstr>Checking if ArrayList is Empty</vt:lpstr>
      <vt:lpstr>Removing an Item from ArrayList</vt:lpstr>
      <vt:lpstr>More About ArrayList</vt:lpstr>
      <vt:lpstr>Next Class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</dc:creator>
  <cp:lastModifiedBy>Yi Hong</cp:lastModifiedBy>
  <cp:revision>1399</cp:revision>
  <dcterms:created xsi:type="dcterms:W3CDTF">2012-08-20T18:10:04Z</dcterms:created>
  <dcterms:modified xsi:type="dcterms:W3CDTF">2015-06-05T08:35:02Z</dcterms:modified>
</cp:coreProperties>
</file>