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388" r:id="rId2"/>
    <p:sldId id="389" r:id="rId3"/>
    <p:sldId id="366" r:id="rId4"/>
    <p:sldId id="390" r:id="rId5"/>
    <p:sldId id="369" r:id="rId6"/>
    <p:sldId id="367" r:id="rId7"/>
    <p:sldId id="372" r:id="rId8"/>
    <p:sldId id="374" r:id="rId9"/>
    <p:sldId id="370" r:id="rId10"/>
    <p:sldId id="391" r:id="rId11"/>
    <p:sldId id="392" r:id="rId12"/>
    <p:sldId id="379" r:id="rId13"/>
    <p:sldId id="393" r:id="rId14"/>
    <p:sldId id="395" r:id="rId15"/>
    <p:sldId id="394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55C1"/>
    <a:srgbClr val="0000FF"/>
    <a:srgbClr val="6BABD8"/>
    <a:srgbClr val="7AC3F6"/>
    <a:srgbClr val="6CADDA"/>
    <a:srgbClr val="75BBEC"/>
    <a:srgbClr val="639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914" autoAdjust="0"/>
  </p:normalViewPr>
  <p:slideViewPr>
    <p:cSldViewPr snapToGrid="0" snapToObjects="1">
      <p:cViewPr varScale="1">
        <p:scale>
          <a:sx n="81" d="100"/>
          <a:sy n="81" d="100"/>
        </p:scale>
        <p:origin x="-1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D1D38-8434-4A95-B258-7426099382B2}" type="datetimeFigureOut">
              <a:rPr lang="en-US" smtClean="0"/>
              <a:pPr/>
              <a:t>6/10/15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52867-85F4-4706-90F4-556F3E51A2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38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C3BB-9EBF-3044-BE47-A9807EA3390F}" type="datetime1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9607-A62A-3A48-9AF2-C108EF057BA4}" type="datetime1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EC18-5B51-7C45-A617-4FDE6763EB44}" type="datetime1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all_unc_ch_scenes_10_002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612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82EA-7EAC-5844-96A2-F0438005DECE}" type="datetime1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4DF5-C37F-CE46-A5AE-A0AA7C6EA284}" type="datetime1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AB2D-3B1D-734C-83A3-7F767DD178A4}" type="datetime1">
              <a:rPr lang="en-US" smtClean="0"/>
              <a:t>6/10/15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016C-479F-8B40-B2DB-DE649264CBAC}" type="datetime1">
              <a:rPr lang="en-US" smtClean="0"/>
              <a:t>6/10/15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1DDA-089B-224E-8356-D317766C60FC}" type="datetime1">
              <a:rPr lang="en-US" smtClean="0"/>
              <a:t>6/10/15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48D29-91A1-FB42-BB61-1CFFF133AA74}" type="datetime1">
              <a:rPr lang="en-US" smtClean="0"/>
              <a:t>6/10/15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2052-C03E-C641-A89D-D9474759E4BD}" type="datetime1">
              <a:rPr lang="en-US" smtClean="0"/>
              <a:t>6/10/15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9671-9C15-D747-8113-1919CDD12A70}" type="datetime1">
              <a:rPr lang="en-US" smtClean="0"/>
              <a:t>6/10/15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87596-5EE0-EF4B-B99D-41CE78DCD61F}" type="datetime1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63DDD4E0-7430-A548-B363-6D8368E78A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9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Package &amp; Review of Classes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June 04,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522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9355C1"/>
                </a:solidFill>
              </a:rPr>
              <a:t>import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9475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use a class in a package, place an import statement that names the package at the start of the file </a:t>
            </a:r>
          </a:p>
          <a:p>
            <a:pPr lvl="1"/>
            <a:r>
              <a:rPr lang="en-US" dirty="0" smtClean="0"/>
              <a:t>Classes in the same package can use each other directly </a:t>
            </a:r>
          </a:p>
          <a:p>
            <a:r>
              <a:rPr lang="en-US" dirty="0" smtClean="0"/>
              <a:t>Syntax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9355C1"/>
                </a:solidFill>
              </a:rPr>
              <a:t>i</a:t>
            </a:r>
            <a:r>
              <a:rPr lang="en-US" dirty="0" smtClean="0">
                <a:solidFill>
                  <a:srgbClr val="9355C1"/>
                </a:solidFill>
              </a:rPr>
              <a:t>mport</a:t>
            </a:r>
            <a:r>
              <a:rPr lang="en-US" dirty="0" smtClean="0"/>
              <a:t> </a:t>
            </a:r>
            <a:r>
              <a:rPr lang="en-US" dirty="0" err="1" smtClean="0"/>
              <a:t>Package_Name.Class_Name_Or_Asterisk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/>
              <a:t>E.g.:   </a:t>
            </a:r>
            <a:r>
              <a:rPr lang="en-US" dirty="0" smtClean="0">
                <a:solidFill>
                  <a:srgbClr val="9355C1"/>
                </a:solidFill>
              </a:rPr>
              <a:t>import</a:t>
            </a:r>
            <a:r>
              <a:rPr lang="en-US" dirty="0" smtClean="0"/>
              <a:t> </a:t>
            </a:r>
            <a:r>
              <a:rPr lang="en-US" dirty="0" err="1" smtClean="0"/>
              <a:t>java.util.Scanner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smtClean="0">
                <a:solidFill>
                  <a:srgbClr val="9355C1"/>
                </a:solidFill>
              </a:rPr>
              <a:t>import</a:t>
            </a:r>
            <a:r>
              <a:rPr lang="en-US" dirty="0" smtClean="0"/>
              <a:t> </a:t>
            </a:r>
            <a:r>
              <a:rPr lang="en-US" dirty="0" err="1" smtClean="0"/>
              <a:t>java.io</a:t>
            </a:r>
            <a:r>
              <a:rPr lang="en-US" dirty="0" smtClean="0"/>
              <a:t>.*;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985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Classes in a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4834"/>
            <a:ext cx="8229600" cy="486096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import statement should be </a:t>
            </a:r>
            <a:r>
              <a:rPr lang="en-US" b="1" dirty="0" smtClean="0">
                <a:solidFill>
                  <a:srgbClr val="C00000"/>
                </a:solidFill>
              </a:rPr>
              <a:t>AFTER</a:t>
            </a:r>
            <a:r>
              <a:rPr lang="en-US" dirty="0" smtClean="0"/>
              <a:t> the package statement if you have the package statement: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00FF"/>
                </a:solidFill>
              </a:rPr>
              <a:t>	package </a:t>
            </a:r>
            <a:r>
              <a:rPr lang="en-US" b="1" dirty="0" err="1">
                <a:solidFill>
                  <a:srgbClr val="0000FF"/>
                </a:solidFill>
              </a:rPr>
              <a:t>myPackageA</a:t>
            </a:r>
            <a:r>
              <a:rPr lang="en-US" b="1" dirty="0">
                <a:solidFill>
                  <a:srgbClr val="0000FF"/>
                </a:solidFill>
              </a:rPr>
              <a:t>;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00FF"/>
                </a:solidFill>
              </a:rPr>
              <a:t>	import </a:t>
            </a:r>
            <a:r>
              <a:rPr lang="en-US" b="1" dirty="0" err="1">
                <a:solidFill>
                  <a:srgbClr val="0000FF"/>
                </a:solidFill>
              </a:rPr>
              <a:t>java.util</a:t>
            </a:r>
            <a:r>
              <a:rPr lang="en-US" b="1" dirty="0" smtClean="0">
                <a:solidFill>
                  <a:srgbClr val="0000FF"/>
                </a:solidFill>
              </a:rPr>
              <a:t>.*;</a:t>
            </a: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// use * to import everything in a package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	public class Class1 {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0000FF"/>
                </a:solidFill>
              </a:rPr>
              <a:t>	</a:t>
            </a:r>
            <a:r>
              <a:rPr lang="en-US" b="1" dirty="0" smtClean="0">
                <a:solidFill>
                  <a:srgbClr val="0000FF"/>
                </a:solidFill>
              </a:rPr>
              <a:t>	…..</a:t>
            </a:r>
          </a:p>
          <a:p>
            <a:pPr marL="457200" lvl="1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}</a:t>
            </a:r>
            <a:endParaRPr lang="en-US" b="1" dirty="0" smtClean="0">
              <a:solidFill>
                <a:srgbClr val="0000FF"/>
              </a:solidFill>
            </a:endParaRPr>
          </a:p>
          <a:p>
            <a:r>
              <a:rPr lang="en-US" b="1" dirty="0" smtClean="0"/>
              <a:t>One exception: </a:t>
            </a:r>
            <a:r>
              <a:rPr lang="en-US" dirty="0" err="1"/>
              <a:t>java.lang</a:t>
            </a:r>
            <a:r>
              <a:rPr lang="en-US" dirty="0"/>
              <a:t> is always automatically </a:t>
            </a:r>
            <a:r>
              <a:rPr lang="en-US" dirty="0" smtClean="0"/>
              <a:t>imported</a:t>
            </a:r>
          </a:p>
          <a:p>
            <a:pPr lvl="1"/>
            <a:r>
              <a:rPr lang="en-US" dirty="0"/>
              <a:t>That’s why we can use </a:t>
            </a:r>
            <a:r>
              <a:rPr lang="en-US" dirty="0" err="1"/>
              <a:t>System.out.println</a:t>
            </a:r>
            <a:r>
              <a:rPr lang="en-US" dirty="0"/>
              <a:t>()….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endParaRPr lang="en-US" b="1" dirty="0" smtClean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sz="5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971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on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Package corresponds to folder</a:t>
            </a:r>
          </a:p>
          <a:p>
            <a:r>
              <a:rPr lang="en-US" dirty="0" smtClean="0"/>
              <a:t>Classes in one package must have the package name declared in the first line</a:t>
            </a:r>
          </a:p>
          <a:p>
            <a:endParaRPr lang="en-US" dirty="0" smtClean="0"/>
          </a:p>
          <a:p>
            <a:r>
              <a:rPr lang="en-US" dirty="0" smtClean="0"/>
              <a:t>To use classes in other packages, use import statement</a:t>
            </a:r>
          </a:p>
          <a:p>
            <a:r>
              <a:rPr lang="en-US" dirty="0" smtClean="0"/>
              <a:t>import statement has to be after package declaration if 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019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Classes via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Implement a class named Rectangle defined by two vertices (the bottom-left vertex and the top-right vertex with 2D points (x, y), x, y are integers)</a:t>
            </a:r>
          </a:p>
          <a:p>
            <a:pPr lvl="1"/>
            <a:r>
              <a:rPr lang="en-US" dirty="0" smtClean="0"/>
              <a:t>Provide three different constructors, Rectangle(), Rectangle(</a:t>
            </a:r>
            <a:r>
              <a:rPr lang="en-US" dirty="0" err="1" smtClean="0"/>
              <a:t>int</a:t>
            </a:r>
            <a:r>
              <a:rPr lang="en-US" dirty="0" smtClean="0"/>
              <a:t> x1, </a:t>
            </a:r>
            <a:r>
              <a:rPr lang="en-US" dirty="0" err="1" smtClean="0"/>
              <a:t>int</a:t>
            </a:r>
            <a:r>
              <a:rPr lang="en-US" dirty="0" smtClean="0"/>
              <a:t> y1, </a:t>
            </a:r>
            <a:r>
              <a:rPr lang="en-US" dirty="0" err="1" smtClean="0"/>
              <a:t>int</a:t>
            </a:r>
            <a:r>
              <a:rPr lang="en-US" dirty="0" smtClean="0"/>
              <a:t> x2, </a:t>
            </a:r>
            <a:r>
              <a:rPr lang="en-US" dirty="0" err="1" smtClean="0"/>
              <a:t>int</a:t>
            </a:r>
            <a:r>
              <a:rPr lang="en-US" dirty="0" smtClean="0"/>
              <a:t> y2), and Rectangle(Point p1, Point p2)</a:t>
            </a:r>
          </a:p>
          <a:p>
            <a:pPr lvl="1"/>
            <a:r>
              <a:rPr lang="en-US" dirty="0" smtClean="0"/>
              <a:t>Design a method to compute the area</a:t>
            </a:r>
          </a:p>
          <a:p>
            <a:pPr lvl="1"/>
            <a:r>
              <a:rPr lang="en-US" dirty="0" smtClean="0"/>
              <a:t>Design a method to compare whether two rectangles are the same</a:t>
            </a:r>
          </a:p>
          <a:p>
            <a:pPr lvl="1"/>
            <a:r>
              <a:rPr lang="en-US" dirty="0" smtClean="0"/>
              <a:t>Design a static method to check whether </a:t>
            </a:r>
            <a:r>
              <a:rPr lang="en-US" smtClean="0"/>
              <a:t>two rectangles </a:t>
            </a:r>
            <a:r>
              <a:rPr lang="en-US" dirty="0" smtClean="0"/>
              <a:t>are overlapped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71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 in class, </a:t>
            </a:r>
            <a:r>
              <a:rPr lang="en-US" dirty="0" smtClean="0"/>
              <a:t>and check the sample code on the course websit</a:t>
            </a:r>
            <a:r>
              <a:rPr lang="en-US" dirty="0" smtClean="0"/>
              <a:t>e</a:t>
            </a:r>
          </a:p>
          <a:p>
            <a:pPr lvl="1"/>
            <a:r>
              <a:rPr lang="en-US" dirty="0" err="1" smtClean="0"/>
              <a:t>Point.java</a:t>
            </a:r>
            <a:r>
              <a:rPr lang="en-US" dirty="0" smtClean="0"/>
              <a:t>, </a:t>
            </a:r>
            <a:r>
              <a:rPr lang="en-US" dirty="0" err="1" smtClean="0"/>
              <a:t>Rectangle.java</a:t>
            </a:r>
            <a:r>
              <a:rPr lang="en-US" dirty="0" smtClean="0"/>
              <a:t>, and </a:t>
            </a:r>
            <a:r>
              <a:rPr lang="en-US" dirty="0" err="1" smtClean="0"/>
              <a:t>RectangleDriver.java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3610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27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Package in Java</a:t>
            </a:r>
          </a:p>
          <a:p>
            <a:r>
              <a:rPr lang="en-US" dirty="0" smtClean="0"/>
              <a:t>Review of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26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What is </a:t>
            </a:r>
            <a:r>
              <a:rPr lang="en-US" altLang="ko-KR" dirty="0" smtClean="0"/>
              <a:t>Package?</a:t>
            </a:r>
            <a:endParaRPr lang="en-US" altLang="ko-K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29183" y="1354349"/>
            <a:ext cx="8357617" cy="450799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ko-KR" dirty="0" smtClean="0"/>
              <a:t>A collection of </a:t>
            </a:r>
            <a:r>
              <a:rPr lang="en-US" dirty="0" smtClean="0"/>
              <a:t>classes </a:t>
            </a:r>
            <a:r>
              <a:rPr lang="en-US" dirty="0"/>
              <a:t>grouped together </a:t>
            </a:r>
            <a:r>
              <a:rPr lang="en-US" b="1" dirty="0">
                <a:solidFill>
                  <a:srgbClr val="0000FF"/>
                </a:solidFill>
              </a:rPr>
              <a:t>into a folder</a:t>
            </a:r>
            <a:endParaRPr lang="en-US" altLang="ko-KR" b="1" dirty="0" smtClean="0">
              <a:solidFill>
                <a:srgbClr val="0000FF"/>
              </a:solidFill>
            </a:endParaRPr>
          </a:p>
          <a:p>
            <a:pPr lvl="1">
              <a:lnSpc>
                <a:spcPct val="110000"/>
              </a:lnSpc>
            </a:pPr>
            <a:r>
              <a:rPr lang="en-US" altLang="ko-KR" dirty="0" smtClean="0"/>
              <a:t>group related classes into </a:t>
            </a:r>
            <a:r>
              <a:rPr lang="en-US" altLang="ko-KR" dirty="0"/>
              <a:t>one unit  </a:t>
            </a:r>
            <a:endParaRPr lang="en-US" altLang="ko-KR" dirty="0" smtClean="0"/>
          </a:p>
          <a:p>
            <a:pPr lvl="2">
              <a:lnSpc>
                <a:spcPct val="110000"/>
              </a:lnSpc>
            </a:pPr>
            <a:r>
              <a:rPr lang="en-US" altLang="ko-KR" dirty="0" smtClean="0"/>
              <a:t>We want to divide a big project into multiple components ( at many levels )</a:t>
            </a:r>
            <a:endParaRPr lang="en-US" altLang="ko-KR" dirty="0"/>
          </a:p>
          <a:p>
            <a:pPr lvl="2">
              <a:lnSpc>
                <a:spcPct val="110000"/>
              </a:lnSpc>
            </a:pPr>
            <a:r>
              <a:rPr lang="en-US" altLang="ko-KR" dirty="0" smtClean="0"/>
              <a:t>The highest level is a package</a:t>
            </a:r>
          </a:p>
          <a:p>
            <a:pPr lvl="2">
              <a:lnSpc>
                <a:spcPct val="110000"/>
              </a:lnSpc>
            </a:pPr>
            <a:r>
              <a:rPr lang="en-US" altLang="ko-KR" dirty="0" smtClean="0"/>
              <a:t>Package -&gt; Class -&gt; Method</a:t>
            </a:r>
          </a:p>
          <a:p>
            <a:pPr lvl="2">
              <a:lnSpc>
                <a:spcPct val="110000"/>
              </a:lnSpc>
            </a:pPr>
            <a:endParaRPr lang="en-US" altLang="ko-KR" dirty="0"/>
          </a:p>
          <a:p>
            <a:endParaRPr lang="en-US" altLang="ko-KR" sz="2400" dirty="0"/>
          </a:p>
          <a:p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20334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9355C1"/>
                </a:solidFill>
              </a:rPr>
              <a:t>package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Each class is in a separate file named after the class</a:t>
            </a:r>
          </a:p>
          <a:p>
            <a:r>
              <a:rPr lang="en-US" dirty="0" smtClean="0"/>
              <a:t>Each file in the package must begin with a package statement, ignoring blank lines and comments</a:t>
            </a:r>
          </a:p>
          <a:p>
            <a:r>
              <a:rPr lang="en-US" dirty="0" smtClean="0"/>
              <a:t>Syntax for a class in a package</a:t>
            </a:r>
          </a:p>
          <a:p>
            <a:pPr marL="457200" lvl="1" indent="0">
              <a:buNone/>
            </a:pPr>
            <a:r>
              <a:rPr lang="en-US" dirty="0" smtClean="0"/>
              <a:t>&lt;Blank lines or comments&gt;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9355C1"/>
                </a:solidFill>
              </a:rPr>
              <a:t>p</a:t>
            </a:r>
            <a:r>
              <a:rPr lang="en-US" dirty="0" smtClean="0">
                <a:solidFill>
                  <a:srgbClr val="9355C1"/>
                </a:solidFill>
              </a:rPr>
              <a:t>ackage</a:t>
            </a:r>
            <a:r>
              <a:rPr lang="en-US" dirty="0" smtClean="0"/>
              <a:t> </a:t>
            </a:r>
            <a:r>
              <a:rPr lang="en-US" dirty="0" err="1" smtClean="0"/>
              <a:t>Package_Name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/>
              <a:t>&lt;A class definition&gt;</a:t>
            </a:r>
          </a:p>
          <a:p>
            <a:pPr marL="457200" lvl="1" indent="0">
              <a:buNone/>
            </a:pPr>
            <a:r>
              <a:rPr lang="en-US" dirty="0" smtClean="0"/>
              <a:t>E.g.:  package </a:t>
            </a:r>
            <a:r>
              <a:rPr lang="en-US" dirty="0" err="1" smtClean="0"/>
              <a:t>java.util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747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reate a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new package in Eclipse</a:t>
            </a:r>
          </a:p>
          <a:p>
            <a:pPr lvl="1"/>
            <a:r>
              <a:rPr lang="en-US" dirty="0" smtClean="0"/>
              <a:t>Right click your project in Package Explorer</a:t>
            </a:r>
          </a:p>
          <a:p>
            <a:pPr lvl="1"/>
            <a:r>
              <a:rPr lang="en-US" dirty="0" smtClean="0"/>
              <a:t>New -&gt; Package</a:t>
            </a:r>
          </a:p>
          <a:p>
            <a:pPr lvl="1"/>
            <a:r>
              <a:rPr lang="en-US" dirty="0" smtClean="0"/>
              <a:t>Enter Package name ( e.g.: </a:t>
            </a:r>
            <a:r>
              <a:rPr lang="en-US" dirty="0" err="1" smtClean="0"/>
              <a:t>myPackageA</a:t>
            </a:r>
            <a:r>
              <a:rPr lang="en-US" dirty="0" smtClean="0"/>
              <a:t> 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124" y="3981629"/>
            <a:ext cx="5013049" cy="2704781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371247" y="5378208"/>
            <a:ext cx="2018500" cy="329279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27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roup </a:t>
            </a:r>
            <a:r>
              <a:rPr lang="en-US" dirty="0"/>
              <a:t>C</a:t>
            </a:r>
            <a:r>
              <a:rPr lang="en-US" dirty="0" smtClean="0"/>
              <a:t>lasses into a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5273"/>
            <a:ext cx="7936992" cy="441226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Put Java class files into the package folder</a:t>
            </a:r>
          </a:p>
          <a:p>
            <a:pPr lvl="1"/>
            <a:r>
              <a:rPr lang="en-US" dirty="0" smtClean="0"/>
              <a:t>In Eclipse, </a:t>
            </a:r>
            <a:r>
              <a:rPr lang="en-US" dirty="0" err="1" smtClean="0"/>
              <a:t>src</a:t>
            </a:r>
            <a:r>
              <a:rPr lang="en-US" dirty="0" smtClean="0"/>
              <a:t>/</a:t>
            </a:r>
            <a:r>
              <a:rPr lang="en-US" dirty="0" err="1" smtClean="0"/>
              <a:t>packageName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If you are creating a new class, </a:t>
            </a:r>
            <a:br>
              <a:rPr lang="en-US" dirty="0" smtClean="0"/>
            </a:br>
            <a:r>
              <a:rPr lang="en-US" dirty="0" smtClean="0"/>
              <a:t>just right click on package and </a:t>
            </a:r>
            <a:br>
              <a:rPr lang="en-US" dirty="0" smtClean="0"/>
            </a:br>
            <a:r>
              <a:rPr lang="en-US" dirty="0" smtClean="0"/>
              <a:t>choose New -&gt; Class.</a:t>
            </a:r>
          </a:p>
          <a:p>
            <a:r>
              <a:rPr lang="en-US" dirty="0" smtClean="0"/>
              <a:t>Each class file must have </a:t>
            </a:r>
            <a:r>
              <a:rPr lang="en-US" dirty="0"/>
              <a:t>this line at the beginning of the </a:t>
            </a:r>
            <a:r>
              <a:rPr lang="en-US" dirty="0" smtClean="0"/>
              <a:t>file: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olidFill>
                  <a:srgbClr val="9355C1"/>
                </a:solidFill>
                <a:latin typeface="+mj-lt"/>
              </a:rPr>
              <a:t>package</a:t>
            </a:r>
            <a:r>
              <a:rPr lang="en-US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+mj-lt"/>
              </a:rPr>
              <a:t>Package_Name</a:t>
            </a:r>
            <a:r>
              <a:rPr lang="en-US" b="1" dirty="0">
                <a:solidFill>
                  <a:srgbClr val="0000FF"/>
                </a:solidFill>
                <a:latin typeface="+mj-lt"/>
              </a:rPr>
              <a:t>;</a:t>
            </a:r>
          </a:p>
          <a:p>
            <a:pPr lvl="1"/>
            <a:endParaRPr lang="en-US" dirty="0"/>
          </a:p>
        </p:txBody>
      </p:sp>
      <p:cxnSp>
        <p:nvCxnSpPr>
          <p:cNvPr id="5" name="Straight Arrow Connector 4"/>
          <p:cNvCxnSpPr>
            <a:endCxn id="7" idx="1"/>
          </p:cNvCxnSpPr>
          <p:nvPr/>
        </p:nvCxnSpPr>
        <p:spPr>
          <a:xfrm>
            <a:off x="5033608" y="5691807"/>
            <a:ext cx="1169454" cy="192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8223" t="53095" r="34088"/>
          <a:stretch/>
        </p:blipFill>
        <p:spPr>
          <a:xfrm>
            <a:off x="6250096" y="2830596"/>
            <a:ext cx="2891942" cy="1268675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6438404" y="3018055"/>
            <a:ext cx="2018500" cy="329279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r="36468"/>
          <a:stretch/>
        </p:blipFill>
        <p:spPr>
          <a:xfrm>
            <a:off x="6203062" y="5484346"/>
            <a:ext cx="2436704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329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Packages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Java has provided you many packages</a:t>
            </a:r>
          </a:p>
          <a:p>
            <a:r>
              <a:rPr lang="en-US" dirty="0" smtClean="0"/>
              <a:t>We have used them in previous labs / assignments</a:t>
            </a:r>
          </a:p>
          <a:p>
            <a:endParaRPr lang="en-US" sz="2200" dirty="0" smtClean="0"/>
          </a:p>
          <a:p>
            <a:pPr marL="0" indent="0">
              <a:buNone/>
            </a:pPr>
            <a:r>
              <a:rPr lang="en-US" sz="2200" b="1" dirty="0" err="1" smtClean="0">
                <a:solidFill>
                  <a:srgbClr val="0000FF"/>
                </a:solidFill>
              </a:rPr>
              <a:t>java.lang</a:t>
            </a:r>
            <a:r>
              <a:rPr lang="en-US" sz="2200" dirty="0"/>
              <a:t> </a:t>
            </a:r>
            <a:r>
              <a:rPr lang="en-US" sz="2200" dirty="0" smtClean="0"/>
              <a:t>— </a:t>
            </a:r>
            <a:r>
              <a:rPr lang="en-US" sz="2200" dirty="0"/>
              <a:t>basic language functionality and fundamental </a:t>
            </a:r>
            <a:r>
              <a:rPr lang="en-US" sz="2200" dirty="0" smtClean="0"/>
              <a:t>types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all wrapper classes (</a:t>
            </a:r>
            <a:r>
              <a:rPr lang="en-US" sz="2200" b="1" dirty="0" smtClean="0"/>
              <a:t>Integer, Double</a:t>
            </a:r>
            <a:r>
              <a:rPr lang="en-US" sz="2200" dirty="0" smtClean="0"/>
              <a:t> … ) are in this package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also </a:t>
            </a:r>
            <a:r>
              <a:rPr lang="en-US" sz="2200" b="1" dirty="0" smtClean="0"/>
              <a:t>String</a:t>
            </a:r>
          </a:p>
          <a:p>
            <a:pPr marL="0" indent="0">
              <a:buNone/>
            </a:pPr>
            <a:r>
              <a:rPr lang="en-US" sz="2200" b="1" dirty="0"/>
              <a:t>	</a:t>
            </a:r>
            <a:r>
              <a:rPr lang="en-US" sz="2200" dirty="0" smtClean="0"/>
              <a:t>also </a:t>
            </a:r>
            <a:r>
              <a:rPr lang="en-US" sz="2200" b="1" dirty="0" smtClean="0"/>
              <a:t>System  </a:t>
            </a:r>
            <a:r>
              <a:rPr lang="en-US" sz="2200" dirty="0" smtClean="0"/>
              <a:t>( yeah. The </a:t>
            </a:r>
            <a:r>
              <a:rPr lang="en-US" sz="2200" b="1" dirty="0" smtClean="0"/>
              <a:t>System</a:t>
            </a:r>
            <a:r>
              <a:rPr lang="en-US" sz="2200" dirty="0" smtClean="0"/>
              <a:t> in </a:t>
            </a:r>
            <a:r>
              <a:rPr lang="en-US" sz="2200" b="1" dirty="0" err="1" smtClean="0"/>
              <a:t>System.out.println</a:t>
            </a:r>
            <a:r>
              <a:rPr lang="en-US" sz="2200" dirty="0" smtClean="0"/>
              <a:t> )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and the </a:t>
            </a:r>
            <a:r>
              <a:rPr lang="en-US" sz="2200" b="1" dirty="0" smtClean="0"/>
              <a:t>Math</a:t>
            </a:r>
            <a:r>
              <a:rPr lang="en-US" sz="2200" dirty="0" smtClean="0"/>
              <a:t> class - </a:t>
            </a:r>
            <a:r>
              <a:rPr lang="en-US" sz="2400" dirty="0" smtClean="0"/>
              <a:t>( all the static methods, abs(), log(), </a:t>
            </a:r>
            <a:r>
              <a:rPr lang="en-US" sz="2400" dirty="0" err="1" smtClean="0"/>
              <a:t>pow</a:t>
            </a:r>
            <a:r>
              <a:rPr lang="en-US" sz="2400" dirty="0" smtClean="0"/>
              <a:t>() …. 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32560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Times New Roman" pitchFamily="18" charset="0"/>
              </a:rPr>
              <a:t>Classes in </a:t>
            </a:r>
            <a:r>
              <a:rPr lang="en-US" altLang="ko-KR" dirty="0" err="1" smtClean="0">
                <a:latin typeface="Times New Roman" pitchFamily="18" charset="0"/>
              </a:rPr>
              <a:t>java.lang</a:t>
            </a:r>
            <a:r>
              <a:rPr lang="en-US" altLang="ko-KR" dirty="0" smtClean="0">
                <a:latin typeface="Times New Roman" pitchFamily="18" charset="0"/>
              </a:rPr>
              <a:t> Package</a:t>
            </a:r>
            <a:endParaRPr lang="en-US" altLang="ko-KR" dirty="0">
              <a:latin typeface="Times New Roman" pitchFamily="18" charset="0"/>
            </a:endParaRPr>
          </a:p>
        </p:txBody>
      </p:sp>
      <p:grpSp>
        <p:nvGrpSpPr>
          <p:cNvPr id="11289" name="Group 25"/>
          <p:cNvGrpSpPr>
            <a:grpSpLocks/>
          </p:cNvGrpSpPr>
          <p:nvPr/>
        </p:nvGrpSpPr>
        <p:grpSpPr bwMode="auto">
          <a:xfrm>
            <a:off x="645336" y="1905000"/>
            <a:ext cx="7239000" cy="4191000"/>
            <a:chOff x="288" y="1056"/>
            <a:chExt cx="4560" cy="2640"/>
          </a:xfrm>
        </p:grpSpPr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2304" y="1056"/>
              <a:ext cx="816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ko-KR"/>
                <a:t>Object</a:t>
              </a:r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960" y="1680"/>
              <a:ext cx="960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ko-KR"/>
                <a:t>Number</a:t>
              </a:r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288" y="2256"/>
              <a:ext cx="81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ko-KR"/>
                <a:t>Integer</a:t>
              </a:r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864" y="2640"/>
              <a:ext cx="720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ko-KR"/>
                <a:t>Long</a:t>
              </a:r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1392" y="3024"/>
              <a:ext cx="720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ko-KR"/>
                <a:t>Float</a:t>
              </a:r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1920" y="3408"/>
              <a:ext cx="864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ko-KR"/>
                <a:t>Double</a:t>
              </a:r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2016" y="2064"/>
              <a:ext cx="960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ko-KR"/>
                <a:t>Character</a:t>
              </a: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4032" y="1728"/>
              <a:ext cx="81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ko-KR"/>
                <a:t>System</a:t>
              </a:r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3792" y="2160"/>
              <a:ext cx="81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ko-KR"/>
                <a:t>String</a:t>
              </a: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3552" y="2592"/>
              <a:ext cx="1200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ko-KR" dirty="0" smtClean="0"/>
                <a:t>Math</a:t>
              </a:r>
              <a:endParaRPr lang="en-US" altLang="ko-KR" dirty="0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2496" y="2592"/>
              <a:ext cx="912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ko-KR"/>
                <a:t>Boolean</a:t>
              </a:r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 flipH="1">
              <a:off x="1488" y="1392"/>
              <a:ext cx="100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>
              <a:off x="2976" y="1392"/>
              <a:ext cx="134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 flipH="1">
              <a:off x="2544" y="1392"/>
              <a:ext cx="96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Line 18"/>
            <p:cNvSpPr>
              <a:spLocks noChangeShapeType="1"/>
            </p:cNvSpPr>
            <p:nvPr/>
          </p:nvSpPr>
          <p:spPr bwMode="auto">
            <a:xfrm>
              <a:off x="2784" y="1392"/>
              <a:ext cx="432" cy="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Line 19"/>
            <p:cNvSpPr>
              <a:spLocks noChangeShapeType="1"/>
            </p:cNvSpPr>
            <p:nvPr/>
          </p:nvSpPr>
          <p:spPr bwMode="auto">
            <a:xfrm flipH="1">
              <a:off x="768" y="1968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Line 20"/>
            <p:cNvSpPr>
              <a:spLocks noChangeShapeType="1"/>
            </p:cNvSpPr>
            <p:nvPr/>
          </p:nvSpPr>
          <p:spPr bwMode="auto">
            <a:xfrm flipH="1">
              <a:off x="1296" y="1968"/>
              <a:ext cx="96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Line 21"/>
            <p:cNvSpPr>
              <a:spLocks noChangeShapeType="1"/>
            </p:cNvSpPr>
            <p:nvPr/>
          </p:nvSpPr>
          <p:spPr bwMode="auto">
            <a:xfrm>
              <a:off x="1536" y="1968"/>
              <a:ext cx="240" cy="10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Line 22"/>
            <p:cNvSpPr>
              <a:spLocks noChangeShapeType="1"/>
            </p:cNvSpPr>
            <p:nvPr/>
          </p:nvSpPr>
          <p:spPr bwMode="auto">
            <a:xfrm>
              <a:off x="1632" y="1968"/>
              <a:ext cx="864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Line 23"/>
            <p:cNvSpPr>
              <a:spLocks noChangeShapeType="1"/>
            </p:cNvSpPr>
            <p:nvPr/>
          </p:nvSpPr>
          <p:spPr bwMode="auto">
            <a:xfrm>
              <a:off x="2928" y="1392"/>
              <a:ext cx="1104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Line 24"/>
            <p:cNvSpPr>
              <a:spLocks noChangeShapeType="1"/>
            </p:cNvSpPr>
            <p:nvPr/>
          </p:nvSpPr>
          <p:spPr bwMode="auto">
            <a:xfrm>
              <a:off x="2928" y="1392"/>
              <a:ext cx="816" cy="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1" name="AutoShape 27"/>
          <p:cNvSpPr>
            <a:spLocks noChangeArrowheads="1"/>
          </p:cNvSpPr>
          <p:nvPr/>
        </p:nvSpPr>
        <p:spPr bwMode="auto">
          <a:xfrm>
            <a:off x="569136" y="2743200"/>
            <a:ext cx="5105400" cy="3581400"/>
          </a:xfrm>
          <a:prstGeom prst="roundRect">
            <a:avLst>
              <a:gd name="adj" fmla="val 16667"/>
            </a:avLst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669149" y="2209800"/>
            <a:ext cx="1985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altLang="ko-KR"/>
              <a:t>Wrapper Class</a:t>
            </a:r>
          </a:p>
        </p:txBody>
      </p:sp>
      <p:cxnSp>
        <p:nvCxnSpPr>
          <p:cNvPr id="3" name="Straight Arrow Connector 2"/>
          <p:cNvCxnSpPr>
            <a:stCxn id="4" idx="1"/>
          </p:cNvCxnSpPr>
          <p:nvPr/>
        </p:nvCxnSpPr>
        <p:spPr>
          <a:xfrm flipH="1">
            <a:off x="5141136" y="1680921"/>
            <a:ext cx="1271088" cy="4906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412224" y="1265422"/>
            <a:ext cx="1912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Super class of all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17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Packages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>
                <a:solidFill>
                  <a:srgbClr val="0000FF"/>
                </a:solidFill>
              </a:rPr>
              <a:t>java.util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— classes for representing and manipulating data collection</a:t>
            </a:r>
          </a:p>
          <a:p>
            <a:pPr>
              <a:buFont typeface="Courier New"/>
              <a:buChar char="o"/>
            </a:pPr>
            <a:r>
              <a:rPr lang="en-US" sz="2000" dirty="0" smtClean="0"/>
              <a:t>We have used </a:t>
            </a:r>
            <a:r>
              <a:rPr lang="en-US" sz="2000" b="1" dirty="0" smtClean="0"/>
              <a:t>Scanner, Random, </a:t>
            </a:r>
            <a:r>
              <a:rPr lang="en-US" sz="2000" b="1" dirty="0" err="1" smtClean="0"/>
              <a:t>ArrayList</a:t>
            </a:r>
            <a:r>
              <a:rPr lang="en-US" sz="2000" b="1" dirty="0" smtClean="0"/>
              <a:t> </a:t>
            </a:r>
            <a:r>
              <a:rPr lang="en-US" sz="2000" dirty="0" smtClean="0"/>
              <a:t>in this package</a:t>
            </a:r>
          </a:p>
          <a:p>
            <a:pPr>
              <a:buFont typeface="Courier New"/>
              <a:buChar char="o"/>
            </a:pPr>
            <a:endParaRPr lang="en-US" sz="1000" dirty="0"/>
          </a:p>
          <a:p>
            <a:pPr marL="0" indent="0">
              <a:buNone/>
            </a:pPr>
            <a:r>
              <a:rPr lang="en-US" sz="2400" b="1" dirty="0" err="1" smtClean="0">
                <a:solidFill>
                  <a:srgbClr val="0000FF"/>
                </a:solidFill>
              </a:rPr>
              <a:t>java.awt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and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java.swing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— classes for building graphical user interface</a:t>
            </a:r>
          </a:p>
          <a:p>
            <a:pPr>
              <a:buFont typeface="Courier New"/>
              <a:buChar char="o"/>
            </a:pPr>
            <a:r>
              <a:rPr lang="en-US" sz="2000" dirty="0" smtClean="0"/>
              <a:t>We have used them in lab 3 and lab 5.</a:t>
            </a:r>
          </a:p>
          <a:p>
            <a:pPr>
              <a:buFont typeface="Courier New"/>
              <a:buChar char="o"/>
            </a:pPr>
            <a:endParaRPr lang="en-US" sz="1000" dirty="0"/>
          </a:p>
          <a:p>
            <a:pPr marL="0" indent="0">
              <a:buNone/>
            </a:pPr>
            <a:r>
              <a:rPr lang="en-US" sz="2400" b="1" dirty="0" err="1">
                <a:solidFill>
                  <a:srgbClr val="0000FF"/>
                </a:solidFill>
              </a:rPr>
              <a:t>java.io</a:t>
            </a:r>
            <a:r>
              <a:rPr lang="en-US" sz="2400" dirty="0"/>
              <a:t>	— file operations (read / write files)</a:t>
            </a:r>
          </a:p>
          <a:p>
            <a:pPr>
              <a:buFont typeface="Courier New"/>
              <a:buChar char="o"/>
            </a:pPr>
            <a:r>
              <a:rPr lang="en-US" sz="2000" dirty="0"/>
              <a:t>	We will </a:t>
            </a:r>
            <a:r>
              <a:rPr lang="en-US" sz="2000" dirty="0" smtClean="0"/>
              <a:t>discuss this one soon</a:t>
            </a:r>
            <a:r>
              <a:rPr lang="en-US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13663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3792</TotalTime>
  <Words>513</Words>
  <Application>Microsoft Macintosh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java_lecture_template</vt:lpstr>
      <vt:lpstr>COMP 110-001 Package &amp; Review of Classes</vt:lpstr>
      <vt:lpstr>Today</vt:lpstr>
      <vt:lpstr>What is Package?</vt:lpstr>
      <vt:lpstr>The package Statement</vt:lpstr>
      <vt:lpstr>Create a Package</vt:lpstr>
      <vt:lpstr>Group Classes into a Package</vt:lpstr>
      <vt:lpstr>Existing Packages in Java</vt:lpstr>
      <vt:lpstr>Classes in java.lang Package</vt:lpstr>
      <vt:lpstr>Existing Packages in Java</vt:lpstr>
      <vt:lpstr>The import Statement</vt:lpstr>
      <vt:lpstr>Using Classes in a Package</vt:lpstr>
      <vt:lpstr>Summary on Package</vt:lpstr>
      <vt:lpstr>Review of Classes via An Example</vt:lpstr>
      <vt:lpstr>PowerPoint Presentation</vt:lpstr>
      <vt:lpstr>Next Class</vt:lpstr>
    </vt:vector>
  </TitlesOfParts>
  <Company>UNC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</dc:creator>
  <cp:lastModifiedBy>Yi Hong</cp:lastModifiedBy>
  <cp:revision>1480</cp:revision>
  <dcterms:created xsi:type="dcterms:W3CDTF">2012-08-20T18:10:04Z</dcterms:created>
  <dcterms:modified xsi:type="dcterms:W3CDTF">2015-06-11T02:59:53Z</dcterms:modified>
</cp:coreProperties>
</file>