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416" r:id="rId1"/>
  </p:sldMasterIdLst>
  <p:notesMasterIdLst>
    <p:notesMasterId r:id="rId32"/>
  </p:notesMasterIdLst>
  <p:handoutMasterIdLst>
    <p:handoutMasterId r:id="rId33"/>
  </p:handoutMasterIdLst>
  <p:sldIdLst>
    <p:sldId id="619" r:id="rId2"/>
    <p:sldId id="317" r:id="rId3"/>
    <p:sldId id="616" r:id="rId4"/>
    <p:sldId id="614" r:id="rId5"/>
    <p:sldId id="617" r:id="rId6"/>
    <p:sldId id="618" r:id="rId7"/>
    <p:sldId id="615" r:id="rId8"/>
    <p:sldId id="592" r:id="rId9"/>
    <p:sldId id="593" r:id="rId10"/>
    <p:sldId id="594" r:id="rId11"/>
    <p:sldId id="595" r:id="rId12"/>
    <p:sldId id="596" r:id="rId13"/>
    <p:sldId id="597" r:id="rId14"/>
    <p:sldId id="598" r:id="rId15"/>
    <p:sldId id="601" r:id="rId16"/>
    <p:sldId id="599" r:id="rId17"/>
    <p:sldId id="602" r:id="rId18"/>
    <p:sldId id="600" r:id="rId19"/>
    <p:sldId id="603" r:id="rId20"/>
    <p:sldId id="604" r:id="rId21"/>
    <p:sldId id="605" r:id="rId22"/>
    <p:sldId id="608" r:id="rId23"/>
    <p:sldId id="606" r:id="rId24"/>
    <p:sldId id="607" r:id="rId25"/>
    <p:sldId id="609" r:id="rId26"/>
    <p:sldId id="610" r:id="rId27"/>
    <p:sldId id="611" r:id="rId28"/>
    <p:sldId id="612" r:id="rId29"/>
    <p:sldId id="623" r:id="rId30"/>
    <p:sldId id="621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Genev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EDF"/>
    <a:srgbClr val="00CB00"/>
    <a:srgbClr val="0000FF"/>
    <a:srgbClr val="FF00FF"/>
    <a:srgbClr val="AA8A14"/>
    <a:srgbClr val="B97533"/>
    <a:srgbClr val="6C91FF"/>
    <a:srgbClr val="6699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3" autoAdjust="0"/>
    <p:restoredTop sz="94725" autoAdjust="0"/>
  </p:normalViewPr>
  <p:slideViewPr>
    <p:cSldViewPr snapToGrid="0">
      <p:cViewPr varScale="1">
        <p:scale>
          <a:sx n="86" d="100"/>
          <a:sy n="86" d="100"/>
        </p:scale>
        <p:origin x="-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5" d="100"/>
          <a:sy n="95" d="100"/>
        </p:scale>
        <p:origin x="-201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Michele Weigle - COMP 14 - Spr 04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75425" y="8869363"/>
            <a:ext cx="384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fld id="{6AE9B585-F707-7546-B05F-01BF135A4F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425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8105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Michele Weigle - COMP 14 - Spr 04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32475" y="0"/>
            <a:ext cx="102552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04800" y="4343400"/>
            <a:ext cx="617220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61425"/>
            <a:ext cx="7397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Geneva" pitchFamily="-6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488113" y="8869363"/>
            <a:ext cx="369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fld id="{48F040E7-C0FC-2640-8A58-AC402221F9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4157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buChar char="•"/>
      <a:defRPr sz="2400" kern="1200">
        <a:solidFill>
          <a:schemeClr val="tx1"/>
        </a:solidFill>
        <a:latin typeface="Geneva" pitchFamily="-6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o"/>
      <a:defRPr sz="2400" kern="1200">
        <a:solidFill>
          <a:schemeClr val="tx1"/>
        </a:solidFill>
        <a:latin typeface="Geneva" pitchFamily="-6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Geneva" pitchFamily="-6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Geneva" pitchFamily="-6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Geneva" pitchFamily="-6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en-US">
              <a:latin typeface="Geneva" charset="0"/>
            </a:endParaRPr>
          </a:p>
        </p:txBody>
      </p:sp>
      <p:sp>
        <p:nvSpPr>
          <p:cNvPr id="460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r>
              <a:rPr lang="en-US" sz="1200"/>
              <a:t>Michele Weigle - COMP 14 - Spr 04</a:t>
            </a:r>
          </a:p>
        </p:txBody>
      </p:sp>
      <p:sp>
        <p:nvSpPr>
          <p:cNvPr id="4608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AD7C64EC-52E4-B448-8600-5E0CB46BCAF8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C59A75-5204-6B4D-B4FC-7A4EAC72DE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5319E2-A8A9-7B40-8150-960E42D0A0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DDD2FB-983E-A447-B81D-4CD6387D6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B1F8D1B-9A34-BF40-A243-62CB190B84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1CD341-8B30-234E-B676-095FFB60A6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F6CC21-B82D-0846-B603-4A52092EF2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15A3D8-5778-FA40-9A0D-441E6795D3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3D81A7-95AA-FA4B-B691-DCA2A0BC46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C2D04-70D8-3E40-8A63-87716BDF0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7631C7-DC0F-984A-9507-3056804EBB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336230-F55B-7949-AB49-FCC8B35231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158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Designing Methods and Overloading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June 04,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500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Tetris High-Level </a:t>
            </a:r>
            <a:r>
              <a:rPr lang="en-US" dirty="0"/>
              <a:t>G</a:t>
            </a:r>
            <a:r>
              <a:rPr lang="en-US" dirty="0" smtClean="0">
                <a:ea typeface="+mj-ea"/>
              </a:rPr>
              <a:t>ameplay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asks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Choose a random </a:t>
            </a:r>
            <a:r>
              <a:rPr lang="en-US" dirty="0" err="1"/>
              <a:t>tetromino</a:t>
            </a:r>
            <a:r>
              <a:rPr lang="en-US" dirty="0"/>
              <a:t> to give the user</a:t>
            </a:r>
          </a:p>
          <a:p>
            <a:r>
              <a:rPr lang="en-US" dirty="0"/>
              <a:t>User-controlled </a:t>
            </a:r>
            <a:r>
              <a:rPr lang="en-US" dirty="0" err="1"/>
              <a:t>tetromino</a:t>
            </a:r>
            <a:r>
              <a:rPr lang="en-US" dirty="0"/>
              <a:t> manipulation</a:t>
            </a:r>
          </a:p>
          <a:p>
            <a:r>
              <a:rPr lang="en-US" dirty="0"/>
              <a:t>Game-controlled </a:t>
            </a:r>
            <a:r>
              <a:rPr lang="en-US" dirty="0" err="1"/>
              <a:t>tetromino</a:t>
            </a:r>
            <a:r>
              <a:rPr lang="en-US" dirty="0"/>
              <a:t> manipulation (automatically falling)</a:t>
            </a:r>
          </a:p>
          <a:p>
            <a:r>
              <a:rPr lang="en-US" dirty="0"/>
              <a:t>Remove full horizontal lines of blocks</a:t>
            </a:r>
          </a:p>
          <a:p>
            <a:r>
              <a:rPr lang="en-US" dirty="0"/>
              <a:t>Increase user score, level, and speed of falling blocks</a:t>
            </a:r>
          </a:p>
          <a:p>
            <a:r>
              <a:rPr lang="en-US" dirty="0"/>
              <a:t>Check if game is over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8718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ea typeface="+mj-ea"/>
              </a:rPr>
              <a:t>User</a:t>
            </a:r>
            <a:r>
              <a:rPr lang="en-US" sz="3600" dirty="0" smtClean="0">
                <a:ea typeface="+mj-ea"/>
              </a:rPr>
              <a:t>-Controlled </a:t>
            </a:r>
            <a:r>
              <a:rPr lang="en-US" sz="3600" dirty="0" err="1"/>
              <a:t>T</a:t>
            </a:r>
            <a:r>
              <a:rPr lang="en-US" sz="3600" dirty="0" err="1" smtClean="0">
                <a:ea typeface="+mj-ea"/>
              </a:rPr>
              <a:t>etromino</a:t>
            </a:r>
            <a:r>
              <a:rPr lang="en-US" sz="3600" dirty="0" smtClean="0">
                <a:ea typeface="+mj-ea"/>
              </a:rPr>
              <a:t> </a:t>
            </a:r>
            <a:r>
              <a:rPr lang="en-US" sz="3600" dirty="0"/>
              <a:t>M</a:t>
            </a:r>
            <a:r>
              <a:rPr lang="en-US" sz="3600" dirty="0" smtClean="0">
                <a:ea typeface="+mj-ea"/>
              </a:rPr>
              <a:t>anipulation</a:t>
            </a:r>
            <a:endParaRPr lang="en-US" sz="3600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High-level task: manipulate </a:t>
            </a:r>
            <a:r>
              <a:rPr lang="en-US" dirty="0" err="1"/>
              <a:t>tetromino</a:t>
            </a:r>
            <a:r>
              <a:rPr lang="en-US" dirty="0"/>
              <a:t> based on user input</a:t>
            </a:r>
          </a:p>
          <a:p>
            <a:r>
              <a:rPr lang="en-US" dirty="0"/>
              <a:t>How can a </a:t>
            </a:r>
            <a:r>
              <a:rPr lang="en-US" dirty="0" err="1"/>
              <a:t>tetromino</a:t>
            </a:r>
            <a:r>
              <a:rPr lang="en-US" dirty="0"/>
              <a:t> be manipulated?</a:t>
            </a:r>
          </a:p>
          <a:p>
            <a:pPr lvl="1"/>
            <a:r>
              <a:rPr lang="en-US" dirty="0" smtClean="0"/>
              <a:t>Move</a:t>
            </a:r>
          </a:p>
          <a:p>
            <a:pPr lvl="1"/>
            <a:r>
              <a:rPr lang="en-US" dirty="0" smtClean="0"/>
              <a:t>Rotate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Moving a </a:t>
            </a:r>
            <a:r>
              <a:rPr lang="en-US" dirty="0" err="1"/>
              <a:t>T</a:t>
            </a:r>
            <a:r>
              <a:rPr lang="en-US" dirty="0" err="1" smtClean="0">
                <a:ea typeface="+mj-ea"/>
              </a:rPr>
              <a:t>etromino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How?</a:t>
            </a:r>
          </a:p>
          <a:p>
            <a:endParaRPr lang="en-US" dirty="0"/>
          </a:p>
          <a:p>
            <a:r>
              <a:rPr lang="en-US" dirty="0"/>
              <a:t>Subtasks</a:t>
            </a:r>
          </a:p>
          <a:p>
            <a:pPr lvl="1"/>
            <a:r>
              <a:rPr lang="en-US" dirty="0"/>
              <a:t>Move left</a:t>
            </a:r>
          </a:p>
          <a:p>
            <a:pPr lvl="1"/>
            <a:r>
              <a:rPr lang="en-US" dirty="0"/>
              <a:t>Move right</a:t>
            </a:r>
          </a:p>
          <a:p>
            <a:pPr lvl="1"/>
            <a:r>
              <a:rPr lang="en-US" dirty="0"/>
              <a:t>Move down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Rotating a </a:t>
            </a:r>
            <a:r>
              <a:rPr lang="en-US" dirty="0" err="1"/>
              <a:t>T</a:t>
            </a:r>
            <a:r>
              <a:rPr lang="en-US" dirty="0" err="1" smtClean="0">
                <a:ea typeface="+mj-ea"/>
              </a:rPr>
              <a:t>etromino</a:t>
            </a:r>
            <a:endParaRPr lang="en-US" dirty="0">
              <a:ea typeface="+mj-ea"/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Subtasks</a:t>
            </a:r>
          </a:p>
          <a:p>
            <a:pPr lvl="1"/>
            <a:r>
              <a:rPr lang="en-US" dirty="0"/>
              <a:t>Rotate </a:t>
            </a:r>
            <a:r>
              <a:rPr lang="en-US" dirty="0" smtClean="0"/>
              <a:t>clockwise</a:t>
            </a:r>
            <a:endParaRPr lang="en-US" dirty="0"/>
          </a:p>
          <a:p>
            <a:pPr lvl="1"/>
            <a:r>
              <a:rPr lang="en-US" dirty="0"/>
              <a:t>Rotate </a:t>
            </a:r>
            <a:r>
              <a:rPr lang="en-US" dirty="0" smtClean="0"/>
              <a:t>counterclockwise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Design a </a:t>
            </a:r>
            <a:r>
              <a:rPr lang="en-US" dirty="0" err="1" smtClean="0">
                <a:ea typeface="+mj-ea"/>
              </a:rPr>
              <a:t>Tetromino</a:t>
            </a:r>
            <a:r>
              <a:rPr lang="en-US" dirty="0" smtClean="0">
                <a:ea typeface="+mj-ea"/>
              </a:rPr>
              <a:t> Class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500" dirty="0">
                <a:latin typeface="Consolas" charset="0"/>
              </a:rPr>
              <a:t> </a:t>
            </a:r>
            <a:r>
              <a:rPr lang="en-US" sz="1500" dirty="0">
                <a:solidFill>
                  <a:srgbClr val="941EDF"/>
                </a:solidFill>
                <a:latin typeface="Consolas" charset="0"/>
              </a:rPr>
              <a:t>class</a:t>
            </a:r>
            <a:r>
              <a:rPr lang="en-US" sz="1500" dirty="0">
                <a:latin typeface="Consolas" charset="0"/>
              </a:rPr>
              <a:t> </a:t>
            </a:r>
            <a:r>
              <a:rPr lang="en-US" sz="1500" dirty="0" err="1">
                <a:latin typeface="Consolas" charset="0"/>
              </a:rPr>
              <a:t>Tetromino</a:t>
            </a:r>
            <a:endParaRPr lang="en-US" sz="1500" dirty="0">
              <a:latin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</a:t>
            </a:r>
            <a:r>
              <a:rPr lang="en-US" sz="1500" dirty="0">
                <a:solidFill>
                  <a:srgbClr val="941EDF"/>
                </a:solidFill>
                <a:latin typeface="Consolas" charset="0"/>
              </a:rPr>
              <a:t>private</a:t>
            </a:r>
            <a:r>
              <a:rPr lang="en-US" sz="1500" dirty="0">
                <a:latin typeface="Consolas" charset="0"/>
              </a:rPr>
              <a:t> </a:t>
            </a:r>
            <a:r>
              <a:rPr lang="en-US" sz="1500" dirty="0" err="1">
                <a:solidFill>
                  <a:srgbClr val="941EDF"/>
                </a:solidFill>
                <a:latin typeface="Consolas" charset="0"/>
              </a:rPr>
              <a:t>int</a:t>
            </a:r>
            <a:r>
              <a:rPr lang="en-US" sz="1500" dirty="0">
                <a:latin typeface="Consolas" charset="0"/>
              </a:rPr>
              <a:t> x;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</a:t>
            </a:r>
            <a:r>
              <a:rPr lang="en-US" sz="1500" dirty="0">
                <a:solidFill>
                  <a:srgbClr val="941EDF"/>
                </a:solidFill>
                <a:latin typeface="Consolas" charset="0"/>
              </a:rPr>
              <a:t>private</a:t>
            </a:r>
            <a:r>
              <a:rPr lang="en-US" sz="1500" dirty="0">
                <a:latin typeface="Consolas" charset="0"/>
              </a:rPr>
              <a:t> </a:t>
            </a:r>
            <a:r>
              <a:rPr lang="en-US" sz="1500" dirty="0" err="1">
                <a:solidFill>
                  <a:srgbClr val="941EDF"/>
                </a:solidFill>
                <a:latin typeface="Consolas" charset="0"/>
              </a:rPr>
              <a:t>int</a:t>
            </a:r>
            <a:r>
              <a:rPr lang="en-US" sz="1500" dirty="0">
                <a:latin typeface="Consolas" charset="0"/>
              </a:rPr>
              <a:t> y;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</a:t>
            </a:r>
            <a:r>
              <a:rPr lang="en-US" sz="1500" dirty="0">
                <a:solidFill>
                  <a:srgbClr val="878BB8"/>
                </a:solidFill>
                <a:latin typeface="Consolas" charset="0"/>
              </a:rPr>
              <a:t>// some other stuff describing this </a:t>
            </a:r>
            <a:r>
              <a:rPr lang="en-US" sz="1500" dirty="0" err="1" smtClean="0">
                <a:solidFill>
                  <a:srgbClr val="878BB8"/>
                </a:solidFill>
                <a:latin typeface="Consolas" charset="0"/>
              </a:rPr>
              <a:t>Tetromino</a:t>
            </a:r>
            <a:r>
              <a:rPr lang="en-US" sz="1500" dirty="0" err="1" smtClean="0">
                <a:solidFill>
                  <a:srgbClr val="878BB8"/>
                </a:solidFill>
                <a:latin typeface="Consolas" charset="0"/>
              </a:rPr>
              <a:t>’</a:t>
            </a:r>
            <a:r>
              <a:rPr lang="en-US" sz="1500" dirty="0" err="1" smtClean="0">
                <a:solidFill>
                  <a:srgbClr val="878BB8"/>
                </a:solidFill>
                <a:latin typeface="Consolas" charset="0"/>
              </a:rPr>
              <a:t>s</a:t>
            </a:r>
            <a:r>
              <a:rPr lang="en-US" sz="1500" dirty="0" smtClean="0">
                <a:solidFill>
                  <a:srgbClr val="878BB8"/>
                </a:solidFill>
                <a:latin typeface="Consolas" charset="0"/>
              </a:rPr>
              <a:t> </a:t>
            </a:r>
            <a:r>
              <a:rPr lang="en-US" sz="1500" dirty="0">
                <a:solidFill>
                  <a:srgbClr val="878BB8"/>
                </a:solidFill>
                <a:latin typeface="Consolas" charset="0"/>
              </a:rPr>
              <a:t>shape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endParaRPr lang="en-US" sz="1500" dirty="0">
              <a:latin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</a:t>
            </a:r>
            <a:r>
              <a:rPr lang="en-US" sz="15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500" dirty="0">
                <a:latin typeface="Consolas" charset="0"/>
              </a:rPr>
              <a:t> </a:t>
            </a:r>
            <a:r>
              <a:rPr lang="en-US" sz="1500" dirty="0">
                <a:solidFill>
                  <a:srgbClr val="941EDF"/>
                </a:solidFill>
                <a:latin typeface="Consolas" charset="0"/>
              </a:rPr>
              <a:t>void</a:t>
            </a:r>
            <a:r>
              <a:rPr lang="en-US" sz="1500" dirty="0">
                <a:latin typeface="Consolas" charset="0"/>
              </a:rPr>
              <a:t> </a:t>
            </a:r>
            <a:r>
              <a:rPr lang="en-US" sz="1500" dirty="0" err="1">
                <a:latin typeface="Consolas" charset="0"/>
              </a:rPr>
              <a:t>moveLeft</a:t>
            </a:r>
            <a:r>
              <a:rPr lang="en-US" sz="1500" dirty="0">
                <a:latin typeface="Consolas" charset="0"/>
              </a:rPr>
              <a:t>()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    x--;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endParaRPr lang="en-US" sz="1500" dirty="0">
              <a:latin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</a:t>
            </a:r>
            <a:r>
              <a:rPr lang="en-US" sz="15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500" dirty="0">
                <a:latin typeface="Consolas" charset="0"/>
              </a:rPr>
              <a:t> </a:t>
            </a:r>
            <a:r>
              <a:rPr lang="en-US" sz="1500" dirty="0">
                <a:solidFill>
                  <a:srgbClr val="941EDF"/>
                </a:solidFill>
                <a:latin typeface="Consolas" charset="0"/>
              </a:rPr>
              <a:t>void</a:t>
            </a:r>
            <a:r>
              <a:rPr lang="en-US" sz="1500" dirty="0">
                <a:latin typeface="Consolas" charset="0"/>
              </a:rPr>
              <a:t> </a:t>
            </a:r>
            <a:r>
              <a:rPr lang="en-US" sz="1500" dirty="0" err="1">
                <a:latin typeface="Consolas" charset="0"/>
              </a:rPr>
              <a:t>moveRight</a:t>
            </a:r>
            <a:r>
              <a:rPr lang="en-US" sz="1500" dirty="0">
                <a:latin typeface="Consolas" charset="0"/>
              </a:rPr>
              <a:t>()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    x++;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endParaRPr lang="en-US" sz="1500" dirty="0">
              <a:latin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</a:t>
            </a:r>
            <a:r>
              <a:rPr lang="en-US" sz="15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500" dirty="0">
                <a:latin typeface="Consolas" charset="0"/>
              </a:rPr>
              <a:t> </a:t>
            </a:r>
            <a:r>
              <a:rPr lang="en-US" sz="1500" dirty="0">
                <a:solidFill>
                  <a:srgbClr val="941EDF"/>
                </a:solidFill>
                <a:latin typeface="Consolas" charset="0"/>
              </a:rPr>
              <a:t>void</a:t>
            </a:r>
            <a:r>
              <a:rPr lang="en-US" sz="1500" dirty="0">
                <a:latin typeface="Consolas" charset="0"/>
              </a:rPr>
              <a:t> </a:t>
            </a:r>
            <a:r>
              <a:rPr lang="en-US" sz="1500" dirty="0" err="1">
                <a:latin typeface="Consolas" charset="0"/>
              </a:rPr>
              <a:t>moveDown</a:t>
            </a:r>
            <a:r>
              <a:rPr lang="en-US" sz="1500" dirty="0">
                <a:latin typeface="Consolas" charset="0"/>
              </a:rPr>
              <a:t>()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    y--;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500" dirty="0">
                <a:latin typeface="Consolas" charset="0"/>
              </a:rPr>
              <a:t>}</a:t>
            </a:r>
          </a:p>
        </p:txBody>
      </p:sp>
      <p:grpSp>
        <p:nvGrpSpPr>
          <p:cNvPr id="24581" name="Group 10"/>
          <p:cNvGrpSpPr>
            <a:grpSpLocks/>
          </p:cNvGrpSpPr>
          <p:nvPr/>
        </p:nvGrpSpPr>
        <p:grpSpPr bwMode="auto">
          <a:xfrm>
            <a:off x="6458406" y="3953064"/>
            <a:ext cx="836613" cy="808037"/>
            <a:chOff x="6534150" y="3820319"/>
            <a:chExt cx="1704975" cy="1647031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5710633" y="4643836"/>
              <a:ext cx="164703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534150" y="5457644"/>
              <a:ext cx="1704975" cy="323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6239331" y="3560951"/>
            <a:ext cx="4286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+y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77556" y="4542026"/>
            <a:ext cx="4286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+mn-ea"/>
              </a:rPr>
              <a:t>+x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Top-Down </a:t>
            </a:r>
            <a:r>
              <a:rPr lang="en-US" dirty="0"/>
              <a:t>D</a:t>
            </a:r>
            <a:r>
              <a:rPr lang="en-US" dirty="0" smtClean="0">
                <a:ea typeface="+mj-ea"/>
              </a:rPr>
              <a:t>esign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Divide and conquer</a:t>
            </a:r>
          </a:p>
          <a:p>
            <a:endParaRPr lang="en-US" sz="3000" dirty="0"/>
          </a:p>
          <a:p>
            <a:r>
              <a:rPr lang="en-US" sz="3000" dirty="0"/>
              <a:t>Start with a big problem</a:t>
            </a:r>
          </a:p>
          <a:p>
            <a:r>
              <a:rPr lang="en-US" sz="3000" dirty="0"/>
              <a:t>Decompose problem into smaller subtasks</a:t>
            </a:r>
          </a:p>
          <a:p>
            <a:r>
              <a:rPr lang="en-US" sz="3000" dirty="0"/>
              <a:t>Decompose big subtasks into even smaller subtasks</a:t>
            </a:r>
          </a:p>
          <a:p>
            <a:r>
              <a:rPr lang="en-US" sz="3000" dirty="0"/>
              <a:t>Solve subtasks to solve big problem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50212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400" dirty="0" smtClean="0"/>
              <a:t>Using the </a:t>
            </a:r>
            <a:r>
              <a:rPr lang="en-US" sz="3400" dirty="0" err="1" smtClean="0"/>
              <a:t>Tetromino</a:t>
            </a:r>
            <a:r>
              <a:rPr lang="en-US" sz="3400" dirty="0" smtClean="0"/>
              <a:t> </a:t>
            </a:r>
            <a:r>
              <a:rPr lang="en-US" sz="3400" dirty="0" smtClean="0"/>
              <a:t>Class </a:t>
            </a:r>
            <a:r>
              <a:rPr lang="en-US" sz="3400" dirty="0" smtClean="0"/>
              <a:t>in a </a:t>
            </a:r>
            <a:r>
              <a:rPr lang="en-US" sz="3400" dirty="0" smtClean="0"/>
              <a:t>Game </a:t>
            </a:r>
            <a:r>
              <a:rPr lang="en-US" sz="3400" dirty="0"/>
              <a:t>L</a:t>
            </a:r>
            <a:r>
              <a:rPr lang="en-US" sz="3400" dirty="0" smtClean="0"/>
              <a:t>oop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6824"/>
            <a:ext cx="8229600" cy="5183651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public</a:t>
            </a:r>
            <a:r>
              <a:rPr lang="en-US" sz="1600" dirty="0" smtClean="0">
                <a:latin typeface="Consolas" pitchFamily="49" charset="0"/>
                <a:ea typeface="+mn-ea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class</a:t>
            </a:r>
            <a:r>
              <a:rPr lang="en-US" sz="1600" dirty="0" smtClean="0">
                <a:latin typeface="Consolas" pitchFamily="49" charset="0"/>
                <a:ea typeface="+mn-ea"/>
              </a:rPr>
              <a:t> 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TetrisGame</a:t>
            </a:r>
            <a:endParaRPr lang="en-US" sz="1600" dirty="0" smtClean="0">
              <a:latin typeface="Consolas" pitchFamily="49" charset="0"/>
              <a:ea typeface="+mn-ea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{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private</a:t>
            </a:r>
            <a:r>
              <a:rPr lang="en-US" sz="1600" dirty="0" smtClean="0">
                <a:latin typeface="Consolas" pitchFamily="49" charset="0"/>
                <a:ea typeface="+mn-ea"/>
              </a:rPr>
              <a:t> 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Tetromino</a:t>
            </a:r>
            <a:r>
              <a:rPr lang="en-US" sz="1600" dirty="0" smtClean="0">
                <a:latin typeface="Consolas" pitchFamily="49" charset="0"/>
                <a:ea typeface="+mn-ea"/>
              </a:rPr>
              <a:t> 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userTetr</a:t>
            </a:r>
            <a:r>
              <a:rPr lang="en-US" sz="1600" dirty="0" smtClean="0">
                <a:latin typeface="Consolas" pitchFamily="49" charset="0"/>
                <a:ea typeface="+mn-ea"/>
              </a:rPr>
              <a:t>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600" dirty="0" smtClean="0">
              <a:latin typeface="Consolas" pitchFamily="49" charset="0"/>
              <a:ea typeface="+mn-ea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</a:t>
            </a: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//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gameUpdate</a:t>
            </a: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() is called once per game loop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public</a:t>
            </a:r>
            <a:r>
              <a:rPr lang="en-US" sz="1600" dirty="0" smtClean="0">
                <a:latin typeface="Consolas" pitchFamily="49" charset="0"/>
                <a:ea typeface="+mn-ea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void</a:t>
            </a:r>
            <a:r>
              <a:rPr lang="en-US" sz="1600" dirty="0" smtClean="0">
                <a:latin typeface="Consolas" pitchFamily="49" charset="0"/>
                <a:ea typeface="+mn-ea"/>
              </a:rPr>
              <a:t> 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gameUpdate</a:t>
            </a:r>
            <a:r>
              <a:rPr lang="en-US" sz="1600" dirty="0" smtClean="0">
                <a:latin typeface="Consolas" pitchFamily="49" charset="0"/>
                <a:ea typeface="+mn-ea"/>
              </a:rPr>
              <a:t>()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{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    </a:t>
            </a: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// ...do some stuff here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        // check user input, assume </a:t>
            </a:r>
            <a:r>
              <a:rPr lang="en-US" sz="1600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userTetr</a:t>
            </a: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 has been properly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        // instantiated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   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if</a:t>
            </a:r>
            <a:r>
              <a:rPr lang="en-US" sz="1600" dirty="0" smtClean="0">
                <a:latin typeface="Consolas" pitchFamily="49" charset="0"/>
                <a:ea typeface="+mn-ea"/>
              </a:rPr>
              <a:t> (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userInput</a:t>
            </a:r>
            <a:r>
              <a:rPr lang="en-US" sz="1600" dirty="0" smtClean="0">
                <a:latin typeface="Consolas" pitchFamily="49" charset="0"/>
                <a:ea typeface="+mn-ea"/>
              </a:rPr>
              <a:t> == LEFT)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        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userTetr.moveLeft</a:t>
            </a:r>
            <a:r>
              <a:rPr lang="en-US" sz="1600" dirty="0" smtClean="0">
                <a:latin typeface="Consolas" pitchFamily="49" charset="0"/>
                <a:ea typeface="+mn-ea"/>
              </a:rPr>
              <a:t>();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   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else</a:t>
            </a:r>
            <a:r>
              <a:rPr lang="en-US" sz="1600" dirty="0" smtClean="0">
                <a:latin typeface="Consolas" pitchFamily="49" charset="0"/>
                <a:ea typeface="+mn-ea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if</a:t>
            </a:r>
            <a:r>
              <a:rPr lang="en-US" sz="1600" dirty="0" smtClean="0">
                <a:latin typeface="Consolas" pitchFamily="49" charset="0"/>
                <a:ea typeface="+mn-ea"/>
              </a:rPr>
              <a:t> (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userInput</a:t>
            </a:r>
            <a:r>
              <a:rPr lang="en-US" sz="1600" dirty="0" smtClean="0">
                <a:latin typeface="Consolas" pitchFamily="49" charset="0"/>
                <a:ea typeface="+mn-ea"/>
              </a:rPr>
              <a:t> == RIGHT)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        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userTetr.moveRight</a:t>
            </a:r>
            <a:r>
              <a:rPr lang="en-US" sz="1600" dirty="0" smtClean="0">
                <a:latin typeface="Consolas" pitchFamily="49" charset="0"/>
                <a:ea typeface="+mn-ea"/>
              </a:rPr>
              <a:t>();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   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else</a:t>
            </a:r>
            <a:r>
              <a:rPr lang="en-US" sz="1600" dirty="0" smtClean="0">
                <a:latin typeface="Consolas" pitchFamily="49" charset="0"/>
                <a:ea typeface="+mn-ea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if</a:t>
            </a:r>
            <a:r>
              <a:rPr lang="en-US" sz="1600" dirty="0" smtClean="0">
                <a:latin typeface="Consolas" pitchFamily="49" charset="0"/>
                <a:ea typeface="+mn-ea"/>
              </a:rPr>
              <a:t> (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userInput</a:t>
            </a:r>
            <a:r>
              <a:rPr lang="en-US" sz="1600" dirty="0" smtClean="0">
                <a:latin typeface="Consolas" pitchFamily="49" charset="0"/>
                <a:ea typeface="+mn-ea"/>
              </a:rPr>
              <a:t> == DOWN)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        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userTetr.moveDown</a:t>
            </a:r>
            <a:r>
              <a:rPr lang="en-US" sz="1600" dirty="0" smtClean="0">
                <a:latin typeface="Consolas" pitchFamily="49" charset="0"/>
                <a:ea typeface="+mn-ea"/>
              </a:rPr>
              <a:t>()</a:t>
            </a:r>
            <a:r>
              <a:rPr lang="en-US" sz="1600" dirty="0" smtClean="0">
                <a:latin typeface="Consolas" pitchFamily="49" charset="0"/>
                <a:ea typeface="+mn-ea"/>
              </a:rPr>
              <a:t>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600" dirty="0" smtClean="0">
              <a:latin typeface="Consolas" pitchFamily="49" charset="0"/>
              <a:ea typeface="+mn-ea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    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applyAutoFalling</a:t>
            </a:r>
            <a:r>
              <a:rPr lang="en-US" sz="1600" dirty="0" smtClean="0">
                <a:latin typeface="Consolas" pitchFamily="49" charset="0"/>
                <a:ea typeface="+mn-ea"/>
              </a:rPr>
              <a:t>(</a:t>
            </a:r>
            <a:r>
              <a:rPr lang="en-US" sz="1600" dirty="0" err="1" smtClean="0">
                <a:latin typeface="Consolas" pitchFamily="49" charset="0"/>
                <a:ea typeface="+mn-ea"/>
              </a:rPr>
              <a:t>userTetr</a:t>
            </a:r>
            <a:r>
              <a:rPr lang="en-US" sz="1600" dirty="0" smtClean="0">
                <a:latin typeface="Consolas" pitchFamily="49" charset="0"/>
                <a:ea typeface="+mn-ea"/>
              </a:rPr>
              <a:t>);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600" dirty="0" smtClean="0">
              <a:latin typeface="Consolas" pitchFamily="49" charset="0"/>
              <a:ea typeface="+mn-ea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    </a:t>
            </a:r>
            <a:r>
              <a:rPr lang="en-US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// do some other stuff here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    }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600" dirty="0" smtClean="0">
                <a:latin typeface="Consolas" pitchFamily="49" charset="0"/>
                <a:ea typeface="+mn-ea"/>
              </a:rPr>
              <a:t>}</a:t>
            </a:r>
            <a:endParaRPr lang="en-US" sz="1600" dirty="0">
              <a:latin typeface="Consolas" pitchFamily="49" charset="0"/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686801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Game</a:t>
            </a:r>
            <a:r>
              <a:rPr lang="en-US" sz="3600" dirty="0" smtClean="0"/>
              <a:t>-Controlled </a:t>
            </a:r>
            <a:r>
              <a:rPr lang="en-US" sz="3600" dirty="0" err="1"/>
              <a:t>T</a:t>
            </a:r>
            <a:r>
              <a:rPr lang="en-US" sz="3600" dirty="0" err="1" smtClean="0"/>
              <a:t>etromino</a:t>
            </a:r>
            <a:r>
              <a:rPr lang="en-US" sz="3600" dirty="0" smtClean="0"/>
              <a:t> </a:t>
            </a:r>
            <a:r>
              <a:rPr lang="en-US" sz="3600" dirty="0"/>
              <a:t>M</a:t>
            </a:r>
            <a:r>
              <a:rPr lang="en-US" sz="3600" dirty="0" smtClean="0"/>
              <a:t>anipulation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implement automatically falling </a:t>
            </a:r>
            <a:r>
              <a:rPr lang="en-US" dirty="0" err="1"/>
              <a:t>tetrominoes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What are we trying to do at a high level?</a:t>
            </a:r>
          </a:p>
          <a:p>
            <a:pPr lvl="1"/>
            <a:r>
              <a:rPr lang="en-US" dirty="0" smtClean="0"/>
              <a:t>After an </a:t>
            </a:r>
            <a:r>
              <a:rPr lang="en-US" dirty="0"/>
              <a:t>amount of time, make a </a:t>
            </a:r>
            <a:r>
              <a:rPr lang="en-US" dirty="0" err="1"/>
              <a:t>tetromino</a:t>
            </a:r>
            <a:r>
              <a:rPr lang="en-US" dirty="0"/>
              <a:t> move down one space</a:t>
            </a:r>
          </a:p>
          <a:p>
            <a:pPr lvl="1"/>
            <a:r>
              <a:rPr lang="en-US" dirty="0"/>
              <a:t>Need a timer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</a:rPr>
              <a:t>applyAutoFalling</a:t>
            </a:r>
            <a:r>
              <a:rPr lang="en-US" dirty="0" smtClean="0">
                <a:ea typeface="+mj-ea"/>
              </a:rPr>
              <a:t> method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800" dirty="0" smtClean="0">
              <a:solidFill>
                <a:srgbClr val="941EDF"/>
              </a:solidFill>
              <a:latin typeface="Consolas" pitchFamily="49" charset="0"/>
              <a:ea typeface="+mn-ea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800" dirty="0" smtClean="0">
              <a:solidFill>
                <a:srgbClr val="941EDF"/>
              </a:solidFill>
              <a:latin typeface="Consolas" pitchFamily="49" charset="0"/>
              <a:ea typeface="+mn-ea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800" dirty="0" smtClean="0">
              <a:solidFill>
                <a:srgbClr val="941EDF"/>
              </a:solidFill>
              <a:latin typeface="Consolas" pitchFamily="49" charset="0"/>
              <a:ea typeface="+mn-ea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public</a:t>
            </a:r>
            <a:r>
              <a:rPr lang="en-US" sz="1800" dirty="0" smtClean="0">
                <a:latin typeface="Consolas" pitchFamily="49" charset="0"/>
                <a:ea typeface="+mn-ea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void</a:t>
            </a:r>
            <a:r>
              <a:rPr lang="en-US" sz="1800" dirty="0" smtClean="0">
                <a:latin typeface="Consolas" pitchFamily="49" charset="0"/>
                <a:ea typeface="+mn-ea"/>
              </a:rPr>
              <a:t> </a:t>
            </a:r>
            <a:r>
              <a:rPr lang="en-US" sz="1800" dirty="0" err="1" smtClean="0">
                <a:latin typeface="Consolas" pitchFamily="49" charset="0"/>
                <a:ea typeface="+mn-ea"/>
              </a:rPr>
              <a:t>applyAutoFalling</a:t>
            </a:r>
            <a:r>
              <a:rPr lang="en-US" sz="1800" dirty="0" smtClean="0">
                <a:latin typeface="Consolas" pitchFamily="49" charset="0"/>
                <a:ea typeface="+mn-ea"/>
              </a:rPr>
              <a:t>(</a:t>
            </a:r>
            <a:r>
              <a:rPr lang="en-US" sz="1800" dirty="0" err="1" smtClean="0">
                <a:latin typeface="Consolas" pitchFamily="49" charset="0"/>
                <a:ea typeface="+mn-ea"/>
              </a:rPr>
              <a:t>Tetromino</a:t>
            </a:r>
            <a:r>
              <a:rPr lang="en-US" sz="1800" dirty="0" smtClean="0">
                <a:latin typeface="Consolas" pitchFamily="49" charset="0"/>
                <a:ea typeface="+mn-ea"/>
              </a:rPr>
              <a:t> </a:t>
            </a:r>
            <a:r>
              <a:rPr lang="en-US" sz="1800" dirty="0" err="1" smtClean="0">
                <a:latin typeface="Consolas" pitchFamily="49" charset="0"/>
                <a:ea typeface="+mn-ea"/>
              </a:rPr>
              <a:t>tetr</a:t>
            </a:r>
            <a:r>
              <a:rPr lang="en-US" sz="1800" dirty="0" smtClean="0">
                <a:latin typeface="Consolas" pitchFamily="49" charset="0"/>
                <a:ea typeface="+mn-ea"/>
              </a:rPr>
              <a:t>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dirty="0" smtClean="0">
                <a:latin typeface="Consolas" pitchFamily="49" charset="0"/>
                <a:ea typeface="+mn-ea"/>
              </a:rPr>
              <a:t>{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dirty="0" smtClean="0">
                <a:latin typeface="Consolas" pitchFamily="49" charset="0"/>
                <a:ea typeface="+mn-ea"/>
              </a:rPr>
              <a:t>   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double</a:t>
            </a:r>
            <a:r>
              <a:rPr lang="en-US" sz="1800" dirty="0" smtClean="0">
                <a:latin typeface="Consolas" pitchFamily="49" charset="0"/>
                <a:ea typeface="+mn-ea"/>
              </a:rPr>
              <a:t> </a:t>
            </a:r>
            <a:r>
              <a:rPr lang="en-US" sz="1800" dirty="0" err="1" smtClean="0">
                <a:latin typeface="Consolas" pitchFamily="49" charset="0"/>
                <a:ea typeface="+mn-ea"/>
              </a:rPr>
              <a:t>timeSinceLastAutoFall</a:t>
            </a:r>
            <a:r>
              <a:rPr lang="en-US" sz="1800" dirty="0" smtClean="0">
                <a:latin typeface="Consolas" pitchFamily="49" charset="0"/>
                <a:ea typeface="+mn-ea"/>
              </a:rPr>
              <a:t> =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dirty="0" smtClean="0">
                <a:latin typeface="Consolas" pitchFamily="49" charset="0"/>
                <a:ea typeface="+mn-ea"/>
              </a:rPr>
              <a:t>        </a:t>
            </a:r>
            <a:r>
              <a:rPr lang="en-US" sz="18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// some code to figure out the time since the last fall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dirty="0" smtClean="0">
                <a:latin typeface="Consolas" pitchFamily="49" charset="0"/>
                <a:ea typeface="+mn-ea"/>
              </a:rPr>
              <a:t>    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dirty="0" smtClean="0">
                <a:latin typeface="Consolas" pitchFamily="49" charset="0"/>
                <a:ea typeface="+mn-ea"/>
              </a:rPr>
              <a:t>   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if</a:t>
            </a:r>
            <a:r>
              <a:rPr lang="en-US" sz="1800" dirty="0" smtClean="0">
                <a:latin typeface="Consolas" pitchFamily="49" charset="0"/>
                <a:ea typeface="+mn-ea"/>
              </a:rPr>
              <a:t> (</a:t>
            </a:r>
            <a:r>
              <a:rPr lang="en-US" sz="1800" dirty="0" err="1" smtClean="0">
                <a:latin typeface="Consolas" pitchFamily="49" charset="0"/>
                <a:ea typeface="+mn-ea"/>
              </a:rPr>
              <a:t>timeSinceLastAutoFall</a:t>
            </a:r>
            <a:r>
              <a:rPr lang="en-US" sz="1800" dirty="0" smtClean="0">
                <a:latin typeface="Consolas" pitchFamily="49" charset="0"/>
                <a:ea typeface="+mn-ea"/>
              </a:rPr>
              <a:t> &gt; 0.5)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dirty="0" smtClean="0">
                <a:latin typeface="Consolas" pitchFamily="49" charset="0"/>
                <a:ea typeface="+mn-ea"/>
              </a:rPr>
              <a:t>    {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dirty="0" smtClean="0">
                <a:latin typeface="Consolas" pitchFamily="49" charset="0"/>
                <a:ea typeface="+mn-ea"/>
              </a:rPr>
              <a:t>        </a:t>
            </a:r>
            <a:r>
              <a:rPr lang="en-US" sz="1800" dirty="0" err="1" smtClean="0">
                <a:latin typeface="Consolas" pitchFamily="49" charset="0"/>
                <a:ea typeface="+mn-ea"/>
              </a:rPr>
              <a:t>tetr.moveDown</a:t>
            </a:r>
            <a:r>
              <a:rPr lang="en-US" sz="1800" dirty="0" smtClean="0">
                <a:latin typeface="Consolas" pitchFamily="49" charset="0"/>
                <a:ea typeface="+mn-ea"/>
              </a:rPr>
              <a:t>();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dirty="0" smtClean="0">
                <a:latin typeface="Consolas" pitchFamily="49" charset="0"/>
                <a:ea typeface="+mn-ea"/>
              </a:rPr>
              <a:t>    }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800" dirty="0" smtClean="0">
                <a:latin typeface="Consolas" pitchFamily="49" charset="0"/>
                <a:ea typeface="+mn-ea"/>
              </a:rPr>
              <a:t>}</a:t>
            </a:r>
            <a:endParaRPr lang="en-US" sz="1800" dirty="0">
              <a:latin typeface="Consolas" pitchFamily="49" charset="0"/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What if </a:t>
            </a:r>
            <a:r>
              <a:rPr lang="en-US" dirty="0" smtClean="0">
                <a:ea typeface="+mj-ea"/>
              </a:rPr>
              <a:t>We </a:t>
            </a:r>
            <a:r>
              <a:rPr lang="en-US" dirty="0"/>
              <a:t>S</a:t>
            </a:r>
            <a:r>
              <a:rPr lang="en-US" dirty="0" smtClean="0">
                <a:ea typeface="+mj-ea"/>
              </a:rPr>
              <a:t>ee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his </a:t>
            </a:r>
            <a:r>
              <a:rPr lang="en-US" dirty="0"/>
              <a:t>B</a:t>
            </a:r>
            <a:r>
              <a:rPr lang="en-US" dirty="0" smtClean="0">
                <a:ea typeface="+mj-ea"/>
              </a:rPr>
              <a:t>ehavior</a:t>
            </a:r>
            <a:r>
              <a:rPr lang="en-US" dirty="0" smtClean="0">
                <a:ea typeface="+mj-ea"/>
              </a:rPr>
              <a:t>?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that we have run the game</a:t>
            </a:r>
          </a:p>
          <a:p>
            <a:pPr lvl="1"/>
            <a:r>
              <a:rPr lang="en-US" dirty="0"/>
              <a:t>A new </a:t>
            </a:r>
            <a:r>
              <a:rPr lang="en-US" dirty="0" err="1"/>
              <a:t>tetromino</a:t>
            </a:r>
            <a:r>
              <a:rPr lang="en-US" dirty="0"/>
              <a:t> appears</a:t>
            </a:r>
          </a:p>
          <a:p>
            <a:pPr lvl="1"/>
            <a:r>
              <a:rPr lang="en-US" dirty="0"/>
              <a:t>The user does not provide any input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tetromino</a:t>
            </a:r>
            <a:r>
              <a:rPr lang="en-US" dirty="0"/>
              <a:t> does not automatically fall, it simply stays where it is</a:t>
            </a:r>
          </a:p>
          <a:p>
            <a:pPr lvl="1"/>
            <a:endParaRPr lang="en-US" sz="1100" dirty="0"/>
          </a:p>
          <a:p>
            <a:r>
              <a:rPr lang="en-US" dirty="0"/>
              <a:t>What could the problem be?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Today</a:t>
            </a:r>
            <a:endParaRPr lang="en-US" dirty="0">
              <a:ea typeface="+mj-ea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Constructors and Static Methods</a:t>
            </a:r>
          </a:p>
          <a:p>
            <a:pPr>
              <a:buFont typeface="Wingdings 3" charset="0"/>
              <a:buNone/>
            </a:pPr>
            <a:endParaRPr lang="en-US" sz="1000" dirty="0"/>
          </a:p>
          <a:p>
            <a:r>
              <a:rPr lang="en-US" dirty="0"/>
              <a:t>Designing methods</a:t>
            </a:r>
          </a:p>
          <a:p>
            <a:endParaRPr lang="en-US" sz="1000" dirty="0"/>
          </a:p>
          <a:p>
            <a:r>
              <a:rPr lang="en-US" dirty="0"/>
              <a:t>Overloading methods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Let’s </a:t>
            </a:r>
            <a:r>
              <a:rPr lang="en-US" dirty="0" smtClean="0">
                <a:ea typeface="+mj-ea"/>
              </a:rPr>
              <a:t>Check </a:t>
            </a:r>
            <a:r>
              <a:rPr lang="en-US" dirty="0" err="1" smtClean="0">
                <a:ea typeface="+mj-ea"/>
              </a:rPr>
              <a:t>applyAutoFalling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8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</a:t>
            </a:r>
            <a:r>
              <a:rPr lang="en-US" sz="1800" dirty="0">
                <a:solidFill>
                  <a:srgbClr val="941EDF"/>
                </a:solidFill>
                <a:latin typeface="Consolas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charset="0"/>
              </a:rPr>
              <a:t>applyAutoFalling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nsolas" charset="0"/>
              </a:rPr>
              <a:t>Tetromino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charset="0"/>
              </a:rPr>
              <a:t>tetr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)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{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   </a:t>
            </a:r>
            <a:r>
              <a:rPr lang="en-US" sz="1800" dirty="0">
                <a:solidFill>
                  <a:srgbClr val="941EDF"/>
                </a:solidFill>
                <a:latin typeface="Consolas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charset="0"/>
              </a:rPr>
              <a:t>timeSinceLastAutoFall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=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       </a:t>
            </a:r>
            <a:r>
              <a:rPr lang="en-US" sz="1800" dirty="0">
                <a:solidFill>
                  <a:srgbClr val="F88631"/>
                </a:solidFill>
                <a:latin typeface="Consolas" charset="0"/>
              </a:rPr>
              <a:t>// some code to figure out the time since the last fall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   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   </a:t>
            </a:r>
            <a:r>
              <a:rPr lang="en-US" sz="1800" dirty="0">
                <a:solidFill>
                  <a:srgbClr val="941EDF"/>
                </a:solidFill>
                <a:latin typeface="Consolas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onsolas" charset="0"/>
              </a:rPr>
              <a:t>timeSinceLastAutoFall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&gt; 0.5)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   {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onsolas" charset="0"/>
              </a:rPr>
              <a:t>tetr.moveDown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();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   }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}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endParaRPr lang="en-US" sz="1600" dirty="0">
              <a:solidFill>
                <a:srgbClr val="000000"/>
              </a:solidFill>
              <a:latin typeface="Consolas" charset="0"/>
            </a:endParaRP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What if we had this code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>
              <a:spcBef>
                <a:spcPct val="0"/>
              </a:spcBef>
              <a:buClr>
                <a:srgbClr val="3891A7"/>
              </a:buClr>
            </a:pPr>
            <a:endParaRPr 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1600" dirty="0">
                <a:solidFill>
                  <a:srgbClr val="000000"/>
                </a:solidFill>
                <a:latin typeface="Consolas" charset="0"/>
              </a:rPr>
              <a:t>    </a:t>
            </a:r>
            <a:r>
              <a:rPr lang="en-US" sz="1800" dirty="0">
                <a:solidFill>
                  <a:srgbClr val="941EDF"/>
                </a:solidFill>
                <a:latin typeface="Consolas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charset="0"/>
              </a:rPr>
              <a:t>timeSinceLastAutoFall</a:t>
            </a:r>
            <a:r>
              <a:rPr lang="en-US" sz="1800" dirty="0">
                <a:solidFill>
                  <a:srgbClr val="000000"/>
                </a:solidFill>
                <a:latin typeface="Consolas" charset="0"/>
              </a:rPr>
              <a:t> = 0.0;</a:t>
            </a:r>
          </a:p>
          <a:p>
            <a:endParaRPr lang="en-US" dirty="0">
              <a:latin typeface="Lucida Sans Unicode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920900" y="2100160"/>
            <a:ext cx="4143923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92500" lnSpcReduction="20000"/>
          </a:bodyPr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The problem could be elsewhere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if we had this code inside the class </a:t>
            </a:r>
            <a:r>
              <a:rPr lang="en-US" dirty="0" err="1"/>
              <a:t>Tetromino</a:t>
            </a:r>
            <a:r>
              <a:rPr lang="en-US" dirty="0"/>
              <a:t>?</a:t>
            </a:r>
          </a:p>
          <a:p>
            <a:endParaRPr lang="en-US" sz="1000" dirty="0"/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    </a:t>
            </a:r>
            <a:r>
              <a:rPr lang="en-US" sz="2000" dirty="0">
                <a:solidFill>
                  <a:srgbClr val="941EDF"/>
                </a:solidFill>
                <a:latin typeface="Consolas"/>
                <a:cs typeface="Consolas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000" dirty="0">
                <a:solidFill>
                  <a:srgbClr val="941EDF"/>
                </a:solidFill>
                <a:latin typeface="Consolas"/>
                <a:cs typeface="Consolas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/>
                <a:cs typeface="Consolas"/>
              </a:rPr>
              <a:t>moveDown</a:t>
            </a: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()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    {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        y = y;</a:t>
            </a:r>
          </a:p>
          <a:p>
            <a:pPr>
              <a:spcBef>
                <a:spcPct val="0"/>
              </a:spcBef>
              <a:buClr>
                <a:srgbClr val="3891A7"/>
              </a:buClr>
              <a:buFont typeface="Wingdings 2" charset="0"/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  <a:cs typeface="Consolas"/>
              </a:rPr>
              <a:t>    }</a:t>
            </a:r>
            <a:endParaRPr lang="en-US" sz="2000" dirty="0">
              <a:latin typeface="Consolas"/>
              <a:cs typeface="Consolas"/>
            </a:endParaRPr>
          </a:p>
          <a:p>
            <a:endParaRPr lang="en-US" sz="1000" dirty="0"/>
          </a:p>
          <a:p>
            <a:r>
              <a:rPr lang="en-US" dirty="0"/>
              <a:t>The </a:t>
            </a:r>
            <a:r>
              <a:rPr lang="en-US" dirty="0" err="1"/>
              <a:t>moveDown</a:t>
            </a:r>
            <a:r>
              <a:rPr lang="en-US" dirty="0"/>
              <a:t>() method does not do what it is supposed </a:t>
            </a:r>
            <a:r>
              <a:rPr lang="en-US" dirty="0" smtClean="0"/>
              <a:t>to do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Testing</a:t>
            </a:r>
            <a:endParaRPr lang="en-US" dirty="0">
              <a:ea typeface="+mj-ea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subtask (method) does not work, your solution is incorrect</a:t>
            </a:r>
          </a:p>
          <a:p>
            <a:r>
              <a:rPr lang="en-US" dirty="0"/>
              <a:t>Test EVERY method you write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Bottom-Up </a:t>
            </a:r>
            <a:r>
              <a:rPr lang="en-US" dirty="0"/>
              <a:t>T</a:t>
            </a:r>
            <a:r>
              <a:rPr lang="en-US" dirty="0" smtClean="0">
                <a:ea typeface="+mj-ea"/>
              </a:rPr>
              <a:t>esting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determine if the error is in </a:t>
            </a:r>
            <a:r>
              <a:rPr lang="en-US" dirty="0" err="1"/>
              <a:t>applyAutoFalling</a:t>
            </a:r>
            <a:r>
              <a:rPr lang="en-US" dirty="0"/>
              <a:t> or </a:t>
            </a:r>
            <a:r>
              <a:rPr lang="en-US" dirty="0" err="1"/>
              <a:t>moveDown</a:t>
            </a:r>
            <a:r>
              <a:rPr lang="en-US" dirty="0"/>
              <a:t>?</a:t>
            </a:r>
          </a:p>
          <a:p>
            <a:endParaRPr lang="en-US" sz="1000" dirty="0"/>
          </a:p>
          <a:p>
            <a:r>
              <a:rPr lang="en-US" dirty="0"/>
              <a:t>Test each method individually</a:t>
            </a:r>
          </a:p>
          <a:p>
            <a:pPr lvl="1"/>
            <a:r>
              <a:rPr lang="en-US" dirty="0"/>
              <a:t>If method A calls method B, fully test method B before testing method A</a:t>
            </a:r>
          </a:p>
          <a:p>
            <a:pPr lvl="1"/>
            <a:r>
              <a:rPr lang="en-US" dirty="0"/>
              <a:t>In this case, fully test </a:t>
            </a:r>
            <a:r>
              <a:rPr lang="en-US" dirty="0" err="1"/>
              <a:t>moveDown</a:t>
            </a:r>
            <a:r>
              <a:rPr lang="en-US" dirty="0"/>
              <a:t> before testing </a:t>
            </a:r>
            <a:r>
              <a:rPr lang="en-US" dirty="0" err="1"/>
              <a:t>applyAutoFalling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Driver </a:t>
            </a:r>
            <a:r>
              <a:rPr lang="en-US" dirty="0" smtClean="0">
                <a:ea typeface="+mj-ea"/>
              </a:rPr>
              <a:t>Programs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program for only you to test with</a:t>
            </a:r>
          </a:p>
          <a:p>
            <a:pPr lvl="1"/>
            <a:r>
              <a:rPr lang="en-US" dirty="0"/>
              <a:t>Run by you, not your user</a:t>
            </a:r>
          </a:p>
          <a:p>
            <a:r>
              <a:rPr lang="en-US" dirty="0"/>
              <a:t>Call methods with different inputs</a:t>
            </a:r>
          </a:p>
          <a:p>
            <a:pPr lvl="1"/>
            <a:r>
              <a:rPr lang="en-US" dirty="0"/>
              <a:t>Test cases, edge conditions</a:t>
            </a:r>
          </a:p>
          <a:p>
            <a:pPr lvl="2"/>
            <a:r>
              <a:rPr lang="en-US" dirty="0"/>
              <a:t>Positive, negative, zero</a:t>
            </a:r>
          </a:p>
          <a:p>
            <a:pPr lvl="2"/>
            <a:r>
              <a:rPr lang="en-US" dirty="0"/>
              <a:t>true, false</a:t>
            </a:r>
          </a:p>
          <a:p>
            <a:pPr lvl="2"/>
            <a:r>
              <a:rPr lang="en-US" dirty="0"/>
              <a:t>Strings, </a:t>
            </a:r>
            <a:r>
              <a:rPr lang="en-US" dirty="0" smtClean="0"/>
              <a:t>characters</a:t>
            </a:r>
            <a:endParaRPr lang="en-US" dirty="0"/>
          </a:p>
          <a:p>
            <a:r>
              <a:rPr lang="en-US" dirty="0" smtClean="0"/>
              <a:t>Demonstrate </a:t>
            </a:r>
            <a:r>
              <a:rPr lang="en-US" dirty="0" err="1" smtClean="0"/>
              <a:t>MathUtils.java</a:t>
            </a:r>
            <a:r>
              <a:rPr lang="en-US" dirty="0" smtClean="0"/>
              <a:t> in Eclipse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Overloading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7976" cy="4525963"/>
          </a:xfrm>
        </p:spPr>
        <p:txBody>
          <a:bodyPr>
            <a:normAutofit fontScale="92500" lnSpcReduction="10000"/>
          </a:bodyPr>
          <a:lstStyle/>
          <a:p>
            <a:pPr marL="566928" indent="-457200">
              <a:defRPr/>
            </a:pPr>
            <a:r>
              <a:rPr lang="en-US" sz="2800" dirty="0" smtClean="0">
                <a:ea typeface="+mn-ea"/>
              </a:rPr>
              <a:t>Using the same method name for two or more methods </a:t>
            </a:r>
            <a:r>
              <a:rPr lang="en-US" sz="2800" i="1" dirty="0" smtClean="0">
                <a:ea typeface="+mn-ea"/>
              </a:rPr>
              <a:t>within the same class</a:t>
            </a:r>
            <a:endParaRPr lang="en-US" sz="2800" dirty="0" smtClean="0">
              <a:ea typeface="+mn-ea"/>
            </a:endParaRP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en-US" sz="1100" dirty="0" smtClean="0">
              <a:ea typeface="+mn-ea"/>
            </a:endParaRPr>
          </a:p>
          <a:p>
            <a:pPr marL="566928" indent="-457200">
              <a:defRPr/>
            </a:pPr>
            <a:r>
              <a:rPr lang="en-US" sz="2800" dirty="0" smtClean="0">
                <a:ea typeface="+mn-ea"/>
              </a:rPr>
              <a:t>We have seen this for constructors already</a:t>
            </a:r>
          </a:p>
          <a:p>
            <a:pPr marL="109728" indent="0" fontAlgn="auto">
              <a:spcAft>
                <a:spcPts val="0"/>
              </a:spcAft>
              <a:buNone/>
              <a:defRPr/>
            </a:pPr>
            <a:endParaRPr lang="en-US" sz="1100" dirty="0" smtClean="0">
              <a:ea typeface="+mn-ea"/>
            </a:endParaRPr>
          </a:p>
          <a:p>
            <a:pPr marL="566928" indent="-457200">
              <a:defRPr/>
            </a:pPr>
            <a:r>
              <a:rPr lang="en-US" sz="2800" dirty="0" smtClean="0">
                <a:ea typeface="+mn-ea"/>
              </a:rPr>
              <a:t>Parameter lists must be different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600" dirty="0" smtClean="0">
                <a:solidFill>
                  <a:srgbClr val="941EDF"/>
                </a:solidFill>
                <a:ea typeface="+mn-ea"/>
              </a:rPr>
              <a:t>public</a:t>
            </a:r>
            <a:r>
              <a:rPr lang="en-US" sz="2600" dirty="0" smtClean="0">
                <a:ea typeface="+mn-ea"/>
              </a:rPr>
              <a:t> </a:t>
            </a:r>
            <a:r>
              <a:rPr lang="en-US" sz="2600" dirty="0" smtClean="0">
                <a:solidFill>
                  <a:srgbClr val="941EDF"/>
                </a:solidFill>
                <a:ea typeface="+mn-ea"/>
              </a:rPr>
              <a:t>double</a:t>
            </a:r>
            <a:r>
              <a:rPr lang="en-US" sz="2600" dirty="0" smtClean="0">
                <a:ea typeface="+mn-ea"/>
              </a:rPr>
              <a:t> average(</a:t>
            </a:r>
            <a:r>
              <a:rPr lang="en-US" sz="2600" dirty="0" smtClean="0">
                <a:solidFill>
                  <a:srgbClr val="941EDF"/>
                </a:solidFill>
                <a:ea typeface="+mn-ea"/>
              </a:rPr>
              <a:t>double</a:t>
            </a:r>
            <a:r>
              <a:rPr lang="en-US" sz="2600" dirty="0" smtClean="0">
                <a:ea typeface="+mn-ea"/>
              </a:rPr>
              <a:t> n1, </a:t>
            </a:r>
            <a:r>
              <a:rPr lang="en-US" sz="2600" dirty="0" smtClean="0">
                <a:solidFill>
                  <a:srgbClr val="941EDF"/>
                </a:solidFill>
                <a:ea typeface="+mn-ea"/>
              </a:rPr>
              <a:t>double</a:t>
            </a:r>
            <a:r>
              <a:rPr lang="en-US" sz="2600" dirty="0" smtClean="0">
                <a:ea typeface="+mn-ea"/>
              </a:rPr>
              <a:t> n2)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600" dirty="0" smtClean="0">
                <a:solidFill>
                  <a:srgbClr val="941EDF"/>
                </a:solidFill>
                <a:ea typeface="+mn-ea"/>
              </a:rPr>
              <a:t>public</a:t>
            </a:r>
            <a:r>
              <a:rPr lang="en-US" sz="2600" dirty="0" smtClean="0">
                <a:ea typeface="+mn-ea"/>
              </a:rPr>
              <a:t> </a:t>
            </a:r>
            <a:r>
              <a:rPr lang="en-US" sz="2600" dirty="0" smtClean="0">
                <a:solidFill>
                  <a:srgbClr val="941EDF"/>
                </a:solidFill>
                <a:ea typeface="+mn-ea"/>
              </a:rPr>
              <a:t>double</a:t>
            </a:r>
            <a:r>
              <a:rPr lang="en-US" sz="2600" dirty="0" smtClean="0">
                <a:ea typeface="+mn-ea"/>
              </a:rPr>
              <a:t> average(</a:t>
            </a:r>
            <a:r>
              <a:rPr lang="en-US" sz="2600" dirty="0" smtClean="0">
                <a:solidFill>
                  <a:srgbClr val="941EDF"/>
                </a:solidFill>
                <a:ea typeface="+mn-ea"/>
              </a:rPr>
              <a:t>double</a:t>
            </a:r>
            <a:r>
              <a:rPr lang="en-US" sz="2600" dirty="0" smtClean="0">
                <a:ea typeface="+mn-ea"/>
              </a:rPr>
              <a:t> n1, </a:t>
            </a:r>
            <a:r>
              <a:rPr lang="en-US" sz="2600" dirty="0" smtClean="0">
                <a:solidFill>
                  <a:srgbClr val="941EDF"/>
                </a:solidFill>
                <a:ea typeface="+mn-ea"/>
              </a:rPr>
              <a:t>double</a:t>
            </a:r>
            <a:r>
              <a:rPr lang="en-US" sz="2600" dirty="0" smtClean="0">
                <a:ea typeface="+mn-ea"/>
              </a:rPr>
              <a:t> n2, </a:t>
            </a:r>
            <a:r>
              <a:rPr lang="en-US" sz="2600" dirty="0" smtClean="0">
                <a:solidFill>
                  <a:srgbClr val="941EDF"/>
                </a:solidFill>
                <a:ea typeface="+mn-ea"/>
              </a:rPr>
              <a:t>double</a:t>
            </a:r>
            <a:r>
              <a:rPr lang="en-US" sz="2600" dirty="0" smtClean="0">
                <a:ea typeface="+mn-ea"/>
              </a:rPr>
              <a:t> n3)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1000" dirty="0" smtClean="0">
              <a:ea typeface="+mn-ea"/>
            </a:endParaRPr>
          </a:p>
          <a:p>
            <a:pPr marL="566928" indent="-457200">
              <a:defRPr/>
            </a:pPr>
            <a:r>
              <a:rPr lang="en-US" sz="2800" dirty="0" smtClean="0">
                <a:ea typeface="+mn-ea"/>
              </a:rPr>
              <a:t>Java knows what to use based on the number and types of the arguments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Method </a:t>
            </a:r>
            <a:r>
              <a:rPr lang="en-US" i="1" dirty="0" smtClean="0">
                <a:ea typeface="+mj-ea"/>
              </a:rPr>
              <a:t>signature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smtClean="0"/>
              <a:t>method’s </a:t>
            </a:r>
            <a:r>
              <a:rPr lang="en-US" dirty="0"/>
              <a:t>name and the number and types of its </a:t>
            </a:r>
            <a:r>
              <a:rPr lang="en-US" dirty="0" smtClean="0"/>
              <a:t>parameters</a:t>
            </a:r>
          </a:p>
          <a:p>
            <a:endParaRPr lang="en-US" sz="1000" dirty="0" smtClean="0"/>
          </a:p>
          <a:p>
            <a:r>
              <a:rPr lang="en-US" dirty="0" smtClean="0"/>
              <a:t>signature </a:t>
            </a:r>
            <a:r>
              <a:rPr lang="en-US" dirty="0"/>
              <a:t>does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include return </a:t>
            </a:r>
            <a:r>
              <a:rPr lang="en-US" dirty="0" smtClean="0"/>
              <a:t>type</a:t>
            </a:r>
          </a:p>
          <a:p>
            <a:endParaRPr lang="en-US" sz="1000" dirty="0"/>
          </a:p>
          <a:p>
            <a:r>
              <a:rPr lang="en-US" dirty="0"/>
              <a:t>Cannot have two methods with the same signature in the same class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Gotcha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Overloading and automatic type conversion</a:t>
            </a:r>
          </a:p>
          <a:p>
            <a:endParaRPr lang="en-US" sz="1100" dirty="0"/>
          </a:p>
          <a:p>
            <a:r>
              <a:rPr lang="en-US" sz="2800" dirty="0"/>
              <a:t>Imagine we have this constructor </a:t>
            </a:r>
            <a:r>
              <a:rPr lang="en-US" sz="2800" dirty="0" smtClean="0"/>
              <a:t>defined as:</a:t>
            </a:r>
            <a:endParaRPr lang="en-US" sz="2800" dirty="0"/>
          </a:p>
          <a:p>
            <a:pPr>
              <a:buFont typeface="Wingdings 2" charset="0"/>
              <a:buNone/>
            </a:pPr>
            <a:r>
              <a:rPr lang="en-US" dirty="0"/>
              <a:t>    </a:t>
            </a:r>
            <a:r>
              <a:rPr lang="en-US" sz="2000" dirty="0">
                <a:solidFill>
                  <a:srgbClr val="941EDF"/>
                </a:solidFill>
              </a:rPr>
              <a:t>public</a:t>
            </a:r>
            <a:r>
              <a:rPr lang="en-US" sz="2000" dirty="0"/>
              <a:t> Pet(</a:t>
            </a:r>
            <a:r>
              <a:rPr lang="en-US" sz="2000" dirty="0">
                <a:solidFill>
                  <a:srgbClr val="941EDF"/>
                </a:solidFill>
              </a:rPr>
              <a:t>double</a:t>
            </a:r>
            <a:r>
              <a:rPr lang="en-US" sz="2000" dirty="0"/>
              <a:t> </a:t>
            </a:r>
            <a:r>
              <a:rPr lang="en-US" sz="2000" dirty="0" err="1"/>
              <a:t>initialWeight</a:t>
            </a:r>
            <a:r>
              <a:rPr lang="en-US" sz="2000" dirty="0"/>
              <a:t>)</a:t>
            </a:r>
            <a:endParaRPr lang="en-US" dirty="0"/>
          </a:p>
          <a:p>
            <a:endParaRPr lang="en-US" sz="1100" dirty="0"/>
          </a:p>
          <a:p>
            <a:r>
              <a:rPr lang="en-US" sz="2800" dirty="0"/>
              <a:t>We create a Pet like this:</a:t>
            </a:r>
          </a:p>
          <a:p>
            <a:pPr lvl="1">
              <a:buFont typeface="Verdana" charset="0"/>
              <a:buNone/>
            </a:pPr>
            <a:r>
              <a:rPr lang="en-US" sz="2000" dirty="0"/>
              <a:t>    Pet </a:t>
            </a:r>
            <a:r>
              <a:rPr lang="en-US" sz="2000" dirty="0" err="1"/>
              <a:t>myPet</a:t>
            </a:r>
            <a:r>
              <a:rPr lang="en-US" sz="2000" dirty="0"/>
              <a:t> = </a:t>
            </a:r>
            <a:r>
              <a:rPr lang="en-US" sz="2000" dirty="0">
                <a:solidFill>
                  <a:srgbClr val="941EDF"/>
                </a:solidFill>
              </a:rPr>
              <a:t>new</a:t>
            </a:r>
            <a:r>
              <a:rPr lang="en-US" sz="2000" dirty="0"/>
              <a:t> Pet(35)</a:t>
            </a:r>
            <a:r>
              <a:rPr lang="en-US" sz="2000" dirty="0" smtClean="0"/>
              <a:t>;</a:t>
            </a:r>
          </a:p>
          <a:p>
            <a:pPr lvl="1">
              <a:buFont typeface="Verdana" charset="0"/>
              <a:buNone/>
            </a:pPr>
            <a:endParaRPr lang="en-US" sz="1000" dirty="0"/>
          </a:p>
          <a:p>
            <a:r>
              <a:rPr lang="en-US" sz="2800" dirty="0"/>
              <a:t>What happens?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Gotcha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defRPr/>
            </a:pPr>
            <a:r>
              <a:rPr lang="en-US" sz="2800" dirty="0" smtClean="0">
                <a:ea typeface="+mn-ea"/>
              </a:rPr>
              <a:t>Imagine we have these two constructors </a:t>
            </a:r>
            <a:r>
              <a:rPr lang="en-US" sz="2800" dirty="0" smtClean="0">
                <a:ea typeface="+mn-ea"/>
              </a:rPr>
              <a:t>defined as:</a:t>
            </a:r>
            <a:endParaRPr lang="en-US" sz="2800" dirty="0" smtClean="0">
              <a:ea typeface="+mn-ea"/>
            </a:endParaRPr>
          </a:p>
          <a:p>
            <a:pPr marL="765810" lvl="1" indent="-256032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solidFill>
                  <a:srgbClr val="941EDF"/>
                </a:solidFill>
                <a:ea typeface="+mn-ea"/>
              </a:rPr>
              <a:t>    public </a:t>
            </a:r>
            <a:r>
              <a:rPr lang="en-US" sz="2000" dirty="0" smtClean="0">
                <a:ea typeface="+mn-ea"/>
              </a:rPr>
              <a:t>Pet(</a:t>
            </a:r>
            <a:r>
              <a:rPr lang="en-US" sz="2000" dirty="0" err="1" smtClean="0">
                <a:solidFill>
                  <a:srgbClr val="941EDF"/>
                </a:solidFill>
                <a:ea typeface="+mn-ea"/>
              </a:rPr>
              <a:t>int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initialAge</a:t>
            </a:r>
            <a:r>
              <a:rPr lang="en-US" sz="2000" dirty="0" smtClean="0">
                <a:ea typeface="+mn-ea"/>
              </a:rPr>
              <a:t>)</a:t>
            </a:r>
          </a:p>
          <a:p>
            <a:pPr marL="765810" lvl="1" indent="-256032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solidFill>
                  <a:srgbClr val="941EDF"/>
                </a:solidFill>
                <a:ea typeface="+mn-ea"/>
              </a:rPr>
              <a:t>    public</a:t>
            </a:r>
            <a:r>
              <a:rPr lang="en-US" sz="2000" dirty="0" smtClean="0">
                <a:ea typeface="+mn-ea"/>
              </a:rPr>
              <a:t> Pet(</a:t>
            </a:r>
            <a:r>
              <a:rPr lang="en-US" sz="2000" dirty="0" smtClean="0">
                <a:solidFill>
                  <a:srgbClr val="941EDF"/>
                </a:solidFill>
                <a:ea typeface="+mn-ea"/>
              </a:rPr>
              <a:t>double</a:t>
            </a:r>
            <a:r>
              <a:rPr lang="en-US" sz="2000" dirty="0" smtClean="0">
                <a:ea typeface="+mn-ea"/>
              </a:rPr>
              <a:t> </a:t>
            </a:r>
            <a:r>
              <a:rPr lang="en-US" sz="2000" dirty="0" err="1" smtClean="0">
                <a:ea typeface="+mn-ea"/>
              </a:rPr>
              <a:t>initialWeight</a:t>
            </a:r>
            <a:r>
              <a:rPr lang="en-US" sz="2000" dirty="0" smtClean="0">
                <a:ea typeface="+mn-ea"/>
              </a:rPr>
              <a:t>)</a:t>
            </a:r>
          </a:p>
          <a:p>
            <a:pPr marL="765810" lvl="1" indent="-256032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000" dirty="0" smtClean="0">
              <a:ea typeface="+mn-ea"/>
            </a:endParaRPr>
          </a:p>
          <a:p>
            <a:pPr marL="566928" indent="-457200">
              <a:defRPr/>
            </a:pPr>
            <a:r>
              <a:rPr lang="en-US" sz="2800" dirty="0" smtClean="0">
                <a:ea typeface="+mn-ea"/>
              </a:rPr>
              <a:t>We create a Pet like this: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 pitchFamily="34" charset="0"/>
              <a:buNone/>
              <a:defRPr/>
            </a:pPr>
            <a:r>
              <a:rPr lang="en-US" sz="2000" dirty="0" smtClean="0">
                <a:ea typeface="+mn-ea"/>
              </a:rPr>
              <a:t>      Pet </a:t>
            </a:r>
            <a:r>
              <a:rPr lang="en-US" sz="2000" dirty="0" err="1" smtClean="0">
                <a:ea typeface="+mn-ea"/>
              </a:rPr>
              <a:t>myPet</a:t>
            </a:r>
            <a:r>
              <a:rPr lang="en-US" sz="2000" dirty="0" smtClean="0">
                <a:ea typeface="+mn-ea"/>
              </a:rPr>
              <a:t> = </a:t>
            </a:r>
            <a:r>
              <a:rPr lang="en-US" sz="2000" dirty="0" smtClean="0">
                <a:solidFill>
                  <a:srgbClr val="941EDF"/>
                </a:solidFill>
                <a:ea typeface="+mn-ea"/>
              </a:rPr>
              <a:t>new</a:t>
            </a:r>
            <a:r>
              <a:rPr lang="en-US" sz="2000" dirty="0" smtClean="0">
                <a:ea typeface="+mn-ea"/>
              </a:rPr>
              <a:t> Pet(35);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 pitchFamily="34" charset="0"/>
              <a:buNone/>
              <a:defRPr/>
            </a:pPr>
            <a:endParaRPr lang="en-US" sz="1000" dirty="0" smtClean="0">
              <a:ea typeface="+mn-ea"/>
            </a:endParaRPr>
          </a:p>
          <a:p>
            <a:pPr marL="566928" indent="-457200">
              <a:defRPr/>
            </a:pPr>
            <a:r>
              <a:rPr lang="en-US" sz="2800" dirty="0" smtClean="0">
                <a:ea typeface="+mn-ea"/>
              </a:rPr>
              <a:t>What happens?</a:t>
            </a:r>
          </a:p>
          <a:p>
            <a:pPr marL="509778" lvl="1" indent="0">
              <a:buNone/>
              <a:defRPr/>
            </a:pPr>
            <a:r>
              <a:rPr lang="en-US" sz="2000" dirty="0" smtClean="0">
                <a:ea typeface="+mn-ea"/>
              </a:rPr>
              <a:t>   We create a pet with age 35, instead of weight 35.0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and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Self-test question 20 (p. 610): Is overloading a method name an example of polymorphism? </a:t>
            </a:r>
          </a:p>
          <a:p>
            <a:pPr lvl="1"/>
            <a:r>
              <a:rPr lang="en-US" sz="2400" dirty="0" smtClean="0"/>
              <a:t>Answer on p. 654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0" y="3217330"/>
            <a:ext cx="9044549" cy="130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352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Example: Pet Class</a:t>
            </a:r>
            <a:endParaRPr lang="en-US" dirty="0">
              <a:ea typeface="+mj-ea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600" dirty="0">
                <a:latin typeface="Consolas" charset="0"/>
              </a:rPr>
              <a:t>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class</a:t>
            </a:r>
            <a:r>
              <a:rPr lang="en-US" sz="1600" dirty="0">
                <a:latin typeface="Consolas" charset="0"/>
              </a:rPr>
              <a:t> Pet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private</a:t>
            </a:r>
            <a:r>
              <a:rPr lang="en-US" sz="1600" dirty="0">
                <a:latin typeface="Consolas" charset="0"/>
              </a:rPr>
              <a:t> String name;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private</a:t>
            </a:r>
            <a:r>
              <a:rPr lang="en-US" sz="1600" dirty="0">
                <a:latin typeface="Consolas" charset="0"/>
              </a:rPr>
              <a:t> </a:t>
            </a:r>
            <a:r>
              <a:rPr lang="en-US" sz="1600" dirty="0" err="1">
                <a:solidFill>
                  <a:srgbClr val="941EDF"/>
                </a:solidFill>
                <a:latin typeface="Consolas" charset="0"/>
              </a:rPr>
              <a:t>int</a:t>
            </a:r>
            <a:r>
              <a:rPr lang="en-US" sz="1600" dirty="0">
                <a:latin typeface="Consolas" charset="0"/>
              </a:rPr>
              <a:t> age;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private</a:t>
            </a:r>
            <a:r>
              <a:rPr lang="en-US" sz="1600" dirty="0">
                <a:latin typeface="Consolas" charset="0"/>
              </a:rPr>
              <a:t>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double</a:t>
            </a:r>
            <a:r>
              <a:rPr lang="en-US" sz="1600" dirty="0">
                <a:latin typeface="Consolas" charset="0"/>
              </a:rPr>
              <a:t> weight;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endParaRPr lang="en-US" sz="1600" dirty="0">
              <a:latin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600" dirty="0">
                <a:latin typeface="Consolas" charset="0"/>
              </a:rPr>
              <a:t> Pet()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    name = </a:t>
            </a:r>
            <a:r>
              <a:rPr lang="ja-JP" altLang="en-US" sz="1600" dirty="0">
                <a:solidFill>
                  <a:srgbClr val="00CB00"/>
                </a:solidFill>
                <a:latin typeface="Consolas" charset="0"/>
              </a:rPr>
              <a:t>“</a:t>
            </a:r>
            <a:r>
              <a:rPr lang="en-US" sz="1600" dirty="0">
                <a:solidFill>
                  <a:srgbClr val="00CB00"/>
                </a:solidFill>
                <a:latin typeface="Consolas" charset="0"/>
              </a:rPr>
              <a:t>No name </a:t>
            </a:r>
            <a:r>
              <a:rPr lang="en-US" sz="1600" dirty="0" smtClean="0">
                <a:solidFill>
                  <a:srgbClr val="00CB00"/>
                </a:solidFill>
                <a:latin typeface="Consolas" charset="0"/>
              </a:rPr>
              <a:t>yet</a:t>
            </a:r>
            <a:r>
              <a:rPr lang="ja-JP" altLang="en-US" sz="1600" dirty="0" smtClean="0">
                <a:solidFill>
                  <a:srgbClr val="00CB00"/>
                </a:solidFill>
                <a:latin typeface="Consolas" charset="0"/>
              </a:rPr>
              <a:t>”</a:t>
            </a:r>
            <a:r>
              <a:rPr lang="en-US" sz="1600" dirty="0">
                <a:latin typeface="Consolas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    age = 0;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    weight = 0;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endParaRPr lang="en-US" sz="1600" dirty="0">
              <a:latin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public</a:t>
            </a:r>
            <a:r>
              <a:rPr lang="en-US" sz="1600" dirty="0">
                <a:latin typeface="Consolas" charset="0"/>
              </a:rPr>
              <a:t> Pet(String </a:t>
            </a:r>
            <a:r>
              <a:rPr lang="en-US" sz="1600" dirty="0" err="1">
                <a:latin typeface="Consolas" charset="0"/>
              </a:rPr>
              <a:t>initName</a:t>
            </a:r>
            <a:r>
              <a:rPr lang="en-US" sz="1600" dirty="0">
                <a:latin typeface="Consolas" charset="0"/>
              </a:rPr>
              <a:t>, </a:t>
            </a:r>
            <a:r>
              <a:rPr lang="en-US" sz="1600" dirty="0" err="1">
                <a:solidFill>
                  <a:srgbClr val="941EDF"/>
                </a:solidFill>
                <a:latin typeface="Consolas" charset="0"/>
              </a:rPr>
              <a:t>int</a:t>
            </a:r>
            <a:r>
              <a:rPr lang="en-US" sz="1600" dirty="0">
                <a:latin typeface="Consolas" charset="0"/>
              </a:rPr>
              <a:t> </a:t>
            </a:r>
            <a:r>
              <a:rPr lang="en-US" sz="1600" dirty="0" err="1">
                <a:latin typeface="Consolas" charset="0"/>
              </a:rPr>
              <a:t>initAge</a:t>
            </a:r>
            <a:r>
              <a:rPr lang="en-US" sz="1600" dirty="0">
                <a:latin typeface="Consolas" charset="0"/>
              </a:rPr>
              <a:t>, </a:t>
            </a:r>
            <a:r>
              <a:rPr lang="en-US" sz="1600" dirty="0">
                <a:solidFill>
                  <a:srgbClr val="941EDF"/>
                </a:solidFill>
                <a:latin typeface="Consolas" charset="0"/>
              </a:rPr>
              <a:t>double</a:t>
            </a:r>
            <a:r>
              <a:rPr lang="en-US" sz="1600" dirty="0">
                <a:latin typeface="Consolas" charset="0"/>
              </a:rPr>
              <a:t> </a:t>
            </a:r>
            <a:r>
              <a:rPr lang="en-US" sz="1600" dirty="0" err="1">
                <a:latin typeface="Consolas" charset="0"/>
              </a:rPr>
              <a:t>initWeight</a:t>
            </a:r>
            <a:r>
              <a:rPr lang="en-US" sz="1600" dirty="0">
                <a:latin typeface="Consolas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    name = </a:t>
            </a:r>
            <a:r>
              <a:rPr lang="en-US" sz="1600" dirty="0" err="1">
                <a:latin typeface="Consolas" charset="0"/>
              </a:rPr>
              <a:t>initName</a:t>
            </a:r>
            <a:r>
              <a:rPr lang="en-US" sz="1600" dirty="0">
                <a:latin typeface="Consolas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    age = </a:t>
            </a:r>
            <a:r>
              <a:rPr lang="en-US" sz="1600" dirty="0" err="1">
                <a:latin typeface="Consolas" charset="0"/>
              </a:rPr>
              <a:t>initAge</a:t>
            </a:r>
            <a:r>
              <a:rPr lang="en-US" sz="1600" dirty="0">
                <a:latin typeface="Consolas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    weight = </a:t>
            </a:r>
            <a:r>
              <a:rPr lang="en-US" sz="1600" dirty="0" err="1">
                <a:latin typeface="Consolas" charset="0"/>
              </a:rPr>
              <a:t>initWeight</a:t>
            </a:r>
            <a:r>
              <a:rPr lang="en-US" sz="1600" dirty="0">
                <a:latin typeface="Consolas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charset="0"/>
              <a:buNone/>
            </a:pPr>
            <a:r>
              <a:rPr lang="en-US" sz="1600" dirty="0">
                <a:latin typeface="Consolas" charset="0"/>
              </a:rPr>
              <a:t>}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71208" y="2924111"/>
            <a:ext cx="3219043" cy="1417750"/>
          </a:xfrm>
          <a:prstGeom prst="round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46413" y="4449957"/>
            <a:ext cx="6802504" cy="1417750"/>
          </a:xfrm>
          <a:prstGeom prst="round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Package &amp; Review of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546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Constructors Self-test Questions</a:t>
            </a:r>
            <a:endParaRPr lang="en-US" dirty="0">
              <a:ea typeface="+mj-ea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a class is named Student, what name can you use for a constructor of this class?</a:t>
            </a:r>
          </a:p>
          <a:p>
            <a:pPr lvl="1"/>
            <a:r>
              <a:rPr lang="en-US" dirty="0"/>
              <a:t>Every constructor for this class must be named </a:t>
            </a:r>
            <a:r>
              <a:rPr lang="en-US" dirty="0" smtClean="0"/>
              <a:t>Student</a:t>
            </a:r>
          </a:p>
          <a:p>
            <a:pPr lvl="1"/>
            <a:endParaRPr lang="en-US" sz="1100" dirty="0"/>
          </a:p>
          <a:p>
            <a:r>
              <a:rPr lang="en-US" dirty="0"/>
              <a:t>What return type do you specify for a constructor?</a:t>
            </a:r>
          </a:p>
          <a:p>
            <a:pPr lvl="1"/>
            <a:r>
              <a:rPr lang="en-US" dirty="0"/>
              <a:t>No return type, not even </a:t>
            </a:r>
            <a:r>
              <a:rPr lang="en-US" dirty="0" smtClean="0"/>
              <a:t>void</a:t>
            </a:r>
          </a:p>
          <a:p>
            <a:pPr lvl="1"/>
            <a:endParaRPr lang="en-US" sz="1200" dirty="0"/>
          </a:p>
          <a:p>
            <a:r>
              <a:rPr lang="en-US" dirty="0"/>
              <a:t>What is a default constructor?</a:t>
            </a:r>
          </a:p>
          <a:p>
            <a:pPr lvl="1"/>
            <a:r>
              <a:rPr lang="en-US" dirty="0"/>
              <a:t>Constructor without parameters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941EDF"/>
                </a:solidFill>
                <a:ea typeface="+mj-ea"/>
              </a:rPr>
              <a:t>static</a:t>
            </a:r>
            <a:r>
              <a:rPr lang="en-US" dirty="0" smtClean="0">
                <a:solidFill>
                  <a:schemeClr val="tx1"/>
                </a:solidFill>
                <a:ea typeface="+mj-ea"/>
              </a:rPr>
              <a:t>, Some </a:t>
            </a:r>
            <a:r>
              <a:rPr lang="en-US" dirty="0">
                <a:solidFill>
                  <a:schemeClr val="tx1"/>
                </a:solidFill>
              </a:rPr>
              <a:t>E</a:t>
            </a:r>
            <a:r>
              <a:rPr lang="en-US" dirty="0" smtClean="0">
                <a:solidFill>
                  <a:schemeClr val="tx1"/>
                </a:solidFill>
                <a:ea typeface="+mj-ea"/>
              </a:rPr>
              <a:t>xamples</a:t>
            </a:r>
            <a:endParaRPr lang="en-US" dirty="0">
              <a:solidFill>
                <a:schemeClr val="tx1"/>
              </a:solidFill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static constants and variables</a:t>
            </a:r>
          </a:p>
          <a:p>
            <a:pPr lvl="1"/>
            <a:r>
              <a:rPr lang="en-US" sz="2400" dirty="0">
                <a:solidFill>
                  <a:srgbClr val="941EDF"/>
                </a:solidFill>
              </a:rPr>
              <a:t>private static final </a:t>
            </a:r>
            <a:r>
              <a:rPr lang="en-US" sz="2400" dirty="0" err="1">
                <a:solidFill>
                  <a:srgbClr val="941EDF"/>
                </a:solidFill>
              </a:rPr>
              <a:t>int</a:t>
            </a:r>
            <a:r>
              <a:rPr lang="en-US" sz="2400" dirty="0">
                <a:solidFill>
                  <a:srgbClr val="941EDF"/>
                </a:solidFill>
              </a:rPr>
              <a:t> </a:t>
            </a:r>
            <a:r>
              <a:rPr lang="en-US" sz="2400" dirty="0"/>
              <a:t>FACE_DIAMETER = 200;</a:t>
            </a:r>
          </a:p>
          <a:p>
            <a:pPr lvl="1"/>
            <a:r>
              <a:rPr lang="en-US" sz="2400" dirty="0">
                <a:solidFill>
                  <a:srgbClr val="941EDF"/>
                </a:solidFill>
              </a:rPr>
              <a:t>public static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941EDF"/>
                </a:solidFill>
              </a:rPr>
              <a:t>final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941EDF"/>
                </a:solidFill>
              </a:rPr>
              <a:t>int</a:t>
            </a:r>
            <a:r>
              <a:rPr lang="en-US" sz="2400" dirty="0"/>
              <a:t> FEET_PER_YARD = 3;</a:t>
            </a:r>
          </a:p>
          <a:p>
            <a:pPr lvl="1"/>
            <a:r>
              <a:rPr lang="en-US" sz="2400" dirty="0">
                <a:solidFill>
                  <a:srgbClr val="941EDF"/>
                </a:solidFill>
              </a:rPr>
              <a:t>private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941EDF"/>
                </a:solidFill>
              </a:rPr>
              <a:t>static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941EDF"/>
                </a:solidFill>
              </a:rPr>
              <a:t>int</a:t>
            </a:r>
            <a:r>
              <a:rPr lang="en-US" sz="2400" dirty="0"/>
              <a:t> </a:t>
            </a:r>
            <a:r>
              <a:rPr lang="en-US" sz="2400" dirty="0" err="1"/>
              <a:t>numberOfInvocations</a:t>
            </a:r>
            <a:r>
              <a:rPr lang="en-US" sz="2400" dirty="0" smtClean="0"/>
              <a:t>;</a:t>
            </a:r>
            <a:endParaRPr lang="en-US" sz="2400" dirty="0"/>
          </a:p>
          <a:p>
            <a:r>
              <a:rPr lang="en-US" sz="2800" dirty="0"/>
              <a:t>static methods</a:t>
            </a:r>
          </a:p>
          <a:p>
            <a:pPr lvl="1"/>
            <a:r>
              <a:rPr lang="en-US" sz="2400" dirty="0">
                <a:solidFill>
                  <a:srgbClr val="941EDF"/>
                </a:solidFill>
              </a:rPr>
              <a:t>public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941EDF"/>
                </a:solidFill>
              </a:rPr>
              <a:t>static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941EDF"/>
                </a:solidFill>
              </a:rPr>
              <a:t>void</a:t>
            </a:r>
            <a:r>
              <a:rPr lang="en-US" sz="2400" dirty="0"/>
              <a:t> main(String[] </a:t>
            </a:r>
            <a:r>
              <a:rPr lang="en-US" sz="2400" dirty="0" err="1"/>
              <a:t>args</a:t>
            </a:r>
            <a:r>
              <a:rPr lang="en-US" sz="2400" dirty="0"/>
              <a:t>)</a:t>
            </a:r>
          </a:p>
          <a:p>
            <a:pPr lvl="1"/>
            <a:r>
              <a:rPr lang="en-US" sz="2400" dirty="0">
                <a:solidFill>
                  <a:srgbClr val="941EDF"/>
                </a:solidFill>
              </a:rPr>
              <a:t>public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941EDF"/>
                </a:solidFill>
              </a:rPr>
              <a:t>static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941EDF"/>
                </a:solidFill>
              </a:rPr>
              <a:t>int</a:t>
            </a:r>
            <a:r>
              <a:rPr lang="en-US" sz="2400" dirty="0"/>
              <a:t> </a:t>
            </a:r>
            <a:r>
              <a:rPr lang="en-US" sz="2400" dirty="0" err="1"/>
              <a:t>pow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x, </a:t>
            </a:r>
            <a:r>
              <a:rPr lang="en-US" sz="2400" dirty="0" err="1"/>
              <a:t>int</a:t>
            </a:r>
            <a:r>
              <a:rPr lang="en-US" sz="2400" dirty="0"/>
              <a:t> y)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rgbClr val="941EDF"/>
                </a:solidFill>
              </a:rPr>
              <a:t>s</a:t>
            </a:r>
            <a:r>
              <a:rPr lang="en-US" dirty="0" smtClean="0">
                <a:solidFill>
                  <a:srgbClr val="941EDF"/>
                </a:solidFill>
                <a:ea typeface="+mj-ea"/>
              </a:rPr>
              <a:t>tatic</a:t>
            </a:r>
            <a:r>
              <a:rPr lang="en-US" dirty="0" smtClean="0">
                <a:ea typeface="+mj-ea"/>
              </a:rPr>
              <a:t> Version of </a:t>
            </a:r>
            <a:r>
              <a:rPr lang="en-US" dirty="0" err="1"/>
              <a:t>P</a:t>
            </a:r>
            <a:r>
              <a:rPr lang="en-US" dirty="0" err="1" smtClean="0">
                <a:ea typeface="+mj-ea"/>
              </a:rPr>
              <a:t>ow</a:t>
            </a:r>
            <a:r>
              <a:rPr lang="en-US" dirty="0" smtClean="0">
                <a:ea typeface="+mj-ea"/>
              </a:rPr>
              <a:t> </a:t>
            </a:r>
            <a:r>
              <a:rPr lang="en-US" dirty="0"/>
              <a:t>M</a:t>
            </a:r>
            <a:r>
              <a:rPr lang="en-US" dirty="0" smtClean="0">
                <a:ea typeface="+mj-ea"/>
              </a:rPr>
              <a:t>ethod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public</a:t>
            </a:r>
            <a:r>
              <a:rPr lang="en-US" sz="2000" dirty="0" smtClean="0">
                <a:latin typeface="Consolas" pitchFamily="49" charset="0"/>
                <a:ea typeface="+mn-ea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class</a:t>
            </a:r>
            <a:r>
              <a:rPr lang="en-US" sz="2000" dirty="0" smtClean="0">
                <a:latin typeface="Consolas" pitchFamily="49" charset="0"/>
                <a:ea typeface="+mn-ea"/>
              </a:rPr>
              <a:t> </a:t>
            </a:r>
            <a:r>
              <a:rPr lang="en-US" sz="2000" dirty="0" err="1" smtClean="0">
                <a:latin typeface="Consolas" pitchFamily="49" charset="0"/>
                <a:ea typeface="+mn-ea"/>
              </a:rPr>
              <a:t>MathUtilities</a:t>
            </a:r>
            <a:endParaRPr lang="en-US" sz="2000" dirty="0" smtClean="0">
              <a:latin typeface="Consolas" pitchFamily="49" charset="0"/>
              <a:ea typeface="+mn-ea"/>
            </a:endParaRP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{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nsolas" pitchFamily="49" charset="0"/>
                <a:ea typeface="+mn-ea"/>
              </a:rPr>
              <a:t>    </a:t>
            </a:r>
            <a:r>
              <a:rPr lang="en-US" sz="2000" dirty="0" smtClean="0">
                <a:solidFill>
                  <a:srgbClr val="0000FF"/>
                </a:solidFill>
                <a:latin typeface="Consolas" pitchFamily="49" charset="0"/>
                <a:ea typeface="+mn-ea"/>
              </a:rPr>
              <a:t>// Returns x raised to the </a:t>
            </a:r>
            <a:r>
              <a:rPr lang="en-US" sz="2000" dirty="0" err="1" smtClean="0">
                <a:solidFill>
                  <a:srgbClr val="0000FF"/>
                </a:solidFill>
                <a:latin typeface="Consolas" pitchFamily="49" charset="0"/>
                <a:ea typeface="+mn-ea"/>
              </a:rPr>
              <a:t>yth</a:t>
            </a:r>
            <a:r>
              <a:rPr lang="en-US" sz="2000" dirty="0" smtClean="0">
                <a:solidFill>
                  <a:srgbClr val="0000FF"/>
                </a:solidFill>
                <a:latin typeface="Consolas" pitchFamily="49" charset="0"/>
                <a:ea typeface="+mn-ea"/>
              </a:rPr>
              <a:t> power, where y &gt;= 0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    public</a:t>
            </a:r>
            <a:r>
              <a:rPr lang="en-US" sz="2000" dirty="0" smtClean="0">
                <a:latin typeface="Consolas" pitchFamily="49" charset="0"/>
                <a:ea typeface="+mn-ea"/>
              </a:rPr>
              <a:t>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static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int</a:t>
            </a:r>
            <a:r>
              <a:rPr lang="en-US" sz="2000" dirty="0" smtClean="0">
                <a:latin typeface="Consolas" pitchFamily="49" charset="0"/>
                <a:ea typeface="+mn-ea"/>
              </a:rPr>
              <a:t> </a:t>
            </a:r>
            <a:r>
              <a:rPr lang="en-US" sz="2000" dirty="0" err="1" smtClean="0">
                <a:latin typeface="Consolas" pitchFamily="49" charset="0"/>
                <a:ea typeface="+mn-ea"/>
              </a:rPr>
              <a:t>pow</a:t>
            </a:r>
            <a:r>
              <a:rPr lang="en-US" sz="2000" dirty="0" smtClean="0">
                <a:latin typeface="Consolas" pitchFamily="49" charset="0"/>
                <a:ea typeface="+mn-ea"/>
              </a:rPr>
              <a:t>(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int</a:t>
            </a:r>
            <a:r>
              <a:rPr lang="en-US" sz="2000" dirty="0" smtClean="0">
                <a:latin typeface="Consolas" pitchFamily="49" charset="0"/>
                <a:ea typeface="+mn-ea"/>
              </a:rPr>
              <a:t> x,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int</a:t>
            </a:r>
            <a:r>
              <a:rPr lang="en-US" sz="2000" dirty="0" smtClean="0">
                <a:latin typeface="Consolas" pitchFamily="49" charset="0"/>
                <a:ea typeface="+mn-ea"/>
              </a:rPr>
              <a:t> y)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    {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       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int</a:t>
            </a:r>
            <a:r>
              <a:rPr lang="en-US" sz="2000" dirty="0" smtClean="0">
                <a:latin typeface="Consolas" pitchFamily="49" charset="0"/>
                <a:ea typeface="+mn-ea"/>
              </a:rPr>
              <a:t> result = 1;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       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for</a:t>
            </a:r>
            <a:r>
              <a:rPr lang="en-US" sz="2000" dirty="0" smtClean="0">
                <a:latin typeface="Consolas" pitchFamily="49" charset="0"/>
                <a:ea typeface="+mn-ea"/>
              </a:rPr>
              <a:t> (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int</a:t>
            </a:r>
            <a:r>
              <a:rPr lang="en-US" sz="2000" dirty="0" smtClean="0">
                <a:latin typeface="Consolas" pitchFamily="49" charset="0"/>
                <a:ea typeface="+mn-ea"/>
              </a:rPr>
              <a:t> </a:t>
            </a:r>
            <a:r>
              <a:rPr lang="en-US" sz="2000" dirty="0" err="1" smtClean="0">
                <a:latin typeface="Consolas" pitchFamily="49" charset="0"/>
                <a:ea typeface="+mn-ea"/>
              </a:rPr>
              <a:t>i</a:t>
            </a:r>
            <a:r>
              <a:rPr lang="en-US" sz="2000" dirty="0" smtClean="0">
                <a:latin typeface="Consolas" pitchFamily="49" charset="0"/>
                <a:ea typeface="+mn-ea"/>
              </a:rPr>
              <a:t> = 0; </a:t>
            </a:r>
            <a:r>
              <a:rPr lang="en-US" sz="2000" dirty="0" err="1" smtClean="0">
                <a:latin typeface="Consolas" pitchFamily="49" charset="0"/>
                <a:ea typeface="+mn-ea"/>
              </a:rPr>
              <a:t>i</a:t>
            </a:r>
            <a:r>
              <a:rPr lang="en-US" sz="2000" dirty="0" smtClean="0">
                <a:latin typeface="Consolas" pitchFamily="49" charset="0"/>
                <a:ea typeface="+mn-ea"/>
              </a:rPr>
              <a:t> &lt; y; </a:t>
            </a:r>
            <a:r>
              <a:rPr lang="en-US" sz="2000" dirty="0" err="1" smtClean="0">
                <a:latin typeface="Consolas" pitchFamily="49" charset="0"/>
                <a:ea typeface="+mn-ea"/>
              </a:rPr>
              <a:t>i</a:t>
            </a:r>
            <a:r>
              <a:rPr lang="en-US" sz="2000" dirty="0" smtClean="0">
                <a:latin typeface="Consolas" pitchFamily="49" charset="0"/>
                <a:ea typeface="+mn-ea"/>
              </a:rPr>
              <a:t>++)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        {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            result *= x;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        }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       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  <a:ea typeface="+mn-ea"/>
              </a:rPr>
              <a:t>return</a:t>
            </a:r>
            <a:r>
              <a:rPr lang="en-US" sz="2000" dirty="0" smtClean="0">
                <a:latin typeface="Consolas" pitchFamily="49" charset="0"/>
                <a:ea typeface="+mn-ea"/>
              </a:rPr>
              <a:t> result;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    }</a:t>
            </a:r>
          </a:p>
          <a:p>
            <a:pPr marL="365760" indent="-256032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latin typeface="Consolas" pitchFamily="49" charset="0"/>
                <a:ea typeface="+mn-ea"/>
              </a:rPr>
              <a:t>}</a:t>
            </a:r>
          </a:p>
        </p:txBody>
      </p:sp>
      <p:cxnSp>
        <p:nvCxnSpPr>
          <p:cNvPr id="6" name="Straight Arrow Connector 5"/>
          <p:cNvCxnSpPr>
            <a:stCxn id="8" idx="1"/>
          </p:cNvCxnSpPr>
          <p:nvPr/>
        </p:nvCxnSpPr>
        <p:spPr>
          <a:xfrm flipH="1" flipV="1">
            <a:off x="2749176" y="2913529"/>
            <a:ext cx="3721287" cy="846740"/>
          </a:xfrm>
          <a:prstGeom prst="straightConnector1">
            <a:avLst/>
          </a:prstGeom>
          <a:ln w="190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70463" y="3344770"/>
            <a:ext cx="1686547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ial Unicode MS"/>
                <a:ea typeface="+mn-ea"/>
                <a:cs typeface="Arial Unicode MS"/>
              </a:rPr>
              <a:t>static keyword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Static Self-test Questions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66928" indent="-457200">
              <a:defRPr/>
            </a:pPr>
            <a:r>
              <a:rPr lang="en-US" dirty="0" smtClean="0">
                <a:ea typeface="+mn-ea"/>
              </a:rPr>
              <a:t>Can you call a non-static method </a:t>
            </a:r>
            <a:r>
              <a:rPr lang="en-US" dirty="0" smtClean="0"/>
              <a:t>from</a:t>
            </a:r>
            <a:r>
              <a:rPr lang="en-US" dirty="0" smtClean="0">
                <a:ea typeface="+mn-ea"/>
              </a:rPr>
              <a:t> a </a:t>
            </a:r>
            <a:r>
              <a:rPr lang="en-US" dirty="0" smtClean="0">
                <a:ea typeface="+mn-ea"/>
              </a:rPr>
              <a:t>static method?	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No, unless you first create an object of that class and use that object to invoke the non-static method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1200" dirty="0" smtClean="0">
              <a:ea typeface="+mn-ea"/>
            </a:endParaRPr>
          </a:p>
          <a:p>
            <a:pPr marL="566928" indent="-457200">
              <a:defRPr/>
            </a:pPr>
            <a:r>
              <a:rPr lang="en-US" dirty="0" smtClean="0">
                <a:ea typeface="+mn-ea"/>
              </a:rPr>
              <a:t>Can you call a static method </a:t>
            </a:r>
            <a:r>
              <a:rPr lang="en-US" dirty="0" smtClean="0"/>
              <a:t>from</a:t>
            </a:r>
            <a:r>
              <a:rPr lang="en-US" dirty="0" smtClean="0">
                <a:ea typeface="+mn-ea"/>
              </a:rPr>
              <a:t> a </a:t>
            </a:r>
            <a:r>
              <a:rPr lang="en-US" dirty="0" smtClean="0">
                <a:ea typeface="+mn-ea"/>
              </a:rPr>
              <a:t>non-static method?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Yes!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sz="1200" dirty="0" smtClean="0">
              <a:ea typeface="+mn-ea"/>
            </a:endParaRPr>
          </a:p>
          <a:p>
            <a:pPr marL="566928" indent="-457200">
              <a:defRPr/>
            </a:pPr>
            <a:r>
              <a:rPr lang="en-US" dirty="0" smtClean="0">
                <a:ea typeface="+mn-ea"/>
              </a:rPr>
              <a:t>Can you access an instance variable inside a static method?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>
                <a:ea typeface="+mn-ea"/>
              </a:rPr>
              <a:t>No!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Example of Designing Method: </a:t>
            </a:r>
            <a:r>
              <a:rPr lang="en-US" dirty="0" smtClean="0">
                <a:ea typeface="+mj-ea"/>
              </a:rPr>
              <a:t>Tetris</a:t>
            </a:r>
            <a:endParaRPr lang="en-US" dirty="0">
              <a:ea typeface="+mj-ea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681" y="2074929"/>
            <a:ext cx="5466848" cy="40948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Divide Task</a:t>
            </a:r>
            <a:r>
              <a:rPr lang="en-US" dirty="0" smtClean="0">
                <a:ea typeface="+mj-ea"/>
              </a:rPr>
              <a:t> </a:t>
            </a:r>
            <a:r>
              <a:rPr lang="en-US" dirty="0" smtClean="0">
                <a:ea typeface="+mj-ea"/>
              </a:rPr>
              <a:t>Into </a:t>
            </a:r>
            <a:r>
              <a:rPr lang="en-US" dirty="0" smtClean="0">
                <a:ea typeface="+mj-ea"/>
              </a:rPr>
              <a:t>Small </a:t>
            </a:r>
            <a:r>
              <a:rPr lang="en-US" dirty="0"/>
              <a:t>G</a:t>
            </a:r>
            <a:r>
              <a:rPr lang="en-US" dirty="0" smtClean="0">
                <a:ea typeface="+mj-ea"/>
              </a:rPr>
              <a:t>roups</a:t>
            </a:r>
            <a:endParaRPr lang="en-US" dirty="0">
              <a:ea typeface="+mj-ea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Decide what high-level tasks are required for Tetris gameplay to work</a:t>
            </a:r>
          </a:p>
          <a:p>
            <a:endParaRPr lang="en-US" dirty="0"/>
          </a:p>
          <a:p>
            <a:r>
              <a:rPr lang="en-US" dirty="0"/>
              <a:t>Assume the graphical display code is taken care of for you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15054</TotalTime>
  <Words>1254</Words>
  <Application>Microsoft Macintosh PowerPoint</Application>
  <PresentationFormat>On-screen Show (4:3)</PresentationFormat>
  <Paragraphs>265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java_lecture_template</vt:lpstr>
      <vt:lpstr>COMP 110-001 Designing Methods and Overloading</vt:lpstr>
      <vt:lpstr>Today</vt:lpstr>
      <vt:lpstr>Example: Pet Class</vt:lpstr>
      <vt:lpstr>Constructors Self-test Questions</vt:lpstr>
      <vt:lpstr>static, Some Examples</vt:lpstr>
      <vt:lpstr>static Version of Pow Method</vt:lpstr>
      <vt:lpstr>Static Self-test Questions</vt:lpstr>
      <vt:lpstr>Example of Designing Method: Tetris</vt:lpstr>
      <vt:lpstr>Divide Task Into Small Groups</vt:lpstr>
      <vt:lpstr>Tetris High-Level Gameplay Tasks</vt:lpstr>
      <vt:lpstr>User-Controlled Tetromino Manipulation</vt:lpstr>
      <vt:lpstr>Moving a Tetromino</vt:lpstr>
      <vt:lpstr>Rotating a Tetromino</vt:lpstr>
      <vt:lpstr>Design a Tetromino Class</vt:lpstr>
      <vt:lpstr>Top-Down Design</vt:lpstr>
      <vt:lpstr>Using the Tetromino Class in a Game Loop</vt:lpstr>
      <vt:lpstr>Game-Controlled Tetromino Manipulation</vt:lpstr>
      <vt:lpstr>applyAutoFalling method</vt:lpstr>
      <vt:lpstr>What if We See This Behavior?</vt:lpstr>
      <vt:lpstr>Let’s Check applyAutoFalling</vt:lpstr>
      <vt:lpstr>The problem could be elsewhere</vt:lpstr>
      <vt:lpstr>Testing</vt:lpstr>
      <vt:lpstr>Bottom-Up Testing</vt:lpstr>
      <vt:lpstr>Driver Programs</vt:lpstr>
      <vt:lpstr>Overloading</vt:lpstr>
      <vt:lpstr>Method signature</vt:lpstr>
      <vt:lpstr>Gotcha</vt:lpstr>
      <vt:lpstr>Gotcha</vt:lpstr>
      <vt:lpstr>Overloading and Polymorphism</vt:lpstr>
      <vt:lpstr>Next Class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110 Strings, Console I/O</dc:title>
  <dc:creator>Luv</dc:creator>
  <cp:lastModifiedBy>Yi Hong</cp:lastModifiedBy>
  <cp:revision>1027</cp:revision>
  <cp:lastPrinted>2004-01-07T21:55:57Z</cp:lastPrinted>
  <dcterms:created xsi:type="dcterms:W3CDTF">2003-08-04T18:14:20Z</dcterms:created>
  <dcterms:modified xsi:type="dcterms:W3CDTF">2015-06-04T05:53:24Z</dcterms:modified>
</cp:coreProperties>
</file>