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sldIdLst>
    <p:sldId id="305" r:id="rId2"/>
    <p:sldId id="278" r:id="rId3"/>
    <p:sldId id="279" r:id="rId4"/>
    <p:sldId id="280" r:id="rId5"/>
    <p:sldId id="281" r:id="rId6"/>
    <p:sldId id="282" r:id="rId7"/>
    <p:sldId id="283" r:id="rId8"/>
    <p:sldId id="286" r:id="rId9"/>
    <p:sldId id="284" r:id="rId10"/>
    <p:sldId id="288" r:id="rId11"/>
    <p:sldId id="289" r:id="rId12"/>
    <p:sldId id="290" r:id="rId13"/>
    <p:sldId id="291" r:id="rId14"/>
    <p:sldId id="285" r:id="rId15"/>
    <p:sldId id="287" r:id="rId16"/>
    <p:sldId id="293" r:id="rId17"/>
    <p:sldId id="294" r:id="rId18"/>
    <p:sldId id="295" r:id="rId19"/>
    <p:sldId id="292" r:id="rId20"/>
    <p:sldId id="296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297" r:id="rId29"/>
    <p:sldId id="275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14" autoAdjust="0"/>
  </p:normalViewPr>
  <p:slideViewPr>
    <p:cSldViewPr snapToGrid="0" snapToObjects="1">
      <p:cViewPr varScale="1">
        <p:scale>
          <a:sx n="79" d="100"/>
          <a:sy n="79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D1D38-8434-4A95-B258-7426099382B2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52867-85F4-4706-90F4-556F3E51A2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3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C3BB-9EBF-3044-BE47-A9807EA3390F}" type="datetime1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9607-A62A-3A48-9AF2-C108EF057BA4}" type="datetime1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EC18-5B51-7C45-A617-4FDE6763EB44}" type="datetime1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2EA-7EAC-5844-96A2-F0438005DECE}" type="datetime1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F5-C37F-CE46-A5AE-A0AA7C6EA284}" type="datetime1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AB2D-3B1D-734C-83A3-7F767DD178A4}" type="datetime1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016C-479F-8B40-B2DB-DE649264CBAC}" type="datetime1">
              <a:rPr lang="en-US" smtClean="0"/>
              <a:t>6/3/15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1DDA-089B-224E-8356-D317766C60FC}" type="datetime1">
              <a:rPr lang="en-US" smtClean="0"/>
              <a:t>6/3/15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48D29-91A1-FB42-BB61-1CFFF133AA74}" type="datetime1">
              <a:rPr lang="en-US" smtClean="0"/>
              <a:t>6/3/15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2052-C03E-C641-A89D-D9474759E4BD}" type="datetime1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9671-9C15-D747-8113-1919CDD12A70}" type="datetime1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7596-5EE0-EF4B-B99D-41CE78DCD61F}" type="datetime1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63DDD4E0-7430-A548-B363-6D8368E78A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Constructors and Static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03,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05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define at least one constructor, a default constructor will </a:t>
            </a:r>
            <a:r>
              <a:rPr lang="en-US" i="1" dirty="0"/>
              <a:t>not</a:t>
            </a:r>
            <a:r>
              <a:rPr lang="en-US" dirty="0"/>
              <a:t> be created </a:t>
            </a:r>
            <a:r>
              <a:rPr lang="en-US" dirty="0" smtClean="0"/>
              <a:t>for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59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Pet class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smtClean="0">
                <a:latin typeface="Consolas" pitchFamily="49" charset="0"/>
              </a:rPr>
              <a:t>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600" smtClean="0">
                <a:latin typeface="Consolas" pitchFamily="49" charset="0"/>
              </a:rPr>
              <a:t> Pet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1600" smtClean="0">
                <a:latin typeface="Consolas" pitchFamily="49" charset="0"/>
              </a:rPr>
              <a:t> String name;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1600" smtClean="0">
                <a:latin typeface="Consolas" pitchFamily="49" charset="0"/>
              </a:rPr>
              <a:t>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600" smtClean="0">
                <a:latin typeface="Consolas" pitchFamily="49" charset="0"/>
              </a:rPr>
              <a:t> age;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1600" smtClean="0">
                <a:latin typeface="Consolas" pitchFamily="49" charset="0"/>
              </a:rPr>
              <a:t>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600" smtClean="0">
                <a:latin typeface="Consolas" pitchFamily="49" charset="0"/>
              </a:rPr>
              <a:t> weight;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60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smtClean="0">
                <a:latin typeface="Consolas" pitchFamily="49" charset="0"/>
              </a:rPr>
              <a:t> Pet()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    name = </a:t>
            </a:r>
            <a:r>
              <a:rPr lang="en-US" sz="1600" smtClean="0">
                <a:solidFill>
                  <a:srgbClr val="00CB00"/>
                </a:solidFill>
                <a:latin typeface="Consolas" pitchFamily="49" charset="0"/>
              </a:rPr>
              <a:t>“No name yet.”</a:t>
            </a:r>
            <a:r>
              <a:rPr lang="en-US" sz="1600" smtClean="0">
                <a:latin typeface="Consolas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    age = 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    weight = 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60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smtClean="0">
                <a:latin typeface="Consolas" pitchFamily="49" charset="0"/>
              </a:rPr>
              <a:t> Pet(String initName,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600" smtClean="0">
                <a:latin typeface="Consolas" pitchFamily="49" charset="0"/>
              </a:rPr>
              <a:t> initAge, </a:t>
            </a:r>
            <a:r>
              <a:rPr lang="en-US" sz="16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600" smtClean="0">
                <a:latin typeface="Consolas" pitchFamily="49" charset="0"/>
              </a:rPr>
              <a:t> initWeight)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    name = initName;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    age = initAge;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    weight = initWeight;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smtClean="0">
                <a:latin typeface="Consolas" pitchFamily="49" charset="0"/>
              </a:rPr>
              <a:t>}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D3A48B33-88FD-4F86-87B1-4BECC4BE38F2}" type="slidenum">
              <a:rPr lang="en-US" sz="1000"/>
              <a:pPr eaLnBrk="1" hangingPunct="1"/>
              <a:t>11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939146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Calling a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2000" dirty="0" smtClean="0"/>
              <a:t>Pet </a:t>
            </a:r>
            <a:r>
              <a:rPr lang="en-US" sz="2000" dirty="0" err="1" smtClean="0"/>
              <a:t>myPet</a:t>
            </a:r>
            <a:r>
              <a:rPr lang="en-US" sz="2000" dirty="0" smtClean="0"/>
              <a:t>;</a:t>
            </a:r>
          </a:p>
          <a:p>
            <a:pPr>
              <a:buFont typeface="Wingdings 2" pitchFamily="18" charset="2"/>
              <a:buNone/>
            </a:pPr>
            <a:r>
              <a:rPr lang="en-US" sz="2000" dirty="0" err="1" smtClean="0"/>
              <a:t>myPet</a:t>
            </a:r>
            <a:r>
              <a:rPr lang="en-US" sz="2000" dirty="0" smtClean="0"/>
              <a:t> = </a:t>
            </a:r>
            <a:r>
              <a:rPr lang="en-US" sz="2000" dirty="0" smtClean="0">
                <a:solidFill>
                  <a:srgbClr val="941EDF"/>
                </a:solidFill>
              </a:rPr>
              <a:t>new</a:t>
            </a:r>
            <a:r>
              <a:rPr lang="en-US" sz="2000" dirty="0" smtClean="0"/>
              <a:t> Pet(</a:t>
            </a:r>
            <a:r>
              <a:rPr lang="en-US" sz="2000" dirty="0" smtClean="0">
                <a:solidFill>
                  <a:srgbClr val="00CB00"/>
                </a:solidFill>
              </a:rPr>
              <a:t>“Lightning”</a:t>
            </a:r>
            <a:r>
              <a:rPr lang="en-US" sz="2000" dirty="0" smtClean="0"/>
              <a:t>, 3, 121.5);</a:t>
            </a:r>
          </a:p>
          <a:p>
            <a:pPr>
              <a:buFont typeface="Wingdings 2" pitchFamily="18" charset="2"/>
              <a:buNone/>
            </a:pPr>
            <a:endParaRPr lang="en-US" sz="2000" dirty="0" smtClean="0"/>
          </a:p>
          <a:p>
            <a:r>
              <a:rPr lang="en-US" dirty="0" smtClean="0"/>
              <a:t>You cannot use an existing object to call a constructor:</a:t>
            </a:r>
          </a:p>
          <a:p>
            <a:pPr>
              <a:buFont typeface="Wingdings 2" pitchFamily="18" charset="2"/>
              <a:buNone/>
            </a:pPr>
            <a:endParaRPr lang="en-US" sz="2000" dirty="0" smtClean="0"/>
          </a:p>
          <a:p>
            <a:pPr>
              <a:buFont typeface="Wingdings 2" pitchFamily="18" charset="2"/>
              <a:buNone/>
            </a:pPr>
            <a:r>
              <a:rPr lang="en-US" sz="2000" dirty="0" err="1" smtClean="0"/>
              <a:t>myPet.Pet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CB00"/>
                </a:solidFill>
              </a:rPr>
              <a:t>“Fang”</a:t>
            </a:r>
            <a:r>
              <a:rPr lang="en-US" sz="2000" dirty="0" smtClean="0"/>
              <a:t>, 3, 155.5);     </a:t>
            </a:r>
            <a:r>
              <a:rPr lang="en-US" sz="2000" dirty="0" smtClean="0">
                <a:solidFill>
                  <a:srgbClr val="FF0000"/>
                </a:solidFill>
              </a:rPr>
              <a:t>// ✗ invalid!  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05701054-C419-489B-9B7E-7918C7D45579}" type="slidenum">
              <a:rPr lang="en-US" sz="1000"/>
              <a:pPr eaLnBrk="1" hangingPunct="1"/>
              <a:t>12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54061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Calling Methods from Constructors</a:t>
            </a:r>
            <a:endParaRPr lang="en-US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968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Just like calling methods from methods</a:t>
            </a:r>
          </a:p>
          <a:p>
            <a:endParaRPr lang="en-US" sz="1100" dirty="0" smtClean="0"/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</a:rPr>
              <a:t> Pet(String </a:t>
            </a:r>
            <a:r>
              <a:rPr lang="en-US" sz="2000" dirty="0" err="1" smtClean="0">
                <a:solidFill>
                  <a:srgbClr val="000000"/>
                </a:solidFill>
              </a:rPr>
              <a:t>initName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err="1" smtClean="0">
                <a:solidFill>
                  <a:srgbClr val="941EDF"/>
                </a:solidFill>
              </a:rPr>
              <a:t>int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initAge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smtClean="0">
                <a:solidFill>
                  <a:srgbClr val="941EDF"/>
                </a:solidFill>
              </a:rPr>
              <a:t>double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initWeight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{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</a:rPr>
              <a:t>setPet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</a:rPr>
              <a:t>initName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</a:rPr>
              <a:t>initAge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</a:rPr>
              <a:t>initWeight</a:t>
            </a:r>
            <a:r>
              <a:rPr lang="en-US" sz="2000" dirty="0" smtClean="0">
                <a:solidFill>
                  <a:srgbClr val="000000"/>
                </a:solidFill>
              </a:rPr>
              <a:t>);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}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</a:rPr>
              <a:t>private</a:t>
            </a:r>
            <a:r>
              <a:rPr lang="en-US" sz="2000" dirty="0" smtClean="0"/>
              <a:t> void </a:t>
            </a:r>
            <a:r>
              <a:rPr lang="en-US" sz="2000" dirty="0" err="1" smtClean="0"/>
              <a:t>setPet</a:t>
            </a:r>
            <a:r>
              <a:rPr lang="en-US" sz="2000" dirty="0" smtClean="0"/>
              <a:t>(String </a:t>
            </a:r>
            <a:r>
              <a:rPr lang="en-US" sz="2000" dirty="0" err="1" smtClean="0"/>
              <a:t>newName</a:t>
            </a:r>
            <a:r>
              <a:rPr lang="en-US" sz="2000" dirty="0" smtClean="0"/>
              <a:t>, </a:t>
            </a:r>
            <a:r>
              <a:rPr lang="en-US" sz="2000" dirty="0" err="1" smtClean="0">
                <a:solidFill>
                  <a:srgbClr val="941EDF"/>
                </a:solidFill>
              </a:rPr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newAge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41EDF"/>
                </a:solidFill>
              </a:rPr>
              <a:t>double</a:t>
            </a:r>
            <a:r>
              <a:rPr lang="en-US" sz="2000" dirty="0" smtClean="0"/>
              <a:t> </a:t>
            </a:r>
            <a:r>
              <a:rPr lang="en-US" sz="2000" dirty="0" err="1" smtClean="0"/>
              <a:t>newWeight</a:t>
            </a:r>
            <a:r>
              <a:rPr lang="en-US" sz="2000" dirty="0" smtClean="0"/>
              <a:t>)</a:t>
            </a:r>
          </a:p>
          <a:p>
            <a:pPr lvl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/>
              <a:t>{</a:t>
            </a:r>
          </a:p>
          <a:p>
            <a:pPr lvl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/>
              <a:t>    name = </a:t>
            </a:r>
            <a:r>
              <a:rPr lang="en-US" sz="2000" dirty="0" err="1" smtClean="0"/>
              <a:t>newName</a:t>
            </a:r>
            <a:r>
              <a:rPr lang="en-US" sz="2000" dirty="0" smtClean="0"/>
              <a:t>;</a:t>
            </a:r>
          </a:p>
          <a:p>
            <a:pPr lvl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/>
              <a:t>    age = </a:t>
            </a:r>
            <a:r>
              <a:rPr lang="en-US" sz="2000" dirty="0" err="1" smtClean="0"/>
              <a:t>newAge</a:t>
            </a:r>
            <a:r>
              <a:rPr lang="en-US" sz="2000" dirty="0" smtClean="0"/>
              <a:t>;</a:t>
            </a:r>
          </a:p>
          <a:p>
            <a:pPr lvl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/>
              <a:t>    weight = </a:t>
            </a:r>
            <a:r>
              <a:rPr lang="en-US" sz="2000" dirty="0" err="1" smtClean="0"/>
              <a:t>newWeight</a:t>
            </a:r>
            <a:r>
              <a:rPr lang="en-US" sz="2000" dirty="0" smtClean="0"/>
              <a:t>;</a:t>
            </a:r>
          </a:p>
          <a:p>
            <a:pPr lvl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/>
              <a:t>}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endParaRPr lang="en-US" sz="1600" dirty="0" smtClean="0">
              <a:solidFill>
                <a:srgbClr val="000000"/>
              </a:solidFill>
              <a:latin typeface="Consolas" pitchFamily="49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CF35BA1F-8501-46D5-BD27-5DEBA8163F6E}" type="slidenum">
              <a:rPr lang="en-US" sz="1000"/>
              <a:pPr eaLnBrk="1" hangingPunct="1"/>
              <a:t>13</a:t>
            </a:fld>
            <a:endParaRPr lang="en-US" sz="1000"/>
          </a:p>
        </p:txBody>
      </p:sp>
      <p:sp>
        <p:nvSpPr>
          <p:cNvPr id="5" name="Right Arrow 4"/>
          <p:cNvSpPr/>
          <p:nvPr/>
        </p:nvSpPr>
        <p:spPr>
          <a:xfrm>
            <a:off x="300450" y="3093764"/>
            <a:ext cx="752475" cy="27622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92500" lnSpcReduction="20000"/>
          </a:bodyPr>
          <a:lstStyle/>
          <a:p>
            <a:pPr algn="ctr" eaLnBrk="0" hangingPunct="0">
              <a:lnSpc>
                <a:spcPct val="80000"/>
              </a:lnSpc>
            </a:pPr>
            <a:endParaRPr lang="en-US" sz="5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71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Constructor is used to create instance of class</a:t>
            </a:r>
          </a:p>
          <a:p>
            <a:pPr lvl="1"/>
            <a:r>
              <a:rPr lang="en-US" dirty="0" smtClean="0"/>
              <a:t>Can constructor be private?</a:t>
            </a:r>
          </a:p>
          <a:p>
            <a:pPr lvl="1"/>
            <a:r>
              <a:rPr lang="en-US" dirty="0" smtClean="0"/>
              <a:t>Can a constructor call another constructor?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8663" y="3903293"/>
            <a:ext cx="69167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srgbClr val="941ED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Pet(String </a:t>
            </a:r>
            <a:r>
              <a:rPr lang="en-US" sz="2000" dirty="0" err="1" smtClean="0">
                <a:solidFill>
                  <a:srgbClr val="000000"/>
                </a:solidFill>
              </a:rPr>
              <a:t>initName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  <a:endParaRPr lang="en-US" sz="2000" dirty="0">
              <a:solidFill>
                <a:srgbClr val="000000"/>
              </a:solidFill>
            </a:endParaRP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srgbClr val="000000"/>
                </a:solidFill>
              </a:rPr>
              <a:t>{</a:t>
            </a: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srgbClr val="000000"/>
                </a:solidFill>
              </a:rPr>
              <a:t>   </a:t>
            </a:r>
            <a:r>
              <a:rPr lang="en-US" sz="2000" dirty="0" smtClean="0">
                <a:solidFill>
                  <a:srgbClr val="000000"/>
                </a:solidFill>
              </a:rPr>
              <a:t>    this(</a:t>
            </a:r>
            <a:r>
              <a:rPr lang="en-US" sz="2000" dirty="0" err="1" smtClean="0">
                <a:solidFill>
                  <a:srgbClr val="000000"/>
                </a:solidFill>
              </a:rPr>
              <a:t>initName</a:t>
            </a:r>
            <a:r>
              <a:rPr lang="en-US" sz="2000" dirty="0" smtClean="0">
                <a:solidFill>
                  <a:srgbClr val="000000"/>
                </a:solidFill>
              </a:rPr>
              <a:t>, 0, 0.0);</a:t>
            </a:r>
            <a:endParaRPr lang="en-US" sz="2000" dirty="0">
              <a:solidFill>
                <a:srgbClr val="000000"/>
              </a:solidFill>
            </a:endParaRP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srgbClr val="000000"/>
                </a:solidFill>
              </a:rPr>
              <a:t>}</a:t>
            </a:r>
          </a:p>
          <a:p>
            <a:pPr lvl="1">
              <a:buClr>
                <a:srgbClr val="3891A7"/>
              </a:buClr>
            </a:pPr>
            <a:endParaRPr lang="en-US" sz="2000" dirty="0" smtClean="0">
              <a:solidFill>
                <a:srgbClr val="941EDF"/>
              </a:solidFill>
            </a:endParaRPr>
          </a:p>
          <a:p>
            <a:pPr lvl="1">
              <a:buClr>
                <a:srgbClr val="3891A7"/>
              </a:buClr>
            </a:pPr>
            <a:r>
              <a:rPr lang="en-US" sz="2000" dirty="0" smtClean="0">
                <a:solidFill>
                  <a:srgbClr val="941EDF"/>
                </a:solidFill>
              </a:rPr>
              <a:t>private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Pet(String </a:t>
            </a:r>
            <a:r>
              <a:rPr lang="en-US" sz="2000" dirty="0" err="1">
                <a:solidFill>
                  <a:srgbClr val="000000"/>
                </a:solidFill>
              </a:rPr>
              <a:t>initName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941ED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initAge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941EDF"/>
                </a:solidFill>
              </a:rPr>
              <a:t>double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initWeight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srgbClr val="000000"/>
                </a:solidFill>
              </a:rPr>
              <a:t>{</a:t>
            </a: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srgbClr val="000000"/>
                </a:solidFill>
              </a:rPr>
              <a:t>   </a:t>
            </a:r>
            <a:r>
              <a:rPr lang="en-US" sz="2000" dirty="0" smtClean="0">
                <a:solidFill>
                  <a:srgbClr val="000000"/>
                </a:solidFill>
              </a:rPr>
              <a:t>   </a:t>
            </a:r>
            <a:r>
              <a:rPr lang="en-US" sz="2000" dirty="0" err="1">
                <a:solidFill>
                  <a:srgbClr val="000000"/>
                </a:solidFill>
              </a:rPr>
              <a:t>setPet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 err="1">
                <a:solidFill>
                  <a:srgbClr val="000000"/>
                </a:solidFill>
              </a:rPr>
              <a:t>initName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initAge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initWeight</a:t>
            </a:r>
            <a:r>
              <a:rPr lang="en-US" sz="2000" dirty="0">
                <a:solidFill>
                  <a:srgbClr val="000000"/>
                </a:solidFill>
              </a:rPr>
              <a:t>);</a:t>
            </a: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4040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532" y="1564061"/>
            <a:ext cx="8229600" cy="4808147"/>
          </a:xfrm>
        </p:spPr>
        <p:txBody>
          <a:bodyPr>
            <a:normAutofit fontScale="92500"/>
          </a:bodyPr>
          <a:lstStyle/>
          <a:p>
            <a:r>
              <a:rPr lang="en-US" dirty="0"/>
              <a:t>static variables and methods belong to a class as a whole, not to an individual object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	Sounds weird, doesn’t it?</a:t>
            </a:r>
          </a:p>
          <a:p>
            <a:pPr marL="0" indent="0">
              <a:buNone/>
            </a:pPr>
            <a:r>
              <a:rPr lang="en-US" dirty="0" smtClean="0"/>
              <a:t>		- static is against OO in some sense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Where have we seen </a:t>
            </a:r>
            <a:r>
              <a:rPr lang="en-US" dirty="0">
                <a:solidFill>
                  <a:srgbClr val="941EDF"/>
                </a:solidFill>
              </a:rPr>
              <a:t>static</a:t>
            </a:r>
            <a:r>
              <a:rPr lang="en-US" dirty="0"/>
              <a:t> before?</a:t>
            </a:r>
          </a:p>
          <a:p>
            <a:r>
              <a:rPr lang="en-US" dirty="0" smtClean="0"/>
              <a:t>When </a:t>
            </a:r>
            <a:r>
              <a:rPr lang="en-US" dirty="0"/>
              <a:t>would you want a method that does not need an object to be called?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70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about a </a:t>
            </a:r>
            <a:r>
              <a:rPr lang="en-US" dirty="0" err="1" smtClean="0"/>
              <a:t>pow</a:t>
            </a:r>
            <a:r>
              <a:rPr lang="en-US" dirty="0" smtClean="0"/>
              <a:t> method?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7443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en-US" sz="1900" dirty="0" smtClean="0">
                <a:solidFill>
                  <a:srgbClr val="0000FF"/>
                </a:solidFill>
                <a:latin typeface="Consolas" pitchFamily="49" charset="0"/>
              </a:rPr>
              <a:t>// Returns x raised to the </a:t>
            </a:r>
            <a:r>
              <a:rPr lang="en-US" sz="1900" dirty="0" err="1" smtClean="0">
                <a:solidFill>
                  <a:srgbClr val="0000FF"/>
                </a:solidFill>
                <a:latin typeface="Consolas" pitchFamily="49" charset="0"/>
              </a:rPr>
              <a:t>yth</a:t>
            </a:r>
            <a:r>
              <a:rPr lang="en-US" sz="1900" dirty="0" smtClean="0">
                <a:solidFill>
                  <a:srgbClr val="0000FF"/>
                </a:solidFill>
                <a:latin typeface="Consolas" pitchFamily="49" charset="0"/>
              </a:rPr>
              <a:t> power, where y &gt;= 0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900" dirty="0" smtClean="0">
                <a:latin typeface="Consolas" pitchFamily="49" charset="0"/>
              </a:rPr>
              <a:t> </a:t>
            </a:r>
            <a:r>
              <a:rPr lang="en-US" sz="19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900" dirty="0" smtClean="0">
                <a:latin typeface="Consolas" pitchFamily="49" charset="0"/>
              </a:rPr>
              <a:t> </a:t>
            </a:r>
            <a:r>
              <a:rPr lang="en-US" sz="1900" dirty="0" err="1" smtClean="0">
                <a:latin typeface="Consolas" pitchFamily="49" charset="0"/>
              </a:rPr>
              <a:t>pow</a:t>
            </a:r>
            <a:r>
              <a:rPr lang="en-US" sz="1900" dirty="0" smtClean="0">
                <a:latin typeface="Consolas" pitchFamily="49" charset="0"/>
              </a:rPr>
              <a:t>(</a:t>
            </a:r>
            <a:r>
              <a:rPr lang="en-US" sz="19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900" dirty="0" smtClean="0">
                <a:latin typeface="Consolas" pitchFamily="49" charset="0"/>
              </a:rPr>
              <a:t> x, </a:t>
            </a:r>
            <a:r>
              <a:rPr lang="en-US" sz="19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900" dirty="0" smtClean="0">
                <a:latin typeface="Consolas" pitchFamily="49" charset="0"/>
              </a:rPr>
              <a:t> y)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latin typeface="Consolas" pitchFamily="49" charset="0"/>
              </a:rPr>
              <a:t>{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latin typeface="Consolas" pitchFamily="49" charset="0"/>
              </a:rPr>
              <a:t>    </a:t>
            </a:r>
            <a:r>
              <a:rPr lang="en-US" sz="19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900" dirty="0" smtClean="0">
                <a:latin typeface="Consolas" pitchFamily="49" charset="0"/>
              </a:rPr>
              <a:t> result = 1;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latin typeface="Consolas" pitchFamily="49" charset="0"/>
              </a:rPr>
              <a:t>    </a:t>
            </a:r>
            <a:r>
              <a:rPr lang="en-US" sz="1900" dirty="0" smtClean="0">
                <a:solidFill>
                  <a:srgbClr val="941EDF"/>
                </a:solidFill>
                <a:latin typeface="Consolas" pitchFamily="49" charset="0"/>
              </a:rPr>
              <a:t>for</a:t>
            </a:r>
            <a:r>
              <a:rPr lang="en-US" sz="1900" dirty="0" smtClean="0">
                <a:latin typeface="Consolas" pitchFamily="49" charset="0"/>
              </a:rPr>
              <a:t> (</a:t>
            </a:r>
            <a:r>
              <a:rPr lang="en-US" sz="19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900" dirty="0" smtClean="0">
                <a:latin typeface="Consolas" pitchFamily="49" charset="0"/>
              </a:rPr>
              <a:t> </a:t>
            </a:r>
            <a:r>
              <a:rPr lang="en-US" sz="1900" dirty="0" err="1" smtClean="0">
                <a:latin typeface="Consolas" pitchFamily="49" charset="0"/>
              </a:rPr>
              <a:t>i</a:t>
            </a:r>
            <a:r>
              <a:rPr lang="en-US" sz="1900" dirty="0" smtClean="0">
                <a:latin typeface="Consolas" pitchFamily="49" charset="0"/>
              </a:rPr>
              <a:t> = 0; </a:t>
            </a:r>
            <a:r>
              <a:rPr lang="en-US" sz="1900" dirty="0" err="1" smtClean="0">
                <a:latin typeface="Consolas" pitchFamily="49" charset="0"/>
              </a:rPr>
              <a:t>i</a:t>
            </a:r>
            <a:r>
              <a:rPr lang="en-US" sz="1900" dirty="0" smtClean="0">
                <a:latin typeface="Consolas" pitchFamily="49" charset="0"/>
              </a:rPr>
              <a:t> &lt; y; </a:t>
            </a:r>
            <a:r>
              <a:rPr lang="en-US" sz="1900" dirty="0" err="1" smtClean="0">
                <a:latin typeface="Consolas" pitchFamily="49" charset="0"/>
              </a:rPr>
              <a:t>i</a:t>
            </a:r>
            <a:r>
              <a:rPr lang="en-US" sz="1900" dirty="0" smtClean="0">
                <a:latin typeface="Consolas" pitchFamily="49" charset="0"/>
              </a:rPr>
              <a:t>++)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latin typeface="Consolas" pitchFamily="49" charset="0"/>
              </a:rPr>
              <a:t>    {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latin typeface="Consolas" pitchFamily="49" charset="0"/>
              </a:rPr>
              <a:t>        result *= x;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latin typeface="Consolas" pitchFamily="49" charset="0"/>
              </a:rPr>
              <a:t>    }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latin typeface="Consolas" pitchFamily="49" charset="0"/>
              </a:rPr>
              <a:t>    </a:t>
            </a:r>
            <a:r>
              <a:rPr lang="en-US" sz="1900" dirty="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1900" dirty="0" smtClean="0">
                <a:latin typeface="Consolas" pitchFamily="49" charset="0"/>
              </a:rPr>
              <a:t> result;</a:t>
            </a:r>
          </a:p>
          <a:p>
            <a:pPr>
              <a:buFont typeface="Wingdings 2" pitchFamily="18" charset="2"/>
              <a:buNone/>
            </a:pPr>
            <a:r>
              <a:rPr lang="en-US" sz="1900" dirty="0" smtClean="0">
                <a:latin typeface="Consolas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/>
              <a:t>Do we need an object to call this method?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3A449822-DA8A-4536-B123-C5021AA8CC66}" type="slidenum">
              <a:rPr lang="en-US" sz="1000"/>
              <a:pPr eaLnBrk="1" hangingPunct="1"/>
              <a:t>16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13363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41EDF"/>
                </a:solidFill>
              </a:rPr>
              <a:t>static</a:t>
            </a:r>
            <a:r>
              <a:rPr lang="en-US" dirty="0" smtClean="0"/>
              <a:t> version of </a:t>
            </a:r>
            <a:r>
              <a:rPr lang="en-US" dirty="0" err="1" smtClean="0"/>
              <a:t>pow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38322"/>
          </a:xfrm>
        </p:spPr>
        <p:txBody>
          <a:bodyPr>
            <a:noAutofit/>
          </a:bodyPr>
          <a:lstStyle/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100" dirty="0" smtClean="0">
                <a:latin typeface="Consolas" pitchFamily="49" charset="0"/>
              </a:rPr>
              <a:t> </a:t>
            </a:r>
            <a:r>
              <a:rPr lang="en-US" sz="21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2100" dirty="0" smtClean="0">
                <a:latin typeface="Consolas" pitchFamily="49" charset="0"/>
              </a:rPr>
              <a:t> Math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{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>
                <a:latin typeface="Consolas" pitchFamily="49" charset="0"/>
              </a:rPr>
              <a:t>	</a:t>
            </a:r>
            <a:r>
              <a:rPr lang="en-US" sz="2100" dirty="0" smtClean="0">
                <a:latin typeface="Consolas" pitchFamily="49" charset="0"/>
              </a:rPr>
              <a:t>	</a:t>
            </a:r>
            <a:r>
              <a:rPr lang="en-US" sz="2100" dirty="0">
                <a:latin typeface="Consolas" pitchFamily="49" charset="0"/>
              </a:rPr>
              <a:t> </a:t>
            </a:r>
            <a:r>
              <a:rPr lang="en-US" sz="2100" dirty="0" smtClean="0">
                <a:solidFill>
                  <a:srgbClr val="941EDF"/>
                </a:solidFill>
                <a:latin typeface="Consolas" pitchFamily="49" charset="0"/>
              </a:rPr>
              <a:t> public static double PI = 3.1415926;</a:t>
            </a:r>
            <a:endParaRPr lang="en-US" sz="2100" dirty="0" smtClean="0">
              <a:latin typeface="Consolas" pitchFamily="49" charset="0"/>
            </a:endParaRP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</a:rPr>
              <a:t>    </a:t>
            </a:r>
            <a:r>
              <a:rPr lang="en-US" sz="2100" dirty="0" smtClean="0">
                <a:solidFill>
                  <a:srgbClr val="0000FF"/>
                </a:solidFill>
                <a:latin typeface="Consolas" pitchFamily="49" charset="0"/>
              </a:rPr>
              <a:t>// Returns x raised to the </a:t>
            </a:r>
            <a:r>
              <a:rPr lang="en-US" sz="2100" dirty="0" err="1" smtClean="0">
                <a:solidFill>
                  <a:srgbClr val="0000FF"/>
                </a:solidFill>
                <a:latin typeface="Consolas" pitchFamily="49" charset="0"/>
              </a:rPr>
              <a:t>yth</a:t>
            </a:r>
            <a:r>
              <a:rPr lang="en-US" sz="2100" dirty="0" smtClean="0">
                <a:solidFill>
                  <a:srgbClr val="0000FF"/>
                </a:solidFill>
                <a:latin typeface="Consolas" pitchFamily="49" charset="0"/>
              </a:rPr>
              <a:t> power, where y &gt;= 0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2100" dirty="0" smtClean="0">
                <a:latin typeface="Consolas" pitchFamily="49" charset="0"/>
              </a:rPr>
              <a:t> </a:t>
            </a:r>
            <a:r>
              <a:rPr lang="en-US" sz="2100" dirty="0" smtClean="0">
                <a:solidFill>
                  <a:srgbClr val="941EDF"/>
                </a:solidFill>
                <a:latin typeface="Consolas" pitchFamily="49" charset="0"/>
              </a:rPr>
              <a:t>static </a:t>
            </a:r>
            <a:r>
              <a:rPr lang="en-US" sz="21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100" dirty="0" smtClean="0">
                <a:latin typeface="Consolas" pitchFamily="49" charset="0"/>
              </a:rPr>
              <a:t> </a:t>
            </a:r>
            <a:r>
              <a:rPr lang="en-US" sz="2100" dirty="0" err="1" smtClean="0">
                <a:latin typeface="Consolas" pitchFamily="49" charset="0"/>
              </a:rPr>
              <a:t>pow</a:t>
            </a:r>
            <a:r>
              <a:rPr lang="en-US" sz="2100" dirty="0" smtClean="0">
                <a:latin typeface="Consolas" pitchFamily="49" charset="0"/>
              </a:rPr>
              <a:t>(</a:t>
            </a:r>
            <a:r>
              <a:rPr lang="en-US" sz="21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100" dirty="0" smtClean="0">
                <a:latin typeface="Consolas" pitchFamily="49" charset="0"/>
              </a:rPr>
              <a:t> x, </a:t>
            </a:r>
            <a:r>
              <a:rPr lang="en-US" sz="21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100" dirty="0" smtClean="0">
                <a:latin typeface="Consolas" pitchFamily="49" charset="0"/>
              </a:rPr>
              <a:t> y)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    {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        </a:t>
            </a:r>
            <a:r>
              <a:rPr lang="en-US" sz="21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100" dirty="0" smtClean="0">
                <a:latin typeface="Consolas" pitchFamily="49" charset="0"/>
              </a:rPr>
              <a:t> result = 1;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        </a:t>
            </a:r>
            <a:r>
              <a:rPr lang="en-US" sz="2100" dirty="0" smtClean="0">
                <a:solidFill>
                  <a:srgbClr val="941EDF"/>
                </a:solidFill>
                <a:latin typeface="Consolas" pitchFamily="49" charset="0"/>
              </a:rPr>
              <a:t>for</a:t>
            </a:r>
            <a:r>
              <a:rPr lang="en-US" sz="2100" dirty="0" smtClean="0">
                <a:latin typeface="Consolas" pitchFamily="49" charset="0"/>
              </a:rPr>
              <a:t> (</a:t>
            </a:r>
            <a:r>
              <a:rPr lang="en-US" sz="21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100" dirty="0" smtClean="0">
                <a:latin typeface="Consolas" pitchFamily="49" charset="0"/>
              </a:rPr>
              <a:t> </a:t>
            </a:r>
            <a:r>
              <a:rPr lang="en-US" sz="2100" dirty="0" err="1" smtClean="0">
                <a:latin typeface="Consolas" pitchFamily="49" charset="0"/>
              </a:rPr>
              <a:t>i</a:t>
            </a:r>
            <a:r>
              <a:rPr lang="en-US" sz="2100" dirty="0" smtClean="0">
                <a:latin typeface="Consolas" pitchFamily="49" charset="0"/>
              </a:rPr>
              <a:t> = 0; </a:t>
            </a:r>
            <a:r>
              <a:rPr lang="en-US" sz="2100" dirty="0" err="1" smtClean="0">
                <a:latin typeface="Consolas" pitchFamily="49" charset="0"/>
              </a:rPr>
              <a:t>i</a:t>
            </a:r>
            <a:r>
              <a:rPr lang="en-US" sz="2100" dirty="0" smtClean="0">
                <a:latin typeface="Consolas" pitchFamily="49" charset="0"/>
              </a:rPr>
              <a:t> &lt; y; </a:t>
            </a:r>
            <a:r>
              <a:rPr lang="en-US" sz="2100" dirty="0" err="1" smtClean="0">
                <a:latin typeface="Consolas" pitchFamily="49" charset="0"/>
              </a:rPr>
              <a:t>i</a:t>
            </a:r>
            <a:r>
              <a:rPr lang="en-US" sz="2100" dirty="0" smtClean="0">
                <a:latin typeface="Consolas" pitchFamily="49" charset="0"/>
              </a:rPr>
              <a:t>++)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        {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            result *= x;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        }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        </a:t>
            </a:r>
            <a:r>
              <a:rPr lang="en-US" sz="2100" dirty="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2100" dirty="0" smtClean="0">
                <a:latin typeface="Consolas" pitchFamily="49" charset="0"/>
              </a:rPr>
              <a:t> result;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    }</a:t>
            </a:r>
          </a:p>
          <a:p>
            <a:pPr marL="365760" indent="-256032" fontAlgn="auto">
              <a:spcBef>
                <a:spcPts val="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100" dirty="0" smtClean="0">
                <a:latin typeface="Consolas" pitchFamily="49" charset="0"/>
              </a:rPr>
              <a:t>}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B28AC34B-3652-45AC-8913-944B1E468119}" type="slidenum">
              <a:rPr lang="en-US" sz="1000"/>
              <a:pPr eaLnBrk="1" hangingPunct="1"/>
              <a:t>17</a:t>
            </a:fld>
            <a:endParaRPr lang="en-US" sz="1000"/>
          </a:p>
        </p:txBody>
      </p:sp>
      <p:cxnSp>
        <p:nvCxnSpPr>
          <p:cNvPr id="6" name="Straight Arrow Connector 5"/>
          <p:cNvCxnSpPr>
            <a:stCxn id="8" idx="1"/>
          </p:cNvCxnSpPr>
          <p:nvPr/>
        </p:nvCxnSpPr>
        <p:spPr>
          <a:xfrm flipH="1" flipV="1">
            <a:off x="2779777" y="3245741"/>
            <a:ext cx="3965520" cy="1004730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45297" y="3834972"/>
            <a:ext cx="1610901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j-lt"/>
              </a:rPr>
              <a:t>static keyword</a:t>
            </a:r>
          </a:p>
        </p:txBody>
      </p:sp>
    </p:spTree>
    <p:extLst>
      <p:ext uri="{BB962C8B-B14F-4D97-AF65-F5344CB8AC3E}">
        <p14:creationId xmlns:p14="http://schemas.microsoft.com/office/powerpoint/2010/main" val="3471995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41EDF"/>
                </a:solidFill>
              </a:rPr>
              <a:t>static</a:t>
            </a:r>
            <a:endParaRPr lang="en-US" dirty="0">
              <a:solidFill>
                <a:srgbClr val="941EDF"/>
              </a:solidFill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variables and methods can be accessed using the class name itself:</a:t>
            </a:r>
          </a:p>
          <a:p>
            <a:pPr lvl="1"/>
            <a:r>
              <a:rPr lang="en-US" sz="2600" dirty="0">
                <a:solidFill>
                  <a:srgbClr val="941EDF"/>
                </a:solidFill>
                <a:latin typeface="Consolas" pitchFamily="49" charset="0"/>
                <a:cs typeface="ヒラギノ角ゴ Pro W3" charset="0"/>
              </a:rPr>
              <a:t>System.out.println</a:t>
            </a:r>
            <a:r>
              <a:rPr lang="en-US" sz="2600" dirty="0" smtClean="0">
                <a:latin typeface="Consolas" pitchFamily="49" charset="0"/>
              </a:rPr>
              <a:t>( </a:t>
            </a:r>
            <a:r>
              <a:rPr lang="en-US" sz="2600" dirty="0" err="1" smtClean="0">
                <a:latin typeface="Consolas" pitchFamily="49" charset="0"/>
              </a:rPr>
              <a:t>Math.PI</a:t>
            </a:r>
            <a:r>
              <a:rPr lang="en-US" sz="2600" dirty="0" smtClean="0">
                <a:latin typeface="Consolas" pitchFamily="49" charset="0"/>
              </a:rPr>
              <a:t> );</a:t>
            </a:r>
          </a:p>
          <a:p>
            <a:pPr lvl="1"/>
            <a:r>
              <a:rPr lang="en-US" sz="2600" dirty="0" err="1">
                <a:solidFill>
                  <a:srgbClr val="941EDF"/>
                </a:solidFill>
                <a:latin typeface="Consolas" pitchFamily="49" charset="0"/>
                <a:cs typeface="ヒラギノ角ゴ Pro W3" charset="0"/>
              </a:rPr>
              <a:t>int</a:t>
            </a:r>
            <a:r>
              <a:rPr lang="en-US" sz="2600" dirty="0" smtClean="0">
                <a:latin typeface="Consolas" pitchFamily="49" charset="0"/>
              </a:rPr>
              <a:t> z = </a:t>
            </a:r>
            <a:r>
              <a:rPr lang="en-US" sz="2600" dirty="0" err="1" smtClean="0">
                <a:solidFill>
                  <a:srgbClr val="941EDF"/>
                </a:solidFill>
                <a:latin typeface="Consolas" pitchFamily="49" charset="0"/>
                <a:cs typeface="ヒラギノ角ゴ Pro W3" charset="0"/>
              </a:rPr>
              <a:t>Math.pow</a:t>
            </a:r>
            <a:r>
              <a:rPr lang="en-US" sz="2600" dirty="0" smtClean="0">
                <a:latin typeface="Consolas" pitchFamily="49" charset="0"/>
                <a:cs typeface="ヒラギノ角ゴ Pro W3" charset="0"/>
              </a:rPr>
              <a:t>(2</a:t>
            </a:r>
            <a:r>
              <a:rPr lang="en-US" sz="2600" dirty="0" smtClean="0">
                <a:latin typeface="Consolas" pitchFamily="49" charset="0"/>
              </a:rPr>
              <a:t>, 4);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B411C244-DF1D-49CA-9768-5878B3B56D33}" type="slidenum">
              <a:rPr lang="en-US" sz="1000"/>
              <a:pPr eaLnBrk="1" hangingPunct="1"/>
              <a:t>18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426325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public class </a:t>
            </a:r>
            <a:r>
              <a:rPr lang="en-US" sz="2000" dirty="0" err="1" smtClean="0">
                <a:latin typeface="Consolas" pitchFamily="49" charset="0"/>
              </a:rPr>
              <a:t>MainClass</a:t>
            </a:r>
            <a:r>
              <a:rPr lang="en-US" sz="2000" dirty="0" smtClean="0">
                <a:latin typeface="Consolas" pitchFamily="49" charset="0"/>
              </a:rPr>
              <a:t> {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000" dirty="0">
              <a:solidFill>
                <a:srgbClr val="941EDF"/>
              </a:solidFill>
              <a:latin typeface="Consolas" pitchFamily="49" charset="0"/>
            </a:endParaRPr>
          </a:p>
          <a:p>
            <a:pPr marL="400050" lvl="2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2000" dirty="0">
                <a:latin typeface="Consolas" pitchFamily="49" charset="0"/>
              </a:rPr>
              <a:t> </a:t>
            </a:r>
            <a:r>
              <a:rPr lang="en-US" sz="2000" dirty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2000" dirty="0">
                <a:latin typeface="Consolas" pitchFamily="49" charset="0"/>
              </a:rPr>
              <a:t> main(String[] </a:t>
            </a:r>
            <a:r>
              <a:rPr lang="en-US" sz="2000" dirty="0" err="1">
                <a:latin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</a:rPr>
              <a:t>) {</a:t>
            </a:r>
            <a:endParaRPr lang="en-US" sz="2000" dirty="0">
              <a:latin typeface="Consolas" pitchFamily="49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	….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MainClass</a:t>
            </a:r>
            <a:r>
              <a:rPr lang="en-US" sz="2400" dirty="0" smtClean="0"/>
              <a:t> is the entry-point of one application</a:t>
            </a:r>
          </a:p>
          <a:p>
            <a:pPr marL="0" indent="0">
              <a:buNone/>
            </a:pPr>
            <a:r>
              <a:rPr lang="en-US" sz="2400" dirty="0" smtClean="0"/>
              <a:t>main method is the entry-point of the class. It is executed before any instance is created. Thus, it has to be static.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6207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773"/>
            <a:ext cx="8129016" cy="48071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Recall our Student example: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public class Student {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private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PID;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private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year;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…. </a:t>
            </a:r>
            <a:r>
              <a:rPr lang="en-US" dirty="0" err="1" smtClean="0">
                <a:solidFill>
                  <a:srgbClr val="0000FF"/>
                </a:solidFill>
              </a:rPr>
              <a:t>Accessors</a:t>
            </a:r>
            <a:r>
              <a:rPr lang="en-US" dirty="0" smtClean="0">
                <a:solidFill>
                  <a:srgbClr val="0000FF"/>
                </a:solidFill>
              </a:rPr>
              <a:t> &amp; </a:t>
            </a:r>
            <a:r>
              <a:rPr lang="en-US" dirty="0" err="1" smtClean="0">
                <a:solidFill>
                  <a:srgbClr val="0000FF"/>
                </a:solidFill>
              </a:rPr>
              <a:t>mutators</a:t>
            </a:r>
            <a:r>
              <a:rPr lang="en-US" dirty="0" smtClean="0">
                <a:solidFill>
                  <a:srgbClr val="0000FF"/>
                </a:solidFill>
              </a:rPr>
              <a:t> …..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2400" dirty="0" smtClean="0"/>
              <a:t>Every time we use it, we have to use multiple statements to initialize values of instance variables.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Student </a:t>
            </a:r>
            <a:r>
              <a:rPr lang="en-US" dirty="0" err="1" smtClean="0">
                <a:solidFill>
                  <a:srgbClr val="0000FF"/>
                </a:solidFill>
              </a:rPr>
              <a:t>berkeley</a:t>
            </a:r>
            <a:r>
              <a:rPr lang="en-US" dirty="0" smtClean="0">
                <a:solidFill>
                  <a:srgbClr val="0000FF"/>
                </a:solidFill>
              </a:rPr>
              <a:t> = new Student();</a:t>
            </a: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berkeley.setPID</a:t>
            </a:r>
            <a:r>
              <a:rPr lang="en-US" dirty="0" smtClean="0">
                <a:solidFill>
                  <a:srgbClr val="0000FF"/>
                </a:solidFill>
              </a:rPr>
              <a:t>( 1234 );</a:t>
            </a: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berkley.setYear</a:t>
            </a:r>
            <a:r>
              <a:rPr lang="en-US" dirty="0" smtClean="0">
                <a:solidFill>
                  <a:srgbClr val="0000FF"/>
                </a:solidFill>
              </a:rPr>
              <a:t>( 2 );</a:t>
            </a:r>
          </a:p>
        </p:txBody>
      </p:sp>
    </p:spTree>
    <p:extLst>
      <p:ext uri="{BB962C8B-B14F-4D97-AF65-F5344CB8AC3E}">
        <p14:creationId xmlns:p14="http://schemas.microsoft.com/office/powerpoint/2010/main" val="3852869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</a:t>
            </a:r>
            <a:r>
              <a:rPr lang="en-US" dirty="0" err="1" smtClean="0"/>
              <a:t>vs</a:t>
            </a:r>
            <a:r>
              <a:rPr lang="en-US" dirty="0" smtClean="0"/>
              <a:t> non-static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725"/>
            <a:ext cx="8229600" cy="47532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static members are at class level. They are accessed without creating any instance.</a:t>
            </a:r>
          </a:p>
          <a:p>
            <a:endParaRPr lang="en-US" sz="1000" dirty="0"/>
          </a:p>
          <a:p>
            <a:r>
              <a:rPr lang="en-US" dirty="0" smtClean="0"/>
              <a:t>Thus, there is no “current object” in writing static methods.</a:t>
            </a:r>
          </a:p>
          <a:p>
            <a:endParaRPr lang="en-US" sz="1000" dirty="0" smtClean="0"/>
          </a:p>
          <a:p>
            <a:r>
              <a:rPr lang="en-US" dirty="0" smtClean="0"/>
              <a:t>static methods has no access to instance variables or non-static methods ( since they belong to instances )</a:t>
            </a:r>
          </a:p>
        </p:txBody>
      </p:sp>
    </p:spTree>
    <p:extLst>
      <p:ext uri="{BB962C8B-B14F-4D97-AF65-F5344CB8AC3E}">
        <p14:creationId xmlns:p14="http://schemas.microsoft.com/office/powerpoint/2010/main" val="333722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Will This </a:t>
            </a:r>
            <a:r>
              <a:rPr lang="en-US" sz="4000" dirty="0"/>
              <a:t>C</a:t>
            </a:r>
            <a:r>
              <a:rPr lang="en-US" sz="4000" dirty="0" smtClean="0"/>
              <a:t>ode </a:t>
            </a:r>
            <a:r>
              <a:rPr lang="en-US" sz="4000" dirty="0"/>
              <a:t>C</a:t>
            </a:r>
            <a:r>
              <a:rPr lang="en-US" sz="4000" dirty="0" smtClean="0"/>
              <a:t>ompile?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public class </a:t>
            </a:r>
            <a:r>
              <a:rPr lang="en-US" sz="2000" dirty="0" err="1" smtClean="0">
                <a:latin typeface="Consolas" pitchFamily="49" charset="0"/>
              </a:rPr>
              <a:t>SomeClass</a:t>
            </a:r>
            <a:endParaRPr lang="en-US" sz="20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2000" dirty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final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dirty="0" smtClean="0">
                <a:latin typeface="Consolas" pitchFamily="49" charset="0"/>
              </a:rPr>
              <a:t> PI = 3.14159;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    private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boolean</a:t>
            </a:r>
            <a:r>
              <a:rPr lang="en-US" sz="2000" dirty="0" smtClean="0">
                <a:latin typeface="Consolas" pitchFamily="49" charset="0"/>
              </a:rPr>
              <a:t> calculated =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false</a:t>
            </a:r>
            <a:r>
              <a:rPr lang="en-US" sz="2000" dirty="0" smtClean="0">
                <a:latin typeface="Consolas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dirty="0" smtClean="0">
                <a:latin typeface="Consolas" pitchFamily="49" charset="0"/>
              </a:rPr>
              <a:t> area(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dirty="0" smtClean="0">
                <a:latin typeface="Consolas" pitchFamily="49" charset="0"/>
              </a:rPr>
              <a:t> radius)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			 calculated =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true</a:t>
            </a:r>
            <a:r>
              <a:rPr lang="en-US" sz="2000" dirty="0" smtClean="0">
                <a:latin typeface="Consolas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2000" dirty="0" smtClean="0">
                <a:latin typeface="Consolas" pitchFamily="49" charset="0"/>
              </a:rPr>
              <a:t> PI * (radius * radius);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19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/>
              <a:t>Code will not compile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static methods are invoked without an object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no access to instance variables or non-static methods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8602FA65-D543-491D-B6B5-7223C3548D4B}" type="slidenum">
              <a:rPr lang="en-US" sz="1000"/>
              <a:pPr eaLnBrk="1" hangingPunct="1"/>
              <a:t>21</a:t>
            </a:fld>
            <a:endParaRPr lang="en-US" sz="1000"/>
          </a:p>
        </p:txBody>
      </p:sp>
      <p:sp>
        <p:nvSpPr>
          <p:cNvPr id="5" name="TextBox 4"/>
          <p:cNvSpPr txBox="1"/>
          <p:nvPr/>
        </p:nvSpPr>
        <p:spPr>
          <a:xfrm>
            <a:off x="7162800" y="3250107"/>
            <a:ext cx="1304544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</a:rPr>
              <a:t>ERROR!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4405425" y="3480940"/>
            <a:ext cx="275737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65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Will This </a:t>
            </a:r>
            <a:r>
              <a:rPr lang="en-US" sz="4000" dirty="0"/>
              <a:t>C</a:t>
            </a:r>
            <a:r>
              <a:rPr lang="en-US" sz="4000" dirty="0" smtClean="0"/>
              <a:t>ode </a:t>
            </a:r>
            <a:r>
              <a:rPr lang="en-US" sz="4000" dirty="0"/>
              <a:t>C</a:t>
            </a:r>
            <a:r>
              <a:rPr lang="en-US" sz="4000" dirty="0" smtClean="0"/>
              <a:t>ompile?</a:t>
            </a:r>
            <a:endParaRPr lang="en-US" sz="4000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public class </a:t>
            </a:r>
            <a:r>
              <a:rPr lang="en-US" sz="1800" smtClean="0">
                <a:latin typeface="Consolas" pitchFamily="49" charset="0"/>
              </a:rPr>
              <a:t>SomeClass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1800" smtClean="0">
                <a:latin typeface="Consolas" pitchFamily="49" charset="0"/>
              </a:rPr>
              <a:t>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1800" smtClean="0">
                <a:latin typeface="Consolas" pitchFamily="49" charset="0"/>
              </a:rPr>
              <a:t>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final</a:t>
            </a:r>
            <a:r>
              <a:rPr lang="en-US" sz="1800" smtClean="0">
                <a:latin typeface="Consolas" pitchFamily="49" charset="0"/>
              </a:rPr>
              <a:t>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800" smtClean="0">
                <a:latin typeface="Consolas" pitchFamily="49" charset="0"/>
              </a:rPr>
              <a:t> PI = 3.14159;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    public int </a:t>
            </a:r>
            <a:r>
              <a:rPr lang="en-US" sz="1800" smtClean="0">
                <a:latin typeface="Consolas" pitchFamily="49" charset="0"/>
              </a:rPr>
              <a:t>data = 12;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endParaRPr lang="en-US" sz="180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    private void </a:t>
            </a:r>
            <a:r>
              <a:rPr lang="en-US" sz="1800" smtClean="0">
                <a:latin typeface="Consolas" pitchFamily="49" charset="0"/>
              </a:rPr>
              <a:t>printData()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    System.out.println(data);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endParaRPr lang="en-US" sz="1800" smtClean="0">
              <a:latin typeface="Consolas" pitchFamily="49" charset="0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1800" smtClean="0">
                <a:latin typeface="Consolas" pitchFamily="49" charset="0"/>
              </a:rPr>
              <a:t>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1800" smtClean="0">
                <a:latin typeface="Consolas" pitchFamily="49" charset="0"/>
              </a:rPr>
              <a:t>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800" smtClean="0">
                <a:latin typeface="Consolas" pitchFamily="49" charset="0"/>
              </a:rPr>
              <a:t> area(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800" smtClean="0">
                <a:latin typeface="Consolas" pitchFamily="49" charset="0"/>
              </a:rPr>
              <a:t> radius)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    printData();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        return</a:t>
            </a:r>
            <a:r>
              <a:rPr lang="en-US" sz="1800" smtClean="0">
                <a:latin typeface="Consolas" pitchFamily="49" charset="0"/>
              </a:rPr>
              <a:t> PI * (radius * radius);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}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4CD57962-2702-4597-B233-D17E95198235}" type="slidenum">
              <a:rPr lang="en-US" sz="1000"/>
              <a:pPr eaLnBrk="1" hangingPunct="1"/>
              <a:t>22</a:t>
            </a:fld>
            <a:endParaRPr lang="en-US" sz="1000"/>
          </a:p>
        </p:txBody>
      </p:sp>
      <p:sp>
        <p:nvSpPr>
          <p:cNvPr id="5" name="TextBox 4"/>
          <p:cNvSpPr txBox="1"/>
          <p:nvPr/>
        </p:nvSpPr>
        <p:spPr>
          <a:xfrm>
            <a:off x="6896870" y="4890832"/>
            <a:ext cx="1318227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</a:rPr>
              <a:t>ERROR!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3402053" y="5121665"/>
            <a:ext cx="349481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111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Will This </a:t>
            </a:r>
            <a:r>
              <a:rPr lang="en-US" sz="4000" dirty="0"/>
              <a:t>C</a:t>
            </a:r>
            <a:r>
              <a:rPr lang="en-US" sz="4000" dirty="0" smtClean="0"/>
              <a:t>ode </a:t>
            </a:r>
            <a:r>
              <a:rPr lang="en-US" sz="4000" dirty="0"/>
              <a:t>C</a:t>
            </a:r>
            <a:r>
              <a:rPr lang="en-US" sz="4000" dirty="0" smtClean="0"/>
              <a:t>ompile?</a:t>
            </a:r>
            <a:endParaRPr lang="en-US" sz="4000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public class </a:t>
            </a:r>
            <a:r>
              <a:rPr lang="en-US" sz="1700" dirty="0" err="1" smtClean="0">
                <a:latin typeface="Consolas" pitchFamily="49" charset="0"/>
              </a:rPr>
              <a:t>SomeClass</a:t>
            </a:r>
            <a:endParaRPr lang="en-US" sz="17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final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700" dirty="0" smtClean="0">
                <a:latin typeface="Consolas" pitchFamily="49" charset="0"/>
              </a:rPr>
              <a:t> PI = 3.14159;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700" dirty="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    private void </a:t>
            </a:r>
            <a:r>
              <a:rPr lang="en-US" sz="1700" dirty="0" err="1" smtClean="0">
                <a:latin typeface="Consolas" pitchFamily="49" charset="0"/>
              </a:rPr>
              <a:t>printPi</a:t>
            </a:r>
            <a:r>
              <a:rPr lang="en-US" sz="1700" dirty="0" smtClean="0">
                <a:latin typeface="Consolas" pitchFamily="49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</a:t>
            </a:r>
            <a:r>
              <a:rPr lang="en-US" sz="1700" dirty="0" err="1" smtClean="0">
                <a:latin typeface="Consolas" pitchFamily="49" charset="0"/>
              </a:rPr>
              <a:t>System.out.println</a:t>
            </a:r>
            <a:r>
              <a:rPr lang="en-US" sz="1700" dirty="0" smtClean="0">
                <a:latin typeface="Consolas" pitchFamily="49" charset="0"/>
              </a:rPr>
              <a:t>(</a:t>
            </a:r>
            <a:r>
              <a:rPr lang="en-US" sz="1700" dirty="0" smtClean="0">
                <a:solidFill>
                  <a:srgbClr val="0000FF"/>
                </a:solidFill>
                <a:latin typeface="Consolas" pitchFamily="49" charset="0"/>
              </a:rPr>
              <a:t>PI</a:t>
            </a:r>
            <a:r>
              <a:rPr lang="en-US" sz="1700" dirty="0" smtClean="0">
                <a:latin typeface="Consolas" pitchFamily="49" charset="0"/>
              </a:rPr>
              <a:t>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</a:t>
            </a:r>
            <a:r>
              <a:rPr lang="en-US" sz="1700" dirty="0" err="1" smtClean="0">
                <a:latin typeface="Consolas" pitchFamily="49" charset="0"/>
              </a:rPr>
              <a:t>System.out.println</a:t>
            </a:r>
            <a:r>
              <a:rPr lang="en-US" sz="1700" dirty="0" smtClean="0">
                <a:latin typeface="Consolas" pitchFamily="49" charset="0"/>
              </a:rPr>
              <a:t>(</a:t>
            </a:r>
            <a:r>
              <a:rPr lang="en-US" sz="1700" dirty="0" smtClean="0">
                <a:solidFill>
                  <a:srgbClr val="0000FF"/>
                </a:solidFill>
                <a:latin typeface="Consolas" pitchFamily="49" charset="0"/>
              </a:rPr>
              <a:t>area(3.0)</a:t>
            </a:r>
            <a:r>
              <a:rPr lang="en-US" sz="1700" dirty="0" smtClean="0">
                <a:latin typeface="Consolas" pitchFamily="49" charset="0"/>
              </a:rPr>
              <a:t>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7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700" dirty="0" smtClean="0">
                <a:latin typeface="Consolas" pitchFamily="49" charset="0"/>
              </a:rPr>
              <a:t> area(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700" dirty="0" smtClean="0">
                <a:latin typeface="Consolas" pitchFamily="49" charset="0"/>
              </a:rPr>
              <a:t> radius)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        return</a:t>
            </a:r>
            <a:r>
              <a:rPr lang="en-US" sz="1700" dirty="0" smtClean="0">
                <a:latin typeface="Consolas" pitchFamily="49" charset="0"/>
              </a:rPr>
              <a:t> PI * (radius * radius);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7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200" dirty="0" smtClean="0"/>
              <a:t>Non-static methods CAN call static methods and access static variables</a:t>
            </a:r>
            <a:endParaRPr lang="en-US" sz="1700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36F40A3E-FDF0-4D51-919B-473B39158652}" type="slidenum">
              <a:rPr lang="en-US" sz="1000"/>
              <a:pPr eaLnBrk="1" hangingPunct="1"/>
              <a:t>23</a:t>
            </a:fld>
            <a:endParaRPr lang="en-US" sz="1000"/>
          </a:p>
        </p:txBody>
      </p:sp>
      <p:sp>
        <p:nvSpPr>
          <p:cNvPr id="5" name="Rounded Rectangle 4"/>
          <p:cNvSpPr/>
          <p:nvPr/>
        </p:nvSpPr>
        <p:spPr>
          <a:xfrm>
            <a:off x="3531475" y="2870184"/>
            <a:ext cx="1583075" cy="864576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8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56625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Calling a non-static method from a static method</a:t>
            </a:r>
            <a:endParaRPr lang="en-US" sz="4000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70996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public class </a:t>
            </a:r>
            <a:r>
              <a:rPr lang="en-US" sz="1800" dirty="0" err="1" smtClean="0">
                <a:latin typeface="Consolas" pitchFamily="49" charset="0"/>
              </a:rPr>
              <a:t>SomeClass</a:t>
            </a:r>
            <a:endParaRPr lang="en-US" sz="18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final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800" dirty="0" smtClean="0">
                <a:latin typeface="Consolas" pitchFamily="49" charset="0"/>
              </a:rPr>
              <a:t> PI = 3.14159;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800" dirty="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    private void </a:t>
            </a:r>
            <a:r>
              <a:rPr lang="en-US" sz="1800" dirty="0" err="1" smtClean="0">
                <a:latin typeface="Consolas" pitchFamily="49" charset="0"/>
              </a:rPr>
              <a:t>printPi</a:t>
            </a:r>
            <a:r>
              <a:rPr lang="en-US" sz="1800" dirty="0" smtClean="0">
                <a:latin typeface="Consolas" pitchFamily="49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System.out.println(PI);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>
                <a:latin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</a:rPr>
              <a:t>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8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    public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1800" dirty="0" smtClean="0">
                <a:latin typeface="Consolas" pitchFamily="49" charset="0"/>
              </a:rPr>
              <a:t> area(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double </a:t>
            </a:r>
            <a:r>
              <a:rPr lang="en-US" sz="1800" dirty="0" smtClean="0">
                <a:latin typeface="Consolas" pitchFamily="49" charset="0"/>
              </a:rPr>
              <a:t>radius)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</a:t>
            </a:r>
            <a:r>
              <a:rPr lang="en-US" sz="1800" dirty="0" err="1" smtClean="0">
                <a:latin typeface="Consolas" pitchFamily="49" charset="0"/>
              </a:rPr>
              <a:t>SomeClass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</a:rPr>
              <a:t>sc</a:t>
            </a:r>
            <a:r>
              <a:rPr lang="en-US" sz="1800" dirty="0" smtClean="0">
                <a:latin typeface="Consolas" pitchFamily="49" charset="0"/>
              </a:rPr>
              <a:t> = new </a:t>
            </a:r>
            <a:r>
              <a:rPr lang="en-US" sz="1800" dirty="0" err="1" smtClean="0">
                <a:latin typeface="Consolas" pitchFamily="49" charset="0"/>
              </a:rPr>
              <a:t>SomeClass</a:t>
            </a:r>
            <a:r>
              <a:rPr lang="en-US" sz="1800" dirty="0" smtClean="0">
                <a:latin typeface="Consolas" pitchFamily="49" charset="0"/>
              </a:rPr>
              <a:t>();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</a:t>
            </a:r>
            <a:r>
              <a:rPr lang="en-US" sz="1800" dirty="0" err="1" smtClean="0">
                <a:latin typeface="Consolas" pitchFamily="49" charset="0"/>
              </a:rPr>
              <a:t>sc.printPi</a:t>
            </a:r>
            <a:r>
              <a:rPr lang="en-US" sz="1800" dirty="0" smtClean="0">
                <a:latin typeface="Consolas" pitchFamily="49" charset="0"/>
              </a:rPr>
              <a:t>();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        return</a:t>
            </a:r>
            <a:r>
              <a:rPr lang="en-US" sz="1800" dirty="0" smtClean="0">
                <a:latin typeface="Consolas" pitchFamily="49" charset="0"/>
              </a:rPr>
              <a:t> PI * (radius * radius);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B3F8355E-F8E9-47EB-9740-3437B992F33C}" type="slidenum">
              <a:rPr lang="en-US" sz="1000"/>
              <a:pPr eaLnBrk="1" hangingPunct="1"/>
              <a:t>24</a:t>
            </a:fld>
            <a:endParaRPr lang="en-US" sz="1000"/>
          </a:p>
        </p:txBody>
      </p:sp>
      <p:sp>
        <p:nvSpPr>
          <p:cNvPr id="7" name="Rounded Rectangle 6"/>
          <p:cNvSpPr/>
          <p:nvPr/>
        </p:nvSpPr>
        <p:spPr>
          <a:xfrm>
            <a:off x="1410991" y="4421735"/>
            <a:ext cx="4060516" cy="580157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main is a </a:t>
            </a:r>
            <a:r>
              <a:rPr lang="en-US" dirty="0" smtClean="0">
                <a:solidFill>
                  <a:srgbClr val="941EDF"/>
                </a:solidFill>
              </a:rPr>
              <a:t>static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import </a:t>
            </a:r>
            <a:r>
              <a:rPr lang="en-US" sz="2000" dirty="0" err="1" smtClean="0">
                <a:latin typeface="Consolas" pitchFamily="49" charset="0"/>
              </a:rPr>
              <a:t>java.util</a:t>
            </a:r>
            <a:r>
              <a:rPr lang="en-US" sz="2000" dirty="0" smtClean="0">
                <a:latin typeface="Consolas" pitchFamily="49" charset="0"/>
              </a:rPr>
              <a:t>.*;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MyClass</a:t>
            </a:r>
            <a:endParaRPr lang="en-US" sz="2000" dirty="0" smtClean="0">
              <a:latin typeface="Consolas" pitchFamily="49" charset="0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</a:rPr>
              <a:t> main(String[] </a:t>
            </a:r>
            <a:r>
              <a:rPr lang="en-US" sz="2000" dirty="0" err="1" smtClean="0">
                <a:latin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</a:rPr>
              <a:t>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</a:t>
            </a:r>
            <a:r>
              <a:rPr lang="en-US" sz="2000" dirty="0" err="1" smtClean="0">
                <a:latin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</a:rPr>
              <a:t>(</a:t>
            </a:r>
            <a:r>
              <a:rPr lang="en-US" sz="2000" dirty="0" smtClean="0">
                <a:solidFill>
                  <a:srgbClr val="00CB00"/>
                </a:solidFill>
                <a:latin typeface="Consolas" pitchFamily="49" charset="0"/>
              </a:rPr>
              <a:t>“Give me a number, and I will ”</a:t>
            </a:r>
            <a:r>
              <a:rPr lang="en-US" sz="2000" dirty="0" smtClean="0">
                <a:latin typeface="Consolas" pitchFamily="49" charset="0"/>
              </a:rPr>
              <a:t> +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    </a:t>
            </a:r>
            <a:r>
              <a:rPr lang="en-US" sz="2000" dirty="0" smtClean="0">
                <a:solidFill>
                  <a:srgbClr val="00CB00"/>
                </a:solidFill>
                <a:latin typeface="Consolas" pitchFamily="49" charset="0"/>
              </a:rPr>
              <a:t>“tell you its square and its square’s square.”</a:t>
            </a:r>
            <a:r>
              <a:rPr lang="en-US" sz="2000" dirty="0" smtClean="0">
                <a:latin typeface="Consolas" pitchFamily="49" charset="0"/>
              </a:rPr>
              <a:t>);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Scanner kb = new Scanner(</a:t>
            </a:r>
            <a:r>
              <a:rPr lang="en-US" sz="2000" dirty="0" err="1" smtClean="0">
                <a:latin typeface="Consolas" pitchFamily="49" charset="0"/>
              </a:rPr>
              <a:t>System.in</a:t>
            </a:r>
            <a:r>
              <a:rPr lang="en-US" sz="2000" dirty="0" smtClean="0">
                <a:latin typeface="Consolas" pitchFamily="49" charset="0"/>
              </a:rPr>
              <a:t>);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num</a:t>
            </a:r>
            <a:r>
              <a:rPr lang="en-US" sz="2000" dirty="0" smtClean="0">
                <a:latin typeface="Consolas" pitchFamily="49" charset="0"/>
              </a:rPr>
              <a:t> = </a:t>
            </a:r>
            <a:r>
              <a:rPr lang="en-US" sz="2000" dirty="0" err="1" smtClean="0">
                <a:latin typeface="Consolas" pitchFamily="49" charset="0"/>
              </a:rPr>
              <a:t>kb.nextInt</a:t>
            </a:r>
            <a:r>
              <a:rPr lang="en-US" sz="2000" dirty="0" smtClean="0">
                <a:latin typeface="Consolas" pitchFamily="49" charset="0"/>
              </a:rPr>
              <a:t>();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numSquared</a:t>
            </a:r>
            <a:r>
              <a:rPr lang="en-US" sz="2000" dirty="0" smtClean="0">
                <a:latin typeface="Consolas" pitchFamily="49" charset="0"/>
              </a:rPr>
              <a:t> = </a:t>
            </a:r>
            <a:r>
              <a:rPr lang="en-US" sz="2000" dirty="0" err="1" smtClean="0">
                <a:latin typeface="Consolas" pitchFamily="49" charset="0"/>
              </a:rPr>
              <a:t>num</a:t>
            </a:r>
            <a:r>
              <a:rPr lang="en-US" sz="2000" dirty="0" smtClean="0">
                <a:latin typeface="Consolas" pitchFamily="49" charset="0"/>
              </a:rPr>
              <a:t> * </a:t>
            </a:r>
            <a:r>
              <a:rPr lang="en-US" sz="2000" dirty="0" err="1" smtClean="0">
                <a:latin typeface="Consolas" pitchFamily="49" charset="0"/>
              </a:rPr>
              <a:t>num</a:t>
            </a:r>
            <a:r>
              <a:rPr lang="en-US" sz="2000" dirty="0" smtClean="0">
                <a:latin typeface="Consolas" pitchFamily="49" charset="0"/>
              </a:rPr>
              <a:t>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</a:t>
            </a:r>
            <a:r>
              <a:rPr lang="en-US" sz="2000" dirty="0" err="1" smtClean="0">
                <a:latin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</a:rPr>
              <a:t>(</a:t>
            </a:r>
            <a:r>
              <a:rPr lang="en-US" sz="2000" dirty="0" smtClean="0">
                <a:solidFill>
                  <a:srgbClr val="00CB00"/>
                </a:solidFill>
                <a:latin typeface="Consolas" pitchFamily="49" charset="0"/>
              </a:rPr>
              <a:t>“The square is ”</a:t>
            </a:r>
            <a:r>
              <a:rPr lang="en-US" sz="2000" dirty="0" smtClean="0">
                <a:latin typeface="Consolas" pitchFamily="49" charset="0"/>
              </a:rPr>
              <a:t> + </a:t>
            </a:r>
            <a:r>
              <a:rPr lang="en-US" sz="2000" dirty="0" err="1" smtClean="0">
                <a:latin typeface="Consolas" pitchFamily="49" charset="0"/>
              </a:rPr>
              <a:t>numSquared</a:t>
            </a:r>
            <a:r>
              <a:rPr lang="en-US" sz="2000" dirty="0" smtClean="0">
                <a:latin typeface="Consolas" pitchFamily="49" charset="0"/>
              </a:rPr>
              <a:t>);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numSquaredSquared</a:t>
            </a:r>
            <a:r>
              <a:rPr lang="en-US" sz="2000" dirty="0" smtClean="0">
                <a:latin typeface="Consolas" pitchFamily="49" charset="0"/>
              </a:rPr>
              <a:t> = </a:t>
            </a:r>
            <a:r>
              <a:rPr lang="en-US" sz="2000" dirty="0" err="1" smtClean="0">
                <a:latin typeface="Consolas" pitchFamily="49" charset="0"/>
              </a:rPr>
              <a:t>numSquared</a:t>
            </a:r>
            <a:r>
              <a:rPr lang="en-US" sz="2000" dirty="0" smtClean="0">
                <a:latin typeface="Consolas" pitchFamily="49" charset="0"/>
              </a:rPr>
              <a:t> * </a:t>
            </a:r>
            <a:r>
              <a:rPr lang="en-US" sz="2000" dirty="0" err="1" smtClean="0">
                <a:latin typeface="Consolas" pitchFamily="49" charset="0"/>
              </a:rPr>
              <a:t>numSquared</a:t>
            </a:r>
            <a:r>
              <a:rPr lang="en-US" sz="2000" dirty="0" smtClean="0">
                <a:latin typeface="Consolas" pitchFamily="49" charset="0"/>
              </a:rPr>
              <a:t>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</a:t>
            </a:r>
            <a:r>
              <a:rPr lang="en-US" sz="2000" dirty="0" err="1" smtClean="0">
                <a:latin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</a:rPr>
              <a:t>(</a:t>
            </a:r>
            <a:r>
              <a:rPr lang="en-US" sz="2000" dirty="0" smtClean="0">
                <a:solidFill>
                  <a:srgbClr val="00CB00"/>
                </a:solidFill>
                <a:latin typeface="Consolas" pitchFamily="49" charset="0"/>
              </a:rPr>
              <a:t>“The square’s square is ”</a:t>
            </a:r>
            <a:r>
              <a:rPr lang="en-US" sz="2000" dirty="0" smtClean="0">
                <a:latin typeface="Consolas" pitchFamily="49" charset="0"/>
              </a:rPr>
              <a:t> +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        </a:t>
            </a:r>
            <a:r>
              <a:rPr lang="en-US" sz="2000" dirty="0" err="1" smtClean="0">
                <a:latin typeface="Consolas" pitchFamily="49" charset="0"/>
              </a:rPr>
              <a:t>numSquaredSquared</a:t>
            </a:r>
            <a:r>
              <a:rPr lang="en-US" sz="2000" dirty="0" smtClean="0">
                <a:latin typeface="Consolas" pitchFamily="49" charset="0"/>
              </a:rPr>
              <a:t>);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2743DADD-474E-426C-8950-39E7444A5E12}" type="slidenum">
              <a:rPr lang="en-US" sz="1000"/>
              <a:pPr eaLnBrk="1" hangingPunct="1"/>
              <a:t>25</a:t>
            </a:fld>
            <a:endParaRPr lang="en-US" sz="1000"/>
          </a:p>
        </p:txBody>
      </p:sp>
      <p:sp>
        <p:nvSpPr>
          <p:cNvPr id="3" name="Rounded Rectangle 2"/>
          <p:cNvSpPr/>
          <p:nvPr/>
        </p:nvSpPr>
        <p:spPr>
          <a:xfrm>
            <a:off x="1066081" y="2524465"/>
            <a:ext cx="5377441" cy="470398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62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941EDF"/>
                </a:solidFill>
              </a:rPr>
              <a:t>s</a:t>
            </a:r>
            <a:r>
              <a:rPr lang="en-US" dirty="0" smtClean="0">
                <a:solidFill>
                  <a:srgbClr val="941EDF"/>
                </a:solidFill>
              </a:rPr>
              <a:t>tatic</a:t>
            </a:r>
            <a:r>
              <a:rPr lang="en-US" dirty="0" smtClean="0"/>
              <a:t> Helper </a:t>
            </a:r>
            <a:r>
              <a:rPr lang="en-US" dirty="0"/>
              <a:t>M</a:t>
            </a:r>
            <a:r>
              <a:rPr lang="en-US" dirty="0" smtClean="0"/>
              <a:t>ethods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36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import </a:t>
            </a:r>
            <a:r>
              <a:rPr lang="en-US" sz="1700" dirty="0" err="1" smtClean="0">
                <a:latin typeface="Consolas" pitchFamily="49" charset="0"/>
              </a:rPr>
              <a:t>java.util</a:t>
            </a:r>
            <a:r>
              <a:rPr lang="en-US" sz="1700" dirty="0" smtClean="0">
                <a:latin typeface="Consolas" pitchFamily="49" charset="0"/>
              </a:rPr>
              <a:t>.*;</a:t>
            </a:r>
            <a:endParaRPr lang="en-US" sz="1700" dirty="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</a:rPr>
              <a:t>MyClass</a:t>
            </a:r>
            <a:endParaRPr lang="en-US" sz="17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700" dirty="0" smtClean="0">
                <a:latin typeface="Consolas" pitchFamily="49" charset="0"/>
              </a:rPr>
              <a:t> square(</a:t>
            </a:r>
            <a:r>
              <a:rPr lang="en-US" sz="17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</a:rPr>
              <a:t>x)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1700" dirty="0" smtClean="0">
                <a:latin typeface="Consolas" pitchFamily="49" charset="0"/>
              </a:rPr>
              <a:t> x * x;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7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static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</a:rPr>
              <a:t> main(String[] </a:t>
            </a:r>
            <a:r>
              <a:rPr lang="en-US" sz="1700" dirty="0" err="1" smtClean="0">
                <a:latin typeface="Consolas" pitchFamily="49" charset="0"/>
              </a:rPr>
              <a:t>args</a:t>
            </a:r>
            <a:r>
              <a:rPr lang="en-US" sz="1700" dirty="0" smtClean="0">
                <a:latin typeface="Consolas" pitchFamily="49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</a:t>
            </a:r>
            <a:r>
              <a:rPr lang="en-US" sz="1700" dirty="0" err="1" smtClean="0">
                <a:latin typeface="Consolas" pitchFamily="49" charset="0"/>
              </a:rPr>
              <a:t>System.out.println</a:t>
            </a:r>
            <a:r>
              <a:rPr lang="en-US" sz="1700" dirty="0" smtClean="0">
                <a:latin typeface="Consolas" pitchFamily="49" charset="0"/>
              </a:rPr>
              <a:t>(</a:t>
            </a:r>
            <a:r>
              <a:rPr lang="en-US" sz="1700" dirty="0" smtClean="0">
                <a:solidFill>
                  <a:srgbClr val="00CB00"/>
                </a:solidFill>
                <a:latin typeface="Consolas" pitchFamily="49" charset="0"/>
              </a:rPr>
              <a:t>“Give me a number, and I will ”</a:t>
            </a:r>
            <a:r>
              <a:rPr lang="en-US" sz="1700" dirty="0" smtClean="0">
                <a:latin typeface="Consolas" pitchFamily="49" charset="0"/>
              </a:rPr>
              <a:t> +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    </a:t>
            </a:r>
            <a:r>
              <a:rPr lang="en-US" sz="1700" dirty="0" smtClean="0">
                <a:solidFill>
                  <a:srgbClr val="00CB00"/>
                </a:solidFill>
                <a:latin typeface="Consolas" pitchFamily="49" charset="0"/>
              </a:rPr>
              <a:t>“tell you its square and its square’s square.”</a:t>
            </a:r>
            <a:r>
              <a:rPr lang="en-US" sz="1700" dirty="0" smtClean="0">
                <a:latin typeface="Consolas" pitchFamily="49" charset="0"/>
              </a:rPr>
              <a:t>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Scanner kb = new Scanner(System.in);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</a:t>
            </a:r>
            <a:r>
              <a:rPr lang="en-US" sz="17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700" dirty="0" smtClean="0">
                <a:latin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</a:rPr>
              <a:t>num</a:t>
            </a:r>
            <a:r>
              <a:rPr lang="en-US" sz="1700" dirty="0" smtClean="0">
                <a:latin typeface="Consolas" pitchFamily="49" charset="0"/>
              </a:rPr>
              <a:t> = </a:t>
            </a:r>
            <a:r>
              <a:rPr lang="en-US" sz="1700" dirty="0" err="1" smtClean="0">
                <a:latin typeface="Consolas" pitchFamily="49" charset="0"/>
              </a:rPr>
              <a:t>kb.nextInt</a:t>
            </a:r>
            <a:r>
              <a:rPr lang="en-US" sz="1700" dirty="0" smtClean="0">
                <a:latin typeface="Consolas" pitchFamily="49" charset="0"/>
              </a:rPr>
              <a:t>();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7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</a:t>
            </a:r>
            <a:r>
              <a:rPr lang="en-US" sz="1700" dirty="0" err="1" smtClean="0">
                <a:latin typeface="Consolas" pitchFamily="49" charset="0"/>
              </a:rPr>
              <a:t>System.out.println</a:t>
            </a:r>
            <a:r>
              <a:rPr lang="en-US" sz="1700" dirty="0" smtClean="0">
                <a:latin typeface="Consolas" pitchFamily="49" charset="0"/>
              </a:rPr>
              <a:t>(</a:t>
            </a:r>
            <a:r>
              <a:rPr lang="en-US" sz="1700" dirty="0" smtClean="0">
                <a:solidFill>
                  <a:srgbClr val="00CB00"/>
                </a:solidFill>
                <a:latin typeface="Consolas" pitchFamily="49" charset="0"/>
              </a:rPr>
              <a:t>“The square is ”</a:t>
            </a:r>
            <a:r>
              <a:rPr lang="en-US" sz="1700" dirty="0" smtClean="0">
                <a:latin typeface="Consolas" pitchFamily="49" charset="0"/>
              </a:rPr>
              <a:t> + square(</a:t>
            </a:r>
            <a:r>
              <a:rPr lang="en-US" sz="1700" dirty="0" err="1" smtClean="0">
                <a:latin typeface="Consolas" pitchFamily="49" charset="0"/>
              </a:rPr>
              <a:t>num</a:t>
            </a:r>
            <a:r>
              <a:rPr lang="en-US" sz="1700" dirty="0" smtClean="0">
                <a:latin typeface="Consolas" pitchFamily="49" charset="0"/>
              </a:rPr>
              <a:t>));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7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    System.out.println(</a:t>
            </a:r>
            <a:r>
              <a:rPr lang="en-US" sz="1700" dirty="0" smtClean="0">
                <a:solidFill>
                  <a:srgbClr val="00CB00"/>
                </a:solidFill>
                <a:latin typeface="Consolas" pitchFamily="49" charset="0"/>
              </a:rPr>
              <a:t>“The square’s square is ”</a:t>
            </a:r>
            <a:r>
              <a:rPr lang="en-US" sz="1700" dirty="0" smtClean="0">
                <a:latin typeface="Consolas" pitchFamily="49" charset="0"/>
              </a:rPr>
              <a:t> +        				square(square(</a:t>
            </a:r>
            <a:r>
              <a:rPr lang="en-US" sz="1700" dirty="0" err="1" smtClean="0">
                <a:latin typeface="Consolas" pitchFamily="49" charset="0"/>
              </a:rPr>
              <a:t>num</a:t>
            </a:r>
            <a:r>
              <a:rPr lang="en-US" sz="1700" dirty="0" smtClean="0">
                <a:latin typeface="Consolas" pitchFamily="49" charset="0"/>
              </a:rPr>
              <a:t>)));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7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8657883F-798F-439C-BABD-DBADFA902B66}" type="slidenum">
              <a:rPr lang="en-US" sz="1000"/>
              <a:pPr eaLnBrk="1" hangingPunct="1"/>
              <a:t>26</a:t>
            </a:fld>
            <a:endParaRPr lang="en-US" sz="1000"/>
          </a:p>
        </p:txBody>
      </p:sp>
      <p:sp>
        <p:nvSpPr>
          <p:cNvPr id="5" name="Rounded Rectangle 4"/>
          <p:cNvSpPr/>
          <p:nvPr/>
        </p:nvSpPr>
        <p:spPr>
          <a:xfrm>
            <a:off x="893624" y="2289266"/>
            <a:ext cx="3966454" cy="1097593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32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Math class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8538"/>
          </a:xfrm>
        </p:spPr>
        <p:txBody>
          <a:bodyPr>
            <a:normAutofit fontScale="92500"/>
          </a:bodyPr>
          <a:lstStyle/>
          <a:p>
            <a:pPr marL="452628">
              <a:defRPr/>
            </a:pPr>
            <a:r>
              <a:rPr lang="en-US" dirty="0" smtClean="0"/>
              <a:t>Provides many standard mathematical methods, all static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/>
              <a:t>D</a:t>
            </a:r>
            <a:r>
              <a:rPr lang="en-US" dirty="0" smtClean="0"/>
              <a:t>o not create an instance of the Math class to use its methods</a:t>
            </a:r>
          </a:p>
          <a:p>
            <a:pPr marL="452628">
              <a:defRPr/>
            </a:pPr>
            <a:r>
              <a:rPr lang="en-US" dirty="0" smtClean="0"/>
              <a:t>Call Math class’ methods using class name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>
                <a:solidFill>
                  <a:srgbClr val="0000FF"/>
                </a:solidFill>
              </a:rPr>
              <a:t>Math.abs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Math.max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Math.min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Math.pow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Math.round</a:t>
            </a:r>
            <a:r>
              <a:rPr lang="en-US" dirty="0" smtClean="0"/>
              <a:t>, and others</a:t>
            </a:r>
          </a:p>
          <a:p>
            <a:pPr marL="452628">
              <a:defRPr/>
            </a:pPr>
            <a:r>
              <a:rPr lang="en-US" sz="3500" dirty="0" smtClean="0"/>
              <a:t>Predefined constants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>
                <a:solidFill>
                  <a:srgbClr val="0000FF"/>
                </a:solidFill>
              </a:rPr>
              <a:t>Math.PI</a:t>
            </a:r>
            <a:endParaRPr lang="en-US" dirty="0" smtClean="0">
              <a:solidFill>
                <a:srgbClr val="0000FF"/>
              </a:solidFill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>
                <a:solidFill>
                  <a:srgbClr val="0000FF"/>
                </a:solidFill>
              </a:rPr>
              <a:t>Math.E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pPr eaLnBrk="1" hangingPunct="1"/>
            <a:fld id="{B56F88B3-3337-48D7-9F28-F7FCF9E1C50C}" type="slidenum">
              <a:rPr lang="en-US" sz="1000"/>
              <a:pPr eaLnBrk="1" hangingPunct="1"/>
              <a:t>27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485341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methods in random are not static?</a:t>
            </a:r>
          </a:p>
          <a:p>
            <a:r>
              <a:rPr lang="en-US" dirty="0" smtClean="0"/>
              <a:t>We want a method that returns a random (different) number whenever it is called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Random rand = new Random();</a:t>
            </a:r>
          </a:p>
          <a:p>
            <a:pPr marL="400050" lvl="1" indent="0">
              <a:buNone/>
            </a:pPr>
            <a:r>
              <a:rPr lang="en-US" dirty="0" err="1"/>
              <a:t>i</a:t>
            </a:r>
            <a:r>
              <a:rPr lang="en-US" dirty="0" err="1" smtClean="0">
                <a:solidFill>
                  <a:srgbClr val="0000FF"/>
                </a:solidFill>
              </a:rPr>
              <a:t>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rand</a:t>
            </a:r>
            <a:r>
              <a:rPr lang="en-US" dirty="0" err="1" smtClean="0">
                <a:solidFill>
                  <a:srgbClr val="0000FF"/>
                </a:solidFill>
              </a:rPr>
              <a:t>Num</a:t>
            </a:r>
            <a:r>
              <a:rPr lang="en-US" dirty="0" smtClean="0">
                <a:solidFill>
                  <a:srgbClr val="0000FF"/>
                </a:solidFill>
              </a:rPr>
              <a:t> = </a:t>
            </a:r>
            <a:r>
              <a:rPr lang="en-US" dirty="0" err="1" smtClean="0">
                <a:solidFill>
                  <a:srgbClr val="0000FF"/>
                </a:solidFill>
              </a:rPr>
              <a:t>rand.nextInt</a:t>
            </a:r>
            <a:r>
              <a:rPr lang="en-US" dirty="0" smtClean="0">
                <a:solidFill>
                  <a:srgbClr val="0000FF"/>
                </a:solidFill>
              </a:rPr>
              <a:t>();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25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Designing </a:t>
            </a:r>
            <a:r>
              <a:rPr lang="en-US" dirty="0" smtClean="0"/>
              <a:t>methods and overloading</a:t>
            </a:r>
          </a:p>
          <a:p>
            <a:r>
              <a:rPr lang="en-US" dirty="0" smtClean="0"/>
              <a:t>Package &amp; review of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2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184" y="1515429"/>
            <a:ext cx="8229600" cy="44122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Isn’t this troublesome? What if we have some more complicated initialization steps? (e.g., an instance variable of class type to be initialized)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Student </a:t>
            </a:r>
            <a:r>
              <a:rPr lang="en-US" dirty="0" err="1">
                <a:solidFill>
                  <a:srgbClr val="0000FF"/>
                </a:solidFill>
              </a:rPr>
              <a:t>berkeley</a:t>
            </a:r>
            <a:r>
              <a:rPr lang="en-US" dirty="0">
                <a:solidFill>
                  <a:srgbClr val="0000FF"/>
                </a:solidFill>
              </a:rPr>
              <a:t> = new Student();</a:t>
            </a: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berkeley.setPID</a:t>
            </a:r>
            <a:r>
              <a:rPr lang="en-US" dirty="0" smtClean="0">
                <a:solidFill>
                  <a:srgbClr val="0000FF"/>
                </a:solidFill>
              </a:rPr>
              <a:t>(1234);   </a:t>
            </a:r>
            <a:endParaRPr lang="en-US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berkley.setYear</a:t>
            </a:r>
            <a:r>
              <a:rPr lang="en-US" dirty="0" smtClean="0">
                <a:solidFill>
                  <a:srgbClr val="0000FF"/>
                </a:solidFill>
              </a:rPr>
              <a:t>(2);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….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94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 is a special method that is called when a new object is created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Student </a:t>
            </a:r>
            <a:r>
              <a:rPr lang="en-US" dirty="0" err="1" smtClean="0">
                <a:solidFill>
                  <a:srgbClr val="0000FF"/>
                </a:solidFill>
              </a:rPr>
              <a:t>berkeley</a:t>
            </a:r>
            <a:r>
              <a:rPr lang="en-US" dirty="0" smtClean="0">
                <a:solidFill>
                  <a:srgbClr val="0000FF"/>
                </a:solidFill>
              </a:rPr>
              <a:t>;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// not called</a:t>
            </a:r>
          </a:p>
          <a:p>
            <a:pPr marL="0" indent="0">
              <a:buNone/>
            </a:pPr>
            <a:endParaRPr lang="en-US" sz="1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Student </a:t>
            </a:r>
            <a:r>
              <a:rPr lang="en-US" dirty="0" err="1" smtClean="0">
                <a:solidFill>
                  <a:srgbClr val="0000FF"/>
                </a:solidFill>
              </a:rPr>
              <a:t>berkeley</a:t>
            </a:r>
            <a:r>
              <a:rPr lang="en-US" dirty="0" smtClean="0">
                <a:solidFill>
                  <a:srgbClr val="0000FF"/>
                </a:solidFill>
              </a:rPr>
              <a:t> = new Student(); 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						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// called with new keyword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32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880"/>
            <a:ext cx="8229600" cy="48381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Let’s write our first constructor</a:t>
            </a:r>
          </a:p>
          <a:p>
            <a:endParaRPr lang="en-US" sz="1000" dirty="0" smtClean="0"/>
          </a:p>
          <a:p>
            <a:pPr marL="40005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public class Student {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	private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PID;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	private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year;</a:t>
            </a:r>
          </a:p>
          <a:p>
            <a:pPr marL="800100" lvl="2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  …. </a:t>
            </a:r>
            <a:r>
              <a:rPr lang="en-US" dirty="0" err="1" smtClean="0">
                <a:solidFill>
                  <a:srgbClr val="0000FF"/>
                </a:solidFill>
              </a:rPr>
              <a:t>Accessors</a:t>
            </a:r>
            <a:r>
              <a:rPr lang="en-US" dirty="0" smtClean="0">
                <a:solidFill>
                  <a:srgbClr val="0000FF"/>
                </a:solidFill>
              </a:rPr>
              <a:t> &amp; </a:t>
            </a:r>
            <a:r>
              <a:rPr lang="en-US" dirty="0" err="1" smtClean="0">
                <a:solidFill>
                  <a:srgbClr val="0000FF"/>
                </a:solidFill>
              </a:rPr>
              <a:t>mutators</a:t>
            </a:r>
            <a:r>
              <a:rPr lang="en-US" dirty="0" smtClean="0">
                <a:solidFill>
                  <a:srgbClr val="0000FF"/>
                </a:solidFill>
              </a:rPr>
              <a:t> …..</a:t>
            </a:r>
          </a:p>
          <a:p>
            <a:pPr marL="800100" lvl="2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800100" lvl="2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public Student( </a:t>
            </a:r>
            <a:r>
              <a:rPr lang="en-US" b="1" dirty="0" err="1" smtClean="0">
                <a:solidFill>
                  <a:srgbClr val="0000FF"/>
                </a:solidFill>
              </a:rPr>
              <a:t>int</a:t>
            </a:r>
            <a:r>
              <a:rPr lang="en-US" b="1" dirty="0" smtClean="0">
                <a:solidFill>
                  <a:srgbClr val="0000FF"/>
                </a:solidFill>
              </a:rPr>
              <a:t> PID, </a:t>
            </a:r>
            <a:r>
              <a:rPr lang="en-US" b="1" dirty="0" err="1" smtClean="0">
                <a:solidFill>
                  <a:srgbClr val="0000FF"/>
                </a:solidFill>
              </a:rPr>
              <a:t>int</a:t>
            </a:r>
            <a:r>
              <a:rPr lang="en-US" b="1" dirty="0" smtClean="0">
                <a:solidFill>
                  <a:srgbClr val="0000FF"/>
                </a:solidFill>
              </a:rPr>
              <a:t> year ) {</a:t>
            </a:r>
          </a:p>
          <a:p>
            <a:pPr marL="800100" lvl="2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	</a:t>
            </a:r>
            <a:r>
              <a:rPr lang="en-US" dirty="0" err="1" smtClean="0">
                <a:solidFill>
                  <a:srgbClr val="0000FF"/>
                </a:solidFill>
              </a:rPr>
              <a:t>this.PID</a:t>
            </a:r>
            <a:r>
              <a:rPr lang="en-US" dirty="0" smtClean="0">
                <a:solidFill>
                  <a:srgbClr val="0000FF"/>
                </a:solidFill>
              </a:rPr>
              <a:t> = PID;</a:t>
            </a:r>
          </a:p>
          <a:p>
            <a:pPr marL="800100" lvl="2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	</a:t>
            </a:r>
            <a:r>
              <a:rPr lang="en-US" dirty="0" err="1" smtClean="0">
                <a:solidFill>
                  <a:srgbClr val="0000FF"/>
                </a:solidFill>
              </a:rPr>
              <a:t>this.year</a:t>
            </a:r>
            <a:r>
              <a:rPr lang="en-US" dirty="0" smtClean="0">
                <a:solidFill>
                  <a:srgbClr val="0000FF"/>
                </a:solidFill>
              </a:rPr>
              <a:t> = year;</a:t>
            </a:r>
          </a:p>
          <a:p>
            <a:pPr marL="800100" lvl="2" indent="0">
              <a:buNone/>
            </a:pPr>
            <a:r>
              <a:rPr lang="en-US" b="1" dirty="0">
                <a:solidFill>
                  <a:srgbClr val="0000FF"/>
                </a:solidFill>
              </a:rPr>
              <a:t>}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}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>
            <a:stCxn id="6" idx="1"/>
          </p:cNvCxnSpPr>
          <p:nvPr/>
        </p:nvCxnSpPr>
        <p:spPr>
          <a:xfrm flipH="1">
            <a:off x="2147841" y="3346653"/>
            <a:ext cx="3684699" cy="871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832540" y="2931154"/>
            <a:ext cx="315467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There is no return</a:t>
            </a:r>
            <a:br>
              <a:rPr lang="en-US" dirty="0" smtClean="0"/>
            </a:br>
            <a:r>
              <a:rPr lang="en-US" dirty="0" smtClean="0"/>
              <a:t>type or “void” keyword</a:t>
            </a:r>
            <a:endParaRPr lang="en-US" dirty="0"/>
          </a:p>
        </p:txBody>
      </p:sp>
      <p:cxnSp>
        <p:nvCxnSpPr>
          <p:cNvPr id="8" name="Straight Arrow Connector 7"/>
          <p:cNvCxnSpPr>
            <a:stCxn id="9" idx="1"/>
          </p:cNvCxnSpPr>
          <p:nvPr/>
        </p:nvCxnSpPr>
        <p:spPr>
          <a:xfrm flipH="1" flipV="1">
            <a:off x="2774947" y="4531494"/>
            <a:ext cx="2831282" cy="901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06229" y="5017576"/>
            <a:ext cx="338099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Constructor has the same</a:t>
            </a:r>
          </a:p>
          <a:p>
            <a:r>
              <a:rPr lang="en-US" dirty="0" smtClean="0"/>
              <a:t>name as the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24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buNone/>
            </a:pPr>
            <a:r>
              <a:rPr lang="en-US" b="1" dirty="0">
                <a:solidFill>
                  <a:srgbClr val="0000FF"/>
                </a:solidFill>
              </a:rPr>
              <a:t>public Student( 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PID, 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year ) {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err="1">
                <a:solidFill>
                  <a:srgbClr val="0000FF"/>
                </a:solidFill>
              </a:rPr>
              <a:t>this.PID</a:t>
            </a:r>
            <a:r>
              <a:rPr lang="en-US" dirty="0">
                <a:solidFill>
                  <a:srgbClr val="0000FF"/>
                </a:solidFill>
              </a:rPr>
              <a:t> = PID;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err="1">
                <a:solidFill>
                  <a:srgbClr val="0000FF"/>
                </a:solidFill>
              </a:rPr>
              <a:t>this.year</a:t>
            </a:r>
            <a:r>
              <a:rPr lang="en-US" dirty="0">
                <a:solidFill>
                  <a:srgbClr val="0000FF"/>
                </a:solidFill>
              </a:rPr>
              <a:t> = year;</a:t>
            </a:r>
          </a:p>
          <a:p>
            <a:pPr marL="800100" lvl="2" indent="0">
              <a:buNone/>
            </a:pPr>
            <a:r>
              <a:rPr lang="en-US" b="1" dirty="0">
                <a:solidFill>
                  <a:srgbClr val="0000FF"/>
                </a:solidFill>
              </a:rPr>
              <a:t>}</a:t>
            </a:r>
          </a:p>
          <a:p>
            <a:endParaRPr lang="en-US" dirty="0" smtClean="0"/>
          </a:p>
          <a:p>
            <a:r>
              <a:rPr lang="en-US" dirty="0" smtClean="0"/>
              <a:t>With this constructor, we can now do: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Student </a:t>
            </a:r>
            <a:r>
              <a:rPr lang="en-US" dirty="0" err="1" smtClean="0">
                <a:solidFill>
                  <a:srgbClr val="0000FF"/>
                </a:solidFill>
              </a:rPr>
              <a:t>berkeley</a:t>
            </a:r>
            <a:r>
              <a:rPr lang="en-US" dirty="0" smtClean="0">
                <a:solidFill>
                  <a:srgbClr val="0000FF"/>
                </a:solidFill>
              </a:rPr>
              <a:t> = new Student( 1234, 2 );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80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18" y="311555"/>
            <a:ext cx="7936914" cy="770391"/>
          </a:xfrm>
        </p:spPr>
        <p:txBody>
          <a:bodyPr/>
          <a:lstStyle/>
          <a:p>
            <a:r>
              <a:rPr lang="en-US" dirty="0" smtClean="0"/>
              <a:t>Multiple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17" y="1411193"/>
            <a:ext cx="8215100" cy="5284127"/>
          </a:xfrm>
        </p:spPr>
        <p:txBody>
          <a:bodyPr>
            <a:normAutofit fontScale="92500"/>
          </a:bodyPr>
          <a:lstStyle/>
          <a:p>
            <a:pPr marL="457200" lvl="1" indent="-457200">
              <a:buFont typeface="Wingdings" charset="2"/>
              <a:buChar char="§"/>
            </a:pPr>
            <a:r>
              <a:rPr lang="en-US" sz="3000" dirty="0" smtClean="0">
                <a:solidFill>
                  <a:schemeClr val="tx1"/>
                </a:solidFill>
              </a:rPr>
              <a:t>You can have multiple constructors in one class</a:t>
            </a:r>
          </a:p>
          <a:p>
            <a:pPr marL="857250" lvl="2" indent="-457200">
              <a:buFont typeface="Wingdings" charset="2"/>
              <a:buChar char="§"/>
            </a:pPr>
            <a:r>
              <a:rPr lang="en-US" dirty="0" smtClean="0">
                <a:solidFill>
                  <a:srgbClr val="0000FF"/>
                </a:solidFill>
              </a:rPr>
              <a:t>They </a:t>
            </a:r>
            <a:r>
              <a:rPr lang="en-US" dirty="0">
                <a:solidFill>
                  <a:srgbClr val="0000FF"/>
                </a:solidFill>
              </a:rPr>
              <a:t>all have the same name, just different </a:t>
            </a:r>
            <a:r>
              <a:rPr lang="en-US" dirty="0" smtClean="0">
                <a:solidFill>
                  <a:srgbClr val="0000FF"/>
                </a:solidFill>
              </a:rPr>
              <a:t>parameters</a:t>
            </a:r>
          </a:p>
          <a:p>
            <a:pPr marL="857250" lvl="2" indent="-457200">
              <a:buFont typeface="Wingdings" charset="2"/>
              <a:buChar char="§"/>
            </a:pPr>
            <a:endParaRPr lang="en-US" sz="1600" dirty="0" smtClean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public class Student {</a:t>
            </a:r>
          </a:p>
          <a:p>
            <a:pPr marL="800100" lvl="2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….</a:t>
            </a:r>
            <a:endParaRPr lang="en-US" sz="2000" dirty="0">
              <a:solidFill>
                <a:srgbClr val="0000FF"/>
              </a:solidFill>
            </a:endParaRPr>
          </a:p>
          <a:p>
            <a:pPr marL="800100" lvl="2" indent="0">
              <a:buNone/>
            </a:pPr>
            <a:r>
              <a:rPr lang="en-US" sz="2000" b="1" dirty="0" smtClean="0">
                <a:solidFill>
                  <a:srgbClr val="0000FF"/>
                </a:solidFill>
              </a:rPr>
              <a:t>public </a:t>
            </a:r>
            <a:r>
              <a:rPr lang="en-US" sz="2000" b="1" dirty="0">
                <a:solidFill>
                  <a:srgbClr val="0000FF"/>
                </a:solidFill>
              </a:rPr>
              <a:t>Student( </a:t>
            </a:r>
            <a:r>
              <a:rPr lang="en-US" sz="2000" b="1" dirty="0" err="1">
                <a:solidFill>
                  <a:srgbClr val="0000FF"/>
                </a:solidFill>
              </a:rPr>
              <a:t>int</a:t>
            </a:r>
            <a:r>
              <a:rPr lang="en-US" sz="2000" b="1" dirty="0">
                <a:solidFill>
                  <a:srgbClr val="0000FF"/>
                </a:solidFill>
              </a:rPr>
              <a:t> PID, </a:t>
            </a:r>
            <a:r>
              <a:rPr lang="en-US" sz="2000" b="1" dirty="0" err="1">
                <a:solidFill>
                  <a:srgbClr val="0000FF"/>
                </a:solidFill>
              </a:rPr>
              <a:t>int</a:t>
            </a:r>
            <a:r>
              <a:rPr lang="en-US" sz="2000" b="1" dirty="0">
                <a:solidFill>
                  <a:srgbClr val="0000FF"/>
                </a:solidFill>
              </a:rPr>
              <a:t> year ) {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err="1">
                <a:solidFill>
                  <a:srgbClr val="0000FF"/>
                </a:solidFill>
              </a:rPr>
              <a:t>this.PID</a:t>
            </a:r>
            <a:r>
              <a:rPr lang="en-US" sz="2000" dirty="0">
                <a:solidFill>
                  <a:srgbClr val="0000FF"/>
                </a:solidFill>
              </a:rPr>
              <a:t> = PID;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err="1">
                <a:solidFill>
                  <a:srgbClr val="0000FF"/>
                </a:solidFill>
              </a:rPr>
              <a:t>this.year</a:t>
            </a:r>
            <a:r>
              <a:rPr lang="en-US" sz="2000" dirty="0">
                <a:solidFill>
                  <a:srgbClr val="0000FF"/>
                </a:solidFill>
              </a:rPr>
              <a:t> = year;</a:t>
            </a:r>
          </a:p>
          <a:p>
            <a:pPr marL="800100" lvl="2" indent="0">
              <a:buNone/>
            </a:pPr>
            <a:r>
              <a:rPr lang="en-US" sz="2000" b="1" dirty="0" smtClean="0">
                <a:solidFill>
                  <a:srgbClr val="0000FF"/>
                </a:solidFill>
              </a:rPr>
              <a:t>}</a:t>
            </a:r>
          </a:p>
          <a:p>
            <a:pPr marL="800100" lvl="2" indent="0">
              <a:buNone/>
            </a:pPr>
            <a:r>
              <a:rPr lang="en-US" sz="2000" b="1" dirty="0" smtClean="0">
                <a:solidFill>
                  <a:srgbClr val="0000FF"/>
                </a:solidFill>
              </a:rPr>
              <a:t>public Student( </a:t>
            </a:r>
            <a:r>
              <a:rPr lang="en-US" sz="2000" b="1" dirty="0" err="1" smtClean="0">
                <a:solidFill>
                  <a:srgbClr val="0000FF"/>
                </a:solidFill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</a:rPr>
              <a:t> PID ) {</a:t>
            </a:r>
          </a:p>
          <a:p>
            <a:pPr marL="800100" lvl="2" indent="0">
              <a:buNone/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err="1" smtClean="0">
                <a:solidFill>
                  <a:srgbClr val="0000FF"/>
                </a:solidFill>
              </a:rPr>
              <a:t>this.PID</a:t>
            </a:r>
            <a:r>
              <a:rPr lang="en-US" sz="2000" b="1" dirty="0" smtClean="0">
                <a:solidFill>
                  <a:srgbClr val="0000FF"/>
                </a:solidFill>
              </a:rPr>
              <a:t> = PID;</a:t>
            </a:r>
          </a:p>
          <a:p>
            <a:pPr marL="800100" lvl="2" indent="0">
              <a:buNone/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err="1" smtClean="0">
                <a:solidFill>
                  <a:srgbClr val="0000FF"/>
                </a:solidFill>
              </a:rPr>
              <a:t>this.year</a:t>
            </a:r>
            <a:r>
              <a:rPr lang="en-US" sz="2000" b="1" dirty="0" smtClean="0">
                <a:solidFill>
                  <a:srgbClr val="0000FF"/>
                </a:solidFill>
              </a:rPr>
              <a:t> = 1; // default case – the 1</a:t>
            </a:r>
            <a:r>
              <a:rPr lang="en-US" sz="2000" b="1" baseline="30000" dirty="0" smtClean="0">
                <a:solidFill>
                  <a:srgbClr val="0000FF"/>
                </a:solidFill>
              </a:rPr>
              <a:t>st</a:t>
            </a:r>
            <a:r>
              <a:rPr lang="en-US" sz="2000" b="1" dirty="0" smtClean="0">
                <a:solidFill>
                  <a:srgbClr val="0000FF"/>
                </a:solidFill>
              </a:rPr>
              <a:t> year</a:t>
            </a:r>
            <a:endParaRPr lang="en-US" sz="2000" b="1" dirty="0">
              <a:solidFill>
                <a:srgbClr val="0000FF"/>
              </a:solidFill>
            </a:endParaRPr>
          </a:p>
          <a:p>
            <a:pPr marL="800100" lvl="2" indent="0">
              <a:buNone/>
            </a:pPr>
            <a:r>
              <a:rPr lang="en-US" sz="2000" b="1" dirty="0" smtClean="0">
                <a:solidFill>
                  <a:srgbClr val="0000FF"/>
                </a:solidFill>
              </a:rPr>
              <a:t>}</a:t>
            </a:r>
            <a:endParaRPr lang="en-US" sz="2000" b="1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}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0082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Generally, constructor should contain all initialization logic</a:t>
            </a:r>
          </a:p>
          <a:p>
            <a:pPr lvl="1"/>
            <a:r>
              <a:rPr lang="en-US" dirty="0" smtClean="0"/>
              <a:t>assign initial values based on input parameters</a:t>
            </a:r>
          </a:p>
          <a:p>
            <a:pPr lvl="1"/>
            <a:r>
              <a:rPr lang="en-US" dirty="0" smtClean="0"/>
              <a:t>assign default initial values without input</a:t>
            </a:r>
          </a:p>
          <a:p>
            <a:pPr lvl="1"/>
            <a:r>
              <a:rPr lang="en-US" dirty="0" smtClean="0"/>
              <a:t>reserve resource, prepare input/output stream</a:t>
            </a:r>
          </a:p>
          <a:p>
            <a:pPr lvl="1"/>
            <a:r>
              <a:rPr lang="en-US" dirty="0" smtClean="0"/>
              <a:t>whatever other logic necessary (e.g., error checking )</a:t>
            </a:r>
          </a:p>
          <a:p>
            <a:endParaRPr lang="en-US" sz="1100" dirty="0" smtClean="0"/>
          </a:p>
          <a:p>
            <a:r>
              <a:rPr lang="en-US" dirty="0" smtClean="0"/>
              <a:t>We will see more examples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11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464" y="1429237"/>
            <a:ext cx="8631936" cy="490771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if you did not write any constructor?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public </a:t>
            </a:r>
            <a:r>
              <a:rPr lang="en-US" sz="2000" dirty="0">
                <a:solidFill>
                  <a:srgbClr val="0000FF"/>
                </a:solidFill>
              </a:rPr>
              <a:t>class Student {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private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FF"/>
                </a:solidFill>
              </a:rPr>
              <a:t> PID;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private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FF"/>
                </a:solidFill>
              </a:rPr>
              <a:t> year;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  …. </a:t>
            </a:r>
            <a:r>
              <a:rPr lang="en-US" sz="2000" dirty="0" smtClean="0">
                <a:solidFill>
                  <a:srgbClr val="0000FF"/>
                </a:solidFill>
              </a:rPr>
              <a:t> No constructor </a:t>
            </a:r>
            <a:r>
              <a:rPr lang="en-US" sz="2000" dirty="0">
                <a:solidFill>
                  <a:srgbClr val="0000FF"/>
                </a:solidFill>
              </a:rPr>
              <a:t>…..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Student </a:t>
            </a:r>
            <a:r>
              <a:rPr lang="en-US" sz="2000" dirty="0" err="1">
                <a:solidFill>
                  <a:srgbClr val="0000FF"/>
                </a:solidFill>
              </a:rPr>
              <a:t>berkeley</a:t>
            </a:r>
            <a:r>
              <a:rPr lang="en-US" sz="2000" dirty="0">
                <a:solidFill>
                  <a:srgbClr val="0000FF"/>
                </a:solidFill>
              </a:rPr>
              <a:t> = new Student</a:t>
            </a:r>
            <a:r>
              <a:rPr lang="en-US" sz="2000" dirty="0" smtClean="0">
                <a:solidFill>
                  <a:srgbClr val="0000FF"/>
                </a:solidFill>
              </a:rPr>
              <a:t>();</a:t>
            </a:r>
          </a:p>
          <a:p>
            <a:pPr marL="0" indent="0">
              <a:buNone/>
            </a:pPr>
            <a:r>
              <a:rPr lang="en-US" sz="2400" dirty="0" smtClean="0"/>
              <a:t>Java gives each class a default constructor </a:t>
            </a:r>
            <a:r>
              <a:rPr lang="en-US" sz="2400" b="1" dirty="0" smtClean="0"/>
              <a:t>if you did not write any constructor</a:t>
            </a:r>
            <a:r>
              <a:rPr lang="en-US" sz="2400" dirty="0" smtClean="0"/>
              <a:t>. It assigns a default value to each instance variable.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 smtClean="0">
                <a:solidFill>
                  <a:srgbClr val="C00000"/>
                </a:solidFill>
              </a:rPr>
              <a:t>- integer, double: 0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 smtClean="0">
                <a:solidFill>
                  <a:srgbClr val="C00000"/>
                </a:solidFill>
              </a:rPr>
              <a:t>- String and other class-type variables:  null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 smtClean="0">
                <a:solidFill>
                  <a:srgbClr val="C00000"/>
                </a:solidFill>
              </a:rPr>
              <a:t>- </a:t>
            </a:r>
            <a:r>
              <a:rPr lang="en-US" sz="2400" dirty="0" err="1" smtClean="0">
                <a:solidFill>
                  <a:srgbClr val="C00000"/>
                </a:solidFill>
              </a:rPr>
              <a:t>boolean</a:t>
            </a:r>
            <a:r>
              <a:rPr lang="en-US" sz="2400" dirty="0" smtClean="0">
                <a:solidFill>
                  <a:srgbClr val="C00000"/>
                </a:solidFill>
              </a:rPr>
              <a:t>: false</a:t>
            </a:r>
          </a:p>
        </p:txBody>
      </p:sp>
    </p:spTree>
    <p:extLst>
      <p:ext uri="{BB962C8B-B14F-4D97-AF65-F5344CB8AC3E}">
        <p14:creationId xmlns:p14="http://schemas.microsoft.com/office/powerpoint/2010/main" val="419287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3091</TotalTime>
  <Words>1320</Words>
  <Application>Microsoft Macintosh PowerPoint</Application>
  <PresentationFormat>On-screen Show (4:3)</PresentationFormat>
  <Paragraphs>339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java_lecture_template</vt:lpstr>
      <vt:lpstr>COMP 110-001 Constructors and Static Methods</vt:lpstr>
      <vt:lpstr>Constructors</vt:lpstr>
      <vt:lpstr>Constructors</vt:lpstr>
      <vt:lpstr>Constructors</vt:lpstr>
      <vt:lpstr>Constructors</vt:lpstr>
      <vt:lpstr>Constructors</vt:lpstr>
      <vt:lpstr>Multiple Constructors</vt:lpstr>
      <vt:lpstr>Constructors</vt:lpstr>
      <vt:lpstr>Default Constructor</vt:lpstr>
      <vt:lpstr>Constructors</vt:lpstr>
      <vt:lpstr>Example: Pet class</vt:lpstr>
      <vt:lpstr>Calling a Constructor</vt:lpstr>
      <vt:lpstr>Calling Methods from Constructors</vt:lpstr>
      <vt:lpstr>More Complicated Issues</vt:lpstr>
      <vt:lpstr>Static Members</vt:lpstr>
      <vt:lpstr>What about a pow method?</vt:lpstr>
      <vt:lpstr>static version of pow method</vt:lpstr>
      <vt:lpstr>static</vt:lpstr>
      <vt:lpstr>Another Example</vt:lpstr>
      <vt:lpstr>static vs non-static</vt:lpstr>
      <vt:lpstr>Will This Code Compile?</vt:lpstr>
      <vt:lpstr>Will This Code Compile?</vt:lpstr>
      <vt:lpstr>Will This Code Compile?</vt:lpstr>
      <vt:lpstr>Calling a non-static method from a static method</vt:lpstr>
      <vt:lpstr>main is a static method</vt:lpstr>
      <vt:lpstr>static Helper Methods</vt:lpstr>
      <vt:lpstr>The Math class</vt:lpstr>
      <vt:lpstr>The Random class</vt:lpstr>
      <vt:lpstr>Next Class 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</dc:creator>
  <cp:lastModifiedBy>Yi Hong</cp:lastModifiedBy>
  <cp:revision>1327</cp:revision>
  <dcterms:created xsi:type="dcterms:W3CDTF">2012-08-20T18:10:04Z</dcterms:created>
  <dcterms:modified xsi:type="dcterms:W3CDTF">2015-06-03T15:09:32Z</dcterms:modified>
</cp:coreProperties>
</file>