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85" r:id="rId3"/>
    <p:sldId id="286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83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4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43E7A-BEFA-5A48-BCEA-F708DADBE26A}" type="datetimeFigureOut">
              <a:rPr lang="en-US" smtClean="0"/>
              <a:t>6/3/15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0844D-F949-2F4B-B5BF-C41501471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1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684E1FE5-37D8-BE4F-922A-480B00E20DF1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118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Geneva" charset="0"/>
              </a:rPr>
              <a:t>From now on you are expected to ALWAYS use pre and post conditions for methods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E838DCD1-B4AF-A341-8DF9-ECF93DD8D117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822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A0F0-3A58-7B4E-918C-435190C8F247}" type="datetimeFigureOut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CEE76A7D-4C63-E847-B145-B963A350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sz="4000" dirty="0" smtClean="0"/>
              <a:t>Information Hiding and Encapsulation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36573" y="1450975"/>
            <a:ext cx="3908427" cy="4800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941EDF"/>
                </a:solidFill>
              </a:rPr>
              <a:t>class</a:t>
            </a:r>
            <a:r>
              <a:rPr lang="en-US" sz="1800" dirty="0"/>
              <a:t> Rectangle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941EDF"/>
                </a:solidFill>
              </a:rPr>
              <a:t>public </a:t>
            </a:r>
            <a:r>
              <a:rPr lang="en-US" sz="1800" dirty="0" err="1">
                <a:solidFill>
                  <a:srgbClr val="941EDF"/>
                </a:solidFill>
              </a:rPr>
              <a:t>int</a:t>
            </a:r>
            <a:r>
              <a:rPr lang="en-US" sz="1800" dirty="0"/>
              <a:t> width;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941EDF"/>
                </a:solidFill>
              </a:rPr>
              <a:t>public </a:t>
            </a:r>
            <a:r>
              <a:rPr lang="en-US" sz="1800" dirty="0" err="1">
                <a:solidFill>
                  <a:srgbClr val="941EDF"/>
                </a:solidFill>
              </a:rPr>
              <a:t>int</a:t>
            </a:r>
            <a:r>
              <a:rPr lang="en-US" sz="1800" dirty="0"/>
              <a:t> height;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941EDF"/>
                </a:solidFill>
              </a:rPr>
              <a:t>public </a:t>
            </a:r>
            <a:r>
              <a:rPr lang="en-US" sz="1800" dirty="0" err="1">
                <a:solidFill>
                  <a:srgbClr val="941EDF"/>
                </a:solidFill>
              </a:rPr>
              <a:t>int</a:t>
            </a:r>
            <a:r>
              <a:rPr lang="en-US" sz="1800" dirty="0"/>
              <a:t> area;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000" dirty="0"/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941EDF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941EDF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setDimensions</a:t>
            </a:r>
            <a:r>
              <a:rPr lang="en-US" sz="1800" dirty="0" smtClean="0"/>
              <a:t>( 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</a:rPr>
              <a:t> </a:t>
            </a:r>
            <a:r>
              <a:rPr lang="en-US" sz="1800" dirty="0" smtClean="0">
                <a:solidFill>
                  <a:srgbClr val="941EDF"/>
                </a:solidFill>
              </a:rPr>
              <a:t>         </a:t>
            </a:r>
            <a:r>
              <a:rPr lang="en-US" sz="1800" dirty="0" err="1" smtClean="0">
                <a:solidFill>
                  <a:srgbClr val="941EDF"/>
                </a:solidFill>
              </a:rPr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newWidth</a:t>
            </a:r>
            <a:r>
              <a:rPr lang="en-US" sz="1800" dirty="0" smtClean="0"/>
              <a:t>,</a:t>
            </a:r>
            <a:r>
              <a:rPr lang="en-US" sz="1800" dirty="0">
                <a:solidFill>
                  <a:srgbClr val="941EDF"/>
                </a:solidFill>
              </a:rPr>
              <a:t> </a:t>
            </a:r>
            <a:r>
              <a:rPr lang="en-US" sz="1800" dirty="0" err="1" smtClean="0">
                <a:solidFill>
                  <a:srgbClr val="941EDF"/>
                </a:solidFill>
              </a:rPr>
              <a:t>int</a:t>
            </a:r>
            <a:r>
              <a:rPr lang="en-US" sz="1800" dirty="0" smtClean="0"/>
              <a:t> </a:t>
            </a:r>
            <a:r>
              <a:rPr lang="en-US" sz="1800" dirty="0" err="1"/>
              <a:t>newHeight</a:t>
            </a:r>
            <a:r>
              <a:rPr lang="en-US" sz="1800" dirty="0"/>
              <a:t>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    width = </a:t>
            </a:r>
            <a:r>
              <a:rPr lang="en-US" sz="1800" dirty="0" err="1"/>
              <a:t>newWidth</a:t>
            </a:r>
            <a:r>
              <a:rPr lang="en-US" sz="1800" dirty="0"/>
              <a:t>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    height = </a:t>
            </a:r>
            <a:r>
              <a:rPr lang="en-US" sz="1800" dirty="0" err="1"/>
              <a:t>newHeight</a:t>
            </a:r>
            <a:r>
              <a:rPr lang="en-US" sz="1800" dirty="0"/>
              <a:t>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    area = width * height;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 smtClean="0"/>
              <a:t>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000" dirty="0"/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941EDF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941EDF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getArea</a:t>
            </a:r>
            <a:r>
              <a:rPr lang="en-US" sz="1800" dirty="0"/>
              <a:t>()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    </a:t>
            </a:r>
            <a:r>
              <a:rPr lang="en-US" sz="1800" dirty="0">
                <a:solidFill>
                  <a:srgbClr val="941EDF"/>
                </a:solidFill>
              </a:rPr>
              <a:t>return</a:t>
            </a:r>
            <a:r>
              <a:rPr lang="en-US" sz="1800" dirty="0"/>
              <a:t> area;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    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8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Example: Rectangle</a:t>
            </a:r>
            <a:endParaRPr lang="en-US" dirty="0">
              <a:ea typeface="+mj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73625" y="1447800"/>
            <a:ext cx="4117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550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Arial Unicode MS"/>
                <a:cs typeface="Arial Unicode MS"/>
              </a:rPr>
              <a:t>Rectangle box = </a:t>
            </a:r>
            <a:r>
              <a:rPr lang="en-US" dirty="0">
                <a:solidFill>
                  <a:srgbClr val="941EDF"/>
                </a:solidFill>
                <a:latin typeface="Arial Unicode MS"/>
                <a:cs typeface="Arial Unicode MS"/>
              </a:rPr>
              <a:t>new</a:t>
            </a:r>
            <a:r>
              <a:rPr lang="en-US" dirty="0">
                <a:latin typeface="Arial Unicode MS"/>
                <a:cs typeface="Arial Unicode MS"/>
              </a:rPr>
              <a:t> Rectangle();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 err="1">
                <a:latin typeface="Arial Unicode MS"/>
                <a:cs typeface="Arial Unicode MS"/>
              </a:rPr>
              <a:t>box.setDimensions</a:t>
            </a:r>
            <a:r>
              <a:rPr lang="en-US" dirty="0">
                <a:latin typeface="Arial Unicode MS"/>
                <a:cs typeface="Arial Unicode MS"/>
              </a:rPr>
              <a:t>(10, 5);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 err="1">
                <a:latin typeface="Arial Unicode MS"/>
                <a:cs typeface="Arial Unicode MS"/>
              </a:rPr>
              <a:t>System.out.println</a:t>
            </a:r>
            <a:r>
              <a:rPr lang="en-US" dirty="0">
                <a:latin typeface="Arial Unicode MS"/>
                <a:cs typeface="Arial Unicode MS"/>
              </a:rPr>
              <a:t>(</a:t>
            </a:r>
            <a:r>
              <a:rPr lang="en-US" dirty="0" err="1">
                <a:latin typeface="Arial Unicode MS"/>
                <a:cs typeface="Arial Unicode MS"/>
              </a:rPr>
              <a:t>box.getArea</a:t>
            </a:r>
            <a:r>
              <a:rPr lang="en-US" dirty="0">
                <a:latin typeface="Arial Unicode MS"/>
                <a:cs typeface="Arial Unicode MS"/>
              </a:rPr>
              <a:t>());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 Unicode MS"/>
                <a:cs typeface="Arial Unicode MS"/>
              </a:rPr>
              <a:t>// Output: </a:t>
            </a:r>
            <a:r>
              <a:rPr lang="en-US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50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 err="1">
                <a:latin typeface="Arial Unicode MS"/>
                <a:cs typeface="Arial Unicode MS"/>
              </a:rPr>
              <a:t>box.width</a:t>
            </a:r>
            <a:r>
              <a:rPr lang="en-US" dirty="0">
                <a:latin typeface="Arial Unicode MS"/>
                <a:cs typeface="Arial Unicode MS"/>
              </a:rPr>
              <a:t> = 6;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 err="1">
                <a:latin typeface="Arial Unicode MS"/>
                <a:cs typeface="Arial Unicode MS"/>
              </a:rPr>
              <a:t>System.out.println</a:t>
            </a:r>
            <a:r>
              <a:rPr lang="en-US" dirty="0">
                <a:latin typeface="Arial Unicode MS"/>
                <a:cs typeface="Arial Unicode MS"/>
              </a:rPr>
              <a:t>(</a:t>
            </a:r>
            <a:r>
              <a:rPr lang="en-US" dirty="0" err="1">
                <a:latin typeface="Arial Unicode MS"/>
                <a:cs typeface="Arial Unicode MS"/>
              </a:rPr>
              <a:t>box.getArea</a:t>
            </a:r>
            <a:r>
              <a:rPr lang="en-US" dirty="0">
                <a:latin typeface="Arial Unicode MS"/>
                <a:cs typeface="Arial Unicode MS"/>
              </a:rPr>
              <a:t>());</a:t>
            </a: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dirty="0">
              <a:latin typeface="Arial Unicode MS"/>
              <a:cs typeface="Arial Unicode MS"/>
            </a:endParaRPr>
          </a:p>
          <a:p>
            <a:pPr marL="365125" indent="-282575"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 Unicode MS"/>
                <a:cs typeface="Arial Unicode MS"/>
              </a:rPr>
              <a:t>// Output: 50, but wrong answer!</a:t>
            </a:r>
          </a:p>
        </p:txBody>
      </p:sp>
    </p:spTree>
    <p:extLst>
      <p:ext uri="{BB962C8B-B14F-4D97-AF65-F5344CB8AC3E}">
        <p14:creationId xmlns:p14="http://schemas.microsoft.com/office/powerpoint/2010/main" val="231219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686801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Instance </a:t>
            </a:r>
            <a:r>
              <a:rPr lang="en-US" sz="3800" dirty="0" smtClean="0"/>
              <a:t>Variables Should Be </a:t>
            </a:r>
            <a:r>
              <a:rPr lang="en-US" sz="3800" dirty="0" smtClean="0"/>
              <a:t>Private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instance variables can lead to the corruption of an object’s data, inconsistent data within an object</a:t>
            </a:r>
          </a:p>
          <a:p>
            <a:r>
              <a:rPr lang="en-US" dirty="0" smtClean="0"/>
              <a:t>Private instance variables enable the class to restrict how they are accessed or changed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Always make instance variables private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9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do you access </a:t>
            </a:r>
            <a:r>
              <a:rPr lang="en-US" dirty="0">
                <a:solidFill>
                  <a:srgbClr val="941EDF"/>
                </a:solidFill>
              </a:rPr>
              <a:t>private</a:t>
            </a:r>
            <a:r>
              <a:rPr lang="en-US" dirty="0"/>
              <a:t> instance variables?</a:t>
            </a:r>
          </a:p>
          <a:p>
            <a:r>
              <a:rPr lang="en-US" dirty="0" err="1"/>
              <a:t>Accessor</a:t>
            </a:r>
            <a:r>
              <a:rPr lang="en-US" dirty="0"/>
              <a:t> methods (a.k.a. get methods, getters)</a:t>
            </a:r>
          </a:p>
          <a:p>
            <a:pPr lvl="1"/>
            <a:r>
              <a:rPr lang="en-US" dirty="0" smtClean="0"/>
              <a:t>A public method that allows you to look at data in an instance variable</a:t>
            </a:r>
          </a:p>
          <a:p>
            <a:pPr lvl="1"/>
            <a:r>
              <a:rPr lang="en-US" dirty="0" smtClean="0"/>
              <a:t>Typically begin with </a:t>
            </a:r>
            <a:r>
              <a:rPr lang="en-US" i="1" dirty="0" smtClean="0"/>
              <a:t>get</a:t>
            </a:r>
          </a:p>
          <a:p>
            <a:r>
              <a:rPr lang="en-US" dirty="0" err="1" smtClean="0"/>
              <a:t>Mutator</a:t>
            </a:r>
            <a:r>
              <a:rPr lang="en-US" dirty="0" smtClean="0"/>
              <a:t> methods (a.k.a. set methods, setters)</a:t>
            </a:r>
          </a:p>
          <a:p>
            <a:pPr lvl="1"/>
            <a:r>
              <a:rPr lang="en-US" dirty="0" smtClean="0"/>
              <a:t>A public method that allows </a:t>
            </a:r>
            <a:r>
              <a:rPr lang="en-US" dirty="0"/>
              <a:t>you to change data </a:t>
            </a:r>
            <a:r>
              <a:rPr lang="en-US" dirty="0" smtClean="0"/>
              <a:t>in an instance variable</a:t>
            </a:r>
          </a:p>
          <a:p>
            <a:pPr lvl="1"/>
            <a:r>
              <a:rPr lang="en-US" dirty="0" smtClean="0"/>
              <a:t>Typically begin with </a:t>
            </a:r>
            <a:r>
              <a:rPr lang="en-US" i="1" dirty="0" smtClean="0"/>
              <a:t>set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Accessors</a:t>
            </a:r>
            <a:r>
              <a:rPr lang="en-US" dirty="0" smtClean="0">
                <a:ea typeface="+mj-ea"/>
              </a:rPr>
              <a:t> and </a:t>
            </a:r>
            <a:r>
              <a:rPr lang="en-US" dirty="0" err="1"/>
              <a:t>M</a:t>
            </a:r>
            <a:r>
              <a:rPr lang="en-US" dirty="0" err="1" smtClean="0">
                <a:ea typeface="+mj-ea"/>
              </a:rPr>
              <a:t>utators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9790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435100" y="1304925"/>
            <a:ext cx="6270625" cy="5416550"/>
          </a:xfrm>
        </p:spPr>
        <p:txBody>
          <a:bodyPr>
            <a:noAutofit/>
          </a:bodyPr>
          <a:lstStyle/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class</a:t>
            </a:r>
            <a:r>
              <a:rPr lang="en-US" sz="1600" dirty="0" smtClean="0">
                <a:ea typeface="+mn-ea"/>
              </a:rPr>
              <a:t> Student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{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private </a:t>
            </a:r>
            <a:r>
              <a:rPr lang="en-US" sz="1600" dirty="0" smtClean="0">
                <a:ea typeface="+mn-ea"/>
              </a:rPr>
              <a:t>String name;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private </a:t>
            </a:r>
            <a:r>
              <a:rPr lang="en-US" sz="16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sz="1600" dirty="0" smtClean="0">
                <a:ea typeface="+mn-ea"/>
              </a:rPr>
              <a:t> age;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void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setName</a:t>
            </a:r>
            <a:r>
              <a:rPr lang="en-US" sz="1600" dirty="0" smtClean="0">
                <a:ea typeface="+mn-ea"/>
              </a:rPr>
              <a:t>(String </a:t>
            </a:r>
            <a:r>
              <a:rPr lang="en-US" sz="1600" dirty="0" err="1" smtClean="0">
                <a:ea typeface="+mn-ea"/>
              </a:rPr>
              <a:t>studentName</a:t>
            </a:r>
            <a:r>
              <a:rPr lang="en-US" sz="1600" dirty="0" smtClean="0">
                <a:ea typeface="+mn-ea"/>
              </a:rPr>
              <a:t>)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{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    name = </a:t>
            </a:r>
            <a:r>
              <a:rPr lang="en-US" sz="1600" dirty="0" err="1" smtClean="0">
                <a:ea typeface="+mn-ea"/>
              </a:rPr>
              <a:t>studentName</a:t>
            </a:r>
            <a:r>
              <a:rPr lang="en-US" sz="1600" dirty="0" smtClean="0">
                <a:ea typeface="+mn-ea"/>
              </a:rPr>
              <a:t>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}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void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setAge</a:t>
            </a:r>
            <a:r>
              <a:rPr lang="en-US" sz="1600" dirty="0" smtClean="0">
                <a:ea typeface="+mn-ea"/>
              </a:rPr>
              <a:t>(</a:t>
            </a:r>
            <a:r>
              <a:rPr lang="en-US" sz="1600" dirty="0" err="1" smtClean="0">
                <a:ea typeface="+mn-ea"/>
              </a:rPr>
              <a:t>int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studentAge</a:t>
            </a:r>
            <a:r>
              <a:rPr lang="en-US" sz="1600" dirty="0" smtClean="0">
                <a:ea typeface="+mn-ea"/>
              </a:rPr>
              <a:t>)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{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    age = </a:t>
            </a:r>
            <a:r>
              <a:rPr lang="en-US" sz="1600" dirty="0" err="1" smtClean="0">
                <a:ea typeface="+mn-ea"/>
              </a:rPr>
              <a:t>studentAge</a:t>
            </a:r>
            <a:r>
              <a:rPr lang="en-US" sz="1600" dirty="0" smtClean="0">
                <a:ea typeface="+mn-ea"/>
              </a:rPr>
              <a:t>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}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1600" dirty="0" smtClean="0">
                <a:ea typeface="+mn-ea"/>
              </a:rPr>
              <a:t> String </a:t>
            </a:r>
            <a:r>
              <a:rPr lang="en-US" sz="1600" dirty="0" err="1" smtClean="0">
                <a:ea typeface="+mn-ea"/>
              </a:rPr>
              <a:t>getName</a:t>
            </a:r>
            <a:r>
              <a:rPr lang="en-US" sz="1600" dirty="0" smtClean="0">
                <a:ea typeface="+mn-ea"/>
              </a:rPr>
              <a:t>()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{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    return name;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}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getAge</a:t>
            </a:r>
            <a:r>
              <a:rPr lang="en-US" sz="1600" dirty="0" smtClean="0">
                <a:ea typeface="+mn-ea"/>
              </a:rPr>
              <a:t>()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{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    return age;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    }</a:t>
            </a:r>
          </a:p>
          <a:p>
            <a:pPr marL="365760" indent="-256032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ea typeface="+mn-ea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Example: Student</a:t>
            </a:r>
            <a:endParaRPr lang="en-US" dirty="0">
              <a:ea typeface="+mj-ea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03406" y="5508625"/>
            <a:ext cx="140690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>
                <a:latin typeface="Calibri" charset="0"/>
              </a:rPr>
              <a:t>Accessors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10312" y="3228975"/>
            <a:ext cx="135310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>
                <a:latin typeface="Calibri" charset="0"/>
              </a:rPr>
              <a:t>Mutators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757862" y="2562225"/>
            <a:ext cx="371475" cy="1714500"/>
          </a:xfrm>
          <a:prstGeom prst="rightBrace">
            <a:avLst/>
          </a:prstGeom>
          <a:noFill/>
          <a:ln w="190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" name="Right Brace 8"/>
          <p:cNvSpPr/>
          <p:nvPr/>
        </p:nvSpPr>
        <p:spPr>
          <a:xfrm>
            <a:off x="4303331" y="4841875"/>
            <a:ext cx="371475" cy="1714500"/>
          </a:xfrm>
          <a:prstGeom prst="rightBrace">
            <a:avLst/>
          </a:prstGeom>
          <a:noFill/>
          <a:ln w="190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7311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</a:t>
            </a:r>
            <a:r>
              <a:rPr lang="en-US" dirty="0"/>
              <a:t>methods that will only be used from inside a class should be </a:t>
            </a:r>
            <a:r>
              <a:rPr lang="en-US" dirty="0">
                <a:solidFill>
                  <a:srgbClr val="941EDF"/>
                </a:solidFill>
              </a:rPr>
              <a:t>private</a:t>
            </a:r>
          </a:p>
          <a:p>
            <a:pPr lvl="1"/>
            <a:r>
              <a:rPr lang="en-US" dirty="0"/>
              <a:t>External users have no need to call these methods</a:t>
            </a:r>
          </a:p>
          <a:p>
            <a:pPr lvl="1"/>
            <a:endParaRPr lang="en-US" sz="1000" dirty="0"/>
          </a:p>
          <a:p>
            <a:r>
              <a:rPr lang="en-US" b="1" dirty="0" smtClean="0"/>
              <a:t>Encapsulation</a:t>
            </a:r>
          </a:p>
          <a:p>
            <a:pPr lvl="1"/>
            <a:r>
              <a:rPr lang="en-US" b="1" dirty="0" smtClean="0"/>
              <a:t>Groups instance variables and methods into a class</a:t>
            </a:r>
          </a:p>
          <a:p>
            <a:pPr lvl="1"/>
            <a:r>
              <a:rPr lang="en-US" b="1" dirty="0" smtClean="0"/>
              <a:t>Hides implementation details, and separates the what from the how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Okay, But </a:t>
            </a:r>
            <a:r>
              <a:rPr lang="en-US" sz="3600" dirty="0"/>
              <a:t>W</a:t>
            </a:r>
            <a:r>
              <a:rPr lang="en-US" sz="3600" dirty="0" smtClean="0">
                <a:ea typeface="+mj-ea"/>
              </a:rPr>
              <a:t>hy </a:t>
            </a:r>
            <a:r>
              <a:rPr lang="en-US" sz="3600" dirty="0" smtClean="0"/>
              <a:t>M</a:t>
            </a:r>
            <a:r>
              <a:rPr lang="en-US" sz="3600" dirty="0" smtClean="0">
                <a:ea typeface="+mj-ea"/>
              </a:rPr>
              <a:t>aking </a:t>
            </a:r>
            <a:r>
              <a:rPr lang="en-US" sz="3600" dirty="0"/>
              <a:t>M</a:t>
            </a:r>
            <a:r>
              <a:rPr lang="en-US" sz="3600" dirty="0" smtClean="0">
                <a:ea typeface="+mj-ea"/>
              </a:rPr>
              <a:t>ethods </a:t>
            </a:r>
            <a:r>
              <a:rPr lang="en-US" sz="3600" dirty="0" smtClean="0">
                <a:solidFill>
                  <a:srgbClr val="941EDF"/>
                </a:solidFill>
                <a:ea typeface="+mj-ea"/>
              </a:rPr>
              <a:t>private</a:t>
            </a:r>
            <a:r>
              <a:rPr lang="en-US" sz="3600" dirty="0" smtClean="0">
                <a:ea typeface="+mj-ea"/>
              </a:rPr>
              <a:t>?</a:t>
            </a:r>
            <a:endParaRPr lang="en-US" sz="36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2849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Accelerate with the accelerator pedal</a:t>
            </a:r>
          </a:p>
          <a:p>
            <a:r>
              <a:rPr lang="en-US" dirty="0"/>
              <a:t>Decelerate with the brake pedal</a:t>
            </a:r>
          </a:p>
          <a:p>
            <a:r>
              <a:rPr lang="en-US" dirty="0"/>
              <a:t>Steer with the steering wheel</a:t>
            </a:r>
          </a:p>
          <a:p>
            <a:r>
              <a:rPr lang="en-US" dirty="0"/>
              <a:t>Does not matter if:</a:t>
            </a:r>
          </a:p>
          <a:p>
            <a:pPr lvl="1"/>
            <a:r>
              <a:rPr lang="en-US" dirty="0"/>
              <a:t>You are driving a gasoline engine car or a hybrid engine car</a:t>
            </a:r>
          </a:p>
          <a:p>
            <a:pPr lvl="1"/>
            <a:r>
              <a:rPr lang="en-US" dirty="0"/>
              <a:t>You have a 4-cylinder engine or a 6-cylinder engine</a:t>
            </a:r>
          </a:p>
          <a:p>
            <a:r>
              <a:rPr lang="en-US" dirty="0"/>
              <a:t>You still drive the same way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Example: Driving a Car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882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interface</a:t>
            </a:r>
            <a:r>
              <a:rPr lang="en-US" dirty="0"/>
              <a:t> is the </a:t>
            </a:r>
            <a:r>
              <a:rPr lang="en-US" dirty="0" smtClean="0"/>
              <a:t>same</a:t>
            </a:r>
          </a:p>
          <a:p>
            <a:r>
              <a:rPr lang="en-US" dirty="0" smtClean="0"/>
              <a:t>The </a:t>
            </a:r>
            <a:r>
              <a:rPr lang="en-US" dirty="0"/>
              <a:t>underlying </a:t>
            </a:r>
            <a:r>
              <a:rPr lang="en-US" i="1" dirty="0"/>
              <a:t>implementation</a:t>
            </a:r>
            <a:r>
              <a:rPr lang="en-US" dirty="0"/>
              <a:t> may be </a:t>
            </a:r>
            <a:r>
              <a:rPr lang="en-US" dirty="0" smtClean="0"/>
              <a:t>different</a:t>
            </a:r>
          </a:p>
          <a:p>
            <a:r>
              <a:rPr lang="en-US" dirty="0" smtClean="0"/>
              <a:t>A programmer who uses a method (interface) should need only know what the method does, not how it does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Encapsulation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744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class interface</a:t>
            </a:r>
            <a:r>
              <a:rPr lang="en-US" dirty="0"/>
              <a:t> tells programmers all they need to know to use the class in a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A class interface describes the class’s public 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implementation</a:t>
            </a:r>
            <a:r>
              <a:rPr lang="en-US" dirty="0"/>
              <a:t> of a class consists of the private elements of the class </a:t>
            </a:r>
            <a:r>
              <a:rPr lang="en-US" dirty="0" smtClean="0"/>
              <a:t>definition, hidden from public view</a:t>
            </a:r>
          </a:p>
          <a:p>
            <a:pPr lvl="1"/>
            <a:r>
              <a:rPr lang="en-US" dirty="0" smtClean="0">
                <a:solidFill>
                  <a:srgbClr val="941EDF"/>
                </a:solidFill>
              </a:rPr>
              <a:t>private</a:t>
            </a:r>
            <a:r>
              <a:rPr lang="en-US" dirty="0" smtClean="0"/>
              <a:t> </a:t>
            </a:r>
            <a:r>
              <a:rPr lang="en-US" dirty="0"/>
              <a:t>instance variables and constants</a:t>
            </a:r>
          </a:p>
          <a:p>
            <a:pPr lvl="1"/>
            <a:r>
              <a:rPr lang="en-US" dirty="0">
                <a:solidFill>
                  <a:srgbClr val="941EDF"/>
                </a:solidFill>
              </a:rPr>
              <a:t>private</a:t>
            </a:r>
            <a:r>
              <a:rPr lang="en-US" dirty="0"/>
              <a:t> methods</a:t>
            </a:r>
          </a:p>
          <a:p>
            <a:pPr lvl="1"/>
            <a:r>
              <a:rPr lang="en-US" dirty="0"/>
              <a:t>bodies of </a:t>
            </a:r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Encapsulation in Classes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254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803275" y="1425575"/>
            <a:ext cx="3784600" cy="5067299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public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941EDF"/>
                </a:solidFill>
              </a:rPr>
              <a:t>class</a:t>
            </a:r>
            <a:r>
              <a:rPr lang="en-US" sz="1700" dirty="0"/>
              <a:t> Rectangle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>
                <a:solidFill>
                  <a:srgbClr val="941EDF"/>
                </a:solidFill>
              </a:rPr>
              <a:t>private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width;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>
                <a:solidFill>
                  <a:srgbClr val="941EDF"/>
                </a:solidFill>
              </a:rPr>
              <a:t>private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height;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>
                <a:solidFill>
                  <a:srgbClr val="941EDF"/>
                </a:solidFill>
              </a:rPr>
              <a:t>private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area;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700" dirty="0"/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>
                <a:solidFill>
                  <a:srgbClr val="941EDF"/>
                </a:solidFill>
              </a:rPr>
              <a:t>public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941EDF"/>
                </a:solidFill>
              </a:rPr>
              <a:t>void</a:t>
            </a:r>
            <a:r>
              <a:rPr lang="en-US" sz="1700" dirty="0"/>
              <a:t> </a:t>
            </a:r>
            <a:r>
              <a:rPr lang="en-US" sz="1700" dirty="0" err="1"/>
              <a:t>setDimensions</a:t>
            </a:r>
            <a:r>
              <a:rPr lang="en-US" sz="1700" dirty="0"/>
              <a:t>(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       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</a:t>
            </a:r>
            <a:r>
              <a:rPr lang="en-US" sz="1700" dirty="0" err="1"/>
              <a:t>newWidth</a:t>
            </a:r>
            <a:r>
              <a:rPr lang="en-US" sz="1700" dirty="0"/>
              <a:t>,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       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</a:t>
            </a:r>
            <a:r>
              <a:rPr lang="en-US" sz="1700" dirty="0" err="1"/>
              <a:t>newHeight</a:t>
            </a:r>
            <a:r>
              <a:rPr lang="en-US" sz="1700" dirty="0"/>
              <a:t>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    width = </a:t>
            </a:r>
            <a:r>
              <a:rPr lang="en-US" sz="1700" dirty="0" err="1"/>
              <a:t>newWidth</a:t>
            </a:r>
            <a:r>
              <a:rPr lang="en-US" sz="1700" dirty="0"/>
              <a:t>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    height = </a:t>
            </a:r>
            <a:r>
              <a:rPr lang="en-US" sz="1700" dirty="0" err="1"/>
              <a:t>newHeight</a:t>
            </a:r>
            <a:r>
              <a:rPr lang="en-US" sz="1700" dirty="0"/>
              <a:t>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    area = width * height;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700" dirty="0"/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>
                <a:solidFill>
                  <a:srgbClr val="941EDF"/>
                </a:solidFill>
              </a:rPr>
              <a:t>public</a:t>
            </a:r>
            <a:r>
              <a:rPr lang="en-US" sz="1700" dirty="0"/>
              <a:t> </a:t>
            </a:r>
            <a:r>
              <a:rPr lang="en-US" sz="1700" dirty="0" err="1">
                <a:solidFill>
                  <a:srgbClr val="941EDF"/>
                </a:solidFill>
              </a:rPr>
              <a:t>int</a:t>
            </a:r>
            <a:r>
              <a:rPr lang="en-US" sz="1700" dirty="0"/>
              <a:t> </a:t>
            </a:r>
            <a:r>
              <a:rPr lang="en-US" sz="1700" dirty="0" err="1"/>
              <a:t>getArea</a:t>
            </a:r>
            <a:r>
              <a:rPr lang="en-US" sz="1700" dirty="0"/>
              <a:t>()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    </a:t>
            </a:r>
            <a:r>
              <a:rPr lang="en-US" sz="1700" dirty="0">
                <a:solidFill>
                  <a:srgbClr val="941EDF"/>
                </a:solidFill>
              </a:rPr>
              <a:t>return</a:t>
            </a:r>
            <a:r>
              <a:rPr lang="en-US" sz="1700" dirty="0"/>
              <a:t> area;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    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7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Example: Two </a:t>
            </a:r>
            <a:r>
              <a:rPr lang="en-US" sz="3200" dirty="0"/>
              <a:t>I</a:t>
            </a:r>
            <a:r>
              <a:rPr lang="en-US" sz="3200" dirty="0" smtClean="0"/>
              <a:t>mplementations of Rectangle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0425" y="1425576"/>
            <a:ext cx="36512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public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class</a:t>
            </a:r>
            <a:r>
              <a:rPr lang="en-US" sz="1800" dirty="0">
                <a:latin typeface="Arial Unicode MS"/>
                <a:cs typeface="Arial Unicode MS"/>
              </a:rPr>
              <a:t> Rectangle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{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private </a:t>
            </a:r>
            <a:r>
              <a:rPr lang="en-US" sz="18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1800" dirty="0">
                <a:latin typeface="Arial Unicode MS"/>
                <a:cs typeface="Arial Unicode MS"/>
              </a:rPr>
              <a:t> width;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private </a:t>
            </a:r>
            <a:r>
              <a:rPr lang="en-US" sz="18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1800" dirty="0">
                <a:latin typeface="Arial Unicode MS"/>
                <a:cs typeface="Arial Unicode MS"/>
              </a:rPr>
              <a:t> height;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1800" dirty="0">
              <a:latin typeface="Arial Unicode MS"/>
              <a:cs typeface="Arial Unicode MS"/>
            </a:endParaRP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public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void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 err="1">
                <a:latin typeface="Arial Unicode MS"/>
                <a:cs typeface="Arial Unicode MS"/>
              </a:rPr>
              <a:t>setDimensions</a:t>
            </a:r>
            <a:r>
              <a:rPr lang="en-US" sz="1800" dirty="0">
                <a:latin typeface="Arial Unicode MS"/>
                <a:cs typeface="Arial Unicode MS"/>
              </a:rPr>
              <a:t>(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        </a:t>
            </a:r>
            <a:r>
              <a:rPr lang="en-US" sz="18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 err="1">
                <a:latin typeface="Arial Unicode MS"/>
                <a:cs typeface="Arial Unicode MS"/>
              </a:rPr>
              <a:t>newWidth</a:t>
            </a:r>
            <a:r>
              <a:rPr lang="en-US" sz="1800" dirty="0">
                <a:latin typeface="Arial Unicode MS"/>
                <a:cs typeface="Arial Unicode MS"/>
              </a:rPr>
              <a:t>,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        </a:t>
            </a:r>
            <a:r>
              <a:rPr lang="en-US" sz="18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 err="1">
                <a:latin typeface="Arial Unicode MS"/>
                <a:cs typeface="Arial Unicode MS"/>
              </a:rPr>
              <a:t>newHeight</a:t>
            </a:r>
            <a:r>
              <a:rPr lang="en-US" sz="1800" dirty="0">
                <a:latin typeface="Arial Unicode MS"/>
                <a:cs typeface="Arial Unicode MS"/>
              </a:rPr>
              <a:t>)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{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    width = </a:t>
            </a:r>
            <a:r>
              <a:rPr lang="en-US" sz="1800" dirty="0" err="1">
                <a:latin typeface="Arial Unicode MS"/>
                <a:cs typeface="Arial Unicode MS"/>
              </a:rPr>
              <a:t>newWidth</a:t>
            </a:r>
            <a:r>
              <a:rPr lang="en-US" sz="1800" dirty="0">
                <a:latin typeface="Arial Unicode MS"/>
                <a:cs typeface="Arial Unicode MS"/>
              </a:rPr>
              <a:t>;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    height = </a:t>
            </a:r>
            <a:r>
              <a:rPr lang="en-US" sz="1800" dirty="0" err="1">
                <a:latin typeface="Arial Unicode MS"/>
                <a:cs typeface="Arial Unicode MS"/>
              </a:rPr>
              <a:t>newHeight</a:t>
            </a:r>
            <a:r>
              <a:rPr lang="en-US" sz="1800" dirty="0">
                <a:latin typeface="Arial Unicode MS"/>
                <a:cs typeface="Arial Unicode MS"/>
              </a:rPr>
              <a:t>;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}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1800" dirty="0">
              <a:latin typeface="Arial Unicode MS"/>
              <a:cs typeface="Arial Unicode MS"/>
            </a:endParaRP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public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1800" dirty="0">
                <a:latin typeface="Arial Unicode MS"/>
                <a:cs typeface="Arial Unicode MS"/>
              </a:rPr>
              <a:t> </a:t>
            </a:r>
            <a:r>
              <a:rPr lang="en-US" sz="1800" dirty="0" err="1">
                <a:latin typeface="Arial Unicode MS"/>
                <a:cs typeface="Arial Unicode MS"/>
              </a:rPr>
              <a:t>getArea</a:t>
            </a:r>
            <a:r>
              <a:rPr lang="en-US" sz="1800" dirty="0">
                <a:latin typeface="Arial Unicode MS"/>
                <a:cs typeface="Arial Unicode MS"/>
              </a:rPr>
              <a:t>()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{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    </a:t>
            </a:r>
            <a:r>
              <a:rPr lang="en-US" sz="1800" dirty="0">
                <a:solidFill>
                  <a:srgbClr val="941EDF"/>
                </a:solidFill>
                <a:latin typeface="Arial Unicode MS"/>
                <a:cs typeface="Arial Unicode MS"/>
              </a:rPr>
              <a:t>return</a:t>
            </a:r>
            <a:r>
              <a:rPr lang="en-US" sz="1800" dirty="0">
                <a:latin typeface="Arial Unicode MS"/>
                <a:cs typeface="Arial Unicode MS"/>
              </a:rPr>
              <a:t> width * height;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    }</a:t>
            </a:r>
          </a:p>
          <a:p>
            <a:pPr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1800" dirty="0">
                <a:latin typeface="Arial Unicode MS"/>
                <a:cs typeface="Arial Unicode M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242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should not affect behavior described by interface</a:t>
            </a:r>
          </a:p>
          <a:p>
            <a:pPr lvl="1"/>
            <a:r>
              <a:rPr lang="en-US" dirty="0"/>
              <a:t>Two classes can have the same behavior but different implementations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Encapsulation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9244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45814"/>
            <a:ext cx="8705088" cy="505818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is the output?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 void swap(Student s1, Student s2) {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Student s3 = s1;</a:t>
            </a: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s1 = s2;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s2 = s3;</a:t>
            </a:r>
            <a:endParaRPr lang="en-US" sz="2000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}</a:t>
            </a:r>
          </a:p>
          <a:p>
            <a:pPr marL="400050" lvl="1" indent="0">
              <a:buNone/>
            </a:pPr>
            <a:endParaRPr lang="en-US" sz="800" dirty="0" smtClean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Student </a:t>
            </a:r>
            <a:r>
              <a:rPr lang="en-US" sz="2000" dirty="0" err="1" smtClean="0">
                <a:solidFill>
                  <a:srgbClr val="0000FF"/>
                </a:solidFill>
              </a:rPr>
              <a:t>berkeley</a:t>
            </a:r>
            <a:r>
              <a:rPr lang="en-US" sz="2000" dirty="0" smtClean="0">
                <a:solidFill>
                  <a:srgbClr val="0000FF"/>
                </a:solidFill>
              </a:rPr>
              <a:t> = new Student();        </a:t>
            </a:r>
            <a:r>
              <a:rPr lang="en-US" sz="2000" dirty="0" err="1" smtClean="0">
                <a:solidFill>
                  <a:srgbClr val="0000FF"/>
                </a:solidFill>
              </a:rPr>
              <a:t>berkeley.setYear</a:t>
            </a:r>
            <a:r>
              <a:rPr lang="en-US" sz="2000" dirty="0" smtClean="0">
                <a:solidFill>
                  <a:srgbClr val="0000FF"/>
                </a:solidFill>
              </a:rPr>
              <a:t>(2);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Student </a:t>
            </a:r>
            <a:r>
              <a:rPr lang="en-US" sz="2000" dirty="0" err="1" smtClean="0">
                <a:solidFill>
                  <a:srgbClr val="0000FF"/>
                </a:solidFill>
              </a:rPr>
              <a:t>brett</a:t>
            </a:r>
            <a:r>
              <a:rPr lang="en-US" sz="2000" dirty="0" smtClean="0">
                <a:solidFill>
                  <a:srgbClr val="0000FF"/>
                </a:solidFill>
              </a:rPr>
              <a:t> = new Student();              </a:t>
            </a:r>
            <a:r>
              <a:rPr lang="en-US" sz="2000" dirty="0" err="1" smtClean="0">
                <a:solidFill>
                  <a:srgbClr val="0000FF"/>
                </a:solidFill>
              </a:rPr>
              <a:t>brett.setYear</a:t>
            </a:r>
            <a:r>
              <a:rPr lang="en-US" sz="2000" dirty="0" smtClean="0">
                <a:solidFill>
                  <a:srgbClr val="0000FF"/>
                </a:solidFill>
              </a:rPr>
              <a:t>(3);</a:t>
            </a:r>
          </a:p>
          <a:p>
            <a:pPr marL="400050" lvl="1" indent="0">
              <a:buNone/>
            </a:pPr>
            <a:endParaRPr lang="en-US" sz="800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swap(</a:t>
            </a:r>
            <a:r>
              <a:rPr lang="en-US" sz="2000" dirty="0" err="1" smtClean="0">
                <a:solidFill>
                  <a:srgbClr val="0000FF"/>
                </a:solidFill>
              </a:rPr>
              <a:t>berkeley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brett</a:t>
            </a:r>
            <a:r>
              <a:rPr lang="en-US" sz="2000" dirty="0" smtClean="0">
                <a:solidFill>
                  <a:srgbClr val="0000FF"/>
                </a:solidFill>
              </a:rPr>
              <a:t>);</a:t>
            </a: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berkeley.year</a:t>
            </a:r>
            <a:r>
              <a:rPr lang="en-US" sz="2000" dirty="0" smtClean="0">
                <a:solidFill>
                  <a:srgbClr val="0000FF"/>
                </a:solidFill>
              </a:rPr>
              <a:t>);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5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1" y="31107"/>
            <a:ext cx="8867774" cy="15192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A Well-Encapsulated Class Definition</a:t>
            </a:r>
            <a:endParaRPr lang="en-US" sz="40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670"/>
            <a:ext cx="8229600" cy="4525963"/>
          </a:xfrm>
        </p:spPr>
        <p:txBody>
          <a:bodyPr/>
          <a:lstStyle/>
          <a:p>
            <a:r>
              <a:rPr lang="en-US" dirty="0" smtClean="0"/>
              <a:t>Imagine a wall between interface and implementation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77" y="2420843"/>
            <a:ext cx="7294521" cy="440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6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16924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smtClean="0">
                <a:ea typeface="+mj-ea"/>
              </a:rPr>
              <a:t>Comments Before Method’s Definition</a:t>
            </a:r>
            <a:endParaRPr lang="en-US" sz="3800" dirty="0">
              <a:ea typeface="+mj-ea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416925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Precondition: states a method’s requirements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verything </a:t>
            </a:r>
            <a:r>
              <a:rPr lang="en-US" dirty="0"/>
              <a:t>that needs to be true before </a:t>
            </a:r>
            <a:r>
              <a:rPr lang="en-US" dirty="0" smtClean="0"/>
              <a:t>the method is invoked</a:t>
            </a:r>
            <a:endParaRPr lang="en-US" dirty="0"/>
          </a:p>
          <a:p>
            <a:r>
              <a:rPr lang="en-US" dirty="0" err="1" smtClean="0"/>
              <a:t>Postcondition</a:t>
            </a:r>
            <a:r>
              <a:rPr lang="en-US" dirty="0" smtClean="0"/>
              <a:t>: states a method’s effect</a:t>
            </a:r>
          </a:p>
          <a:p>
            <a:pPr lvl="1"/>
            <a:r>
              <a:rPr lang="en-US" dirty="0" smtClean="0"/>
              <a:t>Tells what will be true after the method is executed in a situation in which the precondition holds</a:t>
            </a:r>
          </a:p>
          <a:p>
            <a:pPr lvl="1"/>
            <a:r>
              <a:rPr lang="en-US" dirty="0" smtClean="0"/>
              <a:t>For a method that returns a value, the </a:t>
            </a:r>
            <a:r>
              <a:rPr lang="en-US" dirty="0" err="1" smtClean="0"/>
              <a:t>postcondition</a:t>
            </a:r>
            <a:r>
              <a:rPr lang="en-US" dirty="0" smtClean="0"/>
              <a:t> will include a description of the value returned by the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5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Encapsulation Guidelines</a:t>
            </a:r>
            <a:endParaRPr lang="en-US" dirty="0"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055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Comments before class </a:t>
            </a:r>
            <a:r>
              <a:rPr lang="en-US" sz="2800" dirty="0" smtClean="0"/>
              <a:t>definition that describes how the programmer should think about the class data and methods</a:t>
            </a:r>
            <a:endParaRPr lang="en-US" sz="2800" dirty="0"/>
          </a:p>
          <a:p>
            <a:r>
              <a:rPr lang="en-US" sz="2800" dirty="0"/>
              <a:t>Instance variables are </a:t>
            </a:r>
            <a:r>
              <a:rPr lang="en-US" sz="2800" i="1" dirty="0">
                <a:solidFill>
                  <a:srgbClr val="932A26"/>
                </a:solidFill>
              </a:rPr>
              <a:t>private</a:t>
            </a:r>
            <a:endParaRPr lang="en-US" sz="2800" dirty="0"/>
          </a:p>
          <a:p>
            <a:r>
              <a:rPr lang="en-US" sz="2800" dirty="0"/>
              <a:t>Provide </a:t>
            </a:r>
            <a:r>
              <a:rPr lang="en-US" sz="2800" i="1" dirty="0">
                <a:solidFill>
                  <a:srgbClr val="932A26"/>
                </a:solidFill>
              </a:rPr>
              <a:t>public</a:t>
            </a:r>
            <a:r>
              <a:rPr lang="en-US" sz="2800" dirty="0"/>
              <a:t> </a:t>
            </a:r>
            <a:r>
              <a:rPr lang="en-US" sz="2800" dirty="0" err="1"/>
              <a:t>accessor</a:t>
            </a:r>
            <a:r>
              <a:rPr lang="en-US" sz="2800" dirty="0"/>
              <a:t> and </a:t>
            </a:r>
            <a:r>
              <a:rPr lang="en-US" sz="2800" dirty="0" err="1"/>
              <a:t>mutator</a:t>
            </a:r>
            <a:r>
              <a:rPr lang="en-US" sz="2800" dirty="0"/>
              <a:t> methods</a:t>
            </a:r>
          </a:p>
          <a:p>
            <a:r>
              <a:rPr lang="en-US" sz="2800" dirty="0"/>
              <a:t>Pre and post comments before methods</a:t>
            </a:r>
          </a:p>
          <a:p>
            <a:r>
              <a:rPr lang="en-US" sz="2800" dirty="0" smtClean="0"/>
              <a:t>Make any </a:t>
            </a:r>
            <a:r>
              <a:rPr lang="en-US" sz="2800" dirty="0"/>
              <a:t>helping methods </a:t>
            </a:r>
            <a:r>
              <a:rPr lang="en-US" sz="2800" i="1" dirty="0" smtClean="0">
                <a:solidFill>
                  <a:srgbClr val="932A26"/>
                </a:solidFill>
              </a:rPr>
              <a:t>private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Write comments within the class definition to describe implementation details</a:t>
            </a:r>
          </a:p>
          <a:p>
            <a:pPr lvl="1"/>
            <a:r>
              <a:rPr lang="en-US" sz="2400" dirty="0" smtClean="0"/>
              <a:t>A good rule: /* * */ style for class interface comments, and the // style for implementation comments</a:t>
            </a:r>
          </a:p>
        </p:txBody>
      </p:sp>
    </p:spTree>
    <p:extLst>
      <p:ext uri="{BB962C8B-B14F-4D97-AF65-F5344CB8AC3E}">
        <p14:creationId xmlns:p14="http://schemas.microsoft.com/office/powerpoint/2010/main" val="206860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hiding all the details of how a piece of software works and describing only enough about the software to enable a programmer to use it</a:t>
            </a:r>
          </a:p>
          <a:p>
            <a:r>
              <a:rPr lang="en-US" dirty="0" smtClean="0"/>
              <a:t>Data and actions are combined into a single item, a class object that hides the details of the implementation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7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and static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3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47569"/>
            <a:ext cx="8705088" cy="516755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is the output?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 void </a:t>
            </a:r>
            <a:r>
              <a:rPr lang="en-US" sz="2000" dirty="0" err="1" smtClean="0">
                <a:solidFill>
                  <a:srgbClr val="0000FF"/>
                </a:solidFill>
              </a:rPr>
              <a:t>swapYear</a:t>
            </a:r>
            <a:r>
              <a:rPr lang="en-US" sz="2000" dirty="0" smtClean="0">
                <a:solidFill>
                  <a:srgbClr val="0000FF"/>
                </a:solidFill>
              </a:rPr>
              <a:t>(Student s1, Student s2) {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year = s1.year;</a:t>
            </a: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s1.year = s2.year;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s2.year = year;</a:t>
            </a:r>
            <a:endParaRPr lang="en-US" sz="2000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}</a:t>
            </a:r>
          </a:p>
          <a:p>
            <a:pPr marL="400050" lvl="1" indent="0">
              <a:buNone/>
            </a:pPr>
            <a:endParaRPr lang="en-US" sz="800" dirty="0" smtClean="0"/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Student </a:t>
            </a:r>
            <a:r>
              <a:rPr lang="en-US" sz="2000" dirty="0" err="1">
                <a:solidFill>
                  <a:srgbClr val="0000FF"/>
                </a:solidFill>
              </a:rPr>
              <a:t>berkeley</a:t>
            </a:r>
            <a:r>
              <a:rPr lang="en-US" sz="2000" dirty="0">
                <a:solidFill>
                  <a:srgbClr val="0000FF"/>
                </a:solidFill>
              </a:rPr>
              <a:t> = new Student();        </a:t>
            </a:r>
            <a:r>
              <a:rPr lang="en-US" sz="2000" dirty="0" err="1">
                <a:solidFill>
                  <a:srgbClr val="0000FF"/>
                </a:solidFill>
              </a:rPr>
              <a:t>berkeley.setYear</a:t>
            </a:r>
            <a:r>
              <a:rPr lang="en-US" sz="2000" dirty="0">
                <a:solidFill>
                  <a:srgbClr val="0000FF"/>
                </a:solidFill>
              </a:rPr>
              <a:t>(2);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Student </a:t>
            </a:r>
            <a:r>
              <a:rPr lang="en-US" sz="2000" dirty="0" err="1">
                <a:solidFill>
                  <a:srgbClr val="0000FF"/>
                </a:solidFill>
              </a:rPr>
              <a:t>brett</a:t>
            </a:r>
            <a:r>
              <a:rPr lang="en-US" sz="2000" dirty="0">
                <a:solidFill>
                  <a:srgbClr val="0000FF"/>
                </a:solidFill>
              </a:rPr>
              <a:t> = new Student();       </a:t>
            </a:r>
            <a:r>
              <a:rPr lang="en-US" sz="2000" dirty="0" smtClean="0">
                <a:solidFill>
                  <a:srgbClr val="0000FF"/>
                </a:solidFill>
              </a:rPr>
              <a:t>       </a:t>
            </a:r>
            <a:r>
              <a:rPr lang="en-US" sz="2000" dirty="0" err="1">
                <a:solidFill>
                  <a:srgbClr val="0000FF"/>
                </a:solidFill>
              </a:rPr>
              <a:t>brett.setYear</a:t>
            </a:r>
            <a:r>
              <a:rPr lang="en-US" sz="2000" dirty="0">
                <a:solidFill>
                  <a:srgbClr val="0000FF"/>
                </a:solidFill>
              </a:rPr>
              <a:t>(3);</a:t>
            </a:r>
          </a:p>
          <a:p>
            <a:pPr marL="400050" lvl="1" indent="0">
              <a:buNone/>
            </a:pPr>
            <a:endParaRPr lang="en-US" sz="800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swapYear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berkeley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brett</a:t>
            </a:r>
            <a:r>
              <a:rPr lang="en-US" sz="2000" dirty="0" smtClean="0">
                <a:solidFill>
                  <a:srgbClr val="0000FF"/>
                </a:solidFill>
              </a:rPr>
              <a:t>);</a:t>
            </a: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berkeley.year</a:t>
            </a:r>
            <a:r>
              <a:rPr lang="en-US" sz="2000" dirty="0" smtClean="0">
                <a:solidFill>
                  <a:srgbClr val="0000FF"/>
                </a:solidFill>
              </a:rPr>
              <a:t>);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6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/ private</a:t>
            </a:r>
          </a:p>
          <a:p>
            <a:r>
              <a:rPr lang="en-US" dirty="0" smtClean="0"/>
              <a:t>Information hiding and 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9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941EDF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setMajor</a:t>
            </a:r>
            <a:r>
              <a:rPr lang="en-US" dirty="0"/>
              <a:t>()</a:t>
            </a:r>
          </a:p>
          <a:p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 err="1">
                <a:solidFill>
                  <a:srgbClr val="941EDF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classYear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: there is no restriction on how you can use the method or instance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Any class can use a public class, method, or instance variable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  <a:ea typeface="+mj-ea"/>
              </a:rPr>
              <a:t>public</a:t>
            </a:r>
            <a:r>
              <a:rPr lang="en-US" dirty="0" smtClean="0">
                <a:ea typeface="+mj-ea"/>
              </a:rPr>
              <a:t>/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private</a:t>
            </a:r>
            <a:r>
              <a:rPr lang="en-US" dirty="0" smtClean="0">
                <a:ea typeface="+mj-ea"/>
              </a:rPr>
              <a:t> Modifier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179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41EDF"/>
                </a:solidFill>
              </a:rPr>
              <a:t>private void</a:t>
            </a:r>
            <a:r>
              <a:rPr lang="en-US" dirty="0"/>
              <a:t> </a:t>
            </a:r>
            <a:r>
              <a:rPr lang="en-US" dirty="0" err="1"/>
              <a:t>setMajor</a:t>
            </a:r>
            <a:r>
              <a:rPr lang="en-US" dirty="0"/>
              <a:t>()</a:t>
            </a:r>
          </a:p>
          <a:p>
            <a:r>
              <a:rPr lang="en-US" dirty="0">
                <a:solidFill>
                  <a:srgbClr val="941EDF"/>
                </a:solidFill>
              </a:rPr>
              <a:t>private </a:t>
            </a:r>
            <a:r>
              <a:rPr lang="en-US" dirty="0" err="1">
                <a:solidFill>
                  <a:srgbClr val="941EDF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classYear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>
                <a:solidFill>
                  <a:srgbClr val="941EDF"/>
                </a:solidFill>
              </a:rPr>
              <a:t>private</a:t>
            </a:r>
            <a:r>
              <a:rPr lang="en-US" dirty="0"/>
              <a:t>: can not directly use the method or instance </a:t>
            </a:r>
            <a:r>
              <a:rPr lang="en-US" dirty="0" smtClean="0"/>
              <a:t>variable’s </a:t>
            </a:r>
            <a:r>
              <a:rPr lang="en-US" dirty="0"/>
              <a:t>name outside the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  <a:ea typeface="+mj-ea"/>
              </a:rPr>
              <a:t>public</a:t>
            </a:r>
            <a:r>
              <a:rPr lang="en-US" dirty="0" smtClean="0">
                <a:ea typeface="+mj-ea"/>
              </a:rPr>
              <a:t>/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private</a:t>
            </a:r>
            <a:r>
              <a:rPr lang="en-US" dirty="0" smtClean="0">
                <a:ea typeface="+mj-ea"/>
              </a:rPr>
              <a:t> Modifier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625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class</a:t>
            </a:r>
            <a:r>
              <a:rPr lang="en-US" sz="2400" dirty="0"/>
              <a:t> Student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classYear</a:t>
            </a:r>
            <a:r>
              <a:rPr lang="en-US" sz="24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941EDF"/>
                </a:solidFill>
              </a:rPr>
              <a:t>private</a:t>
            </a:r>
            <a:r>
              <a:rPr lang="en-US" sz="2400" dirty="0"/>
              <a:t> String major;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Student jack = </a:t>
            </a:r>
            <a:r>
              <a:rPr lang="en-US" sz="2400" dirty="0">
                <a:solidFill>
                  <a:srgbClr val="941EDF"/>
                </a:solidFill>
              </a:rPr>
              <a:t>new</a:t>
            </a:r>
            <a:r>
              <a:rPr lang="en-US" sz="2400" dirty="0"/>
              <a:t> Student();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 err="1"/>
              <a:t>jack.classYear</a:t>
            </a:r>
            <a:r>
              <a:rPr lang="en-US" sz="2400" dirty="0"/>
              <a:t> = 1;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 err="1"/>
              <a:t>jack.major</a:t>
            </a:r>
            <a:r>
              <a:rPr lang="en-US" sz="2400" dirty="0"/>
              <a:t> = </a:t>
            </a:r>
            <a:r>
              <a:rPr lang="en-US" sz="2400" dirty="0" smtClean="0">
                <a:solidFill>
                  <a:srgbClr val="00CB00"/>
                </a:solidFill>
              </a:rPr>
              <a:t>“Computer Science”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56299" y="3642151"/>
            <a:ext cx="2743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 Unicode MS"/>
                <a:cs typeface="Arial Unicode MS"/>
              </a:rPr>
              <a:t>OK, </a:t>
            </a:r>
            <a:endParaRPr lang="en-US" sz="2400" dirty="0" smtClean="0">
              <a:latin typeface="Arial Unicode MS"/>
              <a:cs typeface="Arial Unicode MS"/>
            </a:endParaRPr>
          </a:p>
          <a:p>
            <a:r>
              <a:rPr lang="en-US" sz="2400" i="1" dirty="0" err="1" smtClean="0">
                <a:latin typeface="Arial Unicode MS"/>
                <a:cs typeface="Arial Unicode MS"/>
              </a:rPr>
              <a:t>classYear</a:t>
            </a:r>
            <a:r>
              <a:rPr lang="en-US" sz="2400" dirty="0" smtClean="0">
                <a:latin typeface="Arial Unicode MS"/>
                <a:cs typeface="Arial Unicode MS"/>
              </a:rPr>
              <a:t> </a:t>
            </a:r>
            <a:r>
              <a:rPr lang="en-US" sz="2400" dirty="0">
                <a:latin typeface="Arial Unicode MS"/>
                <a:cs typeface="Arial Unicode MS"/>
              </a:rPr>
              <a:t>is </a:t>
            </a:r>
            <a:r>
              <a:rPr lang="en-US" sz="2400" i="1" dirty="0">
                <a:latin typeface="Arial Unicode MS"/>
                <a:cs typeface="Arial Unicode MS"/>
              </a:rPr>
              <a:t>public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56299" y="4923997"/>
            <a:ext cx="2743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 Unicode MS"/>
                <a:cs typeface="Arial Unicode MS"/>
              </a:rPr>
              <a:t>Error!!!  </a:t>
            </a:r>
            <a:endParaRPr lang="en-US" sz="2400" dirty="0" smtClean="0">
              <a:solidFill>
                <a:srgbClr val="FF0000"/>
              </a:solidFill>
              <a:latin typeface="Arial Unicode MS"/>
              <a:cs typeface="Arial Unicode MS"/>
            </a:endParaRPr>
          </a:p>
          <a:p>
            <a:r>
              <a:rPr lang="en-US" sz="2400" i="1" dirty="0" smtClean="0">
                <a:latin typeface="Arial Unicode MS"/>
                <a:cs typeface="Arial Unicode MS"/>
              </a:rPr>
              <a:t>major</a:t>
            </a:r>
            <a:r>
              <a:rPr lang="en-US" sz="2400" dirty="0" smtClean="0">
                <a:latin typeface="Arial Unicode MS"/>
                <a:cs typeface="Arial Unicode MS"/>
              </a:rPr>
              <a:t> </a:t>
            </a:r>
            <a:r>
              <a:rPr lang="en-US" sz="2400" dirty="0">
                <a:latin typeface="Arial Unicode MS"/>
                <a:cs typeface="Arial Unicode MS"/>
              </a:rPr>
              <a:t>is </a:t>
            </a:r>
            <a:r>
              <a:rPr lang="en-US" sz="2400" i="1" dirty="0">
                <a:latin typeface="Arial Unicode MS"/>
                <a:cs typeface="Arial Unicode MS"/>
              </a:rPr>
              <a:t>private</a:t>
            </a:r>
            <a:endParaRPr lang="en-US" sz="2400" dirty="0"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3762375" y="4099351"/>
            <a:ext cx="2193924" cy="615524"/>
          </a:xfrm>
          <a:prstGeom prst="straightConnector1">
            <a:avLst/>
          </a:prstGeom>
          <a:ln w="1905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5238750" y="5381197"/>
            <a:ext cx="717549" cy="159178"/>
          </a:xfrm>
          <a:prstGeom prst="straightConnector1">
            <a:avLst/>
          </a:prstGeom>
          <a:ln w="1905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84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Hides instance variables and methods inside the class/object.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941EDF"/>
                </a:solidFill>
              </a:rPr>
              <a:t>private</a:t>
            </a:r>
            <a:r>
              <a:rPr lang="en-US" dirty="0"/>
              <a:t> variables and methods are still there, holding data for the object.</a:t>
            </a:r>
          </a:p>
          <a:p>
            <a:r>
              <a:rPr lang="en-US" dirty="0"/>
              <a:t>Invisible to external users of the class</a:t>
            </a:r>
          </a:p>
          <a:p>
            <a:pPr lvl="1"/>
            <a:r>
              <a:rPr lang="en-US" dirty="0"/>
              <a:t>Users cannot access </a:t>
            </a:r>
            <a:r>
              <a:rPr lang="en-US" dirty="0">
                <a:solidFill>
                  <a:srgbClr val="941EDF"/>
                </a:solidFill>
              </a:rPr>
              <a:t>private</a:t>
            </a:r>
            <a:r>
              <a:rPr lang="en-US" dirty="0"/>
              <a:t> class members directly</a:t>
            </a:r>
          </a:p>
          <a:p>
            <a:r>
              <a:rPr lang="en-US" b="1" dirty="0"/>
              <a:t>Information hiding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More About 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private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308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instance variables are accessible by name only within their own class</a:t>
            </a:r>
          </a:p>
          <a:p>
            <a:r>
              <a:rPr lang="en-US" dirty="0" smtClean="0"/>
              <a:t>Force </a:t>
            </a:r>
            <a:r>
              <a:rPr lang="en-US" dirty="0"/>
              <a:t>users of the class to access instance variables only through methods</a:t>
            </a:r>
          </a:p>
          <a:p>
            <a:pPr lvl="1"/>
            <a:r>
              <a:rPr lang="en-US" dirty="0"/>
              <a:t>Gives you control of how programmers use your class</a:t>
            </a:r>
          </a:p>
          <a:p>
            <a:pPr lvl="1"/>
            <a:endParaRPr lang="en-US" sz="800" dirty="0"/>
          </a:p>
          <a:p>
            <a:r>
              <a:rPr lang="en-US" dirty="0"/>
              <a:t>Why is this important?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160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Instance Variables </a:t>
            </a:r>
            <a:r>
              <a:rPr lang="en-US" dirty="0"/>
              <a:t>S</a:t>
            </a:r>
            <a:r>
              <a:rPr lang="en-US" dirty="0" smtClean="0">
                <a:ea typeface="+mj-ea"/>
              </a:rPr>
              <a:t>hould </a:t>
            </a:r>
            <a:r>
              <a:rPr lang="en-US" dirty="0"/>
              <a:t>B</a:t>
            </a:r>
            <a:r>
              <a:rPr lang="en-US" dirty="0" smtClean="0">
                <a:ea typeface="+mj-ea"/>
              </a:rPr>
              <a:t>e 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private</a:t>
            </a:r>
            <a:endParaRPr lang="en-US" dirty="0">
              <a:solidFill>
                <a:srgbClr val="941ED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4742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228</TotalTime>
  <Words>1170</Words>
  <Application>Microsoft Macintosh PowerPoint</Application>
  <PresentationFormat>On-screen Show (4:3)</PresentationFormat>
  <Paragraphs>238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java_lecture_template</vt:lpstr>
      <vt:lpstr>COMP 110-001 Information Hiding and Encapsulation</vt:lpstr>
      <vt:lpstr>Review of Pass-By-Value</vt:lpstr>
      <vt:lpstr>Review of Pass-By-Value</vt:lpstr>
      <vt:lpstr>Today</vt:lpstr>
      <vt:lpstr>public/private Modifier</vt:lpstr>
      <vt:lpstr>public/private Modifier</vt:lpstr>
      <vt:lpstr>Example</vt:lpstr>
      <vt:lpstr>More About private</vt:lpstr>
      <vt:lpstr>Instance Variables Should Be private</vt:lpstr>
      <vt:lpstr>Example: Rectangle</vt:lpstr>
      <vt:lpstr>Instance Variables Should Be Private</vt:lpstr>
      <vt:lpstr>Accessors and Mutators</vt:lpstr>
      <vt:lpstr>Example: Student</vt:lpstr>
      <vt:lpstr>Okay, But Why Making Methods private?</vt:lpstr>
      <vt:lpstr>Example: Driving a Car</vt:lpstr>
      <vt:lpstr>Encapsulation</vt:lpstr>
      <vt:lpstr>Encapsulation in Classes</vt:lpstr>
      <vt:lpstr>Example: Two Implementations of Rectangle</vt:lpstr>
      <vt:lpstr>Encapsulation</vt:lpstr>
      <vt:lpstr>A Well-Encapsulated Class Definition</vt:lpstr>
      <vt:lpstr>Comments Before Method’s Definition</vt:lpstr>
      <vt:lpstr>Encapsulation Guidelines</vt:lpstr>
      <vt:lpstr>Summary of Encapsulation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110-001 Information Hiding and Encapsulation</dc:title>
  <dc:creator>Yi Hong</dc:creator>
  <cp:lastModifiedBy>Yi Hong</cp:lastModifiedBy>
  <cp:revision>121</cp:revision>
  <dcterms:created xsi:type="dcterms:W3CDTF">2015-05-23T17:51:35Z</dcterms:created>
  <dcterms:modified xsi:type="dcterms:W3CDTF">2015-06-03T08:16:11Z</dcterms:modified>
</cp:coreProperties>
</file>