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241" r:id="rId1"/>
  </p:sldMasterIdLst>
  <p:notesMasterIdLst>
    <p:notesMasterId r:id="rId24"/>
  </p:notesMasterIdLst>
  <p:handoutMasterIdLst>
    <p:handoutMasterId r:id="rId25"/>
  </p:handoutMasterIdLst>
  <p:sldIdLst>
    <p:sldId id="537" r:id="rId2"/>
    <p:sldId id="539" r:id="rId3"/>
    <p:sldId id="511" r:id="rId4"/>
    <p:sldId id="512" r:id="rId5"/>
    <p:sldId id="515" r:id="rId6"/>
    <p:sldId id="516" r:id="rId7"/>
    <p:sldId id="540" r:id="rId8"/>
    <p:sldId id="541" r:id="rId9"/>
    <p:sldId id="517" r:id="rId10"/>
    <p:sldId id="518" r:id="rId11"/>
    <p:sldId id="519" r:id="rId12"/>
    <p:sldId id="520" r:id="rId13"/>
    <p:sldId id="521" r:id="rId14"/>
    <p:sldId id="522" r:id="rId15"/>
    <p:sldId id="523" r:id="rId16"/>
    <p:sldId id="524" r:id="rId17"/>
    <p:sldId id="525" r:id="rId18"/>
    <p:sldId id="543" r:id="rId19"/>
    <p:sldId id="526" r:id="rId20"/>
    <p:sldId id="527" r:id="rId21"/>
    <p:sldId id="528" r:id="rId22"/>
    <p:sldId id="54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EDF"/>
    <a:srgbClr val="00CB00"/>
    <a:srgbClr val="0000FF"/>
    <a:srgbClr val="FF00FF"/>
    <a:srgbClr val="AA8A14"/>
    <a:srgbClr val="B97533"/>
    <a:srgbClr val="6C91FF"/>
    <a:srgbClr val="669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4725" autoAdjust="0"/>
  </p:normalViewPr>
  <p:slideViewPr>
    <p:cSldViewPr snapToGrid="0">
      <p:cViewPr varScale="1">
        <p:scale>
          <a:sx n="86" d="100"/>
          <a:sy n="86" d="100"/>
        </p:scale>
        <p:origin x="-16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20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Michele Weigle - COMP 14 - Spr 04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75425" y="8869363"/>
            <a:ext cx="384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fld id="{B53B4BC3-B355-4A4F-BB3A-34F9222E74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71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810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Michele Weigle - COMP 14 - Spr 04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32475" y="0"/>
            <a:ext cx="102552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04800" y="4343400"/>
            <a:ext cx="617220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1425"/>
            <a:ext cx="7397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488113" y="8869363"/>
            <a:ext cx="369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fld id="{4A3DD2D5-D4F6-B645-96BE-C2D5B71EB4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5362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buChar char="•"/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o"/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3BDF14-3A27-0C43-8E2A-7A5BCA40D6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FBA57-B363-1E43-8574-70DC818506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677B21-C1CD-524F-A70C-1A7DA2DC3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04E4A2-29D9-8747-B5A6-1CFA868D6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3C86-A7B4-F849-8B6E-9BBAD9753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E1AA81-5E62-5E42-B17C-2B7D191C2E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23CE97-EFB1-DB47-86D1-92F011E05C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7AD2FA-A435-2A41-B9C5-4BFBBD7B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88C72-5280-AC44-BBA3-BC26DD8788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5ECA81-14BC-AB46-AAC4-C4D878055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884092-3754-A14A-A1EC-EFE2A0BB49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43" r:id="rId2"/>
    <p:sldLayoutId id="2147484244" r:id="rId3"/>
    <p:sldLayoutId id="2147484245" r:id="rId4"/>
    <p:sldLayoutId id="2147484246" r:id="rId5"/>
    <p:sldLayoutId id="2147484247" r:id="rId6"/>
    <p:sldLayoutId id="2147484248" r:id="rId7"/>
    <p:sldLayoutId id="2147484249" r:id="rId8"/>
    <p:sldLayoutId id="2147484250" r:id="rId9"/>
    <p:sldLayoutId id="2147484251" r:id="rId10"/>
    <p:sldLayoutId id="2147484252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Objects and References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01</a:t>
            </a:r>
            <a:r>
              <a:rPr lang="en-US" dirty="0" smtClean="0"/>
              <a:t>,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5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Variables of a Class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Contain the memory </a:t>
            </a:r>
            <a:r>
              <a:rPr lang="en-US" i="1" dirty="0">
                <a:solidFill>
                  <a:srgbClr val="FF0000"/>
                </a:solidFill>
              </a:rPr>
              <a:t>address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the object named by the variable</a:t>
            </a:r>
          </a:p>
          <a:p>
            <a:pPr lvl="1"/>
            <a:r>
              <a:rPr lang="en-US" dirty="0"/>
              <a:t>NOT the object itself</a:t>
            </a:r>
          </a:p>
          <a:p>
            <a:r>
              <a:rPr lang="en-US" dirty="0"/>
              <a:t>What is an address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object’s location in the computer’s memory</a:t>
            </a:r>
            <a:endParaRPr lang="en-US" dirty="0"/>
          </a:p>
          <a:p>
            <a:r>
              <a:rPr lang="en-US" dirty="0"/>
              <a:t>Object is stored in some other location in memory</a:t>
            </a:r>
          </a:p>
          <a:p>
            <a:r>
              <a:rPr lang="en-US" dirty="0"/>
              <a:t>The address to this other location is called a </a:t>
            </a:r>
            <a:r>
              <a:rPr lang="en-US" i="1" dirty="0"/>
              <a:t>reference</a:t>
            </a:r>
            <a:r>
              <a:rPr lang="en-US" dirty="0"/>
              <a:t> to the object</a:t>
            </a:r>
          </a:p>
          <a:p>
            <a:r>
              <a:rPr lang="en-US" dirty="0"/>
              <a:t>Class types are also called </a:t>
            </a:r>
            <a:r>
              <a:rPr lang="en-US" i="1" dirty="0"/>
              <a:t>reference types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Example: Books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2" charset="0"/>
              <a:buNone/>
            </a:pPr>
            <a:r>
              <a:rPr lang="en-US" dirty="0"/>
              <a:t>Assume we have a class named Book</a:t>
            </a:r>
          </a:p>
          <a:p>
            <a:pPr>
              <a:buFont typeface="Wingdings 2" charset="0"/>
              <a:buNone/>
            </a:pPr>
            <a:endParaRPr lang="en-US" dirty="0"/>
          </a:p>
          <a:p>
            <a:pPr>
              <a:buFont typeface="Wingdings 2" charset="0"/>
              <a:buNone/>
            </a:pPr>
            <a:r>
              <a:rPr lang="en-US" sz="2000" dirty="0"/>
              <a:t>Book </a:t>
            </a:r>
            <a:r>
              <a:rPr lang="en-US" sz="2000" dirty="0" err="1"/>
              <a:t>jacksBook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941EDF"/>
                </a:solidFill>
              </a:rPr>
              <a:t>new</a:t>
            </a:r>
            <a:r>
              <a:rPr lang="en-US" sz="2000" dirty="0"/>
              <a:t> </a:t>
            </a:r>
            <a:r>
              <a:rPr lang="en-US" sz="2000" dirty="0" smtClean="0"/>
              <a:t>Book</a:t>
            </a:r>
            <a:r>
              <a:rPr lang="en-US" sz="2000" dirty="0"/>
              <a:t>(</a:t>
            </a:r>
            <a:r>
              <a:rPr lang="en-US" sz="2000" dirty="0" smtClean="0"/>
              <a:t>)</a:t>
            </a:r>
            <a:r>
              <a:rPr lang="en-US" sz="2000" dirty="0"/>
              <a:t>;</a:t>
            </a:r>
          </a:p>
          <a:p>
            <a:pPr>
              <a:buFont typeface="Wingdings 2" charset="0"/>
              <a:buNone/>
            </a:pPr>
            <a:r>
              <a:rPr lang="en-US" sz="2000" dirty="0"/>
              <a:t>Book </a:t>
            </a:r>
            <a:r>
              <a:rPr lang="en-US" sz="2000" dirty="0" err="1"/>
              <a:t>apusBook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941EDF"/>
                </a:solidFill>
              </a:rPr>
              <a:t>new</a:t>
            </a:r>
            <a:r>
              <a:rPr lang="en-US" sz="2000" dirty="0"/>
              <a:t> Book</a:t>
            </a:r>
            <a:r>
              <a:rPr lang="en-US" sz="2000" dirty="0" smtClean="0"/>
              <a:t>()</a:t>
            </a:r>
            <a:r>
              <a:rPr lang="en-US" sz="2000" dirty="0"/>
              <a:t>;</a:t>
            </a:r>
          </a:p>
          <a:p>
            <a:pPr>
              <a:buFont typeface="Wingdings 2" charset="0"/>
              <a:buNone/>
            </a:pPr>
            <a:endParaRPr lang="en-US" dirty="0"/>
          </a:p>
          <a:p>
            <a:pPr>
              <a:buFont typeface="Wingdings 2" charset="0"/>
              <a:buNone/>
            </a:pPr>
            <a:r>
              <a:rPr lang="en-US" dirty="0"/>
              <a:t>vs.</a:t>
            </a:r>
          </a:p>
          <a:p>
            <a:pPr>
              <a:buFont typeface="Wingdings 2" charset="0"/>
              <a:buNone/>
            </a:pPr>
            <a:endParaRPr lang="en-US" dirty="0"/>
          </a:p>
          <a:p>
            <a:pPr>
              <a:buFont typeface="Wingdings 2" charset="0"/>
              <a:buNone/>
            </a:pPr>
            <a:r>
              <a:rPr lang="en-US" sz="2000" dirty="0"/>
              <a:t>Book </a:t>
            </a:r>
            <a:r>
              <a:rPr lang="en-US" sz="2000" dirty="0" err="1"/>
              <a:t>jacksBook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941EDF"/>
                </a:solidFill>
              </a:rPr>
              <a:t>new</a:t>
            </a:r>
            <a:r>
              <a:rPr lang="en-US" sz="2000" dirty="0"/>
              <a:t> Book</a:t>
            </a:r>
            <a:r>
              <a:rPr lang="en-US" sz="2000" dirty="0" smtClean="0"/>
              <a:t>()</a:t>
            </a:r>
            <a:r>
              <a:rPr lang="en-US" sz="2000" dirty="0"/>
              <a:t>;</a:t>
            </a:r>
          </a:p>
          <a:p>
            <a:pPr>
              <a:buFont typeface="Wingdings 2" charset="0"/>
              <a:buNone/>
            </a:pPr>
            <a:r>
              <a:rPr lang="en-US" sz="2000" dirty="0"/>
              <a:t>Book </a:t>
            </a:r>
            <a:r>
              <a:rPr lang="en-US" sz="2000" dirty="0" err="1"/>
              <a:t>apusBook</a:t>
            </a:r>
            <a:r>
              <a:rPr lang="en-US" sz="2000" dirty="0"/>
              <a:t> = </a:t>
            </a:r>
            <a:r>
              <a:rPr lang="en-US" sz="2000" dirty="0" err="1"/>
              <a:t>jacksBook</a:t>
            </a:r>
            <a:r>
              <a:rPr lang="en-US" sz="2000" dirty="0"/>
              <a:t>;</a:t>
            </a:r>
          </a:p>
        </p:txBody>
      </p:sp>
      <p:sp>
        <p:nvSpPr>
          <p:cNvPr id="4" name="Rectangle 3"/>
          <p:cNvSpPr/>
          <p:nvPr/>
        </p:nvSpPr>
        <p:spPr>
          <a:xfrm>
            <a:off x="5222174" y="3205708"/>
            <a:ext cx="3487118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 2" charset="0"/>
              <a:buNone/>
            </a:pPr>
            <a:r>
              <a:rPr lang="en-US" dirty="0"/>
              <a:t>p</a:t>
            </a:r>
            <a:r>
              <a:rPr lang="en-US" dirty="0" smtClean="0"/>
              <a:t>ublic class Book</a:t>
            </a:r>
          </a:p>
          <a:p>
            <a:pPr>
              <a:buFont typeface="Wingdings 2" charset="0"/>
              <a:buNone/>
            </a:pPr>
            <a:r>
              <a:rPr lang="en-US" dirty="0" smtClean="0"/>
              <a:t>{</a:t>
            </a:r>
          </a:p>
          <a:p>
            <a:pPr>
              <a:buFont typeface="Wingdings 2" charset="0"/>
              <a:buNone/>
            </a:pPr>
            <a:r>
              <a:rPr lang="en-US" dirty="0" smtClean="0"/>
              <a:t>     private name;</a:t>
            </a:r>
          </a:p>
          <a:p>
            <a:pPr>
              <a:buFont typeface="Wingdings 2" charset="0"/>
              <a:buNone/>
            </a:pPr>
            <a:r>
              <a:rPr lang="en-US" dirty="0"/>
              <a:t> </a:t>
            </a:r>
            <a:r>
              <a:rPr lang="en-US" dirty="0" smtClean="0"/>
              <a:t>    private page;</a:t>
            </a:r>
          </a:p>
          <a:p>
            <a:pPr>
              <a:buFont typeface="Wingdings 2" charset="0"/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Font typeface="Wingdings 2" charset="0"/>
              <a:buNone/>
            </a:pPr>
            <a:r>
              <a:rPr lang="en-US" dirty="0"/>
              <a:t> </a:t>
            </a:r>
            <a:r>
              <a:rPr lang="en-US" dirty="0" smtClean="0"/>
              <a:t>    public void </a:t>
            </a:r>
            <a:r>
              <a:rPr lang="en-US" dirty="0" err="1" smtClean="0"/>
              <a:t>setName</a:t>
            </a:r>
            <a:r>
              <a:rPr lang="en-US" dirty="0" smtClean="0"/>
              <a:t>();</a:t>
            </a:r>
          </a:p>
          <a:p>
            <a:pPr>
              <a:buFont typeface="Wingdings 2" charset="0"/>
              <a:buNone/>
            </a:pPr>
            <a:r>
              <a:rPr lang="en-US" dirty="0"/>
              <a:t> </a:t>
            </a:r>
            <a:r>
              <a:rPr lang="en-US" dirty="0" smtClean="0"/>
              <a:t>    public void </a:t>
            </a:r>
            <a:r>
              <a:rPr lang="en-US" dirty="0" err="1" smtClean="0"/>
              <a:t>setPage</a:t>
            </a:r>
            <a:r>
              <a:rPr lang="en-US" dirty="0" smtClean="0"/>
              <a:t>();</a:t>
            </a:r>
          </a:p>
          <a:p>
            <a:pPr>
              <a:buFont typeface="Wingdings 2" charset="0"/>
              <a:buNone/>
            </a:pPr>
            <a:r>
              <a:rPr lang="en-US" dirty="0"/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Objects in Memory</a:t>
            </a:r>
            <a:endParaRPr lang="en-US" dirty="0">
              <a:ea typeface="+mj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5900" y="2162175"/>
            <a:ext cx="1219200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latin typeface="+mn-lt"/>
                <a:ea typeface="+mn-ea"/>
              </a:rPr>
              <a:t>jacksBook</a:t>
            </a:r>
            <a:endParaRPr lang="en-US" dirty="0">
              <a:latin typeface="+mn-lt"/>
              <a:ea typeface="+mn-ea"/>
            </a:endParaRP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 err="1">
                <a:latin typeface="+mn-lt"/>
                <a:ea typeface="+mn-ea"/>
              </a:rPr>
              <a:t>apusBook</a:t>
            </a:r>
            <a:endParaRPr lang="en-US" dirty="0">
              <a:latin typeface="+mn-lt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76550" y="2162175"/>
            <a:ext cx="800100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14625" y="1619250"/>
            <a:ext cx="10795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Memory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29200" y="1619250"/>
            <a:ext cx="3611310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nsolas" charset="0"/>
              </a:rPr>
              <a:t>Book </a:t>
            </a:r>
            <a:r>
              <a:rPr lang="en-US" sz="1800" dirty="0" err="1">
                <a:latin typeface="Consolas" charset="0"/>
              </a:rPr>
              <a:t>jacksBook</a:t>
            </a:r>
            <a:r>
              <a:rPr lang="en-US" sz="1800" dirty="0">
                <a:latin typeface="Consolas" charset="0"/>
              </a:rPr>
              <a:t>;</a:t>
            </a:r>
          </a:p>
          <a:p>
            <a:r>
              <a:rPr lang="en-US" sz="1800" dirty="0">
                <a:latin typeface="Consolas" charset="0"/>
              </a:rPr>
              <a:t>Book </a:t>
            </a:r>
            <a:r>
              <a:rPr lang="en-US" sz="1800" dirty="0" err="1">
                <a:latin typeface="Consolas" charset="0"/>
              </a:rPr>
              <a:t>apusBook</a:t>
            </a:r>
            <a:r>
              <a:rPr lang="en-US" sz="1800" dirty="0">
                <a:latin typeface="Consolas" charset="0"/>
              </a:rPr>
              <a:t>;</a:t>
            </a:r>
          </a:p>
          <a:p>
            <a:endParaRPr lang="en-US" sz="1800" dirty="0">
              <a:latin typeface="Consolas" charset="0"/>
            </a:endParaRPr>
          </a:p>
          <a:p>
            <a:r>
              <a:rPr lang="en-US" sz="1800" dirty="0" err="1">
                <a:latin typeface="Consolas" charset="0"/>
              </a:rPr>
              <a:t>jacksBook</a:t>
            </a:r>
            <a:r>
              <a:rPr lang="en-US" sz="1800" dirty="0">
                <a:latin typeface="Consolas" charset="0"/>
              </a:rPr>
              <a:t> = </a:t>
            </a:r>
            <a:r>
              <a:rPr lang="en-US" sz="1800" dirty="0">
                <a:solidFill>
                  <a:srgbClr val="941EDF"/>
                </a:solidFill>
                <a:latin typeface="Consolas" charset="0"/>
              </a:rPr>
              <a:t>new</a:t>
            </a:r>
            <a:r>
              <a:rPr lang="en-US" sz="1800" dirty="0">
                <a:latin typeface="Consolas" charset="0"/>
              </a:rPr>
              <a:t> Book</a:t>
            </a:r>
            <a:r>
              <a:rPr lang="en-US" sz="1800" dirty="0" smtClean="0">
                <a:latin typeface="Consolas" charset="0"/>
              </a:rPr>
              <a:t>()</a:t>
            </a:r>
            <a:r>
              <a:rPr lang="en-US" sz="1800" dirty="0">
                <a:latin typeface="Consolas" charset="0"/>
              </a:rPr>
              <a:t>;</a:t>
            </a:r>
          </a:p>
          <a:p>
            <a:r>
              <a:rPr lang="en-US" sz="1800" dirty="0" err="1">
                <a:latin typeface="Consolas" charset="0"/>
              </a:rPr>
              <a:t>apusBook</a:t>
            </a:r>
            <a:r>
              <a:rPr lang="en-US" sz="1800" dirty="0">
                <a:latin typeface="Consolas" charset="0"/>
              </a:rPr>
              <a:t> = </a:t>
            </a:r>
            <a:r>
              <a:rPr lang="en-US" sz="1800" dirty="0">
                <a:solidFill>
                  <a:srgbClr val="941EDF"/>
                </a:solidFill>
                <a:latin typeface="Consolas" charset="0"/>
              </a:rPr>
              <a:t>new</a:t>
            </a:r>
            <a:r>
              <a:rPr lang="en-US" sz="1800" dirty="0">
                <a:latin typeface="Consolas" charset="0"/>
              </a:rPr>
              <a:t> Book</a:t>
            </a:r>
            <a:r>
              <a:rPr lang="en-US" sz="1800" dirty="0" smtClean="0">
                <a:latin typeface="Consolas" charset="0"/>
              </a:rPr>
              <a:t>();</a:t>
            </a:r>
          </a:p>
          <a:p>
            <a:endParaRPr lang="en-US" sz="1800" dirty="0">
              <a:latin typeface="Consolas" charset="0"/>
            </a:endParaRPr>
          </a:p>
          <a:p>
            <a:r>
              <a:rPr lang="en-US" sz="1800" dirty="0" err="1" smtClean="0">
                <a:latin typeface="Consolas" charset="0"/>
              </a:rPr>
              <a:t>jacksBook.setName</a:t>
            </a:r>
            <a:r>
              <a:rPr lang="en-US" sz="1800" dirty="0" smtClean="0">
                <a:latin typeface="Consolas" charset="0"/>
              </a:rPr>
              <a:t>(“Java”);</a:t>
            </a:r>
          </a:p>
          <a:p>
            <a:r>
              <a:rPr lang="en-US" sz="1800" dirty="0" err="1" smtClean="0">
                <a:latin typeface="Consolas" charset="0"/>
              </a:rPr>
              <a:t>apusBook.setName</a:t>
            </a:r>
            <a:r>
              <a:rPr lang="en-US" sz="1800" dirty="0" smtClean="0">
                <a:latin typeface="Consolas" charset="0"/>
              </a:rPr>
              <a:t>(“Java”);</a:t>
            </a:r>
            <a:endParaRPr lang="en-US" sz="1800" dirty="0">
              <a:latin typeface="Consolas" charset="0"/>
            </a:endParaRPr>
          </a:p>
          <a:p>
            <a:endParaRPr lang="en-US" sz="1800" dirty="0">
              <a:latin typeface="Consolas" charset="0"/>
            </a:endParaRPr>
          </a:p>
          <a:p>
            <a:r>
              <a:rPr lang="en-US" sz="1800" dirty="0" err="1">
                <a:latin typeface="Consolas" charset="0"/>
              </a:rPr>
              <a:t>jacksBook.setPage</a:t>
            </a:r>
            <a:r>
              <a:rPr lang="en-US" sz="1800" dirty="0">
                <a:latin typeface="Consolas" charset="0"/>
              </a:rPr>
              <a:t>(137);</a:t>
            </a:r>
          </a:p>
          <a:p>
            <a:r>
              <a:rPr lang="en-US" sz="1800" dirty="0" err="1">
                <a:latin typeface="Consolas" charset="0"/>
              </a:rPr>
              <a:t>apusBook.setPage</a:t>
            </a:r>
            <a:r>
              <a:rPr lang="en-US" sz="1800" dirty="0">
                <a:latin typeface="Consolas" charset="0"/>
              </a:rPr>
              <a:t>(253);</a:t>
            </a:r>
          </a:p>
          <a:p>
            <a:endParaRPr lang="en-US" sz="1800" dirty="0">
              <a:latin typeface="Consolas" charset="0"/>
            </a:endParaRPr>
          </a:p>
          <a:p>
            <a:r>
              <a:rPr lang="en-US" sz="1800" dirty="0" err="1">
                <a:latin typeface="Consolas" charset="0"/>
              </a:rPr>
              <a:t>apusBook</a:t>
            </a:r>
            <a:r>
              <a:rPr lang="en-US" sz="1800" dirty="0">
                <a:latin typeface="Consolas" charset="0"/>
              </a:rPr>
              <a:t> = </a:t>
            </a:r>
            <a:r>
              <a:rPr lang="en-US" sz="1800" dirty="0" err="1">
                <a:latin typeface="Consolas" charset="0"/>
              </a:rPr>
              <a:t>jacksBook</a:t>
            </a:r>
            <a:r>
              <a:rPr lang="en-US" sz="1800" dirty="0">
                <a:latin typeface="Consolas" charset="0"/>
              </a:rPr>
              <a:t>;</a:t>
            </a:r>
          </a:p>
          <a:p>
            <a:r>
              <a:rPr lang="en-US" sz="1800" dirty="0" err="1">
                <a:latin typeface="Consolas" charset="0"/>
              </a:rPr>
              <a:t>apusBook.setPage</a:t>
            </a:r>
            <a:r>
              <a:rPr lang="en-US" sz="1800" dirty="0">
                <a:latin typeface="Consolas" charset="0"/>
              </a:rPr>
              <a:t>(509);</a:t>
            </a:r>
          </a:p>
          <a:p>
            <a:endParaRPr lang="en-US" sz="1800" dirty="0">
              <a:latin typeface="Consolas" charset="0"/>
            </a:endParaRPr>
          </a:p>
          <a:p>
            <a:endParaRPr lang="en-US" sz="1800" dirty="0">
              <a:latin typeface="Consolas" charset="0"/>
            </a:endParaRPr>
          </a:p>
          <a:p>
            <a:r>
              <a:rPr lang="en-US" sz="1800" b="1" dirty="0" err="1">
                <a:latin typeface="Consolas" charset="0"/>
              </a:rPr>
              <a:t>jacksBook</a:t>
            </a:r>
            <a:r>
              <a:rPr lang="en-US" sz="1800" b="1" dirty="0">
                <a:latin typeface="Consolas" charset="0"/>
              </a:rPr>
              <a:t> is now on p. 509!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Java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Java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Java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Java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Java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137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Java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253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Java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137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Java</a:t>
            </a: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253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 smtClean="0">
                <a:latin typeface="+mn-lt"/>
                <a:ea typeface="+mn-ea"/>
              </a:rPr>
              <a:t>Java</a:t>
            </a: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509</a:t>
            </a:r>
          </a:p>
        </p:txBody>
      </p:sp>
      <p:sp>
        <p:nvSpPr>
          <p:cNvPr id="17" name="Arc 16"/>
          <p:cNvSpPr/>
          <p:nvPr/>
        </p:nvSpPr>
        <p:spPr>
          <a:xfrm>
            <a:off x="3371850" y="2971800"/>
            <a:ext cx="590550" cy="1666875"/>
          </a:xfrm>
          <a:prstGeom prst="arc">
            <a:avLst>
              <a:gd name="adj1" fmla="val 16578101"/>
              <a:gd name="adj2" fmla="val 5031376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Arc 17"/>
          <p:cNvSpPr/>
          <p:nvPr/>
        </p:nvSpPr>
        <p:spPr>
          <a:xfrm>
            <a:off x="3371850" y="2905125"/>
            <a:ext cx="590550" cy="2552700"/>
          </a:xfrm>
          <a:prstGeom prst="arc">
            <a:avLst>
              <a:gd name="adj1" fmla="val 16578101"/>
              <a:gd name="adj2" fmla="val 5285605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Arc 18"/>
          <p:cNvSpPr/>
          <p:nvPr/>
        </p:nvSpPr>
        <p:spPr>
          <a:xfrm>
            <a:off x="3390900" y="2276475"/>
            <a:ext cx="714375" cy="3314700"/>
          </a:xfrm>
          <a:prstGeom prst="arc">
            <a:avLst>
              <a:gd name="adj1" fmla="val 16297682"/>
              <a:gd name="adj2" fmla="val 5365509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76550" y="2162175"/>
            <a:ext cx="800100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2078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76550" y="2162175"/>
            <a:ext cx="800100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2078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1056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01838" y="4105275"/>
            <a:ext cx="303212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01838" y="4105275"/>
            <a:ext cx="703262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?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2078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1838" y="4105275"/>
            <a:ext cx="703262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1056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2078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76550" y="2162175"/>
            <a:ext cx="800100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2078</a:t>
            </a:r>
          </a:p>
          <a:p>
            <a:pPr>
              <a:defRPr/>
            </a:pPr>
            <a:endParaRPr lang="en-US" dirty="0">
              <a:latin typeface="+mn-lt"/>
              <a:ea typeface="+mn-ea"/>
            </a:endParaRPr>
          </a:p>
          <a:p>
            <a:pPr>
              <a:defRPr/>
            </a:pPr>
            <a:r>
              <a:rPr lang="en-US" dirty="0">
                <a:latin typeface="+mn-lt"/>
                <a:ea typeface="+mn-ea"/>
              </a:rPr>
              <a:t>2078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3" grpId="0"/>
      <p:bldP spid="24" grpId="0"/>
      <p:bldP spid="24" grpId="1"/>
      <p:bldP spid="11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Remember</a:t>
            </a:r>
            <a:endParaRPr lang="en-US" dirty="0">
              <a:ea typeface="+mj-ea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of a class type contain memory addresses</a:t>
            </a:r>
          </a:p>
          <a:p>
            <a:pPr lvl="1"/>
            <a:r>
              <a:rPr lang="en-US" dirty="0"/>
              <a:t>NOT objects themselves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== vs. equals() for Strings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String is a class type</a:t>
            </a:r>
          </a:p>
          <a:p>
            <a:r>
              <a:rPr lang="en-US" dirty="0"/>
              <a:t>What happens </a:t>
            </a:r>
            <a:r>
              <a:rPr lang="en-US" dirty="0" smtClean="0"/>
              <a:t>if you </a:t>
            </a:r>
            <a:r>
              <a:rPr lang="en-US" dirty="0"/>
              <a:t>have</a:t>
            </a:r>
          </a:p>
          <a:p>
            <a:pPr>
              <a:buFont typeface="Wingdings 2" charset="0"/>
              <a:buNone/>
            </a:pPr>
            <a:endParaRPr lang="en-US" dirty="0"/>
          </a:p>
          <a:p>
            <a:pPr>
              <a:buFont typeface="Wingdings 2" charset="0"/>
              <a:buNone/>
            </a:pPr>
            <a:r>
              <a:rPr lang="en-US" sz="2000" dirty="0"/>
              <a:t>String s1 = </a:t>
            </a:r>
            <a:r>
              <a:rPr lang="en-US" sz="2000" dirty="0">
                <a:solidFill>
                  <a:srgbClr val="941EDF"/>
                </a:solidFill>
              </a:rPr>
              <a:t>new</a:t>
            </a:r>
            <a:r>
              <a:rPr lang="en-US" sz="2000" dirty="0"/>
              <a:t> String(</a:t>
            </a:r>
            <a:r>
              <a:rPr lang="ja-JP" altLang="en-US" sz="2000" dirty="0">
                <a:solidFill>
                  <a:srgbClr val="00CB00"/>
                </a:solidFill>
              </a:rPr>
              <a:t>“</a:t>
            </a:r>
            <a:r>
              <a:rPr lang="en-US" sz="2000" dirty="0">
                <a:solidFill>
                  <a:srgbClr val="00CB00"/>
                </a:solidFill>
              </a:rPr>
              <a:t>Hello</a:t>
            </a:r>
            <a:r>
              <a:rPr lang="ja-JP" altLang="en-US" sz="2000" dirty="0">
                <a:solidFill>
                  <a:srgbClr val="00CB00"/>
                </a:solidFill>
              </a:rPr>
              <a:t>”</a:t>
            </a:r>
            <a:r>
              <a:rPr lang="en-US" sz="20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2000" dirty="0"/>
              <a:t>String s2 = </a:t>
            </a:r>
            <a:r>
              <a:rPr lang="en-US" sz="2000" dirty="0">
                <a:solidFill>
                  <a:srgbClr val="941EDF"/>
                </a:solidFill>
              </a:rPr>
              <a:t>new</a:t>
            </a:r>
            <a:r>
              <a:rPr lang="en-US" sz="2000" dirty="0"/>
              <a:t> String(</a:t>
            </a:r>
            <a:r>
              <a:rPr lang="ja-JP" altLang="en-US" sz="2000" dirty="0">
                <a:solidFill>
                  <a:srgbClr val="00CB00"/>
                </a:solidFill>
              </a:rPr>
              <a:t>“</a:t>
            </a:r>
            <a:r>
              <a:rPr lang="en-US" sz="2000" dirty="0">
                <a:solidFill>
                  <a:srgbClr val="00CB00"/>
                </a:solidFill>
              </a:rPr>
              <a:t>Hello</a:t>
            </a:r>
            <a:r>
              <a:rPr lang="ja-JP" altLang="en-US" sz="2000" dirty="0">
                <a:solidFill>
                  <a:srgbClr val="00CB00"/>
                </a:solidFill>
              </a:rPr>
              <a:t>”</a:t>
            </a:r>
            <a:r>
              <a:rPr lang="en-US" sz="20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2000" dirty="0" err="1">
                <a:solidFill>
                  <a:srgbClr val="941EDF"/>
                </a:solidFill>
              </a:rPr>
              <a:t>boolean</a:t>
            </a:r>
            <a:r>
              <a:rPr lang="en-US" sz="2000" dirty="0"/>
              <a:t> </a:t>
            </a:r>
            <a:r>
              <a:rPr lang="en-US" sz="2000" dirty="0" err="1"/>
              <a:t>strEqual</a:t>
            </a:r>
            <a:r>
              <a:rPr lang="en-US" sz="2000" dirty="0"/>
              <a:t> = (s1 == s2);</a:t>
            </a:r>
          </a:p>
          <a:p>
            <a:pPr>
              <a:buFont typeface="Wingdings 2" charset="0"/>
              <a:buNone/>
            </a:pPr>
            <a:endParaRPr lang="en-US" dirty="0"/>
          </a:p>
          <a:p>
            <a:r>
              <a:rPr lang="en-US" dirty="0" err="1"/>
              <a:t>strEqual</a:t>
            </a:r>
            <a:r>
              <a:rPr lang="en-US" dirty="0"/>
              <a:t> is </a:t>
            </a:r>
            <a:r>
              <a:rPr lang="en-US" dirty="0">
                <a:solidFill>
                  <a:srgbClr val="941EDF"/>
                </a:solidFill>
              </a:rPr>
              <a:t>false</a:t>
            </a:r>
            <a:r>
              <a:rPr lang="en-US" dirty="0"/>
              <a:t>!  Why?</a:t>
            </a:r>
          </a:p>
          <a:p>
            <a:r>
              <a:rPr lang="en-US" dirty="0"/>
              <a:t>s1 and s2 store different addresses!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== vs. equals() for Strings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</a:t>
            </a:r>
            <a:r>
              <a:rPr lang="en-US"/>
              <a:t>happens </a:t>
            </a:r>
            <a:r>
              <a:rPr lang="en-US" smtClean="0"/>
              <a:t>if you </a:t>
            </a:r>
            <a:r>
              <a:rPr lang="en-US" dirty="0"/>
              <a:t>have</a:t>
            </a:r>
          </a:p>
          <a:p>
            <a:pPr>
              <a:buFont typeface="Wingdings 2" charset="0"/>
              <a:buNone/>
            </a:pPr>
            <a:endParaRPr lang="en-US" dirty="0"/>
          </a:p>
          <a:p>
            <a:pPr>
              <a:buFont typeface="Wingdings 2" charset="0"/>
              <a:buNone/>
            </a:pPr>
            <a:r>
              <a:rPr lang="en-US" sz="2000" dirty="0"/>
              <a:t>String s1 = </a:t>
            </a:r>
            <a:r>
              <a:rPr lang="en-US" sz="2000" dirty="0">
                <a:solidFill>
                  <a:srgbClr val="941EDF"/>
                </a:solidFill>
              </a:rPr>
              <a:t>new</a:t>
            </a:r>
            <a:r>
              <a:rPr lang="en-US" sz="2000" dirty="0"/>
              <a:t> String(</a:t>
            </a:r>
            <a:r>
              <a:rPr lang="ja-JP" altLang="en-US" sz="2000" dirty="0">
                <a:solidFill>
                  <a:srgbClr val="00CB00"/>
                </a:solidFill>
              </a:rPr>
              <a:t>“</a:t>
            </a:r>
            <a:r>
              <a:rPr lang="en-US" sz="2000" dirty="0">
                <a:solidFill>
                  <a:srgbClr val="00CB00"/>
                </a:solidFill>
              </a:rPr>
              <a:t>Hello</a:t>
            </a:r>
            <a:r>
              <a:rPr lang="ja-JP" altLang="en-US" sz="2000" dirty="0">
                <a:solidFill>
                  <a:srgbClr val="00CB00"/>
                </a:solidFill>
              </a:rPr>
              <a:t>”</a:t>
            </a:r>
            <a:r>
              <a:rPr lang="en-US" sz="20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2000" dirty="0"/>
              <a:t>String s2 = </a:t>
            </a:r>
            <a:r>
              <a:rPr lang="en-US" sz="2000" dirty="0">
                <a:solidFill>
                  <a:srgbClr val="941EDF"/>
                </a:solidFill>
              </a:rPr>
              <a:t>new</a:t>
            </a:r>
            <a:r>
              <a:rPr lang="en-US" sz="2000" dirty="0"/>
              <a:t> String(</a:t>
            </a:r>
            <a:r>
              <a:rPr lang="ja-JP" altLang="en-US" sz="2000" dirty="0">
                <a:solidFill>
                  <a:srgbClr val="00CB00"/>
                </a:solidFill>
              </a:rPr>
              <a:t>“</a:t>
            </a:r>
            <a:r>
              <a:rPr lang="en-US" sz="2000" dirty="0">
                <a:solidFill>
                  <a:srgbClr val="00CB00"/>
                </a:solidFill>
              </a:rPr>
              <a:t>Hello</a:t>
            </a:r>
            <a:r>
              <a:rPr lang="ja-JP" altLang="en-US" sz="2000" dirty="0">
                <a:solidFill>
                  <a:srgbClr val="00CB00"/>
                </a:solidFill>
              </a:rPr>
              <a:t>”</a:t>
            </a:r>
            <a:r>
              <a:rPr lang="en-US" sz="20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2000" dirty="0" err="1">
                <a:solidFill>
                  <a:srgbClr val="941EDF"/>
                </a:solidFill>
              </a:rPr>
              <a:t>boolean</a:t>
            </a:r>
            <a:r>
              <a:rPr lang="en-US" sz="2000" dirty="0"/>
              <a:t> </a:t>
            </a:r>
            <a:r>
              <a:rPr lang="en-US" sz="2000" dirty="0" err="1"/>
              <a:t>strEqual</a:t>
            </a:r>
            <a:r>
              <a:rPr lang="en-US" sz="2000" dirty="0"/>
              <a:t> = (s1.equals(s2));</a:t>
            </a:r>
          </a:p>
          <a:p>
            <a:pPr>
              <a:buFont typeface="Wingdings 2" charset="0"/>
              <a:buNone/>
            </a:pPr>
            <a:endParaRPr lang="en-US" dirty="0"/>
          </a:p>
          <a:p>
            <a:r>
              <a:rPr lang="en-US" dirty="0" err="1"/>
              <a:t>strEqual</a:t>
            </a:r>
            <a:r>
              <a:rPr lang="en-US" dirty="0"/>
              <a:t> is </a:t>
            </a:r>
            <a:r>
              <a:rPr lang="en-US" dirty="0">
                <a:solidFill>
                  <a:srgbClr val="941EDF"/>
                </a:solidFill>
              </a:rPr>
              <a:t>true</a:t>
            </a:r>
            <a:r>
              <a:rPr lang="en-US" dirty="0"/>
              <a:t>!  Why?</a:t>
            </a:r>
          </a:p>
          <a:p>
            <a:r>
              <a:rPr lang="en-US" dirty="0" smtClean="0"/>
              <a:t>String’s </a:t>
            </a:r>
            <a:r>
              <a:rPr lang="en-US" dirty="0"/>
              <a:t>.equals() method checks if all the characters in the two Strings are the same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Writing the .equals() method</a:t>
            </a:r>
            <a:endParaRPr lang="en-US" dirty="0">
              <a:ea typeface="+mj-ea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>
                <a:solidFill>
                  <a:srgbClr val="941EDF"/>
                </a:solidFill>
              </a:rPr>
              <a:t>public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41EDF"/>
                </a:solidFill>
              </a:rPr>
              <a:t>class</a:t>
            </a:r>
            <a:r>
              <a:rPr lang="en-US" sz="2400" dirty="0"/>
              <a:t> Book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{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</a:t>
            </a:r>
            <a:r>
              <a:rPr lang="en-US" sz="2400" dirty="0">
                <a:solidFill>
                  <a:srgbClr val="941EDF"/>
                </a:solidFill>
              </a:rPr>
              <a:t>private</a:t>
            </a:r>
            <a:r>
              <a:rPr lang="en-US" sz="2400" dirty="0"/>
              <a:t> String name;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</a:t>
            </a:r>
            <a:r>
              <a:rPr lang="en-US" sz="2400" dirty="0">
                <a:solidFill>
                  <a:srgbClr val="941EDF"/>
                </a:solidFill>
              </a:rPr>
              <a:t>private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941EDF"/>
                </a:solidFill>
              </a:rPr>
              <a:t>int</a:t>
            </a:r>
            <a:r>
              <a:rPr lang="en-US" sz="2400" dirty="0"/>
              <a:t> page;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endParaRPr lang="en-US" sz="2400" dirty="0"/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</a:t>
            </a:r>
            <a:r>
              <a:rPr lang="en-US" sz="2400" dirty="0">
                <a:solidFill>
                  <a:srgbClr val="941EDF"/>
                </a:solidFill>
              </a:rPr>
              <a:t>public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941EDF"/>
                </a:solidFill>
              </a:rPr>
              <a:t>boolean</a:t>
            </a:r>
            <a:r>
              <a:rPr lang="en-US" sz="2400" dirty="0"/>
              <a:t> equals(Book book)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{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    </a:t>
            </a:r>
            <a:r>
              <a:rPr lang="en-US" sz="2400" dirty="0">
                <a:solidFill>
                  <a:srgbClr val="941EDF"/>
                </a:solidFill>
              </a:rPr>
              <a:t>return</a:t>
            </a:r>
            <a:r>
              <a:rPr lang="en-US" sz="2400" dirty="0"/>
              <a:t> (</a:t>
            </a:r>
            <a:r>
              <a:rPr lang="en-US" sz="2400" dirty="0" err="1">
                <a:solidFill>
                  <a:srgbClr val="941EDF"/>
                </a:solidFill>
              </a:rPr>
              <a:t>this</a:t>
            </a:r>
            <a:r>
              <a:rPr lang="en-US" sz="2400" dirty="0" err="1"/>
              <a:t>.name.equals</a:t>
            </a:r>
            <a:r>
              <a:rPr lang="en-US" sz="2400" dirty="0"/>
              <a:t>(</a:t>
            </a:r>
            <a:r>
              <a:rPr lang="en-US" sz="2400" dirty="0" err="1"/>
              <a:t>book.name</a:t>
            </a:r>
            <a:r>
              <a:rPr lang="en-US" sz="2400" dirty="0"/>
              <a:t>) &amp;&amp;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            </a:t>
            </a:r>
            <a:r>
              <a:rPr lang="en-US" sz="2400" dirty="0" err="1">
                <a:solidFill>
                  <a:srgbClr val="941EDF"/>
                </a:solidFill>
              </a:rPr>
              <a:t>this</a:t>
            </a:r>
            <a:r>
              <a:rPr lang="en-US" sz="2400" dirty="0" err="1"/>
              <a:t>.page</a:t>
            </a:r>
            <a:r>
              <a:rPr lang="en-US" sz="2400" dirty="0"/>
              <a:t> == </a:t>
            </a:r>
            <a:r>
              <a:rPr lang="en-US" sz="2400" dirty="0" err="1"/>
              <a:t>book.page</a:t>
            </a:r>
            <a:r>
              <a:rPr lang="en-US" sz="24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    }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.equals()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Every class has a default .equals() method if it is not explicitly written</a:t>
            </a:r>
          </a:p>
          <a:p>
            <a:pPr lvl="1"/>
            <a:r>
              <a:rPr lang="en-US" sz="2400" dirty="0"/>
              <a:t>Does not necessarily do what you want</a:t>
            </a:r>
          </a:p>
          <a:p>
            <a:pPr lvl="1"/>
            <a:endParaRPr lang="en-US" sz="1000" dirty="0"/>
          </a:p>
          <a:p>
            <a:r>
              <a:rPr lang="en-US" sz="2800" dirty="0"/>
              <a:t>You decide what it means for two objects of a specific class type to be considered equal</a:t>
            </a:r>
          </a:p>
          <a:p>
            <a:pPr lvl="1"/>
            <a:r>
              <a:rPr lang="en-US" sz="2400" dirty="0"/>
              <a:t>Perhaps books are equal if the names and page numbers are equal</a:t>
            </a:r>
          </a:p>
          <a:p>
            <a:pPr lvl="1"/>
            <a:r>
              <a:rPr lang="en-US" sz="2400" dirty="0"/>
              <a:t>Perhaps only if the names are equal</a:t>
            </a:r>
          </a:p>
          <a:p>
            <a:pPr lvl="1"/>
            <a:r>
              <a:rPr lang="en-US" sz="2400" dirty="0"/>
              <a:t>Put this logic inside .equals() </a:t>
            </a:r>
            <a:r>
              <a:rPr lang="en-US" sz="2400" dirty="0" smtClean="0"/>
              <a:t>method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passes arguments to a method</a:t>
            </a:r>
          </a:p>
          <a:p>
            <a:r>
              <a:rPr lang="en-US" dirty="0" smtClean="0"/>
              <a:t>For primitive type, the parameter contains the value of its corresponding argument</a:t>
            </a:r>
          </a:p>
          <a:p>
            <a:r>
              <a:rPr lang="en-US" dirty="0" smtClean="0"/>
              <a:t>For class type, the reference (address) to the class object is passed to the parameters</a:t>
            </a:r>
          </a:p>
          <a:p>
            <a:pPr lvl="1"/>
            <a:r>
              <a:rPr lang="en-US" dirty="0" smtClean="0"/>
              <a:t>Call-by-reference</a:t>
            </a:r>
          </a:p>
          <a:p>
            <a:pPr lvl="1"/>
            <a:r>
              <a:rPr lang="en-US" dirty="0" smtClean="0"/>
              <a:t>It is possible to change the data in an object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4A2-29D9-8747-B5A6-1CFA868D6F7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2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Parameters of a Primitive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2200" dirty="0" smtClean="0">
                <a:ea typeface="+mn-ea"/>
              </a:rPr>
              <a:t> </a:t>
            </a:r>
            <a:r>
              <a:rPr lang="en-US" sz="2200" dirty="0" smtClean="0">
                <a:solidFill>
                  <a:srgbClr val="941EDF"/>
                </a:solidFill>
                <a:ea typeface="+mn-ea"/>
              </a:rPr>
              <a:t>void</a:t>
            </a:r>
            <a:r>
              <a:rPr lang="en-US" sz="2200" dirty="0" smtClean="0">
                <a:ea typeface="+mn-ea"/>
              </a:rPr>
              <a:t> </a:t>
            </a:r>
            <a:r>
              <a:rPr lang="en-US" sz="2200" dirty="0" err="1" smtClean="0">
                <a:ea typeface="+mn-ea"/>
              </a:rPr>
              <a:t>increaseNum</a:t>
            </a:r>
            <a:r>
              <a:rPr lang="en-US" sz="2200" dirty="0" smtClean="0">
                <a:ea typeface="+mn-ea"/>
              </a:rPr>
              <a:t>(</a:t>
            </a:r>
            <a:r>
              <a:rPr lang="en-US" sz="2200" dirty="0" err="1" smtClean="0">
                <a:solidFill>
                  <a:srgbClr val="941EDF"/>
                </a:solidFill>
                <a:ea typeface="+mn-ea"/>
              </a:rPr>
              <a:t>int</a:t>
            </a:r>
            <a:r>
              <a:rPr lang="en-US" sz="2200" dirty="0" smtClean="0">
                <a:ea typeface="+mn-ea"/>
              </a:rPr>
              <a:t> </a:t>
            </a:r>
            <a:r>
              <a:rPr lang="en-US" sz="2200" dirty="0" err="1" smtClean="0">
                <a:ea typeface="+mn-ea"/>
              </a:rPr>
              <a:t>num</a:t>
            </a:r>
            <a:r>
              <a:rPr lang="en-US" sz="2200" dirty="0" smtClean="0">
                <a:ea typeface="+mn-ea"/>
              </a:rPr>
              <a:t>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ea typeface="+mn-ea"/>
              </a:rPr>
              <a:t>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ea typeface="+mn-ea"/>
              </a:rPr>
              <a:t>    </a:t>
            </a:r>
            <a:r>
              <a:rPr lang="en-US" sz="2200" dirty="0" err="1" smtClean="0">
                <a:ea typeface="+mn-ea"/>
              </a:rPr>
              <a:t>num</a:t>
            </a:r>
            <a:r>
              <a:rPr lang="en-US" sz="2200" dirty="0" smtClean="0">
                <a:ea typeface="+mn-ea"/>
              </a:rPr>
              <a:t>++;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ea typeface="+mn-ea"/>
              </a:rPr>
              <a:t>}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2200" dirty="0" smtClean="0"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2200" dirty="0" smtClean="0">
                <a:ea typeface="+mn-ea"/>
              </a:rPr>
              <a:t> </a:t>
            </a:r>
            <a:r>
              <a:rPr lang="en-US" sz="2200" dirty="0" smtClean="0">
                <a:solidFill>
                  <a:srgbClr val="941EDF"/>
                </a:solidFill>
                <a:ea typeface="+mn-ea"/>
              </a:rPr>
              <a:t>void</a:t>
            </a:r>
            <a:r>
              <a:rPr lang="en-US" sz="2200" dirty="0" smtClean="0">
                <a:ea typeface="+mn-ea"/>
              </a:rPr>
              <a:t> </a:t>
            </a:r>
            <a:r>
              <a:rPr lang="en-US" sz="2200" dirty="0" err="1" smtClean="0">
                <a:ea typeface="+mn-ea"/>
              </a:rPr>
              <a:t>doStuff</a:t>
            </a:r>
            <a:r>
              <a:rPr lang="en-US" sz="2200" dirty="0" smtClean="0">
                <a:ea typeface="+mn-ea"/>
              </a:rPr>
              <a:t>()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ea typeface="+mn-ea"/>
              </a:rPr>
              <a:t>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ea typeface="+mn-ea"/>
              </a:rPr>
              <a:t>    </a:t>
            </a:r>
            <a:r>
              <a:rPr lang="en-US" sz="2200" dirty="0" err="1" smtClean="0">
                <a:solidFill>
                  <a:srgbClr val="941EDF"/>
                </a:solidFill>
                <a:ea typeface="+mn-ea"/>
              </a:rPr>
              <a:t>int</a:t>
            </a:r>
            <a:r>
              <a:rPr lang="en-US" sz="2200" dirty="0" smtClean="0">
                <a:ea typeface="+mn-ea"/>
              </a:rPr>
              <a:t> x = 5;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ea typeface="+mn-ea"/>
              </a:rPr>
              <a:t>    </a:t>
            </a:r>
            <a:r>
              <a:rPr lang="en-US" sz="2200" dirty="0" err="1" smtClean="0">
                <a:ea typeface="+mn-ea"/>
              </a:rPr>
              <a:t>increaseNum</a:t>
            </a:r>
            <a:r>
              <a:rPr lang="en-US" sz="2200" dirty="0" smtClean="0">
                <a:ea typeface="+mn-ea"/>
              </a:rPr>
              <a:t>(x);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ea typeface="+mn-ea"/>
              </a:rPr>
              <a:t>    </a:t>
            </a:r>
            <a:r>
              <a:rPr lang="en-US" sz="2200" dirty="0" err="1" smtClean="0">
                <a:ea typeface="+mn-ea"/>
              </a:rPr>
              <a:t>System.out.println</a:t>
            </a:r>
            <a:r>
              <a:rPr lang="en-US" sz="2200" dirty="0" smtClean="0">
                <a:ea typeface="+mn-ea"/>
              </a:rPr>
              <a:t>(x);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200" dirty="0" smtClean="0">
                <a:ea typeface="+mn-ea"/>
              </a:rPr>
              <a:t>}</a:t>
            </a:r>
          </a:p>
          <a:p>
            <a:pPr marL="109728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000" dirty="0" smtClean="0">
              <a:ea typeface="+mn-ea"/>
            </a:endParaRPr>
          </a:p>
          <a:p>
            <a:pPr marL="452628">
              <a:spcBef>
                <a:spcPts val="0"/>
              </a:spcBef>
              <a:defRPr/>
            </a:pPr>
            <a:r>
              <a:rPr lang="en-US" sz="2400" dirty="0" smtClean="0">
                <a:ea typeface="+mn-ea"/>
              </a:rPr>
              <a:t>Prints 5. Why?</a:t>
            </a:r>
          </a:p>
          <a:p>
            <a:pPr marL="452628">
              <a:spcBef>
                <a:spcPts val="0"/>
              </a:spcBef>
              <a:defRPr/>
            </a:pPr>
            <a:r>
              <a:rPr lang="en-US" sz="2400" dirty="0" err="1" smtClean="0">
                <a:ea typeface="+mn-ea"/>
              </a:rPr>
              <a:t>num</a:t>
            </a:r>
            <a:r>
              <a:rPr lang="en-US" sz="2400" dirty="0" smtClean="0">
                <a:ea typeface="+mn-ea"/>
              </a:rPr>
              <a:t> is local to </a:t>
            </a:r>
            <a:r>
              <a:rPr lang="en-US" sz="2400" dirty="0" err="1" smtClean="0">
                <a:ea typeface="+mn-ea"/>
              </a:rPr>
              <a:t>increaseNum</a:t>
            </a:r>
            <a:r>
              <a:rPr lang="en-US" sz="2400" dirty="0" smtClean="0">
                <a:ea typeface="+mn-ea"/>
              </a:rPr>
              <a:t> method; does not change 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69767" y="2252614"/>
            <a:ext cx="275189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Parameters are local to the method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and references</a:t>
            </a:r>
          </a:p>
          <a:p>
            <a:r>
              <a:rPr lang="en-US" dirty="0" smtClean="0"/>
              <a:t>More on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53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Parameters of a Class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>
                <a:solidFill>
                  <a:srgbClr val="941EDF"/>
                </a:solidFill>
              </a:rPr>
              <a:t>public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941EDF"/>
                </a:solidFill>
              </a:rPr>
              <a:t>void</a:t>
            </a:r>
            <a:r>
              <a:rPr lang="en-US" sz="2200" dirty="0"/>
              <a:t> </a:t>
            </a:r>
            <a:r>
              <a:rPr lang="en-US" sz="2200" dirty="0" err="1"/>
              <a:t>changeBook</a:t>
            </a:r>
            <a:r>
              <a:rPr lang="en-US" sz="2200" dirty="0"/>
              <a:t>(Book book)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{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    book = new Book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rgbClr val="00CB00"/>
                </a:solidFill>
              </a:rPr>
              <a:t>“Biology”</a:t>
            </a:r>
            <a:r>
              <a:rPr lang="en-US" sz="2200" dirty="0" smtClean="0"/>
              <a:t>)</a:t>
            </a:r>
            <a:r>
              <a:rPr lang="en-US" sz="2200" dirty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}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endParaRPr lang="en-US" sz="2200" dirty="0"/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>
                <a:solidFill>
                  <a:srgbClr val="941EDF"/>
                </a:solidFill>
              </a:rPr>
              <a:t>public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941EDF"/>
                </a:solidFill>
              </a:rPr>
              <a:t>void</a:t>
            </a:r>
            <a:r>
              <a:rPr lang="en-US" sz="2200" dirty="0"/>
              <a:t> </a:t>
            </a:r>
            <a:r>
              <a:rPr lang="en-US" sz="2200" dirty="0" err="1"/>
              <a:t>doStuff</a:t>
            </a:r>
            <a:r>
              <a:rPr lang="en-US" sz="2200" dirty="0"/>
              <a:t>()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{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    Book </a:t>
            </a:r>
            <a:r>
              <a:rPr lang="en-US" sz="2200" dirty="0" err="1"/>
              <a:t>jacksBook</a:t>
            </a:r>
            <a:r>
              <a:rPr lang="en-US" sz="2200" dirty="0"/>
              <a:t> = new Book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rgbClr val="00CB00"/>
                </a:solidFill>
              </a:rPr>
              <a:t>“Java”</a:t>
            </a:r>
            <a:r>
              <a:rPr lang="en-US" sz="2200" dirty="0" smtClean="0"/>
              <a:t>)</a:t>
            </a:r>
            <a:r>
              <a:rPr lang="en-US" sz="2200" dirty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    </a:t>
            </a:r>
            <a:r>
              <a:rPr lang="en-US" sz="2200" dirty="0" err="1"/>
              <a:t>changeBook</a:t>
            </a:r>
            <a:r>
              <a:rPr lang="en-US" sz="2200" dirty="0"/>
              <a:t>(</a:t>
            </a:r>
            <a:r>
              <a:rPr lang="en-US" sz="2200" dirty="0" err="1"/>
              <a:t>jacksBook</a:t>
            </a:r>
            <a:r>
              <a:rPr lang="en-US" sz="22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    </a:t>
            </a:r>
            <a:r>
              <a:rPr lang="en-US" sz="2200" dirty="0" err="1"/>
              <a:t>System.out.println</a:t>
            </a:r>
            <a:r>
              <a:rPr lang="en-US" sz="2200" dirty="0"/>
              <a:t>(</a:t>
            </a:r>
            <a:r>
              <a:rPr lang="en-US" sz="2200" dirty="0" err="1"/>
              <a:t>jacksBook.getName</a:t>
            </a:r>
            <a:r>
              <a:rPr lang="en-US" sz="2200" dirty="0"/>
              <a:t>());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}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400" dirty="0"/>
              <a:t>Prints Java. Why?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book is local to </a:t>
            </a:r>
            <a:r>
              <a:rPr lang="en-US" sz="2400" dirty="0" err="1"/>
              <a:t>changeBook</a:t>
            </a:r>
            <a:r>
              <a:rPr lang="en-US" sz="2400" dirty="0"/>
              <a:t>, does not change </a:t>
            </a:r>
            <a:r>
              <a:rPr lang="en-US" sz="2400" dirty="0" err="1"/>
              <a:t>jacksBook</a:t>
            </a:r>
            <a:endParaRPr lang="en-US" sz="2400" dirty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6622522D-E77F-0D41-8259-826FF1614192}" type="slidenum">
              <a:rPr lang="en-US" sz="1000"/>
              <a:pPr/>
              <a:t>20</a:t>
            </a:fld>
            <a:endParaRPr lang="en-US" sz="1000"/>
          </a:p>
        </p:txBody>
      </p:sp>
      <p:sp>
        <p:nvSpPr>
          <p:cNvPr id="5" name="TextBox 4"/>
          <p:cNvSpPr txBox="1"/>
          <p:nvPr/>
        </p:nvSpPr>
        <p:spPr>
          <a:xfrm>
            <a:off x="5095542" y="2131668"/>
            <a:ext cx="275189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Parameters are local to the method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Parameters of a Class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>
                <a:solidFill>
                  <a:srgbClr val="941EDF"/>
                </a:solidFill>
              </a:rPr>
              <a:t>public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941EDF"/>
                </a:solidFill>
              </a:rPr>
              <a:t>void</a:t>
            </a:r>
            <a:r>
              <a:rPr lang="en-US" sz="2200" dirty="0"/>
              <a:t> </a:t>
            </a:r>
            <a:r>
              <a:rPr lang="en-US" sz="2200" dirty="0" err="1"/>
              <a:t>changeBook</a:t>
            </a:r>
            <a:r>
              <a:rPr lang="en-US" sz="2200" dirty="0"/>
              <a:t>(Book book)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{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    </a:t>
            </a:r>
            <a:r>
              <a:rPr lang="en-US" sz="2200" dirty="0" err="1"/>
              <a:t>book.setName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rgbClr val="00CB00"/>
                </a:solidFill>
              </a:rPr>
              <a:t>“Biology”</a:t>
            </a:r>
            <a:r>
              <a:rPr lang="en-US" sz="2200" dirty="0" smtClean="0"/>
              <a:t>)</a:t>
            </a:r>
            <a:r>
              <a:rPr lang="en-US" sz="2200" dirty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}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endParaRPr lang="en-US" sz="2200" dirty="0"/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>
                <a:solidFill>
                  <a:srgbClr val="941EDF"/>
                </a:solidFill>
              </a:rPr>
              <a:t>public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941EDF"/>
                </a:solidFill>
              </a:rPr>
              <a:t>void</a:t>
            </a:r>
            <a:r>
              <a:rPr lang="en-US" sz="2200" dirty="0"/>
              <a:t> </a:t>
            </a:r>
            <a:r>
              <a:rPr lang="en-US" sz="2200" dirty="0" err="1"/>
              <a:t>doStuff</a:t>
            </a:r>
            <a:r>
              <a:rPr lang="en-US" sz="2200" dirty="0"/>
              <a:t>()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{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    Book </a:t>
            </a:r>
            <a:r>
              <a:rPr lang="en-US" sz="2200" dirty="0" err="1"/>
              <a:t>jacksBook</a:t>
            </a:r>
            <a:r>
              <a:rPr lang="en-US" sz="2200" dirty="0"/>
              <a:t> = new Book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rgbClr val="00CB00"/>
                </a:solidFill>
              </a:rPr>
              <a:t>“Java”</a:t>
            </a:r>
            <a:r>
              <a:rPr lang="en-US" sz="2200" dirty="0" smtClean="0"/>
              <a:t>)</a:t>
            </a:r>
            <a:r>
              <a:rPr lang="en-US" sz="2200" dirty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    </a:t>
            </a:r>
            <a:r>
              <a:rPr lang="en-US" sz="2200" dirty="0" err="1"/>
              <a:t>changeBook</a:t>
            </a:r>
            <a:r>
              <a:rPr lang="en-US" sz="2200" dirty="0"/>
              <a:t>(</a:t>
            </a:r>
            <a:r>
              <a:rPr lang="en-US" sz="2200" dirty="0" err="1"/>
              <a:t>jacksBook</a:t>
            </a:r>
            <a:r>
              <a:rPr lang="en-US" sz="22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    </a:t>
            </a:r>
            <a:r>
              <a:rPr lang="en-US" sz="2200" dirty="0" err="1"/>
              <a:t>System.out.println</a:t>
            </a:r>
            <a:r>
              <a:rPr lang="en-US" sz="2200" dirty="0"/>
              <a:t>(</a:t>
            </a:r>
            <a:r>
              <a:rPr lang="en-US" sz="2200" dirty="0" err="1"/>
              <a:t>jacksBook.getName</a:t>
            </a:r>
            <a:r>
              <a:rPr lang="en-US" sz="2200" dirty="0"/>
              <a:t>());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2200" dirty="0"/>
              <a:t>}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400" dirty="0"/>
              <a:t>Prints Biology. Why?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book contains the same address as </a:t>
            </a:r>
            <a:r>
              <a:rPr lang="en-US" sz="2400" dirty="0" err="1"/>
              <a:t>jacksBook</a:t>
            </a:r>
            <a:r>
              <a:rPr lang="en-US" sz="2400" dirty="0"/>
              <a:t>!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4A4780B9-7C41-AE4A-9A3E-5B6E1F960D43}" type="slidenum">
              <a:rPr lang="en-US" sz="1000"/>
              <a:pPr/>
              <a:t>21</a:t>
            </a:fld>
            <a:endParaRPr lang="en-US" sz="1000"/>
          </a:p>
        </p:txBody>
      </p:sp>
      <p:sp>
        <p:nvSpPr>
          <p:cNvPr id="5" name="TextBox 4"/>
          <p:cNvSpPr txBox="1"/>
          <p:nvPr/>
        </p:nvSpPr>
        <p:spPr>
          <a:xfrm>
            <a:off x="4551209" y="2146786"/>
            <a:ext cx="3643991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Parameters are local variables, but the reference is passed into the method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7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Review</a:t>
            </a:r>
            <a:endParaRPr lang="en-US" dirty="0">
              <a:ea typeface="+mj-ea"/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Classes</a:t>
            </a:r>
          </a:p>
          <a:p>
            <a:r>
              <a:rPr lang="en-US" dirty="0"/>
              <a:t>Objects</a:t>
            </a:r>
          </a:p>
          <a:p>
            <a:r>
              <a:rPr lang="en-US" dirty="0"/>
              <a:t>Instance variables</a:t>
            </a:r>
          </a:p>
          <a:p>
            <a:r>
              <a:rPr lang="en-US" dirty="0"/>
              <a:t>Methods</a:t>
            </a:r>
          </a:p>
          <a:p>
            <a:pPr lvl="1"/>
            <a:r>
              <a:rPr lang="en-US" dirty="0"/>
              <a:t>Return types</a:t>
            </a:r>
          </a:p>
          <a:p>
            <a:pPr lvl="1"/>
            <a:r>
              <a:rPr lang="en-US" dirty="0"/>
              <a:t>Parameters and arguments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Variables of a Class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Behave differently from variables of a primitive </a:t>
            </a:r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Class types are reference types, a variable of a class type contains the memory address </a:t>
            </a:r>
            <a:endParaRPr lang="en-US" dirty="0"/>
          </a:p>
          <a:p>
            <a:pPr lvl="1"/>
            <a:r>
              <a:rPr lang="en-US" dirty="0" smtClean="0"/>
              <a:t>A variable of a primitive type contains the data value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Variables of a Primitive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551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declaring a variable, a certain amount of memory is assigned based on the declared primitive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</a:t>
            </a:r>
            <a:r>
              <a:rPr lang="en-US" dirty="0" smtClean="0"/>
              <a:t>is in </a:t>
            </a:r>
            <a:r>
              <a:rPr lang="en-US" dirty="0"/>
              <a:t>this memory?</a:t>
            </a:r>
          </a:p>
        </p:txBody>
      </p:sp>
      <p:sp>
        <p:nvSpPr>
          <p:cNvPr id="15365" name="Text Box 128"/>
          <p:cNvSpPr txBox="1">
            <a:spLocks noChangeArrowheads="1"/>
          </p:cNvSpPr>
          <p:nvPr/>
        </p:nvSpPr>
        <p:spPr bwMode="auto">
          <a:xfrm>
            <a:off x="5426075" y="3219450"/>
            <a:ext cx="23177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941EDF"/>
                </a:solidFill>
                <a:latin typeface="Consolas" charset="0"/>
              </a:rPr>
              <a:t>int</a:t>
            </a:r>
            <a:r>
              <a:rPr lang="en-US">
                <a:latin typeface="Consolas" charset="0"/>
              </a:rPr>
              <a:t> age</a:t>
            </a:r>
            <a:r>
              <a:rPr lang="en-US" altLang="zh-CN">
                <a:ea typeface="黑体" charset="0"/>
                <a:cs typeface="黑体" charset="0"/>
              </a:rPr>
              <a:t>;</a:t>
            </a:r>
            <a:br>
              <a:rPr lang="en-US" altLang="zh-CN">
                <a:ea typeface="黑体" charset="0"/>
                <a:cs typeface="黑体" charset="0"/>
              </a:rPr>
            </a:br>
            <a:r>
              <a:rPr lang="en-US" altLang="zh-CN">
                <a:ea typeface="黑体" charset="0"/>
                <a:cs typeface="黑体" charset="0"/>
              </a:rPr>
              <a:t/>
            </a:r>
            <a:br>
              <a:rPr lang="en-US" altLang="zh-CN">
                <a:ea typeface="黑体" charset="0"/>
                <a:cs typeface="黑体" charset="0"/>
              </a:rPr>
            </a:br>
            <a:r>
              <a:rPr lang="en-US">
                <a:solidFill>
                  <a:srgbClr val="941EDF"/>
                </a:solidFill>
                <a:latin typeface="Consolas" charset="0"/>
              </a:rPr>
              <a:t>double</a:t>
            </a:r>
            <a:r>
              <a:rPr lang="en-US">
                <a:latin typeface="Consolas" charset="0"/>
              </a:rPr>
              <a:t> length</a:t>
            </a:r>
            <a:r>
              <a:rPr lang="en-US" altLang="zh-CN">
                <a:ea typeface="黑体" charset="0"/>
                <a:cs typeface="黑体" charset="0"/>
              </a:rPr>
              <a:t>;</a:t>
            </a:r>
            <a:br>
              <a:rPr lang="en-US" altLang="zh-CN">
                <a:ea typeface="黑体" charset="0"/>
                <a:cs typeface="黑体" charset="0"/>
              </a:rPr>
            </a:br>
            <a:r>
              <a:rPr lang="en-US" altLang="zh-CN">
                <a:ea typeface="黑体" charset="0"/>
                <a:cs typeface="黑体" charset="0"/>
              </a:rPr>
              <a:t/>
            </a:r>
            <a:br>
              <a:rPr lang="en-US" altLang="zh-CN">
                <a:ea typeface="黑体" charset="0"/>
                <a:cs typeface="黑体" charset="0"/>
              </a:rPr>
            </a:br>
            <a:r>
              <a:rPr lang="en-US">
                <a:solidFill>
                  <a:srgbClr val="941EDF"/>
                </a:solidFill>
                <a:latin typeface="Consolas" charset="0"/>
              </a:rPr>
              <a:t>char</a:t>
            </a:r>
            <a:r>
              <a:rPr lang="en-US">
                <a:latin typeface="Consolas" charset="0"/>
              </a:rPr>
              <a:t> letter</a:t>
            </a:r>
            <a:r>
              <a:rPr lang="en-US" altLang="zh-CN">
                <a:ea typeface="黑体" charset="0"/>
                <a:cs typeface="黑体" charset="0"/>
              </a:rPr>
              <a:t>;</a:t>
            </a:r>
            <a:endParaRPr lang="zh-CN" altLang="en-US">
              <a:ea typeface="黑体" charset="0"/>
              <a:cs typeface="黑体" charset="0"/>
            </a:endParaRPr>
          </a:p>
        </p:txBody>
      </p:sp>
      <p:sp>
        <p:nvSpPr>
          <p:cNvPr id="11" name="Text Box 585"/>
          <p:cNvSpPr txBox="1">
            <a:spLocks noChangeArrowheads="1"/>
          </p:cNvSpPr>
          <p:nvPr/>
        </p:nvSpPr>
        <p:spPr bwMode="auto">
          <a:xfrm>
            <a:off x="2965450" y="5276850"/>
            <a:ext cx="1139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+mn-lt"/>
                <a:ea typeface="+mn-ea"/>
              </a:rPr>
              <a:t>memory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514600" y="3206750"/>
          <a:ext cx="2011360" cy="201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20"/>
                <a:gridCol w="251420"/>
                <a:gridCol w="251420"/>
                <a:gridCol w="251420"/>
                <a:gridCol w="251420"/>
                <a:gridCol w="251420"/>
                <a:gridCol w="251420"/>
                <a:gridCol w="251420"/>
              </a:tblGrid>
              <a:tr h="25142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 flipV="1">
            <a:off x="3819525" y="3457575"/>
            <a:ext cx="1600200" cy="1333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5365" idx="1"/>
          </p:cNvCxnSpPr>
          <p:nvPr/>
        </p:nvCxnSpPr>
        <p:spPr>
          <a:xfrm rot="10800000" flipV="1">
            <a:off x="4533900" y="4035425"/>
            <a:ext cx="892175" cy="603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4057650" y="4667250"/>
            <a:ext cx="1352550" cy="2000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Variables of a Primitive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value is stored in the location assigned to a variable of a primitive type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706160"/>
            <a:ext cx="8229600" cy="3910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24"/>
              </a:spcBef>
              <a:buFont typeface="Wingdings" charset="2"/>
              <a:buChar char="§"/>
              <a:defRPr sz="32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Font typeface="Arial"/>
              <a:buChar char="•"/>
              <a:defRPr sz="2800" b="0" i="0" kern="1200">
                <a:solidFill>
                  <a:srgbClr val="0000FF"/>
                </a:solidFill>
                <a:latin typeface="Arial Unicode MS"/>
                <a:ea typeface="+mn-ea"/>
                <a:cs typeface="Arial Unicode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Font typeface="Wingdings" charset="2"/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800100" lvl="2" indent="0">
              <a:buFont typeface="Arial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sum;</a:t>
            </a:r>
          </a:p>
          <a:p>
            <a:pPr marL="800100" lvl="2" indent="0">
              <a:buFont typeface="Arial"/>
              <a:buNone/>
            </a:pPr>
            <a:endParaRPr lang="en-US" dirty="0" smtClean="0"/>
          </a:p>
          <a:p>
            <a:pPr marL="800100" lvl="2" indent="0">
              <a:buFont typeface="Arial"/>
              <a:buNone/>
            </a:pPr>
            <a:r>
              <a:rPr lang="en-US" dirty="0" smtClean="0"/>
              <a:t>sum = 4;</a:t>
            </a:r>
          </a:p>
          <a:p>
            <a:pPr marL="400050" lvl="1" indent="0">
              <a:buFont typeface="Wingdings" charset="2"/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400050" lvl="1" indent="0">
              <a:buFont typeface="Wingdings" charset="2"/>
              <a:buNone/>
            </a:pPr>
            <a:r>
              <a:rPr lang="en-US" sz="2400" dirty="0" smtClean="0"/>
              <a:t> 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0000FF"/>
                </a:solidFill>
              </a:rPr>
              <a:t>sum = sum + 1;</a:t>
            </a:r>
          </a:p>
          <a:p>
            <a:pPr marL="400050" lvl="1" indent="0">
              <a:buFont typeface="Wingdings" charset="2"/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400050" lvl="1" indent="0">
              <a:buFont typeface="Wingdings" charset="2"/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708340"/>
              </p:ext>
            </p:extLst>
          </p:nvPr>
        </p:nvGraphicFramePr>
        <p:xfrm>
          <a:off x="6078672" y="3168096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B5E9F4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01116" y="5330932"/>
            <a:ext cx="1164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70658" y="3319024"/>
            <a:ext cx="676656" cy="26517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Variables of a Primitive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value is stored in the location assigned to a variable of a primitive type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706160"/>
            <a:ext cx="8229600" cy="3910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24"/>
              </a:spcBef>
              <a:buFont typeface="Wingdings" charset="2"/>
              <a:buChar char="§"/>
              <a:defRPr sz="32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Font typeface="Arial"/>
              <a:buChar char="•"/>
              <a:defRPr sz="2800" b="0" i="0" kern="1200">
                <a:solidFill>
                  <a:srgbClr val="0000FF"/>
                </a:solidFill>
                <a:latin typeface="Arial Unicode MS"/>
                <a:ea typeface="+mn-ea"/>
                <a:cs typeface="Arial Unicode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Font typeface="Wingdings" charset="2"/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800100" lvl="2" indent="0">
              <a:buFont typeface="Arial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sum;</a:t>
            </a:r>
          </a:p>
          <a:p>
            <a:pPr marL="800100" lvl="2" indent="0">
              <a:buFont typeface="Arial"/>
              <a:buNone/>
            </a:pPr>
            <a:endParaRPr lang="en-US" dirty="0" smtClean="0"/>
          </a:p>
          <a:p>
            <a:pPr marL="800100" lvl="2" indent="0">
              <a:buFont typeface="Arial"/>
              <a:buNone/>
            </a:pPr>
            <a:r>
              <a:rPr lang="en-US" dirty="0" smtClean="0"/>
              <a:t>sum = 4;</a:t>
            </a:r>
          </a:p>
          <a:p>
            <a:pPr marL="400050" lvl="1" indent="0">
              <a:buFont typeface="Wingdings" charset="2"/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400050" lvl="1" indent="0">
              <a:buFont typeface="Wingdings" charset="2"/>
              <a:buNone/>
            </a:pPr>
            <a:r>
              <a:rPr lang="en-US" sz="2400" dirty="0" smtClean="0"/>
              <a:t> 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0000FF"/>
                </a:solidFill>
              </a:rPr>
              <a:t>sum = sum + 1;</a:t>
            </a:r>
          </a:p>
          <a:p>
            <a:pPr marL="400050" lvl="1" indent="0">
              <a:buFont typeface="Wingdings" charset="2"/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217131"/>
              </p:ext>
            </p:extLst>
          </p:nvPr>
        </p:nvGraphicFramePr>
        <p:xfrm>
          <a:off x="6078672" y="3168096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B5E9F4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01116" y="5330932"/>
            <a:ext cx="1164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85779" y="4195880"/>
            <a:ext cx="676656" cy="26517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55396" y="3574814"/>
            <a:ext cx="142646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00000000</a:t>
            </a:r>
          </a:p>
          <a:p>
            <a:pPr algn="ctr"/>
            <a:r>
              <a:rPr lang="en-US" dirty="0" smtClean="0"/>
              <a:t>00000000</a:t>
            </a:r>
          </a:p>
          <a:p>
            <a:pPr algn="ctr"/>
            <a:r>
              <a:rPr lang="en-US" dirty="0" smtClean="0"/>
              <a:t>00000000</a:t>
            </a:r>
          </a:p>
          <a:p>
            <a:pPr algn="ctr"/>
            <a:r>
              <a:rPr lang="en-US" dirty="0" smtClean="0"/>
              <a:t>00000100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3"/>
          </p:cNvCxnSpPr>
          <p:nvPr/>
        </p:nvCxnSpPr>
        <p:spPr>
          <a:xfrm flipV="1">
            <a:off x="5481860" y="3799036"/>
            <a:ext cx="1069848" cy="4374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560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Variables of a Primitive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value is stored in the location assigned to a variable of a primitive type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706160"/>
            <a:ext cx="8229600" cy="3910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24"/>
              </a:spcBef>
              <a:buFont typeface="Wingdings" charset="2"/>
              <a:buChar char="§"/>
              <a:defRPr sz="32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Font typeface="Arial"/>
              <a:buChar char="•"/>
              <a:defRPr sz="2800" b="0" i="0" kern="1200">
                <a:solidFill>
                  <a:srgbClr val="0000FF"/>
                </a:solidFill>
                <a:latin typeface="Arial Unicode MS"/>
                <a:ea typeface="+mn-ea"/>
                <a:cs typeface="Arial Unicode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Font typeface="Wingdings" charset="2"/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800100" lvl="2" indent="0">
              <a:buFont typeface="Arial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sum;</a:t>
            </a:r>
          </a:p>
          <a:p>
            <a:pPr marL="800100" lvl="2" indent="0">
              <a:buFont typeface="Arial"/>
              <a:buNone/>
            </a:pPr>
            <a:endParaRPr lang="en-US" dirty="0" smtClean="0"/>
          </a:p>
          <a:p>
            <a:pPr marL="800100" lvl="2" indent="0">
              <a:buFont typeface="Arial"/>
              <a:buNone/>
            </a:pPr>
            <a:r>
              <a:rPr lang="en-US" dirty="0" smtClean="0"/>
              <a:t>sum = 4;</a:t>
            </a:r>
          </a:p>
          <a:p>
            <a:pPr marL="400050" lvl="1" indent="0">
              <a:buFont typeface="Wingdings" charset="2"/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400050" lvl="1" indent="0">
              <a:buFont typeface="Wingdings" charset="2"/>
              <a:buNone/>
            </a:pPr>
            <a:r>
              <a:rPr lang="en-US" sz="2400" dirty="0" smtClean="0"/>
              <a:t> 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0000FF"/>
                </a:solidFill>
              </a:rPr>
              <a:t>sum = sum + 1;</a:t>
            </a:r>
          </a:p>
          <a:p>
            <a:pPr marL="400050" lvl="1" indent="0">
              <a:buFont typeface="Wingdings" charset="2"/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217131"/>
              </p:ext>
            </p:extLst>
          </p:nvPr>
        </p:nvGraphicFramePr>
        <p:xfrm>
          <a:off x="6078672" y="3168096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B5E9F4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01116" y="5330932"/>
            <a:ext cx="1164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31140" y="5118090"/>
            <a:ext cx="676656" cy="26517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99353" y="2781804"/>
            <a:ext cx="142646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00000000</a:t>
            </a:r>
          </a:p>
          <a:p>
            <a:pPr algn="ctr"/>
            <a:r>
              <a:rPr lang="en-US" dirty="0" smtClean="0"/>
              <a:t>00000000</a:t>
            </a:r>
          </a:p>
          <a:p>
            <a:pPr algn="ctr"/>
            <a:r>
              <a:rPr lang="en-US" dirty="0" smtClean="0"/>
              <a:t>00000000</a:t>
            </a:r>
          </a:p>
          <a:p>
            <a:pPr algn="ctr"/>
            <a:r>
              <a:rPr lang="en-US" dirty="0" smtClean="0"/>
              <a:t>00000100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4" idx="3"/>
          </p:cNvCxnSpPr>
          <p:nvPr/>
        </p:nvCxnSpPr>
        <p:spPr>
          <a:xfrm flipV="1">
            <a:off x="5525817" y="3824908"/>
            <a:ext cx="975911" cy="1741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1" idx="3"/>
          </p:cNvCxnSpPr>
          <p:nvPr/>
        </p:nvCxnSpPr>
        <p:spPr>
          <a:xfrm flipH="1" flipV="1">
            <a:off x="5525817" y="3443524"/>
            <a:ext cx="1001268" cy="3340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99353" y="4904795"/>
            <a:ext cx="142646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00000000</a:t>
            </a:r>
          </a:p>
          <a:p>
            <a:pPr algn="ctr"/>
            <a:r>
              <a:rPr lang="en-US" dirty="0" smtClean="0"/>
              <a:t>00000000</a:t>
            </a:r>
          </a:p>
          <a:p>
            <a:pPr algn="ctr"/>
            <a:r>
              <a:rPr lang="en-US" dirty="0" smtClean="0"/>
              <a:t>00000000</a:t>
            </a:r>
          </a:p>
          <a:p>
            <a:pPr algn="ctr"/>
            <a:r>
              <a:rPr lang="en-US" dirty="0" smtClean="0"/>
              <a:t>00000101</a:t>
            </a:r>
            <a:endParaRPr lang="en-US" dirty="0"/>
          </a:p>
        </p:txBody>
      </p:sp>
      <p:cxnSp>
        <p:nvCxnSpPr>
          <p:cNvPr id="15" name="Straight Arrow Connector 14"/>
          <p:cNvCxnSpPr>
            <a:endCxn id="14" idx="0"/>
          </p:cNvCxnSpPr>
          <p:nvPr/>
        </p:nvCxnSpPr>
        <p:spPr>
          <a:xfrm>
            <a:off x="4805727" y="4105243"/>
            <a:ext cx="6858" cy="799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560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Variables of a Class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ype</a:t>
            </a:r>
            <a:endParaRPr lang="en-US" dirty="0">
              <a:ea typeface="+mj-ea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about these </a:t>
            </a:r>
            <a:r>
              <a:rPr lang="en-US" dirty="0"/>
              <a:t>variables?</a:t>
            </a:r>
          </a:p>
        </p:txBody>
      </p:sp>
      <p:sp>
        <p:nvSpPr>
          <p:cNvPr id="17413" name="Text Box 128"/>
          <p:cNvSpPr txBox="1">
            <a:spLocks noChangeArrowheads="1"/>
          </p:cNvSpPr>
          <p:nvPr/>
        </p:nvSpPr>
        <p:spPr bwMode="auto">
          <a:xfrm>
            <a:off x="5426075" y="3219450"/>
            <a:ext cx="28606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nsolas" charset="0"/>
              </a:rPr>
              <a:t>Student jack</a:t>
            </a:r>
            <a:r>
              <a:rPr lang="en-US" altLang="zh-CN">
                <a:ea typeface="黑体" charset="0"/>
                <a:cs typeface="黑体" charset="0"/>
              </a:rPr>
              <a:t>;</a:t>
            </a:r>
            <a:br>
              <a:rPr lang="en-US" altLang="zh-CN">
                <a:ea typeface="黑体" charset="0"/>
                <a:cs typeface="黑体" charset="0"/>
              </a:rPr>
            </a:br>
            <a:r>
              <a:rPr lang="en-US" altLang="zh-CN">
                <a:ea typeface="黑体" charset="0"/>
                <a:cs typeface="黑体" charset="0"/>
              </a:rPr>
              <a:t/>
            </a:r>
            <a:br>
              <a:rPr lang="en-US" altLang="zh-CN">
                <a:ea typeface="黑体" charset="0"/>
                <a:cs typeface="黑体" charset="0"/>
              </a:rPr>
            </a:br>
            <a:r>
              <a:rPr lang="en-US">
                <a:latin typeface="Consolas" charset="0"/>
              </a:rPr>
              <a:t>String inputString</a:t>
            </a:r>
            <a:r>
              <a:rPr lang="en-US" altLang="zh-CN">
                <a:ea typeface="黑体" charset="0"/>
                <a:cs typeface="黑体" charset="0"/>
              </a:rPr>
              <a:t>;</a:t>
            </a:r>
            <a:endParaRPr lang="zh-CN" altLang="en-US">
              <a:ea typeface="黑体" charset="0"/>
              <a:cs typeface="黑体" charset="0"/>
            </a:endParaRPr>
          </a:p>
        </p:txBody>
      </p:sp>
      <p:sp>
        <p:nvSpPr>
          <p:cNvPr id="6" name="Text Box 585"/>
          <p:cNvSpPr txBox="1">
            <a:spLocks noChangeArrowheads="1"/>
          </p:cNvSpPr>
          <p:nvPr/>
        </p:nvSpPr>
        <p:spPr bwMode="auto">
          <a:xfrm>
            <a:off x="2965450" y="5276850"/>
            <a:ext cx="1139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+mn-lt"/>
                <a:ea typeface="+mn-ea"/>
              </a:rPr>
              <a:t>memory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3206750"/>
          <a:ext cx="2011360" cy="201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20"/>
                <a:gridCol w="251420"/>
                <a:gridCol w="251420"/>
                <a:gridCol w="251420"/>
                <a:gridCol w="251420"/>
                <a:gridCol w="251420"/>
                <a:gridCol w="251420"/>
                <a:gridCol w="251420"/>
              </a:tblGrid>
              <a:tr h="25142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accent2"/>
                    </a:solidFill>
                  </a:tcPr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</a:tr>
              <a:tr h="25142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1297" marR="61297" marT="30652" marB="30652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1297" marR="61297" marT="30652" marB="30652"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0800000" flipV="1">
            <a:off x="4533900" y="4035425"/>
            <a:ext cx="892175" cy="603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4533900" y="3463925"/>
            <a:ext cx="892175" cy="603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9760</TotalTime>
  <Words>1029</Words>
  <Application>Microsoft Macintosh PowerPoint</Application>
  <PresentationFormat>On-screen Show (4:3)</PresentationFormat>
  <Paragraphs>274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java_lecture_template</vt:lpstr>
      <vt:lpstr>COMP 110-001 Objects and References</vt:lpstr>
      <vt:lpstr>Today</vt:lpstr>
      <vt:lpstr>Review</vt:lpstr>
      <vt:lpstr>Variables of a Class Type</vt:lpstr>
      <vt:lpstr>Variables of a Primitive Type</vt:lpstr>
      <vt:lpstr>Variables of a Primitive Type</vt:lpstr>
      <vt:lpstr>Variables of a Primitive Type</vt:lpstr>
      <vt:lpstr>Variables of a Primitive Type</vt:lpstr>
      <vt:lpstr>Variables of a Class Type</vt:lpstr>
      <vt:lpstr>Variables of a Class Type</vt:lpstr>
      <vt:lpstr>Example: Books</vt:lpstr>
      <vt:lpstr>Objects in Memory</vt:lpstr>
      <vt:lpstr>Remember</vt:lpstr>
      <vt:lpstr>== vs. equals() for Strings</vt:lpstr>
      <vt:lpstr>== vs. equals() for Strings</vt:lpstr>
      <vt:lpstr>Writing the .equals() method</vt:lpstr>
      <vt:lpstr>.equals()</vt:lpstr>
      <vt:lpstr>Call-by-value</vt:lpstr>
      <vt:lpstr>Parameters of a Primitive Type</vt:lpstr>
      <vt:lpstr>Parameters of a Class Type</vt:lpstr>
      <vt:lpstr>Parameters of a Class Type</vt:lpstr>
      <vt:lpstr>Next 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 Strings, Console I/O</dc:title>
  <dc:creator>Luv</dc:creator>
  <cp:lastModifiedBy>Yi Hong</cp:lastModifiedBy>
  <cp:revision>725</cp:revision>
  <cp:lastPrinted>2004-01-07T21:55:57Z</cp:lastPrinted>
  <dcterms:created xsi:type="dcterms:W3CDTF">2003-08-04T18:14:20Z</dcterms:created>
  <dcterms:modified xsi:type="dcterms:W3CDTF">2015-06-01T04:45:25Z</dcterms:modified>
</cp:coreProperties>
</file>