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sldIdLst>
    <p:sldId id="505" r:id="rId2"/>
    <p:sldId id="506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94" r:id="rId32"/>
    <p:sldId id="459" r:id="rId33"/>
    <p:sldId id="460" r:id="rId34"/>
    <p:sldId id="461" r:id="rId35"/>
    <p:sldId id="462" r:id="rId36"/>
    <p:sldId id="464" r:id="rId37"/>
    <p:sldId id="465" r:id="rId38"/>
    <p:sldId id="466" r:id="rId39"/>
    <p:sldId id="468" r:id="rId40"/>
    <p:sldId id="469" r:id="rId41"/>
    <p:sldId id="470" r:id="rId42"/>
    <p:sldId id="473" r:id="rId43"/>
    <p:sldId id="474" r:id="rId44"/>
    <p:sldId id="475" r:id="rId45"/>
    <p:sldId id="476" r:id="rId46"/>
    <p:sldId id="507" r:id="rId47"/>
    <p:sldId id="508" r:id="rId48"/>
    <p:sldId id="509" r:id="rId49"/>
    <p:sldId id="510" r:id="rId50"/>
    <p:sldId id="511" r:id="rId51"/>
    <p:sldId id="512" r:id="rId52"/>
    <p:sldId id="513" r:id="rId53"/>
    <p:sldId id="514" r:id="rId54"/>
    <p:sldId id="497" r:id="rId55"/>
    <p:sldId id="515" r:id="rId56"/>
    <p:sldId id="517" r:id="rId57"/>
    <p:sldId id="518" r:id="rId58"/>
    <p:sldId id="519" r:id="rId59"/>
    <p:sldId id="516" r:id="rId60"/>
    <p:sldId id="501" r:id="rId61"/>
    <p:sldId id="504" r:id="rId62"/>
    <p:sldId id="275" r:id="rId6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BABD8"/>
    <a:srgbClr val="7AC3F6"/>
    <a:srgbClr val="6CADDA"/>
    <a:srgbClr val="75BBEC"/>
    <a:srgbClr val="63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14" autoAdjust="0"/>
  </p:normalViewPr>
  <p:slideViewPr>
    <p:cSldViewPr snapToGrid="0"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1D38-8434-4A95-B258-7426099382B2}" type="datetimeFigureOut">
              <a:rPr lang="en-US" smtClean="0"/>
              <a:pPr/>
              <a:t>5/26/15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52867-85F4-4706-90F4-556F3E51A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3CCAF309-4F62-4303-8387-A0B7BD6B6FA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105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DAF81D16-5D3C-431A-B656-50CCE037FFB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116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0C0DD4F5-C45C-4D16-8176-A5FA65CF182F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1296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Concatenate many strings</a:t>
            </a:r>
          </a:p>
          <a:p>
            <a:r>
              <a:rPr lang="en-US" smtClean="0"/>
              <a:t>They can be as long as you want (assuming you have enough memory)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BC9C263C-9FDB-4D7F-AFEC-EF4160851B0A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136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827700DC-639E-4F76-8495-FF901B0096A4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output = “NC is G”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838F0B5C-5425-4133-A02A-5A87AACEC264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output = “NC is G”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AB3B8ED6-0AE1-457E-A461-821F4C6C36DE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B96150C4-1E9C-4AF1-9AFB-DCB4258A392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024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1E5EBCFB-2ACA-4C93-804B-0BA21A382E8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034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47635BA5-5506-4C2E-8F95-C00073EA9F5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931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044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2F597E3B-E283-458C-971E-F818C958030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zh-CN" altLang="en-US" sz="1200" smtClean="0"/>
              <a:t>Michele Weigle - COMP 14 - Spr 04</a:t>
            </a:r>
            <a:endParaRPr lang="en-US" altLang="zh-CN" sz="1200" smtClean="0"/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E7CA7D3A-D7EB-4CD4-BBFD-ABF0CE999BE8}" type="slidenum">
              <a:rPr lang="zh-CN" altLang="en-US" sz="1200"/>
              <a:pPr/>
              <a:t>12</a:t>
            </a:fld>
            <a:endParaRPr lang="en-US" altLang="zh-CN" sz="1200"/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822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We have seen these class types in the FirstProgram code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065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065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47142198-F7F0-4E3C-8FEA-15F3B2C7FE26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075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42EA67F6-58D3-400A-9A6B-30970E3881E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085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C0AEBEE9-B3A7-474D-B55F-166F29C2C665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200" smtClean="0"/>
              <a:t>Michele Weigle - COMP 14 - Spr 04</a:t>
            </a:r>
          </a:p>
        </p:txBody>
      </p:sp>
      <p:sp>
        <p:nvSpPr>
          <p:cNvPr id="1095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6EC8F647-F6FE-456D-958F-FBA4F37C7DD9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C3BB-9EBF-3044-BE47-A9807EA3390F}" type="datetime1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9607-A62A-3A48-9AF2-C108EF057BA4}" type="datetime1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4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C18-5B51-7C45-A617-4FDE6763EB44}" type="datetime1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82EA-7EAC-5844-96A2-F0438005DECE}" type="datetime1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DF5-C37F-CE46-A5AE-A0AA7C6EA284}" type="datetime1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2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AB2D-3B1D-734C-83A3-7F767DD178A4}" type="datetime1">
              <a:rPr lang="en-US" smtClean="0"/>
              <a:t>5/26/15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16C-479F-8B40-B2DB-DE649264CBAC}" type="datetime1">
              <a:rPr lang="en-US" smtClean="0"/>
              <a:t>5/26/15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1DDA-089B-224E-8356-D317766C60FC}" type="datetime1">
              <a:rPr lang="en-US" smtClean="0"/>
              <a:t>5/26/15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8D29-91A1-FB42-BB61-1CFFF133AA74}" type="datetime1">
              <a:rPr lang="en-US" smtClean="0"/>
              <a:t>5/26/15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2052-C03E-C641-A89D-D9474759E4BD}" type="datetime1">
              <a:rPr lang="en-US" smtClean="0"/>
              <a:t>5/26/15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9671-9C15-D747-8113-1919CDD12A70}" type="datetime1">
              <a:rPr lang="en-US" smtClean="0"/>
              <a:t>5/26/15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7596-5EE0-EF4B-B99D-41CE78DCD61F}" type="datetime1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2E98BD"/>
                </a:solidFill>
              </a:defRPr>
            </a:lvl1pPr>
          </a:lstStyle>
          <a:p>
            <a:fld id="{63DDD4E0-7430-A548-B363-6D8368E78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00090"/>
          </a:solidFill>
          <a:latin typeface="Arial Unicode MS"/>
          <a:ea typeface="+mj-ea"/>
          <a:cs typeface="Arial Unicode MS"/>
        </a:defRPr>
      </a:lvl1pPr>
    </p:titleStyle>
    <p:bodyStyle>
      <a:lvl1pPr marL="342900" indent="-342900" algn="l" defTabSz="457200" rtl="0" eaLnBrk="1" latinLnBrk="0" hangingPunct="1">
        <a:spcBef>
          <a:spcPts val="1224"/>
        </a:spcBef>
        <a:buFont typeface="Wingdings" charset="2"/>
        <a:buChar char="§"/>
        <a:defRPr sz="3200" b="0" i="0" kern="1200">
          <a:solidFill>
            <a:schemeClr val="tx1"/>
          </a:solidFill>
          <a:latin typeface="Arial Unicode MS"/>
          <a:ea typeface="+mn-ea"/>
          <a:cs typeface="Arial Unicode M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800" b="0" i="0" kern="1200">
          <a:solidFill>
            <a:srgbClr val="0000FF"/>
          </a:solidFill>
          <a:latin typeface="Arial Unicode MS"/>
          <a:ea typeface="+mn-ea"/>
          <a:cs typeface="Arial Unicode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Unicode MS"/>
          <a:ea typeface="+mn-ea"/>
          <a:cs typeface="Arial Unicode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Unicode MS"/>
          <a:ea typeface="+mn-ea"/>
          <a:cs typeface="Arial Unicode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Unicode MS"/>
          <a:ea typeface="+mn-ea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 110-001</a:t>
            </a:r>
            <a:br>
              <a:rPr lang="en-US" dirty="0" smtClean="0"/>
            </a:br>
            <a:r>
              <a:rPr lang="en-US" dirty="0" smtClean="0"/>
              <a:t>Mid-Term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 Hong</a:t>
            </a:r>
          </a:p>
          <a:p>
            <a:r>
              <a:rPr lang="en-US" dirty="0" smtClean="0"/>
              <a:t>May 27,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Use </a:t>
            </a:r>
            <a:r>
              <a:rPr lang="en-US" dirty="0"/>
              <a:t>V</a:t>
            </a:r>
            <a:r>
              <a:rPr lang="en-US" dirty="0" smtClean="0"/>
              <a:t>ariables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Declare</a:t>
            </a:r>
            <a:r>
              <a:rPr lang="en-US" dirty="0" smtClean="0"/>
              <a:t> a variable</a:t>
            </a:r>
          </a:p>
          <a:p>
            <a:pPr lvl="1"/>
            <a:r>
              <a:rPr lang="en-US" dirty="0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number;</a:t>
            </a:r>
          </a:p>
          <a:p>
            <a:r>
              <a:rPr lang="en-US" b="1" dirty="0" smtClean="0"/>
              <a:t>Assign</a:t>
            </a:r>
            <a:r>
              <a:rPr lang="en-US" dirty="0" smtClean="0"/>
              <a:t> a value to the variable</a:t>
            </a:r>
          </a:p>
          <a:p>
            <a:pPr lvl="1"/>
            <a:r>
              <a:rPr lang="en-US" dirty="0" smtClean="0">
                <a:latin typeface="Consolas" pitchFamily="49" charset="0"/>
              </a:rPr>
              <a:t>number = 37;</a:t>
            </a:r>
          </a:p>
          <a:p>
            <a:r>
              <a:rPr lang="en-US" b="1" dirty="0" smtClean="0"/>
              <a:t>Change</a:t>
            </a:r>
            <a:r>
              <a:rPr lang="en-US" dirty="0" smtClean="0"/>
              <a:t> the value of the variable</a:t>
            </a:r>
          </a:p>
          <a:p>
            <a:pPr lvl="1"/>
            <a:r>
              <a:rPr lang="en-US" dirty="0" smtClean="0">
                <a:latin typeface="Consolas" pitchFamily="49" charset="0"/>
              </a:rPr>
              <a:t>number = 513;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5AF72699-22D9-4A1A-92BF-D5D39572EC58}" type="slidenum">
              <a:rPr lang="en-US" sz="1000"/>
              <a:pPr/>
              <a:t>10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1176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Keywords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Reserved words with predefined meanings</a:t>
            </a:r>
          </a:p>
          <a:p>
            <a:r>
              <a:rPr lang="en-US" smtClean="0"/>
              <a:t>You </a:t>
            </a:r>
            <a:r>
              <a:rPr lang="en-US" i="1" smtClean="0"/>
              <a:t>cannot</a:t>
            </a:r>
            <a:r>
              <a:rPr lang="en-US" smtClean="0"/>
              <a:t> name your variables keywords</a:t>
            </a:r>
          </a:p>
          <a:p>
            <a:r>
              <a:rPr lang="en-US" smtClean="0">
                <a:solidFill>
                  <a:srgbClr val="941EDF"/>
                </a:solidFill>
              </a:rPr>
              <a:t>if</a:t>
            </a:r>
            <a:r>
              <a:rPr lang="en-US" smtClean="0"/>
              <a:t>, </a:t>
            </a:r>
            <a:r>
              <a:rPr lang="en-US" smtClean="0">
                <a:solidFill>
                  <a:srgbClr val="941EDF"/>
                </a:solidFill>
              </a:rPr>
              <a:t>else</a:t>
            </a:r>
            <a:r>
              <a:rPr lang="en-US" smtClean="0"/>
              <a:t>, </a:t>
            </a:r>
            <a:r>
              <a:rPr lang="en-US" smtClean="0">
                <a:solidFill>
                  <a:srgbClr val="941EDF"/>
                </a:solidFill>
              </a:rPr>
              <a:t>return</a:t>
            </a:r>
            <a:r>
              <a:rPr lang="en-US" smtClean="0"/>
              <a:t>, </a:t>
            </a:r>
            <a:r>
              <a:rPr lang="en-US" smtClean="0">
                <a:solidFill>
                  <a:srgbClr val="941EDF"/>
                </a:solidFill>
              </a:rPr>
              <a:t>new</a:t>
            </a:r>
            <a:endParaRPr lang="en-US" smtClean="0">
              <a:solidFill>
                <a:srgbClr val="941EDF"/>
              </a:solidFill>
              <a:latin typeface="Times New Roman" pitchFamily="18" charset="0"/>
            </a:endParaRP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3C188538-FDE4-4D45-8DE5-6CF8917E3F8A}" type="slidenum">
              <a:rPr lang="en-US" sz="1000"/>
              <a:pPr/>
              <a:t>11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0820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Data Type</a:t>
            </a:r>
            <a:endParaRPr lang="en-US" altLang="zh-CN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 smtClean="0"/>
              <a:t>What kind of value the variable can hold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/>
              <a:t>Two kinds of types.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solidFill>
                  <a:srgbClr val="932A26"/>
                </a:solidFill>
              </a:rPr>
              <a:t>Primitive type</a:t>
            </a:r>
            <a:r>
              <a:rPr lang="en-US" altLang="zh-CN" dirty="0" smtClean="0"/>
              <a:t> - indecomposable values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/>
              <a:t>Names begin with lowercase letters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solidFill>
                  <a:srgbClr val="941EDF"/>
                </a:solidFill>
              </a:rPr>
              <a:t>int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941EDF"/>
                </a:solidFill>
              </a:rPr>
              <a:t>double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941EDF"/>
                </a:solidFill>
              </a:rPr>
              <a:t>char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941EDF"/>
                </a:solidFill>
              </a:rPr>
              <a:t>float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941EDF"/>
                </a:solidFill>
              </a:rPr>
              <a:t>byte</a:t>
            </a:r>
            <a:r>
              <a:rPr lang="en-US" altLang="zh-CN" dirty="0" smtClean="0"/>
              <a:t>, </a:t>
            </a:r>
            <a:r>
              <a:rPr lang="en-US" altLang="zh-CN" dirty="0" err="1" smtClean="0">
                <a:solidFill>
                  <a:srgbClr val="941EDF"/>
                </a:solidFill>
              </a:rPr>
              <a:t>boolean</a:t>
            </a:r>
            <a:r>
              <a:rPr lang="en-US" altLang="zh-CN" dirty="0" smtClean="0"/>
              <a:t>, and others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endParaRPr lang="en-US" altLang="zh-CN" sz="1000" dirty="0" smtClean="0">
              <a:solidFill>
                <a:srgbClr val="932A2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solidFill>
                  <a:srgbClr val="932A26"/>
                </a:solidFill>
              </a:rPr>
              <a:t>Class type</a:t>
            </a:r>
            <a:r>
              <a:rPr lang="en-US" altLang="zh-CN" dirty="0" smtClean="0"/>
              <a:t> - objects with both data and methods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/>
              <a:t>Names by convention begin with uppercase letter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/>
              <a:t>Scanner, String, Student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390920CC-93A9-46BD-A15B-A88D9334AEF8}" type="slidenum">
              <a:rPr lang="en-US" sz="1000"/>
              <a:pPr/>
              <a:t>12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669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 Statements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a variable’s value</a:t>
            </a:r>
          </a:p>
          <a:p>
            <a:r>
              <a:rPr lang="en-US" dirty="0" smtClean="0"/>
              <a:t>Syntax</a:t>
            </a:r>
            <a:endParaRPr lang="en-US" dirty="0" smtClean="0"/>
          </a:p>
          <a:p>
            <a:pPr lvl="1"/>
            <a:r>
              <a:rPr lang="en-US" dirty="0" smtClean="0"/>
              <a:t>variable = expression;</a:t>
            </a:r>
          </a:p>
          <a:p>
            <a:r>
              <a:rPr lang="en-US" dirty="0" smtClean="0"/>
              <a:t>Example</a:t>
            </a:r>
            <a:endParaRPr lang="en-US" dirty="0" smtClean="0"/>
          </a:p>
          <a:p>
            <a:pPr lvl="1"/>
            <a:r>
              <a:rPr lang="en-US" dirty="0" err="1" smtClean="0"/>
              <a:t>sleepNeeded</a:t>
            </a:r>
            <a:r>
              <a:rPr lang="en-US" dirty="0" smtClean="0"/>
              <a:t> = 8;</a:t>
            </a:r>
          </a:p>
          <a:p>
            <a:pPr lvl="1"/>
            <a:r>
              <a:rPr lang="en-US" dirty="0" err="1" smtClean="0"/>
              <a:t>sleepDesired</a:t>
            </a:r>
            <a:r>
              <a:rPr lang="en-US" dirty="0" smtClean="0"/>
              <a:t> = </a:t>
            </a:r>
            <a:r>
              <a:rPr lang="en-US" dirty="0" err="1" smtClean="0"/>
              <a:t>sleepNeeded</a:t>
            </a:r>
            <a:r>
              <a:rPr lang="en-US" dirty="0" smtClean="0"/>
              <a:t> * 2;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502031FA-B0D7-4B71-B4DC-6B2413C978DD}" type="slidenum">
              <a:rPr lang="en-US" sz="1000"/>
              <a:pPr/>
              <a:t>13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53839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 Compatibilities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2400" dirty="0" smtClean="0">
                <a:solidFill>
                  <a:srgbClr val="941EDF"/>
                </a:solidFill>
              </a:rPr>
              <a:t>int</a:t>
            </a:r>
            <a:r>
              <a:rPr lang="en-US" sz="2400" dirty="0" smtClean="0"/>
              <a:t> x = 5;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2400" dirty="0" smtClean="0">
                <a:solidFill>
                  <a:srgbClr val="941EDF"/>
                </a:solidFill>
              </a:rPr>
              <a:t>double</a:t>
            </a:r>
            <a:r>
              <a:rPr lang="en-US" sz="2400" dirty="0" smtClean="0"/>
              <a:t> y = 12.7;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2400" dirty="0" smtClean="0"/>
              <a:t>y = x;  </a:t>
            </a:r>
            <a:r>
              <a:rPr lang="en-US" sz="2400" dirty="0" smtClean="0">
                <a:sym typeface="Wingdings" pitchFamily="2" charset="2"/>
              </a:rPr>
              <a:t>                             =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US" sz="2400" dirty="0" smtClean="0">
                <a:sym typeface="Wingdings" pitchFamily="2" charset="2"/>
              </a:rPr>
              <a:t>x = y;                              =</a:t>
            </a:r>
            <a:endParaRPr lang="en-US" sz="2400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34783FDD-A10B-44C7-A19E-5D494FB1E682}" type="slidenum">
              <a:rPr lang="en-US" sz="1000"/>
              <a:pPr/>
              <a:t>14</a:t>
            </a:fld>
            <a:endParaRPr lang="en-US" sz="1000"/>
          </a:p>
        </p:txBody>
      </p:sp>
      <p:pic>
        <p:nvPicPr>
          <p:cNvPr id="56322" name="Picture 2" descr="C:\Users\Luv\AppData\Local\Microsoft\Windows\Temporary Internet Files\Content.IE5\QEVUV2AL\MCj043783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1371600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C:\Users\Luv\AppData\Local\Microsoft\Windows\Temporary Internet Files\Content.IE5\QEVUV2AL\MCj043783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924050"/>
            <a:ext cx="12827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Luv\AppData\Local\Microsoft\Windows\Temporary Internet Files\Content.IE5\QEVUV2AL\MCj043783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3743325"/>
            <a:ext cx="12827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Luv\AppData\Local\Microsoft\Windows\Temporary Internet Files\Content.IE5\QEVUV2AL\MCj043783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067175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c 9"/>
          <p:cNvSpPr/>
          <p:nvPr/>
        </p:nvSpPr>
        <p:spPr>
          <a:xfrm>
            <a:off x="3609975" y="3524250"/>
            <a:ext cx="1533525" cy="539750"/>
          </a:xfrm>
          <a:prstGeom prst="arc">
            <a:avLst>
              <a:gd name="adj1" fmla="val 10906654"/>
              <a:gd name="adj2" fmla="val 104044"/>
            </a:avLst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57925" y="4124325"/>
            <a:ext cx="487363" cy="40005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OK</a:t>
            </a:r>
          </a:p>
        </p:txBody>
      </p:sp>
      <p:pic>
        <p:nvPicPr>
          <p:cNvPr id="12" name="Picture 2" descr="C:\Users\Luv\AppData\Local\Microsoft\Windows\Temporary Internet Files\Content.IE5\QEVUV2AL\MCj043783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5124450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Luv\AppData\Local\Microsoft\Windows\Temporary Internet Files\Content.IE5\QEVUV2AL\MCj043783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752975"/>
            <a:ext cx="12827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4095750" y="4772025"/>
            <a:ext cx="2771775" cy="1323975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62375" y="5038725"/>
            <a:ext cx="3095625" cy="981075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43775" y="5238750"/>
            <a:ext cx="1095375" cy="40005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Not 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0566" y="1697768"/>
            <a:ext cx="348214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byte </a:t>
            </a:r>
            <a:r>
              <a:rPr lang="en-US" dirty="0" smtClean="0">
                <a:sym typeface="Wingdings"/>
              </a:rPr>
              <a:t>  short  int</a:t>
            </a:r>
          </a:p>
          <a:p>
            <a:r>
              <a:rPr lang="en-US" dirty="0" smtClean="0">
                <a:sym typeface="Wingdings"/>
              </a:rPr>
              <a:t> Long  float  double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1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 Casting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en-US" sz="2800" dirty="0" smtClean="0"/>
          </a:p>
          <a:p>
            <a:pPr>
              <a:buFont typeface="Wingdings 2" pitchFamily="18" charset="2"/>
              <a:buNone/>
            </a:pPr>
            <a:endParaRPr lang="en-US" sz="2800" dirty="0" smtClean="0"/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x = (</a:t>
            </a:r>
            <a:r>
              <a:rPr lang="en-US" sz="2800" dirty="0" smtClean="0">
                <a:solidFill>
                  <a:srgbClr val="941EDF"/>
                </a:solidFill>
              </a:rPr>
              <a:t>int</a:t>
            </a:r>
            <a:r>
              <a:rPr lang="en-US" sz="2800" dirty="0" smtClean="0"/>
              <a:t>) y;  </a:t>
            </a:r>
            <a:r>
              <a:rPr lang="en-US" sz="2800" dirty="0" smtClean="0">
                <a:sym typeface="Wingdings" pitchFamily="2" charset="2"/>
              </a:rPr>
              <a:t>                 =</a:t>
            </a:r>
            <a:endParaRPr lang="en-US" sz="2800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FC04650C-5849-4F13-BCE5-629220CF0275}" type="slidenum">
              <a:rPr lang="en-US" sz="1000"/>
              <a:pPr/>
              <a:t>15</a:t>
            </a:fld>
            <a:endParaRPr lang="en-US" sz="1000"/>
          </a:p>
        </p:txBody>
      </p:sp>
      <p:pic>
        <p:nvPicPr>
          <p:cNvPr id="5" name="Picture 2" descr="C:\Users\Luv\AppData\Local\Microsoft\Windows\Temporary Internet Files\Content.IE5\QEVUV2AL\MCj0437837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2657475"/>
            <a:ext cx="619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Luv\AppData\Local\Microsoft\Windows\Temporary Internet Files\Content.IE5\QEVUV2AL\MCj0437837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2381250"/>
            <a:ext cx="12827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43450" y="2771775"/>
            <a:ext cx="1162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)</a:t>
            </a:r>
          </a:p>
        </p:txBody>
      </p:sp>
      <p:sp>
        <p:nvSpPr>
          <p:cNvPr id="8" name="Arc 7"/>
          <p:cNvSpPr/>
          <p:nvPr/>
        </p:nvSpPr>
        <p:spPr>
          <a:xfrm>
            <a:off x="4070350" y="2005806"/>
            <a:ext cx="2133600" cy="750887"/>
          </a:xfrm>
          <a:prstGeom prst="arc">
            <a:avLst>
              <a:gd name="adj1" fmla="val 10906654"/>
              <a:gd name="adj2" fmla="val 104044"/>
            </a:avLst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00875" y="3219450"/>
            <a:ext cx="752475" cy="40957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80587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Arithmetic Operators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Unary operators</a:t>
            </a:r>
          </a:p>
          <a:p>
            <a:pPr lvl="1"/>
            <a:r>
              <a:rPr lang="en-US" smtClean="0"/>
              <a:t>+, -, ++, --, !</a:t>
            </a:r>
          </a:p>
          <a:p>
            <a:r>
              <a:rPr lang="en-US" smtClean="0"/>
              <a:t>Binary arithmetic operators</a:t>
            </a:r>
          </a:p>
          <a:p>
            <a:pPr lvl="1"/>
            <a:r>
              <a:rPr lang="en-US" smtClean="0"/>
              <a:t>*, /, %, +, -</a:t>
            </a:r>
          </a:p>
          <a:p>
            <a:pPr lvl="2"/>
            <a:r>
              <a:rPr lang="en-US" smtClean="0"/>
              <a:t>rate*rate + delta</a:t>
            </a:r>
          </a:p>
          <a:p>
            <a:pPr lvl="2"/>
            <a:r>
              <a:rPr lang="en-US" smtClean="0"/>
              <a:t>1/(time + 3*mass)</a:t>
            </a:r>
          </a:p>
          <a:p>
            <a:pPr lvl="2"/>
            <a:r>
              <a:rPr lang="en-US" smtClean="0"/>
              <a:t>(a - 7)/(t + 9*v)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28D04689-ED4A-43E2-8B77-A0CCEB8464D7}" type="slidenum">
              <a:rPr lang="en-US" sz="1000"/>
              <a:pPr/>
              <a:t>16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8311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Modular </a:t>
            </a:r>
            <a:r>
              <a:rPr lang="en-US" dirty="0" smtClean="0"/>
              <a:t>Arithmetic: </a:t>
            </a:r>
            <a:r>
              <a:rPr lang="en-US" dirty="0"/>
              <a:t>%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Remainder</a:t>
            </a:r>
          </a:p>
          <a:p>
            <a:r>
              <a:rPr lang="en-US" smtClean="0"/>
              <a:t>7 % 3 = 1   (</a:t>
            </a:r>
            <a:r>
              <a:rPr lang="en-US" smtClean="0">
                <a:solidFill>
                  <a:srgbClr val="336699"/>
                </a:solidFill>
              </a:rPr>
              <a:t>7 / 3 = 2, remainder </a:t>
            </a:r>
            <a:r>
              <a:rPr lang="en-US" smtClean="0">
                <a:solidFill>
                  <a:srgbClr val="FF0000"/>
                </a:solidFill>
              </a:rPr>
              <a:t>1</a:t>
            </a:r>
            <a:r>
              <a:rPr lang="en-US" smtClean="0"/>
              <a:t>)</a:t>
            </a:r>
          </a:p>
          <a:p>
            <a:r>
              <a:rPr lang="en-US" smtClean="0"/>
              <a:t>8 % 3 = 2   (</a:t>
            </a:r>
            <a:r>
              <a:rPr lang="en-US" smtClean="0">
                <a:solidFill>
                  <a:srgbClr val="336699"/>
                </a:solidFill>
              </a:rPr>
              <a:t>8 / 3 = 2, remainder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smtClean="0"/>
              <a:t>)</a:t>
            </a:r>
          </a:p>
          <a:p>
            <a:r>
              <a:rPr lang="en-US" smtClean="0"/>
              <a:t>9 % 3 = 0   (</a:t>
            </a:r>
            <a:r>
              <a:rPr lang="en-US" smtClean="0">
                <a:solidFill>
                  <a:srgbClr val="336699"/>
                </a:solidFill>
              </a:rPr>
              <a:t>9 / 3 = 3, remainder </a:t>
            </a:r>
            <a:r>
              <a:rPr lang="en-US" smtClean="0">
                <a:solidFill>
                  <a:srgbClr val="FF0000"/>
                </a:solidFill>
              </a:rPr>
              <a:t>0</a:t>
            </a:r>
            <a:r>
              <a:rPr lang="en-US" smtClean="0"/>
              <a:t>)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B7B8F4E5-D749-4E9B-BD80-72816F2FBB03}" type="slidenum">
              <a:rPr lang="en-US" sz="1000"/>
              <a:pPr/>
              <a:t>17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6696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Parentheses and Precedence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 smtClean="0"/>
              <a:t>Expressions inside parentheses evaluated first</a:t>
            </a:r>
          </a:p>
          <a:p>
            <a:pPr lvl="1"/>
            <a:r>
              <a:rPr lang="en-US" dirty="0"/>
              <a:t>(cost + tax) * discount</a:t>
            </a:r>
          </a:p>
          <a:p>
            <a:pPr lvl="1"/>
            <a:r>
              <a:rPr lang="en-US" dirty="0"/>
              <a:t>cost + (tax * discount)</a:t>
            </a:r>
          </a:p>
          <a:p>
            <a:r>
              <a:rPr lang="en-US" dirty="0"/>
              <a:t>Precedence rules</a:t>
            </a:r>
          </a:p>
          <a:p>
            <a:pPr marL="457200" lvl="1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Highest Precedence</a:t>
            </a:r>
          </a:p>
          <a:p>
            <a:pPr lvl="1"/>
            <a:r>
              <a:rPr lang="en-US" dirty="0"/>
              <a:t>First: the unary operators +, -, !, ++, and --</a:t>
            </a:r>
          </a:p>
          <a:p>
            <a:pPr lvl="1"/>
            <a:r>
              <a:rPr lang="en-US" dirty="0"/>
              <a:t>Second: the binary arithmetic operators *, /, %</a:t>
            </a:r>
          </a:p>
          <a:p>
            <a:pPr lvl="1"/>
            <a:r>
              <a:rPr lang="en-US" dirty="0"/>
              <a:t>Third: the binary arithmetic operators + and –</a:t>
            </a:r>
          </a:p>
          <a:p>
            <a:pPr marL="457200" lvl="1" indent="0" algn="ctr">
              <a:buNone/>
            </a:pPr>
            <a:r>
              <a:rPr lang="en-US" i="1" dirty="0">
                <a:solidFill>
                  <a:srgbClr val="000000"/>
                </a:solidFill>
              </a:rPr>
              <a:t>Lowest </a:t>
            </a:r>
            <a:r>
              <a:rPr lang="en-US" i="1" dirty="0" smtClean="0">
                <a:solidFill>
                  <a:srgbClr val="000000"/>
                </a:solidFill>
              </a:rPr>
              <a:t>Precedence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3EAB4286-5CE9-4599-8409-51E49561F699}" type="slidenum">
              <a:rPr lang="en-US" sz="1000"/>
              <a:pPr/>
              <a:t>18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2953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Syntax error </a:t>
            </a:r>
            <a:r>
              <a:rPr lang="en-US" dirty="0" smtClean="0"/>
              <a:t>– grammatical mistake in your program</a:t>
            </a:r>
          </a:p>
          <a:p>
            <a:pPr lvl="1"/>
            <a:r>
              <a:rPr lang="en-US" dirty="0" smtClean="0"/>
              <a:t>Java will not compile programs with syntax error</a:t>
            </a:r>
          </a:p>
          <a:p>
            <a:r>
              <a:rPr lang="en-US" i="1" dirty="0" smtClean="0"/>
              <a:t>Run-time error </a:t>
            </a:r>
            <a:r>
              <a:rPr lang="en-US" dirty="0" smtClean="0"/>
              <a:t>– an error that is detected during program execution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/>
              <a:t>exceptions during execution</a:t>
            </a:r>
          </a:p>
          <a:p>
            <a:r>
              <a:rPr lang="en-US" i="1" dirty="0" smtClean="0"/>
              <a:t>Logic error </a:t>
            </a:r>
            <a:r>
              <a:rPr lang="en-US" dirty="0" smtClean="0"/>
              <a:t>– a mistake in a program caused by the underlying algorithm</a:t>
            </a: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76317142-8648-4345-9D92-A0EB522A7D53}" type="slidenum">
              <a:rPr lang="en-US" sz="1000"/>
              <a:pPr/>
              <a:t>19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2085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on Friday, May 29</a:t>
            </a:r>
          </a:p>
          <a:p>
            <a:pPr lvl="1"/>
            <a:r>
              <a:rPr lang="en-US" dirty="0" smtClean="0"/>
              <a:t>Closed books, no notes, no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9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string (lowercase) is a sequence of characters</a:t>
            </a:r>
          </a:p>
          <a:p>
            <a:pPr lvl="1"/>
            <a:r>
              <a:rPr lang="en-US" dirty="0" smtClean="0">
                <a:solidFill>
                  <a:srgbClr val="00CB00"/>
                </a:solidFill>
              </a:rPr>
              <a:t>“Hello world!”</a:t>
            </a:r>
          </a:p>
          <a:p>
            <a:pPr lvl="1"/>
            <a:r>
              <a:rPr lang="en-US" dirty="0" smtClean="0">
                <a:solidFill>
                  <a:srgbClr val="00CB00"/>
                </a:solidFill>
              </a:rPr>
              <a:t>“Enter a whole number from 1 to 99.”</a:t>
            </a:r>
            <a:endParaRPr lang="en-US" dirty="0" smtClean="0"/>
          </a:p>
          <a:p>
            <a:r>
              <a:rPr lang="en-US" dirty="0" smtClean="0"/>
              <a:t>String (capital S) is a class in Java, not a primitive type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D5FC2096-C373-4238-8D61-9FB8A0142709}" type="slidenum">
              <a:rPr lang="en-US" sz="1000"/>
              <a:pPr/>
              <a:t>20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0852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String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 smtClean="0">
                <a:solidFill>
                  <a:srgbClr val="941EDF"/>
                </a:solidFill>
              </a:rPr>
              <a:t>String</a:t>
            </a:r>
            <a:r>
              <a:rPr lang="en-US" sz="2800" dirty="0" smtClean="0"/>
              <a:t> animal = </a:t>
            </a:r>
            <a:r>
              <a:rPr lang="en-US" sz="2800" dirty="0" smtClean="0">
                <a:solidFill>
                  <a:srgbClr val="00CB00"/>
                </a:solidFill>
              </a:rPr>
              <a:t>“aardvark”</a:t>
            </a:r>
            <a:r>
              <a:rPr lang="en-US" sz="2800" dirty="0" smtClean="0"/>
              <a:t>;</a:t>
            </a:r>
          </a:p>
          <a:p>
            <a:pPr>
              <a:buFont typeface="Wingdings 2" pitchFamily="18" charset="2"/>
              <a:buNone/>
            </a:pPr>
            <a:r>
              <a:rPr lang="en-US" sz="2800" dirty="0" err="1" smtClean="0"/>
              <a:t>System.out.println</a:t>
            </a:r>
            <a:r>
              <a:rPr lang="en-US" sz="2800" dirty="0" smtClean="0"/>
              <a:t>(animal);</a:t>
            </a:r>
          </a:p>
          <a:p>
            <a:pPr>
              <a:buFont typeface="Wingdings 2" pitchFamily="18" charset="2"/>
              <a:buNone/>
            </a:pPr>
            <a:endParaRPr lang="en-US" sz="2800" dirty="0" smtClean="0"/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aardvark</a:t>
            </a:r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A8890191-61C7-4E22-BF25-E2697CCA82E3}" type="slidenum">
              <a:rPr lang="en-US" sz="1000"/>
              <a:pPr/>
              <a:t>21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8362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String Concatenation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800" dirty="0" smtClean="0">
                <a:solidFill>
                  <a:srgbClr val="941EDF"/>
                </a:solidFill>
              </a:rPr>
              <a:t>String</a:t>
            </a:r>
            <a:r>
              <a:rPr lang="en-US" sz="2800" dirty="0" smtClean="0"/>
              <a:t> animal = </a:t>
            </a:r>
            <a:r>
              <a:rPr lang="en-US" sz="2800" dirty="0" smtClean="0">
                <a:solidFill>
                  <a:srgbClr val="00CB00"/>
                </a:solidFill>
              </a:rPr>
              <a:t>“aardvark”</a:t>
            </a:r>
            <a:r>
              <a:rPr lang="en-US" sz="2800" dirty="0" smtClean="0"/>
              <a:t>;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>
                <a:solidFill>
                  <a:srgbClr val="941EDF"/>
                </a:solidFill>
              </a:rPr>
              <a:t>String</a:t>
            </a:r>
            <a:r>
              <a:rPr lang="en-US" sz="2800" dirty="0" smtClean="0"/>
              <a:t> sentence;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sentence = </a:t>
            </a:r>
            <a:r>
              <a:rPr lang="en-US" sz="2800" dirty="0" smtClean="0">
                <a:solidFill>
                  <a:srgbClr val="00CB00"/>
                </a:solidFill>
              </a:rPr>
              <a:t>“My favorite animal is the ”</a:t>
            </a:r>
            <a:r>
              <a:rPr lang="en-US" sz="2800" dirty="0" smtClean="0"/>
              <a:t> + animal;</a:t>
            </a:r>
          </a:p>
          <a:p>
            <a:pPr>
              <a:buFont typeface="Wingdings 2" pitchFamily="18" charset="2"/>
              <a:buNone/>
            </a:pPr>
            <a:endParaRPr lang="en-US" sz="2800" dirty="0" smtClean="0"/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My favorite animal is the aardvark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ED241DE6-7747-47EA-91FA-7A2558554E73}" type="slidenum">
              <a:rPr lang="en-US" sz="1000"/>
              <a:pPr/>
              <a:t>22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2735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String’s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myString.length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myString.equals</a:t>
            </a:r>
            <a:r>
              <a:rPr lang="en-US" dirty="0" smtClean="0"/>
              <a:t>(“a string”);</a:t>
            </a:r>
          </a:p>
          <a:p>
            <a:r>
              <a:rPr lang="en-US" dirty="0" err="1" smtClean="0"/>
              <a:t>myString.toLowerCase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MyString.indexOf</a:t>
            </a:r>
            <a:r>
              <a:rPr lang="en-US" dirty="0" smtClean="0"/>
              <a:t>(‘ ’)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myString.trim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For other methods, check Java API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2268C6F8-6F8E-4BCB-A4E3-96A7F465E19D}" type="slidenum">
              <a:rPr lang="en-US" sz="1000"/>
              <a:pPr/>
              <a:t>23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7553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String Indices</a:t>
            </a:r>
            <a:endParaRPr lang="en-US" dirty="0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48217E0A-45A6-4323-975D-2A3F7178FEDC}" type="slidenum">
              <a:rPr lang="en-US" sz="1000"/>
              <a:pPr/>
              <a:t>24</a:t>
            </a:fld>
            <a:endParaRPr lang="en-US" sz="1000"/>
          </a:p>
        </p:txBody>
      </p:sp>
      <p:graphicFrame>
        <p:nvGraphicFramePr>
          <p:cNvPr id="7" name="Group 58"/>
          <p:cNvGraphicFramePr>
            <a:graphicFrameLocks noGrp="1"/>
          </p:cNvGraphicFramePr>
          <p:nvPr/>
        </p:nvGraphicFramePr>
        <p:xfrm>
          <a:off x="1181100" y="1638300"/>
          <a:ext cx="7277100" cy="1102359"/>
        </p:xfrm>
        <a:graphic>
          <a:graphicData uri="http://schemas.openxmlformats.org/drawingml/2006/table">
            <a:tbl>
              <a:tblPr/>
              <a:tblGrid>
                <a:gridCol w="606425"/>
                <a:gridCol w="606425"/>
                <a:gridCol w="606425"/>
                <a:gridCol w="606425"/>
                <a:gridCol w="606425"/>
                <a:gridCol w="606425"/>
                <a:gridCol w="606425"/>
                <a:gridCol w="608013"/>
                <a:gridCol w="604837"/>
                <a:gridCol w="608013"/>
                <a:gridCol w="604837"/>
                <a:gridCol w="606425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85" name="Text Box 59"/>
          <p:cNvSpPr txBox="1">
            <a:spLocks noChangeArrowheads="1"/>
          </p:cNvSpPr>
          <p:nvPr/>
        </p:nvSpPr>
        <p:spPr bwMode="auto">
          <a:xfrm>
            <a:off x="1155700" y="3182938"/>
            <a:ext cx="6541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2800" dirty="0">
                <a:solidFill>
                  <a:srgbClr val="941EDF"/>
                </a:solidFill>
                <a:latin typeface="Arial Unicode MS"/>
                <a:cs typeface="Arial Unicode MS"/>
              </a:rPr>
              <a:t>String</a:t>
            </a:r>
            <a:r>
              <a:rPr lang="en-US" sz="2800" dirty="0">
                <a:latin typeface="Arial Unicode MS"/>
                <a:cs typeface="Arial Unicode MS"/>
              </a:rPr>
              <a:t> output = </a:t>
            </a:r>
            <a:r>
              <a:rPr lang="en-US" sz="2800" dirty="0" err="1">
                <a:latin typeface="Arial Unicode MS"/>
                <a:cs typeface="Arial Unicode MS"/>
              </a:rPr>
              <a:t>myString.substring</a:t>
            </a:r>
            <a:r>
              <a:rPr lang="en-US" sz="2800" dirty="0">
                <a:latin typeface="Arial Unicode MS"/>
                <a:cs typeface="Arial Unicode MS"/>
              </a:rPr>
              <a:t>(1, 8);</a:t>
            </a:r>
          </a:p>
        </p:txBody>
      </p:sp>
    </p:spTree>
    <p:extLst>
      <p:ext uri="{BB962C8B-B14F-4D97-AF65-F5344CB8AC3E}">
        <p14:creationId xmlns:p14="http://schemas.microsoft.com/office/powerpoint/2010/main" val="364043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String Indices</a:t>
            </a:r>
            <a:endParaRPr lang="en-US" dirty="0"/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391C168D-D540-4D14-A0C2-07EBEC6CE97E}" type="slidenum">
              <a:rPr lang="en-US" sz="1000"/>
              <a:pPr/>
              <a:t>25</a:t>
            </a:fld>
            <a:endParaRPr lang="en-US" sz="1000"/>
          </a:p>
        </p:txBody>
      </p:sp>
      <p:graphicFrame>
        <p:nvGraphicFramePr>
          <p:cNvPr id="7" name="Group 58"/>
          <p:cNvGraphicFramePr>
            <a:graphicFrameLocks noGrp="1"/>
          </p:cNvGraphicFramePr>
          <p:nvPr/>
        </p:nvGraphicFramePr>
        <p:xfrm>
          <a:off x="1181100" y="1638300"/>
          <a:ext cx="7277100" cy="1102359"/>
        </p:xfrm>
        <a:graphic>
          <a:graphicData uri="http://schemas.openxmlformats.org/drawingml/2006/table">
            <a:tbl>
              <a:tblPr/>
              <a:tblGrid>
                <a:gridCol w="606425"/>
                <a:gridCol w="606425"/>
                <a:gridCol w="606425"/>
                <a:gridCol w="606425"/>
                <a:gridCol w="606425"/>
                <a:gridCol w="606425"/>
                <a:gridCol w="606425"/>
                <a:gridCol w="608013"/>
                <a:gridCol w="604837"/>
                <a:gridCol w="608013"/>
                <a:gridCol w="604837"/>
                <a:gridCol w="606425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9" name="Text Box 59"/>
          <p:cNvSpPr txBox="1">
            <a:spLocks noChangeArrowheads="1"/>
          </p:cNvSpPr>
          <p:nvPr/>
        </p:nvSpPr>
        <p:spPr bwMode="auto">
          <a:xfrm>
            <a:off x="1155700" y="3182938"/>
            <a:ext cx="6541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2800" dirty="0">
                <a:solidFill>
                  <a:srgbClr val="941EDF"/>
                </a:solidFill>
                <a:latin typeface="Arial Unicode MS"/>
                <a:cs typeface="Arial Unicode MS"/>
              </a:rPr>
              <a:t>String</a:t>
            </a:r>
            <a:r>
              <a:rPr lang="en-US" sz="2800" dirty="0">
                <a:latin typeface="Arial Unicode MS"/>
                <a:cs typeface="Arial Unicode MS"/>
              </a:rPr>
              <a:t> output = </a:t>
            </a:r>
            <a:r>
              <a:rPr lang="en-US" sz="2800" dirty="0" err="1">
                <a:latin typeface="Arial Unicode MS"/>
                <a:cs typeface="Arial Unicode MS"/>
              </a:rPr>
              <a:t>myString.substring</a:t>
            </a:r>
            <a:r>
              <a:rPr lang="en-US" sz="2800" dirty="0">
                <a:latin typeface="Arial Unicode MS"/>
                <a:cs typeface="Arial Unicode MS"/>
              </a:rPr>
              <a:t>(1, 8);</a:t>
            </a:r>
          </a:p>
        </p:txBody>
      </p:sp>
    </p:spTree>
    <p:extLst>
      <p:ext uri="{BB962C8B-B14F-4D97-AF65-F5344CB8AC3E}">
        <p14:creationId xmlns:p14="http://schemas.microsoft.com/office/powerpoint/2010/main" val="7748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Escape Characters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1DD87663-BF82-4131-A1DD-F489267B4C77}" type="slidenum">
              <a:rPr lang="en-US" sz="1000"/>
              <a:pPr/>
              <a:t>26</a:t>
            </a:fld>
            <a:endParaRPr lang="en-US" sz="1000"/>
          </a:p>
        </p:txBody>
      </p:sp>
      <p:graphicFrame>
        <p:nvGraphicFramePr>
          <p:cNvPr id="235551" name="Group 31"/>
          <p:cNvGraphicFramePr>
            <a:graphicFrameLocks noGrp="1"/>
          </p:cNvGraphicFramePr>
          <p:nvPr/>
        </p:nvGraphicFramePr>
        <p:xfrm>
          <a:off x="2762250" y="2130425"/>
          <a:ext cx="3873500" cy="3108959"/>
        </p:xfrm>
        <a:graphic>
          <a:graphicData uri="http://schemas.openxmlformats.org/drawingml/2006/table">
            <a:tbl>
              <a:tblPr/>
              <a:tblGrid>
                <a:gridCol w="820738"/>
                <a:gridCol w="3052762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\”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Double quote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\’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Single quote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\\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Backslash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\n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New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\r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Carriage return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\t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8" charset="0"/>
                        </a:rPr>
                        <a:t>Tab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23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Keyboard Input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Scanner </a:t>
            </a:r>
            <a:r>
              <a:rPr lang="en-US" sz="2800" dirty="0" smtClean="0"/>
              <a:t>keyboard </a:t>
            </a:r>
            <a:r>
              <a:rPr lang="en-US" sz="2800" dirty="0" smtClean="0"/>
              <a:t>= </a:t>
            </a:r>
            <a:r>
              <a:rPr lang="en-US" sz="2800" dirty="0" smtClean="0">
                <a:solidFill>
                  <a:srgbClr val="941EDF"/>
                </a:solidFill>
              </a:rPr>
              <a:t>new</a:t>
            </a:r>
            <a:r>
              <a:rPr lang="en-US" sz="2800" dirty="0" smtClean="0"/>
              <a:t> Scanner(</a:t>
            </a:r>
            <a:r>
              <a:rPr lang="en-US" sz="2800" dirty="0" err="1" smtClean="0"/>
              <a:t>System.in</a:t>
            </a:r>
            <a:r>
              <a:rPr lang="en-US" sz="2800" dirty="0" smtClean="0"/>
              <a:t>);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>
                <a:solidFill>
                  <a:srgbClr val="941EDF"/>
                </a:solidFill>
              </a:rPr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num</a:t>
            </a:r>
            <a:r>
              <a:rPr lang="en-US" sz="2800" dirty="0" smtClean="0"/>
              <a:t> = </a:t>
            </a:r>
            <a:r>
              <a:rPr lang="en-US" sz="2800" dirty="0" err="1" smtClean="0"/>
              <a:t>keyboard</a:t>
            </a:r>
            <a:r>
              <a:rPr lang="en-US" sz="2800" dirty="0" err="1" smtClean="0"/>
              <a:t>.nextInt</a:t>
            </a:r>
            <a:r>
              <a:rPr lang="en-US" sz="2800" dirty="0" smtClean="0"/>
              <a:t>();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99A30B8E-2C33-4968-BE87-22AEEFC7D785}" type="slidenum">
              <a:rPr lang="en-US" sz="1000"/>
              <a:pPr/>
              <a:t>27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6458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rgbClr val="878BB8"/>
                </a:solidFill>
                <a:latin typeface="Consolas" pitchFamily="49" charset="0"/>
              </a:rPr>
              <a:t>// this is a comment</a:t>
            </a:r>
          </a:p>
          <a:p>
            <a:pPr>
              <a:buFont typeface="Wingdings 2" pitchFamily="18" charset="2"/>
              <a:buNone/>
            </a:pPr>
            <a:endParaRPr lang="en-US" sz="2400" dirty="0" smtClean="0">
              <a:solidFill>
                <a:srgbClr val="878BB8"/>
              </a:solidFill>
              <a:latin typeface="Consolas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rgbClr val="878BB8"/>
                </a:solidFill>
                <a:latin typeface="Consolas" pitchFamily="49" charset="0"/>
              </a:rPr>
              <a:t>/* This is also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rgbClr val="878BB8"/>
                </a:solidFill>
                <a:latin typeface="Consolas" pitchFamily="49" charset="0"/>
              </a:rPr>
              <a:t>   a comment.</a:t>
            </a:r>
          </a:p>
          <a:p>
            <a:pPr>
              <a:buFont typeface="Wingdings 2" pitchFamily="18" charset="2"/>
              <a:buNone/>
            </a:pPr>
            <a:r>
              <a:rPr lang="en-US" sz="2400" dirty="0">
                <a:solidFill>
                  <a:srgbClr val="878BB8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878BB8"/>
                </a:solidFill>
                <a:latin typeface="Consolas" pitchFamily="49" charset="0"/>
              </a:rPr>
              <a:t>it ends</a:t>
            </a:r>
          </a:p>
          <a:p>
            <a:pPr>
              <a:buFont typeface="Wingdings 2" pitchFamily="18" charset="2"/>
              <a:buNone/>
            </a:pPr>
            <a:r>
              <a:rPr lang="en-US" sz="2400" dirty="0">
                <a:solidFill>
                  <a:srgbClr val="878BB8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878BB8"/>
                </a:solidFill>
                <a:latin typeface="Consolas" pitchFamily="49" charset="0"/>
              </a:rPr>
              <a:t>here ---&gt;*/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71E044B9-5F14-4AD8-9DDD-A5A1C05A8A44}" type="slidenum">
              <a:rPr lang="en-US" sz="1000"/>
              <a:pPr/>
              <a:t>28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2349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Boolean Expressions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expression that is either true or false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It is sunny today (</a:t>
            </a:r>
            <a:r>
              <a:rPr lang="en-US" dirty="0" smtClean="0">
                <a:solidFill>
                  <a:srgbClr val="0000FF"/>
                </a:solidFill>
              </a:rPr>
              <a:t>true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 is larger than 5 (</a:t>
            </a:r>
            <a:r>
              <a:rPr lang="en-US" dirty="0" smtClean="0">
                <a:solidFill>
                  <a:srgbClr val="0000FF"/>
                </a:solidFill>
              </a:rPr>
              <a:t>true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Today is Saturday (</a:t>
            </a:r>
            <a:r>
              <a:rPr lang="en-US" dirty="0" smtClean="0">
                <a:solidFill>
                  <a:srgbClr val="0000FF"/>
                </a:solidFill>
              </a:rPr>
              <a:t>false</a:t>
            </a:r>
            <a:r>
              <a:rPr lang="en-US" dirty="0" smtClean="0"/>
              <a:t>)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C772321A-F68D-4156-9117-8D58481E9746}" type="slidenum">
              <a:rPr lang="en-US" sz="1000"/>
              <a:pPr/>
              <a:t>29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6699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whirlwind tour of almost everything we have covered so </a:t>
            </a:r>
            <a:r>
              <a:rPr lang="en-US" dirty="0" smtClean="0"/>
              <a:t>far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should start preparing for mid-term if you haven’t</a:t>
            </a:r>
          </a:p>
          <a:p>
            <a:r>
              <a:rPr lang="en-US" dirty="0" smtClean="0"/>
              <a:t>Finish the mid-term practice before Thursday</a:t>
            </a:r>
          </a:p>
          <a:p>
            <a:r>
              <a:rPr lang="en-US" dirty="0" smtClean="0"/>
              <a:t>Review slides and textbook</a:t>
            </a:r>
            <a:endParaRPr lang="en-US" dirty="0"/>
          </a:p>
          <a:p>
            <a:r>
              <a:rPr lang="en-US" dirty="0"/>
              <a:t>Review your lab / assignment code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548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941EDF"/>
                </a:solidFill>
              </a:rPr>
              <a:t>if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941EDF"/>
                </a:solidFill>
              </a:rPr>
              <a:t>else</a:t>
            </a:r>
            <a:r>
              <a:rPr lang="en-US" dirty="0" smtClean="0"/>
              <a:t> Statements</a:t>
            </a:r>
            <a:endParaRPr lang="en-US" dirty="0"/>
          </a:p>
        </p:txBody>
      </p:sp>
      <p:sp>
        <p:nvSpPr>
          <p:cNvPr id="41986" name="Slide Number Placeholder 15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7BC6E171-BB68-4BB8-BE8F-3A5990E59B0C}" type="slidenum">
              <a:rPr lang="en-US" sz="1000"/>
              <a:pPr/>
              <a:t>30</a:t>
            </a:fld>
            <a:endParaRPr lang="en-US" sz="1000"/>
          </a:p>
        </p:txBody>
      </p:sp>
      <p:grpSp>
        <p:nvGrpSpPr>
          <p:cNvPr id="41988" name="Group 67"/>
          <p:cNvGrpSpPr>
            <a:grpSpLocks/>
          </p:cNvGrpSpPr>
          <p:nvPr/>
        </p:nvGrpSpPr>
        <p:grpSpPr bwMode="auto">
          <a:xfrm>
            <a:off x="320227" y="2006600"/>
            <a:ext cx="3316287" cy="3522663"/>
            <a:chOff x="910677" y="2007219"/>
            <a:chExt cx="4096221" cy="3522337"/>
          </a:xfrm>
        </p:grpSpPr>
        <p:sp>
          <p:nvSpPr>
            <p:cNvPr id="23" name="Flowchart: Decision 22"/>
            <p:cNvSpPr/>
            <p:nvPr/>
          </p:nvSpPr>
          <p:spPr>
            <a:xfrm>
              <a:off x="2022480" y="3042173"/>
              <a:ext cx="1792220" cy="1409570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Is input greater than 10?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93036" y="3543777"/>
              <a:ext cx="719634" cy="3079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Yes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55885" y="3537427"/>
              <a:ext cx="356875" cy="4254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No</a:t>
              </a:r>
            </a:p>
          </p:txBody>
        </p:sp>
        <p:cxnSp>
          <p:nvCxnSpPr>
            <p:cNvPr id="31" name="Straight Connector 30"/>
            <p:cNvCxnSpPr>
              <a:stCxn id="23" idx="1"/>
            </p:cNvCxnSpPr>
            <p:nvPr/>
          </p:nvCxnSpPr>
          <p:spPr>
            <a:xfrm rot="10800000">
              <a:off x="1634231" y="3734259"/>
              <a:ext cx="388249" cy="126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3"/>
              <a:endCxn id="30" idx="1"/>
            </p:cNvCxnSpPr>
            <p:nvPr/>
          </p:nvCxnSpPr>
          <p:spPr>
            <a:xfrm>
              <a:off x="3814699" y="3746958"/>
              <a:ext cx="241186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1445988" y="3816937"/>
              <a:ext cx="7846" cy="6983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64" idx="1"/>
            </p:cNvCxnSpPr>
            <p:nvPr/>
          </p:nvCxnSpPr>
          <p:spPr>
            <a:xfrm rot="5400000">
              <a:off x="3916245" y="4199960"/>
              <a:ext cx="704785" cy="19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9" idx="4"/>
              <a:endCxn id="23" idx="0"/>
            </p:cNvCxnSpPr>
            <p:nvPr/>
          </p:nvCxnSpPr>
          <p:spPr>
            <a:xfrm rot="16200000" flipH="1">
              <a:off x="2713262" y="2836844"/>
              <a:ext cx="404775" cy="58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Data 38"/>
            <p:cNvSpPr/>
            <p:nvPr/>
          </p:nvSpPr>
          <p:spPr>
            <a:xfrm>
              <a:off x="2208762" y="2007219"/>
              <a:ext cx="1409853" cy="630180"/>
            </a:xfrm>
            <a:prstGeom prst="flowChartInputOutpu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Prompt user for integer</a:t>
              </a:r>
            </a:p>
          </p:txBody>
        </p:sp>
        <p:sp>
          <p:nvSpPr>
            <p:cNvPr id="62" name="Flowchart: Data 61"/>
            <p:cNvSpPr/>
            <p:nvPr/>
          </p:nvSpPr>
          <p:spPr>
            <a:xfrm>
              <a:off x="910677" y="4515237"/>
              <a:ext cx="1409853" cy="1014319"/>
            </a:xfrm>
            <a:prstGeom prst="flowChartInputOutpu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Print: “big number”</a:t>
              </a:r>
            </a:p>
          </p:txBody>
        </p:sp>
        <p:sp>
          <p:nvSpPr>
            <p:cNvPr id="64" name="Flowchart: Data 63"/>
            <p:cNvSpPr/>
            <p:nvPr/>
          </p:nvSpPr>
          <p:spPr>
            <a:xfrm>
              <a:off x="3528415" y="4553333"/>
              <a:ext cx="1478483" cy="976223"/>
            </a:xfrm>
            <a:prstGeom prst="flowChartInputOutpu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Print: “small number”</a:t>
              </a:r>
            </a:p>
          </p:txBody>
        </p:sp>
      </p:grpSp>
      <p:sp>
        <p:nvSpPr>
          <p:cNvPr id="21508" name="TextBox 68"/>
          <p:cNvSpPr txBox="1">
            <a:spLocks noChangeArrowheads="1"/>
          </p:cNvSpPr>
          <p:nvPr/>
        </p:nvSpPr>
        <p:spPr bwMode="auto">
          <a:xfrm>
            <a:off x="3671303" y="1560513"/>
            <a:ext cx="547269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1500" dirty="0">
                <a:solidFill>
                  <a:srgbClr val="941EDF"/>
                </a:solidFill>
                <a:latin typeface="Consolas" pitchFamily="49" charset="0"/>
              </a:rPr>
              <a:t>import</a:t>
            </a:r>
            <a:r>
              <a:rPr lang="en-US" sz="1500" dirty="0">
                <a:latin typeface="Consolas" pitchFamily="49" charset="0"/>
              </a:rPr>
              <a:t> </a:t>
            </a:r>
            <a:r>
              <a:rPr lang="en-US" sz="1500" dirty="0" err="1">
                <a:latin typeface="Consolas" pitchFamily="49" charset="0"/>
              </a:rPr>
              <a:t>java.util</a:t>
            </a:r>
            <a:r>
              <a:rPr lang="en-US" sz="1500" dirty="0">
                <a:latin typeface="Consolas" pitchFamily="49" charset="0"/>
              </a:rPr>
              <a:t>.*;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/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solidFill>
                  <a:srgbClr val="941EDF"/>
                </a:solidFill>
                <a:latin typeface="Consolas" pitchFamily="49" charset="0"/>
              </a:rPr>
              <a:t>public class </a:t>
            </a:r>
            <a:r>
              <a:rPr lang="en-US" sz="1500" dirty="0" err="1">
                <a:latin typeface="Consolas" pitchFamily="49" charset="0"/>
              </a:rPr>
              <a:t>FlowChart</a:t>
            </a:r>
            <a:r>
              <a:rPr lang="en-US" sz="1500" dirty="0">
                <a:latin typeface="Consolas" pitchFamily="49" charset="0"/>
              </a:rPr>
              <a:t/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{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</a:t>
            </a:r>
            <a:r>
              <a:rPr lang="en-US" sz="1500" dirty="0">
                <a:solidFill>
                  <a:srgbClr val="941EDF"/>
                </a:solidFill>
                <a:latin typeface="Consolas" pitchFamily="49" charset="0"/>
              </a:rPr>
              <a:t>public static void </a:t>
            </a:r>
            <a:r>
              <a:rPr lang="en-US" sz="1500" dirty="0">
                <a:latin typeface="Consolas" pitchFamily="49" charset="0"/>
              </a:rPr>
              <a:t>main(String[] </a:t>
            </a:r>
            <a:r>
              <a:rPr lang="en-US" sz="1500" dirty="0" err="1">
                <a:latin typeface="Consolas" pitchFamily="49" charset="0"/>
              </a:rPr>
              <a:t>args</a:t>
            </a:r>
            <a:r>
              <a:rPr lang="en-US" sz="1500" dirty="0">
                <a:latin typeface="Consolas" pitchFamily="49" charset="0"/>
              </a:rPr>
              <a:t>)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{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</a:t>
            </a:r>
            <a:r>
              <a:rPr lang="en-US" sz="1500" dirty="0" err="1">
                <a:latin typeface="Consolas" pitchFamily="49" charset="0"/>
              </a:rPr>
              <a:t>System.out.println</a:t>
            </a:r>
            <a:r>
              <a:rPr lang="en-US" sz="1500" dirty="0">
                <a:latin typeface="Consolas" pitchFamily="49" charset="0"/>
              </a:rPr>
              <a:t>(</a:t>
            </a:r>
            <a:r>
              <a:rPr lang="en-US" sz="1500" dirty="0">
                <a:solidFill>
                  <a:srgbClr val="00CB00"/>
                </a:solidFill>
                <a:latin typeface="Consolas" pitchFamily="49" charset="0"/>
              </a:rPr>
              <a:t>"Give me an integer:"</a:t>
            </a:r>
            <a:r>
              <a:rPr lang="en-US" sz="1500" dirty="0">
                <a:latin typeface="Consolas" pitchFamily="49" charset="0"/>
              </a:rPr>
              <a:t>);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Scanner keyboard = </a:t>
            </a:r>
            <a:r>
              <a:rPr lang="en-US" sz="1500" dirty="0">
                <a:solidFill>
                  <a:srgbClr val="941EDF"/>
                </a:solidFill>
                <a:latin typeface="Consolas" pitchFamily="49" charset="0"/>
              </a:rPr>
              <a:t>new</a:t>
            </a:r>
            <a:r>
              <a:rPr lang="en-US" sz="1500" dirty="0">
                <a:latin typeface="Consolas" pitchFamily="49" charset="0"/>
              </a:rPr>
              <a:t> Scanner(</a:t>
            </a:r>
            <a:r>
              <a:rPr lang="en-US" sz="1500" dirty="0" err="1">
                <a:latin typeface="Consolas" pitchFamily="49" charset="0"/>
              </a:rPr>
              <a:t>System.in</a:t>
            </a:r>
            <a:r>
              <a:rPr lang="en-US" sz="1500" dirty="0">
                <a:latin typeface="Consolas" pitchFamily="49" charset="0"/>
              </a:rPr>
              <a:t>);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</a:t>
            </a:r>
            <a:r>
              <a:rPr lang="en-US" sz="1500" dirty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1500" dirty="0">
                <a:latin typeface="Consolas" pitchFamily="49" charset="0"/>
              </a:rPr>
              <a:t> </a:t>
            </a:r>
            <a:r>
              <a:rPr lang="en-US" sz="1500" dirty="0" err="1">
                <a:latin typeface="Consolas" pitchFamily="49" charset="0"/>
              </a:rPr>
              <a:t>inputInt</a:t>
            </a:r>
            <a:r>
              <a:rPr lang="en-US" sz="1500" dirty="0">
                <a:latin typeface="Consolas" pitchFamily="49" charset="0"/>
              </a:rPr>
              <a:t> = </a:t>
            </a:r>
            <a:r>
              <a:rPr lang="en-US" sz="1500" dirty="0" err="1">
                <a:latin typeface="Consolas" pitchFamily="49" charset="0"/>
              </a:rPr>
              <a:t>keyboard.nextInt</a:t>
            </a:r>
            <a:r>
              <a:rPr lang="en-US" sz="1500" dirty="0">
                <a:latin typeface="Consolas" pitchFamily="49" charset="0"/>
              </a:rPr>
              <a:t>();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</a:t>
            </a:r>
            <a:r>
              <a:rPr lang="en-US" sz="1500" dirty="0">
                <a:solidFill>
                  <a:srgbClr val="941EDF"/>
                </a:solidFill>
                <a:latin typeface="Consolas" pitchFamily="49" charset="0"/>
              </a:rPr>
              <a:t>if</a:t>
            </a:r>
            <a:r>
              <a:rPr lang="en-US" sz="1500" dirty="0">
                <a:latin typeface="Consolas" pitchFamily="49" charset="0"/>
              </a:rPr>
              <a:t> (</a:t>
            </a:r>
            <a:r>
              <a:rPr lang="en-US" sz="1500" dirty="0" err="1">
                <a:latin typeface="Consolas" pitchFamily="49" charset="0"/>
              </a:rPr>
              <a:t>inputInt</a:t>
            </a:r>
            <a:r>
              <a:rPr lang="en-US" sz="1500" dirty="0">
                <a:latin typeface="Consolas" pitchFamily="49" charset="0"/>
              </a:rPr>
              <a:t> &gt; 10)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{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    </a:t>
            </a:r>
            <a:r>
              <a:rPr lang="en-US" sz="1500" dirty="0" err="1">
                <a:latin typeface="Consolas" pitchFamily="49" charset="0"/>
              </a:rPr>
              <a:t>System.out.println</a:t>
            </a:r>
            <a:r>
              <a:rPr lang="en-US" sz="1500" dirty="0">
                <a:latin typeface="Consolas" pitchFamily="49" charset="0"/>
              </a:rPr>
              <a:t>(</a:t>
            </a:r>
            <a:r>
              <a:rPr lang="en-US" sz="1500" dirty="0">
                <a:solidFill>
                  <a:srgbClr val="00CB00"/>
                </a:solidFill>
                <a:latin typeface="Consolas" pitchFamily="49" charset="0"/>
              </a:rPr>
              <a:t>"big number"</a:t>
            </a:r>
            <a:r>
              <a:rPr lang="en-US" sz="1500" dirty="0">
                <a:latin typeface="Consolas" pitchFamily="49" charset="0"/>
              </a:rPr>
              <a:t>);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}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</a:t>
            </a:r>
            <a:r>
              <a:rPr lang="en-US" sz="1500" dirty="0">
                <a:solidFill>
                  <a:srgbClr val="941EDF"/>
                </a:solidFill>
                <a:latin typeface="Consolas" pitchFamily="49" charset="0"/>
              </a:rPr>
              <a:t>else</a:t>
            </a:r>
            <a:r>
              <a:rPr lang="en-US" sz="1500" dirty="0">
                <a:latin typeface="Consolas" pitchFamily="49" charset="0"/>
              </a:rPr>
              <a:t/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{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    </a:t>
            </a:r>
            <a:r>
              <a:rPr lang="en-US" sz="1500" dirty="0" err="1">
                <a:latin typeface="Consolas" pitchFamily="49" charset="0"/>
              </a:rPr>
              <a:t>System.out.println</a:t>
            </a:r>
            <a:r>
              <a:rPr lang="en-US" sz="1500" dirty="0">
                <a:latin typeface="Consolas" pitchFamily="49" charset="0"/>
              </a:rPr>
              <a:t>(</a:t>
            </a:r>
            <a:r>
              <a:rPr lang="en-US" sz="1500" dirty="0">
                <a:solidFill>
                  <a:srgbClr val="00CB00"/>
                </a:solidFill>
                <a:latin typeface="Consolas" pitchFamily="49" charset="0"/>
              </a:rPr>
              <a:t>"small number"</a:t>
            </a:r>
            <a:r>
              <a:rPr lang="en-US" sz="1500" dirty="0">
                <a:latin typeface="Consolas" pitchFamily="49" charset="0"/>
              </a:rPr>
              <a:t>);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    }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    }</a:t>
            </a:r>
            <a:br>
              <a:rPr lang="en-US" sz="1500" dirty="0">
                <a:latin typeface="Consolas" pitchFamily="49" charset="0"/>
              </a:rPr>
            </a:br>
            <a:r>
              <a:rPr lang="en-US" sz="1500" dirty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6039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If-else-if for Multi-Branch Selections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( case1 ) {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// branch 1</a:t>
            </a:r>
          </a:p>
          <a:p>
            <a:pPr marL="0" indent="0">
              <a:buNone/>
            </a:pPr>
            <a:endParaRPr lang="en-US" sz="16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} else if ( case2) {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// branch 2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} else if ( case3 ) {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53369" y="1548517"/>
            <a:ext cx="4881874" cy="34446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if (year==1) {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System.out.println</a:t>
            </a:r>
            <a:r>
              <a:rPr lang="en-US" sz="2400" dirty="0" smtClean="0">
                <a:solidFill>
                  <a:srgbClr val="0000FF"/>
                </a:solidFill>
              </a:rPr>
              <a:t>(“Freshman”);</a:t>
            </a:r>
          </a:p>
          <a:p>
            <a:pPr marL="0" indent="0">
              <a:buFont typeface="Arial" charset="0"/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} else if (year==2) {</a:t>
            </a:r>
          </a:p>
          <a:p>
            <a:pPr marL="0" indent="0">
              <a:buFont typeface="Arial" charset="0"/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  </a:t>
            </a:r>
            <a:r>
              <a:rPr lang="en-US" sz="2400" dirty="0" err="1" smtClean="0">
                <a:solidFill>
                  <a:srgbClr val="0000FF"/>
                </a:solidFill>
              </a:rPr>
              <a:t>System.out.println</a:t>
            </a:r>
            <a:r>
              <a:rPr lang="en-US" sz="2400" dirty="0" smtClean="0">
                <a:solidFill>
                  <a:srgbClr val="0000FF"/>
                </a:solidFill>
              </a:rPr>
              <a:t>(“Sophomore”);</a:t>
            </a:r>
          </a:p>
          <a:p>
            <a:pPr marL="0" indent="0">
              <a:buFont typeface="Arial" charset="0"/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} else if (year==3) {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System.out.println</a:t>
            </a:r>
            <a:r>
              <a:rPr lang="en-US" sz="2400" dirty="0" smtClean="0">
                <a:solidFill>
                  <a:srgbClr val="0000FF"/>
                </a:solidFill>
              </a:rPr>
              <a:t>(“Junior”);</a:t>
            </a:r>
          </a:p>
          <a:p>
            <a:pPr marL="0" indent="0">
              <a:buFont typeface="Arial" charset="0"/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} else {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System.out.println</a:t>
            </a:r>
            <a:r>
              <a:rPr lang="en-US" sz="2400" dirty="0" smtClean="0">
                <a:solidFill>
                  <a:srgbClr val="0000FF"/>
                </a:solidFill>
              </a:rPr>
              <a:t>(“Senior”);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}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86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431193"/>
            <a:ext cx="8503920" cy="77039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Java Comparison Operators for Primitive Values</a:t>
            </a:r>
            <a:endParaRPr lang="en-US" sz="4000" dirty="0"/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17EBFA73-EA3A-4A64-99FA-0E0D90D5F8E2}" type="slidenum">
              <a:rPr lang="en-US" sz="1000"/>
              <a:pPr/>
              <a:t>32</a:t>
            </a:fld>
            <a:endParaRPr lang="en-US" sz="1000"/>
          </a:p>
        </p:txBody>
      </p:sp>
      <p:graphicFrame>
        <p:nvGraphicFramePr>
          <p:cNvPr id="4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45362"/>
              </p:ext>
            </p:extLst>
          </p:nvPr>
        </p:nvGraphicFramePr>
        <p:xfrm>
          <a:off x="686520" y="1966964"/>
          <a:ext cx="5029200" cy="3535554"/>
        </p:xfrm>
        <a:graphic>
          <a:graphicData uri="http://schemas.openxmlformats.org/drawingml/2006/table">
            <a:tbl>
              <a:tblPr/>
              <a:tblGrid>
                <a:gridCol w="711200"/>
                <a:gridCol w="4318000"/>
              </a:tblGrid>
              <a:tr h="51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olas" pitchFamily="49" charset="0"/>
                        </a:rPr>
                        <a:t>==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Equal 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olas" pitchFamily="49" charset="0"/>
                        </a:rPr>
                        <a:t>!=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 equal 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olas" pitchFamily="49" charset="0"/>
                        </a:rPr>
                        <a:t>&gt;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Greater than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olas" pitchFamily="49" charset="0"/>
                        </a:rPr>
                        <a:t>&gt;=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Greater than or equal 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olas" pitchFamily="49" charset="0"/>
                        </a:rPr>
                        <a:t>&lt;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Less than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olas" pitchFamily="49" charset="0"/>
                        </a:rPr>
                        <a:t>&lt;=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1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Less than or equal 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35" name="Rectangle 4"/>
          <p:cNvSpPr>
            <a:spLocks noChangeArrowheads="1"/>
          </p:cNvSpPr>
          <p:nvPr/>
        </p:nvSpPr>
        <p:spPr bwMode="auto">
          <a:xfrm>
            <a:off x="5906079" y="2866583"/>
            <a:ext cx="3275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Example expressions:</a:t>
            </a:r>
          </a:p>
          <a:p>
            <a:r>
              <a:rPr lang="en-US" dirty="0"/>
              <a:t>	</a:t>
            </a:r>
            <a:r>
              <a:rPr lang="en-US" dirty="0">
                <a:latin typeface="Consolas" pitchFamily="49" charset="0"/>
              </a:rPr>
              <a:t>variable &lt;= 6</a:t>
            </a:r>
          </a:p>
          <a:p>
            <a:r>
              <a:rPr lang="en-US" dirty="0">
                <a:latin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</a:rPr>
              <a:t>myInt</a:t>
            </a:r>
            <a:r>
              <a:rPr lang="en-US" dirty="0">
                <a:latin typeface="Consolas" pitchFamily="49" charset="0"/>
              </a:rPr>
              <a:t> &gt; 5</a:t>
            </a:r>
          </a:p>
          <a:p>
            <a:r>
              <a:rPr lang="en-US" dirty="0">
                <a:latin typeface="Consolas" pitchFamily="49" charset="0"/>
              </a:rPr>
              <a:t>	5 ==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959" y="5930162"/>
            <a:ext cx="5214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result is a </a:t>
            </a:r>
            <a:r>
              <a:rPr lang="en-US" dirty="0" err="1" smtClean="0"/>
              <a:t>boolean</a:t>
            </a:r>
            <a:r>
              <a:rPr lang="en-US" dirty="0" smtClean="0"/>
              <a:t> value (true/false)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0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941EDF"/>
                </a:solidFill>
                <a:latin typeface="Consolas" pitchFamily="49" charset="0"/>
              </a:rPr>
              <a:t>Boolean</a:t>
            </a:r>
            <a:r>
              <a:rPr lang="en-US" dirty="0" smtClean="0"/>
              <a:t> Type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either </a:t>
            </a:r>
            <a:r>
              <a:rPr lang="en-US" dirty="0" smtClean="0">
                <a:solidFill>
                  <a:srgbClr val="941EDF"/>
                </a:solidFill>
                <a:latin typeface="Consolas" pitchFamily="49" charset="0"/>
              </a:rPr>
              <a:t>true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941EDF"/>
                </a:solidFill>
                <a:latin typeface="Consolas" pitchFamily="49" charset="0"/>
              </a:rPr>
              <a:t>false</a:t>
            </a:r>
          </a:p>
          <a:p>
            <a:endParaRPr lang="en-US" sz="10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 lvl="1">
              <a:buFont typeface="Wingdings 2" pitchFamily="18" charset="2"/>
              <a:buNone/>
            </a:pPr>
            <a:r>
              <a:rPr lang="en-US" sz="2400" dirty="0" err="1" smtClean="0">
                <a:solidFill>
                  <a:srgbClr val="941EDF"/>
                </a:solidFill>
                <a:latin typeface="Consolas" pitchFamily="49" charset="0"/>
              </a:rPr>
              <a:t>boolean</a:t>
            </a: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</a:rPr>
              <a:t>sunny = </a:t>
            </a: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true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pPr lvl="1">
              <a:buFont typeface="Wingdings 2" pitchFamily="18" charset="2"/>
              <a:buNone/>
            </a:pPr>
            <a:r>
              <a:rPr lang="en-US" sz="2400" dirty="0" err="1" smtClean="0">
                <a:solidFill>
                  <a:srgbClr val="941EDF"/>
                </a:solidFill>
                <a:latin typeface="Consolas" pitchFamily="49" charset="0"/>
              </a:rPr>
              <a:t>boolean</a:t>
            </a: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</a:rPr>
              <a:t>cloudy = </a:t>
            </a: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false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pPr lvl="1">
              <a:buFont typeface="Wingdings 2" pitchFamily="18" charset="2"/>
              <a:buNone/>
            </a:pPr>
            <a:endParaRPr lang="en-US" sz="2400" dirty="0" smtClean="0">
              <a:latin typeface="Consolas" pitchFamily="49" charset="0"/>
            </a:endParaRPr>
          </a:p>
          <a:p>
            <a:pPr lvl="1">
              <a:buFont typeface="Wingdings 2" pitchFamily="18" charset="2"/>
              <a:buNone/>
            </a:pP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if</a:t>
            </a:r>
            <a:r>
              <a:rPr lang="en-US" sz="2400" dirty="0" smtClean="0">
                <a:latin typeface="Consolas" pitchFamily="49" charset="0"/>
              </a:rPr>
              <a:t> (sunny || cloudy)</a:t>
            </a:r>
          </a:p>
          <a:p>
            <a:pPr lvl="1">
              <a:buFont typeface="Wingdings 2" pitchFamily="18" charset="2"/>
              <a:buNone/>
            </a:pPr>
            <a:r>
              <a:rPr lang="en-US" sz="2400" dirty="0" smtClean="0">
                <a:latin typeface="Consolas" pitchFamily="49" charset="0"/>
              </a:rPr>
              <a:t>{</a:t>
            </a:r>
          </a:p>
          <a:p>
            <a:pPr lvl="1">
              <a:buFont typeface="Wingdings 2" pitchFamily="18" charset="2"/>
              <a:buNone/>
            </a:pPr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878BB8"/>
                </a:solidFill>
                <a:latin typeface="Consolas" pitchFamily="49" charset="0"/>
              </a:rPr>
              <a:t>// walk to school</a:t>
            </a:r>
          </a:p>
          <a:p>
            <a:pPr lvl="1">
              <a:buFont typeface="Wingdings 2" pitchFamily="18" charset="2"/>
              <a:buNone/>
            </a:pPr>
            <a:r>
              <a:rPr lang="en-US" sz="2400" dirty="0" smtClean="0">
                <a:latin typeface="Consolas" pitchFamily="49" charset="0"/>
              </a:rPr>
              <a:t>}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AB46517F-9CCA-4CA5-8548-F470AF6E6541}" type="slidenum">
              <a:rPr lang="en-US" sz="1000"/>
              <a:pPr/>
              <a:t>33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8991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&amp;&amp;, ||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AND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 smtClean="0">
                <a:solidFill>
                  <a:srgbClr val="941EDF"/>
                </a:solidFill>
                <a:latin typeface="Consolas" pitchFamily="49" charset="0"/>
              </a:rPr>
              <a:t>if</a:t>
            </a:r>
            <a:r>
              <a:rPr lang="en-US" sz="2600" dirty="0" smtClean="0">
                <a:latin typeface="Consolas" pitchFamily="49" charset="0"/>
              </a:rPr>
              <a:t> ((temperature &gt; 50) &amp;&amp; (temperature &lt; 75))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 smtClean="0">
                <a:latin typeface="Consolas" pitchFamily="49" charset="0"/>
              </a:rPr>
              <a:t>{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 smtClean="0">
                <a:latin typeface="Consolas" pitchFamily="49" charset="0"/>
              </a:rPr>
              <a:t>	</a:t>
            </a:r>
            <a:r>
              <a:rPr lang="en-US" sz="2600" dirty="0" smtClean="0">
                <a:solidFill>
                  <a:srgbClr val="878BB8"/>
                </a:solidFill>
                <a:latin typeface="Consolas" pitchFamily="49" charset="0"/>
              </a:rPr>
              <a:t>// walk to school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 smtClean="0">
                <a:latin typeface="Consolas" pitchFamily="49" charset="0"/>
              </a:rPr>
              <a:t>}</a:t>
            </a:r>
          </a:p>
          <a:p>
            <a:pPr>
              <a:buFont typeface="Wingdings 2" pitchFamily="18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r>
              <a:rPr lang="en-US" dirty="0" smtClean="0"/>
              <a:t>OR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 smtClean="0">
                <a:solidFill>
                  <a:srgbClr val="941EDF"/>
                </a:solidFill>
                <a:latin typeface="Consolas" pitchFamily="49" charset="0"/>
              </a:rPr>
              <a:t>if</a:t>
            </a:r>
            <a:r>
              <a:rPr lang="en-US" sz="2600" dirty="0" smtClean="0">
                <a:latin typeface="Consolas" pitchFamily="49" charset="0"/>
              </a:rPr>
              <a:t> (sunny || cloudy)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 smtClean="0">
                <a:latin typeface="Consolas" pitchFamily="49" charset="0"/>
              </a:rPr>
              <a:t>{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 smtClean="0">
                <a:latin typeface="Consolas" pitchFamily="49" charset="0"/>
              </a:rPr>
              <a:t>	</a:t>
            </a:r>
            <a:r>
              <a:rPr lang="en-US" sz="2600" dirty="0" smtClean="0">
                <a:solidFill>
                  <a:srgbClr val="878BB8"/>
                </a:solidFill>
                <a:latin typeface="Consolas" pitchFamily="49" charset="0"/>
              </a:rPr>
              <a:t>// walk to school</a:t>
            </a:r>
          </a:p>
          <a:p>
            <a:pPr lvl="1">
              <a:buFont typeface="Wingdings 2" pitchFamily="18" charset="2"/>
              <a:buNone/>
            </a:pPr>
            <a:r>
              <a:rPr lang="en-US" sz="2600" dirty="0" smtClean="0">
                <a:latin typeface="Consolas" pitchFamily="49" charset="0"/>
              </a:rPr>
              <a:t>}</a:t>
            </a:r>
          </a:p>
          <a:p>
            <a:pPr>
              <a:buFont typeface="Wingdings 2" pitchFamily="18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CEECACFD-ED85-4FF3-A3CA-E84B2DE7269A}" type="slidenum">
              <a:rPr lang="en-US" sz="1000"/>
              <a:pPr/>
              <a:t>34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6474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! (NOT) operator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!true is false</a:t>
            </a:r>
          </a:p>
          <a:p>
            <a:r>
              <a:rPr lang="en-US" dirty="0" smtClean="0"/>
              <a:t>!false is true</a:t>
            </a:r>
          </a:p>
          <a:p>
            <a:r>
              <a:rPr lang="en-US" dirty="0" smtClean="0"/>
              <a:t>Example: walk to school if it is NOT cloudy</a:t>
            </a:r>
          </a:p>
          <a:p>
            <a:endParaRPr lang="en-US" sz="1000" dirty="0" smtClean="0"/>
          </a:p>
          <a:p>
            <a:pPr lvl="1">
              <a:buFont typeface="Wingdings 2" pitchFamily="18" charset="2"/>
              <a:buNone/>
            </a:pP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if</a:t>
            </a:r>
            <a:r>
              <a:rPr lang="en-US" sz="2400" dirty="0" smtClean="0">
                <a:latin typeface="Consolas" pitchFamily="49" charset="0"/>
              </a:rPr>
              <a:t> (!cloudy)</a:t>
            </a:r>
          </a:p>
          <a:p>
            <a:pPr lvl="1">
              <a:buFont typeface="Wingdings 2" pitchFamily="18" charset="2"/>
              <a:buNone/>
            </a:pPr>
            <a:r>
              <a:rPr lang="en-US" sz="2400" dirty="0" smtClean="0">
                <a:latin typeface="Consolas" pitchFamily="49" charset="0"/>
              </a:rPr>
              <a:t>{</a:t>
            </a:r>
          </a:p>
          <a:p>
            <a:pPr lvl="1">
              <a:buFont typeface="Wingdings 2" pitchFamily="18" charset="2"/>
              <a:buNone/>
            </a:pPr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878BB8"/>
                </a:solidFill>
                <a:latin typeface="Consolas" pitchFamily="49" charset="0"/>
              </a:rPr>
              <a:t>// walk to school</a:t>
            </a:r>
          </a:p>
          <a:p>
            <a:pPr lvl="1">
              <a:buFont typeface="Wingdings 2" pitchFamily="18" charset="2"/>
              <a:buNone/>
            </a:pPr>
            <a:r>
              <a:rPr lang="en-US" sz="2400" dirty="0" smtClean="0">
                <a:latin typeface="Consolas" pitchFamily="49" charset="0"/>
              </a:rPr>
              <a:t>}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ADAE1ED0-86F7-44B8-86A1-E05C7C0C7B75}" type="slidenum">
              <a:rPr lang="en-US" sz="1000"/>
              <a:pPr/>
              <a:t>35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525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3541713" cy="4932363"/>
          </a:xfrm>
        </p:spPr>
        <p:txBody>
          <a:bodyPr>
            <a:normAutofit fontScale="92500" lnSpcReduction="10000"/>
          </a:bodyPr>
          <a:lstStyle/>
          <a:p>
            <a:r>
              <a:rPr lang="en-US" sz="2000" smtClean="0"/>
              <a:t>Loop: part of a program that repeats</a:t>
            </a:r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Body: statements being repeated</a:t>
            </a:r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Iteration: each repetition of body</a:t>
            </a:r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Stopping condition</a:t>
            </a:r>
          </a:p>
        </p:txBody>
      </p:sp>
      <p:sp>
        <p:nvSpPr>
          <p:cNvPr id="48131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B475F56D-A98D-4A45-8573-23B941F58C45}" type="slidenum">
              <a:rPr lang="en-US" sz="1000"/>
              <a:pPr/>
              <a:t>36</a:t>
            </a:fld>
            <a:endParaRPr lang="en-US" sz="1000"/>
          </a:p>
        </p:txBody>
      </p:sp>
      <p:grpSp>
        <p:nvGrpSpPr>
          <p:cNvPr id="48133" name="Group 3"/>
          <p:cNvGrpSpPr>
            <a:grpSpLocks/>
          </p:cNvGrpSpPr>
          <p:nvPr/>
        </p:nvGrpSpPr>
        <p:grpSpPr bwMode="auto">
          <a:xfrm>
            <a:off x="5054600" y="2243138"/>
            <a:ext cx="3770313" cy="3482975"/>
            <a:chOff x="3841909" y="2222206"/>
            <a:chExt cx="3771014" cy="3482817"/>
          </a:xfrm>
        </p:grpSpPr>
        <p:sp>
          <p:nvSpPr>
            <p:cNvPr id="5" name="Flowchart: Process 4"/>
            <p:cNvSpPr/>
            <p:nvPr/>
          </p:nvSpPr>
          <p:spPr>
            <a:xfrm>
              <a:off x="5271258" y="2222206"/>
              <a:ext cx="968555" cy="509564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>
              <a:norm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Start</a:t>
              </a:r>
            </a:p>
          </p:txBody>
        </p:sp>
        <p:sp>
          <p:nvSpPr>
            <p:cNvPr id="6" name="Flowchart: Decision 5"/>
            <p:cNvSpPr/>
            <p:nvPr/>
          </p:nvSpPr>
          <p:spPr>
            <a:xfrm>
              <a:off x="4712021" y="2931786"/>
              <a:ext cx="2081600" cy="1193746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Enough sandwiches?</a:t>
              </a: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6517344" y="5195458"/>
              <a:ext cx="1095579" cy="509565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>
              <a:normAutofit fontScale="70000" lnSpcReduction="20000"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Distribute sandwiches</a:t>
              </a:r>
            </a:p>
          </p:txBody>
        </p:sp>
        <p:cxnSp>
          <p:nvCxnSpPr>
            <p:cNvPr id="8" name="Straight Arrow Connector 7"/>
            <p:cNvCxnSpPr>
              <a:stCxn id="5" idx="2"/>
              <a:endCxn id="6" idx="0"/>
            </p:cNvCxnSpPr>
            <p:nvPr/>
          </p:nvCxnSpPr>
          <p:spPr>
            <a:xfrm flipH="1">
              <a:off x="5752821" y="2731770"/>
              <a:ext cx="2715" cy="200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>
              <a:stCxn id="6" idx="2"/>
              <a:endCxn id="13" idx="2"/>
            </p:cNvCxnSpPr>
            <p:nvPr/>
          </p:nvCxnSpPr>
          <p:spPr>
            <a:xfrm rot="5400000">
              <a:off x="4668450" y="3846781"/>
              <a:ext cx="806413" cy="1363916"/>
            </a:xfrm>
            <a:prstGeom prst="bentConnector3">
              <a:avLst>
                <a:gd name="adj1" fmla="val 12834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45" name="TextBox 9"/>
            <p:cNvSpPr txBox="1">
              <a:spLocks noChangeArrowheads="1"/>
            </p:cNvSpPr>
            <p:nvPr/>
          </p:nvSpPr>
          <p:spPr bwMode="auto">
            <a:xfrm>
              <a:off x="5596270" y="4564911"/>
              <a:ext cx="51328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-6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-6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-6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-6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-6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-6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-6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-6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-64" charset="0"/>
                </a:defRPr>
              </a:lvl9pPr>
            </a:lstStyle>
            <a:p>
              <a:r>
                <a:rPr lang="en-US"/>
                <a:t>No</a:t>
              </a:r>
            </a:p>
          </p:txBody>
        </p:sp>
        <p:cxnSp>
          <p:nvCxnSpPr>
            <p:cNvPr id="11" name="Shape 10"/>
            <p:cNvCxnSpPr>
              <a:stCxn id="6" idx="3"/>
              <a:endCxn id="7" idx="0"/>
            </p:cNvCxnSpPr>
            <p:nvPr/>
          </p:nvCxnSpPr>
          <p:spPr>
            <a:xfrm>
              <a:off x="6793621" y="3528659"/>
              <a:ext cx="271512" cy="166679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47" name="TextBox 11"/>
            <p:cNvSpPr txBox="1">
              <a:spLocks noChangeArrowheads="1"/>
            </p:cNvSpPr>
            <p:nvPr/>
          </p:nvSpPr>
          <p:spPr bwMode="auto">
            <a:xfrm>
              <a:off x="6741053" y="4274288"/>
              <a:ext cx="60356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-6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-6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-6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-6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-6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-6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-6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-6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-64" charset="0"/>
                </a:defRPr>
              </a:lvl9pPr>
            </a:lstStyle>
            <a:p>
              <a:r>
                <a:rPr lang="en-US"/>
                <a:t>Yes</a:t>
              </a: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3841909" y="4422381"/>
              <a:ext cx="1095579" cy="509564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>
              <a:normAutofit fontScale="70000" lnSpcReduction="20000"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Make sandwich</a:t>
              </a:r>
            </a:p>
          </p:txBody>
        </p:sp>
        <p:cxnSp>
          <p:nvCxnSpPr>
            <p:cNvPr id="14" name="Shape 13"/>
            <p:cNvCxnSpPr>
              <a:stCxn id="13" idx="0"/>
              <a:endCxn id="6" idx="1"/>
            </p:cNvCxnSpPr>
            <p:nvPr/>
          </p:nvCxnSpPr>
          <p:spPr>
            <a:xfrm rot="5400000" flipH="1" flipV="1">
              <a:off x="4103998" y="3814360"/>
              <a:ext cx="893722" cy="32232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4976813" y="2828925"/>
            <a:ext cx="2987675" cy="3273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70450" y="4062413"/>
            <a:ext cx="1550988" cy="1277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867400" y="2952750"/>
            <a:ext cx="2287588" cy="1339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3409950" y="1981200"/>
            <a:ext cx="2005013" cy="13271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0" idx="1"/>
          </p:cNvCxnSpPr>
          <p:nvPr/>
        </p:nvCxnSpPr>
        <p:spPr>
          <a:xfrm>
            <a:off x="3067050" y="3257550"/>
            <a:ext cx="2030413" cy="9921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1" idx="3"/>
          </p:cNvCxnSpPr>
          <p:nvPr/>
        </p:nvCxnSpPr>
        <p:spPr>
          <a:xfrm flipV="1">
            <a:off x="3752850" y="4095750"/>
            <a:ext cx="2449513" cy="14668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4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Types of Loops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solidFill>
                  <a:srgbClr val="941EDF"/>
                </a:solidFill>
              </a:rPr>
              <a:t>while</a:t>
            </a:r>
          </a:p>
          <a:p>
            <a:pPr lvl="1"/>
            <a:r>
              <a:rPr lang="en-US" altLang="zh-CN" dirty="0" smtClean="0"/>
              <a:t>Safest choice</a:t>
            </a:r>
          </a:p>
          <a:p>
            <a:pPr lvl="1"/>
            <a:r>
              <a:rPr lang="en-US" altLang="zh-CN" dirty="0" smtClean="0"/>
              <a:t>Not always the best</a:t>
            </a:r>
          </a:p>
          <a:p>
            <a:r>
              <a:rPr lang="en-US" altLang="zh-CN" dirty="0" smtClean="0">
                <a:solidFill>
                  <a:srgbClr val="941EDF"/>
                </a:solidFill>
              </a:rPr>
              <a:t>do</a:t>
            </a:r>
            <a:r>
              <a:rPr lang="en-US" altLang="zh-CN" dirty="0" smtClean="0"/>
              <a:t>-</a:t>
            </a:r>
            <a:r>
              <a:rPr lang="en-US" altLang="zh-CN" dirty="0" smtClean="0">
                <a:solidFill>
                  <a:srgbClr val="941EDF"/>
                </a:solidFill>
              </a:rPr>
              <a:t>while</a:t>
            </a:r>
          </a:p>
          <a:p>
            <a:pPr lvl="1"/>
            <a:r>
              <a:rPr lang="en-US" altLang="zh-CN" dirty="0" smtClean="0"/>
              <a:t>Loop iterates AT LEAST once </a:t>
            </a:r>
          </a:p>
          <a:p>
            <a:r>
              <a:rPr lang="en-US" altLang="zh-CN" dirty="0" smtClean="0">
                <a:solidFill>
                  <a:srgbClr val="941EDF"/>
                </a:solidFill>
              </a:rPr>
              <a:t>for</a:t>
            </a:r>
          </a:p>
          <a:p>
            <a:pPr lvl="1"/>
            <a:r>
              <a:rPr lang="en-US" altLang="zh-CN" dirty="0" smtClean="0"/>
              <a:t>Similar to </a:t>
            </a:r>
            <a:r>
              <a:rPr lang="en-US" altLang="zh-CN" dirty="0" smtClean="0">
                <a:solidFill>
                  <a:srgbClr val="941EDF"/>
                </a:solidFill>
              </a:rPr>
              <a:t>while</a:t>
            </a:r>
            <a:r>
              <a:rPr lang="en-US" altLang="zh-CN" dirty="0" smtClean="0"/>
              <a:t>, but often more convenient syntax</a:t>
            </a:r>
          </a:p>
          <a:p>
            <a:pPr lvl="1"/>
            <a:r>
              <a:rPr lang="en-US" altLang="zh-CN" dirty="0" smtClean="0"/>
              <a:t>Most useful when you have a known </a:t>
            </a:r>
            <a:r>
              <a:rPr lang="en-US" altLang="zh-CN" dirty="0" smtClean="0"/>
              <a:t>number </a:t>
            </a:r>
            <a:r>
              <a:rPr lang="en-US" altLang="zh-CN" dirty="0" smtClean="0"/>
              <a:t>of iterations you need to do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FF0206ED-44B5-43D6-9473-448F08B2FFC0}" type="slidenum">
              <a:rPr lang="en-US" sz="1000"/>
              <a:pPr/>
              <a:t>37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5499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Using a </a:t>
            </a:r>
            <a:r>
              <a:rPr lang="en-US" dirty="0" smtClean="0">
                <a:solidFill>
                  <a:srgbClr val="941EDF"/>
                </a:solidFill>
              </a:rPr>
              <a:t>while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1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z="20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n = 1;</a:t>
            </a:r>
            <a:endParaRPr lang="en-US" sz="24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while</a:t>
            </a:r>
            <a:r>
              <a:rPr lang="en-US" sz="2400" dirty="0" smtClean="0">
                <a:latin typeface="Consolas" pitchFamily="49" charset="0"/>
              </a:rPr>
              <a:t> (n &lt;= 10)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latin typeface="Consolas" pitchFamily="49" charset="0"/>
              </a:rPr>
              <a:t>{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latin typeface="Consolas" pitchFamily="49" charset="0"/>
              </a:rPr>
              <a:t>    </a:t>
            </a:r>
            <a:r>
              <a:rPr lang="en-US" sz="2400" dirty="0" err="1" smtClean="0">
                <a:latin typeface="Consolas" pitchFamily="49" charset="0"/>
              </a:rPr>
              <a:t>System.out.println</a:t>
            </a:r>
            <a:r>
              <a:rPr lang="en-US" sz="2400" dirty="0" smtClean="0">
                <a:latin typeface="Consolas" pitchFamily="49" charset="0"/>
              </a:rPr>
              <a:t>(n);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latin typeface="Consolas" pitchFamily="49" charset="0"/>
              </a:rPr>
              <a:t>    n = n + 1;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latin typeface="Consolas" pitchFamily="49" charset="0"/>
              </a:rPr>
              <a:t>}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1EB28193-3165-4825-B268-A87BF0D94037}" type="slidenum">
              <a:rPr lang="en-US" sz="1000"/>
              <a:pPr/>
              <a:t>38</a:t>
            </a:fld>
            <a:endParaRPr lang="en-US" sz="100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556840"/>
              </p:ext>
            </p:extLst>
          </p:nvPr>
        </p:nvGraphicFramePr>
        <p:xfrm>
          <a:off x="5144662" y="1822383"/>
          <a:ext cx="3785682" cy="358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Visio" r:id="rId3" imgW="3904488" imgH="3700272" progId="Visio.Drawing.6">
                  <p:embed/>
                </p:oleObj>
              </mc:Choice>
              <mc:Fallback>
                <p:oleObj name="Visio" r:id="rId3" imgW="3904488" imgH="370027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662" y="1822383"/>
                        <a:ext cx="3785682" cy="3587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7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Using a </a:t>
            </a:r>
            <a:r>
              <a:rPr lang="en-US" dirty="0" smtClean="0">
                <a:solidFill>
                  <a:srgbClr val="941EDF"/>
                </a:solidFill>
              </a:rPr>
              <a:t>for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891A7"/>
              </a:buClr>
              <a:buFont typeface="Wingdings 2" pitchFamily="18" charset="2"/>
              <a:buNone/>
            </a:pPr>
            <a:endParaRPr lang="en-US" sz="20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 n;</a:t>
            </a:r>
            <a:endParaRPr lang="en-US" sz="24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endParaRPr lang="en-US" sz="24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for</a:t>
            </a: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 (n = 1; n &lt;= 10; n++)</a:t>
            </a: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{</a:t>
            </a: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    </a:t>
            </a:r>
            <a:r>
              <a:rPr lang="en-US" sz="2400" dirty="0" err="1" smtClean="0">
                <a:solidFill>
                  <a:srgbClr val="000000"/>
                </a:solidFill>
                <a:latin typeface="Consolas" pitchFamily="49" charset="0"/>
              </a:rPr>
              <a:t>System.out.println</a:t>
            </a: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(n);</a:t>
            </a: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}</a:t>
            </a:r>
          </a:p>
          <a:p>
            <a:endParaRPr lang="en-U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E7D78F2F-F201-4416-B7CB-C11F462E7612}" type="slidenum">
              <a:rPr lang="en-US" sz="1000"/>
              <a:pPr/>
              <a:t>39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9123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Hardware vs. Software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- physical machine</a:t>
            </a:r>
          </a:p>
          <a:p>
            <a:pPr lvl="1"/>
            <a:r>
              <a:rPr lang="en-US" dirty="0" smtClean="0"/>
              <a:t>CPU, Memory</a:t>
            </a:r>
          </a:p>
          <a:p>
            <a:r>
              <a:rPr lang="en-US" dirty="0" smtClean="0"/>
              <a:t>Software - programs that give instructions to the computer</a:t>
            </a:r>
          </a:p>
          <a:p>
            <a:pPr lvl="1"/>
            <a:r>
              <a:rPr lang="en-US" dirty="0" smtClean="0"/>
              <a:t>Windows XP, Games, Eclipse</a:t>
            </a:r>
          </a:p>
          <a:p>
            <a:endParaRPr lang="en-US" dirty="0" smtClean="0"/>
          </a:p>
        </p:txBody>
      </p:sp>
      <p:sp>
        <p:nvSpPr>
          <p:cNvPr id="15363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6C9EDFA4-5B48-48B4-84B9-ACA28D67C157}" type="slidenum">
              <a:rPr lang="en-US" sz="1000"/>
              <a:pPr/>
              <a:t>4</a:t>
            </a:fld>
            <a:endParaRPr lang="en-US" sz="1000"/>
          </a:p>
        </p:txBody>
      </p:sp>
      <p:pic>
        <p:nvPicPr>
          <p:cNvPr id="1566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74" y="4546633"/>
            <a:ext cx="28670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37" y="4573620"/>
            <a:ext cx="16144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99" y="468792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softw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21" y="4530757"/>
            <a:ext cx="162718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49" y="4626008"/>
            <a:ext cx="16033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49" y="4564095"/>
            <a:ext cx="14763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8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Infinite Loop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891A7"/>
              </a:buClr>
              <a:buFont typeface="Wingdings 2" pitchFamily="18" charset="2"/>
              <a:buNone/>
            </a:pPr>
            <a:endParaRPr lang="en-US" sz="20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 n;</a:t>
            </a:r>
            <a:endParaRPr lang="en-US" sz="24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endParaRPr lang="en-US" sz="24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for</a:t>
            </a: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 (</a:t>
            </a:r>
            <a:r>
              <a:rPr lang="en-US" sz="2400" dirty="0" smtClean="0">
                <a:latin typeface="Consolas" pitchFamily="49" charset="0"/>
              </a:rPr>
              <a:t>n = 1</a:t>
            </a: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; n &lt;= 10;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</a:rPr>
              <a:t>n = 0</a:t>
            </a: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)</a:t>
            </a: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{</a:t>
            </a: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    </a:t>
            </a:r>
            <a:r>
              <a:rPr lang="en-US" sz="2400" dirty="0" err="1" smtClean="0">
                <a:solidFill>
                  <a:srgbClr val="000000"/>
                </a:solidFill>
                <a:latin typeface="Consolas" pitchFamily="49" charset="0"/>
              </a:rPr>
              <a:t>System.out.println</a:t>
            </a: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(n);</a:t>
            </a:r>
          </a:p>
          <a:p>
            <a:pPr>
              <a:buClr>
                <a:srgbClr val="3891A7"/>
              </a:buClr>
              <a:buFont typeface="Wingdings 2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3078BDD9-02B7-4647-A50E-5B05428EBDD9}" type="slidenum">
              <a:rPr lang="en-US" sz="1000"/>
              <a:pPr/>
              <a:t>40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725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941EDF"/>
                </a:solidFill>
              </a:rPr>
              <a:t>break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7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solidFill>
                  <a:srgbClr val="941EDF"/>
                </a:solidFill>
                <a:latin typeface="Consolas" pitchFamily="49" charset="0"/>
              </a:rPr>
              <a:t>for</a:t>
            </a:r>
            <a:r>
              <a:rPr lang="en-US" sz="1800" dirty="0" smtClean="0">
                <a:latin typeface="Consolas" pitchFamily="49" charset="0"/>
              </a:rPr>
              <a:t> (</a:t>
            </a:r>
            <a:r>
              <a:rPr lang="en-US" sz="1800" dirty="0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</a:rPr>
              <a:t> item = 1; item &lt;= 5; item++)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{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    </a:t>
            </a:r>
            <a:r>
              <a:rPr lang="en-US" sz="1800" dirty="0" err="1" smtClean="0">
                <a:latin typeface="Consolas" pitchFamily="49" charset="0"/>
              </a:rPr>
              <a:t>System.out.print</a:t>
            </a:r>
            <a:r>
              <a:rPr lang="en-US" sz="1800" dirty="0" smtClean="0">
                <a:latin typeface="Consolas" pitchFamily="49" charset="0"/>
              </a:rPr>
              <a:t>(</a:t>
            </a:r>
            <a:r>
              <a:rPr lang="en-US" sz="1800" dirty="0" smtClean="0">
                <a:solidFill>
                  <a:srgbClr val="00CB00"/>
                </a:solidFill>
                <a:latin typeface="Consolas" pitchFamily="49" charset="0"/>
              </a:rPr>
              <a:t>“Enter cost of item #”</a:t>
            </a:r>
            <a:r>
              <a:rPr lang="en-US" sz="1800" dirty="0" smtClean="0">
                <a:latin typeface="Consolas" pitchFamily="49" charset="0"/>
              </a:rPr>
              <a:t> + item + </a:t>
            </a:r>
            <a:r>
              <a:rPr lang="en-US" sz="1800" dirty="0" smtClean="0">
                <a:solidFill>
                  <a:srgbClr val="00CB00"/>
                </a:solidFill>
                <a:latin typeface="Consolas" pitchFamily="49" charset="0"/>
              </a:rPr>
              <a:t>“: $”</a:t>
            </a:r>
            <a:r>
              <a:rPr lang="en-US" sz="18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    amount = </a:t>
            </a:r>
            <a:r>
              <a:rPr lang="en-US" sz="1800" dirty="0" err="1" smtClean="0">
                <a:latin typeface="Consolas" pitchFamily="49" charset="0"/>
              </a:rPr>
              <a:t>keyboard.nextDouble</a:t>
            </a:r>
            <a:r>
              <a:rPr lang="en-US" sz="1800" dirty="0" smtClean="0">
                <a:latin typeface="Consolas" pitchFamily="49" charset="0"/>
              </a:rPr>
              <a:t>();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    total = total + amount;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    </a:t>
            </a:r>
            <a:r>
              <a:rPr lang="en-US" sz="1800" dirty="0" smtClean="0">
                <a:solidFill>
                  <a:srgbClr val="941EDF"/>
                </a:solidFill>
                <a:latin typeface="Consolas" pitchFamily="49" charset="0"/>
              </a:rPr>
              <a:t>if</a:t>
            </a:r>
            <a:r>
              <a:rPr lang="en-US" sz="1800" dirty="0" smtClean="0">
                <a:latin typeface="Consolas" pitchFamily="49" charset="0"/>
              </a:rPr>
              <a:t> (total &gt;= 100)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    {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        </a:t>
            </a:r>
            <a:r>
              <a:rPr lang="en-US" sz="1800" dirty="0" err="1" smtClean="0">
                <a:latin typeface="Consolas" pitchFamily="49" charset="0"/>
              </a:rPr>
              <a:t>System.out.println</a:t>
            </a:r>
            <a:r>
              <a:rPr lang="en-US" sz="1800" dirty="0" smtClean="0">
                <a:latin typeface="Consolas" pitchFamily="49" charset="0"/>
              </a:rPr>
              <a:t>(</a:t>
            </a:r>
            <a:r>
              <a:rPr lang="en-US" sz="1800" dirty="0" smtClean="0">
                <a:solidFill>
                  <a:srgbClr val="00CB00"/>
                </a:solidFill>
                <a:latin typeface="Consolas" pitchFamily="49" charset="0"/>
              </a:rPr>
              <a:t>“You spent all your money.”</a:t>
            </a:r>
            <a:r>
              <a:rPr lang="en-US" sz="18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        </a:t>
            </a:r>
            <a:r>
              <a:rPr lang="en-US" sz="1800" dirty="0" smtClean="0">
                <a:solidFill>
                  <a:srgbClr val="941EDF"/>
                </a:solidFill>
                <a:latin typeface="Consolas" pitchFamily="49" charset="0"/>
              </a:rPr>
              <a:t>break</a:t>
            </a:r>
            <a:r>
              <a:rPr lang="en-US" sz="1800" dirty="0" smtClean="0">
                <a:latin typeface="Consolas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    }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    </a:t>
            </a:r>
            <a:r>
              <a:rPr lang="en-US" sz="1800" dirty="0" err="1" smtClean="0">
                <a:latin typeface="Consolas" pitchFamily="49" charset="0"/>
              </a:rPr>
              <a:t>System.out.println</a:t>
            </a:r>
            <a:r>
              <a:rPr lang="en-US" sz="1800" dirty="0" smtClean="0">
                <a:latin typeface="Consolas" pitchFamily="49" charset="0"/>
              </a:rPr>
              <a:t>(</a:t>
            </a:r>
            <a:r>
              <a:rPr lang="en-US" sz="1800" dirty="0" smtClean="0">
                <a:solidFill>
                  <a:srgbClr val="00CB00"/>
                </a:solidFill>
                <a:latin typeface="Consolas" pitchFamily="49" charset="0"/>
              </a:rPr>
              <a:t>“Your total so far is $”</a:t>
            </a:r>
            <a:r>
              <a:rPr lang="en-US" sz="1800" dirty="0" smtClean="0">
                <a:latin typeface="Consolas" pitchFamily="49" charset="0"/>
              </a:rPr>
              <a:t> + total);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endParaRPr lang="en-US" sz="1800" dirty="0" smtClean="0">
              <a:latin typeface="Consolas" pitchFamily="49" charset="0"/>
            </a:endParaRPr>
          </a:p>
          <a:p>
            <a:pPr>
              <a:lnSpc>
                <a:spcPct val="90000"/>
              </a:lnSpc>
              <a:spcBef>
                <a:spcPts val="624"/>
              </a:spcBef>
              <a:buFont typeface="Wingdings 2" pitchFamily="18" charset="2"/>
              <a:buNone/>
            </a:pPr>
            <a:r>
              <a:rPr lang="en-US" sz="1800" dirty="0" err="1" smtClean="0">
                <a:latin typeface="Consolas" pitchFamily="49" charset="0"/>
              </a:rPr>
              <a:t>System.out.println</a:t>
            </a:r>
            <a:r>
              <a:rPr lang="en-US" sz="1800" dirty="0" smtClean="0">
                <a:latin typeface="Consolas" pitchFamily="49" charset="0"/>
              </a:rPr>
              <a:t>(</a:t>
            </a:r>
            <a:r>
              <a:rPr lang="en-US" sz="1800" dirty="0" smtClean="0">
                <a:solidFill>
                  <a:srgbClr val="00CB00"/>
                </a:solidFill>
                <a:latin typeface="Consolas" pitchFamily="49" charset="0"/>
              </a:rPr>
              <a:t>“You spent $”</a:t>
            </a:r>
            <a:r>
              <a:rPr lang="en-US" sz="1800" dirty="0" smtClean="0">
                <a:latin typeface="Consolas" pitchFamily="49" charset="0"/>
              </a:rPr>
              <a:t> + total);</a:t>
            </a:r>
          </a:p>
          <a:p>
            <a:pPr>
              <a:lnSpc>
                <a:spcPct val="90000"/>
              </a:lnSpc>
              <a:spcBef>
                <a:spcPts val="624"/>
              </a:spcBef>
            </a:pPr>
            <a:endParaRPr lang="en-US" sz="1800" dirty="0" smtClean="0"/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E2F842F1-C73D-472C-A86D-2E024DADA7A6}" type="slidenum">
              <a:rPr lang="en-US" sz="1000"/>
              <a:pPr/>
              <a:t>41</a:t>
            </a:fld>
            <a:endParaRPr lang="en-US" sz="1000"/>
          </a:p>
        </p:txBody>
      </p:sp>
      <p:sp>
        <p:nvSpPr>
          <p:cNvPr id="10" name="Freeform 9"/>
          <p:cNvSpPr/>
          <p:nvPr/>
        </p:nvSpPr>
        <p:spPr>
          <a:xfrm>
            <a:off x="0" y="4355358"/>
            <a:ext cx="1409700" cy="1423987"/>
          </a:xfrm>
          <a:custGeom>
            <a:avLst/>
            <a:gdLst>
              <a:gd name="connsiteX0" fmla="*/ 1408813 w 1408813"/>
              <a:gd name="connsiteY0" fmla="*/ 21265 h 1424762"/>
              <a:gd name="connsiteX1" fmla="*/ 154172 w 1408813"/>
              <a:gd name="connsiteY1" fmla="*/ 233916 h 1424762"/>
              <a:gd name="connsiteX2" fmla="*/ 483781 w 1408813"/>
              <a:gd name="connsiteY2" fmla="*/ 1424762 h 142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8813" h="1424762">
                <a:moveTo>
                  <a:pt x="1408813" y="21265"/>
                </a:moveTo>
                <a:cubicBezTo>
                  <a:pt x="858578" y="10632"/>
                  <a:pt x="308344" y="0"/>
                  <a:pt x="154172" y="233916"/>
                </a:cubicBezTo>
                <a:cubicBezTo>
                  <a:pt x="0" y="467832"/>
                  <a:pt x="241890" y="946297"/>
                  <a:pt x="483781" y="1424762"/>
                </a:cubicBezTo>
              </a:path>
            </a:pathLst>
          </a:cu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Ending a Loop</a:t>
            </a:r>
            <a:endParaRPr lang="zh-CN" altLang="en-US" dirty="0">
              <a:latin typeface="+mn-lt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Count-controlled loops</a:t>
            </a:r>
          </a:p>
          <a:p>
            <a:pPr lvl="1"/>
            <a:r>
              <a:rPr lang="en-US" altLang="zh-CN" dirty="0" smtClean="0"/>
              <a:t>If you know the number of loop iterations</a:t>
            </a:r>
          </a:p>
          <a:p>
            <a:pPr lvl="1"/>
            <a:r>
              <a:rPr lang="en-US" altLang="zh-CN" dirty="0" smtClean="0">
                <a:solidFill>
                  <a:srgbClr val="941EDF"/>
                </a:solidFill>
              </a:rPr>
              <a:t>for</a:t>
            </a:r>
            <a:r>
              <a:rPr lang="en-US" altLang="zh-CN" dirty="0" smtClean="0"/>
              <a:t> (count = 0; count &lt; </a:t>
            </a:r>
            <a:r>
              <a:rPr lang="en-US" altLang="zh-CN" dirty="0" smtClean="0">
                <a:solidFill>
                  <a:srgbClr val="FF0000"/>
                </a:solidFill>
              </a:rPr>
              <a:t>iterations</a:t>
            </a:r>
            <a:r>
              <a:rPr lang="en-US" altLang="zh-CN" dirty="0" smtClean="0"/>
              <a:t>; count++)</a:t>
            </a:r>
          </a:p>
          <a:p>
            <a:endParaRPr lang="en-US" altLang="zh-CN" sz="1000" dirty="0" smtClean="0"/>
          </a:p>
          <a:p>
            <a:r>
              <a:rPr lang="en-US" altLang="zh-CN" dirty="0" smtClean="0"/>
              <a:t>User-controlled loops</a:t>
            </a:r>
          </a:p>
          <a:p>
            <a:pPr lvl="1"/>
            <a:r>
              <a:rPr lang="en-US" altLang="zh-CN" dirty="0" smtClean="0"/>
              <a:t>Change the value of control variable</a:t>
            </a:r>
          </a:p>
          <a:p>
            <a:pPr lvl="2"/>
            <a:r>
              <a:rPr lang="en-US" altLang="zh-CN" dirty="0" smtClean="0"/>
              <a:t>E.g., </a:t>
            </a:r>
            <a:r>
              <a:rPr lang="en-US" altLang="zh-CN" i="1" dirty="0" smtClean="0"/>
              <a:t>Ask-before-iterating, or sentinel value ( if user input is smaller than 0)</a:t>
            </a:r>
            <a:endParaRPr lang="en-US" altLang="zh-CN" i="1" dirty="0"/>
          </a:p>
          <a:p>
            <a:pPr lvl="2"/>
            <a:r>
              <a:rPr lang="en-US" altLang="zh-CN" dirty="0" smtClean="0"/>
              <a:t>E.g., </a:t>
            </a:r>
            <a:r>
              <a:rPr lang="en-US" altLang="zh-CN" dirty="0" err="1" smtClean="0"/>
              <a:t>boolean</a:t>
            </a:r>
            <a:r>
              <a:rPr lang="en-US" altLang="zh-CN" dirty="0" err="1"/>
              <a:t>s</a:t>
            </a:r>
            <a:r>
              <a:rPr lang="en-US" altLang="zh-CN" dirty="0" smtClean="0"/>
              <a:t>, matching is found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9F21C9E2-5FC8-4234-BB88-5900985D45F8}" type="slidenum">
              <a:rPr lang="en-US" sz="1000"/>
              <a:pPr/>
              <a:t>42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0054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Nested Loops Example</a:t>
            </a:r>
            <a:endParaRPr 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84373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for (int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= 1;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&lt;10;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for (int j = 1; j&lt;=</a:t>
            </a:r>
            <a:r>
              <a:rPr lang="en-US" sz="2800" b="1" dirty="0" err="1">
                <a:solidFill>
                  <a:srgbClr val="C00000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; j++)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	</a:t>
            </a:r>
            <a:r>
              <a:rPr lang="en-US" sz="2800" dirty="0" err="1">
                <a:solidFill>
                  <a:srgbClr val="0000FF"/>
                </a:solidFill>
              </a:rPr>
              <a:t>System.out.print</a:t>
            </a:r>
            <a:r>
              <a:rPr lang="en-US" sz="2800" dirty="0">
                <a:solidFill>
                  <a:srgbClr val="0000FF"/>
                </a:solidFill>
              </a:rPr>
              <a:t>(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+ ”*” + j + “=“ + (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* j) + “\t“);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err="1">
                <a:solidFill>
                  <a:srgbClr val="0000FF"/>
                </a:solidFill>
              </a:rPr>
              <a:t>System.out.println</a:t>
            </a:r>
            <a:r>
              <a:rPr lang="en-US" sz="2800" dirty="0">
                <a:solidFill>
                  <a:srgbClr val="0000FF"/>
                </a:solidFill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182997DB-E12E-44C2-A6EE-E1D4E446AAF0}" type="slidenum">
              <a:rPr lang="en-US" sz="1000"/>
              <a:pPr/>
              <a:t>43</a:t>
            </a:fld>
            <a:endParaRPr lang="en-US" sz="1000"/>
          </a:p>
        </p:txBody>
      </p:sp>
      <p:sp>
        <p:nvSpPr>
          <p:cNvPr id="11" name="Left Bracket 10"/>
          <p:cNvSpPr/>
          <p:nvPr/>
        </p:nvSpPr>
        <p:spPr>
          <a:xfrm>
            <a:off x="708433" y="2731023"/>
            <a:ext cx="160339" cy="1151104"/>
          </a:xfrm>
          <a:prstGeom prst="leftBracket">
            <a:avLst/>
          </a:prstGeom>
          <a:noFill/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>
            <a:off x="285750" y="2076172"/>
            <a:ext cx="222250" cy="3069558"/>
          </a:xfrm>
          <a:prstGeom prst="leftBracket">
            <a:avLst/>
          </a:prstGeom>
          <a:noFill/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20" idx="0"/>
            <a:endCxn id="11" idx="1"/>
          </p:cNvCxnSpPr>
          <p:nvPr/>
        </p:nvCxnSpPr>
        <p:spPr>
          <a:xfrm flipH="1" flipV="1">
            <a:off x="708433" y="3306575"/>
            <a:ext cx="4511267" cy="9756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0"/>
            <a:endCxn id="12" idx="1"/>
          </p:cNvCxnSpPr>
          <p:nvPr/>
        </p:nvCxnSpPr>
        <p:spPr>
          <a:xfrm flipH="1" flipV="1">
            <a:off x="285750" y="3610951"/>
            <a:ext cx="1284696" cy="21634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38650" y="4282177"/>
            <a:ext cx="1562100" cy="40005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Inner loop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433" y="5774380"/>
            <a:ext cx="1724025" cy="40005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Outer loop</a:t>
            </a:r>
          </a:p>
        </p:txBody>
      </p:sp>
    </p:spTree>
    <p:extLst>
      <p:ext uri="{BB962C8B-B14F-4D97-AF65-F5344CB8AC3E}">
        <p14:creationId xmlns:p14="http://schemas.microsoft.com/office/powerpoint/2010/main" val="249159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Classes, Objects, and Methods</a:t>
            </a:r>
            <a:endParaRPr lang="en-US" dirty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Class: a definition of a kind of object</a:t>
            </a:r>
          </a:p>
          <a:p>
            <a:r>
              <a:rPr lang="en-US" smtClean="0"/>
              <a:t>Object: an instance of a class</a:t>
            </a:r>
          </a:p>
          <a:p>
            <a:pPr lvl="1"/>
            <a:r>
              <a:rPr lang="en-US" smtClean="0"/>
              <a:t>Contains instance variables (data) and methods</a:t>
            </a:r>
          </a:p>
          <a:p>
            <a:r>
              <a:rPr lang="en-US" smtClean="0"/>
              <a:t>Methods</a:t>
            </a:r>
          </a:p>
          <a:p>
            <a:pPr lvl="1"/>
            <a:r>
              <a:rPr lang="en-US" smtClean="0"/>
              <a:t>Methods that return a value</a:t>
            </a:r>
          </a:p>
          <a:p>
            <a:pPr lvl="1"/>
            <a:r>
              <a:rPr lang="en-US" smtClean="0"/>
              <a:t>Methods that return nothing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62BB1D6E-B999-47E7-B873-A71FA13C001C}" type="slidenum">
              <a:rPr lang="en-US" sz="1000"/>
              <a:pPr/>
              <a:t>44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4104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316038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class</a:t>
            </a:r>
            <a:r>
              <a:rPr lang="en-US" dirty="0" smtClean="0"/>
              <a:t> is the definition of a kind of object</a:t>
            </a:r>
          </a:p>
          <a:p>
            <a:pPr lvl="1"/>
            <a:r>
              <a:rPr lang="en-US" dirty="0" smtClean="0"/>
              <a:t>A blueprint for constructing specific objects</a:t>
            </a:r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C9675BF7-A931-4051-9831-6B15F935E7E1}" type="slidenum">
              <a:rPr lang="en-US" sz="1000"/>
              <a:pPr/>
              <a:t>45</a:t>
            </a:fld>
            <a:endParaRPr lang="en-US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65" y="2763838"/>
            <a:ext cx="5453166" cy="38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Objects, Instantiation</a:t>
            </a:r>
            <a:endParaRPr lang="en-US" dirty="0"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8946" y="1754658"/>
            <a:ext cx="3657600" cy="155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Consolas" charset="0"/>
              </a:rPr>
              <a:t>Object Name</a:t>
            </a:r>
            <a:r>
              <a:rPr lang="en-US" sz="1800" dirty="0">
                <a:latin typeface="Consolas" charset="0"/>
              </a:rPr>
              <a:t>: </a:t>
            </a:r>
            <a:r>
              <a:rPr lang="en-US" sz="1800" dirty="0" err="1">
                <a:latin typeface="Consolas" charset="0"/>
              </a:rPr>
              <a:t>patsCar</a:t>
            </a:r>
            <a:endParaRPr lang="en-US" sz="1800" dirty="0">
              <a:latin typeface="Consolas" charset="0"/>
            </a:endParaRPr>
          </a:p>
          <a:p>
            <a:endParaRPr lang="en-US" sz="1800" dirty="0">
              <a:latin typeface="Consolas" charset="0"/>
            </a:endParaRPr>
          </a:p>
          <a:p>
            <a:r>
              <a:rPr lang="en-US" sz="1800" dirty="0">
                <a:latin typeface="Consolas" charset="0"/>
              </a:rPr>
              <a:t>amount of fuel: 10 gallons</a:t>
            </a:r>
          </a:p>
          <a:p>
            <a:r>
              <a:rPr lang="en-US" sz="1800" dirty="0">
                <a:latin typeface="Consolas" charset="0"/>
              </a:rPr>
              <a:t>speed: 55 miles per hour</a:t>
            </a:r>
          </a:p>
          <a:p>
            <a:r>
              <a:rPr lang="en-US" sz="1800" dirty="0">
                <a:latin typeface="Consolas" charset="0"/>
              </a:rPr>
              <a:t>license plate: </a:t>
            </a:r>
            <a:r>
              <a:rPr lang="ja-JP" altLang="en-US" sz="1800" dirty="0">
                <a:latin typeface="Consolas" charset="0"/>
              </a:rPr>
              <a:t>“</a:t>
            </a:r>
            <a:r>
              <a:rPr lang="en-US" sz="1800" dirty="0">
                <a:latin typeface="Consolas" charset="0"/>
              </a:rPr>
              <a:t>135 XJK</a:t>
            </a:r>
            <a:r>
              <a:rPr lang="ja-JP" altLang="en-US" sz="1800" dirty="0">
                <a:latin typeface="Consolas" charset="0"/>
              </a:rPr>
              <a:t>”</a:t>
            </a:r>
            <a:endParaRPr lang="en-US" sz="1800" dirty="0">
              <a:latin typeface="Consola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0536" y="3727939"/>
            <a:ext cx="3657600" cy="155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Consolas" charset="0"/>
              </a:rPr>
              <a:t>Object Name</a:t>
            </a:r>
            <a:r>
              <a:rPr lang="en-US" sz="1800" dirty="0">
                <a:latin typeface="Consolas" charset="0"/>
              </a:rPr>
              <a:t>: </a:t>
            </a:r>
            <a:r>
              <a:rPr lang="en-US" sz="1800" dirty="0" err="1">
                <a:latin typeface="Consolas" charset="0"/>
              </a:rPr>
              <a:t>suesCar</a:t>
            </a:r>
            <a:endParaRPr lang="en-US" sz="1800" dirty="0">
              <a:latin typeface="Consolas" charset="0"/>
            </a:endParaRPr>
          </a:p>
          <a:p>
            <a:endParaRPr lang="en-US" sz="1800" dirty="0">
              <a:latin typeface="Consolas" charset="0"/>
            </a:endParaRPr>
          </a:p>
          <a:p>
            <a:r>
              <a:rPr lang="en-US" sz="1800" dirty="0">
                <a:latin typeface="Consolas" charset="0"/>
              </a:rPr>
              <a:t>amount of fuel: 14 gallons</a:t>
            </a:r>
          </a:p>
          <a:p>
            <a:r>
              <a:rPr lang="en-US" sz="1800" dirty="0">
                <a:latin typeface="Consolas" charset="0"/>
              </a:rPr>
              <a:t>speed: 0 miles per hour</a:t>
            </a:r>
          </a:p>
          <a:p>
            <a:r>
              <a:rPr lang="en-US" sz="1800" dirty="0">
                <a:latin typeface="Consolas" charset="0"/>
              </a:rPr>
              <a:t>license plate: </a:t>
            </a:r>
            <a:r>
              <a:rPr lang="ja-JP" altLang="en-US" sz="1800" dirty="0">
                <a:latin typeface="Consolas" charset="0"/>
              </a:rPr>
              <a:t>“</a:t>
            </a:r>
            <a:r>
              <a:rPr lang="en-US" sz="1800" dirty="0">
                <a:latin typeface="Consolas" charset="0"/>
              </a:rPr>
              <a:t>SUES CAR</a:t>
            </a:r>
            <a:r>
              <a:rPr lang="ja-JP" altLang="en-US" sz="1800" dirty="0">
                <a:latin typeface="Consolas" charset="0"/>
              </a:rPr>
              <a:t>”</a:t>
            </a:r>
            <a:endParaRPr lang="en-US" sz="1800" dirty="0">
              <a:latin typeface="Consolas" charset="0"/>
            </a:endParaRPr>
          </a:p>
        </p:txBody>
      </p:sp>
      <p:cxnSp>
        <p:nvCxnSpPr>
          <p:cNvPr id="9" name="Straight Arrow Connector 8"/>
          <p:cNvCxnSpPr>
            <a:stCxn id="5" idx="2"/>
            <a:endCxn id="21514" idx="0"/>
          </p:cNvCxnSpPr>
          <p:nvPr/>
        </p:nvCxnSpPr>
        <p:spPr>
          <a:xfrm>
            <a:off x="4587746" y="3309138"/>
            <a:ext cx="0" cy="255154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21514" idx="0"/>
          </p:cNvCxnSpPr>
          <p:nvPr/>
        </p:nvCxnSpPr>
        <p:spPr>
          <a:xfrm>
            <a:off x="2267323" y="5282419"/>
            <a:ext cx="2320423" cy="57826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21514" idx="0"/>
          </p:cNvCxnSpPr>
          <p:nvPr/>
        </p:nvCxnSpPr>
        <p:spPr>
          <a:xfrm flipH="1">
            <a:off x="4587746" y="5282419"/>
            <a:ext cx="2351590" cy="57826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8523" y="3727939"/>
            <a:ext cx="3657600" cy="155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Consolas" charset="0"/>
              </a:rPr>
              <a:t>Object Name</a:t>
            </a:r>
            <a:r>
              <a:rPr lang="en-US" sz="1800" dirty="0">
                <a:latin typeface="Consolas" charset="0"/>
              </a:rPr>
              <a:t>: </a:t>
            </a:r>
            <a:r>
              <a:rPr lang="en-US" sz="1800" dirty="0" err="1">
                <a:latin typeface="Consolas" charset="0"/>
              </a:rPr>
              <a:t>ronsCar</a:t>
            </a:r>
            <a:endParaRPr lang="en-US" sz="1800" dirty="0">
              <a:latin typeface="Consolas" charset="0"/>
            </a:endParaRPr>
          </a:p>
          <a:p>
            <a:endParaRPr lang="en-US" sz="1800" dirty="0">
              <a:latin typeface="Consolas" charset="0"/>
            </a:endParaRPr>
          </a:p>
          <a:p>
            <a:r>
              <a:rPr lang="en-US" sz="1800" dirty="0">
                <a:latin typeface="Consolas" charset="0"/>
              </a:rPr>
              <a:t>amount of fuel: 2 gallons</a:t>
            </a:r>
          </a:p>
          <a:p>
            <a:r>
              <a:rPr lang="en-US" sz="1800" dirty="0">
                <a:latin typeface="Consolas" charset="0"/>
              </a:rPr>
              <a:t>speed: 75 miles per hour</a:t>
            </a:r>
          </a:p>
          <a:p>
            <a:r>
              <a:rPr lang="en-US" sz="1800" dirty="0">
                <a:latin typeface="Consolas" charset="0"/>
              </a:rPr>
              <a:t>license plate: </a:t>
            </a:r>
            <a:r>
              <a:rPr lang="ja-JP" altLang="en-US" sz="1800" dirty="0">
                <a:latin typeface="Consolas" charset="0"/>
              </a:rPr>
              <a:t>“</a:t>
            </a:r>
            <a:r>
              <a:rPr lang="en-US" sz="1800" dirty="0">
                <a:latin typeface="Consolas" charset="0"/>
              </a:rPr>
              <a:t>351 WLF</a:t>
            </a:r>
            <a:r>
              <a:rPr lang="ja-JP" altLang="en-US" sz="1800" dirty="0">
                <a:latin typeface="Consolas" charset="0"/>
              </a:rPr>
              <a:t>”</a:t>
            </a:r>
            <a:endParaRPr lang="en-US" sz="1800" dirty="0">
              <a:latin typeface="Consolas" charset="0"/>
            </a:endParaRPr>
          </a:p>
        </p:txBody>
      </p:sp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996859" y="5860686"/>
            <a:ext cx="7181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 Unicode MS"/>
                <a:cs typeface="Arial Unicode MS"/>
              </a:rPr>
              <a:t>Instantiations, or instances, of the class Automobile</a:t>
            </a:r>
          </a:p>
        </p:txBody>
      </p:sp>
    </p:spTree>
    <p:extLst>
      <p:ext uri="{BB962C8B-B14F-4D97-AF65-F5344CB8AC3E}">
        <p14:creationId xmlns:p14="http://schemas.microsoft.com/office/powerpoint/2010/main" val="353366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r>
              <a:rPr lang="en-US" sz="2800" dirty="0"/>
              <a:t>Create an object </a:t>
            </a:r>
            <a:r>
              <a:rPr lang="en-US" sz="2800" i="1" dirty="0">
                <a:solidFill>
                  <a:srgbClr val="008000"/>
                </a:solidFill>
              </a:rPr>
              <a:t>jack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/>
              <a:t>of class </a:t>
            </a:r>
            <a:r>
              <a:rPr lang="en-US" sz="2800" i="1" dirty="0">
                <a:solidFill>
                  <a:srgbClr val="FF0000"/>
                </a:solidFill>
              </a:rPr>
              <a:t>Student</a:t>
            </a:r>
            <a:endParaRPr lang="en-US" sz="2800" dirty="0">
              <a:solidFill>
                <a:srgbClr val="FF0000"/>
              </a:solidFill>
            </a:endParaRPr>
          </a:p>
          <a:p>
            <a:pPr eaLnBrk="1" hangingPunct="1">
              <a:buFont typeface="Wingdings 2" charset="0"/>
              <a:buNone/>
            </a:pPr>
            <a:r>
              <a:rPr lang="en-US" sz="2000" dirty="0"/>
              <a:t>Student jack = </a:t>
            </a:r>
            <a:r>
              <a:rPr lang="en-US" sz="2000" dirty="0">
                <a:solidFill>
                  <a:srgbClr val="941EDF"/>
                </a:solidFill>
              </a:rPr>
              <a:t>new</a:t>
            </a:r>
            <a:r>
              <a:rPr lang="en-US" sz="2000" dirty="0"/>
              <a:t> Student();</a:t>
            </a:r>
          </a:p>
          <a:p>
            <a:pPr eaLnBrk="1" hangingPunct="1">
              <a:buFont typeface="Wingdings 2" charset="0"/>
              <a:buNone/>
            </a:pPr>
            <a:endParaRPr lang="en-US" sz="2000" dirty="0"/>
          </a:p>
          <a:p>
            <a:pPr eaLnBrk="1" hangingPunct="1">
              <a:buFont typeface="Wingdings 2" charset="0"/>
              <a:buNone/>
            </a:pPr>
            <a:endParaRPr lang="en-US" sz="2000" dirty="0"/>
          </a:p>
          <a:p>
            <a:pPr eaLnBrk="1" hangingPunct="1">
              <a:buFont typeface="Wingdings 2" charset="0"/>
              <a:buNone/>
            </a:pPr>
            <a:endParaRPr lang="en-US" sz="2000" dirty="0"/>
          </a:p>
          <a:p>
            <a:pPr eaLnBrk="1" hangingPunct="1">
              <a:buFont typeface="Wingdings 2" charset="0"/>
              <a:buNone/>
            </a:pPr>
            <a:endParaRPr lang="en-US" sz="2000" dirty="0"/>
          </a:p>
          <a:p>
            <a:pPr eaLnBrk="1" hangingPunct="1">
              <a:buFont typeface="Wingdings 2" charset="0"/>
              <a:buNone/>
            </a:pPr>
            <a:endParaRPr lang="en-US" sz="2000" dirty="0"/>
          </a:p>
          <a:p>
            <a:pPr eaLnBrk="1" hangingPunct="1">
              <a:buFont typeface="Wingdings 2" charset="0"/>
              <a:buNone/>
            </a:pPr>
            <a:endParaRPr lang="en-US" sz="2000" dirty="0"/>
          </a:p>
          <a:p>
            <a:pPr eaLnBrk="1" hangingPunct="1">
              <a:buFont typeface="Wingdings 2" charset="0"/>
              <a:buNone/>
            </a:pPr>
            <a:r>
              <a:rPr lang="en-US" sz="2000" dirty="0"/>
              <a:t>Scanner keyboard = </a:t>
            </a:r>
            <a:r>
              <a:rPr lang="en-US" sz="2000" dirty="0">
                <a:solidFill>
                  <a:srgbClr val="941EDF"/>
                </a:solidFill>
              </a:rPr>
              <a:t>new</a:t>
            </a:r>
            <a:r>
              <a:rPr lang="en-US" sz="2000" dirty="0"/>
              <a:t> Scanner(</a:t>
            </a:r>
            <a:r>
              <a:rPr lang="en-US" sz="2000" dirty="0" err="1"/>
              <a:t>System.in</a:t>
            </a:r>
            <a:r>
              <a:rPr lang="en-US" sz="2000" dirty="0"/>
              <a:t>);</a:t>
            </a:r>
          </a:p>
          <a:p>
            <a:r>
              <a:rPr lang="en-US" sz="2800" dirty="0"/>
              <a:t>Create an object </a:t>
            </a:r>
            <a:r>
              <a:rPr lang="en-US" sz="2800" i="1" dirty="0"/>
              <a:t>keyboard</a:t>
            </a:r>
            <a:r>
              <a:rPr lang="en-US" sz="2800" dirty="0"/>
              <a:t> of class </a:t>
            </a:r>
            <a:r>
              <a:rPr lang="en-US" sz="2800" i="1" dirty="0"/>
              <a:t>Scanner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Creating an Object</a:t>
            </a:r>
            <a:endParaRPr lang="en-US" dirty="0"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0200" y="3486218"/>
            <a:ext cx="20666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 Unicode MS"/>
                <a:ea typeface="+mn-ea"/>
                <a:cs typeface="Arial Unicode MS"/>
              </a:rPr>
              <a:t>Create an object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4057652" y="2302042"/>
            <a:ext cx="3655894" cy="1184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5938814" y="3886328"/>
            <a:ext cx="1774732" cy="16785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1250" y="3332330"/>
            <a:ext cx="2287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 Unicode MS"/>
                <a:ea typeface="+mn-ea"/>
                <a:cs typeface="Arial Unicode MS"/>
              </a:rPr>
              <a:t>Return memory address of object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2526998" y="2520980"/>
            <a:ext cx="2268034" cy="811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3155474" y="4040216"/>
            <a:ext cx="1639558" cy="13938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332330"/>
            <a:ext cx="2971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 Unicode MS"/>
                <a:ea typeface="+mn-ea"/>
                <a:cs typeface="Arial Unicode MS"/>
              </a:rPr>
              <a:t>Assign memory address of object to variable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699473" y="2520980"/>
            <a:ext cx="401335" cy="811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699473" y="4040216"/>
            <a:ext cx="401335" cy="13938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09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defined in the class are called </a:t>
            </a:r>
            <a:r>
              <a:rPr lang="en-US" i="1" dirty="0"/>
              <a:t>instance </a:t>
            </a:r>
            <a:r>
              <a:rPr lang="en-US" i="1" dirty="0" smtClean="0"/>
              <a:t>variables</a:t>
            </a:r>
            <a:endParaRPr lang="en-US" altLang="zh-CN" sz="1800" dirty="0">
              <a:solidFill>
                <a:srgbClr val="941EDF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  </a:t>
            </a:r>
            <a:r>
              <a:rPr lang="en-US" altLang="zh-CN" sz="2400" dirty="0" smtClean="0">
                <a:solidFill>
                  <a:srgbClr val="941EDF"/>
                </a:solidFill>
              </a:rPr>
              <a:t>				  </a:t>
            </a:r>
            <a:r>
              <a:rPr lang="en-US" altLang="zh-CN" sz="2400" dirty="0">
                <a:solidFill>
                  <a:srgbClr val="941EDF"/>
                </a:solidFill>
              </a:rPr>
              <a:t>public </a:t>
            </a:r>
            <a:r>
              <a:rPr lang="en-US" altLang="zh-CN" sz="2400" dirty="0" smtClean="0">
                <a:solidFill>
                  <a:srgbClr val="941EDF"/>
                </a:solidFill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</a:rPr>
              <a:t>String    name</a:t>
            </a:r>
            <a:r>
              <a:rPr lang="en-US" altLang="zh-CN" sz="2400" dirty="0">
                <a:solidFill>
                  <a:srgbClr val="00000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   </a:t>
            </a:r>
            <a:r>
              <a:rPr lang="en-US" altLang="zh-CN" sz="2400" dirty="0" smtClean="0">
                <a:solidFill>
                  <a:srgbClr val="941EDF"/>
                </a:solidFill>
              </a:rPr>
              <a:t>				  </a:t>
            </a:r>
            <a:r>
              <a:rPr lang="en-US" altLang="zh-CN" sz="2400" dirty="0">
                <a:solidFill>
                  <a:srgbClr val="941EDF"/>
                </a:solidFill>
              </a:rPr>
              <a:t>public </a:t>
            </a:r>
            <a:r>
              <a:rPr lang="en-US" altLang="zh-CN" sz="2400" dirty="0" smtClean="0">
                <a:solidFill>
                  <a:srgbClr val="941EDF"/>
                </a:solidFill>
              </a:rPr>
              <a:t>  </a:t>
            </a:r>
            <a:r>
              <a:rPr lang="en-US" altLang="zh-CN" sz="2400" dirty="0" err="1" smtClean="0">
                <a:solidFill>
                  <a:srgbClr val="941EDF"/>
                </a:solidFill>
              </a:rPr>
              <a:t>int</a:t>
            </a:r>
            <a:r>
              <a:rPr lang="en-US" altLang="zh-CN" sz="2400" dirty="0" smtClean="0">
                <a:solidFill>
                  <a:srgbClr val="941EDF"/>
                </a:solidFill>
              </a:rPr>
              <a:t>          </a:t>
            </a:r>
            <a:r>
              <a:rPr lang="en-US" altLang="zh-CN" sz="2400" dirty="0" err="1" smtClean="0">
                <a:solidFill>
                  <a:srgbClr val="000000"/>
                </a:solidFill>
              </a:rPr>
              <a:t>classYear</a:t>
            </a:r>
            <a:r>
              <a:rPr lang="en-US" altLang="zh-CN" sz="2400" dirty="0">
                <a:solidFill>
                  <a:srgbClr val="00000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smtClean="0">
                <a:solidFill>
                  <a:srgbClr val="941EDF"/>
                </a:solidFill>
              </a:rPr>
              <a:t>			       </a:t>
            </a:r>
            <a:r>
              <a:rPr lang="en-US" altLang="zh-CN" sz="2400" dirty="0">
                <a:solidFill>
                  <a:srgbClr val="941EDF"/>
                </a:solidFill>
              </a:rPr>
              <a:t>public </a:t>
            </a:r>
            <a:r>
              <a:rPr lang="en-US" altLang="zh-CN" sz="2400" dirty="0" smtClean="0">
                <a:solidFill>
                  <a:srgbClr val="941EDF"/>
                </a:solidFill>
              </a:rPr>
              <a:t>  double   </a:t>
            </a:r>
            <a:r>
              <a:rPr lang="en-US" altLang="zh-CN" sz="2400" dirty="0" err="1" smtClean="0">
                <a:solidFill>
                  <a:srgbClr val="000000"/>
                </a:solidFill>
              </a:rPr>
              <a:t>gpa</a:t>
            </a:r>
            <a:r>
              <a:rPr lang="en-US" altLang="zh-CN" sz="2400" dirty="0" smtClean="0">
                <a:solidFill>
                  <a:srgbClr val="000000"/>
                </a:solidFill>
              </a:rPr>
              <a:t>; 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smtClean="0">
                <a:solidFill>
                  <a:srgbClr val="941EDF"/>
                </a:solidFill>
              </a:rPr>
              <a:t>			       public   </a:t>
            </a:r>
            <a:r>
              <a:rPr lang="en-US" altLang="zh-CN" sz="2400" dirty="0" smtClean="0">
                <a:solidFill>
                  <a:srgbClr val="000000"/>
                </a:solidFill>
              </a:rPr>
              <a:t>String  </a:t>
            </a:r>
            <a:r>
              <a:rPr lang="en-US" altLang="zh-CN" sz="2400" dirty="0" smtClean="0">
                <a:solidFill>
                  <a:srgbClr val="941EDF"/>
                </a:solidFill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</a:rPr>
              <a:t>major</a:t>
            </a:r>
            <a:r>
              <a:rPr lang="en-US" altLang="zh-CN" sz="2400" dirty="0">
                <a:solidFill>
                  <a:srgbClr val="000000"/>
                </a:solidFill>
              </a:rPr>
              <a:t>;</a:t>
            </a:r>
            <a:endParaRPr lang="en-US" sz="2400" dirty="0"/>
          </a:p>
          <a:p>
            <a:pPr eaLnBrk="1" hangingPunct="1"/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Instance Variables</a:t>
            </a:r>
            <a:endParaRPr lang="en-US" dirty="0"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040564"/>
            <a:ext cx="4724907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941EDF"/>
                </a:solidFill>
                <a:latin typeface="Arial Unicode MS"/>
                <a:cs typeface="Arial Unicode MS"/>
              </a:rPr>
              <a:t>public</a:t>
            </a:r>
            <a:r>
              <a:rPr lang="en-US" sz="2400" dirty="0">
                <a:latin typeface="Arial Unicode MS"/>
                <a:cs typeface="Arial Unicode MS"/>
              </a:rPr>
              <a:t>: no restrictions on how these instance variables are used (more details later – </a:t>
            </a:r>
            <a:r>
              <a:rPr lang="en-US" sz="2400" dirty="0">
                <a:solidFill>
                  <a:srgbClr val="941EDF"/>
                </a:solidFill>
                <a:latin typeface="Arial Unicode MS"/>
                <a:cs typeface="Arial Unicode MS"/>
              </a:rPr>
              <a:t>public</a:t>
            </a:r>
            <a:r>
              <a:rPr lang="en-US" sz="2400" dirty="0">
                <a:latin typeface="Arial Unicode MS"/>
                <a:cs typeface="Arial Unicode MS"/>
              </a:rPr>
              <a:t> is actually a bad idea here)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1251" y="5057254"/>
            <a:ext cx="34956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latin typeface="Arial Unicode MS"/>
                <a:cs typeface="Arial Unicode MS"/>
              </a:rPr>
              <a:t>Data type</a:t>
            </a:r>
            <a:r>
              <a:rPr lang="en-US" sz="2400" dirty="0">
                <a:latin typeface="Arial Unicode MS"/>
                <a:cs typeface="Arial Unicode MS"/>
              </a:rPr>
              <a:t>: </a:t>
            </a:r>
            <a:r>
              <a:rPr lang="en-US" sz="2400" dirty="0" err="1">
                <a:solidFill>
                  <a:srgbClr val="941EDF"/>
                </a:solidFill>
                <a:latin typeface="Arial Unicode MS"/>
                <a:cs typeface="Arial Unicode MS"/>
              </a:rPr>
              <a:t>int</a:t>
            </a:r>
            <a:r>
              <a:rPr lang="en-US" sz="2400" dirty="0">
                <a:solidFill>
                  <a:srgbClr val="941EDF"/>
                </a:solidFill>
                <a:latin typeface="Arial Unicode MS"/>
                <a:cs typeface="Arial Unicode MS"/>
              </a:rPr>
              <a:t>, double, </a:t>
            </a:r>
            <a:r>
              <a:rPr lang="en-US" sz="2400" dirty="0">
                <a:latin typeface="Arial Unicode MS"/>
                <a:cs typeface="Arial Unicode MS"/>
              </a:rPr>
              <a:t>String</a:t>
            </a:r>
            <a:r>
              <a:rPr lang="en-US" sz="2400" dirty="0">
                <a:solidFill>
                  <a:srgbClr val="941EDF"/>
                </a:solidFill>
                <a:latin typeface="Arial Unicode MS"/>
                <a:cs typeface="Arial Unicode MS"/>
              </a:rPr>
              <a:t>…</a:t>
            </a:r>
            <a:endParaRPr lang="en-US" sz="2400" dirty="0">
              <a:latin typeface="Arial Unicode MS"/>
              <a:cs typeface="Arial Unicode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9950" y="3241327"/>
            <a:ext cx="146685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 Unicode MS"/>
                <a:ea typeface="+mn-ea"/>
                <a:cs typeface="Arial Unicode MS"/>
              </a:rPr>
              <a:t>variables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97392" y="2715106"/>
            <a:ext cx="914400" cy="175366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39858" y="2715106"/>
            <a:ext cx="1083394" cy="175366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12939" y="2715106"/>
            <a:ext cx="1556467" cy="175366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" idx="0"/>
            <a:endCxn id="3" idx="2"/>
          </p:cNvCxnSpPr>
          <p:nvPr/>
        </p:nvCxnSpPr>
        <p:spPr>
          <a:xfrm flipH="1" flipV="1">
            <a:off x="2454592" y="4468773"/>
            <a:ext cx="365062" cy="571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  <a:endCxn id="8" idx="2"/>
          </p:cNvCxnSpPr>
          <p:nvPr/>
        </p:nvCxnSpPr>
        <p:spPr>
          <a:xfrm flipH="1" flipV="1">
            <a:off x="3581555" y="4468773"/>
            <a:ext cx="1849696" cy="1003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  <a:endCxn id="9" idx="3"/>
          </p:cNvCxnSpPr>
          <p:nvPr/>
        </p:nvCxnSpPr>
        <p:spPr>
          <a:xfrm flipH="1">
            <a:off x="5769406" y="3472160"/>
            <a:ext cx="1450544" cy="119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3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Two kinds of methods</a:t>
            </a:r>
          </a:p>
          <a:p>
            <a:pPr lvl="1" eaLnBrk="1" hangingPunct="1"/>
            <a:r>
              <a:rPr lang="en-US" dirty="0"/>
              <a:t>Methods that return a value</a:t>
            </a:r>
          </a:p>
          <a:p>
            <a:pPr lvl="2" eaLnBrk="1" hangingPunct="1"/>
            <a:r>
              <a:rPr lang="en-US" dirty="0"/>
              <a:t>Examples: </a:t>
            </a:r>
            <a:r>
              <a:rPr lang="en-US" dirty="0" smtClean="0"/>
              <a:t>String’s </a:t>
            </a:r>
            <a:r>
              <a:rPr lang="en-US" i="1" dirty="0" smtClean="0">
                <a:solidFill>
                  <a:srgbClr val="FF0000"/>
                </a:solidFill>
              </a:rPr>
              <a:t>substring</a:t>
            </a:r>
            <a:r>
              <a:rPr lang="en-US" i="1" dirty="0">
                <a:solidFill>
                  <a:srgbClr val="FF0000"/>
                </a:solidFill>
              </a:rPr>
              <a:t>()</a:t>
            </a:r>
            <a:r>
              <a:rPr lang="en-US" i="1" dirty="0"/>
              <a:t> </a:t>
            </a:r>
            <a:r>
              <a:rPr lang="en-US" dirty="0"/>
              <a:t>method, </a:t>
            </a:r>
            <a:endParaRPr lang="en-US" dirty="0" smtClean="0"/>
          </a:p>
          <a:p>
            <a:pPr marL="914400" lvl="2" indent="0" eaLnBrk="1" hangingPunct="1">
              <a:buNone/>
            </a:pPr>
            <a:r>
              <a:rPr lang="en-US" dirty="0" smtClean="0"/>
              <a:t>   String’s </a:t>
            </a:r>
            <a:r>
              <a:rPr lang="en-US" i="1" dirty="0" err="1" smtClean="0">
                <a:solidFill>
                  <a:srgbClr val="FF0000"/>
                </a:solidFill>
              </a:rPr>
              <a:t>indexOf</a:t>
            </a:r>
            <a:r>
              <a:rPr lang="en-US" i="1" dirty="0">
                <a:solidFill>
                  <a:srgbClr val="FF0000"/>
                </a:solidFill>
              </a:rPr>
              <a:t>() </a:t>
            </a:r>
            <a:r>
              <a:rPr lang="en-US" dirty="0"/>
              <a:t>method, etc</a:t>
            </a:r>
            <a:r>
              <a:rPr lang="en-US" dirty="0" smtClean="0"/>
              <a:t>.</a:t>
            </a:r>
          </a:p>
          <a:p>
            <a:pPr lvl="2" eaLnBrk="1" hangingPunct="1"/>
            <a:endParaRPr lang="en-US" sz="800" dirty="0"/>
          </a:p>
          <a:p>
            <a:pPr lvl="1" eaLnBrk="1" hangingPunct="1"/>
            <a:r>
              <a:rPr lang="en-US" dirty="0"/>
              <a:t>Methods that return nothing</a:t>
            </a:r>
          </a:p>
          <a:p>
            <a:pPr lvl="2" eaLnBrk="1" hangingPunct="1"/>
            <a:r>
              <a:rPr lang="en-US" dirty="0" smtClean="0"/>
              <a:t>Perform some action other than returning an item</a:t>
            </a:r>
          </a:p>
          <a:p>
            <a:pPr lvl="2" eaLnBrk="1" hangingPunct="1"/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err="1"/>
              <a:t>System.out.println</a:t>
            </a:r>
            <a:r>
              <a:rPr lang="en-US" dirty="0"/>
              <a:t>()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fld id="{51EC5834-65E7-4B41-A11B-9A6B084211DC}" type="slidenum">
              <a:rPr lang="en-US" sz="1000"/>
              <a:pPr/>
              <a:t>49</a:t>
            </a:fld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Methods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833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– the “brain” of your computer</a:t>
            </a:r>
          </a:p>
          <a:p>
            <a:r>
              <a:rPr lang="en-US" dirty="0" smtClean="0"/>
              <a:t>Memory – stores data for the computer</a:t>
            </a:r>
          </a:p>
          <a:p>
            <a:pPr lvl="1"/>
            <a:r>
              <a:rPr lang="en-US" dirty="0" smtClean="0"/>
              <a:t>How much the “brain” can remember</a:t>
            </a:r>
          </a:p>
          <a:p>
            <a:pPr lvl="1"/>
            <a:r>
              <a:rPr lang="en-US" dirty="0" smtClean="0"/>
              <a:t>Main </a:t>
            </a:r>
            <a:r>
              <a:rPr lang="en-US" dirty="0" smtClean="0"/>
              <a:t>memory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/>
              <a:t>RAM</a:t>
            </a:r>
          </a:p>
          <a:p>
            <a:pPr lvl="1"/>
            <a:r>
              <a:rPr lang="en-US" dirty="0" smtClean="0"/>
              <a:t>Auxiliary </a:t>
            </a:r>
            <a:r>
              <a:rPr lang="en-US" dirty="0" smtClean="0"/>
              <a:t>memory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/>
              <a:t>Hard Drive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761E559B-2722-4710-B178-7DCA4E827E26}" type="slidenum">
              <a:rPr lang="en-US" sz="1000"/>
              <a:pPr/>
              <a:t>5</a:t>
            </a:fld>
            <a:endParaRPr lang="en-US" sz="1000"/>
          </a:p>
        </p:txBody>
      </p:sp>
      <p:pic>
        <p:nvPicPr>
          <p:cNvPr id="5" name="Picture 4" descr="http://2.bp.blogspot.com/_Mxh_8Wt1MzE/S-EntrUgiTI/AAAAAAAAAAw/qbFS_8CvPKg/s1600/ComputerRAM-main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7870" y="4732160"/>
            <a:ext cx="2752725" cy="1835150"/>
          </a:xfrm>
          <a:prstGeom prst="rect">
            <a:avLst/>
          </a:prstGeom>
          <a:noFill/>
        </p:spPr>
      </p:pic>
      <p:pic>
        <p:nvPicPr>
          <p:cNvPr id="6" name="Picture 2" descr="http://i.zdnet.com/blogs/doc-071210-art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3147" y="4934605"/>
            <a:ext cx="2223562" cy="1662113"/>
          </a:xfrm>
          <a:prstGeom prst="rect">
            <a:avLst/>
          </a:prstGeom>
          <a:noFill/>
        </p:spPr>
      </p:pic>
      <p:pic>
        <p:nvPicPr>
          <p:cNvPr id="10" name="Picture 2" descr="http://hostwisely.com/wp-content/uploads/2011/02/intel-xeon-cpu-043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946" y="4934605"/>
            <a:ext cx="2073275" cy="1632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37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2200" dirty="0">
              <a:solidFill>
                <a:srgbClr val="941EDF"/>
              </a:solidFill>
            </a:endParaRP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public </a:t>
            </a:r>
            <a:r>
              <a:rPr lang="en-US" altLang="zh-CN" sz="2400" dirty="0">
                <a:solidFill>
                  <a:srgbClr val="000000"/>
                </a:solidFill>
              </a:rPr>
              <a:t>String</a:t>
            </a:r>
            <a:r>
              <a:rPr lang="en-US" altLang="zh-CN" sz="2400" dirty="0">
                <a:solidFill>
                  <a:srgbClr val="941EDF"/>
                </a:solidFill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</a:rPr>
              <a:t>getMajor</a:t>
            </a:r>
            <a:r>
              <a:rPr lang="en-US" altLang="zh-CN" sz="2400" dirty="0">
                <a:solidFill>
                  <a:srgbClr val="000000"/>
                </a:solidFill>
              </a:rPr>
              <a:t>()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{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    return</a:t>
            </a:r>
            <a:r>
              <a:rPr lang="en-US" altLang="zh-CN" sz="2400" dirty="0">
                <a:solidFill>
                  <a:srgbClr val="000000"/>
                </a:solidFill>
              </a:rPr>
              <a:t> major;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</a:rPr>
              <a:t>}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public void </a:t>
            </a:r>
            <a:r>
              <a:rPr lang="en-US" altLang="zh-CN" sz="2400" dirty="0" err="1">
                <a:solidFill>
                  <a:srgbClr val="000000"/>
                </a:solidFill>
              </a:rPr>
              <a:t>increaseYear</a:t>
            </a:r>
            <a:r>
              <a:rPr lang="en-US" altLang="zh-CN" sz="2400" dirty="0">
                <a:solidFill>
                  <a:srgbClr val="000000"/>
                </a:solidFill>
              </a:rPr>
              <a:t>()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{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    </a:t>
            </a:r>
            <a:r>
              <a:rPr lang="en-US" altLang="zh-CN" sz="2400" dirty="0" err="1">
                <a:solidFill>
                  <a:srgbClr val="000000"/>
                </a:solidFill>
              </a:rPr>
              <a:t>classYear</a:t>
            </a:r>
            <a:r>
              <a:rPr lang="en-US" altLang="zh-CN" sz="2400" dirty="0">
                <a:solidFill>
                  <a:srgbClr val="000000"/>
                </a:solidFill>
              </a:rPr>
              <a:t>++;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}</a:t>
            </a:r>
            <a:endParaRPr lang="en-US" sz="2400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fld id="{7F0E5D82-1711-704B-BE64-6C4811263280}" type="slidenum">
              <a:rPr lang="en-US" sz="1000"/>
              <a:pPr/>
              <a:t>50</a:t>
            </a:fld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Methods</a:t>
            </a:r>
            <a:endParaRPr lang="en-US" dirty="0">
              <a:ea typeface="+mj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101" y="1478233"/>
            <a:ext cx="228875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 Unicode MS"/>
                <a:cs typeface="Arial Unicode MS"/>
              </a:rPr>
              <a:t>returns a String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3101" y="4909624"/>
            <a:ext cx="22378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>
                <a:latin typeface="Arial Unicode MS"/>
                <a:cs typeface="Arial Unicode MS"/>
              </a:rPr>
              <a:t>returns nothing</a:t>
            </a:r>
          </a:p>
        </p:txBody>
      </p:sp>
      <p:cxnSp>
        <p:nvCxnSpPr>
          <p:cNvPr id="8" name="Straight Arrow Connector 7"/>
          <p:cNvCxnSpPr>
            <a:stCxn id="5" idx="1"/>
            <a:endCxn id="13" idx="7"/>
          </p:cNvCxnSpPr>
          <p:nvPr/>
        </p:nvCxnSpPr>
        <p:spPr>
          <a:xfrm flipH="1">
            <a:off x="2641446" y="1709066"/>
            <a:ext cx="2311655" cy="2902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  <a:endCxn id="14" idx="4"/>
          </p:cNvCxnSpPr>
          <p:nvPr/>
        </p:nvCxnSpPr>
        <p:spPr>
          <a:xfrm flipH="1" flipV="1">
            <a:off x="2203857" y="4555781"/>
            <a:ext cx="2749244" cy="5846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60957" y="1939330"/>
            <a:ext cx="914400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 fontScale="62500" lnSpcReduction="20000"/>
          </a:bodyPr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60957" y="4146206"/>
            <a:ext cx="685800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 fontScale="62500" lnSpcReduction="20000"/>
          </a:bodyPr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3101" y="3193928"/>
            <a:ext cx="165592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 Unicode MS"/>
                <a:cs typeface="Arial Unicode MS"/>
              </a:rPr>
              <a:t>return type</a:t>
            </a:r>
          </a:p>
        </p:txBody>
      </p:sp>
      <p:cxnSp>
        <p:nvCxnSpPr>
          <p:cNvPr id="16" name="Straight Arrow Connector 15"/>
          <p:cNvCxnSpPr>
            <a:stCxn id="15" idx="1"/>
            <a:endCxn id="13" idx="5"/>
          </p:cNvCxnSpPr>
          <p:nvPr/>
        </p:nvCxnSpPr>
        <p:spPr>
          <a:xfrm flipH="1" flipV="1">
            <a:off x="2641446" y="2288924"/>
            <a:ext cx="2311655" cy="11358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1"/>
            <a:endCxn id="14" idx="7"/>
          </p:cNvCxnSpPr>
          <p:nvPr/>
        </p:nvCxnSpPr>
        <p:spPr>
          <a:xfrm flipH="1">
            <a:off x="2446324" y="3424761"/>
            <a:ext cx="2506777" cy="7814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3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Object</a:t>
            </a:r>
            <a:r>
              <a:rPr lang="en-US" dirty="0"/>
              <a:t>, followed by dot, then method name, then (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Order, type, and number of arguments must match parameters specified in method heading</a:t>
            </a:r>
            <a:endParaRPr lang="en-US" dirty="0"/>
          </a:p>
          <a:p>
            <a:pPr eaLnBrk="1" hangingPunct="1"/>
            <a:r>
              <a:rPr lang="en-US" dirty="0"/>
              <a:t>Use them as Java statements</a:t>
            </a:r>
          </a:p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1600" dirty="0">
              <a:solidFill>
                <a:srgbClr val="941EDF"/>
              </a:solidFill>
            </a:endParaRP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/>
              <a:t>Student jack = </a:t>
            </a:r>
            <a:r>
              <a:rPr lang="en-US" altLang="zh-CN" sz="2400" dirty="0">
                <a:solidFill>
                  <a:srgbClr val="941EDF"/>
                </a:solidFill>
              </a:rPr>
              <a:t>new</a:t>
            </a:r>
            <a:r>
              <a:rPr lang="en-US" altLang="zh-CN" sz="2400" dirty="0"/>
              <a:t> Student();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err="1"/>
              <a:t>jack.classYear</a:t>
            </a:r>
            <a:r>
              <a:rPr lang="en-US" altLang="zh-CN" sz="2400" dirty="0"/>
              <a:t> = 1;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1000" dirty="0"/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err="1"/>
              <a:t>jack.increaseYear</a:t>
            </a:r>
            <a:r>
              <a:rPr lang="en-US" altLang="zh-CN" sz="2400" dirty="0"/>
              <a:t>();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1000" dirty="0"/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err="1"/>
              <a:t>System.out.println</a:t>
            </a:r>
            <a:r>
              <a:rPr lang="en-US" altLang="zh-CN" sz="2400" dirty="0"/>
              <a:t>(</a:t>
            </a:r>
            <a:r>
              <a:rPr lang="en-US" altLang="zh-CN" sz="2400" dirty="0">
                <a:solidFill>
                  <a:srgbClr val="008000"/>
                </a:solidFill>
              </a:rPr>
              <a:t>“Jack’s class year is ” </a:t>
            </a:r>
            <a:r>
              <a:rPr lang="en-US" altLang="zh-CN" sz="2400" dirty="0" smtClean="0"/>
              <a:t>+ </a:t>
            </a:r>
            <a:r>
              <a:rPr lang="en-US" altLang="zh-CN" sz="2400" dirty="0" err="1" smtClean="0"/>
              <a:t>jack.classYear</a:t>
            </a:r>
            <a:r>
              <a:rPr lang="en-US" altLang="zh-CN" sz="2400" dirty="0"/>
              <a:t>);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fld id="{7378FFBC-332C-474A-8111-6C1065A38D69}" type="slidenum">
              <a:rPr lang="en-US" sz="1000"/>
              <a:pPr/>
              <a:t>51</a:t>
            </a:fld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Calling Methods </a:t>
            </a:r>
            <a:r>
              <a:rPr lang="en-US" dirty="0"/>
              <a:t>T</a:t>
            </a:r>
            <a:r>
              <a:rPr lang="en-US" dirty="0" smtClean="0">
                <a:ea typeface="+mj-ea"/>
              </a:rPr>
              <a:t>hat </a:t>
            </a:r>
            <a:r>
              <a:rPr lang="en-US" dirty="0"/>
              <a:t>R</a:t>
            </a:r>
            <a:r>
              <a:rPr lang="en-US" dirty="0" smtClean="0">
                <a:ea typeface="+mj-ea"/>
              </a:rPr>
              <a:t>eturn </a:t>
            </a:r>
            <a:r>
              <a:rPr lang="en-US" dirty="0"/>
              <a:t>N</a:t>
            </a:r>
            <a:r>
              <a:rPr lang="en-US" dirty="0" smtClean="0">
                <a:ea typeface="+mj-ea"/>
              </a:rPr>
              <a:t>othing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0546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2343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Object</a:t>
            </a:r>
            <a:r>
              <a:rPr lang="en-US" dirty="0"/>
              <a:t>, followed by dot, then method name, then () </a:t>
            </a:r>
            <a:r>
              <a:rPr lang="en-US" dirty="0" smtClean="0"/>
              <a:t>(the same </a:t>
            </a:r>
            <a:r>
              <a:rPr lang="en-US" dirty="0"/>
              <a:t>as before)</a:t>
            </a:r>
          </a:p>
          <a:p>
            <a:pPr eaLnBrk="1" hangingPunct="1"/>
            <a:r>
              <a:rPr lang="en-US" dirty="0"/>
              <a:t>Use them as a </a:t>
            </a:r>
            <a:r>
              <a:rPr lang="en-US" i="1" dirty="0"/>
              <a:t>value</a:t>
            </a:r>
            <a:r>
              <a:rPr lang="en-US" dirty="0"/>
              <a:t> of the type specified by the </a:t>
            </a:r>
            <a:r>
              <a:rPr lang="en-US" dirty="0" smtClean="0"/>
              <a:t>method’s </a:t>
            </a:r>
            <a:r>
              <a:rPr lang="en-US" dirty="0"/>
              <a:t>return type</a:t>
            </a:r>
          </a:p>
          <a:p>
            <a:pPr eaLnBrk="1" hangingPunct="1">
              <a:buFont typeface="Wingdings 2" charset="0"/>
              <a:buNone/>
            </a:pPr>
            <a:endParaRPr lang="en-US" sz="1200" i="1" dirty="0"/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/>
              <a:t>Student jack = </a:t>
            </a:r>
            <a:r>
              <a:rPr lang="en-US" altLang="zh-CN" sz="2400" dirty="0">
                <a:solidFill>
                  <a:srgbClr val="941EDF"/>
                </a:solidFill>
              </a:rPr>
              <a:t>new</a:t>
            </a:r>
            <a:r>
              <a:rPr lang="en-US" altLang="zh-CN" sz="2400" dirty="0"/>
              <a:t> Student();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err="1"/>
              <a:t>jack.major</a:t>
            </a:r>
            <a:r>
              <a:rPr lang="en-US" altLang="zh-CN" sz="2400" dirty="0"/>
              <a:t> = </a:t>
            </a:r>
            <a:r>
              <a:rPr lang="en-US" altLang="zh-CN" sz="2400" dirty="0">
                <a:solidFill>
                  <a:srgbClr val="00CB00"/>
                </a:solidFill>
              </a:rPr>
              <a:t>“Computer Science”</a:t>
            </a:r>
            <a:r>
              <a:rPr lang="en-US" altLang="zh-CN" sz="2400" dirty="0"/>
              <a:t>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1100" dirty="0"/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/>
              <a:t>String </a:t>
            </a:r>
            <a:r>
              <a:rPr lang="en-US" altLang="zh-CN" sz="2400" dirty="0" smtClean="0"/>
              <a:t>major </a:t>
            </a:r>
            <a:r>
              <a:rPr lang="en-US" altLang="zh-CN" sz="2400" dirty="0"/>
              <a:t>= </a:t>
            </a:r>
            <a:r>
              <a:rPr lang="en-US" altLang="zh-CN" sz="2400" dirty="0" err="1"/>
              <a:t>jack.getMajor</a:t>
            </a:r>
            <a:r>
              <a:rPr lang="en-US" altLang="zh-CN" sz="2400" dirty="0"/>
              <a:t>();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1100" dirty="0"/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err="1"/>
              <a:t>System.out.println</a:t>
            </a:r>
            <a:r>
              <a:rPr lang="en-US" altLang="zh-CN" sz="2400" dirty="0"/>
              <a:t>(</a:t>
            </a:r>
            <a:r>
              <a:rPr lang="en-US" altLang="zh-CN" sz="2400" dirty="0">
                <a:solidFill>
                  <a:srgbClr val="00CB00"/>
                </a:solidFill>
              </a:rPr>
              <a:t>“Jack’s full name is ”</a:t>
            </a:r>
            <a:r>
              <a:rPr lang="en-US" altLang="zh-CN" sz="2400" dirty="0"/>
              <a:t> + </a:t>
            </a:r>
            <a:r>
              <a:rPr lang="en-US" altLang="zh-CN" sz="2400" dirty="0" err="1"/>
              <a:t>jack.getName</a:t>
            </a:r>
            <a:r>
              <a:rPr lang="en-US" altLang="zh-CN" sz="2400" dirty="0"/>
              <a:t>());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err="1"/>
              <a:t>System.out.println</a:t>
            </a:r>
            <a:r>
              <a:rPr lang="en-US" altLang="zh-CN" sz="2400" dirty="0"/>
              <a:t>(</a:t>
            </a:r>
            <a:r>
              <a:rPr lang="en-US" altLang="zh-CN" sz="2400" dirty="0">
                <a:solidFill>
                  <a:srgbClr val="00CB00"/>
                </a:solidFill>
              </a:rPr>
              <a:t>“Jack’s major is ” </a:t>
            </a:r>
            <a:r>
              <a:rPr lang="en-US" altLang="zh-CN" sz="2400" dirty="0"/>
              <a:t>+ </a:t>
            </a:r>
            <a:r>
              <a:rPr lang="en-US" altLang="zh-CN" sz="2400" dirty="0" smtClean="0"/>
              <a:t>major)</a:t>
            </a:r>
            <a:r>
              <a:rPr lang="en-US" altLang="zh-CN" sz="2400" dirty="0"/>
              <a:t>;</a:t>
            </a:r>
          </a:p>
          <a:p>
            <a:pPr eaLnBrk="1" hangingPunct="1"/>
            <a:endParaRPr lang="en-US" i="1" dirty="0"/>
          </a:p>
          <a:p>
            <a:pPr eaLnBrk="1" hangingPunct="1"/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fld id="{85EF2B8D-6748-2D45-81A5-8650CC09CA91}" type="slidenum">
              <a:rPr lang="en-US" sz="1000"/>
              <a:pPr/>
              <a:t>52</a:t>
            </a:fld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91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 dirty="0" smtClean="0"/>
              <a:t>Calling Methods That </a:t>
            </a:r>
            <a:r>
              <a:rPr lang="en-US" sz="3900" dirty="0"/>
              <a:t>R</a:t>
            </a:r>
            <a:r>
              <a:rPr lang="en-US" sz="3900" dirty="0" smtClean="0"/>
              <a:t>eturn a Value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9609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" y="1592840"/>
            <a:ext cx="4342731" cy="45066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Instance variables</a:t>
            </a:r>
          </a:p>
          <a:p>
            <a:pPr lvl="1"/>
            <a:r>
              <a:rPr lang="en-US" dirty="0" smtClean="0"/>
              <a:t>Declared in a class</a:t>
            </a:r>
          </a:p>
          <a:p>
            <a:pPr lvl="1"/>
            <a:r>
              <a:rPr lang="en-US" dirty="0" smtClean="0"/>
              <a:t>Confined to the class</a:t>
            </a:r>
          </a:p>
          <a:p>
            <a:pPr lvl="1"/>
            <a:r>
              <a:rPr lang="en-US" dirty="0" smtClean="0"/>
              <a:t>Can be used in any method in this class</a:t>
            </a:r>
          </a:p>
          <a:p>
            <a:endParaRPr lang="en-US" sz="2400" dirty="0" smtClean="0"/>
          </a:p>
          <a:p>
            <a:r>
              <a:rPr lang="en-US" dirty="0" smtClean="0"/>
              <a:t>Local variables</a:t>
            </a:r>
          </a:p>
          <a:p>
            <a:pPr lvl="1"/>
            <a:r>
              <a:rPr lang="en-US" dirty="0" smtClean="0"/>
              <a:t>Declared in a method</a:t>
            </a:r>
          </a:p>
          <a:p>
            <a:pPr lvl="1"/>
            <a:r>
              <a:rPr lang="en-US" dirty="0" smtClean="0"/>
              <a:t>Confined to the method</a:t>
            </a:r>
          </a:p>
          <a:p>
            <a:pPr lvl="1"/>
            <a:r>
              <a:rPr lang="en-US" dirty="0" smtClean="0"/>
              <a:t>Can only be used inside the method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fld id="{AB8C50F8-FF3B-4E50-AA2D-867B2AE1797A}" type="slidenum">
              <a:rPr lang="en-US" sz="1000"/>
              <a:pPr/>
              <a:t>53</a:t>
            </a:fld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Local / Instance </a:t>
            </a:r>
            <a:r>
              <a:rPr lang="en-US" dirty="0"/>
              <a:t>V</a:t>
            </a:r>
            <a:r>
              <a:rPr lang="en-US" dirty="0" smtClean="0"/>
              <a:t>ariables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63148" y="1492256"/>
            <a:ext cx="4944745" cy="50027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public class </a:t>
            </a:r>
            <a:r>
              <a:rPr lang="en-US" altLang="zh-CN" sz="1800" dirty="0" smtClean="0">
                <a:latin typeface="Consolas" pitchFamily="49" charset="0"/>
              </a:rPr>
              <a:t>Student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latin typeface="Consolas" pitchFamily="49" charset="0"/>
              </a:rPr>
              <a:t>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   public </a:t>
            </a:r>
            <a:r>
              <a:rPr lang="en-US" altLang="zh-CN" sz="1800" dirty="0" smtClean="0">
                <a:latin typeface="Consolas" pitchFamily="49" charset="0"/>
              </a:rPr>
              <a:t>String name;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   public </a:t>
            </a:r>
            <a:r>
              <a:rPr lang="en-US" altLang="zh-CN" sz="18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</a:t>
            </a:r>
            <a:r>
              <a:rPr lang="en-US" altLang="zh-CN" sz="1800" dirty="0" err="1" smtClean="0">
                <a:latin typeface="Consolas" pitchFamily="49" charset="0"/>
              </a:rPr>
              <a:t>classYear</a:t>
            </a:r>
            <a:r>
              <a:rPr lang="en-US" altLang="zh-CN" sz="1800" dirty="0" smtClean="0">
                <a:latin typeface="Consolas" pitchFamily="49" charset="0"/>
              </a:rPr>
              <a:t>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   public </a:t>
            </a:r>
            <a:r>
              <a:rPr lang="en-US" altLang="zh-CN" sz="1800" dirty="0" smtClean="0">
                <a:latin typeface="Consolas" pitchFamily="49" charset="0"/>
              </a:rPr>
              <a:t>String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</a:t>
            </a:r>
            <a:r>
              <a:rPr lang="en-US" altLang="zh-CN" sz="1800" dirty="0" smtClean="0">
                <a:latin typeface="Consolas" pitchFamily="49" charset="0"/>
              </a:rPr>
              <a:t>major;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sz="18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latin typeface="Consolas" pitchFamily="49" charset="0"/>
              </a:rPr>
              <a:t>    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public </a:t>
            </a:r>
            <a:r>
              <a:rPr lang="en-US" altLang="zh-CN" sz="1800" dirty="0" smtClean="0">
                <a:solidFill>
                  <a:srgbClr val="7030A0"/>
                </a:solidFill>
                <a:latin typeface="Consolas" pitchFamily="49" charset="0"/>
              </a:rPr>
              <a:t>void </a:t>
            </a:r>
            <a:r>
              <a:rPr lang="en-US" altLang="zh-CN" sz="1800" dirty="0" err="1" smtClean="0">
                <a:latin typeface="Consolas" pitchFamily="49" charset="0"/>
              </a:rPr>
              <a:t>printInfo</a:t>
            </a:r>
            <a:r>
              <a:rPr lang="en-US" altLang="zh-CN" sz="1800" dirty="0" smtClean="0">
                <a:latin typeface="Consolas" pitchFamily="49" charset="0"/>
              </a:rPr>
              <a:t>(){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1800" dirty="0">
                <a:latin typeface="Consolas" pitchFamily="49" charset="0"/>
              </a:rPr>
              <a:t>	</a:t>
            </a:r>
            <a:r>
              <a:rPr lang="en-US" altLang="zh-CN" sz="1800" dirty="0" smtClean="0">
                <a:latin typeface="Consolas" pitchFamily="49" charset="0"/>
              </a:rPr>
              <a:t>		 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String</a:t>
            </a:r>
            <a:r>
              <a:rPr lang="en-US" altLang="zh-CN" sz="1800" dirty="0" smtClean="0">
                <a:latin typeface="Consolas" pitchFamily="49" charset="0"/>
              </a:rPr>
              <a:t> info = name + </a:t>
            </a:r>
            <a:r>
              <a:rPr lang="en-US" altLang="zh-CN" sz="1800" dirty="0" smtClean="0">
                <a:solidFill>
                  <a:srgbClr val="00B050"/>
                </a:solidFill>
                <a:latin typeface="Consolas" pitchFamily="49" charset="0"/>
              </a:rPr>
              <a:t>“:”</a:t>
            </a:r>
            <a:r>
              <a:rPr lang="en-US" altLang="zh-CN" sz="1800" dirty="0" smtClean="0">
                <a:latin typeface="Consolas" pitchFamily="49" charset="0"/>
              </a:rPr>
              <a:t> </a:t>
            </a:r>
            <a:br>
              <a:rPr lang="en-US" altLang="zh-CN" sz="1800" dirty="0" smtClean="0">
                <a:latin typeface="Consolas" pitchFamily="49" charset="0"/>
              </a:rPr>
            </a:br>
            <a:r>
              <a:rPr lang="en-US" altLang="zh-CN" sz="1800" dirty="0" smtClean="0">
                <a:latin typeface="Consolas" pitchFamily="49" charset="0"/>
              </a:rPr>
              <a:t>			+ major + </a:t>
            </a:r>
            <a:r>
              <a:rPr lang="en-US" altLang="zh-CN" sz="1800" dirty="0" smtClean="0">
                <a:solidFill>
                  <a:srgbClr val="00B050"/>
                </a:solidFill>
                <a:latin typeface="Consolas" pitchFamily="49" charset="0"/>
              </a:rPr>
              <a:t>“:”</a:t>
            </a:r>
            <a:r>
              <a:rPr lang="en-US" altLang="zh-CN" sz="1800" dirty="0" smtClean="0">
                <a:latin typeface="Consolas" pitchFamily="49" charset="0"/>
              </a:rPr>
              <a:t> + </a:t>
            </a:r>
            <a:r>
              <a:rPr lang="en-US" altLang="zh-CN" sz="1800" dirty="0" err="1" smtClean="0">
                <a:latin typeface="Consolas" pitchFamily="49" charset="0"/>
              </a:rPr>
              <a:t>classYear</a:t>
            </a:r>
            <a:r>
              <a:rPr lang="en-US" altLang="zh-CN" sz="1800" dirty="0">
                <a:latin typeface="Consolas" pitchFamily="49" charset="0"/>
              </a:rPr>
              <a:t>;</a:t>
            </a:r>
            <a:endParaRPr lang="en-US" altLang="zh-CN" sz="18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latin typeface="Consolas" pitchFamily="49" charset="0"/>
              </a:rPr>
              <a:t>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>
                <a:latin typeface="Consolas" pitchFamily="49" charset="0"/>
              </a:rPr>
              <a:t>	</a:t>
            </a:r>
            <a:r>
              <a:rPr lang="en-US" altLang="zh-CN" sz="1800" dirty="0" smtClean="0">
                <a:latin typeface="Consolas" pitchFamily="49" charset="0"/>
              </a:rPr>
              <a:t>		 </a:t>
            </a:r>
            <a:r>
              <a:rPr lang="en-US" altLang="zh-CN" sz="1800" dirty="0" err="1" smtClean="0">
                <a:latin typeface="Consolas" pitchFamily="49" charset="0"/>
              </a:rPr>
              <a:t>System.out.println</a:t>
            </a:r>
            <a:r>
              <a:rPr lang="en-US" altLang="zh-CN" sz="1800" dirty="0" smtClean="0">
                <a:latin typeface="Consolas" pitchFamily="49" charset="0"/>
              </a:rPr>
              <a:t>(info);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latin typeface="Consolas" pitchFamily="49" charset="0"/>
              </a:rPr>
              <a:t>    }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sz="18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latin typeface="Consolas" pitchFamily="49" charset="0"/>
              </a:rPr>
              <a:t>    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public void </a:t>
            </a:r>
            <a:r>
              <a:rPr lang="en-US" altLang="zh-CN" sz="1800" dirty="0" err="1" smtClean="0">
                <a:latin typeface="Consolas" pitchFamily="49" charset="0"/>
              </a:rPr>
              <a:t>increaseYear</a:t>
            </a:r>
            <a:r>
              <a:rPr lang="en-US" altLang="zh-CN" sz="1800" dirty="0" smtClean="0">
                <a:latin typeface="Consolas" pitchFamily="49" charset="0"/>
              </a:rPr>
              <a:t>(</a:t>
            </a:r>
            <a:r>
              <a:rPr lang="en-US" altLang="zh-CN" sz="1800" dirty="0" err="1" smtClean="0">
                <a:latin typeface="Consolas" pitchFamily="49" charset="0"/>
              </a:rPr>
              <a:t>int</a:t>
            </a:r>
            <a:r>
              <a:rPr lang="en-US" altLang="zh-CN" sz="1800" dirty="0" smtClean="0">
                <a:latin typeface="Consolas" pitchFamily="49" charset="0"/>
              </a:rPr>
              <a:t> </a:t>
            </a:r>
            <a:r>
              <a:rPr lang="en-US" altLang="zh-CN" sz="1800" dirty="0" err="1" smtClean="0">
                <a:latin typeface="Consolas" pitchFamily="49" charset="0"/>
              </a:rPr>
              <a:t>inc</a:t>
            </a:r>
            <a:r>
              <a:rPr lang="en-US" altLang="zh-CN" sz="1800" dirty="0" smtClean="0">
                <a:latin typeface="Consolas" pitchFamily="49" charset="0"/>
              </a:rPr>
              <a:t>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latin typeface="Consolas" pitchFamily="49" charset="0"/>
              </a:rPr>
              <a:t>    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latin typeface="Consolas" pitchFamily="49" charset="0"/>
              </a:rPr>
              <a:t>        </a:t>
            </a:r>
            <a:r>
              <a:rPr lang="en-US" altLang="zh-CN" sz="1800" dirty="0" err="1" smtClean="0">
                <a:latin typeface="Consolas" pitchFamily="49" charset="0"/>
              </a:rPr>
              <a:t>classYear</a:t>
            </a:r>
            <a:r>
              <a:rPr lang="en-US" altLang="zh-CN" sz="1800" dirty="0" smtClean="0">
                <a:latin typeface="Consolas" pitchFamily="49" charset="0"/>
              </a:rPr>
              <a:t> += </a:t>
            </a:r>
            <a:r>
              <a:rPr lang="en-US" altLang="zh-CN" sz="1800" dirty="0" err="1" smtClean="0">
                <a:latin typeface="Consolas" pitchFamily="49" charset="0"/>
              </a:rPr>
              <a:t>inc</a:t>
            </a:r>
            <a:r>
              <a:rPr lang="en-US" altLang="zh-CN" sz="1800" dirty="0" smtClean="0">
                <a:latin typeface="Consolas" pitchFamily="49" charset="0"/>
              </a:rPr>
              <a:t>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latin typeface="Consolas" pitchFamily="49" charset="0"/>
              </a:rPr>
              <a:t>    }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1800" dirty="0" smtClean="0">
                <a:latin typeface="Consolas" pitchFamily="49" charset="0"/>
              </a:rPr>
              <a:t>}</a:t>
            </a:r>
          </a:p>
          <a:p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63148" y="3590700"/>
            <a:ext cx="1026160" cy="862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97805" y="2210867"/>
            <a:ext cx="658462" cy="156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97805" y="2367666"/>
            <a:ext cx="658462" cy="125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97805" y="2367666"/>
            <a:ext cx="658462" cy="42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1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66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12" y="1410324"/>
            <a:ext cx="8256524" cy="4800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941EDF"/>
                </a:solidFill>
                <a:latin typeface="Consolas" pitchFamily="49" charset="0"/>
              </a:rPr>
              <a:t>public class </a:t>
            </a:r>
            <a:r>
              <a:rPr lang="en-US" altLang="zh-CN" sz="1800" b="1" dirty="0" smtClean="0">
                <a:latin typeface="Consolas" pitchFamily="49" charset="0"/>
              </a:rPr>
              <a:t>Student</a:t>
            </a: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r>
              <a:rPr lang="en-US" altLang="zh-CN" sz="1800" b="1" dirty="0" smtClean="0">
                <a:latin typeface="Consolas" pitchFamily="49" charset="0"/>
              </a:rPr>
              <a:t>{</a:t>
            </a: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941EDF"/>
                </a:solidFill>
                <a:latin typeface="Consolas" pitchFamily="49" charset="0"/>
              </a:rPr>
              <a:t>    public </a:t>
            </a:r>
            <a:r>
              <a:rPr lang="en-US" altLang="zh-CN" sz="1800" b="1" dirty="0" smtClean="0">
                <a:latin typeface="Consolas" pitchFamily="49" charset="0"/>
              </a:rPr>
              <a:t>String name;</a:t>
            </a: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941EDF"/>
                </a:solidFill>
                <a:latin typeface="Consolas" pitchFamily="49" charset="0"/>
              </a:rPr>
              <a:t>    public int </a:t>
            </a:r>
            <a:r>
              <a:rPr lang="en-US" altLang="zh-CN" sz="1800" b="1" dirty="0" err="1" smtClean="0">
                <a:latin typeface="Consolas" pitchFamily="49" charset="0"/>
              </a:rPr>
              <a:t>classYear</a:t>
            </a:r>
            <a:r>
              <a:rPr lang="en-US" altLang="zh-CN" sz="1800" b="1" dirty="0" smtClean="0">
                <a:latin typeface="Consolas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624"/>
              </a:spcBef>
              <a:buNone/>
            </a:pPr>
            <a:r>
              <a:rPr lang="en-US" altLang="zh-CN" sz="1800" b="1" dirty="0" smtClean="0">
                <a:solidFill>
                  <a:srgbClr val="878BB8"/>
                </a:solidFill>
                <a:latin typeface="Consolas" pitchFamily="49" charset="0"/>
              </a:rPr>
              <a:t>    </a:t>
            </a:r>
            <a:r>
              <a:rPr lang="en-US" altLang="zh-CN" sz="1800" b="1" dirty="0">
                <a:solidFill>
                  <a:srgbClr val="941EDF"/>
                </a:solidFill>
                <a:latin typeface="Consolas" pitchFamily="49" charset="0"/>
              </a:rPr>
              <a:t>public </a:t>
            </a:r>
            <a:r>
              <a:rPr lang="en-US" altLang="zh-CN" sz="1800" b="1" dirty="0">
                <a:latin typeface="Consolas" pitchFamily="49" charset="0"/>
              </a:rPr>
              <a:t>String</a:t>
            </a:r>
            <a:r>
              <a:rPr lang="en-US" altLang="zh-CN" sz="1800" b="1" dirty="0">
                <a:solidFill>
                  <a:srgbClr val="941EDF"/>
                </a:solidFill>
                <a:latin typeface="Consolas" pitchFamily="49" charset="0"/>
              </a:rPr>
              <a:t> </a:t>
            </a:r>
            <a:r>
              <a:rPr lang="en-US" altLang="zh-CN" sz="1800" b="1" dirty="0">
                <a:latin typeface="Consolas" pitchFamily="49" charset="0"/>
              </a:rPr>
              <a:t>major;</a:t>
            </a: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endParaRPr lang="en-US" altLang="zh-CN" sz="1800" b="1" dirty="0" smtClean="0">
              <a:latin typeface="Consolas" pitchFamily="49" charset="0"/>
            </a:endParaRP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r>
              <a:rPr lang="en-US" altLang="zh-CN" sz="1800" b="1" dirty="0" smtClean="0">
                <a:latin typeface="Consolas" pitchFamily="49" charset="0"/>
              </a:rPr>
              <a:t>    </a:t>
            </a:r>
            <a:r>
              <a:rPr lang="en-US" altLang="zh-CN" sz="1800" b="1" dirty="0" smtClean="0">
                <a:solidFill>
                  <a:srgbClr val="941EDF"/>
                </a:solidFill>
                <a:latin typeface="Consolas" pitchFamily="49" charset="0"/>
              </a:rPr>
              <a:t>public void </a:t>
            </a:r>
            <a:r>
              <a:rPr lang="en-US" altLang="zh-CN" sz="1800" b="1" dirty="0" err="1" smtClean="0">
                <a:latin typeface="Consolas" pitchFamily="49" charset="0"/>
              </a:rPr>
              <a:t>printInfo</a:t>
            </a:r>
            <a:r>
              <a:rPr lang="en-US" altLang="zh-CN" sz="1800" b="1" dirty="0" smtClean="0">
                <a:latin typeface="Consolas" pitchFamily="49" charset="0"/>
              </a:rPr>
              <a:t>()</a:t>
            </a: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r>
              <a:rPr lang="en-US" altLang="zh-CN" sz="1800" b="1" dirty="0" smtClean="0">
                <a:latin typeface="Consolas" pitchFamily="49" charset="0"/>
              </a:rPr>
              <a:t>    {</a:t>
            </a: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r>
              <a:rPr lang="en-US" altLang="zh-CN" sz="1800" b="1" dirty="0" smtClean="0">
                <a:latin typeface="Consolas" pitchFamily="49" charset="0"/>
              </a:rPr>
              <a:t>        String info = name + </a:t>
            </a:r>
            <a:r>
              <a:rPr lang="en-US" altLang="zh-CN" sz="1800" b="1" dirty="0" smtClean="0">
                <a:solidFill>
                  <a:srgbClr val="00CB00"/>
                </a:solidFill>
                <a:latin typeface="Consolas" pitchFamily="49" charset="0"/>
              </a:rPr>
              <a:t>“: ”</a:t>
            </a:r>
            <a:r>
              <a:rPr lang="en-US" altLang="zh-CN" sz="1800" b="1" dirty="0" smtClean="0">
                <a:latin typeface="Consolas" pitchFamily="49" charset="0"/>
              </a:rPr>
              <a:t> + major + </a:t>
            </a:r>
            <a:r>
              <a:rPr lang="en-US" altLang="zh-CN" sz="1800" b="1" dirty="0">
                <a:solidFill>
                  <a:srgbClr val="00CB00"/>
                </a:solidFill>
                <a:latin typeface="Consolas" pitchFamily="49" charset="0"/>
              </a:rPr>
              <a:t>“: ”</a:t>
            </a:r>
            <a:r>
              <a:rPr lang="en-US" altLang="zh-CN" sz="1800" b="1" dirty="0" smtClean="0">
                <a:latin typeface="Consolas" pitchFamily="49" charset="0"/>
              </a:rPr>
              <a:t> + </a:t>
            </a:r>
            <a:r>
              <a:rPr lang="en-US" altLang="zh-CN" sz="1800" b="1" dirty="0" err="1">
                <a:latin typeface="Consolas" pitchFamily="49" charset="0"/>
              </a:rPr>
              <a:t>classYear</a:t>
            </a:r>
            <a:r>
              <a:rPr lang="en-US" altLang="zh-CN" sz="1800" b="1" dirty="0">
                <a:latin typeface="Consolas" pitchFamily="49" charset="0"/>
              </a:rPr>
              <a:t> </a:t>
            </a:r>
            <a:r>
              <a:rPr lang="en-US" altLang="zh-CN" sz="1800" b="1" dirty="0" smtClean="0">
                <a:latin typeface="Consolas" pitchFamily="49" charset="0"/>
              </a:rPr>
              <a:t>;</a:t>
            </a: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r>
              <a:rPr lang="en-US" altLang="zh-CN" sz="1800" b="1" dirty="0" smtClean="0">
                <a:latin typeface="Consolas" pitchFamily="49" charset="0"/>
              </a:rPr>
              <a:t>        </a:t>
            </a:r>
            <a:r>
              <a:rPr lang="en-US" altLang="zh-CN" sz="1800" b="1" dirty="0" err="1" smtClean="0">
                <a:latin typeface="Consolas" pitchFamily="49" charset="0"/>
              </a:rPr>
              <a:t>System.out.println</a:t>
            </a:r>
            <a:r>
              <a:rPr lang="en-US" altLang="zh-CN" sz="1800" b="1" dirty="0" smtClean="0">
                <a:latin typeface="Consolas" pitchFamily="49" charset="0"/>
              </a:rPr>
              <a:t>(info);</a:t>
            </a: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r>
              <a:rPr lang="en-US" altLang="zh-CN" sz="1800" b="1" dirty="0" smtClean="0">
                <a:latin typeface="Consolas" pitchFamily="49" charset="0"/>
              </a:rPr>
              <a:t>    }</a:t>
            </a: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endParaRPr lang="en-US" altLang="zh-CN" sz="1800" b="1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None/>
            </a:pPr>
            <a:r>
              <a:rPr lang="en-US" altLang="zh-CN" sz="1800" b="1" dirty="0">
                <a:latin typeface="Consolas" pitchFamily="49" charset="0"/>
              </a:rPr>
              <a:t> </a:t>
            </a:r>
            <a:r>
              <a:rPr lang="en-US" altLang="zh-CN" sz="1800" b="1" dirty="0" smtClean="0">
                <a:latin typeface="Consolas" pitchFamily="49" charset="0"/>
              </a:rPr>
              <a:t>	 </a:t>
            </a:r>
            <a:r>
              <a:rPr lang="en-US" altLang="zh-CN" sz="1800" b="1" dirty="0" smtClean="0">
                <a:solidFill>
                  <a:srgbClr val="941EDF"/>
                </a:solidFill>
                <a:latin typeface="Consolas" pitchFamily="49" charset="0"/>
              </a:rPr>
              <a:t>public </a:t>
            </a:r>
            <a:r>
              <a:rPr lang="en-US" altLang="zh-CN" sz="1800" b="1" dirty="0">
                <a:solidFill>
                  <a:srgbClr val="941EDF"/>
                </a:solidFill>
                <a:latin typeface="Consolas" pitchFamily="49" charset="0"/>
              </a:rPr>
              <a:t>void </a:t>
            </a:r>
            <a:r>
              <a:rPr lang="en-US" altLang="zh-CN" sz="1800" b="1" dirty="0" err="1">
                <a:latin typeface="Consolas" pitchFamily="49" charset="0"/>
              </a:rPr>
              <a:t>increaseYear</a:t>
            </a:r>
            <a:r>
              <a:rPr lang="en-US" altLang="zh-CN" sz="1800" b="1" dirty="0">
                <a:latin typeface="Consolas" pitchFamily="49" charset="0"/>
              </a:rPr>
              <a:t>(int </a:t>
            </a:r>
            <a:r>
              <a:rPr lang="en-US" altLang="zh-CN" sz="1800" b="1" dirty="0" err="1">
                <a:latin typeface="Consolas" pitchFamily="49" charset="0"/>
              </a:rPr>
              <a:t>inc</a:t>
            </a:r>
            <a:r>
              <a:rPr lang="en-US" altLang="zh-CN" sz="1800" b="1" dirty="0">
                <a:latin typeface="Consolas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624"/>
              </a:spcBef>
              <a:buNone/>
            </a:pPr>
            <a:r>
              <a:rPr lang="en-US" altLang="zh-CN" sz="1800" b="1" dirty="0">
                <a:latin typeface="Consolas" pitchFamily="49" charset="0"/>
              </a:rPr>
              <a:t>    {</a:t>
            </a:r>
          </a:p>
          <a:p>
            <a:pPr>
              <a:lnSpc>
                <a:spcPct val="80000"/>
              </a:lnSpc>
              <a:spcBef>
                <a:spcPts val="624"/>
              </a:spcBef>
              <a:buNone/>
            </a:pPr>
            <a:r>
              <a:rPr lang="en-US" altLang="zh-CN" sz="1800" b="1" dirty="0">
                <a:latin typeface="Consolas" pitchFamily="49" charset="0"/>
              </a:rPr>
              <a:t>        </a:t>
            </a:r>
            <a:r>
              <a:rPr lang="en-US" altLang="zh-CN" sz="1800" b="1" dirty="0" err="1">
                <a:latin typeface="Consolas" pitchFamily="49" charset="0"/>
              </a:rPr>
              <a:t>classYear</a:t>
            </a:r>
            <a:r>
              <a:rPr lang="en-US" altLang="zh-CN" sz="1800" b="1" dirty="0">
                <a:latin typeface="Consolas" pitchFamily="49" charset="0"/>
              </a:rPr>
              <a:t> += </a:t>
            </a:r>
            <a:r>
              <a:rPr lang="en-US" altLang="zh-CN" sz="1800" b="1" dirty="0" err="1">
                <a:latin typeface="Consolas" pitchFamily="49" charset="0"/>
              </a:rPr>
              <a:t>inc</a:t>
            </a:r>
            <a:r>
              <a:rPr lang="en-US" altLang="zh-CN" sz="1800" b="1" dirty="0">
                <a:latin typeface="Consolas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624"/>
              </a:spcBef>
              <a:buNone/>
            </a:pPr>
            <a:r>
              <a:rPr lang="en-US" altLang="zh-CN" sz="1800" b="1" dirty="0">
                <a:latin typeface="Consolas" pitchFamily="49" charset="0"/>
              </a:rPr>
              <a:t>    }</a:t>
            </a:r>
            <a:endParaRPr lang="en-US" altLang="zh-CN" sz="1800" b="1" dirty="0" smtClean="0">
              <a:latin typeface="Consolas" pitchFamily="49" charset="0"/>
            </a:endParaRPr>
          </a:p>
          <a:p>
            <a:pPr>
              <a:lnSpc>
                <a:spcPct val="70000"/>
              </a:lnSpc>
              <a:spcBef>
                <a:spcPts val="624"/>
              </a:spcBef>
              <a:buFont typeface="Wingdings" pitchFamily="2" charset="2"/>
              <a:buNone/>
            </a:pPr>
            <a:r>
              <a:rPr lang="en-US" altLang="zh-CN" sz="1800" b="1" dirty="0" smtClean="0">
                <a:latin typeface="Consolas" pitchFamily="49" charset="0"/>
              </a:rPr>
              <a:t>}</a:t>
            </a:r>
          </a:p>
          <a:p>
            <a:pPr>
              <a:spcBef>
                <a:spcPts val="624"/>
              </a:spcBef>
              <a:buFont typeface="Wingdings 2" pitchFamily="18" charset="2"/>
              <a:buNone/>
            </a:pPr>
            <a:endParaRPr lang="en-US" sz="3600" b="1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fld id="{34CF3E77-BDD7-4019-BE08-9BA2E3B0241B}" type="slidenum">
              <a:rPr lang="en-US" sz="1000"/>
              <a:pPr/>
              <a:t>54</a:t>
            </a:fld>
            <a:endParaRPr lang="en-US" sz="10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1052" y="5253017"/>
            <a:ext cx="3898408" cy="1323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i="1" dirty="0" err="1"/>
              <a:t>classYear</a:t>
            </a:r>
            <a:r>
              <a:rPr lang="en-US" dirty="0"/>
              <a:t> and </a:t>
            </a:r>
            <a:r>
              <a:rPr lang="en-US" i="1" dirty="0"/>
              <a:t>name </a:t>
            </a:r>
            <a:r>
              <a:rPr lang="en-US" dirty="0"/>
              <a:t>are instance variables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can be used in any method in this class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94911" y="1635050"/>
            <a:ext cx="4418914" cy="1323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i="1" dirty="0"/>
              <a:t>info</a:t>
            </a:r>
            <a:r>
              <a:rPr lang="en-US" dirty="0"/>
              <a:t> is a local variable declared inside method </a:t>
            </a:r>
            <a:r>
              <a:rPr lang="en-US" i="1" dirty="0" err="1"/>
              <a:t>printInfo</a:t>
            </a:r>
            <a:r>
              <a:rPr lang="en-US" i="1" dirty="0"/>
              <a:t>()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can only be used inside method </a:t>
            </a:r>
            <a:r>
              <a:rPr lang="en-US" i="1" dirty="0" err="1"/>
              <a:t>printInfo</a:t>
            </a:r>
            <a:r>
              <a:rPr lang="en-US" i="1" dirty="0"/>
              <a:t>()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939997" y="2297038"/>
            <a:ext cx="1654914" cy="130373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644258" y="5670790"/>
            <a:ext cx="1946794" cy="540134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9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46" y="1452709"/>
            <a:ext cx="8256524" cy="51441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941EDF"/>
                </a:solidFill>
              </a:rPr>
              <a:t>public class </a:t>
            </a:r>
            <a:r>
              <a:rPr lang="en-US" altLang="zh-CN" sz="2000" b="1" dirty="0" smtClean="0"/>
              <a:t>Student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b="1" dirty="0" smtClean="0"/>
              <a:t>{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941EDF"/>
                </a:solidFill>
              </a:rPr>
              <a:t>    public </a:t>
            </a:r>
            <a:r>
              <a:rPr lang="en-US" altLang="zh-CN" sz="2000" b="1" dirty="0" smtClean="0"/>
              <a:t>String name;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941EDF"/>
                </a:solidFill>
              </a:rPr>
              <a:t>    public </a:t>
            </a:r>
            <a:r>
              <a:rPr lang="en-US" altLang="zh-CN" sz="2000" b="1" dirty="0" err="1" smtClean="0">
                <a:solidFill>
                  <a:srgbClr val="941EDF"/>
                </a:solidFill>
              </a:rPr>
              <a:t>int</a:t>
            </a:r>
            <a:r>
              <a:rPr lang="en-US" altLang="zh-CN" sz="2000" b="1" dirty="0" smtClean="0">
                <a:solidFill>
                  <a:srgbClr val="941EDF"/>
                </a:solidFill>
              </a:rPr>
              <a:t> </a:t>
            </a:r>
            <a:r>
              <a:rPr lang="en-US" altLang="zh-CN" sz="2000" b="1" dirty="0" err="1" smtClean="0"/>
              <a:t>classYear</a:t>
            </a:r>
            <a:r>
              <a:rPr lang="en-US" altLang="zh-CN" sz="2000" b="1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878BB8"/>
                </a:solidFill>
              </a:rPr>
              <a:t>    </a:t>
            </a:r>
            <a:r>
              <a:rPr lang="en-US" altLang="zh-CN" sz="2000" b="1" dirty="0">
                <a:solidFill>
                  <a:srgbClr val="941EDF"/>
                </a:solidFill>
              </a:rPr>
              <a:t>public </a:t>
            </a:r>
            <a:r>
              <a:rPr lang="en-US" altLang="zh-CN" sz="2000" b="1" dirty="0"/>
              <a:t>String</a:t>
            </a:r>
            <a:r>
              <a:rPr lang="en-US" altLang="zh-CN" sz="2000" b="1" dirty="0">
                <a:solidFill>
                  <a:srgbClr val="941EDF"/>
                </a:solidFill>
              </a:rPr>
              <a:t> </a:t>
            </a:r>
            <a:r>
              <a:rPr lang="en-US" altLang="zh-CN" sz="2000" b="1" dirty="0"/>
              <a:t>major;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zh-CN" sz="800" b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b="1" dirty="0" smtClean="0"/>
              <a:t>    </a:t>
            </a:r>
            <a:r>
              <a:rPr lang="en-US" altLang="zh-CN" sz="2000" b="1" dirty="0" smtClean="0">
                <a:solidFill>
                  <a:srgbClr val="941EDF"/>
                </a:solidFill>
              </a:rPr>
              <a:t>public void </a:t>
            </a:r>
            <a:r>
              <a:rPr lang="en-US" altLang="zh-CN" sz="2000" b="1" dirty="0" err="1" smtClean="0"/>
              <a:t>printInfo</a:t>
            </a:r>
            <a:r>
              <a:rPr lang="en-US" altLang="zh-CN" sz="2000" b="1" dirty="0" smtClean="0"/>
              <a:t>()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b="1" dirty="0" smtClean="0"/>
              <a:t>    {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b="1" dirty="0" smtClean="0"/>
              <a:t>        String info = name + </a:t>
            </a:r>
            <a:r>
              <a:rPr lang="en-US" altLang="zh-CN" sz="2000" b="1" dirty="0" smtClean="0">
                <a:solidFill>
                  <a:srgbClr val="00CB00"/>
                </a:solidFill>
              </a:rPr>
              <a:t>“: ”</a:t>
            </a:r>
            <a:r>
              <a:rPr lang="en-US" altLang="zh-CN" sz="2000" b="1" dirty="0" smtClean="0"/>
              <a:t> + major + </a:t>
            </a:r>
            <a:r>
              <a:rPr lang="en-US" altLang="zh-CN" sz="2000" b="1" dirty="0">
                <a:solidFill>
                  <a:srgbClr val="00CB00"/>
                </a:solidFill>
              </a:rPr>
              <a:t>“: ”</a:t>
            </a:r>
            <a:r>
              <a:rPr lang="en-US" altLang="zh-CN" sz="2000" b="1" dirty="0" smtClean="0"/>
              <a:t> + </a:t>
            </a:r>
            <a:r>
              <a:rPr lang="en-US" altLang="zh-CN" sz="2000" b="1" dirty="0" err="1"/>
              <a:t>classYear</a:t>
            </a:r>
            <a:r>
              <a:rPr lang="en-US" altLang="zh-CN" sz="2000" b="1" dirty="0"/>
              <a:t> </a:t>
            </a:r>
            <a:r>
              <a:rPr lang="en-US" altLang="zh-CN" sz="2000" b="1" dirty="0" smtClean="0"/>
              <a:t>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b="1" dirty="0" smtClean="0"/>
              <a:t>        </a:t>
            </a:r>
            <a:r>
              <a:rPr lang="en-US" altLang="zh-CN" sz="2000" b="1" dirty="0" err="1" smtClean="0"/>
              <a:t>System.out.println</a:t>
            </a:r>
            <a:r>
              <a:rPr lang="en-US" altLang="zh-CN" sz="2000" b="1" dirty="0" smtClean="0"/>
              <a:t>(info);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b="1" dirty="0" smtClean="0"/>
              <a:t>    }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zh-CN" sz="800" b="1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sz="2000" b="1" dirty="0"/>
              <a:t>  </a:t>
            </a:r>
            <a:r>
              <a:rPr lang="en-US" altLang="zh-CN" sz="2000" b="1" dirty="0" smtClean="0"/>
              <a:t>  </a:t>
            </a:r>
            <a:r>
              <a:rPr lang="en-US" altLang="zh-CN" sz="2000" b="1" dirty="0" smtClean="0">
                <a:solidFill>
                  <a:srgbClr val="941EDF"/>
                </a:solidFill>
              </a:rPr>
              <a:t>public </a:t>
            </a:r>
            <a:r>
              <a:rPr lang="en-US" altLang="zh-CN" sz="2000" b="1" dirty="0">
                <a:solidFill>
                  <a:srgbClr val="941EDF"/>
                </a:solidFill>
              </a:rPr>
              <a:t>void </a:t>
            </a:r>
            <a:r>
              <a:rPr lang="en-US" altLang="zh-CN" sz="2000" b="1" dirty="0" err="1"/>
              <a:t>increaseYear</a:t>
            </a:r>
            <a:r>
              <a:rPr lang="en-US" altLang="zh-CN" sz="2000" b="1" dirty="0"/>
              <a:t>(</a:t>
            </a:r>
            <a:r>
              <a:rPr lang="en-US" altLang="zh-CN" sz="2000" b="1" dirty="0" err="1"/>
              <a:t>int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inc</a:t>
            </a:r>
            <a:r>
              <a:rPr lang="en-US" altLang="zh-CN" sz="2000" b="1" dirty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b="1" dirty="0"/>
              <a:t>    </a:t>
            </a:r>
            <a:r>
              <a:rPr lang="en-US" altLang="zh-CN" sz="2000" b="1" dirty="0" smtClean="0"/>
              <a:t>{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b="1" dirty="0" smtClean="0"/>
              <a:t>			 </a:t>
            </a:r>
            <a:r>
              <a:rPr lang="en-US" altLang="zh-CN" sz="2000" b="1" dirty="0" err="1" smtClean="0"/>
              <a:t>classYear</a:t>
            </a:r>
            <a:r>
              <a:rPr lang="en-US" altLang="zh-CN" sz="2000" b="1" dirty="0" smtClean="0"/>
              <a:t> </a:t>
            </a:r>
            <a:r>
              <a:rPr lang="en-US" altLang="zh-CN" sz="2000" b="1" dirty="0"/>
              <a:t>+= </a:t>
            </a:r>
            <a:r>
              <a:rPr lang="en-US" altLang="zh-CN" sz="2000" b="1" dirty="0" err="1"/>
              <a:t>inc</a:t>
            </a:r>
            <a:r>
              <a:rPr lang="en-US" altLang="zh-CN" sz="2000" b="1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000" b="1" dirty="0"/>
              <a:t>			 info = </a:t>
            </a:r>
            <a:r>
              <a:rPr lang="en-US" altLang="zh-CN" sz="2000" b="1" dirty="0" smtClean="0">
                <a:solidFill>
                  <a:srgbClr val="00CB00"/>
                </a:solidFill>
              </a:rPr>
              <a:t>“info changed a bit”</a:t>
            </a:r>
            <a:r>
              <a:rPr lang="en-US" altLang="zh-CN" sz="2000" b="1" dirty="0" smtClean="0"/>
              <a:t>; }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2000" b="1" dirty="0"/>
              <a:t>}</a:t>
            </a:r>
            <a:endParaRPr lang="en-US" altLang="zh-CN" sz="2000" b="1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fld id="{34CF3E77-BDD7-4019-BE08-9BA2E3B0241B}" type="slidenum">
              <a:rPr lang="en-US" sz="1000"/>
              <a:pPr/>
              <a:t>55</a:t>
            </a:fld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16803" y="5172767"/>
            <a:ext cx="232862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Unicode MS"/>
                <a:cs typeface="Arial Unicode MS"/>
              </a:rPr>
              <a:t> </a:t>
            </a:r>
            <a:r>
              <a:rPr lang="en-US" sz="2400" dirty="0" smtClean="0">
                <a:latin typeface="Arial Unicode MS"/>
                <a:cs typeface="Arial Unicode MS"/>
              </a:rPr>
              <a:t>Java will not recognize </a:t>
            </a:r>
            <a:r>
              <a:rPr lang="en-US" sz="2400" i="1" dirty="0" smtClean="0">
                <a:latin typeface="Arial Unicode MS"/>
                <a:cs typeface="Arial Unicode MS"/>
              </a:rPr>
              <a:t>info</a:t>
            </a:r>
            <a:endParaRPr lang="en-US" sz="2400" dirty="0">
              <a:latin typeface="Arial Unicode MS"/>
              <a:cs typeface="Arial Unicode MS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095242" y="5588266"/>
            <a:ext cx="821561" cy="24466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41277" y="569574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✗</a:t>
            </a:r>
          </a:p>
        </p:txBody>
      </p:sp>
    </p:spTree>
    <p:extLst>
      <p:ext uri="{BB962C8B-B14F-4D97-AF65-F5344CB8AC3E}">
        <p14:creationId xmlns:p14="http://schemas.microsoft.com/office/powerpoint/2010/main" val="72817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  <a:buClr>
                <a:srgbClr val="000090"/>
              </a:buClr>
            </a:pPr>
            <a:r>
              <a:rPr lang="en-US" altLang="zh-CN" dirty="0"/>
              <a:t>Parameters are used to hold the value that you pass to the </a:t>
            </a:r>
            <a:r>
              <a:rPr lang="en-US" altLang="zh-CN" dirty="0" smtClean="0"/>
              <a:t>method</a:t>
            </a:r>
            <a:endParaRPr lang="en-US" altLang="zh-CN" dirty="0"/>
          </a:p>
          <a:p>
            <a:pPr>
              <a:lnSpc>
                <a:spcPct val="70000"/>
              </a:lnSpc>
              <a:buClr>
                <a:srgbClr val="000090"/>
              </a:buClr>
            </a:pPr>
            <a:r>
              <a:rPr lang="en-US" altLang="zh-CN" dirty="0"/>
              <a:t>Parameters can be used as (local) variables inside the method</a:t>
            </a:r>
          </a:p>
          <a:p>
            <a:pPr>
              <a:lnSpc>
                <a:spcPct val="7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1000" dirty="0">
              <a:solidFill>
                <a:srgbClr val="941EDF"/>
              </a:solidFill>
            </a:endParaRPr>
          </a:p>
          <a:p>
            <a:pPr>
              <a:lnSpc>
                <a:spcPct val="7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2000" dirty="0">
              <a:solidFill>
                <a:srgbClr val="941EDF"/>
              </a:solidFill>
            </a:endParaRPr>
          </a:p>
          <a:p>
            <a:pPr lvl="1">
              <a:lnSpc>
                <a:spcPct val="7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public </a:t>
            </a:r>
            <a:r>
              <a:rPr lang="en-US" altLang="zh-CN" sz="2400" dirty="0" err="1">
                <a:solidFill>
                  <a:srgbClr val="941EDF"/>
                </a:solidFill>
              </a:rPr>
              <a:t>int</a:t>
            </a:r>
            <a:r>
              <a:rPr lang="en-US" altLang="zh-CN" sz="2400" dirty="0">
                <a:solidFill>
                  <a:srgbClr val="941EDF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square(</a:t>
            </a:r>
            <a:r>
              <a:rPr lang="en-US" altLang="zh-CN" sz="2400" dirty="0" err="1">
                <a:solidFill>
                  <a:srgbClr val="941EDF"/>
                </a:solidFill>
              </a:rPr>
              <a:t>int</a:t>
            </a:r>
            <a:r>
              <a:rPr lang="en-US" altLang="zh-CN" sz="2400" dirty="0">
                <a:solidFill>
                  <a:srgbClr val="941EDF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number)</a:t>
            </a:r>
          </a:p>
          <a:p>
            <a:pPr lvl="1">
              <a:lnSpc>
                <a:spcPct val="7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{</a:t>
            </a:r>
          </a:p>
          <a:p>
            <a:pPr lvl="1">
              <a:lnSpc>
                <a:spcPct val="7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    </a:t>
            </a:r>
            <a:r>
              <a:rPr lang="en-US" altLang="zh-CN" sz="2400" dirty="0">
                <a:solidFill>
                  <a:srgbClr val="941EDF"/>
                </a:solidFill>
              </a:rPr>
              <a:t>return</a:t>
            </a:r>
            <a:r>
              <a:rPr lang="en-US" altLang="zh-CN" sz="2400" dirty="0">
                <a:solidFill>
                  <a:srgbClr val="000000"/>
                </a:solidFill>
              </a:rPr>
              <a:t> number * number;</a:t>
            </a:r>
          </a:p>
          <a:p>
            <a:pPr lvl="1">
              <a:lnSpc>
                <a:spcPct val="7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}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Methods </a:t>
            </a:r>
            <a:r>
              <a:rPr lang="en-US" dirty="0"/>
              <a:t>w</a:t>
            </a:r>
            <a:r>
              <a:rPr lang="en-US" dirty="0" smtClean="0">
                <a:ea typeface="+mj-ea"/>
              </a:rPr>
              <a:t>ith </a:t>
            </a:r>
            <a:r>
              <a:rPr lang="en-US" dirty="0"/>
              <a:t>P</a:t>
            </a:r>
            <a:r>
              <a:rPr lang="en-US" dirty="0" smtClean="0">
                <a:ea typeface="+mj-ea"/>
              </a:rPr>
              <a:t>arameters</a:t>
            </a:r>
            <a:endParaRPr lang="en-US" dirty="0">
              <a:ea typeface="+mj-ea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0250" y="3702844"/>
            <a:ext cx="1541463" cy="531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 fontScale="92500" lnSpcReduction="20000"/>
          </a:bodyPr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19738" y="3737769"/>
            <a:ext cx="27686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200" dirty="0">
                <a:latin typeface="Arial Unicode MS"/>
                <a:cs typeface="Arial Unicode MS"/>
              </a:rPr>
              <a:t>Parameters go inside parentheses of method header</a:t>
            </a:r>
          </a:p>
        </p:txBody>
      </p:sp>
    </p:spTree>
    <p:extLst>
      <p:ext uri="{BB962C8B-B14F-4D97-AF65-F5344CB8AC3E}">
        <p14:creationId xmlns:p14="http://schemas.microsoft.com/office/powerpoint/2010/main" val="393025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parameters separated by commas</a:t>
            </a:r>
          </a:p>
          <a:p>
            <a:endParaRPr lang="en-US" dirty="0"/>
          </a:p>
          <a:p>
            <a:pPr lvl="1">
              <a:buClr>
                <a:srgbClr val="3891A7"/>
              </a:buClr>
              <a:buFont typeface="Wingdings 2" charset="0"/>
              <a:buNone/>
            </a:pPr>
            <a:r>
              <a:rPr lang="en-US" sz="2400" dirty="0">
                <a:solidFill>
                  <a:srgbClr val="941EDF"/>
                </a:solidFill>
              </a:rPr>
              <a:t>public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941EDF"/>
                </a:solidFill>
              </a:rPr>
              <a:t>double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getTotal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941EDF"/>
                </a:solidFill>
              </a:rPr>
              <a:t>double</a:t>
            </a:r>
            <a:r>
              <a:rPr lang="en-US" sz="2400" dirty="0">
                <a:solidFill>
                  <a:srgbClr val="000000"/>
                </a:solidFill>
              </a:rPr>
              <a:t> price, </a:t>
            </a:r>
            <a:r>
              <a:rPr lang="en-US" sz="2400" dirty="0">
                <a:solidFill>
                  <a:srgbClr val="941EDF"/>
                </a:solidFill>
              </a:rPr>
              <a:t>double</a:t>
            </a:r>
            <a:r>
              <a:rPr lang="en-US" sz="2400" dirty="0">
                <a:solidFill>
                  <a:srgbClr val="000000"/>
                </a:solidFill>
              </a:rPr>
              <a:t> tax)</a:t>
            </a:r>
          </a:p>
          <a:p>
            <a:pPr lvl="1">
              <a:buClr>
                <a:srgbClr val="3891A7"/>
              </a:buClr>
              <a:buFont typeface="Wingdings 2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{</a:t>
            </a:r>
          </a:p>
          <a:p>
            <a:pPr lvl="1">
              <a:buClr>
                <a:srgbClr val="3891A7"/>
              </a:buClr>
              <a:buFont typeface="Wingdings 2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941EDF"/>
                </a:solidFill>
              </a:rPr>
              <a:t>return</a:t>
            </a:r>
            <a:r>
              <a:rPr lang="en-US" sz="2400" dirty="0">
                <a:solidFill>
                  <a:srgbClr val="000000"/>
                </a:solidFill>
              </a:rPr>
              <a:t> price + price * tax;</a:t>
            </a:r>
          </a:p>
          <a:p>
            <a:pPr lvl="1">
              <a:buClr>
                <a:srgbClr val="3891A7"/>
              </a:buClr>
              <a:buFont typeface="Wingdings 2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Methods with Multiple </a:t>
            </a:r>
            <a:r>
              <a:rPr lang="en-US" dirty="0"/>
              <a:t>P</a:t>
            </a:r>
            <a:r>
              <a:rPr lang="en-US" dirty="0" smtClean="0">
                <a:ea typeface="+mj-ea"/>
              </a:rPr>
              <a:t>arameters</a:t>
            </a:r>
            <a:endParaRPr lang="en-US" dirty="0">
              <a:ea typeface="+mj-ea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35625" y="2877344"/>
            <a:ext cx="396875" cy="531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 fontScale="92500" lnSpcReduction="20000"/>
          </a:bodyPr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0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>
                <a:solidFill>
                  <a:srgbClr val="941EDF"/>
                </a:solidFill>
              </a:rPr>
              <a:t>public class </a:t>
            </a:r>
            <a:r>
              <a:rPr lang="en-US" sz="2200" dirty="0" err="1"/>
              <a:t>SalesComputer</a:t>
            </a:r>
            <a:endParaRPr lang="en-US" sz="2200" dirty="0"/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/>
              <a:t>{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>
                <a:solidFill>
                  <a:srgbClr val="941EDF"/>
                </a:solidFill>
              </a:rPr>
              <a:t>    public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941EDF"/>
                </a:solidFill>
              </a:rPr>
              <a:t>double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getTotal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2200" dirty="0">
                <a:solidFill>
                  <a:srgbClr val="941EDF"/>
                </a:solidFill>
              </a:rPr>
              <a:t>double</a:t>
            </a:r>
            <a:r>
              <a:rPr lang="en-US" sz="2200" dirty="0">
                <a:solidFill>
                  <a:srgbClr val="000000"/>
                </a:solidFill>
              </a:rPr>
              <a:t> price, </a:t>
            </a:r>
            <a:r>
              <a:rPr lang="en-US" sz="2200" dirty="0">
                <a:solidFill>
                  <a:srgbClr val="941EDF"/>
                </a:solidFill>
              </a:rPr>
              <a:t>double</a:t>
            </a:r>
            <a:r>
              <a:rPr lang="en-US" sz="2200" dirty="0">
                <a:solidFill>
                  <a:srgbClr val="000000"/>
                </a:solidFill>
              </a:rPr>
              <a:t> tax)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    {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        </a:t>
            </a:r>
            <a:r>
              <a:rPr lang="en-US" sz="2200" dirty="0">
                <a:solidFill>
                  <a:srgbClr val="941EDF"/>
                </a:solidFill>
              </a:rPr>
              <a:t>return</a:t>
            </a:r>
            <a:r>
              <a:rPr lang="en-US" sz="2200" dirty="0">
                <a:solidFill>
                  <a:srgbClr val="000000"/>
                </a:solidFill>
              </a:rPr>
              <a:t> price + price * tax;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 smtClean="0">
                <a:solidFill>
                  <a:srgbClr val="878BB8"/>
                </a:solidFill>
              </a:rPr>
              <a:t>    /</a:t>
            </a:r>
            <a:r>
              <a:rPr lang="en-US" sz="2200" dirty="0">
                <a:solidFill>
                  <a:srgbClr val="878BB8"/>
                </a:solidFill>
              </a:rPr>
              <a:t>/ ..</a:t>
            </a:r>
            <a:r>
              <a:rPr lang="en-US" sz="2200" dirty="0" smtClean="0">
                <a:solidFill>
                  <a:srgbClr val="878BB8"/>
                </a:solidFill>
              </a:rPr>
              <a:t>.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/>
              <a:t>}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 err="1">
                <a:solidFill>
                  <a:srgbClr val="000000"/>
                </a:solidFill>
              </a:rPr>
              <a:t>SalesComputer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sc</a:t>
            </a:r>
            <a:r>
              <a:rPr lang="en-US" sz="2200" dirty="0">
                <a:solidFill>
                  <a:srgbClr val="000000"/>
                </a:solidFill>
              </a:rPr>
              <a:t> = new </a:t>
            </a:r>
            <a:r>
              <a:rPr lang="en-US" sz="2200" dirty="0" err="1">
                <a:solidFill>
                  <a:srgbClr val="000000"/>
                </a:solidFill>
              </a:rPr>
              <a:t>SalesComputer</a:t>
            </a:r>
            <a:r>
              <a:rPr lang="en-US" sz="2200" dirty="0">
                <a:solidFill>
                  <a:srgbClr val="000000"/>
                </a:solidFill>
              </a:rPr>
              <a:t>();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>
                <a:solidFill>
                  <a:srgbClr val="941EDF"/>
                </a:solidFill>
              </a:rPr>
              <a:t>double</a:t>
            </a:r>
            <a:r>
              <a:rPr lang="en-US" sz="2200" dirty="0">
                <a:solidFill>
                  <a:srgbClr val="000000"/>
                </a:solidFill>
              </a:rPr>
              <a:t> total = </a:t>
            </a:r>
            <a:r>
              <a:rPr lang="en-US" sz="2200" dirty="0" err="1">
                <a:solidFill>
                  <a:srgbClr val="000000"/>
                </a:solidFill>
              </a:rPr>
              <a:t>sc.getTotal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ja-JP" altLang="en-US" sz="2200" dirty="0">
                <a:solidFill>
                  <a:srgbClr val="00CB00"/>
                </a:solidFill>
              </a:rPr>
              <a:t>“</a:t>
            </a:r>
            <a:r>
              <a:rPr lang="en-US" sz="2200" dirty="0">
                <a:solidFill>
                  <a:srgbClr val="00CB00"/>
                </a:solidFill>
              </a:rPr>
              <a:t>19.99</a:t>
            </a:r>
            <a:r>
              <a:rPr lang="ja-JP" altLang="en-US" sz="2200" dirty="0">
                <a:solidFill>
                  <a:srgbClr val="00CB00"/>
                </a:solidFill>
              </a:rPr>
              <a:t>”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Color.RED</a:t>
            </a:r>
            <a:r>
              <a:rPr lang="en-US" sz="2200" dirty="0">
                <a:solidFill>
                  <a:srgbClr val="000000"/>
                </a:solidFill>
              </a:rPr>
              <a:t>);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>
                <a:solidFill>
                  <a:srgbClr val="941EDF"/>
                </a:solidFill>
              </a:rPr>
              <a:t>double</a:t>
            </a:r>
            <a:r>
              <a:rPr lang="en-US" sz="2200" dirty="0">
                <a:solidFill>
                  <a:srgbClr val="000000"/>
                </a:solidFill>
              </a:rPr>
              <a:t> total = </a:t>
            </a:r>
            <a:r>
              <a:rPr lang="en-US" sz="2200" dirty="0" err="1">
                <a:solidFill>
                  <a:srgbClr val="000000"/>
                </a:solidFill>
              </a:rPr>
              <a:t>sc.getTotal</a:t>
            </a:r>
            <a:r>
              <a:rPr lang="en-US" sz="2200" dirty="0">
                <a:solidFill>
                  <a:srgbClr val="000000"/>
                </a:solidFill>
              </a:rPr>
              <a:t>(19.99);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>
                <a:solidFill>
                  <a:srgbClr val="941EDF"/>
                </a:solidFill>
              </a:rPr>
              <a:t>double</a:t>
            </a:r>
            <a:r>
              <a:rPr lang="en-US" sz="2200" dirty="0">
                <a:solidFill>
                  <a:srgbClr val="000000"/>
                </a:solidFill>
              </a:rPr>
              <a:t> total = </a:t>
            </a:r>
            <a:r>
              <a:rPr lang="en-US" sz="2200" dirty="0" err="1">
                <a:solidFill>
                  <a:srgbClr val="000000"/>
                </a:solidFill>
              </a:rPr>
              <a:t>sc.getTotal</a:t>
            </a:r>
            <a:r>
              <a:rPr lang="en-US" sz="2200" dirty="0">
                <a:solidFill>
                  <a:srgbClr val="000000"/>
                </a:solidFill>
              </a:rPr>
              <a:t>(19.99, 0.065);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 err="1">
                <a:solidFill>
                  <a:srgbClr val="941EDF"/>
                </a:solidFill>
              </a:rPr>
              <a:t>int</a:t>
            </a:r>
            <a:r>
              <a:rPr lang="en-US" sz="2200" dirty="0">
                <a:solidFill>
                  <a:srgbClr val="941EDF"/>
                </a:solidFill>
              </a:rPr>
              <a:t> </a:t>
            </a:r>
            <a:r>
              <a:rPr lang="en-US" sz="2200" dirty="0"/>
              <a:t>price = 50;</a:t>
            </a:r>
          </a:p>
          <a:p>
            <a:pPr>
              <a:spcBef>
                <a:spcPts val="0"/>
              </a:spcBef>
              <a:buClr>
                <a:srgbClr val="3891A7"/>
              </a:buClr>
              <a:buFont typeface="Wingdings 2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total = </a:t>
            </a:r>
            <a:r>
              <a:rPr lang="en-US" sz="2200" dirty="0" err="1">
                <a:solidFill>
                  <a:srgbClr val="000000"/>
                </a:solidFill>
              </a:rPr>
              <a:t>sc.getTotal</a:t>
            </a:r>
            <a:r>
              <a:rPr lang="en-US" sz="2200" dirty="0">
                <a:solidFill>
                  <a:srgbClr val="000000"/>
                </a:solidFill>
              </a:rPr>
              <a:t>(price, 0.065)</a:t>
            </a:r>
            <a:r>
              <a:rPr lang="en-US" sz="2200" dirty="0" smtClean="0">
                <a:solidFill>
                  <a:srgbClr val="000000"/>
                </a:solidFill>
              </a:rPr>
              <a:t>;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Method Parameters and Arguments</a:t>
            </a:r>
            <a:endParaRPr lang="en-US" dirty="0"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009" y="6096808"/>
            <a:ext cx="3124200" cy="446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atin typeface="Arial Unicode MS"/>
                <a:ea typeface="+mn-ea"/>
                <a:cs typeface="Arial Unicode MS"/>
              </a:rPr>
              <a:t>Automatic typecasting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1277" y="511558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6" name="Rectangle 5"/>
          <p:cNvSpPr/>
          <p:nvPr/>
        </p:nvSpPr>
        <p:spPr>
          <a:xfrm>
            <a:off x="6810729" y="474625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4849" y="5452654"/>
            <a:ext cx="428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zh-CN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altLang="zh-CN" b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7116" y="6074046"/>
            <a:ext cx="428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zh-CN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altLang="zh-CN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4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Methods from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method’s body, we can call another method</a:t>
            </a:r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eceiving_object.method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If calling a method in the same class, we do not need </a:t>
            </a:r>
            <a:r>
              <a:rPr lang="en-US" dirty="0" err="1" smtClean="0"/>
              <a:t>receiving_object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method();</a:t>
            </a:r>
          </a:p>
          <a:p>
            <a:r>
              <a:rPr lang="en-US" dirty="0" smtClean="0"/>
              <a:t>Alternatively, use the </a:t>
            </a:r>
            <a:r>
              <a:rPr lang="en-US" dirty="0" smtClean="0">
                <a:solidFill>
                  <a:srgbClr val="FF0000"/>
                </a:solidFill>
              </a:rPr>
              <a:t>this</a:t>
            </a:r>
            <a:r>
              <a:rPr lang="en-US" dirty="0" smtClean="0"/>
              <a:t> keyword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this</a:t>
            </a:r>
            <a:r>
              <a:rPr lang="en-US" dirty="0" err="1" smtClean="0"/>
              <a:t>.method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4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in bytes</a:t>
            </a:r>
          </a:p>
          <a:p>
            <a:r>
              <a:rPr lang="en-US" dirty="0" smtClean="0"/>
              <a:t>1 byte = 8 bits</a:t>
            </a:r>
          </a:p>
          <a:p>
            <a:r>
              <a:rPr lang="en-US" dirty="0" smtClean="0"/>
              <a:t>Bit is either 0 or 1</a:t>
            </a:r>
          </a:p>
          <a:p>
            <a:r>
              <a:rPr lang="en-US" dirty="0" smtClean="0"/>
              <a:t>Language of the computer is in bits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2451E0D2-3E58-4ED0-A882-14DB831FEF2D}" type="slidenum">
              <a:rPr lang="en-US" sz="1000"/>
              <a:pPr/>
              <a:t>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6860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63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Unwanted semicolon after if / for statements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if (a&gt;b); </a:t>
            </a:r>
            <a:r>
              <a:rPr lang="en-US" sz="2000" dirty="0" smtClean="0">
                <a:solidFill>
                  <a:srgbClr val="00B050"/>
                </a:solidFill>
              </a:rPr>
              <a:t>// this semicolon causes an empty if-branch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</a:rPr>
              <a:t>c++</a:t>
            </a:r>
            <a:r>
              <a:rPr lang="en-US" sz="2000" dirty="0" smtClean="0">
                <a:solidFill>
                  <a:srgbClr val="0000FF"/>
                </a:solidFill>
              </a:rPr>
              <a:t>; </a:t>
            </a:r>
            <a:r>
              <a:rPr lang="en-US" sz="2000" dirty="0" smtClean="0">
                <a:solidFill>
                  <a:srgbClr val="00B050"/>
                </a:solidFill>
              </a:rPr>
              <a:t>// this line is always executed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for(int 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= 0; 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&lt;10; 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++); </a:t>
            </a:r>
            <a:r>
              <a:rPr lang="en-US" sz="2000" dirty="0" smtClean="0">
                <a:solidFill>
                  <a:srgbClr val="00B050"/>
                </a:solidFill>
              </a:rPr>
              <a:t>// this semicolon indicates an empty loop body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 </a:t>
            </a:r>
            <a:r>
              <a:rPr lang="en-US" sz="2000" dirty="0" err="1" smtClean="0">
                <a:solidFill>
                  <a:srgbClr val="0000FF"/>
                </a:solidFill>
              </a:rPr>
              <a:t>c++</a:t>
            </a:r>
            <a:r>
              <a:rPr lang="en-US" sz="2000" dirty="0" smtClean="0">
                <a:solidFill>
                  <a:srgbClr val="0000FF"/>
                </a:solidFill>
              </a:rPr>
              <a:t>; </a:t>
            </a:r>
            <a:r>
              <a:rPr lang="en-US" sz="2000" dirty="0" smtClean="0">
                <a:solidFill>
                  <a:srgbClr val="00B050"/>
                </a:solidFill>
              </a:rPr>
              <a:t>// this is executed only once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Unpaired brackets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indentation to help checking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Eclipse’s auto format </a:t>
            </a:r>
            <a:r>
              <a:rPr lang="en-US" sz="2400" dirty="0" smtClean="0"/>
              <a:t>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851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Indentation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Indentation</a:t>
            </a:r>
          </a:p>
          <a:p>
            <a:pPr lvl="1" eaLnBrk="1" hangingPunct="1"/>
            <a:r>
              <a:rPr lang="en-US" smtClean="0"/>
              <a:t>Makes code easier to read</a:t>
            </a:r>
          </a:p>
          <a:p>
            <a:pPr lvl="1" eaLnBrk="1" hangingPunct="1"/>
            <a:r>
              <a:rPr lang="en-US" smtClean="0"/>
              <a:t>Helps with finding syntax and logic errors</a:t>
            </a:r>
          </a:p>
          <a:p>
            <a:pPr lvl="1" eaLnBrk="1" hangingPunct="1"/>
            <a:r>
              <a:rPr lang="en-US" smtClean="0"/>
              <a:t>Indent code that goes between { and }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Be consistent!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F0C79DED-7508-40FB-9FD8-35494E244EDB}" type="slidenum">
              <a:rPr lang="en-US" sz="1000"/>
              <a:pPr/>
              <a:t>61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557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through questions from mid-term practice worksheet</a:t>
            </a:r>
          </a:p>
          <a:p>
            <a:r>
              <a:rPr lang="en-US" dirty="0" smtClean="0"/>
              <a:t>Q</a:t>
            </a:r>
            <a:r>
              <a:rPr lang="en-US" dirty="0" smtClean="0"/>
              <a:t>&amp;A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192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799144" y="4260228"/>
            <a:ext cx="3937000" cy="609600"/>
          </a:xfrm>
          <a:prstGeom prst="rect">
            <a:avLst/>
          </a:prstGeom>
          <a:solidFill>
            <a:srgbClr val="6C91FF"/>
          </a:solidFill>
          <a:ln w="28575">
            <a:solidFill>
              <a:srgbClr val="6C91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35744" y="3066428"/>
            <a:ext cx="1701800" cy="609600"/>
          </a:xfrm>
          <a:prstGeom prst="rect">
            <a:avLst/>
          </a:prstGeom>
          <a:solidFill>
            <a:srgbClr val="B97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Programming Languages</a:t>
            </a:r>
          </a:p>
        </p:txBody>
      </p:sp>
      <p:sp>
        <p:nvSpPr>
          <p:cNvPr id="18436" name="Slide Number Placeholder 1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94DADCD0-0750-4C82-9EA8-F90950C12D9F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230944" y="2012328"/>
            <a:ext cx="2590800" cy="609600"/>
          </a:xfrm>
          <a:prstGeom prst="rect">
            <a:avLst/>
          </a:prstGeom>
          <a:solidFill>
            <a:srgbClr val="66996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1405569" y="2110753"/>
            <a:ext cx="217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2400"/>
              <a:t>Your Program</a:t>
            </a:r>
            <a:endParaRPr lang="en-US"/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1659569" y="3152153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2400"/>
              <a:t>Compiler</a:t>
            </a:r>
            <a:endParaRPr lang="en-US"/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757869" y="4320553"/>
            <a:ext cx="381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2400"/>
              <a:t>Machine Language (Bits)</a:t>
            </a:r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399344" y="260922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424744" y="3676028"/>
            <a:ext cx="0" cy="54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085394" y="2072653"/>
            <a:ext cx="3163888" cy="860425"/>
          </a:xfrm>
          <a:prstGeom prst="rect">
            <a:avLst/>
          </a:prstGeom>
          <a:noFill/>
          <a:ln w="38100">
            <a:solidFill>
              <a:srgbClr val="6699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2400"/>
              <a:t>High-level language </a:t>
            </a:r>
          </a:p>
          <a:p>
            <a:r>
              <a:rPr lang="en-US" sz="2400"/>
              <a:t>(human readable)</a:t>
            </a:r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148894" y="4041153"/>
            <a:ext cx="3255963" cy="860425"/>
          </a:xfrm>
          <a:prstGeom prst="rect">
            <a:avLst/>
          </a:prstGeom>
          <a:noFill/>
          <a:ln w="38100">
            <a:solidFill>
              <a:srgbClr val="6C9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r>
              <a:rPr lang="en-US" sz="2400"/>
              <a:t>Low-level language</a:t>
            </a:r>
          </a:p>
          <a:p>
            <a:r>
              <a:rPr lang="en-US" sz="2400"/>
              <a:t>(computer readable)</a:t>
            </a:r>
          </a:p>
        </p:txBody>
      </p:sp>
    </p:spTree>
    <p:extLst>
      <p:ext uri="{BB962C8B-B14F-4D97-AF65-F5344CB8AC3E}">
        <p14:creationId xmlns:p14="http://schemas.microsoft.com/office/powerpoint/2010/main" val="180360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Algorithms and </a:t>
            </a:r>
            <a:r>
              <a:rPr lang="en-US" dirty="0" err="1"/>
              <a:t>P</a:t>
            </a:r>
            <a:r>
              <a:rPr lang="en-US" dirty="0" err="1" smtClean="0"/>
              <a:t>seudocode</a:t>
            </a:r>
            <a:endParaRPr lang="en-US" dirty="0"/>
          </a:p>
        </p:txBody>
      </p:sp>
      <p:sp>
        <p:nvSpPr>
          <p:cNvPr id="194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– a set of instructions for solving a problem</a:t>
            </a:r>
          </a:p>
          <a:p>
            <a:endParaRPr lang="en-US" sz="1000" dirty="0" smtClean="0"/>
          </a:p>
          <a:p>
            <a:r>
              <a:rPr lang="en-US" dirty="0" err="1" smtClean="0"/>
              <a:t>Pseudocode</a:t>
            </a:r>
            <a:r>
              <a:rPr lang="en-US" dirty="0" smtClean="0"/>
              <a:t> – combination of code and English used to express an algorithm </a:t>
            </a:r>
            <a:r>
              <a:rPr lang="en-US" b="1" dirty="0" smtClean="0"/>
              <a:t>before</a:t>
            </a:r>
            <a:r>
              <a:rPr lang="en-US" dirty="0" smtClean="0"/>
              <a:t> writing algorithm into code</a:t>
            </a:r>
          </a:p>
          <a:p>
            <a:pPr lvl="1"/>
            <a:r>
              <a:rPr lang="en-US" dirty="0" smtClean="0"/>
              <a:t>We can also use flow-chat to write </a:t>
            </a:r>
            <a:r>
              <a:rPr lang="en-US" dirty="0" err="1" smtClean="0"/>
              <a:t>pseudocode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3823D352-EBAF-43B8-8940-3B91A91F9A8A}" type="slidenum">
              <a:rPr lang="en-US" sz="1000"/>
              <a:pPr/>
              <a:t>8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99713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to store data in a program</a:t>
            </a:r>
          </a:p>
          <a:p>
            <a:r>
              <a:rPr lang="en-US" dirty="0" smtClean="0"/>
              <a:t>The data currently in a variable is its </a:t>
            </a:r>
            <a:r>
              <a:rPr lang="en-US" b="1" dirty="0" smtClean="0"/>
              <a:t>value</a:t>
            </a:r>
            <a:endParaRPr lang="en-US" dirty="0" smtClean="0"/>
          </a:p>
          <a:p>
            <a:r>
              <a:rPr lang="en-US" dirty="0" smtClean="0"/>
              <a:t>Name of variable is an </a:t>
            </a:r>
            <a:r>
              <a:rPr lang="en-US" b="1" dirty="0" smtClean="0"/>
              <a:t>identifier</a:t>
            </a:r>
          </a:p>
          <a:p>
            <a:pPr lvl="1"/>
            <a:r>
              <a:rPr lang="en-US" b="1" dirty="0" smtClean="0"/>
              <a:t>Letters, digits, underscore</a:t>
            </a:r>
            <a:endParaRPr lang="en-US" b="1" dirty="0"/>
          </a:p>
          <a:p>
            <a:pPr lvl="1"/>
            <a:r>
              <a:rPr lang="en-US" dirty="0" smtClean="0"/>
              <a:t>Cannot start with digits</a:t>
            </a:r>
          </a:p>
          <a:p>
            <a:r>
              <a:rPr lang="en-US" dirty="0" smtClean="0"/>
              <a:t>Can change value throughout program</a:t>
            </a:r>
          </a:p>
          <a:p>
            <a:r>
              <a:rPr lang="en-US" dirty="0" smtClean="0"/>
              <a:t>Choose variable names that are meaningful!</a:t>
            </a:r>
          </a:p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-6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-6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-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-64" charset="0"/>
              </a:defRPr>
            </a:lvl9pPr>
          </a:lstStyle>
          <a:p>
            <a:fld id="{4B1B8B84-3545-4563-A50C-E4F668ACF9B2}" type="slidenum">
              <a:rPr lang="en-US" sz="1000"/>
              <a:pPr/>
              <a:t>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2569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theme/theme1.xml><?xml version="1.0" encoding="utf-8"?>
<a:theme xmlns:a="http://schemas.openxmlformats.org/drawingml/2006/main" name="java_lectur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java_lecture_template.thmx</Template>
  <TotalTime>3343</TotalTime>
  <Words>2706</Words>
  <Application>Microsoft Macintosh PowerPoint</Application>
  <PresentationFormat>On-screen Show (4:3)</PresentationFormat>
  <Paragraphs>715</Paragraphs>
  <Slides>62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java_lecture_template</vt:lpstr>
      <vt:lpstr>Visio</vt:lpstr>
      <vt:lpstr>COMP 110-001 Mid-Term Review</vt:lpstr>
      <vt:lpstr>Announcement</vt:lpstr>
      <vt:lpstr>Today</vt:lpstr>
      <vt:lpstr>Hardware vs. Software</vt:lpstr>
      <vt:lpstr>Hardware</vt:lpstr>
      <vt:lpstr>Memory</vt:lpstr>
      <vt:lpstr>Programming Languages</vt:lpstr>
      <vt:lpstr>Algorithms and Pseudocode</vt:lpstr>
      <vt:lpstr>Variables</vt:lpstr>
      <vt:lpstr>How to Use Variables</vt:lpstr>
      <vt:lpstr>Keywords</vt:lpstr>
      <vt:lpstr>Data Type</vt:lpstr>
      <vt:lpstr>Assignment Statements</vt:lpstr>
      <vt:lpstr>Assignment Compatibilities</vt:lpstr>
      <vt:lpstr>Type Casting</vt:lpstr>
      <vt:lpstr>Arithmetic Operators</vt:lpstr>
      <vt:lpstr>Modular Arithmetic: %</vt:lpstr>
      <vt:lpstr>Parentheses and Precedence</vt:lpstr>
      <vt:lpstr>Errors</vt:lpstr>
      <vt:lpstr>Strings</vt:lpstr>
      <vt:lpstr>String</vt:lpstr>
      <vt:lpstr>String Concatenation</vt:lpstr>
      <vt:lpstr>String’s Methods</vt:lpstr>
      <vt:lpstr>String Indices</vt:lpstr>
      <vt:lpstr>String Indices</vt:lpstr>
      <vt:lpstr>Escape Characters</vt:lpstr>
      <vt:lpstr>Keyboard Input</vt:lpstr>
      <vt:lpstr>Comments</vt:lpstr>
      <vt:lpstr>Boolean Expressions</vt:lpstr>
      <vt:lpstr>if/else Statements</vt:lpstr>
      <vt:lpstr>If-else-if for Multi-Branch Selections</vt:lpstr>
      <vt:lpstr>Java Comparison Operators for Primitive Values</vt:lpstr>
      <vt:lpstr>Boolean Type</vt:lpstr>
      <vt:lpstr>&amp;&amp;, || operators</vt:lpstr>
      <vt:lpstr>The ! (NOT) operator</vt:lpstr>
      <vt:lpstr>Loops</vt:lpstr>
      <vt:lpstr>Types of Loops</vt:lpstr>
      <vt:lpstr>Using a while Loop</vt:lpstr>
      <vt:lpstr>Using a for Loop</vt:lpstr>
      <vt:lpstr>Infinite Loop Example</vt:lpstr>
      <vt:lpstr>The break statement</vt:lpstr>
      <vt:lpstr>Ending a Loop</vt:lpstr>
      <vt:lpstr>Nested Loops Example</vt:lpstr>
      <vt:lpstr>Classes, Objects, and Methods</vt:lpstr>
      <vt:lpstr>Class</vt:lpstr>
      <vt:lpstr>Objects, Instantiation</vt:lpstr>
      <vt:lpstr>Creating an Object</vt:lpstr>
      <vt:lpstr>Instance Variables</vt:lpstr>
      <vt:lpstr>Methods</vt:lpstr>
      <vt:lpstr>Methods</vt:lpstr>
      <vt:lpstr>Calling Methods That Return Nothing</vt:lpstr>
      <vt:lpstr>Calling Methods That Return a Value</vt:lpstr>
      <vt:lpstr>Local / Instance Variables</vt:lpstr>
      <vt:lpstr>An Example</vt:lpstr>
      <vt:lpstr>An Example</vt:lpstr>
      <vt:lpstr>Methods with Parameters</vt:lpstr>
      <vt:lpstr>Methods with Multiple Parameters</vt:lpstr>
      <vt:lpstr>Method Parameters and Arguments</vt:lpstr>
      <vt:lpstr>Calling Methods from Methods</vt:lpstr>
      <vt:lpstr>Several Common Mistakes</vt:lpstr>
      <vt:lpstr>Indentation</vt:lpstr>
      <vt:lpstr>Next Class 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</dc:creator>
  <cp:lastModifiedBy>Yi Hong</cp:lastModifiedBy>
  <cp:revision>1112</cp:revision>
  <dcterms:created xsi:type="dcterms:W3CDTF">2012-08-20T18:10:04Z</dcterms:created>
  <dcterms:modified xsi:type="dcterms:W3CDTF">2015-05-27T03:09:28Z</dcterms:modified>
</cp:coreProperties>
</file>