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7" r:id="rId3"/>
    <p:sldId id="270" r:id="rId4"/>
    <p:sldId id="271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  <p:sldId id="268" r:id="rId15"/>
    <p:sldId id="269" r:id="rId16"/>
    <p:sldId id="283" r:id="rId17"/>
    <p:sldId id="284" r:id="rId18"/>
    <p:sldId id="285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6" r:id="rId29"/>
    <p:sldId id="282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85" autoAdjust="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F243-FC4B-5349-B19A-94523E75D758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FAF682BB-A3A2-7B48-B5E0-096798E5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More About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22,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6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Object</a:t>
            </a:r>
            <a:r>
              <a:rPr lang="en-US" dirty="0"/>
              <a:t>, followed by dot, then method name, then (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Order, type, and number of arguments must match parameters specified in method heading</a:t>
            </a:r>
            <a:endParaRPr lang="en-US" dirty="0"/>
          </a:p>
          <a:p>
            <a:pPr eaLnBrk="1" hangingPunct="1"/>
            <a:r>
              <a:rPr lang="en-US" dirty="0"/>
              <a:t>Use them as Java statements</a:t>
            </a:r>
          </a:p>
          <a:p>
            <a:pPr eaLnBrk="1" hangingPunct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1600" dirty="0">
              <a:solidFill>
                <a:srgbClr val="941EDF"/>
              </a:solidFill>
            </a:endParaRP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/>
              <a:t>Student jack = </a:t>
            </a:r>
            <a:r>
              <a:rPr lang="en-US" altLang="zh-CN" sz="2400" dirty="0">
                <a:solidFill>
                  <a:srgbClr val="941EDF"/>
                </a:solidFill>
              </a:rPr>
              <a:t>new</a:t>
            </a:r>
            <a:r>
              <a:rPr lang="en-US" altLang="zh-CN" sz="2400" dirty="0"/>
              <a:t> Student();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err="1"/>
              <a:t>jack.classYear</a:t>
            </a:r>
            <a:r>
              <a:rPr lang="en-US" altLang="zh-CN" sz="2400" dirty="0"/>
              <a:t> = 1;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1000" dirty="0"/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err="1"/>
              <a:t>jack.increaseYear</a:t>
            </a:r>
            <a:r>
              <a:rPr lang="en-US" altLang="zh-CN" sz="2400" dirty="0"/>
              <a:t>();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1000" dirty="0"/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err="1"/>
              <a:t>System.out.println</a:t>
            </a:r>
            <a:r>
              <a:rPr lang="en-US" altLang="zh-CN" sz="2400" dirty="0"/>
              <a:t>(</a:t>
            </a:r>
            <a:r>
              <a:rPr lang="en-US" altLang="zh-CN" sz="2400" dirty="0">
                <a:solidFill>
                  <a:srgbClr val="008000"/>
                </a:solidFill>
              </a:rPr>
              <a:t>“Jack’s class year is ” </a:t>
            </a:r>
            <a:r>
              <a:rPr lang="en-US" altLang="zh-CN" sz="2400" dirty="0" smtClean="0"/>
              <a:t>+ </a:t>
            </a:r>
            <a:r>
              <a:rPr lang="en-US" altLang="zh-CN" sz="2400" dirty="0" err="1" smtClean="0"/>
              <a:t>jack.classYear</a:t>
            </a:r>
            <a:r>
              <a:rPr lang="en-US" altLang="zh-CN" sz="2400" dirty="0"/>
              <a:t>);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7378FFBC-332C-474A-8111-6C1065A38D69}" type="slidenum">
              <a:rPr lang="en-US" sz="1000"/>
              <a:pPr/>
              <a:t>10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686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Calling Methods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hat </a:t>
            </a:r>
            <a:r>
              <a:rPr lang="en-US" dirty="0"/>
              <a:t>R</a:t>
            </a:r>
            <a:r>
              <a:rPr lang="en-US" dirty="0" smtClean="0">
                <a:ea typeface="+mj-ea"/>
              </a:rPr>
              <a:t>eturn </a:t>
            </a:r>
            <a:r>
              <a:rPr lang="en-US" dirty="0"/>
              <a:t>N</a:t>
            </a:r>
            <a:r>
              <a:rPr lang="en-US" dirty="0" smtClean="0">
                <a:ea typeface="+mj-ea"/>
              </a:rPr>
              <a:t>othing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9858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4268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>
                <a:solidFill>
                  <a:srgbClr val="941EDF"/>
                </a:solidFill>
              </a:rPr>
              <a:t>public </a:t>
            </a:r>
            <a:r>
              <a:rPr lang="en-US" altLang="zh-CN" sz="2800" dirty="0">
                <a:solidFill>
                  <a:srgbClr val="008000"/>
                </a:solidFill>
              </a:rPr>
              <a:t>String </a:t>
            </a:r>
            <a:r>
              <a:rPr lang="en-US" altLang="zh-CN" sz="2800" dirty="0" err="1">
                <a:solidFill>
                  <a:srgbClr val="000000"/>
                </a:solidFill>
              </a:rPr>
              <a:t>getMajor</a:t>
            </a:r>
            <a:r>
              <a:rPr lang="en-US" altLang="zh-CN" sz="2800" dirty="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>
                <a:solidFill>
                  <a:srgbClr val="000000"/>
                </a:solidFill>
              </a:rPr>
              <a:t>{</a:t>
            </a:r>
          </a:p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>
                <a:solidFill>
                  <a:srgbClr val="000000"/>
                </a:solidFill>
              </a:rPr>
              <a:t>    </a:t>
            </a:r>
            <a:r>
              <a:rPr lang="en-US" altLang="zh-CN" sz="2800" dirty="0">
                <a:solidFill>
                  <a:srgbClr val="941EDF"/>
                </a:solidFill>
              </a:rPr>
              <a:t>return</a:t>
            </a:r>
            <a:r>
              <a:rPr lang="en-US" altLang="zh-CN" sz="2800" dirty="0">
                <a:solidFill>
                  <a:srgbClr val="000000"/>
                </a:solidFill>
              </a:rPr>
              <a:t> major;</a:t>
            </a:r>
          </a:p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 smtClean="0">
                <a:solidFill>
                  <a:srgbClr val="000000"/>
                </a:solidFill>
              </a:rPr>
              <a:t>}</a:t>
            </a:r>
            <a:endParaRPr lang="en-US" sz="2800" dirty="0" smtClean="0"/>
          </a:p>
          <a:p>
            <a:pPr eaLnBrk="1" hangingPunct="1"/>
            <a:r>
              <a:rPr lang="en-US" sz="3300" dirty="0" smtClean="0"/>
              <a:t>Method </a:t>
            </a:r>
            <a:r>
              <a:rPr lang="en-US" sz="3300" dirty="0"/>
              <a:t>heading</a:t>
            </a:r>
            <a:r>
              <a:rPr lang="en-US" sz="3300" dirty="0" smtClean="0"/>
              <a:t>:</a:t>
            </a:r>
            <a:endParaRPr lang="en-US" sz="3300" dirty="0"/>
          </a:p>
          <a:p>
            <a:pPr lvl="1" eaLnBrk="1" hangingPunct="1"/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/>
              <a:t>: no restriction on how to use the method (more details later)</a:t>
            </a:r>
          </a:p>
          <a:p>
            <a:pPr lvl="1" eaLnBrk="1" hangingPunct="1"/>
            <a:r>
              <a:rPr lang="en-US" dirty="0">
                <a:solidFill>
                  <a:srgbClr val="008000"/>
                </a:solidFill>
              </a:rPr>
              <a:t>Type</a:t>
            </a:r>
            <a:r>
              <a:rPr lang="en-US" dirty="0">
                <a:solidFill>
                  <a:srgbClr val="941EDF"/>
                </a:solidFill>
              </a:rPr>
              <a:t>: </a:t>
            </a:r>
            <a:r>
              <a:rPr lang="en-US" dirty="0" smtClean="0">
                <a:solidFill>
                  <a:srgbClr val="000000"/>
                </a:solidFill>
              </a:rPr>
              <a:t>the data </a:t>
            </a:r>
            <a:r>
              <a:rPr lang="en-US" dirty="0">
                <a:solidFill>
                  <a:srgbClr val="000000"/>
                </a:solidFill>
              </a:rPr>
              <a:t>type of value </a:t>
            </a:r>
            <a:r>
              <a:rPr lang="en-US" dirty="0" smtClean="0">
                <a:solidFill>
                  <a:srgbClr val="000000"/>
                </a:solidFill>
              </a:rPr>
              <a:t>that the </a:t>
            </a:r>
            <a:r>
              <a:rPr lang="en-US" dirty="0">
                <a:solidFill>
                  <a:srgbClr val="000000"/>
                </a:solidFill>
              </a:rPr>
              <a:t>method returns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</a:rPr>
              <a:t>Method name &amp; </a:t>
            </a:r>
            <a:r>
              <a:rPr lang="en-US" dirty="0" smtClean="0">
                <a:solidFill>
                  <a:srgbClr val="000000"/>
                </a:solidFill>
              </a:rPr>
              <a:t>parameters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sz="3300" dirty="0"/>
              <a:t>Method body: statements executed</a:t>
            </a:r>
          </a:p>
          <a:p>
            <a:pPr lvl="1" eaLnBrk="1" hangingPunct="1"/>
            <a:r>
              <a:rPr lang="en-US" b="1" dirty="0"/>
              <a:t>Must be inside a pair of </a:t>
            </a:r>
            <a:r>
              <a:rPr lang="en-US" b="1" dirty="0" smtClean="0"/>
              <a:t>braces {}</a:t>
            </a:r>
            <a:endParaRPr lang="en-US" b="1" dirty="0"/>
          </a:p>
          <a:p>
            <a:pPr lvl="1" eaLnBrk="1" hangingPunct="1"/>
            <a:r>
              <a:rPr lang="en-US" b="1" dirty="0"/>
              <a:t>Must have a </a:t>
            </a:r>
            <a:r>
              <a:rPr lang="en-US" b="1" dirty="0">
                <a:solidFill>
                  <a:srgbClr val="941EDF"/>
                </a:solidFill>
              </a:rPr>
              <a:t>return </a:t>
            </a:r>
            <a:r>
              <a:rPr lang="en-US" b="1" dirty="0" smtClean="0"/>
              <a:t>statement</a:t>
            </a:r>
            <a:endParaRPr lang="en-US" b="1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3858CB3D-5901-614E-867A-3162938F7A0B}" type="slidenum">
              <a:rPr lang="en-US" sz="1000"/>
              <a:pPr/>
              <a:t>11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 smtClean="0"/>
              <a:t>Defining Methods </a:t>
            </a:r>
            <a:r>
              <a:rPr lang="en-US" sz="3800" dirty="0"/>
              <a:t>T</a:t>
            </a:r>
            <a:r>
              <a:rPr lang="en-US" sz="3800" dirty="0" smtClean="0"/>
              <a:t>hat </a:t>
            </a:r>
            <a:r>
              <a:rPr lang="en-US" sz="3800" dirty="0"/>
              <a:t>R</a:t>
            </a:r>
            <a:r>
              <a:rPr lang="en-US" sz="3800" dirty="0" smtClean="0"/>
              <a:t>eturn a Value	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87699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/>
              <a:t>A method that returns a value must have </a:t>
            </a:r>
            <a:r>
              <a:rPr lang="en-US" i="1" dirty="0"/>
              <a:t>at least one</a:t>
            </a:r>
            <a:r>
              <a:rPr lang="en-US" dirty="0"/>
              <a:t> </a:t>
            </a:r>
            <a:r>
              <a:rPr lang="en-US" dirty="0">
                <a:solidFill>
                  <a:srgbClr val="941EDF"/>
                </a:solidFill>
              </a:rPr>
              <a:t>return</a:t>
            </a:r>
            <a:r>
              <a:rPr lang="en-US" dirty="0"/>
              <a:t> statement</a:t>
            </a:r>
          </a:p>
          <a:p>
            <a:pPr eaLnBrk="1" hangingPunct="1"/>
            <a:r>
              <a:rPr lang="en-US" dirty="0"/>
              <a:t>Terminates the </a:t>
            </a:r>
            <a:r>
              <a:rPr lang="en-US" dirty="0" smtClean="0"/>
              <a:t>method’s execution, </a:t>
            </a:r>
            <a:r>
              <a:rPr lang="en-US" dirty="0"/>
              <a:t>and </a:t>
            </a:r>
            <a:r>
              <a:rPr lang="en-US" dirty="0" smtClean="0"/>
              <a:t>provides a </a:t>
            </a:r>
            <a:r>
              <a:rPr lang="en-US" dirty="0"/>
              <a:t>value </a:t>
            </a:r>
            <a:r>
              <a:rPr lang="en-US" dirty="0" smtClean="0"/>
              <a:t>returned by the method. More statements follow the </a:t>
            </a:r>
            <a:r>
              <a:rPr lang="en-US" dirty="0">
                <a:solidFill>
                  <a:srgbClr val="941EDF"/>
                </a:solidFill>
              </a:rPr>
              <a:t>return</a:t>
            </a:r>
            <a:r>
              <a:rPr lang="en-US" dirty="0" smtClean="0"/>
              <a:t> statement will not be executed</a:t>
            </a:r>
            <a:endParaRPr lang="en-US" dirty="0"/>
          </a:p>
          <a:p>
            <a:pPr eaLnBrk="1" hangingPunct="1"/>
            <a:r>
              <a:rPr lang="en-US" dirty="0"/>
              <a:t>Syntax:</a:t>
            </a:r>
          </a:p>
          <a:p>
            <a:pPr lvl="1" eaLnBrk="1" hangingPunct="1"/>
            <a:r>
              <a:rPr lang="en-US" dirty="0">
                <a:solidFill>
                  <a:srgbClr val="941EDF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Expression</a:t>
            </a:r>
            <a:r>
              <a:rPr lang="en-US" dirty="0"/>
              <a:t>;</a:t>
            </a:r>
          </a:p>
          <a:p>
            <a:pPr eaLnBrk="1" hangingPunct="1"/>
            <a:r>
              <a:rPr lang="en-US" dirty="0">
                <a:solidFill>
                  <a:srgbClr val="C00000"/>
                </a:solidFill>
              </a:rPr>
              <a:t>Expression</a:t>
            </a:r>
            <a:r>
              <a:rPr lang="en-US" dirty="0"/>
              <a:t> can be any expression that produces a value of </a:t>
            </a:r>
            <a:r>
              <a:rPr lang="en-US" dirty="0" smtClean="0"/>
              <a:t>the type </a:t>
            </a:r>
            <a:r>
              <a:rPr lang="en-US" dirty="0"/>
              <a:t>specified </a:t>
            </a:r>
            <a:r>
              <a:rPr lang="en-US" dirty="0" smtClean="0"/>
              <a:t>in the heading of the method</a:t>
            </a:r>
            <a:endParaRPr lang="en-US" dirty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9465A251-57C3-4242-BB52-1E7E355B48A9}" type="slidenum">
              <a:rPr lang="en-US" sz="1000"/>
              <a:pPr/>
              <a:t>12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941EDF"/>
                </a:solidFill>
              </a:rPr>
              <a:t>r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eturn</a:t>
            </a:r>
            <a:r>
              <a:rPr lang="en-US" dirty="0" smtClean="0">
                <a:ea typeface="+mj-ea"/>
              </a:rPr>
              <a:t> Statement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78617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6394"/>
            <a:ext cx="4128202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</a:pPr>
            <a:r>
              <a:rPr lang="en-US" altLang="zh-CN" sz="2800" dirty="0" smtClean="0"/>
              <a:t>Example: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</a:pPr>
            <a:endParaRPr lang="en-US" altLang="zh-CN" sz="1400" dirty="0" smtClean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941EDF"/>
                </a:solidFill>
              </a:rPr>
              <a:t>public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/>
              <a:t>String</a:t>
            </a:r>
            <a:r>
              <a:rPr lang="en-US" altLang="zh-CN" sz="2400" dirty="0">
                <a:solidFill>
                  <a:srgbClr val="000000"/>
                </a:solidFill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</a:rPr>
              <a:t>getClassYear</a:t>
            </a:r>
            <a:r>
              <a:rPr lang="en-US" altLang="zh-CN" sz="2400" dirty="0">
                <a:solidFill>
                  <a:srgbClr val="000000"/>
                </a:solidFill>
              </a:rPr>
              <a:t>()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{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>
                <a:solidFill>
                  <a:srgbClr val="941EDF"/>
                </a:solidFill>
              </a:rPr>
              <a:t>if</a:t>
            </a:r>
            <a:r>
              <a:rPr lang="en-US" altLang="zh-CN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>
                <a:solidFill>
                  <a:srgbClr val="000000"/>
                </a:solidFill>
              </a:rPr>
              <a:t>(</a:t>
            </a:r>
            <a:r>
              <a:rPr lang="en-US" altLang="zh-CN" sz="2400" dirty="0" err="1">
                <a:solidFill>
                  <a:srgbClr val="000000"/>
                </a:solidFill>
              </a:rPr>
              <a:t>classYear</a:t>
            </a:r>
            <a:r>
              <a:rPr lang="en-US" altLang="zh-CN" sz="2400" dirty="0">
                <a:solidFill>
                  <a:srgbClr val="000000"/>
                </a:solidFill>
              </a:rPr>
              <a:t> == 1)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FF"/>
                </a:solidFill>
              </a:rPr>
              <a:t>        </a:t>
            </a:r>
            <a:r>
              <a:rPr lang="en-US" altLang="zh-CN" sz="2400" dirty="0">
                <a:solidFill>
                  <a:srgbClr val="941EDF"/>
                </a:solidFill>
              </a:rPr>
              <a:t>return</a:t>
            </a:r>
            <a:r>
              <a:rPr lang="en-US" altLang="zh-CN" sz="2400" dirty="0">
                <a:solidFill>
                  <a:srgbClr val="0000FF"/>
                </a:solidFill>
              </a:rPr>
              <a:t> “Freshman”</a:t>
            </a:r>
            <a:r>
              <a:rPr lang="en-US" altLang="zh-CN" sz="2400" dirty="0">
                <a:solidFill>
                  <a:srgbClr val="000000"/>
                </a:solidFill>
              </a:rPr>
              <a:t>;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FF"/>
                </a:solidFill>
              </a:rPr>
              <a:t>    </a:t>
            </a:r>
            <a:r>
              <a:rPr lang="en-US" altLang="zh-CN" sz="2400" dirty="0">
                <a:solidFill>
                  <a:srgbClr val="941EDF"/>
                </a:solidFill>
              </a:rPr>
              <a:t>else</a:t>
            </a:r>
            <a:r>
              <a:rPr lang="en-US" altLang="zh-CN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>
                <a:solidFill>
                  <a:srgbClr val="941EDF"/>
                </a:solidFill>
              </a:rPr>
              <a:t>if</a:t>
            </a:r>
            <a:r>
              <a:rPr lang="en-US" altLang="zh-CN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>
                <a:solidFill>
                  <a:srgbClr val="000000"/>
                </a:solidFill>
              </a:rPr>
              <a:t>(</a:t>
            </a:r>
            <a:r>
              <a:rPr lang="en-US" altLang="zh-CN" sz="2400" dirty="0" err="1">
                <a:solidFill>
                  <a:srgbClr val="000000"/>
                </a:solidFill>
              </a:rPr>
              <a:t>classYear</a:t>
            </a:r>
            <a:r>
              <a:rPr lang="en-US" altLang="zh-CN" sz="2400" dirty="0">
                <a:solidFill>
                  <a:srgbClr val="000000"/>
                </a:solidFill>
              </a:rPr>
              <a:t> == 2)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        return</a:t>
            </a:r>
            <a:r>
              <a:rPr lang="en-US" altLang="zh-CN" sz="2400" dirty="0">
                <a:solidFill>
                  <a:srgbClr val="0000FF"/>
                </a:solidFill>
              </a:rPr>
              <a:t> “Sophomore”</a:t>
            </a:r>
            <a:r>
              <a:rPr lang="en-US" altLang="zh-CN" sz="2400" dirty="0">
                <a:solidFill>
                  <a:srgbClr val="000000"/>
                </a:solidFill>
              </a:rPr>
              <a:t>;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    else</a:t>
            </a:r>
            <a:r>
              <a:rPr lang="en-US" altLang="zh-CN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>
                <a:solidFill>
                  <a:srgbClr val="941EDF"/>
                </a:solidFill>
              </a:rPr>
              <a:t>if</a:t>
            </a:r>
            <a:r>
              <a:rPr lang="en-US" altLang="zh-CN" sz="2400" dirty="0">
                <a:solidFill>
                  <a:srgbClr val="000000"/>
                </a:solidFill>
              </a:rPr>
              <a:t> ...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16D4E5AE-165A-864F-A55D-B4157A0D4FE6}" type="slidenum">
              <a:rPr lang="en-US" sz="1000"/>
              <a:pPr/>
              <a:t>13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Methods </a:t>
            </a:r>
            <a:r>
              <a:rPr lang="en-US" dirty="0" smtClean="0">
                <a:ea typeface="+mj-ea"/>
              </a:rPr>
              <a:t>That </a:t>
            </a:r>
            <a:r>
              <a:rPr lang="en-US" dirty="0"/>
              <a:t>R</a:t>
            </a:r>
            <a:r>
              <a:rPr lang="en-US" dirty="0" smtClean="0">
                <a:ea typeface="+mj-ea"/>
              </a:rPr>
              <a:t>eturn </a:t>
            </a:r>
            <a:r>
              <a:rPr lang="en-US" dirty="0" smtClean="0">
                <a:ea typeface="+mj-ea"/>
              </a:rPr>
              <a:t>a </a:t>
            </a:r>
            <a:r>
              <a:rPr lang="en-US" dirty="0" smtClean="0">
                <a:ea typeface="+mj-ea"/>
              </a:rPr>
              <a:t>Value</a:t>
            </a:r>
            <a:endParaRPr lang="en-US" dirty="0">
              <a:ea typeface="+mj-ea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85402" y="1586394"/>
            <a:ext cx="43325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224"/>
              </a:spcBef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2800" b="0" i="0" kern="1200">
                <a:solidFill>
                  <a:srgbClr val="0000FF"/>
                </a:solidFill>
                <a:latin typeface="Arial Unicode MS"/>
                <a:ea typeface="+mn-ea"/>
                <a:cs typeface="Arial Unicode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</a:pPr>
            <a:r>
              <a:rPr lang="en-US" altLang="zh-CN" sz="2800" dirty="0" smtClean="0">
                <a:solidFill>
                  <a:srgbClr val="000000"/>
                </a:solidFill>
              </a:rPr>
              <a:t>A better one: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</a:pPr>
            <a:endParaRPr lang="en-US" altLang="zh-CN" sz="20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941EDF"/>
                </a:solidFill>
              </a:rPr>
              <a:t>public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/>
              <a:t>String</a:t>
            </a:r>
            <a:r>
              <a:rPr lang="en-US" altLang="zh-CN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getClassYear</a:t>
            </a:r>
            <a:r>
              <a:rPr lang="en-US" altLang="zh-CN" sz="2400" dirty="0" smtClean="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{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	</a:t>
            </a:r>
            <a:r>
              <a:rPr lang="en-US" altLang="zh-CN" sz="2400" dirty="0" smtClean="0">
                <a:solidFill>
                  <a:srgbClr val="000000"/>
                </a:solidFill>
              </a:rPr>
              <a:t>String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str</a:t>
            </a:r>
            <a:r>
              <a:rPr lang="en-US" altLang="zh-CN" sz="2400" dirty="0" smtClean="0">
                <a:solidFill>
                  <a:srgbClr val="000000"/>
                </a:solidFill>
              </a:rPr>
              <a:t> = “”;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    </a:t>
            </a:r>
            <a:r>
              <a:rPr lang="en-US" altLang="zh-CN" sz="2400" dirty="0" smtClean="0">
                <a:solidFill>
                  <a:srgbClr val="941EDF"/>
                </a:solidFill>
              </a:rPr>
              <a:t>if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(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classYear</a:t>
            </a:r>
            <a:r>
              <a:rPr lang="en-US" altLang="zh-CN" sz="2400" dirty="0" smtClean="0">
                <a:solidFill>
                  <a:srgbClr val="000000"/>
                </a:solidFill>
              </a:rPr>
              <a:t> == 1)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FF"/>
                </a:solidFill>
              </a:rPr>
              <a:t>       </a:t>
            </a:r>
            <a:r>
              <a:rPr lang="en-US" altLang="zh-CN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str</a:t>
            </a:r>
            <a:r>
              <a:rPr lang="en-US" altLang="zh-CN" sz="2400" dirty="0" smtClean="0">
                <a:solidFill>
                  <a:srgbClr val="000000"/>
                </a:solidFill>
              </a:rPr>
              <a:t> = </a:t>
            </a:r>
            <a:r>
              <a:rPr lang="en-US" altLang="zh-CN" sz="2400" dirty="0" smtClean="0">
                <a:solidFill>
                  <a:srgbClr val="0000FF"/>
                </a:solidFill>
              </a:rPr>
              <a:t>“Freshman”</a:t>
            </a:r>
            <a:r>
              <a:rPr lang="en-US" altLang="zh-CN" sz="2400" dirty="0" smtClean="0">
                <a:solidFill>
                  <a:srgbClr val="000000"/>
                </a:solidFill>
              </a:rPr>
              <a:t>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FF"/>
                </a:solidFill>
              </a:rPr>
              <a:t>    </a:t>
            </a:r>
            <a:r>
              <a:rPr lang="en-US" altLang="zh-CN" sz="2400" dirty="0" smtClean="0">
                <a:solidFill>
                  <a:srgbClr val="941EDF"/>
                </a:solidFill>
              </a:rPr>
              <a:t>else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941EDF"/>
                </a:solidFill>
              </a:rPr>
              <a:t>if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(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classYear</a:t>
            </a:r>
            <a:r>
              <a:rPr lang="en-US" altLang="zh-CN" sz="2400" dirty="0" smtClean="0">
                <a:solidFill>
                  <a:srgbClr val="000000"/>
                </a:solidFill>
              </a:rPr>
              <a:t> == 2)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941EDF"/>
                </a:solidFill>
              </a:rPr>
              <a:t>       </a:t>
            </a:r>
            <a:r>
              <a:rPr lang="en-US" altLang="zh-CN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str</a:t>
            </a:r>
            <a:r>
              <a:rPr lang="en-US" altLang="zh-CN" sz="2400" dirty="0" smtClean="0">
                <a:solidFill>
                  <a:srgbClr val="000000"/>
                </a:solidFill>
              </a:rPr>
              <a:t> = </a:t>
            </a:r>
            <a:r>
              <a:rPr lang="en-US" altLang="zh-CN" sz="2400" dirty="0" smtClean="0">
                <a:solidFill>
                  <a:srgbClr val="0000FF"/>
                </a:solidFill>
              </a:rPr>
              <a:t>“Sophomore”</a:t>
            </a:r>
            <a:r>
              <a:rPr lang="en-US" altLang="zh-CN" sz="2400" dirty="0" smtClean="0">
                <a:solidFill>
                  <a:srgbClr val="000000"/>
                </a:solidFill>
              </a:rPr>
              <a:t>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941EDF"/>
                </a:solidFill>
              </a:rPr>
              <a:t>    else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941EDF"/>
                </a:solidFill>
              </a:rPr>
              <a:t>if</a:t>
            </a:r>
            <a:r>
              <a:rPr lang="en-US" altLang="zh-CN" sz="2400" dirty="0" smtClean="0">
                <a:solidFill>
                  <a:srgbClr val="000000"/>
                </a:solidFill>
              </a:rPr>
              <a:t> ...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	</a:t>
            </a:r>
            <a:r>
              <a:rPr lang="en-US" altLang="zh-CN" sz="2400" dirty="0" smtClean="0">
                <a:solidFill>
                  <a:srgbClr val="000000"/>
                </a:solidFill>
              </a:rPr>
              <a:t>return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str</a:t>
            </a:r>
            <a:r>
              <a:rPr lang="en-US" altLang="zh-CN" sz="2400" dirty="0" smtClean="0">
                <a:solidFill>
                  <a:srgbClr val="000000"/>
                </a:solidFill>
              </a:rPr>
              <a:t>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336666"/>
              </a:buClr>
              <a:buSzPct val="70000"/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}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40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3439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Object</a:t>
            </a:r>
            <a:r>
              <a:rPr lang="en-US" dirty="0"/>
              <a:t>, followed by dot, then method name, then () </a:t>
            </a:r>
            <a:r>
              <a:rPr lang="en-US" dirty="0" smtClean="0"/>
              <a:t>(the same </a:t>
            </a:r>
            <a:r>
              <a:rPr lang="en-US" dirty="0"/>
              <a:t>as before)</a:t>
            </a:r>
          </a:p>
          <a:p>
            <a:pPr eaLnBrk="1" hangingPunct="1"/>
            <a:r>
              <a:rPr lang="en-US" dirty="0"/>
              <a:t>Use them as a </a:t>
            </a:r>
            <a:r>
              <a:rPr lang="en-US" i="1" dirty="0"/>
              <a:t>value</a:t>
            </a:r>
            <a:r>
              <a:rPr lang="en-US" dirty="0"/>
              <a:t> of the type specified by the </a:t>
            </a:r>
            <a:r>
              <a:rPr lang="en-US" dirty="0" smtClean="0"/>
              <a:t>method’s </a:t>
            </a:r>
            <a:r>
              <a:rPr lang="en-US" dirty="0"/>
              <a:t>return type</a:t>
            </a:r>
          </a:p>
          <a:p>
            <a:pPr eaLnBrk="1" hangingPunct="1">
              <a:buFont typeface="Wingdings 2" charset="0"/>
              <a:buNone/>
            </a:pPr>
            <a:endParaRPr lang="en-US" sz="1200" i="1" dirty="0"/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/>
              <a:t>Student jack = </a:t>
            </a:r>
            <a:r>
              <a:rPr lang="en-US" altLang="zh-CN" sz="2400" dirty="0">
                <a:solidFill>
                  <a:srgbClr val="941EDF"/>
                </a:solidFill>
              </a:rPr>
              <a:t>new</a:t>
            </a:r>
            <a:r>
              <a:rPr lang="en-US" altLang="zh-CN" sz="2400" dirty="0"/>
              <a:t> Student();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err="1"/>
              <a:t>jack.major</a:t>
            </a:r>
            <a:r>
              <a:rPr lang="en-US" altLang="zh-CN" sz="2400" dirty="0"/>
              <a:t> = </a:t>
            </a:r>
            <a:r>
              <a:rPr lang="en-US" altLang="zh-CN" sz="2400" dirty="0">
                <a:solidFill>
                  <a:srgbClr val="00CB00"/>
                </a:solidFill>
              </a:rPr>
              <a:t>“Computer Science”</a:t>
            </a:r>
            <a:r>
              <a:rPr lang="en-US" altLang="zh-CN" sz="2400" dirty="0"/>
              <a:t>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1100" dirty="0"/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/>
              <a:t>String </a:t>
            </a:r>
            <a:r>
              <a:rPr lang="en-US" altLang="zh-CN" sz="2400" dirty="0" smtClean="0"/>
              <a:t>major </a:t>
            </a:r>
            <a:r>
              <a:rPr lang="en-US" altLang="zh-CN" sz="2400" dirty="0"/>
              <a:t>= </a:t>
            </a:r>
            <a:r>
              <a:rPr lang="en-US" altLang="zh-CN" sz="2400" dirty="0" err="1"/>
              <a:t>jack.getMajor</a:t>
            </a:r>
            <a:r>
              <a:rPr lang="en-US" altLang="zh-CN" sz="2400" dirty="0"/>
              <a:t>();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1100" dirty="0"/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err="1"/>
              <a:t>System.out.println</a:t>
            </a:r>
            <a:r>
              <a:rPr lang="en-US" altLang="zh-CN" sz="2400" dirty="0"/>
              <a:t>(</a:t>
            </a:r>
            <a:r>
              <a:rPr lang="en-US" altLang="zh-CN" sz="2400" dirty="0">
                <a:solidFill>
                  <a:srgbClr val="00CB00"/>
                </a:solidFill>
              </a:rPr>
              <a:t>“Jack’s full name is ”</a:t>
            </a:r>
            <a:r>
              <a:rPr lang="en-US" altLang="zh-CN" sz="2400" dirty="0"/>
              <a:t> + </a:t>
            </a:r>
            <a:r>
              <a:rPr lang="en-US" altLang="zh-CN" sz="2400" dirty="0" err="1"/>
              <a:t>jack.getName</a:t>
            </a:r>
            <a:r>
              <a:rPr lang="en-US" altLang="zh-CN" sz="2400" dirty="0"/>
              <a:t>());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err="1"/>
              <a:t>System.out.println</a:t>
            </a:r>
            <a:r>
              <a:rPr lang="en-US" altLang="zh-CN" sz="2400" dirty="0"/>
              <a:t>(</a:t>
            </a:r>
            <a:r>
              <a:rPr lang="en-US" altLang="zh-CN" sz="2400" dirty="0">
                <a:solidFill>
                  <a:srgbClr val="00CB00"/>
                </a:solidFill>
              </a:rPr>
              <a:t>“Jack’s major is ” </a:t>
            </a:r>
            <a:r>
              <a:rPr lang="en-US" altLang="zh-CN" sz="2400" dirty="0"/>
              <a:t>+ </a:t>
            </a:r>
            <a:r>
              <a:rPr lang="en-US" altLang="zh-CN" sz="2400" dirty="0" smtClean="0"/>
              <a:t>major)</a:t>
            </a:r>
            <a:r>
              <a:rPr lang="en-US" altLang="zh-CN" sz="2400" dirty="0"/>
              <a:t>;</a:t>
            </a:r>
          </a:p>
          <a:p>
            <a:pPr eaLnBrk="1" hangingPunct="1"/>
            <a:endParaRPr lang="en-US" i="1" dirty="0"/>
          </a:p>
          <a:p>
            <a:pPr eaLnBrk="1" hangingPunct="1"/>
            <a:endParaRPr lang="en-US" dirty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85EF2B8D-6748-2D45-81A5-8650CC09CA91}" type="slidenum">
              <a:rPr lang="en-US" sz="1000"/>
              <a:pPr/>
              <a:t>14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915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900" dirty="0" smtClean="0"/>
              <a:t>Calling Methods That </a:t>
            </a:r>
            <a:r>
              <a:rPr lang="en-US" sz="3900" dirty="0"/>
              <a:t>R</a:t>
            </a:r>
            <a:r>
              <a:rPr lang="en-US" sz="3900" dirty="0" smtClean="0"/>
              <a:t>eturn a Value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88123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Can also be used in methods that return nothing</a:t>
            </a:r>
          </a:p>
          <a:p>
            <a:pPr eaLnBrk="1" hangingPunct="1"/>
            <a:r>
              <a:rPr lang="en-US" dirty="0"/>
              <a:t>Terminates the method</a:t>
            </a:r>
          </a:p>
          <a:p>
            <a:pPr eaLnBrk="1" hangingPunct="1"/>
            <a:r>
              <a:rPr lang="en-US" dirty="0"/>
              <a:t>Syntax:</a:t>
            </a:r>
          </a:p>
          <a:p>
            <a:pPr lvl="1" eaLnBrk="1" hangingPunct="1"/>
            <a:r>
              <a:rPr lang="en-US" dirty="0" smtClean="0">
                <a:solidFill>
                  <a:srgbClr val="941EDF"/>
                </a:solidFill>
              </a:rPr>
              <a:t>Return</a:t>
            </a:r>
            <a:r>
              <a:rPr lang="en-US" dirty="0" smtClean="0"/>
              <a:t>;</a:t>
            </a:r>
          </a:p>
          <a:p>
            <a:pPr lvl="1" eaLnBrk="1" hangingPunct="1"/>
            <a:endParaRPr lang="en-US" sz="1100" dirty="0"/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public void </a:t>
            </a:r>
            <a:r>
              <a:rPr lang="en-US" altLang="zh-CN" sz="2400" dirty="0" err="1">
                <a:solidFill>
                  <a:srgbClr val="000000"/>
                </a:solidFill>
              </a:rPr>
              <a:t>increaseYear</a:t>
            </a:r>
            <a:r>
              <a:rPr lang="en-US" altLang="zh-CN" sz="2400" dirty="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{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>
                <a:solidFill>
                  <a:srgbClr val="941EDF"/>
                </a:solidFill>
              </a:rPr>
              <a:t>if</a:t>
            </a:r>
            <a:r>
              <a:rPr lang="en-US" altLang="zh-CN" sz="2400" dirty="0">
                <a:solidFill>
                  <a:srgbClr val="000000"/>
                </a:solidFill>
              </a:rPr>
              <a:t> (</a:t>
            </a:r>
            <a:r>
              <a:rPr lang="en-US" altLang="zh-CN" sz="2400" dirty="0" err="1">
                <a:solidFill>
                  <a:srgbClr val="000000"/>
                </a:solidFill>
              </a:rPr>
              <a:t>classYear</a:t>
            </a:r>
            <a:r>
              <a:rPr lang="en-US" altLang="zh-CN" sz="2400" dirty="0">
                <a:solidFill>
                  <a:srgbClr val="000000"/>
                </a:solidFill>
              </a:rPr>
              <a:t> &gt;= 4)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    </a:t>
            </a:r>
            <a:r>
              <a:rPr lang="en-US" altLang="zh-CN" sz="2400" dirty="0">
                <a:solidFill>
                  <a:srgbClr val="941EDF"/>
                </a:solidFill>
              </a:rPr>
              <a:t>return</a:t>
            </a:r>
            <a:r>
              <a:rPr lang="en-US" altLang="zh-CN" sz="2400" dirty="0">
                <a:solidFill>
                  <a:srgbClr val="000000"/>
                </a:solidFill>
              </a:rPr>
              <a:t>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 err="1">
                <a:solidFill>
                  <a:srgbClr val="000000"/>
                </a:solidFill>
              </a:rPr>
              <a:t>classYear</a:t>
            </a:r>
            <a:r>
              <a:rPr lang="en-US" altLang="zh-CN" sz="2400" dirty="0">
                <a:solidFill>
                  <a:srgbClr val="000000"/>
                </a:solidFill>
              </a:rPr>
              <a:t>++;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}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A4749E4C-65D6-7D45-BC3A-5EFC3BBF912B}" type="slidenum">
              <a:rPr lang="en-US" sz="1000"/>
              <a:pPr/>
              <a:t>15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941EDF"/>
                </a:solidFill>
              </a:rPr>
              <a:t>r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eturn</a:t>
            </a:r>
            <a:r>
              <a:rPr lang="en-US" dirty="0" smtClean="0">
                <a:ea typeface="+mj-ea"/>
              </a:rPr>
              <a:t> Statement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71798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Method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err="1" smtClean="0"/>
              <a:t>Return_Type</a:t>
            </a:r>
            <a:endParaRPr lang="en-US" dirty="0" smtClean="0"/>
          </a:p>
          <a:p>
            <a:pPr lvl="2"/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oid</a:t>
            </a:r>
            <a:r>
              <a:rPr lang="en-US" dirty="0" smtClean="0"/>
              <a:t> (don’t need a return statement, but it can have one if you want to end the method invocation before the physical end of the code: </a:t>
            </a:r>
            <a:r>
              <a:rPr lang="en-US" dirty="0" smtClean="0">
                <a:solidFill>
                  <a:srgbClr val="0000FF"/>
                </a:solidFill>
              </a:rPr>
              <a:t>return</a:t>
            </a:r>
            <a:r>
              <a:rPr lang="en-US" dirty="0" smtClean="0"/>
              <a:t>; )</a:t>
            </a:r>
          </a:p>
          <a:p>
            <a:pPr lvl="2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data type </a:t>
            </a:r>
            <a:r>
              <a:rPr lang="en-US" dirty="0" smtClean="0"/>
              <a:t>(Statements must contain at least one return statement of the form: </a:t>
            </a:r>
            <a:r>
              <a:rPr lang="en-US" dirty="0" smtClean="0">
                <a:solidFill>
                  <a:srgbClr val="0000FF"/>
                </a:solidFill>
              </a:rPr>
              <a:t>return</a:t>
            </a:r>
            <a:r>
              <a:rPr lang="en-US" dirty="0" smtClean="0"/>
              <a:t> Expression; )</a:t>
            </a:r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58" y="2336398"/>
            <a:ext cx="5232601" cy="112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7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Methods from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 method’s body, we can call another method</a:t>
            </a:r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eceiving_object.method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If calling a method in the same class, we do not need </a:t>
            </a:r>
            <a:r>
              <a:rPr lang="en-US" dirty="0" err="1" smtClean="0"/>
              <a:t>receiving_object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method();</a:t>
            </a:r>
          </a:p>
          <a:p>
            <a:r>
              <a:rPr lang="en-US" dirty="0" smtClean="0"/>
              <a:t>Alternatively, use the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this</a:t>
            </a:r>
            <a:r>
              <a:rPr lang="en-US" dirty="0" err="1" smtClean="0"/>
              <a:t>.method</a:t>
            </a:r>
            <a:r>
              <a:rPr lang="en-US" dirty="0" smtClean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1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Within a class definition, this is a name for the receiving object</a:t>
            </a:r>
          </a:p>
          <a:p>
            <a:r>
              <a:rPr lang="en-US" dirty="0" smtClean="0"/>
              <a:t>The object is understood to be there, but its name usually is omitted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his</a:t>
            </a:r>
            <a:r>
              <a:rPr lang="en-US" dirty="0" err="1" smtClean="0"/>
              <a:t>.name</a:t>
            </a:r>
            <a:endParaRPr lang="en-US" dirty="0" smtClean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his</a:t>
            </a:r>
            <a:r>
              <a:rPr lang="en-US" dirty="0" err="1" smtClean="0"/>
              <a:t>.major</a:t>
            </a:r>
            <a:endParaRPr lang="en-US" dirty="0" smtClean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his</a:t>
            </a:r>
            <a:r>
              <a:rPr lang="en-US" dirty="0" err="1" smtClean="0"/>
              <a:t>.getMajor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See textbook p.282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4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</a:t>
            </a:r>
            <a:r>
              <a:rPr lang="en-US" dirty="0" smtClean="0"/>
              <a:t>Block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397"/>
            <a:ext cx="8229600" cy="5035999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A section of code enclosed by { … }</a:t>
            </a:r>
          </a:p>
          <a:p>
            <a:r>
              <a:rPr lang="en-US" sz="3500" dirty="0" smtClean="0"/>
              <a:t>For grouping purpose</a:t>
            </a:r>
          </a:p>
          <a:p>
            <a:endParaRPr lang="en-US" sz="1000" dirty="0" smtClean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if ( x &lt; 0 ) </a:t>
            </a:r>
            <a:endParaRPr lang="en-US" sz="2400" dirty="0" smtClean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isPositive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false;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 = -x;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11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for(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= 0; </a:t>
            </a:r>
            <a:r>
              <a:rPr lang="en-US" sz="2400" dirty="0" err="1" smtClean="0"/>
              <a:t>i</a:t>
            </a:r>
            <a:r>
              <a:rPr lang="en-US" sz="2400" dirty="0" smtClean="0"/>
              <a:t>&lt;10; </a:t>
            </a:r>
            <a:r>
              <a:rPr lang="en-US" sz="2400" dirty="0" err="1" smtClean="0"/>
              <a:t>i</a:t>
            </a:r>
            <a:r>
              <a:rPr lang="en-US" sz="2400" dirty="0" smtClean="0"/>
              <a:t>++) </a:t>
            </a:r>
            <a:endParaRPr lang="en-US" sz="2400" dirty="0" smtClean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System.out.println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(“*”);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7810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2515" y="1489752"/>
            <a:ext cx="8229600" cy="4525963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altLang="zh-CN" sz="1800" dirty="0" smtClean="0">
                <a:latin typeface="Consolas" pitchFamily="49" charset="0"/>
              </a:rPr>
              <a:t>Student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{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   public </a:t>
            </a:r>
            <a:r>
              <a:rPr lang="en-US" altLang="zh-CN" sz="1800" dirty="0" smtClean="0">
                <a:latin typeface="Consolas" pitchFamily="49" charset="0"/>
              </a:rPr>
              <a:t>String name;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   public </a:t>
            </a:r>
            <a:r>
              <a:rPr lang="en-US" altLang="zh-CN" sz="1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altLang="zh-CN" sz="1800" dirty="0" err="1" smtClean="0">
                <a:latin typeface="Consolas" pitchFamily="49" charset="0"/>
              </a:rPr>
              <a:t>classYear</a:t>
            </a:r>
            <a:r>
              <a:rPr lang="en-US" altLang="zh-CN" sz="1800" dirty="0" smtClean="0">
                <a:latin typeface="Consolas" pitchFamily="49" charset="0"/>
              </a:rPr>
              <a:t>;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double </a:t>
            </a:r>
            <a:r>
              <a:rPr lang="en-US" altLang="zh-CN" sz="1800" dirty="0" err="1" smtClean="0">
                <a:latin typeface="Consolas" pitchFamily="49" charset="0"/>
              </a:rPr>
              <a:t>gpa</a:t>
            </a:r>
            <a:r>
              <a:rPr lang="en-US" altLang="zh-CN" sz="1800" dirty="0" smtClean="0">
                <a:latin typeface="Consolas" pitchFamily="49" charset="0"/>
              </a:rPr>
              <a:t>; </a:t>
            </a:r>
            <a:endParaRPr lang="en-US" altLang="zh-CN" sz="1800" dirty="0" smtClean="0">
              <a:latin typeface="Consolas" pitchFamily="49" charset="0"/>
            </a:endParaRP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</a:t>
            </a:r>
            <a:r>
              <a:rPr lang="en-US" altLang="zh-CN" sz="1800" dirty="0" smtClean="0">
                <a:latin typeface="Consolas" pitchFamily="49" charset="0"/>
              </a:rPr>
              <a:t>String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altLang="zh-CN" sz="1800" dirty="0" smtClean="0">
                <a:latin typeface="Consolas" pitchFamily="49" charset="0"/>
              </a:rPr>
              <a:t>major;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</a:rPr>
              <a:t>// ...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endParaRPr lang="en-US" altLang="zh-CN" sz="1800" dirty="0" smtClean="0">
              <a:latin typeface="Consolas" pitchFamily="49" charset="0"/>
            </a:endParaRP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</a:t>
            </a:r>
            <a:r>
              <a:rPr lang="en-US" altLang="zh-CN" sz="1800" dirty="0" smtClean="0">
                <a:latin typeface="Consolas" pitchFamily="49" charset="0"/>
              </a:rPr>
              <a:t>String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altLang="zh-CN" sz="1800" dirty="0" err="1" smtClean="0">
                <a:latin typeface="Consolas" pitchFamily="49" charset="0"/>
              </a:rPr>
              <a:t>getMajor</a:t>
            </a:r>
            <a:r>
              <a:rPr lang="en-US" altLang="zh-CN" sz="1800" dirty="0" smtClean="0">
                <a:latin typeface="Consolas" pitchFamily="49" charset="0"/>
              </a:rPr>
              <a:t>()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{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       return</a:t>
            </a:r>
            <a:r>
              <a:rPr lang="en-US" altLang="zh-CN" sz="1800" dirty="0" smtClean="0">
                <a:latin typeface="Consolas" pitchFamily="49" charset="0"/>
              </a:rPr>
              <a:t> major;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}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endParaRPr lang="en-US" altLang="zh-CN" sz="1800" dirty="0" smtClean="0">
              <a:latin typeface="Consolas" pitchFamily="49" charset="0"/>
            </a:endParaRP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void </a:t>
            </a:r>
            <a:r>
              <a:rPr lang="en-US" altLang="zh-CN" sz="1800" dirty="0" err="1" smtClean="0">
                <a:latin typeface="Consolas" pitchFamily="49" charset="0"/>
              </a:rPr>
              <a:t>increaseYear</a:t>
            </a:r>
            <a:r>
              <a:rPr lang="en-US" altLang="zh-CN" sz="1800" dirty="0" smtClean="0">
                <a:latin typeface="Consolas" pitchFamily="49" charset="0"/>
              </a:rPr>
              <a:t>()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{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    </a:t>
            </a:r>
            <a:r>
              <a:rPr lang="en-US" altLang="zh-CN" sz="1800" dirty="0" err="1" smtClean="0">
                <a:latin typeface="Consolas" pitchFamily="49" charset="0"/>
              </a:rPr>
              <a:t>classYear</a:t>
            </a:r>
            <a:r>
              <a:rPr lang="en-US" altLang="zh-CN" sz="1800" dirty="0" smtClean="0">
                <a:latin typeface="Consolas" pitchFamily="49" charset="0"/>
              </a:rPr>
              <a:t>++;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latin typeface="Consolas" pitchFamily="49" charset="0"/>
              </a:rPr>
              <a:t>}</a:t>
            </a: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>
                <a:latin typeface="Consolas" pitchFamily="49" charset="0"/>
              </a:rPr>
              <a:t>	</a:t>
            </a:r>
            <a:r>
              <a:rPr lang="en-US" altLang="zh-CN" sz="1800" dirty="0" smtClean="0">
                <a:latin typeface="Consolas" pitchFamily="49" charset="0"/>
              </a:rPr>
              <a:t>	 // ...</a:t>
            </a:r>
            <a:endParaRPr lang="en-US" altLang="zh-CN" sz="1800" dirty="0" smtClean="0">
              <a:latin typeface="Consolas" pitchFamily="49" charset="0"/>
            </a:endParaRPr>
          </a:p>
          <a:p>
            <a:pPr marL="365760" indent="-256032" eaLnBrk="1" fontAlgn="auto" hangingPunct="1">
              <a:spcBef>
                <a:spcPts val="0"/>
              </a:spcBef>
              <a:buFont typeface="Wingdings" pitchFamily="16" charset="2"/>
              <a:buNone/>
              <a:defRPr/>
            </a:pPr>
            <a:r>
              <a:rPr lang="en-US" altLang="zh-CN" sz="1800" dirty="0" smtClean="0">
                <a:latin typeface="Consolas" pitchFamily="49" charset="0"/>
              </a:rPr>
              <a:t>}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573177"/>
              </p:ext>
            </p:extLst>
          </p:nvPr>
        </p:nvGraphicFramePr>
        <p:xfrm>
          <a:off x="4430569" y="1580381"/>
          <a:ext cx="4533966" cy="466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966"/>
              </a:tblGrid>
              <a:tr h="4146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Class Name: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Student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Arial Unicode MS"/>
                        <a:cs typeface="Arial Unicode MS"/>
                      </a:endParaRPr>
                    </a:p>
                  </a:txBody>
                  <a:tcPr marL="91426" marR="9142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737200"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name: String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year: </a:t>
                      </a:r>
                      <a:r>
                        <a:rPr lang="en-US" sz="2400" dirty="0" err="1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int</a:t>
                      </a:r>
                      <a:endParaRPr lang="en-US" sz="2400" dirty="0" smtClean="0">
                        <a:solidFill>
                          <a:srgbClr val="941EDF"/>
                        </a:solidFill>
                        <a:latin typeface="Arial Unicode MS"/>
                        <a:cs typeface="Arial Unicode MS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gpa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double</a:t>
                      </a:r>
                      <a:endParaRPr lang="en-US" sz="2400" dirty="0" smtClean="0">
                        <a:solidFill>
                          <a:srgbClr val="941EDF"/>
                        </a:solidFill>
                        <a:latin typeface="Arial Unicode MS"/>
                        <a:cs typeface="Arial Unicode MS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major: String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credits: </a:t>
                      </a:r>
                      <a:r>
                        <a:rPr lang="en-US" sz="2400" baseline="0" dirty="0" err="1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int</a:t>
                      </a:r>
                      <a:endParaRPr lang="en-US" sz="2400" baseline="0" dirty="0" smtClean="0">
                        <a:solidFill>
                          <a:srgbClr val="941EDF"/>
                        </a:solidFill>
                        <a:latin typeface="Arial Unicode MS"/>
                        <a:cs typeface="Arial Unicode MS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gpaSum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: </a:t>
                      </a:r>
                      <a:r>
                        <a:rPr lang="en-US" sz="2400" baseline="0" dirty="0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double</a:t>
                      </a:r>
                    </a:p>
                  </a:txBody>
                  <a:tcPr marL="91426" marR="9142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290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+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getName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(): String</a:t>
                      </a:r>
                    </a:p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+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getMajor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(): String</a:t>
                      </a:r>
                    </a:p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+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printData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(): </a:t>
                      </a:r>
                      <a:r>
                        <a:rPr lang="en-US" sz="2400" dirty="0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void</a:t>
                      </a:r>
                    </a:p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+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increaseYear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(): </a:t>
                      </a:r>
                      <a:r>
                        <a:rPr lang="en-US" sz="2400" baseline="0" dirty="0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void</a:t>
                      </a:r>
                    </a:p>
                    <a:p>
                      <a:pPr algn="l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+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calcGpa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lang="en-US" sz="2400" baseline="0" dirty="0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double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grade): </a:t>
                      </a:r>
                      <a:r>
                        <a:rPr lang="en-US" sz="2400" baseline="0" dirty="0" smtClean="0">
                          <a:solidFill>
                            <a:srgbClr val="941EDF"/>
                          </a:solidFill>
                          <a:latin typeface="Arial Unicode MS"/>
                          <a:cs typeface="Arial Unicode MS"/>
                        </a:rPr>
                        <a:t>void</a:t>
                      </a:r>
                    </a:p>
                  </a:txBody>
                  <a:tcPr marL="91426" marR="9142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 rot="9583373">
            <a:off x="3669853" y="2554060"/>
            <a:ext cx="675645" cy="37275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2806414">
            <a:off x="3716996" y="4477653"/>
            <a:ext cx="669733" cy="37275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9583373">
            <a:off x="3714703" y="5537434"/>
            <a:ext cx="675645" cy="37275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6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</a:t>
            </a:r>
            <a:r>
              <a:rPr lang="en-US" dirty="0" smtClean="0"/>
              <a:t>Block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73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Code blocks can be nested</a:t>
            </a:r>
          </a:p>
          <a:p>
            <a:endParaRPr lang="en-US" sz="1000" dirty="0" smtClean="0"/>
          </a:p>
          <a:p>
            <a:pPr marL="0" indent="0">
              <a:lnSpc>
                <a:spcPct val="110000"/>
              </a:lnSpc>
              <a:spcBef>
                <a:spcPts val="24"/>
              </a:spcBef>
              <a:buNone/>
            </a:pPr>
            <a:r>
              <a:rPr lang="en-US" sz="2400" dirty="0" smtClean="0"/>
              <a:t>public </a:t>
            </a:r>
            <a:r>
              <a:rPr lang="en-US" sz="2400" dirty="0"/>
              <a:t>class </a:t>
            </a:r>
            <a:r>
              <a:rPr lang="en-US" sz="2400" dirty="0" smtClean="0"/>
              <a:t>Hello 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24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public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static void main(String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arg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[]) 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24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System.out.println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("Hello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.");			Outer block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}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 marL="0" indent="0">
              <a:lnSpc>
                <a:spcPct val="110000"/>
              </a:lnSpc>
              <a:spcBef>
                <a:spcPts val="24"/>
              </a:spcBef>
              <a:buNone/>
            </a:pP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24"/>
              </a:spcBef>
              <a:buNone/>
            </a:pPr>
            <a:r>
              <a:rPr lang="en-US" sz="2400" dirty="0"/>
              <a:t>public class Hello{</a:t>
            </a:r>
            <a:br>
              <a:rPr lang="en-US" sz="2400" dirty="0"/>
            </a:br>
            <a:r>
              <a:rPr lang="en-US" sz="2400" dirty="0"/>
              <a:t>	public static void main(String </a:t>
            </a:r>
            <a:r>
              <a:rPr lang="en-US" sz="2400" dirty="0" err="1"/>
              <a:t>arg</a:t>
            </a:r>
            <a:r>
              <a:rPr lang="en-US" sz="2400" dirty="0" smtClean="0"/>
              <a:t>[]) 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24"/>
              </a:spcBef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{</a:t>
            </a: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		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("Hello</a:t>
            </a:r>
            <a:r>
              <a:rPr lang="en-US" sz="2400" dirty="0" smtClean="0">
                <a:solidFill>
                  <a:srgbClr val="0000FF"/>
                </a:solidFill>
              </a:rPr>
              <a:t>.");		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     Inner block</a:t>
            </a: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	}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315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dirty="0" smtClean="0"/>
              <a:t>Another Example of Code </a:t>
            </a:r>
            <a:r>
              <a:rPr lang="en-US" sz="4300" dirty="0"/>
              <a:t>B</a:t>
            </a:r>
            <a:r>
              <a:rPr lang="en-US" sz="4300" dirty="0" smtClean="0"/>
              <a:t>lock</a:t>
            </a:r>
            <a:r>
              <a:rPr lang="en-US" sz="43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for(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&lt;100; </a:t>
            </a:r>
            <a:r>
              <a:rPr lang="en-US" sz="2000" dirty="0" err="1" smtClean="0"/>
              <a:t>i</a:t>
            </a:r>
            <a:r>
              <a:rPr lang="en-US" sz="2000" dirty="0" smtClean="0"/>
              <a:t>++)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	if (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% 2 ==0 )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System.out.println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+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is even");		Outer block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	}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for(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&lt;100; </a:t>
            </a:r>
            <a:r>
              <a:rPr lang="en-US" sz="2000" dirty="0" err="1"/>
              <a:t>i</a:t>
            </a:r>
            <a:r>
              <a:rPr lang="en-US" sz="2000" dirty="0"/>
              <a:t>++)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{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if ( </a:t>
            </a:r>
            <a:r>
              <a:rPr lang="en-US" sz="2000" dirty="0" err="1"/>
              <a:t>i</a:t>
            </a:r>
            <a:r>
              <a:rPr lang="en-US" sz="2000" dirty="0"/>
              <a:t> % 2 ==0 )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{</a:t>
            </a:r>
            <a:r>
              <a:rPr lang="en-US" sz="2000" dirty="0">
                <a:solidFill>
                  <a:srgbClr val="0000FF"/>
                </a:solidFill>
              </a:rPr>
              <a:t/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err="1">
                <a:solidFill>
                  <a:srgbClr val="0000FF"/>
                </a:solidFill>
              </a:rPr>
              <a:t>System.out.println</a:t>
            </a:r>
            <a:r>
              <a:rPr lang="en-US" sz="2000" dirty="0">
                <a:solidFill>
                  <a:srgbClr val="0000FF"/>
                </a:solidFill>
              </a:rPr>
              <a:t>(</a:t>
            </a:r>
            <a:r>
              <a:rPr lang="en-US" sz="2000" dirty="0" err="1">
                <a:solidFill>
                  <a:srgbClr val="0000FF"/>
                </a:solidFill>
              </a:rPr>
              <a:t>i</a:t>
            </a:r>
            <a:r>
              <a:rPr lang="en-US" sz="2000" dirty="0">
                <a:solidFill>
                  <a:srgbClr val="0000FF"/>
                </a:solidFill>
              </a:rPr>
              <a:t> + " is even");	 </a:t>
            </a:r>
            <a:r>
              <a:rPr lang="en-US" sz="2000" dirty="0" smtClean="0">
                <a:solidFill>
                  <a:srgbClr val="0000FF"/>
                </a:solidFill>
              </a:rPr>
              <a:t>    Inner block</a:t>
            </a:r>
            <a:r>
              <a:rPr lang="en-US" sz="2000" dirty="0">
                <a:solidFill>
                  <a:srgbClr val="0000FF"/>
                </a:solidFill>
              </a:rPr>
              <a:t/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	}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229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scope of a variable is the part of the program over which the variable name can be </a:t>
            </a:r>
            <a:r>
              <a:rPr lang="en-US" dirty="0" smtClean="0"/>
              <a:t>referenced</a:t>
            </a:r>
          </a:p>
          <a:p>
            <a:r>
              <a:rPr lang="en-US" dirty="0" smtClean="0"/>
              <a:t>Variables here </a:t>
            </a:r>
            <a:r>
              <a:rPr lang="en-US" dirty="0" smtClean="0"/>
              <a:t>include local / </a:t>
            </a:r>
            <a:r>
              <a:rPr lang="en-US" dirty="0" smtClean="0"/>
              <a:t>instance </a:t>
            </a:r>
            <a:r>
              <a:rPr lang="en-US" dirty="0" smtClean="0"/>
              <a:t>variables, and </a:t>
            </a:r>
            <a:r>
              <a:rPr lang="en-US" dirty="0" smtClean="0"/>
              <a:t>method parameters</a:t>
            </a:r>
          </a:p>
          <a:p>
            <a:endParaRPr lang="en-US" dirty="0"/>
          </a:p>
          <a:p>
            <a:r>
              <a:rPr lang="en-US" dirty="0" smtClean="0"/>
              <a:t>Two rules:</a:t>
            </a:r>
          </a:p>
          <a:p>
            <a:pPr lvl="1"/>
            <a:r>
              <a:rPr lang="en-US" dirty="0"/>
              <a:t>You cannot refer to a variable before its </a:t>
            </a:r>
            <a:r>
              <a:rPr lang="en-US" dirty="0" smtClean="0"/>
              <a:t>declaration</a:t>
            </a:r>
          </a:p>
          <a:p>
            <a:pPr lvl="1"/>
            <a:r>
              <a:rPr lang="en-US" dirty="0" smtClean="0"/>
              <a:t>Variables </a:t>
            </a:r>
            <a:r>
              <a:rPr lang="en-US" dirty="0"/>
              <a:t>defined in a block are only accessible </a:t>
            </a:r>
            <a:r>
              <a:rPr lang="en-US" dirty="0" smtClean="0"/>
              <a:t>within </a:t>
            </a:r>
            <a:r>
              <a:rPr lang="en-US" dirty="0"/>
              <a:t>the block</a:t>
            </a:r>
          </a:p>
        </p:txBody>
      </p:sp>
    </p:spTree>
    <p:extLst>
      <p:ext uri="{BB962C8B-B14F-4D97-AF65-F5344CB8AC3E}">
        <p14:creationId xmlns:p14="http://schemas.microsoft.com/office/powerpoint/2010/main" val="1956318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Rule 1: (Use after definition)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s.nextInt</a:t>
            </a:r>
            <a:r>
              <a:rPr lang="en-US" dirty="0" smtClean="0">
                <a:solidFill>
                  <a:srgbClr val="0000FF"/>
                </a:solidFill>
              </a:rPr>
              <a:t>(); </a:t>
            </a:r>
            <a:r>
              <a:rPr lang="en-US" dirty="0" smtClean="0">
                <a:solidFill>
                  <a:srgbClr val="0000FF"/>
                </a:solidFill>
              </a:rPr>
              <a:t>                                           </a:t>
            </a:r>
            <a:endParaRPr lang="en-US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…..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Scanner </a:t>
            </a:r>
            <a:r>
              <a:rPr lang="en-US" dirty="0" smtClean="0">
                <a:solidFill>
                  <a:srgbClr val="0000FF"/>
                </a:solidFill>
              </a:rPr>
              <a:t>s = new Scanner(System.in);</a:t>
            </a:r>
          </a:p>
          <a:p>
            <a:pPr marL="400050" lvl="1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= 6</a:t>
            </a:r>
            <a:r>
              <a:rPr lang="en-US" dirty="0" smtClean="0">
                <a:solidFill>
                  <a:srgbClr val="0000FF"/>
                </a:solidFill>
              </a:rPr>
              <a:t>;      </a:t>
            </a:r>
            <a:endParaRPr lang="en-US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……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;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2528338" y="4633179"/>
            <a:ext cx="731520" cy="1597233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6885290" y="2724783"/>
            <a:ext cx="731520" cy="1597233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51432" y="2485016"/>
            <a:ext cx="59503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✗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988093" y="4388540"/>
            <a:ext cx="59503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✗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92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5" grpId="0" animBg="1"/>
      <p:bldP spid="4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167"/>
            <a:ext cx="8229600" cy="4412267"/>
          </a:xfrm>
        </p:spPr>
        <p:txBody>
          <a:bodyPr/>
          <a:lstStyle/>
          <a:p>
            <a:r>
              <a:rPr lang="en-US" dirty="0"/>
              <a:t>Rule 1: (Use after definition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 parameters </a:t>
            </a:r>
            <a:r>
              <a:rPr lang="en-US" dirty="0" smtClean="0"/>
              <a:t>(ready </a:t>
            </a:r>
            <a:r>
              <a:rPr lang="en-US" dirty="0" smtClean="0"/>
              <a:t>for use in the method body </a:t>
            </a:r>
            <a:r>
              <a:rPr lang="en-US" dirty="0" smtClean="0"/>
              <a:t>)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public Color getColorFromString( String input ) </a:t>
            </a:r>
            <a:r>
              <a:rPr lang="en-US" sz="2400" dirty="0" smtClean="0">
                <a:solidFill>
                  <a:srgbClr val="0000FF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// </a:t>
            </a:r>
            <a:r>
              <a:rPr lang="en-US" sz="2400" dirty="0" smtClean="0">
                <a:solidFill>
                  <a:srgbClr val="0000FF"/>
                </a:solidFill>
              </a:rPr>
              <a:t>input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is available for using in the whole method body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}</a:t>
            </a:r>
            <a:endParaRPr lang="en-US" sz="2400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3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8659"/>
            <a:ext cx="8229600" cy="5099687"/>
          </a:xfrm>
        </p:spPr>
        <p:txBody>
          <a:bodyPr>
            <a:normAutofit fontScale="92500" lnSpcReduction="10000"/>
          </a:bodyPr>
          <a:lstStyle/>
          <a:p>
            <a:pPr marL="457200" lvl="1" indent="-457200">
              <a:buFont typeface="Wingdings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Rule 2: Variables </a:t>
            </a:r>
            <a:r>
              <a:rPr lang="en-US" sz="3200" dirty="0">
                <a:solidFill>
                  <a:schemeClr val="tx1"/>
                </a:solidFill>
              </a:rPr>
              <a:t>defined in a block are only accessible </a:t>
            </a:r>
            <a:r>
              <a:rPr lang="en-US" sz="3200" dirty="0" smtClean="0">
                <a:solidFill>
                  <a:schemeClr val="tx1"/>
                </a:solidFill>
              </a:rPr>
              <a:t>within </a:t>
            </a:r>
            <a:r>
              <a:rPr lang="en-US" sz="3200" dirty="0">
                <a:solidFill>
                  <a:schemeClr val="tx1"/>
                </a:solidFill>
              </a:rPr>
              <a:t>the block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sz="2000" dirty="0"/>
              <a:t> </a:t>
            </a:r>
            <a:r>
              <a:rPr lang="en-US" sz="2400" dirty="0">
                <a:solidFill>
                  <a:srgbClr val="0000FF"/>
                </a:solidFill>
              </a:rPr>
              <a:t> </a:t>
            </a:r>
            <a:r>
              <a:rPr lang="en-US" sz="2400" b="1" dirty="0" err="1" smtClean="0">
                <a:solidFill>
                  <a:srgbClr val="0000FF"/>
                </a:solidFill>
              </a:rPr>
              <a:t>int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r>
              <a:rPr lang="en-US" sz="2400" dirty="0">
                <a:solidFill>
                  <a:srgbClr val="0000FF"/>
                </a:solidFill>
              </a:rPr>
              <a:t>outer = 1;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{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  </a:t>
            </a:r>
            <a:r>
              <a:rPr lang="en-US" sz="2400" b="1" dirty="0" err="1">
                <a:solidFill>
                  <a:srgbClr val="0000FF"/>
                </a:solidFill>
              </a:rPr>
              <a:t>int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r>
              <a:rPr lang="en-US" sz="2400" dirty="0">
                <a:solidFill>
                  <a:srgbClr val="0000FF"/>
                </a:solidFill>
              </a:rPr>
              <a:t>inner = 2;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("inner = " + inner);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("outer = " + outer);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}</a:t>
            </a:r>
            <a:br>
              <a:rPr lang="en-US" sz="2400" dirty="0">
                <a:solidFill>
                  <a:srgbClr val="0000FF"/>
                </a:solidFill>
              </a:rPr>
            </a:br>
            <a:endParaRPr lang="en-US" sz="24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("inner = " + inner)</a:t>
            </a:r>
            <a:r>
              <a:rPr lang="en-US" sz="2400" dirty="0" smtClean="0">
                <a:solidFill>
                  <a:srgbClr val="0000FF"/>
                </a:solidFill>
              </a:rPr>
              <a:t>;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    </a:t>
            </a:r>
            <a:r>
              <a:rPr lang="en-US" sz="2400" dirty="0" err="1" smtClean="0">
                <a:solidFill>
                  <a:srgbClr val="0000FF"/>
                </a:solidFill>
              </a:rPr>
              <a:t>System.out.println</a:t>
            </a:r>
            <a:r>
              <a:rPr lang="en-US" sz="2400" dirty="0" smtClean="0">
                <a:solidFill>
                  <a:srgbClr val="0000FF"/>
                </a:solidFill>
              </a:rPr>
              <a:t>("outer = " + outer);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  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/>
          <p:cNvCxnSpPr>
            <a:stCxn id="10" idx="1"/>
            <a:endCxn id="5" idx="3"/>
          </p:cNvCxnSpPr>
          <p:nvPr/>
        </p:nvCxnSpPr>
        <p:spPr>
          <a:xfrm flipH="1">
            <a:off x="6002498" y="4916278"/>
            <a:ext cx="673922" cy="5879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76420" y="4531557"/>
            <a:ext cx="2414015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 Unicode MS"/>
                <a:cs typeface="Arial Unicode MS"/>
              </a:rPr>
              <a:t>Cannot reference inner here</a:t>
            </a:r>
            <a:endParaRPr lang="en-US" sz="2200" dirty="0">
              <a:latin typeface="Arial Unicode MS"/>
              <a:cs typeface="Arial Unicode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0055" y="527337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✗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5342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070"/>
            <a:ext cx="8229600" cy="5215152"/>
          </a:xfrm>
        </p:spPr>
        <p:txBody>
          <a:bodyPr>
            <a:normAutofit lnSpcReduction="10000"/>
          </a:bodyPr>
          <a:lstStyle/>
          <a:p>
            <a:pPr marL="457200" lvl="1" indent="-457200">
              <a:buFont typeface="Wingdings" charset="2"/>
              <a:buChar char="§"/>
            </a:pPr>
            <a:r>
              <a:rPr lang="en-US" sz="3000" dirty="0" smtClean="0">
                <a:solidFill>
                  <a:srgbClr val="000000"/>
                </a:solidFill>
              </a:rPr>
              <a:t>Rule 2: Variables </a:t>
            </a:r>
            <a:r>
              <a:rPr lang="en-US" sz="3000" dirty="0">
                <a:solidFill>
                  <a:srgbClr val="000000"/>
                </a:solidFill>
              </a:rPr>
              <a:t>defined in a block are only accessible from within the block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 </a:t>
            </a:r>
            <a:r>
              <a:rPr lang="en-US" sz="2000" dirty="0">
                <a:solidFill>
                  <a:srgbClr val="0000FF"/>
                </a:solidFill>
              </a:rPr>
              <a:t> </a:t>
            </a:r>
            <a:r>
              <a:rPr lang="en-US" sz="2400" dirty="0">
                <a:solidFill>
                  <a:srgbClr val="0000FF"/>
                </a:solidFill>
              </a:rPr>
              <a:t> </a:t>
            </a:r>
            <a:r>
              <a:rPr lang="en-US" sz="2400" b="1" dirty="0" err="1" smtClean="0">
                <a:solidFill>
                  <a:srgbClr val="0000FF"/>
                </a:solidFill>
              </a:rPr>
              <a:t>int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r>
              <a:rPr lang="en-US" sz="2400" dirty="0">
                <a:solidFill>
                  <a:srgbClr val="0000FF"/>
                </a:solidFill>
              </a:rPr>
              <a:t>outer = 1;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{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  </a:t>
            </a:r>
            <a:r>
              <a:rPr lang="en-US" sz="2400" b="1" dirty="0" err="1">
                <a:solidFill>
                  <a:srgbClr val="0000FF"/>
                </a:solidFill>
              </a:rPr>
              <a:t>int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r>
              <a:rPr lang="en-US" sz="2400" dirty="0">
                <a:solidFill>
                  <a:srgbClr val="0000FF"/>
                </a:solidFill>
              </a:rPr>
              <a:t>inner = 2;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("inner = " + inner);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("outer = " + outer);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}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</a:t>
            </a:r>
            <a:r>
              <a:rPr lang="en-US" sz="2400" b="1" dirty="0" err="1">
                <a:solidFill>
                  <a:srgbClr val="0000FF"/>
                </a:solidFill>
              </a:rPr>
              <a:t>int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r>
              <a:rPr lang="en-US" sz="2400" dirty="0">
                <a:solidFill>
                  <a:srgbClr val="0000FF"/>
                </a:solidFill>
              </a:rPr>
              <a:t>inner = 3</a:t>
            </a:r>
            <a:r>
              <a:rPr lang="en-US" sz="2400" dirty="0" smtClean="0">
                <a:solidFill>
                  <a:srgbClr val="0000FF"/>
                </a:solidFill>
              </a:rPr>
              <a:t>;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// why I can define inner again?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("inner = " + inner);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    </a:t>
            </a:r>
            <a:r>
              <a:rPr lang="en-US" sz="2400" dirty="0" err="1">
                <a:solidFill>
                  <a:srgbClr val="0000FF"/>
                </a:solidFill>
              </a:rPr>
              <a:t>System.out.println</a:t>
            </a:r>
            <a:r>
              <a:rPr lang="en-US" sz="2400" dirty="0">
                <a:solidFill>
                  <a:srgbClr val="0000FF"/>
                </a:solidFill>
              </a:rPr>
              <a:t>("outer = " + outer)</a:t>
            </a:r>
            <a:r>
              <a:rPr lang="en-US" sz="2400" dirty="0" smtClean="0">
                <a:solidFill>
                  <a:srgbClr val="0000FF"/>
                </a:solidFill>
              </a:rPr>
              <a:t>;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74602" y="3064907"/>
            <a:ext cx="1408108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inner </a:t>
            </a:r>
            <a:r>
              <a:rPr lang="en-US" sz="2400" b="1" dirty="0">
                <a:solidFill>
                  <a:srgbClr val="000000"/>
                </a:solidFill>
                <a:latin typeface="Arial Unicode MS"/>
                <a:cs typeface="Arial Unicode MS"/>
              </a:rPr>
              <a:t>= 2 </a:t>
            </a:r>
            <a:endParaRPr lang="en-US" sz="2400" b="1" dirty="0" smtClean="0">
              <a:solidFill>
                <a:srgbClr val="000000"/>
              </a:solidFill>
              <a:latin typeface="Arial Unicode MS"/>
              <a:cs typeface="Arial Unicode MS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outer </a:t>
            </a:r>
            <a:r>
              <a:rPr lang="en-US" sz="2400" b="1" dirty="0">
                <a:solidFill>
                  <a:srgbClr val="000000"/>
                </a:solidFill>
                <a:latin typeface="Arial Unicode MS"/>
                <a:cs typeface="Arial Unicode MS"/>
              </a:rPr>
              <a:t>= 1 </a:t>
            </a:r>
            <a:endParaRPr lang="en-US" sz="2400" b="1" dirty="0" smtClean="0">
              <a:solidFill>
                <a:srgbClr val="000000"/>
              </a:solidFill>
              <a:latin typeface="Arial Unicode MS"/>
              <a:cs typeface="Arial Unicode MS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inner </a:t>
            </a:r>
            <a:r>
              <a:rPr lang="en-US" sz="2400" b="1" dirty="0">
                <a:solidFill>
                  <a:srgbClr val="000000"/>
                </a:solidFill>
                <a:latin typeface="Arial Unicode MS"/>
                <a:cs typeface="Arial Unicode MS"/>
              </a:rPr>
              <a:t>= 3 </a:t>
            </a:r>
            <a:endParaRPr lang="en-US" sz="2400" b="1" dirty="0" smtClean="0">
              <a:solidFill>
                <a:srgbClr val="000000"/>
              </a:solidFill>
              <a:latin typeface="Arial Unicode MS"/>
              <a:cs typeface="Arial Unicode MS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outer </a:t>
            </a:r>
            <a:r>
              <a:rPr lang="en-US" sz="2400" b="1" dirty="0">
                <a:solidFill>
                  <a:srgbClr val="000000"/>
                </a:solidFill>
                <a:latin typeface="Arial Unicode MS"/>
                <a:cs typeface="Arial Unicode MS"/>
              </a:rPr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312375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2440"/>
            <a:ext cx="4306824" cy="4412267"/>
          </a:xfrm>
        </p:spPr>
        <p:txBody>
          <a:bodyPr/>
          <a:lstStyle/>
          <a:p>
            <a:r>
              <a:rPr lang="en-US" dirty="0" smtClean="0"/>
              <a:t>What is the scope of instance variables?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dirty="0" smtClean="0"/>
              <a:t>					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75664" y="1700352"/>
            <a:ext cx="4224528" cy="500278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altLang="zh-CN" sz="1800" dirty="0" smtClean="0">
                <a:latin typeface="Consolas" pitchFamily="49" charset="0"/>
              </a:rPr>
              <a:t>Student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   public </a:t>
            </a:r>
            <a:r>
              <a:rPr lang="en-US" altLang="zh-CN" sz="1800" dirty="0" smtClean="0">
                <a:latin typeface="Consolas" pitchFamily="49" charset="0"/>
              </a:rPr>
              <a:t>String name;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   public </a:t>
            </a:r>
            <a:r>
              <a:rPr lang="en-US" altLang="zh-CN" sz="1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altLang="zh-CN" sz="1800" dirty="0" err="1" smtClean="0">
                <a:latin typeface="Consolas" pitchFamily="49" charset="0"/>
              </a:rPr>
              <a:t>classYear</a:t>
            </a:r>
            <a:r>
              <a:rPr lang="en-US" altLang="zh-CN" sz="1800" dirty="0" smtClean="0">
                <a:latin typeface="Consolas" pitchFamily="49" charset="0"/>
              </a:rPr>
              <a:t>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double </a:t>
            </a:r>
            <a:r>
              <a:rPr lang="en-US" altLang="zh-CN" sz="1800" dirty="0" smtClean="0">
                <a:latin typeface="Consolas" pitchFamily="49" charset="0"/>
              </a:rPr>
              <a:t>GPA;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</a:t>
            </a:r>
            <a:r>
              <a:rPr lang="en-US" altLang="zh-CN" sz="1800" dirty="0" smtClean="0">
                <a:latin typeface="Consolas" pitchFamily="49" charset="0"/>
              </a:rPr>
              <a:t>String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altLang="zh-CN" sz="1800" dirty="0" smtClean="0">
                <a:latin typeface="Consolas" pitchFamily="49" charset="0"/>
              </a:rPr>
              <a:t>major;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878BB8"/>
                </a:solidFill>
                <a:latin typeface="Consolas" pitchFamily="49" charset="0"/>
              </a:rPr>
              <a:t>// 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zh-CN" sz="1800" dirty="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</a:t>
            </a:r>
            <a:r>
              <a:rPr lang="en-US" altLang="zh-CN" sz="1800" dirty="0" smtClean="0">
                <a:latin typeface="Consolas" pitchFamily="49" charset="0"/>
              </a:rPr>
              <a:t>String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altLang="zh-CN" sz="1800" dirty="0" err="1" smtClean="0">
                <a:latin typeface="Consolas" pitchFamily="49" charset="0"/>
              </a:rPr>
              <a:t>getMajor</a:t>
            </a:r>
            <a:r>
              <a:rPr lang="en-US" altLang="zh-CN" sz="18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        return</a:t>
            </a:r>
            <a:r>
              <a:rPr lang="en-US" altLang="zh-CN" sz="1800" dirty="0" smtClean="0">
                <a:latin typeface="Consolas" pitchFamily="49" charset="0"/>
              </a:rPr>
              <a:t> major;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zh-CN" sz="1800" dirty="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</a:t>
            </a:r>
            <a:r>
              <a:rPr lang="en-US" altLang="zh-CN" sz="1800" dirty="0" smtClean="0">
                <a:solidFill>
                  <a:srgbClr val="941EDF"/>
                </a:solidFill>
                <a:latin typeface="Consolas" pitchFamily="49" charset="0"/>
              </a:rPr>
              <a:t>public void </a:t>
            </a:r>
            <a:r>
              <a:rPr lang="en-US" altLang="zh-CN" sz="1800" dirty="0" err="1" smtClean="0">
                <a:latin typeface="Consolas" pitchFamily="49" charset="0"/>
              </a:rPr>
              <a:t>increaseYear</a:t>
            </a:r>
            <a:r>
              <a:rPr lang="en-US" altLang="zh-CN" sz="18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    </a:t>
            </a:r>
            <a:r>
              <a:rPr lang="en-US" altLang="zh-CN" sz="1800" dirty="0" err="1" smtClean="0">
                <a:latin typeface="Consolas" pitchFamily="49" charset="0"/>
              </a:rPr>
              <a:t>classYear</a:t>
            </a:r>
            <a:r>
              <a:rPr lang="en-US" altLang="zh-CN" sz="1800" dirty="0" smtClean="0">
                <a:latin typeface="Consolas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1800" dirty="0" smtClean="0">
                <a:latin typeface="Consolas" pitchFamily="49" charset="0"/>
              </a:rPr>
              <a:t>}</a:t>
            </a:r>
          </a:p>
          <a:p>
            <a:endParaRPr lang="en-US" sz="1800" dirty="0"/>
          </a:p>
        </p:txBody>
      </p:sp>
      <p:sp>
        <p:nvSpPr>
          <p:cNvPr id="6" name="Left Brace 5"/>
          <p:cNvSpPr/>
          <p:nvPr/>
        </p:nvSpPr>
        <p:spPr>
          <a:xfrm>
            <a:off x="4347584" y="2105616"/>
            <a:ext cx="676656" cy="447141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29030" y="3994841"/>
            <a:ext cx="134824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 Unicode MS"/>
                <a:cs typeface="Arial Unicode MS"/>
              </a:rPr>
              <a:t>Scope</a:t>
            </a:r>
            <a:endParaRPr lang="en-US" sz="32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7038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24" y="1107749"/>
            <a:ext cx="8256524" cy="57288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941EDF"/>
                </a:solidFill>
              </a:rPr>
              <a:t>public class </a:t>
            </a:r>
            <a:r>
              <a:rPr lang="en-US" altLang="zh-CN" sz="2000" b="1" dirty="0" smtClean="0"/>
              <a:t>Student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{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941EDF"/>
                </a:solidFill>
              </a:rPr>
              <a:t>    public </a:t>
            </a:r>
            <a:r>
              <a:rPr lang="en-US" altLang="zh-CN" sz="2000" b="1" dirty="0" smtClean="0"/>
              <a:t>String name;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941EDF"/>
                </a:solidFill>
              </a:rPr>
              <a:t>    public </a:t>
            </a:r>
            <a:r>
              <a:rPr lang="en-US" altLang="zh-CN" sz="2000" b="1" dirty="0" err="1" smtClean="0">
                <a:solidFill>
                  <a:srgbClr val="941EDF"/>
                </a:solidFill>
              </a:rPr>
              <a:t>int</a:t>
            </a:r>
            <a:r>
              <a:rPr lang="en-US" altLang="zh-CN" sz="2000" b="1" dirty="0" smtClean="0">
                <a:solidFill>
                  <a:srgbClr val="941EDF"/>
                </a:solidFill>
              </a:rPr>
              <a:t> </a:t>
            </a:r>
            <a:r>
              <a:rPr lang="en-US" altLang="zh-CN" sz="2000" b="1" dirty="0" err="1" smtClean="0"/>
              <a:t>classYear</a:t>
            </a:r>
            <a:r>
              <a:rPr lang="en-US" altLang="zh-CN" sz="20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878BB8"/>
                </a:solidFill>
              </a:rPr>
              <a:t>    </a:t>
            </a:r>
            <a:r>
              <a:rPr lang="en-US" altLang="zh-CN" sz="2000" b="1" dirty="0">
                <a:solidFill>
                  <a:srgbClr val="941EDF"/>
                </a:solidFill>
              </a:rPr>
              <a:t>public </a:t>
            </a:r>
            <a:r>
              <a:rPr lang="en-US" altLang="zh-CN" sz="2000" b="1" dirty="0"/>
              <a:t>String</a:t>
            </a:r>
            <a:r>
              <a:rPr lang="en-US" altLang="zh-CN" sz="2000" b="1" dirty="0">
                <a:solidFill>
                  <a:srgbClr val="941EDF"/>
                </a:solidFill>
              </a:rPr>
              <a:t> </a:t>
            </a:r>
            <a:r>
              <a:rPr lang="en-US" altLang="zh-CN" sz="2000" b="1" dirty="0"/>
              <a:t>major;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endParaRPr lang="en-US" altLang="zh-CN" sz="1000" b="1" dirty="0" smtClean="0"/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    </a:t>
            </a:r>
            <a:r>
              <a:rPr lang="en-US" altLang="zh-CN" sz="2000" b="1" dirty="0" smtClean="0">
                <a:solidFill>
                  <a:srgbClr val="941EDF"/>
                </a:solidFill>
              </a:rPr>
              <a:t>public void </a:t>
            </a:r>
            <a:r>
              <a:rPr lang="en-US" altLang="zh-CN" sz="2000" b="1" dirty="0" err="1" smtClean="0"/>
              <a:t>printInfo</a:t>
            </a:r>
            <a:r>
              <a:rPr lang="en-US" altLang="zh-CN" sz="2000" b="1" dirty="0" smtClean="0"/>
              <a:t>()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    {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        String info = name + </a:t>
            </a:r>
            <a:r>
              <a:rPr lang="en-US" altLang="zh-CN" sz="2000" b="1" dirty="0" smtClean="0">
                <a:solidFill>
                  <a:srgbClr val="00CB00"/>
                </a:solidFill>
              </a:rPr>
              <a:t>“: ”</a:t>
            </a:r>
            <a:r>
              <a:rPr lang="en-US" altLang="zh-CN" sz="2000" b="1" dirty="0" smtClean="0"/>
              <a:t> + major + </a:t>
            </a:r>
            <a:r>
              <a:rPr lang="en-US" altLang="zh-CN" sz="2000" b="1" dirty="0">
                <a:solidFill>
                  <a:srgbClr val="00CB00"/>
                </a:solidFill>
              </a:rPr>
              <a:t>“: ”</a:t>
            </a:r>
            <a:r>
              <a:rPr lang="en-US" altLang="zh-CN" sz="2000" b="1" dirty="0" smtClean="0"/>
              <a:t> + </a:t>
            </a:r>
            <a:r>
              <a:rPr lang="en-US" altLang="zh-CN" sz="2000" b="1" dirty="0" err="1"/>
              <a:t>classYear</a:t>
            </a:r>
            <a:r>
              <a:rPr lang="en-US" altLang="zh-CN" sz="2000" b="1" dirty="0"/>
              <a:t> </a:t>
            </a:r>
            <a:r>
              <a:rPr lang="en-US" altLang="zh-CN" sz="2000" b="1" dirty="0" smtClean="0"/>
              <a:t>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        </a:t>
            </a:r>
            <a:r>
              <a:rPr lang="en-US" altLang="zh-CN" sz="2000" b="1" dirty="0" err="1" smtClean="0"/>
              <a:t>System.out.println</a:t>
            </a:r>
            <a:r>
              <a:rPr lang="en-US" altLang="zh-CN" sz="2000" b="1" dirty="0" smtClean="0"/>
              <a:t>(info);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    }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endParaRPr lang="en-US" altLang="zh-CN" sz="1000" b="1" dirty="0" smtClean="0"/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/>
              <a:t> </a:t>
            </a:r>
            <a:r>
              <a:rPr lang="en-US" altLang="zh-CN" sz="2000" b="1" dirty="0" smtClean="0"/>
              <a:t>	 </a:t>
            </a:r>
            <a:r>
              <a:rPr lang="en-US" altLang="zh-CN" sz="2000" b="1" dirty="0" smtClean="0">
                <a:solidFill>
                  <a:srgbClr val="941EDF"/>
                </a:solidFill>
              </a:rPr>
              <a:t>public </a:t>
            </a:r>
            <a:r>
              <a:rPr lang="en-US" altLang="zh-CN" sz="2000" b="1" dirty="0">
                <a:solidFill>
                  <a:srgbClr val="941EDF"/>
                </a:solidFill>
              </a:rPr>
              <a:t>void </a:t>
            </a:r>
            <a:r>
              <a:rPr lang="en-US" altLang="zh-CN" sz="2000" b="1" dirty="0" err="1"/>
              <a:t>increaseYear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int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inc</a:t>
            </a:r>
            <a:r>
              <a:rPr lang="en-US" altLang="zh-CN" sz="2000" b="1" dirty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/>
              <a:t>   </a:t>
            </a:r>
            <a:r>
              <a:rPr lang="en-US" altLang="zh-CN" sz="2000" b="1" dirty="0" smtClean="0"/>
              <a:t>  </a:t>
            </a:r>
            <a:r>
              <a:rPr lang="en-US" altLang="zh-CN" sz="2000" b="1" dirty="0" smtClean="0"/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 smtClean="0"/>
              <a:t>		</a:t>
            </a:r>
            <a:r>
              <a:rPr lang="en-US" altLang="zh-CN" sz="2000" b="1" dirty="0"/>
              <a:t> </a:t>
            </a:r>
            <a:r>
              <a:rPr lang="en-US" altLang="zh-CN" sz="2000" b="1" dirty="0" smtClean="0"/>
              <a:t>  </a:t>
            </a:r>
            <a:r>
              <a:rPr lang="en-US" altLang="zh-CN" sz="2000" b="1" dirty="0" err="1" smtClean="0"/>
              <a:t>classYear</a:t>
            </a:r>
            <a:r>
              <a:rPr lang="en-US" altLang="zh-CN" sz="2000" b="1" dirty="0" smtClean="0"/>
              <a:t> </a:t>
            </a:r>
            <a:r>
              <a:rPr lang="en-US" altLang="zh-CN" sz="2000" b="1" dirty="0"/>
              <a:t>+= </a:t>
            </a:r>
            <a:r>
              <a:rPr lang="en-US" altLang="zh-CN" sz="2000" b="1" dirty="0" err="1"/>
              <a:t>inc</a:t>
            </a:r>
            <a:r>
              <a:rPr lang="en-US" altLang="zh-CN" sz="20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/>
              <a:t>		</a:t>
            </a:r>
            <a:r>
              <a:rPr lang="en-US" altLang="zh-CN" sz="2000" b="1" dirty="0"/>
              <a:t> </a:t>
            </a:r>
            <a:r>
              <a:rPr lang="en-US" altLang="zh-CN" sz="2000" b="1" dirty="0" smtClean="0"/>
              <a:t>  </a:t>
            </a:r>
            <a:r>
              <a:rPr lang="en-US" altLang="zh-CN" sz="2000" b="1" dirty="0" smtClean="0"/>
              <a:t>String </a:t>
            </a:r>
            <a:r>
              <a:rPr lang="en-US" altLang="zh-CN" sz="2000" b="1" dirty="0" smtClean="0"/>
              <a:t>info </a:t>
            </a:r>
            <a:r>
              <a:rPr lang="en-US" altLang="zh-CN" sz="2000" b="1" dirty="0"/>
              <a:t>= </a:t>
            </a:r>
            <a:r>
              <a:rPr lang="en-US" altLang="zh-CN" sz="2000" b="1" dirty="0" smtClean="0">
                <a:solidFill>
                  <a:srgbClr val="00CB00"/>
                </a:solidFill>
              </a:rPr>
              <a:t>“</a:t>
            </a:r>
            <a:r>
              <a:rPr lang="en-US" altLang="zh-CN" sz="2000" b="1" dirty="0" err="1" smtClean="0">
                <a:solidFill>
                  <a:srgbClr val="00CB00"/>
                </a:solidFill>
              </a:rPr>
              <a:t>classYear</a:t>
            </a:r>
            <a:r>
              <a:rPr lang="en-US" altLang="zh-CN" sz="2000" b="1" dirty="0" smtClean="0">
                <a:solidFill>
                  <a:srgbClr val="00CB00"/>
                </a:solidFill>
              </a:rPr>
              <a:t> updated”</a:t>
            </a:r>
            <a:r>
              <a:rPr lang="en-US" altLang="zh-CN" sz="20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 smtClean="0"/>
              <a:t>		</a:t>
            </a:r>
            <a:r>
              <a:rPr lang="en-US" altLang="zh-CN" sz="2000" b="1" dirty="0"/>
              <a:t> </a:t>
            </a:r>
            <a:r>
              <a:rPr lang="en-US" altLang="zh-CN" sz="2000" b="1" dirty="0" smtClean="0"/>
              <a:t>  </a:t>
            </a:r>
            <a:r>
              <a:rPr lang="en-US" altLang="zh-CN" sz="2000" b="1" dirty="0" err="1" smtClean="0"/>
              <a:t>System.out.println</a:t>
            </a:r>
            <a:r>
              <a:rPr lang="en-US" altLang="zh-CN" sz="2000" b="1" dirty="0"/>
              <a:t>(info);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2000" b="1" dirty="0" smtClean="0"/>
              <a:t>    </a:t>
            </a:r>
            <a:r>
              <a:rPr lang="en-US" altLang="zh-CN" sz="2000" b="1" dirty="0"/>
              <a:t>}</a:t>
            </a:r>
            <a:endParaRPr lang="en-US" altLang="zh-CN" sz="2000" b="1" dirty="0" smtClean="0"/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000" b="1" dirty="0" smtClean="0"/>
              <a:t>}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</a:pPr>
            <a:endParaRPr lang="en-US" sz="2000" b="1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fld id="{34CF3E77-BDD7-4019-BE08-9BA2E3B0241B}" type="slidenum">
              <a:rPr lang="en-US" sz="1000"/>
              <a:pPr/>
              <a:t>28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438"/>
            <a:ext cx="8556625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Revisit Local and Instance Variables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17853" y="1693483"/>
            <a:ext cx="2484877" cy="1095277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049716" y="3340988"/>
            <a:ext cx="5852718" cy="855956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091674" y="5094853"/>
            <a:ext cx="3947100" cy="1062506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 smtClean="0">
                <a:solidFill>
                  <a:srgbClr val="FF0000"/>
                </a:solidFill>
              </a:rPr>
              <a:t>Class</a:t>
            </a:r>
            <a:r>
              <a:rPr lang="en-US" dirty="0" smtClean="0"/>
              <a:t> </a:t>
            </a:r>
            <a:r>
              <a:rPr lang="en-US" dirty="0" smtClean="0"/>
              <a:t>next Monday (Memorial Day)</a:t>
            </a:r>
          </a:p>
          <a:p>
            <a:r>
              <a:rPr lang="en-US" dirty="0" smtClean="0"/>
              <a:t>We will have Lab 4 &amp; </a:t>
            </a:r>
            <a:r>
              <a:rPr lang="en-US" dirty="0" smtClean="0"/>
              <a:t>5 </a:t>
            </a:r>
            <a:r>
              <a:rPr lang="en-US" dirty="0" smtClean="0"/>
              <a:t>next </a:t>
            </a:r>
            <a:r>
              <a:rPr lang="en-US" dirty="0" smtClean="0"/>
              <a:t>Tuesday</a:t>
            </a:r>
          </a:p>
          <a:p>
            <a:r>
              <a:rPr lang="en-US" dirty="0" smtClean="0"/>
              <a:t>Homework 2 due next Tuesday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9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</a:p>
          <a:p>
            <a:r>
              <a:rPr lang="en-US" dirty="0" smtClean="0"/>
              <a:t>Code block and variable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4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Class: a definition of a kind of object</a:t>
            </a:r>
          </a:p>
          <a:p>
            <a:r>
              <a:rPr lang="en-US" dirty="0"/>
              <a:t>Object: an instance of a class</a:t>
            </a:r>
          </a:p>
          <a:p>
            <a:pPr lvl="1"/>
            <a:r>
              <a:rPr lang="en-US" dirty="0"/>
              <a:t>Contains instance variables (data) and methods</a:t>
            </a:r>
          </a:p>
          <a:p>
            <a:r>
              <a:rPr lang="en-US" dirty="0"/>
              <a:t>Methods</a:t>
            </a:r>
          </a:p>
          <a:p>
            <a:pPr lvl="1"/>
            <a:r>
              <a:rPr lang="en-US" dirty="0" smtClean="0"/>
              <a:t>Performs actions defined by a set of statements</a:t>
            </a:r>
            <a:endParaRPr lang="en-US" dirty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F63B8F4A-11DA-C94D-9103-B449F556A7BB}" type="slidenum">
              <a:rPr lang="en-US" sz="1000"/>
              <a:pPr/>
              <a:t>4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Classes, Objects, and Methods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3999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Two kinds of methods</a:t>
            </a:r>
          </a:p>
          <a:p>
            <a:pPr lvl="1" eaLnBrk="1" hangingPunct="1"/>
            <a:r>
              <a:rPr lang="en-US" dirty="0"/>
              <a:t>Methods that return a value</a:t>
            </a:r>
          </a:p>
          <a:p>
            <a:pPr lvl="2" eaLnBrk="1" hangingPunct="1"/>
            <a:r>
              <a:rPr lang="en-US" dirty="0"/>
              <a:t>Examples: </a:t>
            </a:r>
            <a:r>
              <a:rPr lang="en-US" dirty="0" smtClean="0"/>
              <a:t>String’s </a:t>
            </a:r>
            <a:r>
              <a:rPr lang="en-US" i="1" dirty="0" smtClean="0">
                <a:solidFill>
                  <a:srgbClr val="FF0000"/>
                </a:solidFill>
              </a:rPr>
              <a:t>substring</a:t>
            </a:r>
            <a:r>
              <a:rPr lang="en-US" i="1" dirty="0">
                <a:solidFill>
                  <a:srgbClr val="FF0000"/>
                </a:solidFill>
              </a:rPr>
              <a:t>()</a:t>
            </a:r>
            <a:r>
              <a:rPr lang="en-US" i="1" dirty="0"/>
              <a:t> </a:t>
            </a:r>
            <a:r>
              <a:rPr lang="en-US" dirty="0"/>
              <a:t>method, </a:t>
            </a:r>
            <a:endParaRPr lang="en-US" dirty="0" smtClean="0"/>
          </a:p>
          <a:p>
            <a:pPr marL="914400" lvl="2" indent="0" eaLnBrk="1" hangingPunct="1">
              <a:buNone/>
            </a:pPr>
            <a:r>
              <a:rPr lang="en-US" dirty="0" smtClean="0"/>
              <a:t>   String’s </a:t>
            </a:r>
            <a:r>
              <a:rPr lang="en-US" i="1" dirty="0" err="1" smtClean="0">
                <a:solidFill>
                  <a:srgbClr val="FF0000"/>
                </a:solidFill>
              </a:rPr>
              <a:t>indexOf</a:t>
            </a:r>
            <a:r>
              <a:rPr lang="en-US" i="1" dirty="0">
                <a:solidFill>
                  <a:srgbClr val="FF0000"/>
                </a:solidFill>
              </a:rPr>
              <a:t>() </a:t>
            </a:r>
            <a:r>
              <a:rPr lang="en-US" dirty="0"/>
              <a:t>method, etc</a:t>
            </a:r>
            <a:r>
              <a:rPr lang="en-US" dirty="0" smtClean="0"/>
              <a:t>.</a:t>
            </a:r>
          </a:p>
          <a:p>
            <a:pPr lvl="2" eaLnBrk="1" hangingPunct="1"/>
            <a:endParaRPr lang="en-US" sz="800" dirty="0"/>
          </a:p>
          <a:p>
            <a:pPr lvl="1" eaLnBrk="1" hangingPunct="1"/>
            <a:r>
              <a:rPr lang="en-US" dirty="0"/>
              <a:t>Methods that return nothing</a:t>
            </a:r>
          </a:p>
          <a:p>
            <a:pPr lvl="2" eaLnBrk="1" hangingPunct="1"/>
            <a:r>
              <a:rPr lang="en-US" dirty="0" smtClean="0"/>
              <a:t>Perform some action other than returning an item</a:t>
            </a:r>
          </a:p>
          <a:p>
            <a:pPr lvl="2" eaLnBrk="1" hangingPunct="1"/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err="1"/>
              <a:t>System.out.println</a:t>
            </a:r>
            <a:r>
              <a:rPr lang="en-US" dirty="0"/>
              <a:t>()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51EC5834-65E7-4B41-A11B-9A6B084211DC}" type="slidenum">
              <a:rPr lang="en-US" sz="1000"/>
              <a:pPr/>
              <a:t>5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Methods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96645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2200" dirty="0">
              <a:solidFill>
                <a:srgbClr val="941EDF"/>
              </a:solidFill>
            </a:endParaRP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public </a:t>
            </a:r>
            <a:r>
              <a:rPr lang="en-US" altLang="zh-CN" sz="2400" dirty="0">
                <a:solidFill>
                  <a:srgbClr val="000000"/>
                </a:solidFill>
              </a:rPr>
              <a:t>String</a:t>
            </a:r>
            <a:r>
              <a:rPr lang="en-US" altLang="zh-CN" sz="2400" dirty="0">
                <a:solidFill>
                  <a:srgbClr val="941EDF"/>
                </a:solidFill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</a:rPr>
              <a:t>getMajor</a:t>
            </a:r>
            <a:r>
              <a:rPr lang="en-US" altLang="zh-CN" sz="2400" dirty="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{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    return</a:t>
            </a:r>
            <a:r>
              <a:rPr lang="en-US" altLang="zh-CN" sz="2400" dirty="0">
                <a:solidFill>
                  <a:srgbClr val="000000"/>
                </a:solidFill>
              </a:rPr>
              <a:t> major;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}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24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public void </a:t>
            </a:r>
            <a:r>
              <a:rPr lang="en-US" altLang="zh-CN" sz="2400" dirty="0" err="1">
                <a:solidFill>
                  <a:srgbClr val="000000"/>
                </a:solidFill>
              </a:rPr>
              <a:t>increaseYear</a:t>
            </a:r>
            <a:r>
              <a:rPr lang="en-US" altLang="zh-CN" sz="2400" dirty="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{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 err="1">
                <a:solidFill>
                  <a:srgbClr val="000000"/>
                </a:solidFill>
              </a:rPr>
              <a:t>classYear</a:t>
            </a:r>
            <a:r>
              <a:rPr lang="en-US" altLang="zh-CN" sz="2400" dirty="0">
                <a:solidFill>
                  <a:srgbClr val="000000"/>
                </a:solidFill>
              </a:rPr>
              <a:t>++;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}</a:t>
            </a:r>
            <a:endParaRPr lang="en-US" sz="2400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7F0E5D82-1711-704B-BE64-6C4811263280}" type="slidenum">
              <a:rPr lang="en-US" sz="1000"/>
              <a:pPr/>
              <a:t>6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Methods</a:t>
            </a:r>
            <a:endParaRPr lang="en-US" dirty="0">
              <a:ea typeface="+mj-ea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101" y="1478233"/>
            <a:ext cx="228875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Arial Unicode MS"/>
                <a:cs typeface="Arial Unicode MS"/>
              </a:rPr>
              <a:t>returns a String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53101" y="4909624"/>
            <a:ext cx="223781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 Unicode MS"/>
                <a:cs typeface="Arial Unicode MS"/>
              </a:rPr>
              <a:t>returns nothing</a:t>
            </a:r>
          </a:p>
        </p:txBody>
      </p:sp>
      <p:cxnSp>
        <p:nvCxnSpPr>
          <p:cNvPr id="8" name="Straight Arrow Connector 7"/>
          <p:cNvCxnSpPr>
            <a:stCxn id="5" idx="1"/>
            <a:endCxn id="13" idx="7"/>
          </p:cNvCxnSpPr>
          <p:nvPr/>
        </p:nvCxnSpPr>
        <p:spPr>
          <a:xfrm flipH="1">
            <a:off x="2641446" y="1709066"/>
            <a:ext cx="2311655" cy="29024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  <a:endCxn id="14" idx="4"/>
          </p:cNvCxnSpPr>
          <p:nvPr/>
        </p:nvCxnSpPr>
        <p:spPr>
          <a:xfrm flipH="1" flipV="1">
            <a:off x="2203857" y="4555781"/>
            <a:ext cx="2749244" cy="5846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60957" y="1939330"/>
            <a:ext cx="914400" cy="4095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85000" lnSpcReduction="20000"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860957" y="4146206"/>
            <a:ext cx="685800" cy="4095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85000" lnSpcReduction="20000"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53101" y="3193928"/>
            <a:ext cx="165592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Arial Unicode MS"/>
                <a:cs typeface="Arial Unicode MS"/>
              </a:rPr>
              <a:t>return type</a:t>
            </a:r>
          </a:p>
        </p:txBody>
      </p:sp>
      <p:cxnSp>
        <p:nvCxnSpPr>
          <p:cNvPr id="16" name="Straight Arrow Connector 15"/>
          <p:cNvCxnSpPr>
            <a:stCxn id="15" idx="1"/>
            <a:endCxn id="13" idx="5"/>
          </p:cNvCxnSpPr>
          <p:nvPr/>
        </p:nvCxnSpPr>
        <p:spPr>
          <a:xfrm flipH="1" flipV="1">
            <a:off x="2641446" y="2288924"/>
            <a:ext cx="2311655" cy="113583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1"/>
            <a:endCxn id="14" idx="7"/>
          </p:cNvCxnSpPr>
          <p:nvPr/>
        </p:nvCxnSpPr>
        <p:spPr>
          <a:xfrm flipH="1">
            <a:off x="2446324" y="3424761"/>
            <a:ext cx="2506777" cy="78142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2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028"/>
            <a:ext cx="8229600" cy="529447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>
                <a:solidFill>
                  <a:srgbClr val="941EDF"/>
                </a:solidFill>
              </a:rPr>
              <a:t>public void </a:t>
            </a:r>
            <a:r>
              <a:rPr lang="en-US" altLang="zh-CN" sz="2800" dirty="0" err="1">
                <a:solidFill>
                  <a:srgbClr val="FF6600"/>
                </a:solidFill>
              </a:rPr>
              <a:t>increaseYear</a:t>
            </a:r>
            <a:r>
              <a:rPr lang="en-US" altLang="zh-CN" sz="2800" dirty="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>
                <a:solidFill>
                  <a:srgbClr val="000000"/>
                </a:solidFill>
              </a:rPr>
              <a:t>{</a:t>
            </a:r>
          </a:p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>
                <a:solidFill>
                  <a:srgbClr val="000000"/>
                </a:solidFill>
              </a:rPr>
              <a:t>    </a:t>
            </a:r>
            <a:r>
              <a:rPr lang="en-US" altLang="zh-CN" sz="2800" dirty="0" err="1">
                <a:solidFill>
                  <a:srgbClr val="000000"/>
                </a:solidFill>
              </a:rPr>
              <a:t>classYear</a:t>
            </a:r>
            <a:r>
              <a:rPr lang="en-US" altLang="zh-CN" sz="2800" dirty="0">
                <a:solidFill>
                  <a:srgbClr val="000000"/>
                </a:solidFill>
              </a:rPr>
              <a:t>++;</a:t>
            </a:r>
          </a:p>
          <a:p>
            <a:pPr>
              <a:lnSpc>
                <a:spcPct val="80000"/>
              </a:lnSpc>
              <a:buClr>
                <a:srgbClr val="3891A7"/>
              </a:buClr>
              <a:buNone/>
            </a:pPr>
            <a:r>
              <a:rPr lang="en-US" altLang="zh-CN" sz="2800" dirty="0" smtClean="0">
                <a:solidFill>
                  <a:srgbClr val="000000"/>
                </a:solidFill>
              </a:rPr>
              <a:t>}</a:t>
            </a:r>
            <a:endParaRPr lang="en-US" sz="2800" dirty="0" smtClean="0"/>
          </a:p>
          <a:p>
            <a:pPr eaLnBrk="1" hangingPunct="1"/>
            <a:r>
              <a:rPr lang="en-US" sz="3300" dirty="0" smtClean="0"/>
              <a:t>Method </a:t>
            </a:r>
            <a:r>
              <a:rPr lang="en-US" sz="3300" dirty="0"/>
              <a:t>heading: </a:t>
            </a:r>
          </a:p>
          <a:p>
            <a:pPr lvl="1" eaLnBrk="1" hangingPunct="1"/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/>
              <a:t>: no restriction on how to use the method (more details later)</a:t>
            </a:r>
          </a:p>
          <a:p>
            <a:pPr lvl="1" eaLnBrk="1" hangingPunct="1"/>
            <a:r>
              <a:rPr lang="en-US" dirty="0">
                <a:solidFill>
                  <a:srgbClr val="941EDF"/>
                </a:solidFill>
              </a:rPr>
              <a:t>void</a:t>
            </a:r>
            <a:r>
              <a:rPr lang="en-US" dirty="0"/>
              <a:t>: </a:t>
            </a:r>
            <a:r>
              <a:rPr lang="en-US" dirty="0" smtClean="0"/>
              <a:t>a void method that returns </a:t>
            </a:r>
            <a:r>
              <a:rPr lang="en-US" dirty="0" smtClean="0"/>
              <a:t>nothing</a:t>
            </a:r>
          </a:p>
          <a:p>
            <a:pPr lvl="1" eaLnBrk="1" hangingPunct="1"/>
            <a:r>
              <a:rPr lang="en-US" dirty="0" smtClean="0">
                <a:solidFill>
                  <a:srgbClr val="FF6600"/>
                </a:solidFill>
              </a:rPr>
              <a:t>Method name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Method parameters (no parameters in this example)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/>
              <a:t>Method body: statements executed when the method is called (invoked)</a:t>
            </a:r>
          </a:p>
          <a:p>
            <a:pPr lvl="1" eaLnBrk="1" hangingPunct="1"/>
            <a:r>
              <a:rPr lang="en-US" b="1" dirty="0"/>
              <a:t>Must be inside a pair of </a:t>
            </a:r>
            <a:r>
              <a:rPr lang="en-US" b="1" dirty="0" smtClean="0"/>
              <a:t>braces {}</a:t>
            </a:r>
            <a:endParaRPr lang="en-US" b="1" dirty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369C14C5-F02A-2B4A-9B51-2879E36FD888}" type="slidenum">
              <a:rPr lang="en-US" sz="1000"/>
              <a:pPr/>
              <a:t>7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686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700" dirty="0" smtClean="0"/>
              <a:t>Defining Methods </a:t>
            </a:r>
            <a:r>
              <a:rPr lang="en-US" sz="3700" dirty="0"/>
              <a:t>T</a:t>
            </a:r>
            <a:r>
              <a:rPr lang="en-US" sz="3700" dirty="0" smtClean="0"/>
              <a:t>hat Return Nothing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3454467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As usual, inside a block (defined by braces), you can have multiple </a:t>
            </a:r>
            <a:r>
              <a:rPr lang="en-US" dirty="0" smtClean="0"/>
              <a:t>statements</a:t>
            </a:r>
            <a:endParaRPr lang="en-US" altLang="zh-CN" sz="1600" dirty="0">
              <a:solidFill>
                <a:srgbClr val="941EDF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endParaRPr lang="en-US" altLang="zh-CN" sz="1600" dirty="0">
              <a:solidFill>
                <a:srgbClr val="941EDF"/>
              </a:solidFill>
            </a:endParaRP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941EDF"/>
                </a:solidFill>
              </a:rPr>
              <a:t>public void </a:t>
            </a:r>
            <a:r>
              <a:rPr lang="en-US" altLang="zh-CN" sz="2400" dirty="0" err="1">
                <a:solidFill>
                  <a:srgbClr val="000000"/>
                </a:solidFill>
              </a:rPr>
              <a:t>printData</a:t>
            </a:r>
            <a:r>
              <a:rPr lang="en-US" altLang="zh-CN" sz="2400" dirty="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{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 err="1">
                <a:solidFill>
                  <a:srgbClr val="000000"/>
                </a:solidFill>
              </a:rPr>
              <a:t>System.out.println</a:t>
            </a:r>
            <a:r>
              <a:rPr lang="en-US" altLang="zh-CN" sz="2400" dirty="0">
                <a:solidFill>
                  <a:srgbClr val="000000"/>
                </a:solidFill>
              </a:rPr>
              <a:t>(</a:t>
            </a:r>
            <a:r>
              <a:rPr lang="en-US" altLang="zh-CN" sz="2400" dirty="0"/>
              <a:t>“Name: ” </a:t>
            </a:r>
            <a:r>
              <a:rPr lang="en-US" altLang="zh-CN" sz="2400" dirty="0">
                <a:solidFill>
                  <a:srgbClr val="000000"/>
                </a:solidFill>
              </a:rPr>
              <a:t>+ name);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 err="1">
                <a:solidFill>
                  <a:srgbClr val="000000"/>
                </a:solidFill>
              </a:rPr>
              <a:t>System.out.println</a:t>
            </a:r>
            <a:r>
              <a:rPr lang="en-US" altLang="zh-CN" sz="2400" dirty="0">
                <a:solidFill>
                  <a:srgbClr val="000000"/>
                </a:solidFill>
              </a:rPr>
              <a:t>(</a:t>
            </a:r>
            <a:r>
              <a:rPr lang="en-US" altLang="zh-CN" sz="2400" dirty="0"/>
              <a:t>“Major: ” </a:t>
            </a:r>
            <a:r>
              <a:rPr lang="en-US" altLang="zh-CN" sz="2400" dirty="0">
                <a:solidFill>
                  <a:srgbClr val="000000"/>
                </a:solidFill>
              </a:rPr>
              <a:t>+ major);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>
                <a:solidFill>
                  <a:srgbClr val="000000"/>
                </a:solidFill>
              </a:rPr>
              <a:t>    </a:t>
            </a:r>
            <a:r>
              <a:rPr lang="en-US" altLang="zh-CN" sz="2400" dirty="0" err="1">
                <a:solidFill>
                  <a:srgbClr val="000000"/>
                </a:solidFill>
              </a:rPr>
              <a:t>System.out.println</a:t>
            </a:r>
            <a:r>
              <a:rPr lang="en-US" altLang="zh-CN" sz="2400" dirty="0">
                <a:solidFill>
                  <a:srgbClr val="000000"/>
                </a:solidFill>
              </a:rPr>
              <a:t>(</a:t>
            </a:r>
            <a:r>
              <a:rPr lang="en-US" altLang="zh-CN" sz="2400" dirty="0"/>
              <a:t>“GPA: ” </a:t>
            </a:r>
            <a:r>
              <a:rPr lang="en-US" altLang="zh-CN" sz="2400" dirty="0">
                <a:solidFill>
                  <a:srgbClr val="000000"/>
                </a:solidFill>
              </a:rPr>
              <a:t>+ </a:t>
            </a:r>
            <a:r>
              <a:rPr lang="en-US" altLang="zh-CN" sz="2400" dirty="0" err="1">
                <a:solidFill>
                  <a:srgbClr val="000000"/>
                </a:solidFill>
              </a:rPr>
              <a:t>gpa</a:t>
            </a:r>
            <a:r>
              <a:rPr lang="en-US" altLang="zh-CN" sz="2400" dirty="0">
                <a:solidFill>
                  <a:srgbClr val="000000"/>
                </a:solidFill>
              </a:rPr>
              <a:t>);</a:t>
            </a:r>
          </a:p>
          <a:p>
            <a:pPr lvl="1">
              <a:lnSpc>
                <a:spcPct val="80000"/>
              </a:lnSpc>
              <a:buClr>
                <a:srgbClr val="3891A7"/>
              </a:buClr>
              <a:buFont typeface="Wingdings 2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}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748A76AF-B029-9F4D-B084-DFAF8495DC44}" type="slidenum">
              <a:rPr lang="en-US" sz="1000"/>
              <a:pPr/>
              <a:t>8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Example: </a:t>
            </a:r>
            <a:r>
              <a:rPr lang="en-US" dirty="0" smtClean="0">
                <a:ea typeface="+mj-ea"/>
              </a:rPr>
              <a:t>Method </a:t>
            </a:r>
            <a:r>
              <a:rPr lang="en-US" dirty="0" err="1" smtClean="0">
                <a:ea typeface="+mj-ea"/>
              </a:rPr>
              <a:t>printData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2094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900" dirty="0" smtClean="0"/>
              <a:t>Example of Method with Parameters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300" y="1707445"/>
            <a:ext cx="8355425" cy="485468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rgbClr val="0000FF"/>
                </a:solidFill>
              </a:rPr>
              <a:t>public</a:t>
            </a:r>
            <a:r>
              <a:rPr lang="en-US" altLang="zh-CN" sz="2200" dirty="0">
                <a:solidFill>
                  <a:srgbClr val="941EDF"/>
                </a:solidFill>
              </a:rPr>
              <a:t> void </a:t>
            </a:r>
            <a:r>
              <a:rPr lang="en-US" altLang="zh-CN" sz="2200" dirty="0" err="1" smtClean="0">
                <a:solidFill>
                  <a:schemeClr val="accent6">
                    <a:lumMod val="75000"/>
                  </a:schemeClr>
                </a:solidFill>
              </a:rPr>
              <a:t>increaseYear</a:t>
            </a:r>
            <a:r>
              <a:rPr lang="en-US" altLang="zh-CN" sz="2200" dirty="0" smtClean="0">
                <a:solidFill>
                  <a:srgbClr val="000000"/>
                </a:solidFill>
              </a:rPr>
              <a:t>(</a:t>
            </a:r>
            <a:r>
              <a:rPr lang="en-US" altLang="zh-CN" sz="2200" dirty="0" err="1" smtClean="0">
                <a:solidFill>
                  <a:srgbClr val="000000"/>
                </a:solidFill>
              </a:rPr>
              <a:t>int</a:t>
            </a:r>
            <a:r>
              <a:rPr lang="en-US" altLang="zh-CN" sz="2200" dirty="0" smtClean="0">
                <a:solidFill>
                  <a:srgbClr val="000000"/>
                </a:solidFill>
              </a:rPr>
              <a:t> increment)</a:t>
            </a:r>
            <a:endParaRPr lang="en-US" altLang="zh-CN" sz="2200" dirty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chemeClr val="accent3">
                    <a:lumMod val="50000"/>
                  </a:schemeClr>
                </a:solidFill>
              </a:rPr>
              <a:t>{</a:t>
            </a:r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CN" sz="2200" dirty="0" err="1" smtClean="0">
                <a:solidFill>
                  <a:schemeClr val="accent3">
                    <a:lumMod val="50000"/>
                  </a:schemeClr>
                </a:solidFill>
              </a:rPr>
              <a:t>classYear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 += increment;</a:t>
            </a:r>
            <a:endParaRPr lang="en-US" altLang="zh-CN" sz="22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70000"/>
              </a:lnSpc>
              <a:spcBef>
                <a:spcPts val="1824"/>
              </a:spcBef>
              <a:buClr>
                <a:srgbClr val="3891A7"/>
              </a:buClr>
              <a:buNone/>
            </a:pP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}</a:t>
            </a:r>
            <a:endParaRPr lang="en-US" sz="2200" dirty="0" smtClean="0"/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rgbClr val="0000FF"/>
                </a:solidFill>
              </a:rPr>
              <a:t>public</a:t>
            </a:r>
            <a:r>
              <a:rPr lang="en-US" altLang="zh-CN" sz="2200" dirty="0">
                <a:solidFill>
                  <a:srgbClr val="941EDF"/>
                </a:solidFill>
              </a:rPr>
              <a:t> void </a:t>
            </a:r>
            <a:r>
              <a:rPr lang="en-US" altLang="zh-CN" sz="2200" dirty="0" err="1">
                <a:solidFill>
                  <a:schemeClr val="accent6">
                    <a:lumMod val="75000"/>
                  </a:schemeClr>
                </a:solidFill>
              </a:rPr>
              <a:t>increaseYear</a:t>
            </a:r>
            <a:r>
              <a:rPr lang="en-US" altLang="zh-CN" sz="2200" dirty="0">
                <a:solidFill>
                  <a:srgbClr val="000000"/>
                </a:solidFill>
              </a:rPr>
              <a:t>(</a:t>
            </a:r>
            <a:r>
              <a:rPr lang="en-US" altLang="zh-CN" sz="2200" dirty="0" err="1">
                <a:solidFill>
                  <a:srgbClr val="000000"/>
                </a:solidFill>
              </a:rPr>
              <a:t>int</a:t>
            </a:r>
            <a:r>
              <a:rPr lang="en-US" altLang="zh-CN" sz="2200" dirty="0">
                <a:solidFill>
                  <a:srgbClr val="000000"/>
                </a:solidFill>
              </a:rPr>
              <a:t> </a:t>
            </a:r>
            <a:r>
              <a:rPr lang="en-US" altLang="zh-CN" sz="2200" dirty="0" smtClean="0">
                <a:solidFill>
                  <a:srgbClr val="000000"/>
                </a:solidFill>
              </a:rPr>
              <a:t>increment, </a:t>
            </a:r>
            <a:r>
              <a:rPr lang="en-US" altLang="zh-CN" sz="2200" dirty="0" err="1" smtClean="0">
                <a:solidFill>
                  <a:srgbClr val="000000"/>
                </a:solidFill>
              </a:rPr>
              <a:t>boolean</a:t>
            </a:r>
            <a:r>
              <a:rPr lang="en-US" altLang="zh-CN" sz="2200" dirty="0" smtClean="0">
                <a:solidFill>
                  <a:srgbClr val="000000"/>
                </a:solidFill>
              </a:rPr>
              <a:t> check)</a:t>
            </a:r>
            <a:endParaRPr lang="en-US" altLang="zh-CN" sz="2200" dirty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{</a:t>
            </a:r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if (check &amp;&amp; </a:t>
            </a:r>
            <a:r>
              <a:rPr lang="en-US" altLang="zh-CN" sz="2200" dirty="0" err="1" smtClean="0">
                <a:solidFill>
                  <a:schemeClr val="accent3">
                    <a:lumMod val="50000"/>
                  </a:schemeClr>
                </a:solidFill>
              </a:rPr>
              <a:t>classYear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 + increment &lt;= </a:t>
            </a:r>
            <a:r>
              <a:rPr lang="en-US" altLang="zh-CN" sz="2200" dirty="0" err="1" smtClean="0">
                <a:solidFill>
                  <a:schemeClr val="accent3">
                    <a:lumMod val="50000"/>
                  </a:schemeClr>
                </a:solidFill>
              </a:rPr>
              <a:t>MaxYear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 ) {</a:t>
            </a:r>
            <a:endParaRPr lang="en-US" altLang="zh-CN" sz="22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			</a:t>
            </a:r>
            <a:r>
              <a:rPr lang="en-US" altLang="zh-CN" sz="2200" dirty="0" err="1" smtClean="0">
                <a:solidFill>
                  <a:schemeClr val="accent3">
                    <a:lumMod val="50000"/>
                  </a:schemeClr>
                </a:solidFill>
              </a:rPr>
              <a:t>classYear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altLang="zh-CN" sz="2200" dirty="0">
                <a:solidFill>
                  <a:schemeClr val="accent3">
                    <a:lumMod val="50000"/>
                  </a:schemeClr>
                </a:solidFill>
              </a:rPr>
              <a:t>+= increment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pPr>
              <a:lnSpc>
                <a:spcPct val="70000"/>
              </a:lnSpc>
              <a:buClr>
                <a:srgbClr val="3891A7"/>
              </a:buClr>
              <a:buNone/>
            </a:pPr>
            <a:r>
              <a:rPr lang="en-US" altLang="zh-CN" sz="2200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}</a:t>
            </a:r>
            <a:endParaRPr lang="en-US" altLang="zh-CN" sz="22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70000"/>
              </a:lnSpc>
              <a:spcBef>
                <a:spcPts val="1824"/>
              </a:spcBef>
              <a:buClr>
                <a:srgbClr val="3891A7"/>
              </a:buClr>
              <a:buNone/>
            </a:pPr>
            <a:r>
              <a:rPr lang="en-US" altLang="zh-CN" sz="2200" dirty="0" smtClean="0">
                <a:solidFill>
                  <a:schemeClr val="accent3">
                    <a:lumMod val="50000"/>
                  </a:schemeClr>
                </a:solidFill>
              </a:rPr>
              <a:t>}</a:t>
            </a:r>
          </a:p>
          <a:p>
            <a:pPr>
              <a:lnSpc>
                <a:spcPct val="80000"/>
              </a:lnSpc>
              <a:buClr>
                <a:srgbClr val="3891A7"/>
              </a:buClr>
            </a:pPr>
            <a:r>
              <a:rPr lang="en-US" altLang="zh-CN" sz="2000" dirty="0" smtClean="0">
                <a:solidFill>
                  <a:schemeClr val="tx1"/>
                </a:solidFill>
              </a:rPr>
              <a:t>Parameters are used to hold the values that you pass to the method</a:t>
            </a:r>
          </a:p>
          <a:p>
            <a:pPr>
              <a:lnSpc>
                <a:spcPct val="80000"/>
              </a:lnSpc>
              <a:buClr>
                <a:srgbClr val="3891A7"/>
              </a:buClr>
            </a:pPr>
            <a:r>
              <a:rPr lang="en-US" altLang="zh-CN" sz="2000" dirty="0" smtClean="0">
                <a:solidFill>
                  <a:schemeClr val="tx1"/>
                </a:solidFill>
              </a:rPr>
              <a:t>Multiple </a:t>
            </a:r>
            <a:r>
              <a:rPr lang="en-US" altLang="zh-CN" sz="2000" dirty="0" smtClean="0"/>
              <a:t>parameters </a:t>
            </a:r>
            <a:r>
              <a:rPr lang="en-US" altLang="zh-CN" sz="2000" dirty="0" smtClean="0">
                <a:solidFill>
                  <a:schemeClr val="tx1"/>
                </a:solidFill>
              </a:rPr>
              <a:t>are </a:t>
            </a:r>
            <a:r>
              <a:rPr lang="en-US" altLang="zh-CN" sz="2000" dirty="0" smtClean="0">
                <a:solidFill>
                  <a:schemeClr val="tx1"/>
                </a:solidFill>
              </a:rPr>
              <a:t>separated by comma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646715" y="2155323"/>
            <a:ext cx="5029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337312" y="2155323"/>
            <a:ext cx="1127760" cy="60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5" idx="0"/>
          </p:cNvCxnSpPr>
          <p:nvPr/>
        </p:nvCxnSpPr>
        <p:spPr>
          <a:xfrm>
            <a:off x="3948192" y="2155323"/>
            <a:ext cx="477288" cy="6886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6" idx="0"/>
          </p:cNvCxnSpPr>
          <p:nvPr/>
        </p:nvCxnSpPr>
        <p:spPr>
          <a:xfrm>
            <a:off x="4900728" y="2161419"/>
            <a:ext cx="1587161" cy="6825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84243" y="2844013"/>
            <a:ext cx="1282473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 Unicode MS"/>
                <a:cs typeface="Arial Unicode MS"/>
              </a:rPr>
              <a:t>Data type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6278" y="2844013"/>
            <a:ext cx="2403222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 Unicode MS"/>
                <a:cs typeface="Arial Unicode MS"/>
              </a:rPr>
              <a:t>Name of </a:t>
            </a:r>
            <a:r>
              <a:rPr lang="en-US" sz="2000" dirty="0" smtClean="0">
                <a:latin typeface="Arial Unicode MS"/>
                <a:cs typeface="Arial Unicode MS"/>
              </a:rPr>
              <a:t>parameter</a:t>
            </a:r>
            <a:endParaRPr lang="en-US" sz="20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01297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342</TotalTime>
  <Words>1343</Words>
  <Application>Microsoft Macintosh PowerPoint</Application>
  <PresentationFormat>On-screen Show (4:3)</PresentationFormat>
  <Paragraphs>330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java_lecture_template</vt:lpstr>
      <vt:lpstr>COMP 110-001 More About Classes</vt:lpstr>
      <vt:lpstr>Review</vt:lpstr>
      <vt:lpstr>Today</vt:lpstr>
      <vt:lpstr>Classes, Objects, and Methods</vt:lpstr>
      <vt:lpstr>Methods</vt:lpstr>
      <vt:lpstr>Methods</vt:lpstr>
      <vt:lpstr>Defining Methods That Return Nothing</vt:lpstr>
      <vt:lpstr>Example: Method printData</vt:lpstr>
      <vt:lpstr>Example of Method with Parameters</vt:lpstr>
      <vt:lpstr>Calling Methods That Return Nothing</vt:lpstr>
      <vt:lpstr>Defining Methods That Return a Value </vt:lpstr>
      <vt:lpstr>return Statement</vt:lpstr>
      <vt:lpstr>Methods That Return a Value</vt:lpstr>
      <vt:lpstr>Calling Methods That Return a Value</vt:lpstr>
      <vt:lpstr>return Statement</vt:lpstr>
      <vt:lpstr>Summary of Method Definitions</vt:lpstr>
      <vt:lpstr>Calling Methods from Methods</vt:lpstr>
      <vt:lpstr>this</vt:lpstr>
      <vt:lpstr>Code Block </vt:lpstr>
      <vt:lpstr>Code Block </vt:lpstr>
      <vt:lpstr>Another Example of Code Block </vt:lpstr>
      <vt:lpstr>Variable Scope</vt:lpstr>
      <vt:lpstr>Variable Scope</vt:lpstr>
      <vt:lpstr>Variable Scope</vt:lpstr>
      <vt:lpstr>Variable Scope</vt:lpstr>
      <vt:lpstr>Variable Scope</vt:lpstr>
      <vt:lpstr>Variable Scope</vt:lpstr>
      <vt:lpstr>Revisit Local and Instance Variables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110-001 More About Classes</dc:title>
  <dc:creator>Yi Hong</dc:creator>
  <cp:lastModifiedBy>Yi Hong</cp:lastModifiedBy>
  <cp:revision>145</cp:revision>
  <dcterms:created xsi:type="dcterms:W3CDTF">2015-05-17T19:45:16Z</dcterms:created>
  <dcterms:modified xsi:type="dcterms:W3CDTF">2015-05-22T06:06:51Z</dcterms:modified>
</cp:coreProperties>
</file>