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sldIdLst>
    <p:sldId id="256" r:id="rId2"/>
    <p:sldId id="297" r:id="rId3"/>
    <p:sldId id="294" r:id="rId4"/>
    <p:sldId id="296" r:id="rId5"/>
    <p:sldId id="304" r:id="rId6"/>
    <p:sldId id="306" r:id="rId7"/>
    <p:sldId id="308" r:id="rId8"/>
    <p:sldId id="279" r:id="rId9"/>
    <p:sldId id="301" r:id="rId10"/>
    <p:sldId id="282" r:id="rId11"/>
    <p:sldId id="264" r:id="rId12"/>
    <p:sldId id="265" r:id="rId13"/>
    <p:sldId id="266" r:id="rId14"/>
    <p:sldId id="267" r:id="rId15"/>
    <p:sldId id="268" r:id="rId16"/>
    <p:sldId id="269" r:id="rId17"/>
    <p:sldId id="283" r:id="rId18"/>
    <p:sldId id="270" r:id="rId19"/>
    <p:sldId id="271" r:id="rId20"/>
    <p:sldId id="273" r:id="rId21"/>
    <p:sldId id="274" r:id="rId22"/>
    <p:sldId id="276" r:id="rId23"/>
    <p:sldId id="277" r:id="rId24"/>
    <p:sldId id="278" r:id="rId25"/>
    <p:sldId id="287" r:id="rId26"/>
    <p:sldId id="290" r:id="rId27"/>
    <p:sldId id="292" r:id="rId28"/>
    <p:sldId id="288" r:id="rId29"/>
    <p:sldId id="289" r:id="rId30"/>
    <p:sldId id="307" r:id="rId31"/>
    <p:sldId id="310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433" autoAdjust="0"/>
  </p:normalViewPr>
  <p:slideViewPr>
    <p:cSldViewPr snapToGrid="0">
      <p:cViewPr>
        <p:scale>
          <a:sx n="110" d="100"/>
          <a:sy n="110" d="100"/>
        </p:scale>
        <p:origin x="1542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BC21-7585-43EE-BD8B-5D76A9092089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C4E9-6070-4511-A1E7-F763F4F9392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721480"/>
            <a:ext cx="9144000" cy="136525"/>
          </a:xfrm>
          <a:prstGeom prst="rect">
            <a:avLst/>
          </a:prstGeom>
          <a:solidFill>
            <a:srgbClr val="BF5700"/>
          </a:solidFill>
          <a:ln>
            <a:solidFill>
              <a:srgbClr val="BF5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Rectangle 7"/>
          <p:cNvSpPr/>
          <p:nvPr userDrawn="1"/>
        </p:nvSpPr>
        <p:spPr>
          <a:xfrm>
            <a:off x="0" y="5"/>
            <a:ext cx="9144000" cy="136525"/>
          </a:xfrm>
          <a:prstGeom prst="rect">
            <a:avLst/>
          </a:prstGeom>
          <a:solidFill>
            <a:srgbClr val="BF5700"/>
          </a:solidFill>
          <a:ln>
            <a:solidFill>
              <a:srgbClr val="BF5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474914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BC21-7585-43EE-BD8B-5D76A9092089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C4E9-6070-4511-A1E7-F763F4F93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79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BC21-7585-43EE-BD8B-5D76A9092089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C4E9-6070-4511-A1E7-F763F4F93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155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kern="1200" dirty="0">
                <a:solidFill>
                  <a:srgbClr val="C00000"/>
                </a:solidFill>
                <a:latin typeface="Tw Cen MT Condensed" panose="020B0606020104020203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BC21-7585-43EE-BD8B-5D76A9092089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C4E9-6070-4511-A1E7-F763F4F9392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99223" y="1450658"/>
            <a:ext cx="8269288" cy="0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0" y="5"/>
            <a:ext cx="9144000" cy="136525"/>
          </a:xfrm>
          <a:prstGeom prst="rect">
            <a:avLst/>
          </a:prstGeom>
          <a:solidFill>
            <a:srgbClr val="BF5700"/>
          </a:solidFill>
          <a:ln>
            <a:solidFill>
              <a:srgbClr val="BF5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 userDrawn="1"/>
        </p:nvSpPr>
        <p:spPr>
          <a:xfrm>
            <a:off x="0" y="6721480"/>
            <a:ext cx="9144000" cy="136525"/>
          </a:xfrm>
          <a:prstGeom prst="rect">
            <a:avLst/>
          </a:prstGeom>
          <a:solidFill>
            <a:srgbClr val="BF5700"/>
          </a:solidFill>
          <a:ln>
            <a:solidFill>
              <a:srgbClr val="BF5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057538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BC21-7585-43EE-BD8B-5D76A9092089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C4E9-6070-4511-A1E7-F763F4F9392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"/>
            <a:ext cx="9144000" cy="136525"/>
          </a:xfrm>
          <a:prstGeom prst="rect">
            <a:avLst/>
          </a:prstGeom>
          <a:solidFill>
            <a:srgbClr val="BF5700"/>
          </a:solidFill>
          <a:ln>
            <a:solidFill>
              <a:srgbClr val="BF5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Rectangle 7"/>
          <p:cNvSpPr/>
          <p:nvPr userDrawn="1"/>
        </p:nvSpPr>
        <p:spPr>
          <a:xfrm>
            <a:off x="0" y="6721480"/>
            <a:ext cx="9144000" cy="136525"/>
          </a:xfrm>
          <a:prstGeom prst="rect">
            <a:avLst/>
          </a:prstGeom>
          <a:solidFill>
            <a:srgbClr val="BF5700"/>
          </a:solidFill>
          <a:ln>
            <a:solidFill>
              <a:srgbClr val="BF5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627472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BC21-7585-43EE-BD8B-5D76A9092089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C4E9-6070-4511-A1E7-F763F4F93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624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BC21-7585-43EE-BD8B-5D76A9092089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C4E9-6070-4511-A1E7-F763F4F93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110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BC21-7585-43EE-BD8B-5D76A9092089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C4E9-6070-4511-A1E7-F763F4F93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46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BC21-7585-43EE-BD8B-5D76A9092089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C4E9-6070-4511-A1E7-F763F4F93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99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BC21-7585-43EE-BD8B-5D76A9092089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C4E9-6070-4511-A1E7-F763F4F93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56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BC21-7585-43EE-BD8B-5D76A9092089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6C4E9-6070-4511-A1E7-F763F4F93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722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1BC21-7585-43EE-BD8B-5D76A9092089}" type="datetimeFigureOut">
              <a:rPr lang="en-US" smtClean="0"/>
              <a:t>5/5/2015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6C4E9-6070-4511-A1E7-F763F4F93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104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28.jpeg"/><Relationship Id="rId7" Type="http://schemas.openxmlformats.org/officeDocument/2006/relationships/image" Target="../media/image35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1.png"/><Relationship Id="rId9" Type="http://schemas.openxmlformats.org/officeDocument/2006/relationships/image" Target="../media/image32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emf"/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emf"/><Relationship Id="rId4" Type="http://schemas.openxmlformats.org/officeDocument/2006/relationships/image" Target="../media/image43.e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emf"/><Relationship Id="rId3" Type="http://schemas.openxmlformats.org/officeDocument/2006/relationships/image" Target="../media/image46.emf"/><Relationship Id="rId7" Type="http://schemas.openxmlformats.org/officeDocument/2006/relationships/image" Target="../media/image50.emf"/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emf"/><Relationship Id="rId5" Type="http://schemas.openxmlformats.org/officeDocument/2006/relationships/image" Target="../media/image48.emf"/><Relationship Id="rId4" Type="http://schemas.openxmlformats.org/officeDocument/2006/relationships/image" Target="../media/image47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emf"/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emf"/><Relationship Id="rId2" Type="http://schemas.openxmlformats.org/officeDocument/2006/relationships/image" Target="../media/image55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Turning a Mobile Device into </a:t>
            </a:r>
            <a:r>
              <a:rPr lang="en-US" b="1" dirty="0" smtClean="0"/>
              <a:t>a Mouse </a:t>
            </a:r>
            <a:r>
              <a:rPr lang="en-US" b="1" dirty="0"/>
              <a:t>in the Air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58780"/>
            <a:ext cx="6858000" cy="2314972"/>
          </a:xfrm>
        </p:spPr>
        <p:txBody>
          <a:bodyPr/>
          <a:lstStyle/>
          <a:p>
            <a:r>
              <a:rPr lang="en-US" b="1" u="sng" dirty="0">
                <a:solidFill>
                  <a:schemeClr val="accent1"/>
                </a:solidFill>
              </a:rPr>
              <a:t>Sangki Yun,</a:t>
            </a:r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Yi-Chao Chen </a:t>
            </a:r>
            <a:r>
              <a:rPr lang="en-US" b="1" dirty="0">
                <a:solidFill>
                  <a:schemeClr val="accent1"/>
                </a:solidFill>
              </a:rPr>
              <a:t>and Lili </a:t>
            </a:r>
            <a:r>
              <a:rPr lang="en-US" b="1" dirty="0" err="1">
                <a:solidFill>
                  <a:schemeClr val="accent1"/>
                </a:solidFill>
              </a:rPr>
              <a:t>Qiu</a:t>
            </a:r>
            <a:endParaRPr lang="en-US" b="1" dirty="0">
              <a:solidFill>
                <a:schemeClr val="accent1"/>
              </a:solidFill>
            </a:endParaRPr>
          </a:p>
          <a:p>
            <a:r>
              <a:rPr lang="en-US" b="1" dirty="0">
                <a:solidFill>
                  <a:schemeClr val="accent1"/>
                </a:solidFill>
              </a:rPr>
              <a:t>Department of Computer Science</a:t>
            </a:r>
          </a:p>
          <a:p>
            <a:r>
              <a:rPr lang="en-US" b="1" dirty="0">
                <a:solidFill>
                  <a:schemeClr val="accent1"/>
                </a:solidFill>
              </a:rPr>
              <a:t>The University of Texas at Austin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ACM </a:t>
            </a:r>
            <a:r>
              <a:rPr lang="en-US" dirty="0" err="1" smtClean="0">
                <a:solidFill>
                  <a:schemeClr val="accent1"/>
                </a:solidFill>
              </a:rPr>
              <a:t>MobiSys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>
                <a:solidFill>
                  <a:schemeClr val="accent1"/>
                </a:solidFill>
              </a:rPr>
              <a:t>2015, </a:t>
            </a:r>
            <a:r>
              <a:rPr lang="en-US" dirty="0" smtClean="0">
                <a:solidFill>
                  <a:schemeClr val="accent1"/>
                </a:solidFill>
              </a:rPr>
              <a:t>Florence, Italy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81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Doppler based device movement tracking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Accurately estimating </a:t>
            </a:r>
            <a:r>
              <a:rPr lang="en-US" dirty="0"/>
              <a:t>the Doppler </a:t>
            </a:r>
            <a:r>
              <a:rPr lang="en-US" dirty="0" smtClean="0"/>
              <a:t>shift</a:t>
            </a:r>
            <a:endParaRPr lang="en-US" dirty="0"/>
          </a:p>
          <a:p>
            <a:r>
              <a:rPr lang="en-US" dirty="0" smtClean="0"/>
              <a:t>Tracking </a:t>
            </a:r>
            <a:r>
              <a:rPr lang="en-US" dirty="0"/>
              <a:t>the position from </a:t>
            </a:r>
            <a:r>
              <a:rPr lang="en-US" dirty="0" smtClean="0"/>
              <a:t>the distance change</a:t>
            </a:r>
            <a:endParaRPr lang="en-US" dirty="0"/>
          </a:p>
          <a:p>
            <a:r>
              <a:rPr lang="en-US" dirty="0" smtClean="0"/>
              <a:t>Finding the distance between speakers</a:t>
            </a:r>
            <a:endParaRPr lang="en-US" dirty="0"/>
          </a:p>
          <a:p>
            <a:r>
              <a:rPr lang="en-US" dirty="0" smtClean="0"/>
              <a:t>Finding the initial position of the device</a:t>
            </a:r>
          </a:p>
          <a:p>
            <a:r>
              <a:rPr lang="en-US" dirty="0" smtClean="0"/>
              <a:t>Controlling a device with one speaker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36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Doppler shift 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Short-term Fourier Transform (</a:t>
            </a:r>
            <a:r>
              <a:rPr lang="en-US" sz="1800" dirty="0" err="1"/>
              <a:t>STFT</a:t>
            </a:r>
            <a:r>
              <a:rPr lang="en-US" sz="1800" dirty="0"/>
              <a:t>)</a:t>
            </a:r>
          </a:p>
          <a:p>
            <a:pPr lvl="1"/>
            <a:r>
              <a:rPr lang="en-US" sz="1500" dirty="0"/>
              <a:t>Observe the change of spectrum over time</a:t>
            </a:r>
          </a:p>
          <a:p>
            <a:pPr lvl="1"/>
            <a:r>
              <a:rPr lang="en-US" sz="1500" dirty="0"/>
              <a:t>Use Hamming window to mitigate aliasing</a:t>
            </a:r>
          </a:p>
          <a:p>
            <a:r>
              <a:rPr lang="en-US" sz="1800" dirty="0"/>
              <a:t>Detect the Doppler shift by finding the peak frequency with maximum magnitude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313" y="3816758"/>
            <a:ext cx="285750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2663" y="3816758"/>
            <a:ext cx="285750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2770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the frequency shift estimation accuracy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26469"/>
            <a:ext cx="5029200" cy="3263504"/>
          </a:xfrm>
        </p:spPr>
        <p:txBody>
          <a:bodyPr>
            <a:normAutofit/>
          </a:bodyPr>
          <a:lstStyle/>
          <a:p>
            <a:r>
              <a:rPr lang="en-US" sz="1800" dirty="0"/>
              <a:t>Utilize larger spectrum 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500" dirty="0"/>
              <a:t>(</a:t>
            </a:r>
            <a:r>
              <a:rPr lang="en-US" sz="1800" dirty="0"/>
              <a:t>Send 5 audio tones in 200 Hz interval)</a:t>
            </a:r>
            <a:endParaRPr lang="en-US" dirty="0" smtClean="0"/>
          </a:p>
          <a:p>
            <a:r>
              <a:rPr lang="en-US" sz="1800" dirty="0"/>
              <a:t>Outlier removal </a:t>
            </a:r>
            <a:br>
              <a:rPr lang="en-US" sz="1800" dirty="0"/>
            </a:br>
            <a:r>
              <a:rPr lang="en-US" sz="1800" dirty="0"/>
              <a:t>(Doppler shift change larger than 10 Hz)</a:t>
            </a:r>
          </a:p>
          <a:p>
            <a:r>
              <a:rPr lang="en-US" sz="1800" dirty="0"/>
              <a:t>Maximal Ratio Combining</a:t>
            </a:r>
            <a:endParaRPr lang="en-US" sz="1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050" y="3878132"/>
            <a:ext cx="285750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82752" y="5387201"/>
            <a:ext cx="282109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Doppler shift from multiple channels</a:t>
            </a:r>
            <a:endParaRPr lang="en-US" sz="1350" b="1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850" y="2692400"/>
            <a:ext cx="285750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053141" y="4025386"/>
            <a:ext cx="227350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MRC without outlier removal</a:t>
            </a:r>
            <a:endParaRPr lang="en-US" sz="1350" b="1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7850" y="4302385"/>
            <a:ext cx="285750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173363" y="5664200"/>
            <a:ext cx="202824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MRC with outlier removal</a:t>
            </a:r>
            <a:endParaRPr lang="en-US" sz="1350" b="1" dirty="0"/>
          </a:p>
        </p:txBody>
      </p:sp>
    </p:spTree>
    <p:extLst>
      <p:ext uri="{BB962C8B-B14F-4D97-AF65-F5344CB8AC3E}">
        <p14:creationId xmlns:p14="http://schemas.microsoft.com/office/powerpoint/2010/main" val="160896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Tracking the device position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</a:p>
          <a:p>
            <a:pPr lvl="1"/>
            <a:r>
              <a:rPr lang="en-US" sz="2100" dirty="0"/>
              <a:t>The distance between speakers is known</a:t>
            </a:r>
          </a:p>
          <a:p>
            <a:pPr lvl="1"/>
            <a:r>
              <a:rPr lang="en-US" sz="2100" dirty="0"/>
              <a:t>The initial device position is known</a:t>
            </a:r>
          </a:p>
          <a:p>
            <a:r>
              <a:rPr lang="en-US" dirty="0" smtClean="0"/>
              <a:t>Measure Doppler shift from two speakers</a:t>
            </a:r>
          </a:p>
          <a:p>
            <a:r>
              <a:rPr lang="en-US" dirty="0" smtClean="0"/>
              <a:t>Using the previous position and Doppler, update new distance from speakers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63364" y="4426441"/>
                <a:ext cx="2281907" cy="6116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500" i="1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sz="1500" i="1">
                              <a:latin typeface="Cambria Math"/>
                            </a:rPr>
                            <m:t>𝑖</m:t>
                          </m:r>
                          <m:r>
                            <a:rPr lang="en-US" sz="1500" i="1">
                              <a:latin typeface="Cambria Math"/>
                            </a:rPr>
                            <m:t>,1</m:t>
                          </m:r>
                        </m:sub>
                      </m:sSub>
                      <m:r>
                        <a:rPr lang="en-US" sz="15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500" i="1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sz="1500" i="1">
                              <a:latin typeface="Cambria Math"/>
                            </a:rPr>
                            <m:t>𝑖</m:t>
                          </m:r>
                          <m:r>
                            <a:rPr lang="en-US" sz="1500" i="1">
                              <a:latin typeface="Cambria Math"/>
                            </a:rPr>
                            <m:t>−1</m:t>
                          </m:r>
                          <m:r>
                            <a:rPr lang="en-US" sz="1500" i="1">
                              <a:latin typeface="Cambria Math"/>
                            </a:rPr>
                            <m:t>,1</m:t>
                          </m:r>
                        </m:sub>
                      </m:sSub>
                      <m:r>
                        <a:rPr lang="en-US" sz="15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5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sz="15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500" i="1">
                                      <a:latin typeface="Cambria Math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sz="1500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US" sz="1500" i="1">
                                      <a:latin typeface="Cambria Math"/>
                                    </a:rPr>
                                    <m:t>,1</m:t>
                                  </m:r>
                                </m:sub>
                                <m:sup>
                                  <m:r>
                                    <a:rPr lang="en-US" sz="15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p>
                              </m:sSubSup>
                            </m:num>
                            <m:den>
                              <m:sSub>
                                <m:sSubPr>
                                  <m:ctrlPr>
                                    <a:rPr lang="en-US" sz="15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500" i="1">
                                      <a:latin typeface="Cambria Math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sz="15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1500" i="1">
                              <a:latin typeface="Cambria Math"/>
                            </a:rPr>
                            <m:t>𝑐</m:t>
                          </m:r>
                        </m:e>
                      </m:d>
                      <m:sSub>
                        <m:sSub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500" i="1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sz="1500" i="1">
                              <a:latin typeface="Cambria Math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en-US" sz="15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7816" y="4758921"/>
                <a:ext cx="2984214" cy="78483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572004" y="4426440"/>
                <a:ext cx="2281907" cy="6116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500" i="1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sz="1500" i="1">
                              <a:latin typeface="Cambria Math"/>
                            </a:rPr>
                            <m:t>𝑖</m:t>
                          </m:r>
                          <m:r>
                            <a:rPr lang="en-US" sz="1500" i="1">
                              <a:latin typeface="Cambria Math"/>
                            </a:rPr>
                            <m:t>,2</m:t>
                          </m:r>
                        </m:sub>
                      </m:sSub>
                      <m:r>
                        <a:rPr lang="en-US" sz="15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500" i="1">
                              <a:latin typeface="Cambria Math"/>
                            </a:rPr>
                            <m:t>𝐷</m:t>
                          </m:r>
                        </m:e>
                        <m:sub>
                          <m:r>
                            <a:rPr lang="en-US" sz="1500" i="1">
                              <a:latin typeface="Cambria Math"/>
                            </a:rPr>
                            <m:t>𝑖</m:t>
                          </m:r>
                          <m:r>
                            <a:rPr lang="en-US" sz="1500" i="1">
                              <a:latin typeface="Cambria Math"/>
                            </a:rPr>
                            <m:t>−1</m:t>
                          </m:r>
                          <m:r>
                            <a:rPr lang="en-US" sz="1500" i="1">
                              <a:latin typeface="Cambria Math"/>
                            </a:rPr>
                            <m:t>,</m:t>
                          </m:r>
                          <m:r>
                            <a:rPr lang="en-US" sz="15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500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5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sz="15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500" i="1">
                                      <a:latin typeface="Cambria Math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sz="1500" i="1">
                                      <a:latin typeface="Cambria Math"/>
                                    </a:rPr>
                                    <m:t>𝑖</m:t>
                                  </m:r>
                                  <m:r>
                                    <a:rPr lang="en-US" sz="1500" i="1">
                                      <a:latin typeface="Cambria Math"/>
                                    </a:rPr>
                                    <m:t>,2</m:t>
                                  </m:r>
                                </m:sub>
                                <m:sup>
                                  <m:r>
                                    <a:rPr lang="en-US" sz="1500" i="1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sup>
                              </m:sSubSup>
                            </m:num>
                            <m:den>
                              <m:sSub>
                                <m:sSubPr>
                                  <m:ctrlPr>
                                    <a:rPr lang="en-US" sz="15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500" i="1">
                                      <a:latin typeface="Cambria Math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n-US" sz="15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1500" i="1">
                              <a:latin typeface="Cambria Math"/>
                            </a:rPr>
                            <m:t>𝑐</m:t>
                          </m:r>
                        </m:e>
                      </m:d>
                      <m:sSub>
                        <m:sSub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500" i="1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sz="1500" i="1">
                              <a:latin typeface="Cambria Math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en-US" sz="15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758920"/>
                <a:ext cx="2984215" cy="78483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322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Tracking the device position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Having the distance from two speakers, finding the position is finding the intersection of two circles</a:t>
            </a:r>
          </a:p>
          <a:p>
            <a:endParaRPr lang="en-US" dirty="0"/>
          </a:p>
        </p:txBody>
      </p:sp>
      <p:grpSp>
        <p:nvGrpSpPr>
          <p:cNvPr id="4" name="그룹 82"/>
          <p:cNvGrpSpPr/>
          <p:nvPr/>
        </p:nvGrpSpPr>
        <p:grpSpPr>
          <a:xfrm>
            <a:off x="628651" y="857251"/>
            <a:ext cx="6988497" cy="5029975"/>
            <a:chOff x="-3116773" y="-2745843"/>
            <a:chExt cx="9317996" cy="6706633"/>
          </a:xfrm>
        </p:grpSpPr>
        <p:sp>
          <p:nvSpPr>
            <p:cNvPr id="5" name="막힌 원호 83"/>
            <p:cNvSpPr/>
            <p:nvPr/>
          </p:nvSpPr>
          <p:spPr>
            <a:xfrm rot="11432510">
              <a:off x="1629223" y="-611210"/>
              <a:ext cx="4572000" cy="4572000"/>
            </a:xfrm>
            <a:prstGeom prst="blockArc">
              <a:avLst>
                <a:gd name="adj1" fmla="val 16791100"/>
                <a:gd name="adj2" fmla="val 1242058"/>
                <a:gd name="adj3" fmla="val 0"/>
              </a:avLst>
            </a:prstGeom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chemeClr val="tx1"/>
                </a:solidFill>
              </a:endParaRPr>
            </a:p>
          </p:txBody>
        </p:sp>
        <p:sp>
          <p:nvSpPr>
            <p:cNvPr id="6" name="막힌 원호 84"/>
            <p:cNvSpPr/>
            <p:nvPr/>
          </p:nvSpPr>
          <p:spPr>
            <a:xfrm rot="4385558">
              <a:off x="-3116773" y="-2745843"/>
              <a:ext cx="6400800" cy="6400800"/>
            </a:xfrm>
            <a:prstGeom prst="blockArc">
              <a:avLst>
                <a:gd name="adj1" fmla="val 17791577"/>
                <a:gd name="adj2" fmla="val 833841"/>
                <a:gd name="adj3" fmla="val 0"/>
              </a:avLst>
            </a:prstGeom>
            <a:ln w="12700"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>
                <a:solidFill>
                  <a:schemeClr val="tx1"/>
                </a:solidFill>
              </a:endParaRPr>
            </a:p>
          </p:txBody>
        </p:sp>
        <p:grpSp>
          <p:nvGrpSpPr>
            <p:cNvPr id="7" name="그룹 85"/>
            <p:cNvGrpSpPr/>
            <p:nvPr/>
          </p:nvGrpSpPr>
          <p:grpSpPr>
            <a:xfrm>
              <a:off x="76200" y="259320"/>
              <a:ext cx="288985" cy="623812"/>
              <a:chOff x="990600" y="609600"/>
              <a:chExt cx="457200" cy="914400"/>
            </a:xfrm>
            <a:effectLst/>
          </p:grpSpPr>
          <p:sp>
            <p:nvSpPr>
              <p:cNvPr id="41" name="직사각형 119"/>
              <p:cNvSpPr/>
              <p:nvPr/>
            </p:nvSpPr>
            <p:spPr>
              <a:xfrm>
                <a:off x="990600" y="609600"/>
                <a:ext cx="457200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cxnSp>
            <p:nvCxnSpPr>
              <p:cNvPr id="42" name="직선 연결선 120"/>
              <p:cNvCxnSpPr/>
              <p:nvPr/>
            </p:nvCxnSpPr>
            <p:spPr>
              <a:xfrm>
                <a:off x="1143000" y="1219200"/>
                <a:ext cx="0" cy="3048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직선 연결선 121"/>
              <p:cNvCxnSpPr/>
              <p:nvPr/>
            </p:nvCxnSpPr>
            <p:spPr>
              <a:xfrm>
                <a:off x="1279585" y="1219200"/>
                <a:ext cx="0" cy="3048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직선 연결선 122"/>
              <p:cNvCxnSpPr/>
              <p:nvPr/>
            </p:nvCxnSpPr>
            <p:spPr>
              <a:xfrm flipH="1">
                <a:off x="1028700" y="1524000"/>
                <a:ext cx="3810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타원 86"/>
            <p:cNvSpPr/>
            <p:nvPr/>
          </p:nvSpPr>
          <p:spPr>
            <a:xfrm>
              <a:off x="2248687" y="3419068"/>
              <a:ext cx="109728" cy="109728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grpSp>
          <p:nvGrpSpPr>
            <p:cNvPr id="9" name="그룹 87"/>
            <p:cNvGrpSpPr/>
            <p:nvPr/>
          </p:nvGrpSpPr>
          <p:grpSpPr>
            <a:xfrm>
              <a:off x="4206815" y="259320"/>
              <a:ext cx="288985" cy="623812"/>
              <a:chOff x="990600" y="609600"/>
              <a:chExt cx="457200" cy="914400"/>
            </a:xfrm>
            <a:effectLst/>
          </p:grpSpPr>
          <p:sp>
            <p:nvSpPr>
              <p:cNvPr id="37" name="직사각형 115"/>
              <p:cNvSpPr/>
              <p:nvPr/>
            </p:nvSpPr>
            <p:spPr>
              <a:xfrm>
                <a:off x="990600" y="609600"/>
                <a:ext cx="457200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cxnSp>
            <p:nvCxnSpPr>
              <p:cNvPr id="38" name="직선 연결선 116"/>
              <p:cNvCxnSpPr/>
              <p:nvPr/>
            </p:nvCxnSpPr>
            <p:spPr>
              <a:xfrm>
                <a:off x="1143000" y="1219200"/>
                <a:ext cx="0" cy="3048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직선 연결선 117"/>
              <p:cNvCxnSpPr/>
              <p:nvPr/>
            </p:nvCxnSpPr>
            <p:spPr>
              <a:xfrm>
                <a:off x="1279585" y="1219200"/>
                <a:ext cx="0" cy="30480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직선 연결선 118"/>
              <p:cNvCxnSpPr/>
              <p:nvPr/>
            </p:nvCxnSpPr>
            <p:spPr>
              <a:xfrm flipH="1">
                <a:off x="1028700" y="1524000"/>
                <a:ext cx="381000" cy="0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1864056" y="3473931"/>
                  <a:ext cx="926836" cy="35394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25" b="1" i="1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sz="1125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25" b="1" i="1"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sz="1125" b="1" i="1">
                                <a:latin typeface="Cambria Math"/>
                              </a:rPr>
                              <m:t>𝟎</m:t>
                            </m:r>
                          </m:sub>
                        </m:sSub>
                        <m:r>
                          <a:rPr lang="en-US" sz="1125" b="1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1125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25" b="1" i="1"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1125" b="1" i="1">
                                <a:latin typeface="Cambria Math"/>
                              </a:rPr>
                              <m:t>𝟎</m:t>
                            </m:r>
                          </m:sub>
                        </m:sSub>
                        <m:r>
                          <a:rPr lang="en-US" sz="1125" b="1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125" b="1" dirty="0"/>
                </a:p>
              </p:txBody>
            </p:sp>
          </mc:Choice>
          <mc:Fallback xmlns="">
            <p:sp>
              <p:nvSpPr>
                <p:cNvPr id="89" name="TextBox 8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64056" y="3473932"/>
                  <a:ext cx="869148" cy="323165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943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타원 89"/>
            <p:cNvSpPr/>
            <p:nvPr/>
          </p:nvSpPr>
          <p:spPr>
            <a:xfrm>
              <a:off x="1981200" y="2940532"/>
              <a:ext cx="109728" cy="109728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12" name="직선 연결선 90"/>
            <p:cNvCxnSpPr>
              <a:endCxn id="11" idx="1"/>
            </p:cNvCxnSpPr>
            <p:nvPr/>
          </p:nvCxnSpPr>
          <p:spPr>
            <a:xfrm>
              <a:off x="220692" y="883132"/>
              <a:ext cx="1776577" cy="2073469"/>
            </a:xfrm>
            <a:prstGeom prst="line">
              <a:avLst/>
            </a:prstGeom>
            <a:ln w="1905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842346" y="2052469"/>
                  <a:ext cx="636756" cy="36411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25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25" b="1" i="1">
                                <a:latin typeface="Cambria Math"/>
                              </a:rPr>
                              <m:t>𝑫</m:t>
                            </m:r>
                          </m:e>
                          <m:sub>
                            <m:r>
                              <a:rPr lang="en-US" sz="1125" b="1" i="1">
                                <a:latin typeface="Cambria Math"/>
                              </a:rPr>
                              <m:t>𝟏</m:t>
                            </m:r>
                            <m:r>
                              <a:rPr lang="en-US" sz="1125" b="1" i="1">
                                <a:latin typeface="Cambria Math"/>
                              </a:rPr>
                              <m:t>,</m:t>
                            </m:r>
                            <m:r>
                              <a:rPr lang="en-US" sz="1125" b="1" i="1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sz="1125" b="1" dirty="0"/>
                </a:p>
              </p:txBody>
            </p:sp>
          </mc:Choice>
          <mc:Fallback xmlns="">
            <p:sp>
              <p:nvSpPr>
                <p:cNvPr id="92" name="TextBox 9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2346" y="2052469"/>
                  <a:ext cx="575799" cy="333233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" name="직선 연결선 92"/>
            <p:cNvCxnSpPr>
              <a:endCxn id="11" idx="7"/>
            </p:cNvCxnSpPr>
            <p:nvPr/>
          </p:nvCxnSpPr>
          <p:spPr>
            <a:xfrm flipH="1">
              <a:off x="2074859" y="883132"/>
              <a:ext cx="2276449" cy="2073469"/>
            </a:xfrm>
            <a:prstGeom prst="line">
              <a:avLst/>
            </a:prstGeom>
            <a:ln w="1905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2637284" y="2293302"/>
                  <a:ext cx="636756" cy="36411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25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25" b="1" i="1">
                                <a:latin typeface="Cambria Math"/>
                              </a:rPr>
                              <m:t>𝑫</m:t>
                            </m:r>
                          </m:e>
                          <m:sub>
                            <m:r>
                              <a:rPr lang="en-US" sz="1125" b="1" i="1">
                                <a:latin typeface="Cambria Math"/>
                              </a:rPr>
                              <m:t>𝟏</m:t>
                            </m:r>
                            <m:r>
                              <a:rPr lang="en-US" sz="1125" b="1" i="1">
                                <a:latin typeface="Cambria Math"/>
                              </a:rPr>
                              <m:t>,</m:t>
                            </m:r>
                            <m:r>
                              <a:rPr lang="en-US" sz="1125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sz="1125" b="1" dirty="0"/>
                </a:p>
              </p:txBody>
            </p:sp>
          </mc:Choice>
          <mc:Fallback xmlns="">
            <p:sp>
              <p:nvSpPr>
                <p:cNvPr id="94" name="TextBox 9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37284" y="2293302"/>
                  <a:ext cx="575799" cy="333233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6" name="직선 화살표 연결선 94"/>
            <p:cNvCxnSpPr>
              <a:stCxn id="8" idx="1"/>
              <a:endCxn id="11" idx="4"/>
            </p:cNvCxnSpPr>
            <p:nvPr/>
          </p:nvCxnSpPr>
          <p:spPr>
            <a:xfrm flipH="1" flipV="1">
              <a:off x="2036064" y="3050260"/>
              <a:ext cx="228692" cy="38487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직선 화살표 연결선 95"/>
            <p:cNvCxnSpPr>
              <a:stCxn id="11" idx="0"/>
              <a:endCxn id="24" idx="3"/>
            </p:cNvCxnSpPr>
            <p:nvPr/>
          </p:nvCxnSpPr>
          <p:spPr>
            <a:xfrm flipV="1">
              <a:off x="2036064" y="2500791"/>
              <a:ext cx="214575" cy="43974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연결선 96"/>
            <p:cNvCxnSpPr>
              <a:endCxn id="24" idx="1"/>
            </p:cNvCxnSpPr>
            <p:nvPr/>
          </p:nvCxnSpPr>
          <p:spPr>
            <a:xfrm>
              <a:off x="228609" y="884203"/>
              <a:ext cx="2022030" cy="1538998"/>
            </a:xfrm>
            <a:prstGeom prst="line">
              <a:avLst/>
            </a:prstGeom>
            <a:ln w="1905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직선 연결선 97"/>
            <p:cNvCxnSpPr>
              <a:endCxn id="24" idx="7"/>
            </p:cNvCxnSpPr>
            <p:nvPr/>
          </p:nvCxnSpPr>
          <p:spPr>
            <a:xfrm flipH="1">
              <a:off x="2328229" y="884203"/>
              <a:ext cx="2023079" cy="1538998"/>
            </a:xfrm>
            <a:prstGeom prst="line">
              <a:avLst/>
            </a:prstGeom>
            <a:ln w="1905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2021418" y="2818770"/>
                  <a:ext cx="926836" cy="35394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25" b="1" i="1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sz="1125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25" b="1" i="1"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sz="1125" b="1" i="1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1125" b="1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1125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25" b="1" i="1"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1125" b="1" i="1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1125" b="1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125" b="1" dirty="0"/>
                </a:p>
              </p:txBody>
            </p:sp>
          </mc:Choice>
          <mc:Fallback xmlns="">
            <p:sp>
              <p:nvSpPr>
                <p:cNvPr id="99" name="TextBox 9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21417" y="2818770"/>
                  <a:ext cx="869148" cy="323165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943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1475786" y="2250985"/>
                  <a:ext cx="926836" cy="35394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25" b="1" i="1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sz="1125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25" b="1" i="1"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sz="1125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n-US" sz="1125" b="1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1125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25" b="1" i="1"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1125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  <m:r>
                          <a:rPr lang="en-US" sz="1125" b="1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125" b="1" dirty="0"/>
                </a:p>
              </p:txBody>
            </p:sp>
          </mc:Choice>
          <mc:Fallback xmlns="">
            <p:sp>
              <p:nvSpPr>
                <p:cNvPr id="100" name="TextBox 9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75785" y="2250985"/>
                  <a:ext cx="869149" cy="323165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943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타원 100"/>
            <p:cNvSpPr/>
            <p:nvPr/>
          </p:nvSpPr>
          <p:spPr>
            <a:xfrm>
              <a:off x="2057400" y="1797532"/>
              <a:ext cx="109728" cy="109728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23" name="직선 화살표 연결선 101"/>
            <p:cNvCxnSpPr>
              <a:stCxn id="24" idx="0"/>
              <a:endCxn id="22" idx="4"/>
            </p:cNvCxnSpPr>
            <p:nvPr/>
          </p:nvCxnSpPr>
          <p:spPr>
            <a:xfrm flipH="1" flipV="1">
              <a:off x="2112264" y="1907260"/>
              <a:ext cx="177170" cy="49987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타원 102"/>
            <p:cNvSpPr/>
            <p:nvPr/>
          </p:nvSpPr>
          <p:spPr>
            <a:xfrm>
              <a:off x="2234570" y="2407132"/>
              <a:ext cx="109728" cy="109728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25" name="직선 연결선 103"/>
            <p:cNvCxnSpPr>
              <a:endCxn id="22" idx="6"/>
            </p:cNvCxnSpPr>
            <p:nvPr/>
          </p:nvCxnSpPr>
          <p:spPr>
            <a:xfrm flipH="1">
              <a:off x="2167128" y="884203"/>
              <a:ext cx="2184179" cy="968193"/>
            </a:xfrm>
            <a:prstGeom prst="line">
              <a:avLst/>
            </a:prstGeom>
            <a:ln w="1905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104"/>
            <p:cNvCxnSpPr>
              <a:endCxn id="22" idx="2"/>
            </p:cNvCxnSpPr>
            <p:nvPr/>
          </p:nvCxnSpPr>
          <p:spPr>
            <a:xfrm>
              <a:off x="220692" y="884203"/>
              <a:ext cx="1836708" cy="968193"/>
            </a:xfrm>
            <a:prstGeom prst="line">
              <a:avLst/>
            </a:prstGeom>
            <a:ln w="19050">
              <a:solidFill>
                <a:schemeClr val="tx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타원 105"/>
            <p:cNvSpPr/>
            <p:nvPr/>
          </p:nvSpPr>
          <p:spPr>
            <a:xfrm>
              <a:off x="2289434" y="1416532"/>
              <a:ext cx="109728" cy="109728"/>
            </a:xfrm>
            <a:prstGeom prst="ellipse">
              <a:avLst/>
            </a:prstGeom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28" name="직선 화살표 연결선 106"/>
            <p:cNvCxnSpPr>
              <a:stCxn id="22" idx="0"/>
              <a:endCxn id="27" idx="3"/>
            </p:cNvCxnSpPr>
            <p:nvPr/>
          </p:nvCxnSpPr>
          <p:spPr>
            <a:xfrm flipV="1">
              <a:off x="2112264" y="1510191"/>
              <a:ext cx="193239" cy="28734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1909723" y="1083067"/>
                  <a:ext cx="926836" cy="35394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25" b="1" i="1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sz="1125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25" b="1" i="1"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sz="1125" b="1" i="1">
                                <a:latin typeface="Cambria Math"/>
                              </a:rPr>
                              <m:t>𝟒</m:t>
                            </m:r>
                          </m:sub>
                        </m:sSub>
                        <m:r>
                          <a:rPr lang="en-US" sz="1125" b="1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1125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25" b="1" i="1"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1125" b="1" i="1">
                                <a:latin typeface="Cambria Math"/>
                              </a:rPr>
                              <m:t>𝟒</m:t>
                            </m:r>
                          </m:sub>
                        </m:sSub>
                        <m:r>
                          <a:rPr lang="en-US" sz="1125" b="1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125" b="1" dirty="0"/>
                </a:p>
              </p:txBody>
            </p:sp>
          </mc:Choice>
          <mc:Fallback xmlns="">
            <p:sp>
              <p:nvSpPr>
                <p:cNvPr id="108" name="TextBox 10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9723" y="1083067"/>
                  <a:ext cx="869149" cy="32316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943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2072870" y="1755307"/>
                  <a:ext cx="926836" cy="35394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25" b="1" i="1">
                            <a:latin typeface="Cambria Math"/>
                          </a:rPr>
                          <m:t>(</m:t>
                        </m:r>
                        <m:sSub>
                          <m:sSubPr>
                            <m:ctrlPr>
                              <a:rPr lang="en-US" sz="1125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25" b="1" i="1"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en-US" sz="1125" b="1" i="1"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  <m:r>
                          <a:rPr lang="en-US" sz="1125" b="1" i="1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sz="1125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25" b="1" i="1">
                                <a:latin typeface="Cambria Math"/>
                              </a:rPr>
                              <m:t>𝒚</m:t>
                            </m:r>
                          </m:e>
                          <m:sub>
                            <m:r>
                              <a:rPr lang="en-US" sz="1125" b="1" i="1">
                                <a:latin typeface="Cambria Math"/>
                              </a:rPr>
                              <m:t>𝟑</m:t>
                            </m:r>
                          </m:sub>
                        </m:sSub>
                        <m:r>
                          <a:rPr lang="en-US" sz="1125" b="1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125" b="1" dirty="0"/>
                </a:p>
              </p:txBody>
            </p:sp>
          </mc:Choice>
          <mc:Fallback xmlns="">
            <p:sp>
              <p:nvSpPr>
                <p:cNvPr id="109" name="TextBox 10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72870" y="1755308"/>
                  <a:ext cx="869149" cy="323165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b="-943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2798391" y="1471395"/>
                  <a:ext cx="636756" cy="36411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25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25" b="1" i="1">
                                <a:latin typeface="Cambria Math"/>
                              </a:rPr>
                              <m:t>𝑫</m:t>
                            </m:r>
                          </m:e>
                          <m:sub>
                            <m:r>
                              <a:rPr lang="en-US" sz="1125" b="1" i="1">
                                <a:latin typeface="Cambria Math"/>
                              </a:rPr>
                              <m:t>𝟐</m:t>
                            </m:r>
                            <m:r>
                              <a:rPr lang="en-US" sz="1125" b="1" i="1">
                                <a:latin typeface="Cambria Math"/>
                              </a:rPr>
                              <m:t>,</m:t>
                            </m:r>
                            <m:r>
                              <a:rPr lang="en-US" sz="1125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sz="1125" b="1" dirty="0"/>
                </a:p>
              </p:txBody>
            </p:sp>
          </mc:Choice>
          <mc:Fallback xmlns="">
            <p:sp>
              <p:nvSpPr>
                <p:cNvPr id="110" name="TextBox 10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98391" y="1471396"/>
                  <a:ext cx="575799" cy="333233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1054100" y="1705599"/>
                  <a:ext cx="636756" cy="36411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25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25" b="1" i="1">
                                <a:latin typeface="Cambria Math"/>
                              </a:rPr>
                              <m:t>𝑫</m:t>
                            </m:r>
                          </m:e>
                          <m:sub>
                            <m:r>
                              <a:rPr lang="en-US" sz="1125" b="1" i="1">
                                <a:latin typeface="Cambria Math"/>
                              </a:rPr>
                              <m:t>𝟐</m:t>
                            </m:r>
                            <m:r>
                              <a:rPr lang="en-US" sz="1125" b="1" i="1">
                                <a:latin typeface="Cambria Math"/>
                              </a:rPr>
                              <m:t>,</m:t>
                            </m:r>
                            <m:r>
                              <a:rPr lang="en-US" sz="1125" b="1" i="1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sz="1125" b="1" dirty="0"/>
                </a:p>
              </p:txBody>
            </p:sp>
          </mc:Choice>
          <mc:Fallback xmlns="">
            <p:sp>
              <p:nvSpPr>
                <p:cNvPr id="111" name="TextBox 1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4100" y="1705599"/>
                  <a:ext cx="575799" cy="333233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872046" y="1024819"/>
                  <a:ext cx="636756" cy="36411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25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25" b="1" i="1">
                                <a:latin typeface="Cambria Math"/>
                              </a:rPr>
                              <m:t>𝑫</m:t>
                            </m:r>
                          </m:e>
                          <m:sub>
                            <m:r>
                              <a:rPr lang="en-US" sz="1125" b="1" i="1">
                                <a:latin typeface="Cambria Math"/>
                              </a:rPr>
                              <m:t>𝟑</m:t>
                            </m:r>
                            <m:r>
                              <a:rPr lang="en-US" sz="1125" b="1" i="1">
                                <a:latin typeface="Cambria Math"/>
                              </a:rPr>
                              <m:t>,</m:t>
                            </m:r>
                            <m:r>
                              <a:rPr lang="en-US" sz="1125" b="1" i="1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oMath>
                    </m:oMathPara>
                  </a14:m>
                  <a:endParaRPr lang="en-US" sz="1125" b="1" dirty="0"/>
                </a:p>
              </p:txBody>
            </p:sp>
          </mc:Choice>
          <mc:Fallback xmlns="">
            <p:sp>
              <p:nvSpPr>
                <p:cNvPr id="112" name="TextBox 1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2045" y="1024819"/>
                  <a:ext cx="575799" cy="333233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3174983" y="911415"/>
                  <a:ext cx="636756" cy="36411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125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125" b="1" i="1">
                                <a:latin typeface="Cambria Math"/>
                              </a:rPr>
                              <m:t>𝑫</m:t>
                            </m:r>
                          </m:e>
                          <m:sub>
                            <m:r>
                              <a:rPr lang="en-US" sz="1125" b="1" i="1">
                                <a:latin typeface="Cambria Math"/>
                              </a:rPr>
                              <m:t>𝟑</m:t>
                            </m:r>
                            <m:r>
                              <a:rPr lang="en-US" sz="1125" b="1" i="1">
                                <a:latin typeface="Cambria Math"/>
                              </a:rPr>
                              <m:t>,</m:t>
                            </m:r>
                            <m:r>
                              <a:rPr lang="en-US" sz="1125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sz="1125" b="1" dirty="0"/>
                </a:p>
              </p:txBody>
            </p:sp>
          </mc:Choice>
          <mc:Fallback xmlns="">
            <p:sp>
              <p:nvSpPr>
                <p:cNvPr id="113" name="TextBox 1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4983" y="911416"/>
                  <a:ext cx="575799" cy="333233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-120189" y="-38444"/>
                  <a:ext cx="748496" cy="35394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25" b="1" i="1">
                            <a:latin typeface="Cambria Math"/>
                          </a:rPr>
                          <m:t>(</m:t>
                        </m:r>
                        <m:r>
                          <a:rPr lang="en-US" sz="1125" b="1" i="1">
                            <a:latin typeface="Cambria Math"/>
                          </a:rPr>
                          <m:t>𝟎</m:t>
                        </m:r>
                        <m:r>
                          <a:rPr lang="en-US" sz="1125" b="1" i="1">
                            <a:latin typeface="Cambria Math"/>
                          </a:rPr>
                          <m:t>,</m:t>
                        </m:r>
                        <m:r>
                          <a:rPr lang="en-US" sz="1125" b="1" i="1">
                            <a:latin typeface="Cambria Math"/>
                          </a:rPr>
                          <m:t>𝟎</m:t>
                        </m:r>
                        <m:r>
                          <a:rPr lang="en-US" sz="1125" b="1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125" b="1" dirty="0"/>
                </a:p>
              </p:txBody>
            </p:sp>
          </mc:Choice>
          <mc:Fallback xmlns="">
            <p:sp>
              <p:nvSpPr>
                <p:cNvPr id="114" name="TextBox 1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20189" y="-38445"/>
                  <a:ext cx="691215" cy="323165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b="-943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3956986" y="-35719"/>
                  <a:ext cx="778419" cy="35394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25" b="1" i="1">
                            <a:latin typeface="Cambria Math"/>
                          </a:rPr>
                          <m:t>(</m:t>
                        </m:r>
                        <m:r>
                          <a:rPr lang="en-US" sz="1125" b="1" i="1">
                            <a:latin typeface="Cambria Math"/>
                          </a:rPr>
                          <m:t>𝑫</m:t>
                        </m:r>
                        <m:r>
                          <a:rPr lang="en-US" sz="1125" b="1" i="1">
                            <a:latin typeface="Cambria Math"/>
                          </a:rPr>
                          <m:t>,</m:t>
                        </m:r>
                        <m:r>
                          <a:rPr lang="en-US" sz="1125" b="1" i="1">
                            <a:latin typeface="Cambria Math"/>
                          </a:rPr>
                          <m:t>𝟎</m:t>
                        </m:r>
                        <m:r>
                          <a:rPr lang="en-US" sz="1125" b="1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125" b="1" dirty="0"/>
                </a:p>
              </p:txBody>
            </p:sp>
          </mc:Choice>
          <mc:Fallback xmlns="">
            <p:sp>
              <p:nvSpPr>
                <p:cNvPr id="115" name="TextBox 1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56985" y="-35719"/>
                  <a:ext cx="720069" cy="323165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b="-943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00722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the distance between speakers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Calibration to find the exact speaker distance using Doppler</a:t>
                </a:r>
              </a:p>
              <a:p>
                <a:r>
                  <a:rPr lang="en-US" dirty="0"/>
                  <a:t>Moves the speaker from left to right, right to </a:t>
                </a:r>
                <a:r>
                  <a:rPr lang="en-US" dirty="0" smtClean="0"/>
                  <a:t>left</a:t>
                </a:r>
              </a:p>
              <a:p>
                <a:pPr lvl="1"/>
                <a:r>
                  <a:rPr lang="en-US" dirty="0" smtClean="0"/>
                  <a:t>T</a:t>
                </a:r>
                <a:r>
                  <a:rPr lang="en-US" baseline="-25000" dirty="0" smtClean="0"/>
                  <a:t>1</a:t>
                </a:r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𝑠</m:t>
                        </m:r>
                      </m:sub>
                      <m:sup>
                        <m:r>
                          <a:rPr lang="en-US" altLang="ko-KR" b="0" i="1" smtClean="0">
                            <a:latin typeface="Cambria Math"/>
                          </a:rPr>
                          <m:t>1</m:t>
                        </m:r>
                      </m:sup>
                    </m:sSubSup>
                  </m:oMath>
                </a14:m>
                <a:r>
                  <a:rPr lang="en-US" dirty="0" smtClean="0"/>
                  <a:t> changes from positive to negative</a:t>
                </a:r>
              </a:p>
              <a:p>
                <a:pPr lvl="1"/>
                <a:r>
                  <a:rPr lang="en-US" altLang="ko-KR" dirty="0" smtClean="0"/>
                  <a:t>T</a:t>
                </a:r>
                <a:r>
                  <a:rPr lang="en-US" altLang="ko-KR" baseline="-25000" dirty="0" smtClean="0"/>
                  <a:t>2</a:t>
                </a:r>
                <a:r>
                  <a:rPr lang="en-US" altLang="ko-KR" dirty="0" smtClean="0"/>
                  <a:t>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𝑠</m:t>
                        </m:r>
                      </m:sub>
                      <m:sup>
                        <m:r>
                          <a:rPr lang="en-US" altLang="ko-KR" b="0" i="1" smtClean="0"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n-US" altLang="ko-KR" dirty="0"/>
                  <a:t> changes from positive to negative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그룹 18"/>
          <p:cNvGrpSpPr/>
          <p:nvPr/>
        </p:nvGrpSpPr>
        <p:grpSpPr>
          <a:xfrm>
            <a:off x="1378393" y="4007540"/>
            <a:ext cx="2424591" cy="1233944"/>
            <a:chOff x="2397718" y="2133600"/>
            <a:chExt cx="3232788" cy="1645258"/>
          </a:xfrm>
        </p:grpSpPr>
        <p:pic>
          <p:nvPicPr>
            <p:cNvPr id="5" name="Picture 4" descr="C:\temp\tv_top.jpe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5625" b="36459"/>
            <a:stretch/>
          </p:blipFill>
          <p:spPr bwMode="auto">
            <a:xfrm>
              <a:off x="2945408" y="2133600"/>
              <a:ext cx="2133600" cy="4467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6" descr="C:\temp\tnav-touch-phones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2100"/>
            <a:stretch/>
          </p:blipFill>
          <p:spPr bwMode="auto">
            <a:xfrm rot="5400000">
              <a:off x="2285011" y="2793997"/>
              <a:ext cx="634993" cy="381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 descr="C:\temp\tnav-touch-phones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2100"/>
            <a:stretch/>
          </p:blipFill>
          <p:spPr bwMode="auto">
            <a:xfrm rot="5400000">
              <a:off x="2808886" y="2797168"/>
              <a:ext cx="634993" cy="381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7" descr="C:\temp\tnav-touch-phones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2100"/>
            <a:stretch/>
          </p:blipFill>
          <p:spPr bwMode="auto">
            <a:xfrm rot="5400000">
              <a:off x="4688908" y="2797168"/>
              <a:ext cx="634993" cy="381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6" descr="C:\temp\tnav-touch-phones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2100"/>
            <a:stretch/>
          </p:blipFill>
          <p:spPr bwMode="auto">
            <a:xfrm rot="5400000">
              <a:off x="5104412" y="2793997"/>
              <a:ext cx="634993" cy="381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오른쪽 화살표 8"/>
            <p:cNvSpPr/>
            <p:nvPr/>
          </p:nvSpPr>
          <p:spPr>
            <a:xfrm>
              <a:off x="3707408" y="2743200"/>
              <a:ext cx="609600" cy="30480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11" name="직선 화살표 연결선 9"/>
            <p:cNvCxnSpPr/>
            <p:nvPr/>
          </p:nvCxnSpPr>
          <p:spPr>
            <a:xfrm>
              <a:off x="2412008" y="3429000"/>
              <a:ext cx="320040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2397718" y="3467095"/>
                  <a:ext cx="426357" cy="30777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9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900" i="1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900" i="1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oMath>
                    </m:oMathPara>
                  </a14:m>
                  <a:endParaRPr lang="en-US" sz="900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97718" y="3467096"/>
                  <a:ext cx="366895" cy="276999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" name="직선 화살표 연결선 11"/>
            <p:cNvCxnSpPr/>
            <p:nvPr/>
          </p:nvCxnSpPr>
          <p:spPr>
            <a:xfrm flipV="1">
              <a:off x="2564260" y="3364703"/>
              <a:ext cx="0" cy="138119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직선 화살표 연결선 12"/>
            <p:cNvCxnSpPr/>
            <p:nvPr/>
          </p:nvCxnSpPr>
          <p:spPr>
            <a:xfrm flipV="1">
              <a:off x="3073993" y="3364703"/>
              <a:ext cx="0" cy="138119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화살표 연결선 13"/>
            <p:cNvCxnSpPr/>
            <p:nvPr/>
          </p:nvCxnSpPr>
          <p:spPr>
            <a:xfrm flipV="1">
              <a:off x="4964712" y="3367081"/>
              <a:ext cx="0" cy="138119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직선 화살표 연결선 14"/>
            <p:cNvCxnSpPr/>
            <p:nvPr/>
          </p:nvCxnSpPr>
          <p:spPr>
            <a:xfrm flipV="1">
              <a:off x="5374282" y="3362319"/>
              <a:ext cx="0" cy="138119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2907343" y="3471082"/>
                  <a:ext cx="422765" cy="30777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9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900" i="1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9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900" dirty="0"/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907343" y="3471082"/>
                  <a:ext cx="366895" cy="276999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4795553" y="3467095"/>
                  <a:ext cx="426357" cy="30777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9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900" i="1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9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900" dirty="0"/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95553" y="3467096"/>
                  <a:ext cx="366895" cy="276999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5204149" y="3467095"/>
                  <a:ext cx="426357" cy="30777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9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900" i="1">
                                <a:latin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900" i="1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sz="900" dirty="0"/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04149" y="3467095"/>
                  <a:ext cx="366895" cy="276999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686" y="3864662"/>
            <a:ext cx="285750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Oval 20"/>
          <p:cNvSpPr/>
          <p:nvPr/>
        </p:nvSpPr>
        <p:spPr>
          <a:xfrm>
            <a:off x="5766566" y="4363537"/>
            <a:ext cx="68580" cy="6858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  <p:sp>
        <p:nvSpPr>
          <p:cNvPr id="22" name="Oval 21"/>
          <p:cNvSpPr/>
          <p:nvPr/>
        </p:nvSpPr>
        <p:spPr>
          <a:xfrm>
            <a:off x="6240774" y="4352267"/>
            <a:ext cx="68580" cy="6858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0"/>
          </a:p>
        </p:txBody>
      </p:sp>
    </p:spTree>
    <p:extLst>
      <p:ext uri="{BB962C8B-B14F-4D97-AF65-F5344CB8AC3E}">
        <p14:creationId xmlns:p14="http://schemas.microsoft.com/office/powerpoint/2010/main" val="53112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the initial </a:t>
            </a:r>
            <a:r>
              <a:rPr lang="en-US" dirty="0" smtClean="0"/>
              <a:t>position (particle filtering)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Initially </a:t>
            </a:r>
            <a:r>
              <a:rPr lang="en-US" dirty="0"/>
              <a:t>allocate many particles in a given space</a:t>
            </a:r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each movement update, remove particles that give infeasible movement (i.e., D </a:t>
            </a:r>
            <a:r>
              <a:rPr lang="en-US" dirty="0" smtClean="0"/>
              <a:t>&lt; </a:t>
            </a:r>
            <a:r>
              <a:rPr lang="en-US" dirty="0" err="1"/>
              <a:t>D</a:t>
            </a:r>
            <a:r>
              <a:rPr lang="en-US" baseline="-25000" dirty="0" err="1"/>
              <a:t>1</a:t>
            </a:r>
            <a:r>
              <a:rPr lang="en-US" dirty="0"/>
              <a:t> + </a:t>
            </a:r>
            <a:r>
              <a:rPr lang="en-US" dirty="0" err="1"/>
              <a:t>D</a:t>
            </a:r>
            <a:r>
              <a:rPr lang="en-US" baseline="-25000" dirty="0" err="1"/>
              <a:t>2</a:t>
            </a:r>
            <a:r>
              <a:rPr lang="en-US" dirty="0"/>
              <a:t>)</a:t>
            </a:r>
          </a:p>
          <a:p>
            <a:r>
              <a:rPr lang="en-US" dirty="0"/>
              <a:t>Update position by averaging the movement of all remaining particles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50320" y="2678908"/>
                <a:ext cx="3186113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bSup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,…,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sup>
                              </m:sSubSup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0425" y="2428875"/>
                <a:ext cx="4248150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93045" y="4270597"/>
                <a:ext cx="6157913" cy="6452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limLoc m:val="subSup"/>
                                  <m:supHide m:val="o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9"/>
                                    </m:rP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∈</m:t>
                                  </m:r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sub>
                                <m:sup/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Sup>
                                        <m:sSub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sub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p>
                                      </m:sSub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Sup>
                                        <m:sSub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p>
                                      </m:sSubSup>
                                    </m:e>
                                  </m:d>
                                </m:e>
                              </m:nary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</m:d>
                            </m:den>
                          </m:f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limLoc m:val="subSup"/>
                                  <m:supHide m:val="o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9"/>
                                    </m:rP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∈</m:t>
                                  </m:r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sub>
                                <m:sup/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Sup>
                                        <m:sSub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+1</m:t>
                                          </m:r>
                                        </m:sub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p>
                                      </m:sSub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Sup>
                                        <m:sSub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𝑦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sup>
                                      </m:sSubSup>
                                    </m:e>
                                  </m:d>
                                </m:e>
                              </m:nary>
                            </m:num>
                            <m:den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1" i="1">
                                      <a:latin typeface="Cambria Math" panose="02040503050406030204" pitchFamily="18" charset="0"/>
                                    </a:rPr>
                                    <m:t>𝑷</m:t>
                                  </m:r>
                                </m:e>
                              </m:d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0725" y="4551125"/>
                <a:ext cx="8210550" cy="86023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549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Controlling a device with one speaker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84181"/>
          </a:xfrm>
        </p:spPr>
        <p:txBody>
          <a:bodyPr/>
          <a:lstStyle/>
          <a:p>
            <a:r>
              <a:rPr lang="en-US" dirty="0" smtClean="0"/>
              <a:t>Leverage one speaker and one </a:t>
            </a:r>
            <a:r>
              <a:rPr lang="en-US" dirty="0" err="1" smtClean="0"/>
              <a:t>RF</a:t>
            </a:r>
            <a:r>
              <a:rPr lang="en-US" dirty="0" smtClean="0"/>
              <a:t> signal (</a:t>
            </a:r>
            <a:r>
              <a:rPr lang="en-US" dirty="0" err="1" smtClean="0"/>
              <a:t>WiFi</a:t>
            </a:r>
            <a:r>
              <a:rPr lang="en-US" dirty="0" smtClean="0"/>
              <a:t> or Bluetooth)</a:t>
            </a:r>
          </a:p>
          <a:p>
            <a:pPr lvl="1"/>
            <a:r>
              <a:rPr lang="en-US" dirty="0" smtClean="0"/>
              <a:t>Measure the change of the distance from speaker using Doppler shift</a:t>
            </a:r>
          </a:p>
          <a:p>
            <a:pPr lvl="1"/>
            <a:r>
              <a:rPr lang="en-US" dirty="0" smtClean="0"/>
              <a:t>Measure the change of the distance from </a:t>
            </a:r>
            <a:r>
              <a:rPr lang="en-US" dirty="0" err="1" smtClean="0"/>
              <a:t>RF</a:t>
            </a:r>
            <a:r>
              <a:rPr lang="en-US" dirty="0" smtClean="0"/>
              <a:t> source using phase change</a:t>
            </a:r>
          </a:p>
          <a:p>
            <a:pPr marL="342892" lvl="1" indent="0">
              <a:buNone/>
            </a:pPr>
            <a:endParaRPr lang="en-US" dirty="0" smtClean="0"/>
          </a:p>
          <a:p>
            <a:pPr marL="342892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Use the same mechanism to track the position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502284" y="4279653"/>
                <a:ext cx="2139432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5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5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15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5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5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den>
                          </m:f>
                        </m:e>
                      </m:d>
                      <m:r>
                        <m:rPr>
                          <m:sty m:val="p"/>
                        </m:rPr>
                        <a:rPr lang="el-GR" sz="1500" i="1">
                          <a:latin typeface="Cambria Math" panose="02040503050406030204" pitchFamily="18" charset="0"/>
                        </a:rPr>
                        <m:t>λ</m:t>
                      </m:r>
                      <m:r>
                        <a:rPr lang="en-US" sz="150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5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5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5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2284" y="4279653"/>
                <a:ext cx="2139432" cy="51860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559246" y="4798257"/>
                <a:ext cx="3019288" cy="7155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35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350" i="1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135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sz="1350" dirty="0"/>
                  <a:t>: Distance at time </a:t>
                </a:r>
                <a:r>
                  <a:rPr lang="en-US" sz="1350" i="1" dirty="0"/>
                  <a:t>t</a:t>
                </a:r>
              </a:p>
              <a:p>
                <a:r>
                  <a:rPr lang="el-GR" sz="1350" i="1" dirty="0"/>
                  <a:t>λ</a:t>
                </a:r>
                <a:r>
                  <a:rPr lang="en-US" sz="1350" dirty="0"/>
                  <a:t>: wavelength of the signal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35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35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135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sz="1350" dirty="0"/>
                  <a:t>: Phase of the received signal at time </a:t>
                </a:r>
                <a:r>
                  <a:rPr lang="en-US" sz="1350" i="1" dirty="0"/>
                  <a:t>t</a:t>
                </a:r>
                <a:endParaRPr lang="en-US" sz="1350" i="1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660" y="5254675"/>
                <a:ext cx="3969485" cy="923330"/>
              </a:xfrm>
              <a:prstGeom prst="rect">
                <a:avLst/>
              </a:prstGeom>
              <a:blipFill rotWithShape="0">
                <a:blip r:embed="rId3"/>
                <a:stretch>
                  <a:fillRect l="-1229" t="-3974" r="-461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712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55203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We implement </a:t>
            </a:r>
            <a:r>
              <a:rPr lang="en-US" dirty="0" err="1" smtClean="0"/>
              <a:t>AAMouse</a:t>
            </a:r>
            <a:r>
              <a:rPr lang="en-US" dirty="0" smtClean="0"/>
              <a:t> to enable real-time device tracking</a:t>
            </a:r>
          </a:p>
          <a:p>
            <a:pPr lvl="1"/>
            <a:r>
              <a:rPr lang="en-US" dirty="0" smtClean="0"/>
              <a:t>Mobile application – collect audio signal from the microphone and deliver it to the tracking processor</a:t>
            </a:r>
          </a:p>
          <a:p>
            <a:pPr lvl="1"/>
            <a:r>
              <a:rPr lang="en-US" dirty="0" smtClean="0"/>
              <a:t>Tracking processor - </a:t>
            </a:r>
            <a:r>
              <a:rPr lang="en-US" dirty="0"/>
              <a:t>track the device, visualize the current position</a:t>
            </a:r>
          </a:p>
          <a:p>
            <a:r>
              <a:rPr lang="en-US" dirty="0" smtClean="0"/>
              <a:t>For comparison, we also implement</a:t>
            </a:r>
          </a:p>
          <a:p>
            <a:pPr lvl="1"/>
            <a:r>
              <a:rPr lang="en-US" dirty="0" smtClean="0"/>
              <a:t>Camera based tracking (ground-truth)</a:t>
            </a:r>
          </a:p>
          <a:p>
            <a:pPr lvl="1"/>
            <a:r>
              <a:rPr lang="en-US" dirty="0" smtClean="0"/>
              <a:t>Accelerometer based tracking</a:t>
            </a:r>
          </a:p>
          <a:p>
            <a:pPr lvl="1"/>
            <a:r>
              <a:rPr lang="en-US" dirty="0" smtClean="0"/>
              <a:t>Gyroscope</a:t>
            </a:r>
          </a:p>
          <a:p>
            <a:pPr lvl="2"/>
            <a:r>
              <a:rPr lang="en-US" sz="1800" dirty="0"/>
              <a:t>Moves the pointer by rotational movement of the device</a:t>
            </a:r>
          </a:p>
          <a:p>
            <a:pPr lvl="2"/>
            <a:r>
              <a:rPr lang="en-US" sz="1800" dirty="0"/>
              <a:t>Used in commercial air mouse devices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1820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341179" cy="4351338"/>
          </a:xfrm>
        </p:spPr>
        <p:txBody>
          <a:bodyPr/>
          <a:lstStyle/>
          <a:p>
            <a:r>
              <a:rPr lang="en-US" dirty="0" smtClean="0"/>
              <a:t>We performed user study with 8 students, and evaluated</a:t>
            </a:r>
          </a:p>
          <a:p>
            <a:pPr lvl="1"/>
            <a:r>
              <a:rPr lang="en-US" dirty="0" smtClean="0"/>
              <a:t>Tracking accuracy</a:t>
            </a:r>
          </a:p>
          <a:p>
            <a:pPr lvl="1"/>
            <a:r>
              <a:rPr lang="en-US" dirty="0" smtClean="0"/>
              <a:t>Target pointing</a:t>
            </a:r>
          </a:p>
          <a:p>
            <a:pPr lvl="2"/>
            <a:r>
              <a:rPr lang="en-US" sz="2400" dirty="0"/>
              <a:t>Show a point on the screen</a:t>
            </a:r>
          </a:p>
          <a:p>
            <a:pPr lvl="2"/>
            <a:r>
              <a:rPr lang="en-US" sz="2400" dirty="0"/>
              <a:t>Ask the user to point it</a:t>
            </a:r>
          </a:p>
          <a:p>
            <a:pPr lvl="1"/>
            <a:r>
              <a:rPr lang="en-US" dirty="0" smtClean="0"/>
              <a:t>Drawing</a:t>
            </a:r>
          </a:p>
          <a:p>
            <a:pPr lvl="2"/>
            <a:r>
              <a:rPr lang="en-US" sz="2400" dirty="0"/>
              <a:t>Show a simple shape such as heart, circle, diamond, triangle</a:t>
            </a:r>
          </a:p>
          <a:p>
            <a:pPr lvl="2"/>
            <a:r>
              <a:rPr lang="en-US" sz="2400" dirty="0"/>
              <a:t>Ask the user to draw it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19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Era of Smart Devices</a:t>
            </a:r>
          </a:p>
        </p:txBody>
      </p:sp>
      <p:pic>
        <p:nvPicPr>
          <p:cNvPr id="4098" name="Picture 2" descr="http://www.ordoh.com/wp-content/uploads/2014/11/Google-glass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0311" y="2603711"/>
            <a:ext cx="1238957" cy="822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alertsolutions.com.mt/wp-content/uploads/2013/10/ipad4_2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83" y="2125268"/>
            <a:ext cx="1334078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https://www.sharpusa.com/ForHome/HomeEntertainment/LCDTV/~/media/SharpUSA/Images/ForHome/Entertainment/LCDTV/ThrillingInnovations/ThrillingInnovations_Smart.ashx?dmc=0&amp;mw=47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2978" y="3783484"/>
            <a:ext cx="1093622" cy="891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http://ssl-product-images.www8-hp.com/digmedialib/prodimg/lowres/c0434354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32" y="2648390"/>
            <a:ext cx="1188029" cy="891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2" name="Picture 16" descr="http://api.sonymobile.com/files/smartwatch-prodbeauty-1240x840-fc1ddef2d3923f25ab7b4b292eeaab5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272" y="3925008"/>
            <a:ext cx="1518557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56183" y="3411808"/>
            <a:ext cx="2505879" cy="57708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33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Smart </a:t>
            </a:r>
            <a:r>
              <a:rPr lang="en-US" sz="3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Devices</a:t>
            </a:r>
            <a:endParaRPr lang="en-US" sz="33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13" name="Picture 6" descr="http://www.dappz.com/images/Remote-Control-for-Samsung-LN40C530-tv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286" y="4415434"/>
            <a:ext cx="1285875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0" descr="https://voice-buyer.appspot.com/static/images/swipe_forward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4081" y="4415434"/>
            <a:ext cx="1376172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4" name="Picture 18" descr="http://news.cpamerica.org/images/Smartphone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325" y="4863949"/>
            <a:ext cx="823554" cy="822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27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0.22135 -0.299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59" y="-14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33333E-6 L 0.40417 -0.12199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208" y="-6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Tracking accuracy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26469"/>
            <a:ext cx="4286250" cy="3263504"/>
          </a:xfrm>
        </p:spPr>
        <p:txBody>
          <a:bodyPr>
            <a:normAutofit fontScale="92500"/>
          </a:bodyPr>
          <a:lstStyle/>
          <a:p>
            <a:r>
              <a:rPr lang="en-US" dirty="0" err="1" smtClean="0"/>
              <a:t>AAMouse</a:t>
            </a:r>
            <a:endParaRPr lang="en-US" dirty="0" smtClean="0"/>
          </a:p>
          <a:p>
            <a:pPr lvl="1"/>
            <a:r>
              <a:rPr lang="en-US" dirty="0" smtClean="0"/>
              <a:t>Median error: 1.4 cm</a:t>
            </a:r>
          </a:p>
          <a:p>
            <a:pPr lvl="1"/>
            <a:r>
              <a:rPr lang="en-US" dirty="0" smtClean="0"/>
              <a:t>90</a:t>
            </a:r>
            <a:r>
              <a:rPr lang="en-US" baseline="30000" dirty="0" smtClean="0"/>
              <a:t>th</a:t>
            </a:r>
            <a:r>
              <a:rPr lang="en-US" dirty="0" smtClean="0"/>
              <a:t> percentile error: 3.4 cm</a:t>
            </a:r>
          </a:p>
          <a:p>
            <a:pPr lvl="1"/>
            <a:r>
              <a:rPr lang="en-US" dirty="0" smtClean="0"/>
              <a:t>Not affected by background noise</a:t>
            </a:r>
          </a:p>
          <a:p>
            <a:r>
              <a:rPr lang="en-US" dirty="0" smtClean="0"/>
              <a:t>Accelerometer</a:t>
            </a:r>
          </a:p>
          <a:p>
            <a:pPr lvl="1"/>
            <a:r>
              <a:rPr lang="en-US" dirty="0"/>
              <a:t>Median error: </a:t>
            </a:r>
            <a:r>
              <a:rPr lang="en-US" dirty="0" smtClean="0"/>
              <a:t>17.9 </a:t>
            </a:r>
            <a:r>
              <a:rPr lang="en-US" dirty="0"/>
              <a:t>cm</a:t>
            </a:r>
          </a:p>
          <a:p>
            <a:pPr lvl="1"/>
            <a:r>
              <a:rPr lang="en-US" dirty="0"/>
              <a:t>90</a:t>
            </a:r>
            <a:r>
              <a:rPr lang="en-US" baseline="30000" dirty="0"/>
              <a:t>th</a:t>
            </a:r>
            <a:r>
              <a:rPr lang="en-US" dirty="0"/>
              <a:t> percentile error: </a:t>
            </a:r>
            <a:r>
              <a:rPr lang="en-US" dirty="0" smtClean="0"/>
              <a:t>37.7 </a:t>
            </a:r>
            <a:r>
              <a:rPr lang="en-US" dirty="0"/>
              <a:t>cm</a:t>
            </a:r>
          </a:p>
          <a:p>
            <a:pPr lvl="1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6356" y="2226470"/>
            <a:ext cx="3817646" cy="27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61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Pointing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1" y="2226469"/>
            <a:ext cx="4057650" cy="3263504"/>
          </a:xfrm>
        </p:spPr>
        <p:txBody>
          <a:bodyPr/>
          <a:lstStyle/>
          <a:p>
            <a:r>
              <a:rPr lang="en-US" dirty="0" smtClean="0"/>
              <a:t>R=D</a:t>
            </a:r>
            <a:r>
              <a:rPr lang="en-US" baseline="-25000" dirty="0" smtClean="0"/>
              <a:t>a</a:t>
            </a:r>
            <a:r>
              <a:rPr lang="en-US" dirty="0" smtClean="0"/>
              <a:t> / D</a:t>
            </a:r>
            <a:r>
              <a:rPr lang="en-US" baseline="-25000" dirty="0" smtClean="0"/>
              <a:t>s</a:t>
            </a:r>
          </a:p>
          <a:p>
            <a:pPr lvl="1"/>
            <a:r>
              <a:rPr lang="en-US" dirty="0" smtClean="0"/>
              <a:t>D</a:t>
            </a:r>
            <a:r>
              <a:rPr lang="en-US" baseline="-25000" dirty="0" smtClean="0"/>
              <a:t>a</a:t>
            </a:r>
            <a:r>
              <a:rPr lang="en-US" dirty="0" smtClean="0"/>
              <a:t>: actual distance the pointer travels to reach the target</a:t>
            </a:r>
          </a:p>
          <a:p>
            <a:pPr lvl="1"/>
            <a:r>
              <a:rPr lang="en-US" dirty="0" smtClean="0"/>
              <a:t>D</a:t>
            </a:r>
            <a:r>
              <a:rPr lang="en-US" baseline="-25000" dirty="0" smtClean="0"/>
              <a:t>s</a:t>
            </a:r>
            <a:r>
              <a:rPr lang="en-US" dirty="0" smtClean="0"/>
              <a:t>: Distance between the target and the origin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0508" y="3724053"/>
            <a:ext cx="1619202" cy="162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6484" y="3724053"/>
            <a:ext cx="1619204" cy="162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1445" y="3724053"/>
            <a:ext cx="1619204" cy="1620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948821" y="5325673"/>
            <a:ext cx="86754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 err="1"/>
              <a:t>AAMouse</a:t>
            </a:r>
            <a:endParaRPr lang="en-US" sz="1350" dirty="0"/>
          </a:p>
        </p:txBody>
      </p:sp>
      <p:sp>
        <p:nvSpPr>
          <p:cNvPr id="10" name="TextBox 9"/>
          <p:cNvSpPr txBox="1"/>
          <p:nvPr/>
        </p:nvSpPr>
        <p:spPr>
          <a:xfrm>
            <a:off x="4106907" y="5325673"/>
            <a:ext cx="72616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Camera</a:t>
            </a:r>
            <a:endParaRPr lang="en-US" sz="1350" dirty="0"/>
          </a:p>
        </p:txBody>
      </p:sp>
      <p:sp>
        <p:nvSpPr>
          <p:cNvPr id="11" name="TextBox 10"/>
          <p:cNvSpPr txBox="1"/>
          <p:nvPr/>
        </p:nvSpPr>
        <p:spPr>
          <a:xfrm>
            <a:off x="6152313" y="5325673"/>
            <a:ext cx="92807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Gyroscope</a:t>
            </a:r>
            <a:endParaRPr lang="en-US" sz="135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01881" y="2021638"/>
            <a:ext cx="3817646" cy="19145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719916" y="5612334"/>
            <a:ext cx="3114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Samples from 80</a:t>
            </a:r>
            <a:r>
              <a:rPr lang="en-US" altLang="ko-KR" b="1" baseline="30000" dirty="0"/>
              <a:t>th</a:t>
            </a:r>
            <a:r>
              <a:rPr lang="en-US" altLang="ko-KR" b="1" dirty="0"/>
              <a:t> percentile R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34196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Drawing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1" y="2226469"/>
            <a:ext cx="4057650" cy="3263504"/>
          </a:xfrm>
        </p:spPr>
        <p:txBody>
          <a:bodyPr/>
          <a:lstStyle/>
          <a:p>
            <a:r>
              <a:rPr lang="en-US" dirty="0"/>
              <a:t>Drawing error</a:t>
            </a:r>
          </a:p>
          <a:p>
            <a:pPr lvl="1"/>
            <a:r>
              <a:rPr lang="en-US" dirty="0"/>
              <a:t>The distance between original shape and the drawn image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08056" y="5281225"/>
            <a:ext cx="86754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 err="1"/>
              <a:t>AAMouse</a:t>
            </a:r>
            <a:endParaRPr lang="en-US" sz="1350" dirty="0"/>
          </a:p>
        </p:txBody>
      </p:sp>
      <p:sp>
        <p:nvSpPr>
          <p:cNvPr id="10" name="TextBox 9"/>
          <p:cNvSpPr txBox="1"/>
          <p:nvPr/>
        </p:nvSpPr>
        <p:spPr>
          <a:xfrm>
            <a:off x="4211838" y="5259370"/>
            <a:ext cx="72616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Camera</a:t>
            </a:r>
            <a:endParaRPr lang="en-US" sz="1350" dirty="0"/>
          </a:p>
        </p:txBody>
      </p:sp>
      <p:sp>
        <p:nvSpPr>
          <p:cNvPr id="11" name="TextBox 10"/>
          <p:cNvSpPr txBox="1"/>
          <p:nvPr/>
        </p:nvSpPr>
        <p:spPr>
          <a:xfrm>
            <a:off x="7222768" y="5237515"/>
            <a:ext cx="92807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Gyroscope</a:t>
            </a:r>
            <a:endParaRPr lang="en-US" sz="135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712" y="3865241"/>
            <a:ext cx="1371600" cy="137227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6005" y="3887771"/>
            <a:ext cx="1370925" cy="13716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08642" y="3887096"/>
            <a:ext cx="1371600" cy="137227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80243" y="3887771"/>
            <a:ext cx="1370925" cy="137160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51188" y="3887771"/>
            <a:ext cx="1370925" cy="13716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69312" y="3887771"/>
            <a:ext cx="1370925" cy="13716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92924" y="2021637"/>
            <a:ext cx="3418788" cy="171450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777182" y="5558227"/>
            <a:ext cx="36298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/>
              <a:t>Samples from median drawing error</a:t>
            </a: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164159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 develop an audio based device tracking and apply it to realize mouse</a:t>
            </a:r>
          </a:p>
          <a:p>
            <a:r>
              <a:rPr lang="en-US" sz="3200" dirty="0" smtClean="0"/>
              <a:t>Future </a:t>
            </a:r>
            <a:r>
              <a:rPr lang="en-US" sz="3200" dirty="0" smtClean="0"/>
              <a:t>work</a:t>
            </a:r>
          </a:p>
          <a:p>
            <a:pPr lvl="1"/>
            <a:r>
              <a:rPr lang="en-US" sz="2800" dirty="0"/>
              <a:t>Improving the accuracy and robustness of the tracking</a:t>
            </a:r>
          </a:p>
          <a:p>
            <a:pPr lvl="1"/>
            <a:r>
              <a:rPr lang="en-US" sz="2800" dirty="0"/>
              <a:t>Realizing 3D tracking</a:t>
            </a:r>
          </a:p>
        </p:txBody>
      </p:sp>
    </p:spTree>
    <p:extLst>
      <p:ext uri="{BB962C8B-B14F-4D97-AF65-F5344CB8AC3E}">
        <p14:creationId xmlns:p14="http://schemas.microsoft.com/office/powerpoint/2010/main" val="305822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pic>
        <p:nvPicPr>
          <p:cNvPr id="4" name="Picture 4" descr="http://blogs.teradata.com/teradata-applications/wp-content/uploads/2013/02/qna-300x2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614" y="2675735"/>
            <a:ext cx="2644775" cy="1965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21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39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5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Putting it all together</a:t>
            </a:r>
            <a:endParaRPr lang="en-US" dirty="0"/>
          </a:p>
        </p:txBody>
      </p:sp>
      <p:grpSp>
        <p:nvGrpSpPr>
          <p:cNvPr id="63" name="Group 62"/>
          <p:cNvGrpSpPr/>
          <p:nvPr/>
        </p:nvGrpSpPr>
        <p:grpSpPr>
          <a:xfrm>
            <a:off x="2266123" y="2125269"/>
            <a:ext cx="3595532" cy="3386027"/>
            <a:chOff x="3021496" y="1690688"/>
            <a:chExt cx="4794042" cy="4514703"/>
          </a:xfrm>
        </p:grpSpPr>
        <p:sp>
          <p:nvSpPr>
            <p:cNvPr id="4" name="Flowchart: Alternate Process 3"/>
            <p:cNvSpPr/>
            <p:nvPr/>
          </p:nvSpPr>
          <p:spPr>
            <a:xfrm>
              <a:off x="3389842" y="1690688"/>
              <a:ext cx="4425696" cy="365760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Speaker distance calibration</a:t>
              </a:r>
              <a:endParaRPr lang="en-US" sz="1350" dirty="0"/>
            </a:p>
          </p:txBody>
        </p:sp>
        <p:sp>
          <p:nvSpPr>
            <p:cNvPr id="7" name="Flowchart: Alternate Process 6"/>
            <p:cNvSpPr/>
            <p:nvPr/>
          </p:nvSpPr>
          <p:spPr>
            <a:xfrm>
              <a:off x="3386804" y="2225173"/>
              <a:ext cx="4425696" cy="365760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Initialize Particles</a:t>
              </a:r>
              <a:endParaRPr lang="en-US" sz="1350" dirty="0"/>
            </a:p>
          </p:txBody>
        </p:sp>
        <p:sp>
          <p:nvSpPr>
            <p:cNvPr id="10" name="Flowchart: Alternate Process 9"/>
            <p:cNvSpPr/>
            <p:nvPr/>
          </p:nvSpPr>
          <p:spPr>
            <a:xfrm>
              <a:off x="3386804" y="2934502"/>
              <a:ext cx="4425696" cy="568320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Mobile device records audio signal and feeds back to processor</a:t>
              </a:r>
              <a:endParaRPr lang="en-US" sz="1350" dirty="0"/>
            </a:p>
          </p:txBody>
        </p:sp>
        <p:sp>
          <p:nvSpPr>
            <p:cNvPr id="13" name="Flowchart: Alternate Process 12"/>
            <p:cNvSpPr/>
            <p:nvPr/>
          </p:nvSpPr>
          <p:spPr>
            <a:xfrm>
              <a:off x="3386804" y="3662465"/>
              <a:ext cx="4425696" cy="365760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Estimate the frequency shift and the velocity</a:t>
              </a:r>
              <a:endParaRPr lang="en-US" sz="1350" dirty="0"/>
            </a:p>
          </p:txBody>
        </p:sp>
        <p:sp>
          <p:nvSpPr>
            <p:cNvPr id="14" name="Flowchart: Alternate Process 13"/>
            <p:cNvSpPr/>
            <p:nvPr/>
          </p:nvSpPr>
          <p:spPr>
            <a:xfrm>
              <a:off x="3386804" y="4186403"/>
              <a:ext cx="4425696" cy="365760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Compute the distance from each particle</a:t>
              </a:r>
              <a:endParaRPr lang="en-US" sz="1350" dirty="0"/>
            </a:p>
          </p:txBody>
        </p:sp>
        <p:cxnSp>
          <p:nvCxnSpPr>
            <p:cNvPr id="16" name="Straight Arrow Connector 15"/>
            <p:cNvCxnSpPr>
              <a:stCxn id="4" idx="2"/>
              <a:endCxn id="7" idx="0"/>
            </p:cNvCxnSpPr>
            <p:nvPr/>
          </p:nvCxnSpPr>
          <p:spPr>
            <a:xfrm flipH="1">
              <a:off x="5599652" y="2056448"/>
              <a:ext cx="0" cy="168725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Flowchart: Alternate Process 16"/>
            <p:cNvSpPr/>
            <p:nvPr/>
          </p:nvSpPr>
          <p:spPr>
            <a:xfrm>
              <a:off x="3386804" y="4710341"/>
              <a:ext cx="4425696" cy="642937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Compute new locations of particles and filter out particles with infeasible movement </a:t>
              </a:r>
              <a:endParaRPr lang="en-US" sz="1350" dirty="0"/>
            </a:p>
          </p:txBody>
        </p:sp>
        <p:sp>
          <p:nvSpPr>
            <p:cNvPr id="21" name="Flowchart: Alternate Process 20"/>
            <p:cNvSpPr/>
            <p:nvPr/>
          </p:nvSpPr>
          <p:spPr>
            <a:xfrm>
              <a:off x="3386804" y="5839631"/>
              <a:ext cx="4425696" cy="365760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350" dirty="0"/>
                <a:t>Find new location of the device</a:t>
              </a:r>
              <a:endParaRPr lang="en-US" sz="1350" dirty="0"/>
            </a:p>
          </p:txBody>
        </p:sp>
        <p:cxnSp>
          <p:nvCxnSpPr>
            <p:cNvPr id="27" name="Straight Arrow Connector 26"/>
            <p:cNvCxnSpPr>
              <a:stCxn id="7" idx="2"/>
              <a:endCxn id="10" idx="0"/>
            </p:cNvCxnSpPr>
            <p:nvPr/>
          </p:nvCxnSpPr>
          <p:spPr>
            <a:xfrm>
              <a:off x="5599652" y="2590933"/>
              <a:ext cx="0" cy="343569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0" idx="2"/>
              <a:endCxn id="13" idx="0"/>
            </p:cNvCxnSpPr>
            <p:nvPr/>
          </p:nvCxnSpPr>
          <p:spPr>
            <a:xfrm>
              <a:off x="5599652" y="3502822"/>
              <a:ext cx="0" cy="15964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13" idx="2"/>
              <a:endCxn id="14" idx="0"/>
            </p:cNvCxnSpPr>
            <p:nvPr/>
          </p:nvCxnSpPr>
          <p:spPr>
            <a:xfrm>
              <a:off x="5599652" y="4028225"/>
              <a:ext cx="0" cy="15817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>
              <a:stCxn id="14" idx="2"/>
              <a:endCxn id="17" idx="0"/>
            </p:cNvCxnSpPr>
            <p:nvPr/>
          </p:nvCxnSpPr>
          <p:spPr>
            <a:xfrm>
              <a:off x="5599652" y="4552163"/>
              <a:ext cx="0" cy="158178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stCxn id="17" idx="2"/>
              <a:endCxn id="21" idx="0"/>
            </p:cNvCxnSpPr>
            <p:nvPr/>
          </p:nvCxnSpPr>
          <p:spPr>
            <a:xfrm>
              <a:off x="5599652" y="5353278"/>
              <a:ext cx="0" cy="48635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3021496" y="5596454"/>
              <a:ext cx="2578156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H="1">
              <a:off x="3021496" y="2751185"/>
              <a:ext cx="2578156" cy="0"/>
            </a:xfrm>
            <a:prstGeom prst="line">
              <a:avLst/>
            </a:prstGeom>
            <a:ln w="25400"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3021496" y="2762717"/>
              <a:ext cx="0" cy="283015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3511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 benchmark - 1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628651" y="2226469"/>
            <a:ext cx="7350919" cy="3263504"/>
          </a:xfrm>
        </p:spPr>
        <p:txBody>
          <a:bodyPr/>
          <a:lstStyle/>
          <a:p>
            <a:r>
              <a:rPr lang="en-US" dirty="0" smtClean="0"/>
              <a:t>Impact of using multiple sounds and outlier removal</a:t>
            </a:r>
            <a:endParaRPr lang="en-US" dirty="0"/>
          </a:p>
          <a:p>
            <a:pPr lvl="1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372" y="3055740"/>
            <a:ext cx="3145285" cy="157734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40661" y="4734283"/>
            <a:ext cx="168007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With outlier removal</a:t>
            </a:r>
            <a:endParaRPr lang="en-US" sz="135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2927" y="3069551"/>
            <a:ext cx="3145285" cy="157734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522072" y="4734283"/>
            <a:ext cx="192533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Without outlier removal</a:t>
            </a:r>
            <a:endParaRPr lang="en-US" sz="1350" b="1" dirty="0"/>
          </a:p>
        </p:txBody>
      </p:sp>
    </p:spTree>
    <p:extLst>
      <p:ext uri="{BB962C8B-B14F-4D97-AF65-F5344CB8AC3E}">
        <p14:creationId xmlns:p14="http://schemas.microsoft.com/office/powerpoint/2010/main" val="50268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 benchmark - 2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Impact of the speaker distance calibration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" y="3086264"/>
            <a:ext cx="3145285" cy="15773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1294" y="3086264"/>
            <a:ext cx="3145285" cy="15773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99435" y="4663604"/>
            <a:ext cx="256108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CDF of the speaker distance error</a:t>
            </a:r>
            <a:endParaRPr lang="en-US" sz="135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757563" y="4745333"/>
            <a:ext cx="392254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Trajectory error with various speaker distance errors</a:t>
            </a:r>
            <a:endParaRPr lang="en-US" sz="1350" b="1" dirty="0"/>
          </a:p>
        </p:txBody>
      </p:sp>
    </p:spTree>
    <p:extLst>
      <p:ext uri="{BB962C8B-B14F-4D97-AF65-F5344CB8AC3E}">
        <p14:creationId xmlns:p14="http://schemas.microsoft.com/office/powerpoint/2010/main" val="385210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ttp://www.blastr.com/sites/blastr/files/MinorityReportTomCruise-1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13" y="1690689"/>
            <a:ext cx="7195099" cy="4861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62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Goal: precise device tracking technique to use a mobile device as </a:t>
            </a:r>
            <a:r>
              <a:rPr lang="en-US" sz="2400" i="1" dirty="0"/>
              <a:t>Air mouse</a:t>
            </a:r>
          </a:p>
          <a:p>
            <a:r>
              <a:rPr lang="en-US" sz="2400" dirty="0"/>
              <a:t>Applications</a:t>
            </a:r>
          </a:p>
          <a:p>
            <a:pPr lvl="1"/>
            <a:r>
              <a:rPr lang="en-US" sz="2100" dirty="0"/>
              <a:t>Remote controller for Smart TV, Google Glass, laptop and PC</a:t>
            </a:r>
            <a:endParaRPr lang="en-US" sz="2100" dirty="0"/>
          </a:p>
          <a:p>
            <a:pPr lvl="1"/>
            <a:r>
              <a:rPr lang="en-US" sz="2100" dirty="0"/>
              <a:t>Motion controller for gaming applications </a:t>
            </a:r>
            <a:br>
              <a:rPr lang="en-US" sz="2100" dirty="0"/>
            </a:br>
            <a:r>
              <a:rPr lang="en-US" sz="2100" dirty="0"/>
              <a:t>(e.g., X-Box Kinect, Nintendo Wii)</a:t>
            </a:r>
          </a:p>
          <a:p>
            <a:pPr lvl="1"/>
            <a:r>
              <a:rPr lang="en-US" sz="2100" dirty="0"/>
              <a:t>Gesture </a:t>
            </a:r>
            <a:r>
              <a:rPr lang="en-US" sz="2100" dirty="0"/>
              <a:t>recognition for Smart watch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383615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Accelerometer based device tracking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Accelerometers are equipped in most mobile devices</a:t>
            </a:r>
          </a:p>
          <a:p>
            <a:r>
              <a:rPr lang="en-US" altLang="ko-KR" dirty="0"/>
              <a:t>Ideally, we can track the device position by double integration of the acceleration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In practice, hand vibration significantly affects the acceleration, and small error accumulate quickly due to double integration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379073" y="3425679"/>
                <a:ext cx="4089004" cy="5570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350" i="1">
                          <a:latin typeface="Cambria Math"/>
                        </a:rPr>
                        <m:t>𝑎</m:t>
                      </m:r>
                      <m:r>
                        <a:rPr lang="en-US" sz="135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35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350" i="1">
                              <a:latin typeface="Cambria Math"/>
                            </a:rPr>
                            <m:t>𝑑𝑣</m:t>
                          </m:r>
                        </m:num>
                        <m:den>
                          <m:r>
                            <a:rPr lang="en-US" sz="1350" i="1">
                              <a:latin typeface="Cambria Math"/>
                            </a:rPr>
                            <m:t>𝑑𝑡</m:t>
                          </m:r>
                        </m:den>
                      </m:f>
                      <m:r>
                        <a:rPr lang="en-US" sz="1350" i="1">
                          <a:latin typeface="Cambria Math"/>
                        </a:rPr>
                        <m:t>,   </m:t>
                      </m:r>
                      <m:r>
                        <a:rPr lang="en-US" sz="1350" i="1">
                          <a:latin typeface="Cambria Math"/>
                        </a:rPr>
                        <m:t>𝑣</m:t>
                      </m:r>
                      <m:d>
                        <m:dPr>
                          <m:ctrlPr>
                            <a:rPr lang="en-US" sz="13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350" i="1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1350" i="1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sz="135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350" i="1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1350" i="1">
                              <a:latin typeface="Cambria Math"/>
                            </a:rPr>
                            <m:t>𝑡</m:t>
                          </m:r>
                        </m:sup>
                        <m:e>
                          <m:r>
                            <a:rPr lang="en-US" sz="1350" i="1">
                              <a:latin typeface="Cambria Math"/>
                            </a:rPr>
                            <m:t>𝑎</m:t>
                          </m:r>
                          <m:r>
                            <a:rPr lang="en-US" sz="1350" i="1">
                              <a:latin typeface="Cambria Math"/>
                            </a:rPr>
                            <m:t>(</m:t>
                          </m:r>
                          <m:r>
                            <a:rPr lang="en-US" sz="1350" i="1">
                              <a:latin typeface="Cambria Math"/>
                            </a:rPr>
                            <m:t>𝑡</m:t>
                          </m:r>
                          <m:r>
                            <a:rPr lang="en-US" sz="1350" i="1"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en-US" sz="1350" i="1">
                          <a:latin typeface="Cambria Math"/>
                        </a:rPr>
                        <m:t>𝑑𝑡</m:t>
                      </m:r>
                      <m:r>
                        <a:rPr lang="en-US" sz="1350" i="1">
                          <a:latin typeface="Cambria Math"/>
                        </a:rPr>
                        <m:t>,  </m:t>
                      </m:r>
                      <m:r>
                        <a:rPr lang="en-US" sz="1350" i="1">
                          <a:latin typeface="Cambria Math"/>
                        </a:rPr>
                        <m:t>𝑠</m:t>
                      </m:r>
                      <m:d>
                        <m:dPr>
                          <m:ctrlPr>
                            <a:rPr lang="en-US" sz="13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350" i="1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1350" i="1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sz="135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350" i="1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sz="1350" i="1">
                              <a:latin typeface="Cambria Math"/>
                            </a:rPr>
                            <m:t>𝑡</m:t>
                          </m:r>
                        </m:sup>
                        <m:e>
                          <m:r>
                            <a:rPr lang="en-US" sz="1350" i="1">
                              <a:latin typeface="Cambria Math"/>
                            </a:rPr>
                            <m:t>𝑣</m:t>
                          </m:r>
                          <m:r>
                            <a:rPr lang="en-US" sz="1350" i="1">
                              <a:latin typeface="Cambria Math"/>
                            </a:rPr>
                            <m:t>(</m:t>
                          </m:r>
                          <m:r>
                            <a:rPr lang="en-US" sz="1350" i="1">
                              <a:latin typeface="Cambria Math"/>
                            </a:rPr>
                            <m:t>𝑡</m:t>
                          </m:r>
                          <m:r>
                            <a:rPr lang="en-US" sz="1350" i="1">
                              <a:latin typeface="Cambria Math"/>
                            </a:rPr>
                            <m:t>)</m:t>
                          </m:r>
                        </m:e>
                      </m:nary>
                      <m:r>
                        <a:rPr lang="en-US" sz="1350" i="1">
                          <a:latin typeface="Cambria Math"/>
                        </a:rPr>
                        <m:t>𝑑𝑡</m:t>
                      </m:r>
                    </m:oMath>
                  </m:oMathPara>
                </a14:m>
                <a:endParaRPr lang="en-US" sz="135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2097" y="3424568"/>
                <a:ext cx="5381088" cy="71173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968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410847" cy="4351338"/>
          </a:xfrm>
        </p:spPr>
        <p:txBody>
          <a:bodyPr>
            <a:normAutofit/>
          </a:bodyPr>
          <a:lstStyle/>
          <a:p>
            <a:r>
              <a:rPr lang="en-US" dirty="0"/>
              <a:t>Controlling smart devices using </a:t>
            </a:r>
            <a:r>
              <a:rPr lang="en-US" b="1" dirty="0">
                <a:solidFill>
                  <a:srgbClr val="FF0000"/>
                </a:solidFill>
              </a:rPr>
              <a:t>existing</a:t>
            </a:r>
            <a:r>
              <a:rPr lang="en-US" dirty="0"/>
              <a:t> mobile devices</a:t>
            </a:r>
          </a:p>
        </p:txBody>
      </p:sp>
      <p:pic>
        <p:nvPicPr>
          <p:cNvPr id="4" name="Picture 2" descr="http://www.ordoh.com/wp-content/uploads/2014/11/Google-glass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4334" y="3029924"/>
            <a:ext cx="1238957" cy="822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alertsolutions.com.mt/wp-content/uploads/2013/10/ipad4_2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1133" y="2603734"/>
            <a:ext cx="1334078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 descr="https://www.sharpusa.com/ForHome/HomeEntertainment/LCDTV/~/media/SharpUSA/Images/ForHome/Entertainment/LCDTV/ThrillingInnovations/ThrillingInnovations_Smart.ashx?dmc=0&amp;mw=47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002" y="4209696"/>
            <a:ext cx="1093622" cy="891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 descr="http://ssl-product-images.www8-hp.com/digmedialib/prodimg/lowres/c0434354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981" y="3126857"/>
            <a:ext cx="1188029" cy="891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6" descr="http://api.sonymobile.com/files/smartwatch-prodbeauty-1240x840-fc1ddef2d3923f25ab7b4b292eeaab5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221" y="4403474"/>
            <a:ext cx="1518557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8" descr="http://news.cpamerica.org/images/Smartphone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325" y="4863949"/>
            <a:ext cx="823554" cy="822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그룹 29"/>
          <p:cNvGrpSpPr/>
          <p:nvPr/>
        </p:nvGrpSpPr>
        <p:grpSpPr>
          <a:xfrm rot="10800000">
            <a:off x="2778242" y="3875265"/>
            <a:ext cx="1028700" cy="810358"/>
            <a:chOff x="2514600" y="2958122"/>
            <a:chExt cx="1371600" cy="1080477"/>
          </a:xfrm>
        </p:grpSpPr>
        <p:sp>
          <p:nvSpPr>
            <p:cNvPr id="12" name="원호 15"/>
            <p:cNvSpPr/>
            <p:nvPr/>
          </p:nvSpPr>
          <p:spPr>
            <a:xfrm rot="5400000">
              <a:off x="2932677" y="2903468"/>
              <a:ext cx="565069" cy="1189574"/>
            </a:xfrm>
            <a:prstGeom prst="arc">
              <a:avLst>
                <a:gd name="adj1" fmla="val 17042175"/>
                <a:gd name="adj2" fmla="val 4450535"/>
              </a:avLst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3" name="원호 16"/>
            <p:cNvSpPr/>
            <p:nvPr/>
          </p:nvSpPr>
          <p:spPr>
            <a:xfrm rot="5400000">
              <a:off x="2916159" y="2783457"/>
              <a:ext cx="565069" cy="914400"/>
            </a:xfrm>
            <a:prstGeom prst="arc">
              <a:avLst>
                <a:gd name="adj1" fmla="val 17161836"/>
                <a:gd name="adj2" fmla="val 4311817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4" name="원호 17"/>
            <p:cNvSpPr/>
            <p:nvPr/>
          </p:nvSpPr>
          <p:spPr>
            <a:xfrm rot="5400000">
              <a:off x="2917865" y="3070265"/>
              <a:ext cx="565069" cy="1371600"/>
            </a:xfrm>
            <a:prstGeom prst="arc">
              <a:avLst>
                <a:gd name="adj1" fmla="val 16741956"/>
                <a:gd name="adj2" fmla="val 4760507"/>
              </a:avLst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grpSp>
        <p:nvGrpSpPr>
          <p:cNvPr id="15" name="그룹 29"/>
          <p:cNvGrpSpPr/>
          <p:nvPr/>
        </p:nvGrpSpPr>
        <p:grpSpPr>
          <a:xfrm rot="10800000">
            <a:off x="5239445" y="3875265"/>
            <a:ext cx="1028700" cy="810358"/>
            <a:chOff x="2514600" y="2958122"/>
            <a:chExt cx="1371600" cy="1080477"/>
          </a:xfrm>
        </p:grpSpPr>
        <p:sp>
          <p:nvSpPr>
            <p:cNvPr id="16" name="원호 15"/>
            <p:cNvSpPr/>
            <p:nvPr/>
          </p:nvSpPr>
          <p:spPr>
            <a:xfrm rot="5400000">
              <a:off x="2932677" y="2903468"/>
              <a:ext cx="565069" cy="1189574"/>
            </a:xfrm>
            <a:prstGeom prst="arc">
              <a:avLst>
                <a:gd name="adj1" fmla="val 17042175"/>
                <a:gd name="adj2" fmla="val 4450535"/>
              </a:avLst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7" name="원호 16"/>
            <p:cNvSpPr/>
            <p:nvPr/>
          </p:nvSpPr>
          <p:spPr>
            <a:xfrm rot="5400000">
              <a:off x="2916159" y="2783457"/>
              <a:ext cx="565069" cy="914400"/>
            </a:xfrm>
            <a:prstGeom prst="arc">
              <a:avLst>
                <a:gd name="adj1" fmla="val 17161836"/>
                <a:gd name="adj2" fmla="val 4311817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18" name="원호 17"/>
            <p:cNvSpPr/>
            <p:nvPr/>
          </p:nvSpPr>
          <p:spPr>
            <a:xfrm rot="5400000">
              <a:off x="2917865" y="3070265"/>
              <a:ext cx="565069" cy="1371600"/>
            </a:xfrm>
            <a:prstGeom prst="arc">
              <a:avLst>
                <a:gd name="adj1" fmla="val 16741956"/>
                <a:gd name="adj2" fmla="val 4760507"/>
              </a:avLst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63119" y="5907513"/>
            <a:ext cx="8217762" cy="5232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800" dirty="0" smtClean="0"/>
              <a:t>How to enable precise mobile device position tracking?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67085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3.7037E-6 L 0.20972 -0.2648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86" y="-1324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1.85185E-6 L 0.40243 -0.0796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22" y="-398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3.33333E-6 L 0.11493 -0.111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747" y="-560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3.7037E-7 L 0.18142 -0.0215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63" y="-1088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7 L 0.2316 0.1476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80" y="7384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96296E-6 L 0.33437 0.0909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19" y="4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RF</a:t>
            </a:r>
            <a:r>
              <a:rPr lang="en-US" dirty="0"/>
              <a:t> signal based device localization – sub-meter level accuracy</a:t>
            </a:r>
          </a:p>
          <a:p>
            <a:r>
              <a:rPr lang="en-US" dirty="0"/>
              <a:t>Accelerometer based device tracking – not feasible due to huge noise</a:t>
            </a:r>
          </a:p>
          <a:p>
            <a:r>
              <a:rPr lang="en-US" dirty="0"/>
              <a:t>Gyroscope – track the rotational movement of the device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901553" y="5038181"/>
            <a:ext cx="4707119" cy="1435397"/>
            <a:chOff x="795668" y="4483098"/>
            <a:chExt cx="6276159" cy="1913863"/>
          </a:xfrm>
        </p:grpSpPr>
        <p:pic>
          <p:nvPicPr>
            <p:cNvPr id="4" name="Picture 10" descr="C:\temp\download (1)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5668" y="4649124"/>
              <a:ext cx="2743200" cy="16668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70" name="Picture 2" descr="http://hardwarebg.com/wp-content/uploads/2012/04/LG_Magic_Remote_Sideways_Right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44680" y="4568161"/>
              <a:ext cx="1610600" cy="1828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72" name="Picture 4" descr="http://cdn1.expertreviews.co.uk/sites/expertreviews/files/4/47/samsung_h6400_4.jpg?itok=kcxYKxew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8869" y="4483098"/>
              <a:ext cx="852958" cy="1828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7" name="Picture 2" descr="http://ecx.images-amazon.com/images/I/41Oo06p15c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1120" y="5101977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347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8332470" cy="4351338"/>
          </a:xfrm>
        </p:spPr>
        <p:txBody>
          <a:bodyPr/>
          <a:lstStyle/>
          <a:p>
            <a:r>
              <a:rPr lang="en-US" dirty="0"/>
              <a:t>Audio based movement tracking using Doppler effect</a:t>
            </a:r>
          </a:p>
          <a:p>
            <a:endParaRPr lang="en-US" dirty="0" smtClean="0"/>
          </a:p>
          <a:p>
            <a:r>
              <a:rPr lang="en-US" dirty="0" smtClean="0"/>
              <a:t>Two </a:t>
            </a:r>
            <a:r>
              <a:rPr lang="en-US" dirty="0"/>
              <a:t>speakers emit pure sinusoid tones in inaudible frequencies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device position is tracked by the Doppler shift of the recorded audio signal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  <p:grpSp>
        <p:nvGrpSpPr>
          <p:cNvPr id="15" name="그룹 3"/>
          <p:cNvGrpSpPr/>
          <p:nvPr/>
        </p:nvGrpSpPr>
        <p:grpSpPr>
          <a:xfrm>
            <a:off x="5381373" y="4883155"/>
            <a:ext cx="3397791" cy="1698710"/>
            <a:chOff x="15898" y="76200"/>
            <a:chExt cx="3489302" cy="1634273"/>
          </a:xfrm>
        </p:grpSpPr>
        <p:pic>
          <p:nvPicPr>
            <p:cNvPr id="16" name="Picture 5" descr="C:\temp\smartTv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98" y="76200"/>
              <a:ext cx="179823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7" name="그룹 5"/>
            <p:cNvGrpSpPr/>
            <p:nvPr/>
          </p:nvGrpSpPr>
          <p:grpSpPr>
            <a:xfrm>
              <a:off x="199439" y="1066800"/>
              <a:ext cx="486361" cy="643673"/>
              <a:chOff x="37288" y="911039"/>
              <a:chExt cx="486361" cy="643673"/>
            </a:xfrm>
          </p:grpSpPr>
          <p:sp>
            <p:nvSpPr>
              <p:cNvPr id="23" name="원호 11"/>
              <p:cNvSpPr/>
              <p:nvPr/>
            </p:nvSpPr>
            <p:spPr>
              <a:xfrm rot="3310108">
                <a:off x="28468" y="1147953"/>
                <a:ext cx="304800" cy="228600"/>
              </a:xfrm>
              <a:prstGeom prst="arc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24" name="원호 12"/>
              <p:cNvSpPr/>
              <p:nvPr/>
            </p:nvSpPr>
            <p:spPr>
              <a:xfrm rot="3310108">
                <a:off x="-36717" y="1051196"/>
                <a:ext cx="511369" cy="363360"/>
              </a:xfrm>
              <a:prstGeom prst="arc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25" name="원호 13"/>
              <p:cNvSpPr/>
              <p:nvPr/>
            </p:nvSpPr>
            <p:spPr>
              <a:xfrm rot="3310108">
                <a:off x="-26669" y="1004394"/>
                <a:ext cx="643673" cy="456963"/>
              </a:xfrm>
              <a:prstGeom prst="arc">
                <a:avLst>
                  <a:gd name="adj1" fmla="val 15602212"/>
                  <a:gd name="adj2" fmla="val 0"/>
                </a:avLst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grpSp>
          <p:nvGrpSpPr>
            <p:cNvPr id="18" name="그룹 6"/>
            <p:cNvGrpSpPr/>
            <p:nvPr/>
          </p:nvGrpSpPr>
          <p:grpSpPr>
            <a:xfrm>
              <a:off x="1266239" y="990600"/>
              <a:ext cx="486361" cy="643673"/>
              <a:chOff x="37288" y="911039"/>
              <a:chExt cx="486361" cy="643673"/>
            </a:xfrm>
          </p:grpSpPr>
          <p:sp>
            <p:nvSpPr>
              <p:cNvPr id="20" name="원호 8"/>
              <p:cNvSpPr/>
              <p:nvPr/>
            </p:nvSpPr>
            <p:spPr>
              <a:xfrm rot="3310108">
                <a:off x="28468" y="1147953"/>
                <a:ext cx="304800" cy="228600"/>
              </a:xfrm>
              <a:prstGeom prst="arc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21" name="원호 9"/>
              <p:cNvSpPr/>
              <p:nvPr/>
            </p:nvSpPr>
            <p:spPr>
              <a:xfrm rot="3310108">
                <a:off x="-36717" y="1051196"/>
                <a:ext cx="511369" cy="363360"/>
              </a:xfrm>
              <a:prstGeom prst="arc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22" name="원호 10"/>
              <p:cNvSpPr/>
              <p:nvPr/>
            </p:nvSpPr>
            <p:spPr>
              <a:xfrm rot="3310108">
                <a:off x="-26669" y="1004394"/>
                <a:ext cx="643673" cy="456963"/>
              </a:xfrm>
              <a:prstGeom prst="arc">
                <a:avLst>
                  <a:gd name="adj1" fmla="val 15602212"/>
                  <a:gd name="adj2" fmla="val 0"/>
                </a:avLst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</p:grpSp>
        <p:pic>
          <p:nvPicPr>
            <p:cNvPr id="19" name="Picture 6" descr="C:\temp\tnav-touch-phones.pn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2100"/>
            <a:stretch/>
          </p:blipFill>
          <p:spPr bwMode="auto">
            <a:xfrm>
              <a:off x="2733687" y="685800"/>
              <a:ext cx="771513" cy="4629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2709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47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Doppler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Doppler shift – change </a:t>
            </a:r>
            <a:r>
              <a:rPr lang="en-US" dirty="0" smtClean="0"/>
              <a:t>in </a:t>
            </a:r>
            <a:r>
              <a:rPr lang="en-US" dirty="0" smtClean="0"/>
              <a:t>the frequency due to the movement of the sender or the </a:t>
            </a:r>
            <a:r>
              <a:rPr lang="en-US" dirty="0" smtClean="0"/>
              <a:t>receiver</a:t>
            </a:r>
            <a:endParaRPr lang="en-US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890407" y="3132157"/>
                <a:ext cx="2800350" cy="5798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1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100" i="1">
                            <a:latin typeface="Cambria Math"/>
                          </a:rPr>
                          <m:t>𝐹</m:t>
                        </m:r>
                      </m:e>
                      <m:sup>
                        <m:r>
                          <a:rPr lang="en-US" sz="2100" i="1">
                            <a:latin typeface="Cambria Math"/>
                          </a:rPr>
                          <m:t>𝑠</m:t>
                        </m:r>
                      </m:sup>
                    </m:sSup>
                    <m:r>
                      <a:rPr lang="en-US" sz="21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1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100" i="1">
                            <a:latin typeface="Cambria Math"/>
                          </a:rPr>
                          <m:t>𝑣</m:t>
                        </m:r>
                      </m:num>
                      <m:den>
                        <m:r>
                          <a:rPr lang="en-US" sz="2100" i="1">
                            <a:latin typeface="Cambria Math"/>
                          </a:rPr>
                          <m:t>𝑐</m:t>
                        </m:r>
                      </m:den>
                    </m:f>
                    <m:r>
                      <a:rPr lang="en-US" sz="2100" i="1">
                        <a:latin typeface="Cambria Math"/>
                      </a:rPr>
                      <m:t>𝐹</m:t>
                    </m:r>
                  </m:oMath>
                </a14:m>
                <a:r>
                  <a:rPr lang="en-US" sz="2100" dirty="0"/>
                  <a:t>  --&gt;   </a:t>
                </a:r>
                <a14:m>
                  <m:oMath xmlns:m="http://schemas.openxmlformats.org/officeDocument/2006/math">
                    <m:r>
                      <a:rPr lang="en-US" sz="2100" i="1">
                        <a:latin typeface="Cambria Math"/>
                      </a:rPr>
                      <m:t>𝑣</m:t>
                    </m:r>
                    <m:r>
                      <a:rPr lang="en-US" sz="21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1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1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100" i="1">
                                <a:latin typeface="Cambria Math"/>
                              </a:rPr>
                              <m:t>𝐹</m:t>
                            </m:r>
                          </m:e>
                          <m:sup>
                            <m:r>
                              <a:rPr lang="en-US" sz="2100" i="1">
                                <a:latin typeface="Cambria Math"/>
                              </a:rPr>
                              <m:t>𝑠</m:t>
                            </m:r>
                          </m:sup>
                        </m:sSup>
                      </m:num>
                      <m:den>
                        <m:r>
                          <a:rPr lang="en-US" sz="2100" i="1">
                            <a:latin typeface="Cambria Math"/>
                          </a:rPr>
                          <m:t>𝐹</m:t>
                        </m:r>
                      </m:den>
                    </m:f>
                    <m:r>
                      <a:rPr lang="en-US" sz="2100" i="1">
                        <a:latin typeface="Cambria Math"/>
                      </a:rPr>
                      <m:t>𝑐</m:t>
                    </m:r>
                  </m:oMath>
                </a14:m>
                <a:endParaRPr lang="en-US" sz="21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407" y="3132157"/>
                <a:ext cx="2800350" cy="579839"/>
              </a:xfrm>
              <a:prstGeom prst="rect">
                <a:avLst/>
              </a:prstGeom>
              <a:blipFill rotWithShape="0">
                <a:blip r:embed="rId2"/>
                <a:stretch>
                  <a:fillRect b="-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890407" y="4001294"/>
                <a:ext cx="3970959" cy="10156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/>
                          </a:rPr>
                          <m:t>𝐹</m:t>
                        </m:r>
                      </m:e>
                      <m:sup>
                        <m:r>
                          <a:rPr lang="en-US" sz="2000" i="1">
                            <a:latin typeface="Cambria Math"/>
                          </a:rPr>
                          <m:t>𝑠</m:t>
                        </m:r>
                      </m:sup>
                    </m:sSup>
                  </m:oMath>
                </a14:m>
                <a:r>
                  <a:rPr lang="en-US" sz="2000" dirty="0"/>
                  <a:t>: Doppler shift</a:t>
                </a:r>
              </a:p>
              <a:p>
                <a:r>
                  <a:rPr lang="en-US" sz="2000" i="1" dirty="0"/>
                  <a:t>c</a:t>
                </a:r>
                <a:r>
                  <a:rPr lang="en-US" sz="2000" dirty="0"/>
                  <a:t>: propagation speed of the medium</a:t>
                </a:r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/>
                      </a:rPr>
                      <m:t>𝐹</m:t>
                    </m:r>
                    <m:r>
                      <a:rPr lang="en-US" sz="2000" i="1">
                        <a:latin typeface="Cambria Math"/>
                      </a:rPr>
                      <m:t> </m:t>
                    </m:r>
                  </m:oMath>
                </a14:m>
                <a:r>
                  <a:rPr lang="en-US" sz="2000" dirty="0"/>
                  <a:t>: frequency of the wave</a:t>
                </a:r>
                <a:endParaRPr lang="en-US" sz="2000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0407" y="4001294"/>
                <a:ext cx="3970959" cy="1015663"/>
              </a:xfrm>
              <a:prstGeom prst="rect">
                <a:avLst/>
              </a:prstGeom>
              <a:blipFill rotWithShape="0">
                <a:blip r:embed="rId3"/>
                <a:stretch>
                  <a:fillRect l="-1536" t="-2994" r="-1075" b="-9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4" name="Picture 2" descr="http://www.school-for-champions.com/science/images/sound_doppler_effec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0608" y="4333079"/>
            <a:ext cx="3929063" cy="1978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841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Doppler? (Why not accelerometer?)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Compared to accelerometer, it is much more accurate to track the movement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7237" y="2953636"/>
            <a:ext cx="2331720" cy="1165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21048" y="4119496"/>
            <a:ext cx="2734723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Acceleration while device is moving</a:t>
            </a:r>
            <a:endParaRPr lang="en-US" sz="1350" b="1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939" y="4571797"/>
            <a:ext cx="2331720" cy="1165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85702" y="5716961"/>
            <a:ext cx="345876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b="1" dirty="0"/>
              <a:t>Movement estimated from the accelerometer</a:t>
            </a:r>
            <a:endParaRPr lang="en-US" sz="1350" b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6189" y="2953636"/>
            <a:ext cx="2057400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678" y="4308907"/>
            <a:ext cx="285750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621806" y="4002612"/>
            <a:ext cx="185108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Measured Doppler shift</a:t>
            </a:r>
            <a:endParaRPr lang="en-US" sz="1350" dirty="0"/>
          </a:p>
        </p:txBody>
      </p:sp>
      <p:sp>
        <p:nvSpPr>
          <p:cNvPr id="11" name="TextBox 10"/>
          <p:cNvSpPr txBox="1"/>
          <p:nvPr/>
        </p:nvSpPr>
        <p:spPr>
          <a:xfrm>
            <a:off x="5153403" y="5751563"/>
            <a:ext cx="3032177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/>
              <a:t>Movement estimated from Doppler shift</a:t>
            </a:r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93792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1295</TotalTime>
  <Words>887</Words>
  <Application>Microsoft Office PowerPoint</Application>
  <PresentationFormat>On-screen Show (4:3)</PresentationFormat>
  <Paragraphs>183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맑은 고딕</vt:lpstr>
      <vt:lpstr>Arial</vt:lpstr>
      <vt:lpstr>Calibri</vt:lpstr>
      <vt:lpstr>Calibri Light</vt:lpstr>
      <vt:lpstr>Cambria Math</vt:lpstr>
      <vt:lpstr>Tw Cen MT Condensed</vt:lpstr>
      <vt:lpstr>Office Theme</vt:lpstr>
      <vt:lpstr>Turning a Mobile Device into a Mouse in the Air</vt:lpstr>
      <vt:lpstr>Era of Smart Devices</vt:lpstr>
      <vt:lpstr>Ideally</vt:lpstr>
      <vt:lpstr>Our goal</vt:lpstr>
      <vt:lpstr>Possible solutions</vt:lpstr>
      <vt:lpstr>Our Approach</vt:lpstr>
      <vt:lpstr>Outline</vt:lpstr>
      <vt:lpstr>Doppler Effect</vt:lpstr>
      <vt:lpstr>Why Doppler? (Why not accelerometer?)</vt:lpstr>
      <vt:lpstr>Doppler based device movement tracking</vt:lpstr>
      <vt:lpstr>Doppler shift estimation</vt:lpstr>
      <vt:lpstr>Improving the frequency shift estimation accuracy</vt:lpstr>
      <vt:lpstr>Tracking the device position - 1</vt:lpstr>
      <vt:lpstr>Tracking the device position - 2</vt:lpstr>
      <vt:lpstr>Finding the distance between speakers</vt:lpstr>
      <vt:lpstr>Finding the initial position (particle filtering)</vt:lpstr>
      <vt:lpstr>Controlling a device with one speaker</vt:lpstr>
      <vt:lpstr>Implementation</vt:lpstr>
      <vt:lpstr>Performance evaluation</vt:lpstr>
      <vt:lpstr>Tracking accuracy</vt:lpstr>
      <vt:lpstr>Target Pointing evaluation</vt:lpstr>
      <vt:lpstr>Drawing evaluation</vt:lpstr>
      <vt:lpstr>Conclusion</vt:lpstr>
      <vt:lpstr>Thank you!</vt:lpstr>
      <vt:lpstr>PowerPoint Presentation</vt:lpstr>
      <vt:lpstr>PowerPoint Presentation</vt:lpstr>
      <vt:lpstr>Putting it all together</vt:lpstr>
      <vt:lpstr>Micro benchmark - 1</vt:lpstr>
      <vt:lpstr>Micro benchmark - 2</vt:lpstr>
      <vt:lpstr>Motivation</vt:lpstr>
      <vt:lpstr>Accelerometer based device tracking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Turning a Mobile Device into Mouse in the Air</dc:title>
  <dc:creator>Sangki Yun</dc:creator>
  <cp:lastModifiedBy>sangki</cp:lastModifiedBy>
  <cp:revision>174</cp:revision>
  <dcterms:created xsi:type="dcterms:W3CDTF">2015-03-23T22:18:28Z</dcterms:created>
  <dcterms:modified xsi:type="dcterms:W3CDTF">2015-05-05T21:44:18Z</dcterms:modified>
</cp:coreProperties>
</file>