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1" r:id="rId9"/>
    <p:sldId id="272" r:id="rId10"/>
    <p:sldId id="270" r:id="rId11"/>
    <p:sldId id="259" r:id="rId12"/>
    <p:sldId id="273" r:id="rId13"/>
    <p:sldId id="274" r:id="rId14"/>
    <p:sldId id="275" r:id="rId15"/>
    <p:sldId id="260" r:id="rId16"/>
    <p:sldId id="276" r:id="rId17"/>
    <p:sldId id="261" r:id="rId18"/>
    <p:sldId id="277" r:id="rId19"/>
    <p:sldId id="265" r:id="rId20"/>
    <p:sldId id="262" r:id="rId21"/>
    <p:sldId id="27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84" autoAdjust="0"/>
  </p:normalViewPr>
  <p:slideViewPr>
    <p:cSldViewPr snapToGrid="0">
      <p:cViewPr varScale="1">
        <p:scale>
          <a:sx n="72" d="100"/>
          <a:sy n="72" d="100"/>
        </p:scale>
        <p:origin x="114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29319-95BA-480F-B46C-09B1B23D8657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30FB7-1285-499D-85A7-13E3E685A2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这类文章比较少讲。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马萨诸塞大学阿默斯特分校，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2021QS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世界大学排名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37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吸尘器的声音大小</a:t>
            </a:r>
            <a:endParaRPr lang="en-US" altLang="zh-CN" dirty="0"/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Wave: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频率振幅固定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FHSS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：跳频扩频：一种数据传输技术，它利用一个在宽范围内改变频率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即“跳频”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的窄带载波信号调制数据信号。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13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通过对结构进行分析，结论是非线性效应。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9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放大器的非线性失真，是导致泄露音频的主要原因。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8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maximum volume does not necessarily bring the</a:t>
            </a:r>
            <a:b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 sensing range due to the audible sound leakage.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7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the music is using 60% of the maximum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volume, we limit the volume of the sensing signal below 40% of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maximum volume.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8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LASense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Pushing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Limits of Fine-grained Activity Sensing Using Acoustic Signals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8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device is worn by a user, even if the wearer just stands still, the involuntary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 of the body [40] changes the position of the device,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resulting in large distance changes for both the human target and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static objects, as shown in Figure 17b.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0FB7-1285-499D-85A7-13E3E685A28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4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3C00-1686-4F5C-9C54-471C614F2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182AB3-0116-411A-8268-B79F9E5A0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0F7200-2189-4101-BCE0-ECB22D73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57FC5B-716C-40DA-88F2-E609BF72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9571D-6CF8-484A-8C5E-1EEF108B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8935E-E6B3-4263-8CAB-4D17CC8A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D465DF-F383-4933-8671-2C389269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2CCC3-1995-42F9-9713-94D92FED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F75E0F-D4AF-4B2E-B720-3069BDC3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91F09E-DC89-4B8D-814B-1579806E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8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0B3F05-9B52-4D00-8315-8119FD6D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01CB2E-5036-4A83-9CAD-B49DE41F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22446A-7DA9-41C2-9F8A-3D50354F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7C043C-779B-4FC4-9D95-20057AE6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C7237E-6982-43D4-B476-14BDA07C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53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2BFA9-F992-40C2-956D-F48AE765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505FE7-BE24-44C1-B748-3BF10DDF1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08A74D-ECFF-4AEE-9701-EA874D97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1E784F-F3D3-421F-8BAF-F844E3B2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A51F74-F700-4A81-9C5B-1E5C4074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8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8A864-276D-4B88-84E5-172D71AC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F170E4-4B51-461B-B249-EDC8A16BB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5EF618-1680-4BE1-AAE5-195817DA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26EF12-4EE0-46E9-94D6-A32CF043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216FE0-9AC8-4529-AAEE-E67E39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4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4952C-F6EE-4C00-BC0E-13FBA24E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46D3EC-DFCC-4EBC-AECF-73680B552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108592-CFE4-4332-A32D-40237A00D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C30C9E-C832-4F8B-9365-EA8862F3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12620E-95C6-4EEF-9E8C-03A32630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6AB2CE-34BF-43B0-9846-1B886DAC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5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77EDE-BD07-44AA-BEC2-67EDC25C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DEACF3-7633-4BD4-BF90-6A3AA7C92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EF10F7-A93D-4ED4-B743-9F99C57E9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FF02EB-35CA-4AEF-9A75-DE04886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E6808B-AC48-4F7D-97EF-300242F1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72DF89-899B-4BB5-8364-C8547DDC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76C262-F959-4770-9C61-DAED0854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CE0242-DF21-4075-B2B2-B33FE34C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28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7A78C-2FF6-4948-882B-36909CF4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85A0AF-BD0E-498C-A9F2-466A424D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63F941-6580-4C67-99A1-65502C4A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2E7BF5-A37E-4E13-B314-24280A02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96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3FE165-6DBB-449C-9B57-F6F87F24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410F0-A334-40A4-8CFE-D415D471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D4BB40-3CAF-4D58-8CF5-053060E2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74E62-2DD0-4938-A734-869F51CB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2F8FA7-C7DC-45E2-A22C-1AEE7ADC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B8BABB-B5D6-4262-AE9D-9C1FBD68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4DC3CD-9F58-4E8A-B994-4AD33757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8FC685-AAE9-4BC5-9828-23FF985C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9B91B2-AB6E-455A-B011-68C44AE2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4AA9C-7169-4DE8-B939-786B5128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41CA748-0D56-4858-B948-5C7AC272F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01C29E-20E0-4D3A-BA33-94F8F127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D76F78-6F5F-4F08-9EE3-DFB11DB8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A42CB6-56A8-475C-8A87-E6D8999D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F03306-15CF-42C3-8541-B5380C1B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B66EAA-B052-419E-BDF9-13B951AB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23308E-8DB9-40B9-A3D1-8616856DB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531DA1-10DD-43CF-9A4A-F4AA3D4AF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A0CB-308E-4B70-A02B-587633B9BB33}" type="datetimeFigureOut">
              <a:rPr lang="zh-CN" altLang="en-US" smtClean="0"/>
              <a:t>2023/3/7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80ECDF-6522-4D4A-90AC-EF3892654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5052AE-0885-4900-BE6D-4D99308F6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E198-9702-4B58-8B05-3FF4631E5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64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2BC13-CF49-4436-AAE8-814CA6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Experience: Practical Problems for Acoustic Sensing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1ED011-411F-4AF4-89F5-43D6DCF17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3714702"/>
            <a:ext cx="5800725" cy="8667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2AF3F4-B984-4874-B361-306B764B53A4}"/>
              </a:ext>
            </a:extLst>
          </p:cNvPr>
          <p:cNvSpPr txBox="1"/>
          <p:nvPr/>
        </p:nvSpPr>
        <p:spPr>
          <a:xfrm>
            <a:off x="1524000" y="758384"/>
            <a:ext cx="407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/>
              <a:t>MobiCom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2022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119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8FF52-14BF-48DA-8A61-0EA0F3ED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482666-3BB3-4818-AF29-5CF5370C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CN" dirty="0"/>
              <a:t>4. </a:t>
            </a:r>
            <a:r>
              <a:rPr lang="en-US" altLang="zh-CN" i="1" dirty="0"/>
              <a:t>The audible sound leakage issue can be </a:t>
            </a:r>
            <a:r>
              <a:rPr lang="en-US" altLang="zh-CN" b="1" i="1" dirty="0"/>
              <a:t>mitigated </a:t>
            </a:r>
            <a:r>
              <a:rPr lang="en-US" altLang="zh-CN" i="1" dirty="0"/>
              <a:t>by</a:t>
            </a:r>
            <a:br>
              <a:rPr lang="en-US" altLang="zh-CN" i="1" dirty="0"/>
            </a:br>
            <a:r>
              <a:rPr lang="en-US" altLang="zh-CN" i="1" dirty="0"/>
              <a:t>masking it </a:t>
            </a:r>
            <a:r>
              <a:rPr lang="en-US" altLang="zh-CN" b="1" i="1" dirty="0"/>
              <a:t>with white noise or music</a:t>
            </a:r>
            <a:r>
              <a:rPr lang="en-US" altLang="zh-CN" b="1" dirty="0"/>
              <a:t> </a:t>
            </a:r>
          </a:p>
          <a:p>
            <a:r>
              <a:rPr lang="en-US" altLang="zh-CN" dirty="0"/>
              <a:t>with the two masks, i.e., white noise and soft music </a:t>
            </a:r>
          </a:p>
          <a:p>
            <a:endParaRPr lang="en-US" altLang="zh-CN" dirty="0"/>
          </a:p>
          <a:p>
            <a:r>
              <a:rPr lang="zh-CN" altLang="en-US" dirty="0"/>
              <a:t>解释是声音更柔和；同时对</a:t>
            </a:r>
            <a:r>
              <a:rPr lang="en-US" altLang="zh-CN" dirty="0"/>
              <a:t>sensing</a:t>
            </a:r>
            <a:r>
              <a:rPr lang="zh-CN" altLang="en-US" dirty="0"/>
              <a:t>影响较小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663964-68C7-4E0A-AF8A-046CFA239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2083"/>
            <a:ext cx="5482017" cy="27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555B8-F818-4AF0-AB34-6FBD06A2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Influence on usage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8D70C-1B5F-463B-89C7-54835D31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54316" cy="4351338"/>
          </a:xfrm>
        </p:spPr>
        <p:txBody>
          <a:bodyPr/>
          <a:lstStyle/>
          <a:p>
            <a:r>
              <a:rPr lang="en-US" altLang="zh-CN" dirty="0"/>
              <a:t>user expects sensing and other applications such as music play to co-exist</a:t>
            </a:r>
          </a:p>
          <a:p>
            <a:r>
              <a:rPr lang="en-US" altLang="zh-CN" dirty="0"/>
              <a:t>the quality of music play gets degraded if sensing and music play happen simultaneously </a:t>
            </a: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08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9C188-FA6C-4BCB-807C-7B2925EB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 </a:t>
            </a:r>
            <a:r>
              <a:rPr lang="en-US" altLang="zh-CN" b="1" dirty="0"/>
              <a:t>IMPACT OF SENSING ON</a:t>
            </a:r>
            <a:br>
              <a:rPr lang="en-US" altLang="zh-CN" b="1" dirty="0"/>
            </a:br>
            <a:r>
              <a:rPr lang="en-US" altLang="zh-CN" b="1" dirty="0"/>
              <a:t>MUSIC PLAY/VOICE CALL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3D1028B-E2EC-4315-B12B-F4A32D69F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1" y="2191293"/>
            <a:ext cx="5962650" cy="3314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DCC305-0492-43ED-8AC0-CBC3A895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062706"/>
            <a:ext cx="60007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88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46934-648C-4530-B821-BA89D0C5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9D5D52-3662-439A-B9E0-6F95250F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4789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5. Although existing operating systems support simultaneous playing of sensing signal and music/voice, the quality of music/voice does </a:t>
            </a:r>
            <a:r>
              <a:rPr lang="en-US" altLang="zh-CN" b="1" dirty="0"/>
              <a:t>get affected</a:t>
            </a:r>
          </a:p>
          <a:p>
            <a:pPr marL="0" indent="0">
              <a:buNone/>
            </a:pPr>
            <a:r>
              <a:rPr lang="zh-CN" altLang="en-US" dirty="0"/>
              <a:t>由于</a:t>
            </a:r>
            <a:r>
              <a:rPr lang="en-US" altLang="zh-CN" dirty="0"/>
              <a:t>sensing</a:t>
            </a:r>
            <a:r>
              <a:rPr lang="zh-CN" altLang="en-US" dirty="0"/>
              <a:t>声音一般设置大于音量的</a:t>
            </a:r>
            <a:r>
              <a:rPr lang="en-US" altLang="zh-CN" dirty="0"/>
              <a:t>80%</a:t>
            </a:r>
            <a:r>
              <a:rPr lang="zh-CN" altLang="en-US" dirty="0"/>
              <a:t>；而</a:t>
            </a:r>
            <a:r>
              <a:rPr lang="en-US" altLang="zh-CN" dirty="0"/>
              <a:t>DAC</a:t>
            </a:r>
            <a:r>
              <a:rPr lang="zh-CN" altLang="en-US" dirty="0"/>
              <a:t>会对</a:t>
            </a:r>
            <a:r>
              <a:rPr lang="en-US" altLang="zh-CN" dirty="0"/>
              <a:t>mixed</a:t>
            </a:r>
            <a:r>
              <a:rPr lang="zh-CN" altLang="en-US" dirty="0"/>
              <a:t>信号做</a:t>
            </a:r>
            <a:r>
              <a:rPr lang="en-US" altLang="zh-CN" dirty="0"/>
              <a:t>cut-off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32BCC5-1C34-4811-AF13-9230EF0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581" y="2572544"/>
            <a:ext cx="5457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10EF8-B4F8-47C5-9C09-8725C834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F45D6D-4F85-41A2-9551-35A8D4C1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8379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方案：</a:t>
            </a:r>
            <a:r>
              <a:rPr lang="zh-CN" altLang="en-US" b="1" dirty="0"/>
              <a:t>对</a:t>
            </a:r>
            <a:r>
              <a:rPr lang="en-US" altLang="zh-CN" b="1" dirty="0"/>
              <a:t>sensing</a:t>
            </a:r>
            <a:r>
              <a:rPr lang="zh-CN" altLang="en-US" b="1" dirty="0"/>
              <a:t>音量做动态限制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方案：使用信号处理提升</a:t>
            </a:r>
            <a:r>
              <a:rPr lang="en-US" altLang="zh-CN" b="1" dirty="0"/>
              <a:t>sensing</a:t>
            </a:r>
            <a:r>
              <a:rPr lang="zh-CN" altLang="en-US" b="1" dirty="0"/>
              <a:t>音量以提升</a:t>
            </a:r>
            <a:r>
              <a:rPr lang="en-US" altLang="zh-CN" b="1" dirty="0"/>
              <a:t>sensing</a:t>
            </a:r>
            <a:r>
              <a:rPr lang="zh-CN" altLang="en-US" b="1" dirty="0"/>
              <a:t>距离</a:t>
            </a:r>
            <a:r>
              <a:rPr lang="en-US" altLang="zh-CN" b="1" dirty="0"/>
              <a:t>(LASENSE,</a:t>
            </a:r>
            <a:r>
              <a:rPr lang="zh-CN" altLang="en-US" b="1" dirty="0"/>
              <a:t>使用一对麦克风扬声器做信号增强</a:t>
            </a:r>
            <a:r>
              <a:rPr lang="en-US" altLang="zh-CN" b="1" dirty="0"/>
              <a:t>)</a:t>
            </a:r>
            <a:endParaRPr lang="zh-CN" altLang="en-US" b="1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06E947-7DAC-44AB-A23A-6E9E5D32D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316" y="3236495"/>
            <a:ext cx="6351926" cy="34781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BDE302A-7531-41B1-A761-00EBE61FD30F}"/>
              </a:ext>
            </a:extLst>
          </p:cNvPr>
          <p:cNvSpPr/>
          <p:nvPr/>
        </p:nvSpPr>
        <p:spPr>
          <a:xfrm>
            <a:off x="6598869" y="2751038"/>
            <a:ext cx="361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LinLibertineT"/>
              </a:rPr>
              <a:t>Advanced signal processing schemes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27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1AF5D2-E591-4A70-8189-21AED1A4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Power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98436-4DEA-42E5-BFB0-2DFAB14D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When acoustic sensing is enabled for 2 hours, there is a 22% battery drop on a smartphone, a 78% battery drop on a smartwatch, and a 66% battery drop on a wireless earphone, respectively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725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62013-A54F-46FD-A3D2-3E131178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013BE-4BD6-455A-9F9D-DD8C121C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43863" cy="4351338"/>
          </a:xfrm>
        </p:spPr>
        <p:txBody>
          <a:bodyPr/>
          <a:lstStyle/>
          <a:p>
            <a:r>
              <a:rPr lang="en-US" altLang="zh-CN" dirty="0"/>
              <a:t>The power consumption of acoustic sensing can be significantly reduced if we introduce </a:t>
            </a:r>
            <a:r>
              <a:rPr lang="en-US" altLang="zh-CN" b="1" dirty="0"/>
              <a:t>power control </a:t>
            </a:r>
            <a:r>
              <a:rPr lang="en-US" altLang="zh-CN" dirty="0"/>
              <a:t>schemes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1329DD-BB14-4040-AE66-925148B4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65" y="1252037"/>
            <a:ext cx="5362575" cy="33432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928D55-C9C8-414E-A14C-4B1A6E37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65" y="4471988"/>
            <a:ext cx="5619750" cy="17049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014F97-1BE3-42F5-93FB-5955B3978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60" y="3477165"/>
            <a:ext cx="4189245" cy="30157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CB29921-18DF-4F69-AA62-E6288951D51E}"/>
              </a:ext>
            </a:extLst>
          </p:cNvPr>
          <p:cNvSpPr/>
          <p:nvPr/>
        </p:nvSpPr>
        <p:spPr>
          <a:xfrm>
            <a:off x="3252539" y="146064"/>
            <a:ext cx="885122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LinLibertineT"/>
              </a:rPr>
              <a:t>there is no human target in front of the wearer for more than 80% of the time</a:t>
            </a:r>
            <a:r>
              <a:rPr lang="zh-CN" altLang="en-US" dirty="0">
                <a:latin typeface="LinLibertineT"/>
              </a:rPr>
              <a:t>： </a:t>
            </a:r>
            <a:r>
              <a:rPr lang="en-US" altLang="zh-CN" dirty="0"/>
              <a:t>Once a target is detected, the</a:t>
            </a:r>
          </a:p>
          <a:p>
            <a:r>
              <a:rPr lang="en-US" altLang="zh-CN" dirty="0"/>
              <a:t>device enters into the active state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356ED1-95F1-49DF-8B02-328FFD8ED727}"/>
              </a:ext>
            </a:extLst>
          </p:cNvPr>
          <p:cNvSpPr/>
          <p:nvPr/>
        </p:nvSpPr>
        <p:spPr>
          <a:xfrm>
            <a:off x="3252539" y="988276"/>
            <a:ext cx="3497177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latin typeface="LinLibertineT"/>
              </a:rPr>
              <a:t>The signal power required for sensing a close target is much smaller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65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47D38-4483-4BD6-BDC3-FA9AA713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Device mobility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F295CB-2353-457D-9B6D-410991B8E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when the device is moving, differentiation between human</a:t>
            </a:r>
            <a:br>
              <a:rPr lang="en-US" altLang="zh-CN" dirty="0"/>
            </a:br>
            <a:r>
              <a:rPr lang="en-US" altLang="zh-CN" dirty="0"/>
              <a:t>target and static objects becomes challenging because even signals reflected from static objects exhibit non-zero Doppler values.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84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57E634-7D04-4569-AD44-6A6CE2C8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98348E-B530-4806-968E-632EBF4F7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4905" cy="4351338"/>
          </a:xfrm>
        </p:spPr>
        <p:txBody>
          <a:bodyPr/>
          <a:lstStyle/>
          <a:p>
            <a:r>
              <a:rPr lang="en-US" altLang="zh-CN" dirty="0"/>
              <a:t>The movements of sensing device significantly degrade the performance of acoustic sensing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0CBC11-E1C1-41E7-9006-C705EA1A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798" y="180476"/>
            <a:ext cx="6907106" cy="61523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8FC67B3-F25B-4476-921C-96C2E02D84CB}"/>
              </a:ext>
            </a:extLst>
          </p:cNvPr>
          <p:cNvSpPr txBox="1"/>
          <p:nvPr/>
        </p:nvSpPr>
        <p:spPr>
          <a:xfrm flipH="1">
            <a:off x="6529138" y="6300368"/>
            <a:ext cx="565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消减背景方法只对静止</a:t>
            </a:r>
            <a:r>
              <a:rPr lang="en-US" altLang="zh-CN" dirty="0"/>
              <a:t>device</a:t>
            </a:r>
            <a:r>
              <a:rPr lang="zh-CN" altLang="en-US" dirty="0"/>
              <a:t>有效</a:t>
            </a:r>
          </a:p>
        </p:txBody>
      </p:sp>
    </p:spTree>
    <p:extLst>
      <p:ext uri="{BB962C8B-B14F-4D97-AF65-F5344CB8AC3E}">
        <p14:creationId xmlns:p14="http://schemas.microsoft.com/office/powerpoint/2010/main" val="296274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382BF2-D982-45E1-B6ED-C2E593C9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3" y="393606"/>
            <a:ext cx="8938738" cy="553796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418E4C2-C6A6-464C-827A-679D0698DC34}"/>
              </a:ext>
            </a:extLst>
          </p:cNvPr>
          <p:cNvSpPr txBox="1"/>
          <p:nvPr/>
        </p:nvSpPr>
        <p:spPr>
          <a:xfrm flipH="1">
            <a:off x="2668603" y="6280484"/>
            <a:ext cx="369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基于位置预测的方法</a:t>
            </a:r>
          </a:p>
        </p:txBody>
      </p:sp>
    </p:spTree>
    <p:extLst>
      <p:ext uri="{BB962C8B-B14F-4D97-AF65-F5344CB8AC3E}">
        <p14:creationId xmlns:p14="http://schemas.microsoft.com/office/powerpoint/2010/main" val="357630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59C089-3079-4C2C-88F5-12E5FB75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03135F-3079-494C-9AE4-6BCE8E8F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There exists annoying </a:t>
            </a:r>
            <a:r>
              <a:rPr lang="en-US" altLang="zh-CN" b="1" dirty="0">
                <a:solidFill>
                  <a:srgbClr val="FF0000"/>
                </a:solidFill>
              </a:rPr>
              <a:t>audible sound leakage </a:t>
            </a:r>
            <a:r>
              <a:rPr lang="en-US" altLang="zh-CN" dirty="0"/>
              <a:t>caused by acoustic sensing</a:t>
            </a:r>
          </a:p>
          <a:p>
            <a:r>
              <a:rPr lang="en-US" altLang="zh-CN" dirty="0"/>
              <a:t>Acoustic sensing actually </a:t>
            </a:r>
            <a:r>
              <a:rPr lang="en-US" altLang="zh-CN" b="1" dirty="0">
                <a:solidFill>
                  <a:srgbClr val="FF0000"/>
                </a:solidFill>
              </a:rPr>
              <a:t>affects music play and voice call</a:t>
            </a:r>
            <a:r>
              <a:rPr lang="en-US" altLang="zh-CN" dirty="0"/>
              <a:t>; </a:t>
            </a:r>
          </a:p>
          <a:p>
            <a:r>
              <a:rPr lang="en-US" altLang="zh-CN" dirty="0"/>
              <a:t>Acoustic sensing consumes a significant amount of </a:t>
            </a:r>
            <a:r>
              <a:rPr lang="en-US" altLang="zh-CN" b="1" dirty="0">
                <a:solidFill>
                  <a:srgbClr val="FF0000"/>
                </a:solidFill>
              </a:rPr>
              <a:t>power</a:t>
            </a:r>
            <a:r>
              <a:rPr lang="en-US" altLang="zh-CN" dirty="0"/>
              <a:t>, degrading the battery life; </a:t>
            </a:r>
          </a:p>
          <a:p>
            <a:r>
              <a:rPr lang="en-US" altLang="zh-CN" dirty="0"/>
              <a:t>Real-world </a:t>
            </a:r>
            <a:r>
              <a:rPr lang="en-US" altLang="zh-CN" b="1" dirty="0">
                <a:solidFill>
                  <a:srgbClr val="FF0000"/>
                </a:solidFill>
              </a:rPr>
              <a:t>device mobility </a:t>
            </a:r>
            <a:r>
              <a:rPr lang="en-US" altLang="zh-CN" dirty="0"/>
              <a:t>can fail acoustic sensing.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468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32AFC5-166C-4F9D-8EE9-40A4A6D8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599E8-4AE2-49A0-89F1-18A6E8B7A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4947" cy="4351338"/>
          </a:xfrm>
        </p:spPr>
        <p:txBody>
          <a:bodyPr/>
          <a:lstStyle/>
          <a:p>
            <a:r>
              <a:rPr lang="en-US" altLang="zh-CN" dirty="0"/>
              <a:t>We involve the inertial measurement unit (</a:t>
            </a:r>
            <a:r>
              <a:rPr lang="en-US" altLang="zh-CN" b="1" dirty="0"/>
              <a:t>IMU</a:t>
            </a:r>
            <a:r>
              <a:rPr lang="en-US" altLang="zh-CN" dirty="0"/>
              <a:t>) sensor to address the device movement issue.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7FA016-E7D1-46B4-892C-3E81A3E3B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47" y="681037"/>
            <a:ext cx="5495925" cy="35433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CEB7BCE-8EA8-414A-B805-C4532EB99595}"/>
              </a:ext>
            </a:extLst>
          </p:cNvPr>
          <p:cNvSpPr txBox="1"/>
          <p:nvPr/>
        </p:nvSpPr>
        <p:spPr>
          <a:xfrm flipH="1">
            <a:off x="1207545" y="5163671"/>
            <a:ext cx="3450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IMU </a:t>
            </a:r>
            <a:r>
              <a:rPr lang="zh-CN" altLang="en-US" dirty="0"/>
              <a:t>和声音计算出的物体位置的差分，可以用来抵消不同的移动影响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B3180A-2CF3-4BC0-AAE7-4AAB67FD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934" y="4073908"/>
            <a:ext cx="5086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CF461-AAD9-4316-8EB5-0EE2253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FD12AF-E4A8-4F1A-B8F1-4EBA6FA8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实际项目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Audible leakage: </a:t>
            </a:r>
            <a:r>
              <a:rPr lang="zh-CN" altLang="en-US" dirty="0"/>
              <a:t>选用信号；增加</a:t>
            </a:r>
            <a:r>
              <a:rPr lang="en-US" altLang="zh-CN" dirty="0"/>
              <a:t>white noise; </a:t>
            </a:r>
            <a:r>
              <a:rPr lang="zh-CN" altLang="en-US" dirty="0"/>
              <a:t>非线性效应</a:t>
            </a:r>
            <a:endParaRPr lang="en-US" altLang="zh-CN" dirty="0"/>
          </a:p>
          <a:p>
            <a:r>
              <a:rPr lang="en-US" altLang="zh-CN" dirty="0"/>
              <a:t>Music Play Influence: </a:t>
            </a:r>
            <a:r>
              <a:rPr lang="zh-CN" altLang="en-US" dirty="0"/>
              <a:t>音量控制</a:t>
            </a:r>
            <a:endParaRPr lang="en-US" altLang="zh-CN" dirty="0"/>
          </a:p>
          <a:p>
            <a:r>
              <a:rPr lang="zh-CN" altLang="en-US" dirty="0"/>
              <a:t>功耗：根据有无物体</a:t>
            </a:r>
            <a:r>
              <a:rPr lang="en-US" altLang="zh-CN" dirty="0"/>
              <a:t>/</a:t>
            </a:r>
            <a:r>
              <a:rPr lang="zh-CN" altLang="en-US" dirty="0"/>
              <a:t>物体距离调整功耗</a:t>
            </a:r>
            <a:endParaRPr lang="en-US" altLang="zh-CN" dirty="0"/>
          </a:p>
          <a:p>
            <a:r>
              <a:rPr lang="en-US" altLang="zh-CN" dirty="0"/>
              <a:t>Device</a:t>
            </a:r>
            <a:r>
              <a:rPr lang="zh-CN" altLang="en-US" dirty="0"/>
              <a:t>移动：</a:t>
            </a:r>
            <a:r>
              <a:rPr lang="en-US" altLang="zh-CN" dirty="0"/>
              <a:t>IMU</a:t>
            </a:r>
            <a:r>
              <a:rPr lang="zh-CN" altLang="en-US" dirty="0"/>
              <a:t>等方式弥补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70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7B5C7-C717-4BF8-B4BE-140FDE57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Audible Leakage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BD705-A4E3-41BF-96B6-25ABE7FBF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1495" cy="4351338"/>
          </a:xfrm>
        </p:spPr>
        <p:txBody>
          <a:bodyPr/>
          <a:lstStyle/>
          <a:p>
            <a:r>
              <a:rPr lang="en-US" altLang="zh-CN" dirty="0"/>
              <a:t>For some devices, the intensity</a:t>
            </a:r>
            <a:br>
              <a:rPr lang="en-US" altLang="zh-CN" dirty="0"/>
            </a:br>
            <a:r>
              <a:rPr lang="en-US" altLang="zh-CN" dirty="0"/>
              <a:t>level of the audible sound leakage can be higher than 65 </a:t>
            </a:r>
            <a:r>
              <a:rPr lang="zh-CN" altLang="en-US" i="1" dirty="0"/>
              <a:t>𝑑𝐵</a:t>
            </a:r>
            <a:r>
              <a:rPr lang="en-US" altLang="zh-CN" dirty="0"/>
              <a:t>, which is close to the noise generated by a vacuum cleaner.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25C28D-4E7F-40F8-8FD4-995C827E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1629569"/>
            <a:ext cx="63912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8A99D4-5AE2-4D48-BC24-60CF9F94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056"/>
            <a:ext cx="12192000" cy="42918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598030-5D58-4871-860F-90B111A7AFA0}"/>
              </a:ext>
            </a:extLst>
          </p:cNvPr>
          <p:cNvSpPr txBox="1"/>
          <p:nvPr/>
        </p:nvSpPr>
        <p:spPr>
          <a:xfrm>
            <a:off x="2899611" y="6087979"/>
            <a:ext cx="765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发送信号水平均超出</a:t>
            </a:r>
            <a:r>
              <a:rPr lang="en-US" altLang="zh-CN" dirty="0"/>
              <a:t>noise</a:t>
            </a:r>
            <a:r>
              <a:rPr lang="zh-CN" altLang="en-US" dirty="0"/>
              <a:t>强度；即便噪音较低情况下，由于噪音的刺耳特性，用户同样会感觉不舒服</a:t>
            </a:r>
          </a:p>
        </p:txBody>
      </p:sp>
    </p:spTree>
    <p:extLst>
      <p:ext uri="{BB962C8B-B14F-4D97-AF65-F5344CB8AC3E}">
        <p14:creationId xmlns:p14="http://schemas.microsoft.com/office/powerpoint/2010/main" val="107687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A5689-9E36-4064-9C0B-018AB710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the leakage exists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2A5B39A-3652-4365-A7D6-9E2BED941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11" y="1973807"/>
            <a:ext cx="7182090" cy="45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3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A203C-833E-4C31-B432-6C967CA7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3A2C3-6CB4-44B7-BF84-E7DADB06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en-US" altLang="zh-CN" i="1" dirty="0"/>
              <a:t>The non-linear distortion of the audio amplifier is</a:t>
            </a:r>
            <a:br>
              <a:rPr lang="en-US" altLang="zh-CN" i="1" dirty="0"/>
            </a:br>
            <a:r>
              <a:rPr lang="en-US" altLang="zh-CN" i="1" dirty="0"/>
              <a:t>the chief culprit of the audible sound leakage. 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实验表明，只用</a:t>
            </a:r>
            <a:r>
              <a:rPr lang="en-US" altLang="zh-CN" dirty="0"/>
              <a:t>DAC</a:t>
            </a:r>
            <a:r>
              <a:rPr lang="zh-CN" altLang="en-US" dirty="0"/>
              <a:t>模块没有产生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泄露；加放大器才有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1EB64B-E228-4085-8B16-E4D21146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54" y="3128841"/>
            <a:ext cx="480861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3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2B1EA-ACE0-4429-BA55-C92375E1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Fingdings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99744D-2A9D-469A-9894-5811F40CE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看起来是贵的泄露更少</a:t>
            </a:r>
            <a:r>
              <a:rPr lang="en-US" altLang="zh-CN" dirty="0"/>
              <a:t>(</a:t>
            </a:r>
            <a:r>
              <a:rPr lang="zh-CN" altLang="en-US" dirty="0"/>
              <a:t>实验中保证输出相同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15C911-495D-4C60-9DE5-7A4CBFD7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92" y="3660357"/>
            <a:ext cx="575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2B1EA-ACE0-4429-BA55-C92375E1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Fingdings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99744D-2A9D-469A-9894-5811F40C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5063" cy="4351338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由于泄露，并不是音量越大</a:t>
            </a:r>
            <a:r>
              <a:rPr lang="en-US" altLang="zh-CN" dirty="0"/>
              <a:t>sensing</a:t>
            </a:r>
            <a:r>
              <a:rPr lang="zh-CN" altLang="en-US" dirty="0"/>
              <a:t>信号越强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BDFCDA-3D00-497B-81C9-BCDF7D5CB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2064418"/>
            <a:ext cx="5886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2B1EA-ACE0-4429-BA55-C92375E1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Fingdings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99744D-2A9D-469A-9894-5811F40C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117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3. </a:t>
            </a:r>
            <a:r>
              <a:rPr lang="en-US" altLang="zh-CN" i="1" dirty="0"/>
              <a:t>The severity of the audible sound leakage is dependent on the signal type.</a:t>
            </a:r>
          </a:p>
          <a:p>
            <a:endParaRPr lang="en-US" altLang="zh-CN" i="1" dirty="0"/>
          </a:p>
          <a:p>
            <a:r>
              <a:rPr lang="en-US" altLang="zh-CN" b="1" dirty="0"/>
              <a:t>the chirp signal produces the least </a:t>
            </a:r>
            <a:r>
              <a:rPr lang="en-US" altLang="zh-CN" dirty="0"/>
              <a:t>amount of audible sound leakage because</a:t>
            </a:r>
            <a:br>
              <a:rPr lang="en-US" altLang="zh-CN" dirty="0"/>
            </a:br>
            <a:r>
              <a:rPr lang="en-US" altLang="zh-CN" dirty="0"/>
              <a:t>there is just one single frequency at each timestamp</a:t>
            </a:r>
          </a:p>
          <a:p>
            <a:endParaRPr lang="en-US" altLang="zh-CN" dirty="0"/>
          </a:p>
          <a:p>
            <a:r>
              <a:rPr lang="zh-CN" altLang="en-US" dirty="0"/>
              <a:t>同一时间多个频率信号，则产生更多</a:t>
            </a:r>
            <a:r>
              <a:rPr lang="en-US" altLang="zh-CN" dirty="0"/>
              <a:t>aliasing,</a:t>
            </a:r>
            <a:r>
              <a:rPr lang="zh-CN" altLang="en-US" dirty="0"/>
              <a:t>干扰更严重。</a:t>
            </a:r>
            <a:r>
              <a:rPr lang="en-US" altLang="zh-CN" dirty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709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867</Words>
  <Application>Microsoft Office PowerPoint</Application>
  <PresentationFormat>宽屏</PresentationFormat>
  <Paragraphs>88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LinLibertineT</vt:lpstr>
      <vt:lpstr>等线</vt:lpstr>
      <vt:lpstr>等线 Light</vt:lpstr>
      <vt:lpstr>Arial</vt:lpstr>
      <vt:lpstr>Office 主题​​</vt:lpstr>
      <vt:lpstr>Experience: Practical Problems for Acoustic Sensing</vt:lpstr>
      <vt:lpstr>Challenges</vt:lpstr>
      <vt:lpstr>1. Audible Leakage</vt:lpstr>
      <vt:lpstr>PowerPoint 演示文稿</vt:lpstr>
      <vt:lpstr>Why the leakage exists</vt:lpstr>
      <vt:lpstr>Findings</vt:lpstr>
      <vt:lpstr>Fingdings</vt:lpstr>
      <vt:lpstr>Fingdings</vt:lpstr>
      <vt:lpstr>Fingdings</vt:lpstr>
      <vt:lpstr>Findings</vt:lpstr>
      <vt:lpstr>2. Influence on usage</vt:lpstr>
      <vt:lpstr>2. IMPACT OF SENSING ON MUSIC PLAY/VOICE CALL </vt:lpstr>
      <vt:lpstr>Findings</vt:lpstr>
      <vt:lpstr>Findings</vt:lpstr>
      <vt:lpstr>3. Power </vt:lpstr>
      <vt:lpstr>Findings</vt:lpstr>
      <vt:lpstr>4. Device mobility </vt:lpstr>
      <vt:lpstr>Findings</vt:lpstr>
      <vt:lpstr>PowerPoint 演示文稿</vt:lpstr>
      <vt:lpstr>Method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Experience: Practical Problems for Acoustic Sensing</dc:title>
  <dc:creator>Administrator</dc:creator>
  <cp:lastModifiedBy>Administrator</cp:lastModifiedBy>
  <cp:revision>97</cp:revision>
  <dcterms:created xsi:type="dcterms:W3CDTF">2023-03-07T08:38:19Z</dcterms:created>
  <dcterms:modified xsi:type="dcterms:W3CDTF">2023-03-07T09:48:56Z</dcterms:modified>
</cp:coreProperties>
</file>