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8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9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90" r:id="rId35"/>
    <p:sldId id="287" r:id="rId3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02" autoAdjust="0"/>
  </p:normalViewPr>
  <p:slideViewPr>
    <p:cSldViewPr>
      <p:cViewPr varScale="1">
        <p:scale>
          <a:sx n="76" d="100"/>
          <a:sy n="76" d="100"/>
        </p:scale>
        <p:origin x="954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CE267-9D22-4197-8241-4E543D432A81}" type="datetimeFigureOut">
              <a:rPr lang="zh-CN" altLang="en-US" smtClean="0"/>
              <a:t>2023/3/7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BA647-5BA2-44A4-B2C5-A96E87FE8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7606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活跃度检测； 基于语音系统。</a:t>
            </a:r>
            <a:endParaRPr lang="en-US" altLang="zh-CN" dirty="0"/>
          </a:p>
          <a:p>
            <a:r>
              <a:rPr lang="zh-CN" altLang="en-US" dirty="0"/>
              <a:t>和之前文章的相似度；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BA647-5BA2-44A4-B2C5-A96E87FE891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595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消除</a:t>
            </a:r>
            <a:r>
              <a:rPr lang="en-US" altLang="zh-CN" dirty="0"/>
              <a:t>/</a:t>
            </a:r>
            <a:r>
              <a:rPr lang="zh-CN" altLang="en-US" dirty="0"/>
              <a:t>阻止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BA647-5BA2-44A4-B2C5-A96E87FE8917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681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语言接口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BA647-5BA2-44A4-B2C5-A96E87FE891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999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智能音箱等具有广播的性质</a:t>
            </a:r>
            <a:r>
              <a:rPr lang="en-US" altLang="zh-CN" dirty="0"/>
              <a:t>(</a:t>
            </a:r>
            <a:r>
              <a:rPr lang="zh-CN" altLang="en-US" dirty="0"/>
              <a:t>任何人可以接入</a:t>
            </a:r>
            <a:r>
              <a:rPr lang="en-US" altLang="zh-CN" dirty="0"/>
              <a:t>)</a:t>
            </a:r>
            <a:r>
              <a:rPr lang="zh-CN" altLang="en-US" dirty="0"/>
              <a:t>，容易遭受攻击</a:t>
            </a:r>
            <a:endParaRPr lang="en-US" altLang="zh-CN" dirty="0"/>
          </a:p>
          <a:p>
            <a:r>
              <a:rPr lang="zh-CN" altLang="en-US" dirty="0"/>
              <a:t>重放攻击、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BA647-5BA2-44A4-B2C5-A96E87FE891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3865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阻止语音欺骗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活体检测。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Spoof: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电子欺骗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BA647-5BA2-44A4-B2C5-A96E87FE891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741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已有的活体检测方法：双因子认证。</a:t>
            </a:r>
            <a:endParaRPr lang="en-US" altLang="zh-CN" dirty="0"/>
          </a:p>
          <a:p>
            <a:r>
              <a:rPr lang="zh-CN" altLang="en-US" dirty="0"/>
              <a:t>已有方法都需要额外设备。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BA647-5BA2-44A4-B2C5-A96E87FE891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689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其他被动检测的方法，尝试去分辨构造模型、低频特性、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BA647-5BA2-44A4-B2C5-A96E87FE891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8459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利用声场的概念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BA647-5BA2-44A4-B2C5-A96E87FE891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4681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具体来讲，可以利用麦克风阵列的特性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BA647-5BA2-44A4-B2C5-A96E87FE891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83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调制以后的信号，效果不好。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BA647-5BA2-44A4-B2C5-A96E87FE8917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460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888888"/>
                </a:solidFill>
                <a:latin typeface="等线"/>
                <a:cs typeface="等线"/>
              </a:defRPr>
            </a:lvl1pPr>
          </a:lstStyle>
          <a:p>
            <a:pPr marL="38100">
              <a:lnSpc>
                <a:spcPts val="131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0404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888888"/>
                </a:solidFill>
                <a:latin typeface="等线"/>
                <a:cs typeface="等线"/>
              </a:defRPr>
            </a:lvl1pPr>
          </a:lstStyle>
          <a:p>
            <a:pPr marL="38100">
              <a:lnSpc>
                <a:spcPts val="131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0404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888888"/>
                </a:solidFill>
                <a:latin typeface="等线"/>
                <a:cs typeface="等线"/>
              </a:defRPr>
            </a:lvl1pPr>
          </a:lstStyle>
          <a:p>
            <a:pPr marL="38100">
              <a:lnSpc>
                <a:spcPts val="131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0404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888888"/>
                </a:solidFill>
                <a:latin typeface="等线"/>
                <a:cs typeface="等线"/>
              </a:defRPr>
            </a:lvl1pPr>
          </a:lstStyle>
          <a:p>
            <a:pPr marL="38100">
              <a:lnSpc>
                <a:spcPts val="131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888888"/>
                </a:solidFill>
                <a:latin typeface="等线"/>
                <a:cs typeface="等线"/>
              </a:defRPr>
            </a:lvl1pPr>
          </a:lstStyle>
          <a:p>
            <a:pPr marL="38100">
              <a:lnSpc>
                <a:spcPts val="131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8708" y="1429588"/>
            <a:ext cx="10914583" cy="9537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40404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25365" y="1885695"/>
            <a:ext cx="6908165" cy="1371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39371" y="6454537"/>
            <a:ext cx="259715" cy="184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888888"/>
                </a:solidFill>
                <a:latin typeface="等线"/>
                <a:cs typeface="等线"/>
              </a:defRPr>
            </a:lvl1pPr>
          </a:lstStyle>
          <a:p>
            <a:pPr marL="38100">
              <a:lnSpc>
                <a:spcPts val="131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13.jpg"/><Relationship Id="rId5" Type="http://schemas.openxmlformats.org/officeDocument/2006/relationships/image" Target="../media/image42.png"/><Relationship Id="rId10" Type="http://schemas.openxmlformats.org/officeDocument/2006/relationships/image" Target="../media/image30.png"/><Relationship Id="rId4" Type="http://schemas.openxmlformats.org/officeDocument/2006/relationships/image" Target="../media/image41.png"/><Relationship Id="rId9" Type="http://schemas.openxmlformats.org/officeDocument/2006/relationships/image" Target="../media/image46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7.jpg"/><Relationship Id="rId16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jp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47.jpg"/><Relationship Id="rId7" Type="http://schemas.openxmlformats.org/officeDocument/2006/relationships/image" Target="../media/image66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69.jp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g"/><Relationship Id="rId3" Type="http://schemas.openxmlformats.org/officeDocument/2006/relationships/image" Target="../media/image83.jpg"/><Relationship Id="rId7" Type="http://schemas.openxmlformats.org/officeDocument/2006/relationships/image" Target="../media/image87.jp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g"/><Relationship Id="rId5" Type="http://schemas.openxmlformats.org/officeDocument/2006/relationships/image" Target="../media/image85.jpg"/><Relationship Id="rId4" Type="http://schemas.openxmlformats.org/officeDocument/2006/relationships/image" Target="../media/image84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9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zhu-hj@sjtu.edu.cn" TargetMode="External"/><Relationship Id="rId2" Type="http://schemas.openxmlformats.org/officeDocument/2006/relationships/hyperlink" Target="mailto:yan_meng@sjtu.edu.c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8201" y="1573823"/>
            <a:ext cx="3383915" cy="363855"/>
          </a:xfrm>
          <a:custGeom>
            <a:avLst/>
            <a:gdLst/>
            <a:ahLst/>
            <a:cxnLst/>
            <a:rect l="l" t="t" r="r" b="b"/>
            <a:pathLst>
              <a:path w="3383915" h="363855">
                <a:moveTo>
                  <a:pt x="3320375" y="-1"/>
                </a:moveTo>
                <a:lnTo>
                  <a:pt x="63487" y="-1"/>
                </a:lnTo>
                <a:lnTo>
                  <a:pt x="38092" y="32220"/>
                </a:lnTo>
                <a:lnTo>
                  <a:pt x="19046" y="70578"/>
                </a:lnTo>
                <a:lnTo>
                  <a:pt x="6348" y="113319"/>
                </a:lnTo>
                <a:lnTo>
                  <a:pt x="0" y="158690"/>
                </a:lnTo>
                <a:lnTo>
                  <a:pt x="0" y="204938"/>
                </a:lnTo>
                <a:lnTo>
                  <a:pt x="6348" y="250309"/>
                </a:lnTo>
                <a:lnTo>
                  <a:pt x="19046" y="293050"/>
                </a:lnTo>
                <a:lnTo>
                  <a:pt x="38092" y="331408"/>
                </a:lnTo>
                <a:lnTo>
                  <a:pt x="63487" y="363631"/>
                </a:lnTo>
                <a:lnTo>
                  <a:pt x="3320375" y="363631"/>
                </a:lnTo>
                <a:lnTo>
                  <a:pt x="3345770" y="331408"/>
                </a:lnTo>
                <a:lnTo>
                  <a:pt x="3364817" y="293050"/>
                </a:lnTo>
                <a:lnTo>
                  <a:pt x="3377515" y="250309"/>
                </a:lnTo>
                <a:lnTo>
                  <a:pt x="3383863" y="204938"/>
                </a:lnTo>
                <a:lnTo>
                  <a:pt x="3383863" y="158690"/>
                </a:lnTo>
                <a:lnTo>
                  <a:pt x="3377515" y="113319"/>
                </a:lnTo>
                <a:lnTo>
                  <a:pt x="3364817" y="70578"/>
                </a:lnTo>
                <a:lnTo>
                  <a:pt x="3345770" y="32220"/>
                </a:lnTo>
                <a:lnTo>
                  <a:pt x="3320375" y="-1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7470" marR="71755" algn="ctr">
              <a:lnSpc>
                <a:spcPts val="3650"/>
              </a:lnSpc>
              <a:spcBef>
                <a:spcPts val="105"/>
              </a:spcBef>
            </a:pPr>
            <a:r>
              <a:rPr spc="-75" dirty="0"/>
              <a:t>Your</a:t>
            </a:r>
            <a:r>
              <a:rPr spc="-110" dirty="0"/>
              <a:t> </a:t>
            </a:r>
            <a:r>
              <a:rPr spc="-10" dirty="0"/>
              <a:t>Microphone</a:t>
            </a:r>
            <a:r>
              <a:rPr spc="-200" dirty="0"/>
              <a:t> </a:t>
            </a:r>
            <a:r>
              <a:rPr dirty="0"/>
              <a:t>Array</a:t>
            </a:r>
            <a:r>
              <a:rPr spc="-45" dirty="0"/>
              <a:t> </a:t>
            </a:r>
            <a:r>
              <a:rPr dirty="0"/>
              <a:t>Retains</a:t>
            </a:r>
            <a:r>
              <a:rPr spc="-150" dirty="0"/>
              <a:t> </a:t>
            </a:r>
            <a:r>
              <a:rPr spc="-75" dirty="0"/>
              <a:t>Your</a:t>
            </a:r>
            <a:r>
              <a:rPr spc="-80" dirty="0"/>
              <a:t> </a:t>
            </a:r>
            <a:r>
              <a:rPr spc="-10" dirty="0"/>
              <a:t>Identity:</a:t>
            </a:r>
          </a:p>
          <a:p>
            <a:pPr marL="77470" algn="ctr">
              <a:lnSpc>
                <a:spcPts val="3650"/>
              </a:lnSpc>
            </a:pPr>
            <a:r>
              <a:rPr dirty="0"/>
              <a:t>A</a:t>
            </a:r>
            <a:r>
              <a:rPr spc="-204" dirty="0"/>
              <a:t> </a:t>
            </a:r>
            <a:r>
              <a:rPr dirty="0"/>
              <a:t>Robust</a:t>
            </a:r>
            <a:r>
              <a:rPr spc="-95" dirty="0"/>
              <a:t> </a:t>
            </a:r>
            <a:r>
              <a:rPr spc="-30" dirty="0"/>
              <a:t>Voice </a:t>
            </a:r>
            <a:r>
              <a:rPr dirty="0"/>
              <a:t>Liveness</a:t>
            </a:r>
            <a:r>
              <a:rPr spc="-15" dirty="0"/>
              <a:t> </a:t>
            </a:r>
            <a:r>
              <a:rPr dirty="0"/>
              <a:t>Detection</a:t>
            </a:r>
            <a:r>
              <a:rPr spc="-65" dirty="0"/>
              <a:t> </a:t>
            </a:r>
            <a:r>
              <a:rPr dirty="0"/>
              <a:t>System</a:t>
            </a:r>
            <a:r>
              <a:rPr spc="-30" dirty="0"/>
              <a:t> </a:t>
            </a:r>
            <a:r>
              <a:rPr dirty="0"/>
              <a:t>for</a:t>
            </a:r>
            <a:r>
              <a:rPr spc="-85" dirty="0"/>
              <a:t> </a:t>
            </a:r>
            <a:r>
              <a:rPr dirty="0"/>
              <a:t>Smart</a:t>
            </a:r>
            <a:r>
              <a:rPr spc="-25" dirty="0"/>
              <a:t> </a:t>
            </a:r>
            <a:r>
              <a:rPr spc="-10" dirty="0"/>
              <a:t>Speakers</a:t>
            </a:r>
          </a:p>
        </p:txBody>
      </p:sp>
      <p:sp>
        <p:nvSpPr>
          <p:cNvPr id="4" name="object 4"/>
          <p:cNvSpPr/>
          <p:nvPr/>
        </p:nvSpPr>
        <p:spPr>
          <a:xfrm>
            <a:off x="6455570" y="3268919"/>
            <a:ext cx="1879600" cy="317500"/>
          </a:xfrm>
          <a:custGeom>
            <a:avLst/>
            <a:gdLst/>
            <a:ahLst/>
            <a:cxnLst/>
            <a:rect l="l" t="t" r="r" b="b"/>
            <a:pathLst>
              <a:path w="1879600" h="317500">
                <a:moveTo>
                  <a:pt x="1824380" y="-2"/>
                </a:moveTo>
                <a:lnTo>
                  <a:pt x="54957" y="-2"/>
                </a:lnTo>
                <a:lnTo>
                  <a:pt x="27478" y="37205"/>
                </a:lnTo>
                <a:lnTo>
                  <a:pt x="9159" y="82542"/>
                </a:lnTo>
                <a:lnTo>
                  <a:pt x="0" y="132758"/>
                </a:lnTo>
                <a:lnTo>
                  <a:pt x="0" y="184599"/>
                </a:lnTo>
                <a:lnTo>
                  <a:pt x="9159" y="234815"/>
                </a:lnTo>
                <a:lnTo>
                  <a:pt x="27478" y="280152"/>
                </a:lnTo>
                <a:lnTo>
                  <a:pt x="54957" y="317360"/>
                </a:lnTo>
                <a:lnTo>
                  <a:pt x="1824380" y="317360"/>
                </a:lnTo>
                <a:lnTo>
                  <a:pt x="1851859" y="280152"/>
                </a:lnTo>
                <a:lnTo>
                  <a:pt x="1870178" y="234815"/>
                </a:lnTo>
                <a:lnTo>
                  <a:pt x="1879338" y="184599"/>
                </a:lnTo>
                <a:lnTo>
                  <a:pt x="1879338" y="132758"/>
                </a:lnTo>
                <a:lnTo>
                  <a:pt x="1870178" y="82542"/>
                </a:lnTo>
                <a:lnTo>
                  <a:pt x="1851859" y="37205"/>
                </a:lnTo>
                <a:lnTo>
                  <a:pt x="1824380" y="-2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61644" y="5021677"/>
            <a:ext cx="1531120" cy="153297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94714" y="2715005"/>
            <a:ext cx="9803130" cy="3012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00" marR="55880" indent="1270" algn="ctr">
              <a:lnSpc>
                <a:spcPct val="100000"/>
              </a:lnSpc>
              <a:spcBef>
                <a:spcPts val="95"/>
              </a:spcBef>
            </a:pPr>
            <a:r>
              <a:rPr sz="2800" b="1" spc="-100" dirty="0">
                <a:solidFill>
                  <a:srgbClr val="404040"/>
                </a:solidFill>
                <a:latin typeface="Times New Roman"/>
                <a:cs typeface="Times New Roman"/>
              </a:rPr>
              <a:t>Yan</a:t>
            </a:r>
            <a:r>
              <a:rPr sz="2800" b="1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404040"/>
                </a:solidFill>
                <a:latin typeface="Times New Roman"/>
                <a:cs typeface="Times New Roman"/>
              </a:rPr>
              <a:t>Meng</a:t>
            </a:r>
            <a:r>
              <a:rPr sz="2775" b="1" baseline="25525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800" b="1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2800" b="1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404040"/>
                </a:solidFill>
                <a:latin typeface="Times New Roman"/>
                <a:cs typeface="Times New Roman"/>
              </a:rPr>
              <a:t>Jiachun</a:t>
            </a:r>
            <a:r>
              <a:rPr sz="2800" b="1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404040"/>
                </a:solidFill>
                <a:latin typeface="Times New Roman"/>
                <a:cs typeface="Times New Roman"/>
              </a:rPr>
              <a:t>Li</a:t>
            </a:r>
            <a:r>
              <a:rPr sz="2775" b="1" baseline="25525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800" b="1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2800" b="1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404040"/>
                </a:solidFill>
                <a:latin typeface="Times New Roman"/>
                <a:cs typeface="Times New Roman"/>
              </a:rPr>
              <a:t>Matthew</a:t>
            </a:r>
            <a:r>
              <a:rPr sz="2800" b="1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Pillari</a:t>
            </a:r>
            <a:r>
              <a:rPr sz="2775" b="1" spc="-15" baseline="25525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8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2800" b="1" spc="-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404040"/>
                </a:solidFill>
                <a:latin typeface="Times New Roman"/>
                <a:cs typeface="Times New Roman"/>
              </a:rPr>
              <a:t>Arjun</a:t>
            </a:r>
            <a:r>
              <a:rPr sz="2800" b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Deopujari</a:t>
            </a:r>
            <a:r>
              <a:rPr sz="2775" b="1" spc="-15" baseline="25525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8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, </a:t>
            </a:r>
            <a:r>
              <a:rPr sz="2800" b="1" dirty="0">
                <a:solidFill>
                  <a:srgbClr val="404040"/>
                </a:solidFill>
                <a:latin typeface="Times New Roman"/>
                <a:cs typeface="Times New Roman"/>
              </a:rPr>
              <a:t>Liam</a:t>
            </a:r>
            <a:r>
              <a:rPr sz="2800" b="1" spc="-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404040"/>
                </a:solidFill>
                <a:latin typeface="Times New Roman"/>
                <a:cs typeface="Times New Roman"/>
              </a:rPr>
              <a:t>Brennan</a:t>
            </a:r>
            <a:r>
              <a:rPr sz="2775" b="1" baseline="25525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800" b="1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2800" b="1" spc="-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404040"/>
                </a:solidFill>
                <a:latin typeface="Times New Roman"/>
                <a:cs typeface="Times New Roman"/>
              </a:rPr>
              <a:t>Hafsah</a:t>
            </a:r>
            <a:r>
              <a:rPr sz="2800" b="1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404040"/>
                </a:solidFill>
                <a:latin typeface="Times New Roman"/>
                <a:cs typeface="Times New Roman"/>
              </a:rPr>
              <a:t>Shamsie</a:t>
            </a:r>
            <a:r>
              <a:rPr sz="2775" b="1" baseline="25525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800" b="1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2800" b="1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404040"/>
                </a:solidFill>
                <a:latin typeface="Times New Roman"/>
                <a:cs typeface="Times New Roman"/>
              </a:rPr>
              <a:t>Haojin</a:t>
            </a:r>
            <a:r>
              <a:rPr sz="2800" b="1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404040"/>
                </a:solidFill>
                <a:latin typeface="Times New Roman"/>
                <a:cs typeface="Times New Roman"/>
              </a:rPr>
              <a:t>Zhu</a:t>
            </a:r>
            <a:r>
              <a:rPr sz="2775" b="1" baseline="25525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800" b="1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2800" b="1" spc="-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800" b="1" spc="-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spc="-70" dirty="0">
                <a:solidFill>
                  <a:srgbClr val="404040"/>
                </a:solidFill>
                <a:latin typeface="Times New Roman"/>
                <a:cs typeface="Times New Roman"/>
              </a:rPr>
              <a:t>Yuan</a:t>
            </a:r>
            <a:r>
              <a:rPr sz="2800" b="1" spc="-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Tian</a:t>
            </a:r>
            <a:r>
              <a:rPr sz="2775" b="1" spc="-15" baseline="25525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endParaRPr sz="2775" baseline="25525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2775" b="1" baseline="25525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800" b="1" dirty="0">
                <a:solidFill>
                  <a:srgbClr val="404040"/>
                </a:solidFill>
                <a:latin typeface="Times New Roman"/>
                <a:cs typeface="Times New Roman"/>
              </a:rPr>
              <a:t>Shanghai</a:t>
            </a:r>
            <a:r>
              <a:rPr sz="2800" b="1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404040"/>
                </a:solidFill>
                <a:latin typeface="Times New Roman"/>
                <a:cs typeface="Times New Roman"/>
              </a:rPr>
              <a:t>Jiao</a:t>
            </a:r>
            <a:r>
              <a:rPr sz="2800" b="1" spc="-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spc="-55" dirty="0">
                <a:solidFill>
                  <a:srgbClr val="404040"/>
                </a:solidFill>
                <a:latin typeface="Times New Roman"/>
                <a:cs typeface="Times New Roman"/>
              </a:rPr>
              <a:t>Tong</a:t>
            </a:r>
            <a:r>
              <a:rPr sz="2800" b="1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University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775" b="1" baseline="25525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800" b="1" dirty="0">
                <a:solidFill>
                  <a:srgbClr val="404040"/>
                </a:solidFill>
                <a:latin typeface="Times New Roman"/>
                <a:cs typeface="Times New Roman"/>
              </a:rPr>
              <a:t>University</a:t>
            </a:r>
            <a:r>
              <a:rPr sz="2800" b="1" spc="-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800" b="1" spc="-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Virginia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800" b="1" dirty="0">
                <a:solidFill>
                  <a:srgbClr val="404040"/>
                </a:solidFill>
                <a:latin typeface="Times New Roman"/>
                <a:cs typeface="Times New Roman"/>
              </a:rPr>
              <a:t>August,</a:t>
            </a:r>
            <a:r>
              <a:rPr sz="2800" b="1" spc="-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2022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97723" y="4911852"/>
            <a:ext cx="2772212" cy="172059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824716" y="6454537"/>
            <a:ext cx="173990" cy="18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0"/>
              </a:lnSpc>
            </a:pPr>
            <a:fld id="{81D60167-4931-47E6-BA6A-407CBD079E47}" type="slidenum">
              <a:rPr sz="1200" b="1" dirty="0">
                <a:solidFill>
                  <a:srgbClr val="888888"/>
                </a:solidFill>
                <a:latin typeface="等线"/>
                <a:cs typeface="等线"/>
              </a:rPr>
              <a:t>1</a:t>
            </a:fld>
            <a:endParaRPr sz="1200">
              <a:latin typeface="等线"/>
              <a:cs typeface="等线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6F72B91-1E03-4E2E-84A5-3D6C86648DC7}"/>
              </a:ext>
            </a:extLst>
          </p:cNvPr>
          <p:cNvSpPr txBox="1"/>
          <p:nvPr/>
        </p:nvSpPr>
        <p:spPr>
          <a:xfrm flipH="1">
            <a:off x="684426" y="487681"/>
            <a:ext cx="6478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USENIX SECURITY 2022</a:t>
            </a:r>
            <a:endParaRPr lang="zh-CN" altLang="en-US" sz="2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FAF0BCD-0F16-426D-B441-61FD67586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0"/>
            <a:ext cx="6555819" cy="4748212"/>
          </a:xfrm>
          <a:prstGeom prst="rect">
            <a:avLst/>
          </a:prstGeom>
        </p:spPr>
      </p:pic>
      <p:sp>
        <p:nvSpPr>
          <p:cNvPr id="5" name="object 7">
            <a:extLst>
              <a:ext uri="{FF2B5EF4-FFF2-40B4-BE49-F238E27FC236}">
                <a16:creationId xmlns:a16="http://schemas.microsoft.com/office/drawing/2014/main" id="{4F9C4916-FF99-454F-9889-10C7A6231937}"/>
              </a:ext>
            </a:extLst>
          </p:cNvPr>
          <p:cNvSpPr txBox="1"/>
          <p:nvPr/>
        </p:nvSpPr>
        <p:spPr>
          <a:xfrm>
            <a:off x="2723515" y="6100445"/>
            <a:ext cx="24580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Times New Roman"/>
                <a:cs typeface="Times New Roman"/>
              </a:rPr>
              <a:t>Yan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et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al.,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fieldprint</a:t>
            </a:r>
            <a:endParaRPr sz="2400" dirty="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Times New Roman"/>
                <a:cs typeface="Times New Roman"/>
              </a:rPr>
              <a:t>CCS’19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B60995A-6F79-4322-BC68-6A1F1D75C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4025295"/>
            <a:ext cx="5029200" cy="252790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BB91BDB-C24F-4EA4-B26E-0C005EEEA9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6975" y="195263"/>
            <a:ext cx="4406344" cy="323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30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898397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25908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5252" y="70484"/>
            <a:ext cx="87636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Existing</a:t>
            </a:r>
            <a:r>
              <a:rPr sz="4400" spc="-15" dirty="0"/>
              <a:t> </a:t>
            </a:r>
            <a:r>
              <a:rPr sz="4400" dirty="0"/>
              <a:t>Liveness</a:t>
            </a:r>
            <a:r>
              <a:rPr sz="4400" spc="-15" dirty="0"/>
              <a:t> </a:t>
            </a:r>
            <a:r>
              <a:rPr sz="4400" dirty="0"/>
              <a:t>Detection</a:t>
            </a:r>
            <a:r>
              <a:rPr sz="4400" spc="-30" dirty="0"/>
              <a:t> </a:t>
            </a:r>
            <a:r>
              <a:rPr sz="4400" spc="-10" dirty="0"/>
              <a:t>Schemes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365252" y="1414123"/>
            <a:ext cx="7479665" cy="1306830"/>
          </a:xfrm>
          <a:prstGeom prst="rect">
            <a:avLst/>
          </a:prstGeom>
        </p:spPr>
        <p:txBody>
          <a:bodyPr vert="horz" wrap="square" lIns="0" tIns="2266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785"/>
              </a:spcBef>
              <a:buFont typeface="Wingdings"/>
              <a:buChar char=""/>
              <a:tabLst>
                <a:tab pos="355600" algn="l"/>
              </a:tabLst>
            </a:pPr>
            <a:r>
              <a:rPr sz="2800" b="1" dirty="0">
                <a:highlight>
                  <a:srgbClr val="FFFF00"/>
                </a:highlight>
                <a:latin typeface="Times New Roman"/>
                <a:cs typeface="Times New Roman"/>
              </a:rPr>
              <a:t>Unstable</a:t>
            </a:r>
            <a:r>
              <a:rPr sz="2800" b="1" spc="-120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spectrum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characteristics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(mono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channel)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685"/>
              </a:spcBef>
              <a:buFont typeface="Wingdings"/>
              <a:buChar char=""/>
              <a:tabLst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Required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b="1" dirty="0">
                <a:highlight>
                  <a:srgbClr val="FFFF00"/>
                </a:highlight>
                <a:latin typeface="Times New Roman"/>
                <a:cs typeface="Times New Roman"/>
              </a:rPr>
              <a:t>fixed</a:t>
            </a:r>
            <a:r>
              <a:rPr sz="2800" b="1" spc="-70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2800" b="1" dirty="0">
                <a:highlight>
                  <a:srgbClr val="FFFF00"/>
                </a:highlight>
                <a:latin typeface="Times New Roman"/>
                <a:cs typeface="Times New Roman"/>
              </a:rPr>
              <a:t>gestures</a:t>
            </a:r>
            <a:r>
              <a:rPr sz="2800" b="1" spc="-75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(dual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channel)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3963" y="1043939"/>
            <a:ext cx="5901055" cy="497205"/>
          </a:xfrm>
          <a:prstGeom prst="rect">
            <a:avLst/>
          </a:prstGeom>
          <a:solidFill>
            <a:srgbClr val="254A68"/>
          </a:solidFill>
        </p:spPr>
        <p:txBody>
          <a:bodyPr vert="horz" wrap="square" lIns="0" tIns="2222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75"/>
              </a:spcBef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Limitations</a:t>
            </a:r>
            <a:r>
              <a:rPr sz="28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Faced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Passive</a:t>
            </a:r>
            <a:r>
              <a:rPr sz="28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Detection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365" y="3207018"/>
            <a:ext cx="6003669" cy="171881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633854" y="4982082"/>
            <a:ext cx="1254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微软雅黑"/>
                <a:cs typeface="微软雅黑"/>
              </a:rPr>
              <a:t>Location</a:t>
            </a:r>
            <a:r>
              <a:rPr sz="1800" b="1" spc="10" dirty="0">
                <a:latin typeface="微软雅黑"/>
                <a:cs typeface="微软雅黑"/>
              </a:rPr>
              <a:t> </a:t>
            </a:r>
            <a:r>
              <a:rPr sz="1800" b="1" spc="-50" dirty="0">
                <a:latin typeface="微软雅黑"/>
                <a:cs typeface="微软雅黑"/>
              </a:rPr>
              <a:t>A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34661" y="5002783"/>
            <a:ext cx="1238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微软雅黑"/>
                <a:cs typeface="微软雅黑"/>
              </a:rPr>
              <a:t>Location</a:t>
            </a:r>
            <a:r>
              <a:rPr sz="1800" b="1" spc="10" dirty="0">
                <a:latin typeface="微软雅黑"/>
                <a:cs typeface="微软雅黑"/>
              </a:rPr>
              <a:t> </a:t>
            </a:r>
            <a:r>
              <a:rPr sz="1800" b="1" spc="-50" dirty="0">
                <a:latin typeface="微软雅黑"/>
                <a:cs typeface="微软雅黑"/>
              </a:rPr>
              <a:t>B</a:t>
            </a:r>
            <a:endParaRPr sz="1800">
              <a:latin typeface="微软雅黑"/>
              <a:cs typeface="微软雅黑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17664" y="2191511"/>
            <a:ext cx="1351787" cy="156667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42247" y="2179320"/>
            <a:ext cx="1659636" cy="1578863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924927" y="3760978"/>
            <a:ext cx="16852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微软雅黑"/>
                <a:cs typeface="微软雅黑"/>
              </a:rPr>
              <a:t>Fixed</a:t>
            </a:r>
            <a:r>
              <a:rPr sz="1800" b="1" spc="-50" dirty="0">
                <a:latin typeface="微软雅黑"/>
                <a:cs typeface="微软雅黑"/>
              </a:rPr>
              <a:t> </a:t>
            </a:r>
            <a:r>
              <a:rPr sz="1800" b="1" spc="-10" dirty="0">
                <a:latin typeface="微软雅黑"/>
                <a:cs typeface="微软雅黑"/>
              </a:rPr>
              <a:t>gestures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63851" y="5257927"/>
            <a:ext cx="2418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Unstable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spectrums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86528" y="5340096"/>
            <a:ext cx="697991" cy="1417318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5730621" y="4265676"/>
            <a:ext cx="5342890" cy="2399030"/>
            <a:chOff x="5730621" y="4265676"/>
            <a:chExt cx="5342890" cy="2399030"/>
          </a:xfrm>
        </p:grpSpPr>
        <p:sp>
          <p:nvSpPr>
            <p:cNvPr id="15" name="object 15"/>
            <p:cNvSpPr/>
            <p:nvPr/>
          </p:nvSpPr>
          <p:spPr>
            <a:xfrm>
              <a:off x="5759577" y="4294632"/>
              <a:ext cx="5285105" cy="2341245"/>
            </a:xfrm>
            <a:custGeom>
              <a:avLst/>
              <a:gdLst/>
              <a:ahLst/>
              <a:cxnLst/>
              <a:rect l="l" t="t" r="r" b="b"/>
              <a:pathLst>
                <a:path w="5285105" h="2341245">
                  <a:moveTo>
                    <a:pt x="5284851" y="1950707"/>
                  </a:moveTo>
                  <a:lnTo>
                    <a:pt x="417195" y="1950707"/>
                  </a:lnTo>
                  <a:lnTo>
                    <a:pt x="420233" y="1999648"/>
                  </a:lnTo>
                  <a:lnTo>
                    <a:pt x="429107" y="2046775"/>
                  </a:lnTo>
                  <a:lnTo>
                    <a:pt x="443450" y="2091722"/>
                  </a:lnTo>
                  <a:lnTo>
                    <a:pt x="462896" y="2134123"/>
                  </a:lnTo>
                  <a:lnTo>
                    <a:pt x="487082" y="2173613"/>
                  </a:lnTo>
                  <a:lnTo>
                    <a:pt x="515641" y="2209827"/>
                  </a:lnTo>
                  <a:lnTo>
                    <a:pt x="548209" y="2242398"/>
                  </a:lnTo>
                  <a:lnTo>
                    <a:pt x="584420" y="2270961"/>
                  </a:lnTo>
                  <a:lnTo>
                    <a:pt x="623908" y="2295151"/>
                  </a:lnTo>
                  <a:lnTo>
                    <a:pt x="666310" y="2314602"/>
                  </a:lnTo>
                  <a:lnTo>
                    <a:pt x="711259" y="2328948"/>
                  </a:lnTo>
                  <a:lnTo>
                    <a:pt x="758390" y="2337824"/>
                  </a:lnTo>
                  <a:lnTo>
                    <a:pt x="807339" y="2340864"/>
                  </a:lnTo>
                  <a:lnTo>
                    <a:pt x="4894707" y="2340864"/>
                  </a:lnTo>
                  <a:lnTo>
                    <a:pt x="4943655" y="2337824"/>
                  </a:lnTo>
                  <a:lnTo>
                    <a:pt x="4990786" y="2328948"/>
                  </a:lnTo>
                  <a:lnTo>
                    <a:pt x="5035735" y="2314602"/>
                  </a:lnTo>
                  <a:lnTo>
                    <a:pt x="5078137" y="2295151"/>
                  </a:lnTo>
                  <a:lnTo>
                    <a:pt x="5117625" y="2270961"/>
                  </a:lnTo>
                  <a:lnTo>
                    <a:pt x="5153836" y="2242398"/>
                  </a:lnTo>
                  <a:lnTo>
                    <a:pt x="5186404" y="2209827"/>
                  </a:lnTo>
                  <a:lnTo>
                    <a:pt x="5214963" y="2173613"/>
                  </a:lnTo>
                  <a:lnTo>
                    <a:pt x="5239149" y="2134123"/>
                  </a:lnTo>
                  <a:lnTo>
                    <a:pt x="5258595" y="2091722"/>
                  </a:lnTo>
                  <a:lnTo>
                    <a:pt x="5272938" y="2046775"/>
                  </a:lnTo>
                  <a:lnTo>
                    <a:pt x="5281812" y="1999648"/>
                  </a:lnTo>
                  <a:lnTo>
                    <a:pt x="5284851" y="1950707"/>
                  </a:lnTo>
                  <a:close/>
                </a:path>
                <a:path w="5285105" h="2341245">
                  <a:moveTo>
                    <a:pt x="4894707" y="0"/>
                  </a:moveTo>
                  <a:lnTo>
                    <a:pt x="807339" y="0"/>
                  </a:lnTo>
                  <a:lnTo>
                    <a:pt x="758390" y="3038"/>
                  </a:lnTo>
                  <a:lnTo>
                    <a:pt x="711259" y="11912"/>
                  </a:lnTo>
                  <a:lnTo>
                    <a:pt x="666310" y="26255"/>
                  </a:lnTo>
                  <a:lnTo>
                    <a:pt x="623908" y="45701"/>
                  </a:lnTo>
                  <a:lnTo>
                    <a:pt x="584420" y="69887"/>
                  </a:lnTo>
                  <a:lnTo>
                    <a:pt x="548209" y="98446"/>
                  </a:lnTo>
                  <a:lnTo>
                    <a:pt x="515641" y="131014"/>
                  </a:lnTo>
                  <a:lnTo>
                    <a:pt x="487082" y="167225"/>
                  </a:lnTo>
                  <a:lnTo>
                    <a:pt x="462896" y="206713"/>
                  </a:lnTo>
                  <a:lnTo>
                    <a:pt x="443450" y="249115"/>
                  </a:lnTo>
                  <a:lnTo>
                    <a:pt x="429107" y="294064"/>
                  </a:lnTo>
                  <a:lnTo>
                    <a:pt x="420233" y="341195"/>
                  </a:lnTo>
                  <a:lnTo>
                    <a:pt x="417195" y="390144"/>
                  </a:lnTo>
                  <a:lnTo>
                    <a:pt x="417195" y="1365504"/>
                  </a:lnTo>
                  <a:lnTo>
                    <a:pt x="0" y="1610093"/>
                  </a:lnTo>
                  <a:lnTo>
                    <a:pt x="417195" y="1950720"/>
                  </a:lnTo>
                  <a:lnTo>
                    <a:pt x="5284851" y="1950707"/>
                  </a:lnTo>
                  <a:lnTo>
                    <a:pt x="5284851" y="390144"/>
                  </a:lnTo>
                  <a:lnTo>
                    <a:pt x="5281812" y="341195"/>
                  </a:lnTo>
                  <a:lnTo>
                    <a:pt x="5272938" y="294064"/>
                  </a:lnTo>
                  <a:lnTo>
                    <a:pt x="5258595" y="249115"/>
                  </a:lnTo>
                  <a:lnTo>
                    <a:pt x="5239149" y="206713"/>
                  </a:lnTo>
                  <a:lnTo>
                    <a:pt x="5214963" y="167225"/>
                  </a:lnTo>
                  <a:lnTo>
                    <a:pt x="5186404" y="131014"/>
                  </a:lnTo>
                  <a:lnTo>
                    <a:pt x="5153836" y="98446"/>
                  </a:lnTo>
                  <a:lnTo>
                    <a:pt x="5117625" y="69887"/>
                  </a:lnTo>
                  <a:lnTo>
                    <a:pt x="5078137" y="45701"/>
                  </a:lnTo>
                  <a:lnTo>
                    <a:pt x="5035735" y="26255"/>
                  </a:lnTo>
                  <a:lnTo>
                    <a:pt x="4990786" y="11912"/>
                  </a:lnTo>
                  <a:lnTo>
                    <a:pt x="4943655" y="3038"/>
                  </a:lnTo>
                  <a:lnTo>
                    <a:pt x="48947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59577" y="4294632"/>
              <a:ext cx="5285105" cy="2341245"/>
            </a:xfrm>
            <a:custGeom>
              <a:avLst/>
              <a:gdLst/>
              <a:ahLst/>
              <a:cxnLst/>
              <a:rect l="l" t="t" r="r" b="b"/>
              <a:pathLst>
                <a:path w="5285105" h="2341245">
                  <a:moveTo>
                    <a:pt x="417195" y="390144"/>
                  </a:moveTo>
                  <a:lnTo>
                    <a:pt x="420233" y="341195"/>
                  </a:lnTo>
                  <a:lnTo>
                    <a:pt x="429107" y="294064"/>
                  </a:lnTo>
                  <a:lnTo>
                    <a:pt x="443450" y="249115"/>
                  </a:lnTo>
                  <a:lnTo>
                    <a:pt x="462896" y="206713"/>
                  </a:lnTo>
                  <a:lnTo>
                    <a:pt x="487082" y="167225"/>
                  </a:lnTo>
                  <a:lnTo>
                    <a:pt x="515641" y="131014"/>
                  </a:lnTo>
                  <a:lnTo>
                    <a:pt x="548209" y="98446"/>
                  </a:lnTo>
                  <a:lnTo>
                    <a:pt x="584420" y="69887"/>
                  </a:lnTo>
                  <a:lnTo>
                    <a:pt x="623908" y="45701"/>
                  </a:lnTo>
                  <a:lnTo>
                    <a:pt x="666310" y="26255"/>
                  </a:lnTo>
                  <a:lnTo>
                    <a:pt x="711259" y="11912"/>
                  </a:lnTo>
                  <a:lnTo>
                    <a:pt x="758390" y="3038"/>
                  </a:lnTo>
                  <a:lnTo>
                    <a:pt x="807339" y="0"/>
                  </a:lnTo>
                  <a:lnTo>
                    <a:pt x="1228471" y="0"/>
                  </a:lnTo>
                  <a:lnTo>
                    <a:pt x="2445384" y="0"/>
                  </a:lnTo>
                  <a:lnTo>
                    <a:pt x="4894707" y="0"/>
                  </a:lnTo>
                  <a:lnTo>
                    <a:pt x="4943655" y="3038"/>
                  </a:lnTo>
                  <a:lnTo>
                    <a:pt x="4990786" y="11912"/>
                  </a:lnTo>
                  <a:lnTo>
                    <a:pt x="5035735" y="26255"/>
                  </a:lnTo>
                  <a:lnTo>
                    <a:pt x="5078137" y="45701"/>
                  </a:lnTo>
                  <a:lnTo>
                    <a:pt x="5117625" y="69887"/>
                  </a:lnTo>
                  <a:lnTo>
                    <a:pt x="5153836" y="98446"/>
                  </a:lnTo>
                  <a:lnTo>
                    <a:pt x="5186404" y="131014"/>
                  </a:lnTo>
                  <a:lnTo>
                    <a:pt x="5214963" y="167225"/>
                  </a:lnTo>
                  <a:lnTo>
                    <a:pt x="5239149" y="206713"/>
                  </a:lnTo>
                  <a:lnTo>
                    <a:pt x="5258595" y="249115"/>
                  </a:lnTo>
                  <a:lnTo>
                    <a:pt x="5272938" y="294064"/>
                  </a:lnTo>
                  <a:lnTo>
                    <a:pt x="5281812" y="341195"/>
                  </a:lnTo>
                  <a:lnTo>
                    <a:pt x="5284851" y="390144"/>
                  </a:lnTo>
                  <a:lnTo>
                    <a:pt x="5284851" y="1365504"/>
                  </a:lnTo>
                  <a:lnTo>
                    <a:pt x="5284851" y="1950720"/>
                  </a:lnTo>
                  <a:lnTo>
                    <a:pt x="5281812" y="1999648"/>
                  </a:lnTo>
                  <a:lnTo>
                    <a:pt x="5272938" y="2046775"/>
                  </a:lnTo>
                  <a:lnTo>
                    <a:pt x="5258595" y="2091722"/>
                  </a:lnTo>
                  <a:lnTo>
                    <a:pt x="5239149" y="2134123"/>
                  </a:lnTo>
                  <a:lnTo>
                    <a:pt x="5214963" y="2173613"/>
                  </a:lnTo>
                  <a:lnTo>
                    <a:pt x="5186404" y="2209827"/>
                  </a:lnTo>
                  <a:lnTo>
                    <a:pt x="5153836" y="2242398"/>
                  </a:lnTo>
                  <a:lnTo>
                    <a:pt x="5117625" y="2270961"/>
                  </a:lnTo>
                  <a:lnTo>
                    <a:pt x="5078137" y="2295151"/>
                  </a:lnTo>
                  <a:lnTo>
                    <a:pt x="5035735" y="2314602"/>
                  </a:lnTo>
                  <a:lnTo>
                    <a:pt x="4990786" y="2328948"/>
                  </a:lnTo>
                  <a:lnTo>
                    <a:pt x="4943655" y="2337824"/>
                  </a:lnTo>
                  <a:lnTo>
                    <a:pt x="4894707" y="2340864"/>
                  </a:lnTo>
                  <a:lnTo>
                    <a:pt x="2445384" y="2340864"/>
                  </a:lnTo>
                  <a:lnTo>
                    <a:pt x="1228471" y="2340864"/>
                  </a:lnTo>
                  <a:lnTo>
                    <a:pt x="807339" y="2340864"/>
                  </a:lnTo>
                  <a:lnTo>
                    <a:pt x="758390" y="2337824"/>
                  </a:lnTo>
                  <a:lnTo>
                    <a:pt x="711259" y="2328948"/>
                  </a:lnTo>
                  <a:lnTo>
                    <a:pt x="666310" y="2314602"/>
                  </a:lnTo>
                  <a:lnTo>
                    <a:pt x="623908" y="2295151"/>
                  </a:lnTo>
                  <a:lnTo>
                    <a:pt x="584420" y="2270961"/>
                  </a:lnTo>
                  <a:lnTo>
                    <a:pt x="548209" y="2242398"/>
                  </a:lnTo>
                  <a:lnTo>
                    <a:pt x="515641" y="2209827"/>
                  </a:lnTo>
                  <a:lnTo>
                    <a:pt x="487082" y="2173613"/>
                  </a:lnTo>
                  <a:lnTo>
                    <a:pt x="462896" y="2134123"/>
                  </a:lnTo>
                  <a:lnTo>
                    <a:pt x="443450" y="2091722"/>
                  </a:lnTo>
                  <a:lnTo>
                    <a:pt x="429107" y="2046775"/>
                  </a:lnTo>
                  <a:lnTo>
                    <a:pt x="420233" y="1999648"/>
                  </a:lnTo>
                  <a:lnTo>
                    <a:pt x="417195" y="1950707"/>
                  </a:lnTo>
                  <a:lnTo>
                    <a:pt x="0" y="1610093"/>
                  </a:lnTo>
                  <a:lnTo>
                    <a:pt x="417195" y="1365504"/>
                  </a:lnTo>
                  <a:lnTo>
                    <a:pt x="417195" y="390144"/>
                  </a:lnTo>
                  <a:close/>
                </a:path>
              </a:pathLst>
            </a:custGeom>
            <a:ln w="57912">
              <a:solidFill>
                <a:srgbClr val="F4B0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786498" y="4341114"/>
            <a:ext cx="364934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Times New Roman"/>
                <a:cs typeface="Times New Roman"/>
              </a:rPr>
              <a:t>Can</a:t>
            </a:r>
            <a:r>
              <a:rPr sz="3600" spc="-1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we</a:t>
            </a:r>
            <a:r>
              <a:rPr sz="3600" spc="-1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design</a:t>
            </a:r>
            <a:r>
              <a:rPr sz="3600" spc="-15" dirty="0">
                <a:latin typeface="Times New Roman"/>
                <a:cs typeface="Times New Roman"/>
              </a:rPr>
              <a:t> </a:t>
            </a:r>
            <a:r>
              <a:rPr sz="3600" spc="-25" dirty="0">
                <a:latin typeface="Times New Roman"/>
                <a:cs typeface="Times New Roman"/>
              </a:rPr>
              <a:t>an </a:t>
            </a:r>
            <a:r>
              <a:rPr sz="3600" dirty="0">
                <a:latin typeface="Times New Roman"/>
                <a:cs typeface="Times New Roman"/>
              </a:rPr>
              <a:t>effective</a:t>
            </a:r>
            <a:r>
              <a:rPr sz="3600" spc="-3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and</a:t>
            </a:r>
            <a:r>
              <a:rPr sz="3600" spc="-35" dirty="0">
                <a:latin typeface="Times New Roman"/>
                <a:cs typeface="Times New Roman"/>
              </a:rPr>
              <a:t> </a:t>
            </a:r>
            <a:r>
              <a:rPr sz="3600" spc="-10" dirty="0">
                <a:highlight>
                  <a:srgbClr val="FFFF00"/>
                </a:highlight>
                <a:latin typeface="Times New Roman"/>
                <a:cs typeface="Times New Roman"/>
              </a:rPr>
              <a:t>robust </a:t>
            </a:r>
            <a:r>
              <a:rPr sz="3600" dirty="0">
                <a:highlight>
                  <a:srgbClr val="FFFF00"/>
                </a:highlight>
                <a:latin typeface="Times New Roman"/>
                <a:cs typeface="Times New Roman"/>
              </a:rPr>
              <a:t>passive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liveness </a:t>
            </a:r>
            <a:r>
              <a:rPr sz="3600" dirty="0">
                <a:latin typeface="Times New Roman"/>
                <a:cs typeface="Times New Roman"/>
              </a:rPr>
              <a:t>detection</a:t>
            </a:r>
            <a:r>
              <a:rPr sz="3600" spc="-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scheme?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0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60676" y="2087879"/>
            <a:ext cx="2755900" cy="3168650"/>
            <a:chOff x="2360676" y="2087879"/>
            <a:chExt cx="2755900" cy="31686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72120" y="2406317"/>
              <a:ext cx="1930979" cy="210323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60676" y="2087879"/>
              <a:ext cx="2755392" cy="316839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788920" y="2414015"/>
              <a:ext cx="1847214" cy="1972310"/>
            </a:xfrm>
            <a:custGeom>
              <a:avLst/>
              <a:gdLst/>
              <a:ahLst/>
              <a:cxnLst/>
              <a:rect l="l" t="t" r="r" b="b"/>
              <a:pathLst>
                <a:path w="1847214" h="1972310">
                  <a:moveTo>
                    <a:pt x="0" y="1972055"/>
                  </a:moveTo>
                  <a:lnTo>
                    <a:pt x="1847087" y="1972055"/>
                  </a:lnTo>
                  <a:lnTo>
                    <a:pt x="1847087" y="0"/>
                  </a:lnTo>
                  <a:lnTo>
                    <a:pt x="0" y="0"/>
                  </a:lnTo>
                  <a:lnTo>
                    <a:pt x="0" y="19720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88920" y="2485517"/>
            <a:ext cx="1847214" cy="1778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3709">
              <a:lnSpc>
                <a:spcPct val="100000"/>
              </a:lnSpc>
              <a:spcBef>
                <a:spcPts val="95"/>
              </a:spcBef>
            </a:pPr>
            <a:r>
              <a:rPr sz="11500" spc="-5" dirty="0">
                <a:solidFill>
                  <a:srgbClr val="C00000"/>
                </a:solidFill>
                <a:latin typeface="微软雅黑"/>
                <a:cs typeface="微软雅黑"/>
              </a:rPr>
              <a:t>2</a:t>
            </a:r>
            <a:endParaRPr sz="11500">
              <a:latin typeface="微软雅黑"/>
              <a:cs typeface="微软雅黑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90444" y="4386071"/>
            <a:ext cx="1845945" cy="58419"/>
          </a:xfrm>
          <a:custGeom>
            <a:avLst/>
            <a:gdLst/>
            <a:ahLst/>
            <a:cxnLst/>
            <a:rect l="l" t="t" r="r" b="b"/>
            <a:pathLst>
              <a:path w="1845945" h="58420">
                <a:moveTo>
                  <a:pt x="1845563" y="0"/>
                </a:moveTo>
                <a:lnTo>
                  <a:pt x="0" y="0"/>
                </a:lnTo>
                <a:lnTo>
                  <a:pt x="0" y="57911"/>
                </a:lnTo>
                <a:lnTo>
                  <a:pt x="1845563" y="57911"/>
                </a:lnTo>
                <a:lnTo>
                  <a:pt x="184556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81589" y="2845185"/>
            <a:ext cx="3899937" cy="122699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198364" y="2852927"/>
            <a:ext cx="3816350" cy="11525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4892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960"/>
              </a:spcBef>
            </a:pPr>
            <a:r>
              <a:rPr sz="4400" b="1" spc="-10" dirty="0">
                <a:solidFill>
                  <a:srgbClr val="254A68"/>
                </a:solidFill>
                <a:latin typeface="Times New Roman"/>
                <a:cs typeface="Times New Roman"/>
              </a:rPr>
              <a:t>Motivation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0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898397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25908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5252" y="70484"/>
            <a:ext cx="81965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Microphone</a:t>
            </a:r>
            <a:r>
              <a:rPr sz="4400" spc="-275" dirty="0"/>
              <a:t> </a:t>
            </a:r>
            <a:r>
              <a:rPr sz="4400" dirty="0"/>
              <a:t>Array</a:t>
            </a:r>
            <a:r>
              <a:rPr sz="4400" spc="-20" dirty="0"/>
              <a:t> </a:t>
            </a:r>
            <a:r>
              <a:rPr sz="4400" dirty="0"/>
              <a:t>Based</a:t>
            </a:r>
            <a:r>
              <a:rPr sz="4400" spc="5" dirty="0"/>
              <a:t> </a:t>
            </a:r>
            <a:r>
              <a:rPr sz="4400" spc="-10" dirty="0"/>
              <a:t>Solution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7681848" y="4164838"/>
            <a:ext cx="350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mbria Math"/>
                <a:cs typeface="Cambria Math"/>
              </a:rPr>
              <a:t>𝑀</a:t>
            </a:r>
            <a:r>
              <a:rPr sz="1950" spc="-37" baseline="-14957" dirty="0">
                <a:latin typeface="Cambria Math"/>
                <a:cs typeface="Cambria Math"/>
              </a:rPr>
              <a:t>1</a:t>
            </a:r>
            <a:endParaRPr sz="1950" baseline="-14957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11440" y="5152771"/>
            <a:ext cx="384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mbria Math"/>
                <a:cs typeface="Cambria Math"/>
              </a:rPr>
              <a:t>𝑀</a:t>
            </a:r>
            <a:r>
              <a:rPr sz="1950" spc="-37" baseline="-14957" dirty="0">
                <a:latin typeface="Cambria Math"/>
                <a:cs typeface="Cambria Math"/>
              </a:rPr>
              <a:t>𝑁</a:t>
            </a:r>
            <a:endParaRPr sz="1950" baseline="-14957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40678" y="5589828"/>
            <a:ext cx="606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spc="-30" baseline="10802" dirty="0">
                <a:latin typeface="Cambria Math"/>
                <a:cs typeface="Cambria Math"/>
              </a:rPr>
              <a:t>𝑀</a:t>
            </a:r>
            <a:r>
              <a:rPr sz="1300" spc="-20" dirty="0">
                <a:latin typeface="Cambria Math"/>
                <a:cs typeface="Cambria Math"/>
              </a:rPr>
              <a:t>𝑁−1</a:t>
            </a:r>
            <a:endParaRPr sz="1300">
              <a:latin typeface="Cambria Math"/>
              <a:cs typeface="Cambria Math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255829" y="4036885"/>
            <a:ext cx="1643380" cy="1597660"/>
            <a:chOff x="6255829" y="4036885"/>
            <a:chExt cx="1643380" cy="1597660"/>
          </a:xfrm>
        </p:grpSpPr>
        <p:sp>
          <p:nvSpPr>
            <p:cNvPr id="8" name="object 8"/>
            <p:cNvSpPr/>
            <p:nvPr/>
          </p:nvSpPr>
          <p:spPr>
            <a:xfrm>
              <a:off x="6291071" y="4061459"/>
              <a:ext cx="1580515" cy="1554480"/>
            </a:xfrm>
            <a:custGeom>
              <a:avLst/>
              <a:gdLst/>
              <a:ahLst/>
              <a:cxnLst/>
              <a:rect l="l" t="t" r="r" b="b"/>
              <a:pathLst>
                <a:path w="1580515" h="1554479">
                  <a:moveTo>
                    <a:pt x="790194" y="0"/>
                  </a:moveTo>
                  <a:lnTo>
                    <a:pt x="742061" y="1418"/>
                  </a:lnTo>
                  <a:lnTo>
                    <a:pt x="694691" y="5619"/>
                  </a:lnTo>
                  <a:lnTo>
                    <a:pt x="648166" y="12522"/>
                  </a:lnTo>
                  <a:lnTo>
                    <a:pt x="602568" y="22045"/>
                  </a:lnTo>
                  <a:lnTo>
                    <a:pt x="557980" y="34106"/>
                  </a:lnTo>
                  <a:lnTo>
                    <a:pt x="514485" y="48625"/>
                  </a:lnTo>
                  <a:lnTo>
                    <a:pt x="472166" y="65521"/>
                  </a:lnTo>
                  <a:lnTo>
                    <a:pt x="431105" y="84711"/>
                  </a:lnTo>
                  <a:lnTo>
                    <a:pt x="391385" y="106115"/>
                  </a:lnTo>
                  <a:lnTo>
                    <a:pt x="353089" y="129651"/>
                  </a:lnTo>
                  <a:lnTo>
                    <a:pt x="316299" y="155239"/>
                  </a:lnTo>
                  <a:lnTo>
                    <a:pt x="281098" y="182796"/>
                  </a:lnTo>
                  <a:lnTo>
                    <a:pt x="247569" y="212241"/>
                  </a:lnTo>
                  <a:lnTo>
                    <a:pt x="215794" y="243494"/>
                  </a:lnTo>
                  <a:lnTo>
                    <a:pt x="185856" y="276473"/>
                  </a:lnTo>
                  <a:lnTo>
                    <a:pt x="157839" y="311096"/>
                  </a:lnTo>
                  <a:lnTo>
                    <a:pt x="131823" y="347282"/>
                  </a:lnTo>
                  <a:lnTo>
                    <a:pt x="107893" y="384951"/>
                  </a:lnTo>
                  <a:lnTo>
                    <a:pt x="86131" y="424020"/>
                  </a:lnTo>
                  <a:lnTo>
                    <a:pt x="66619" y="464408"/>
                  </a:lnTo>
                  <a:lnTo>
                    <a:pt x="49441" y="506034"/>
                  </a:lnTo>
                  <a:lnTo>
                    <a:pt x="34678" y="548818"/>
                  </a:lnTo>
                  <a:lnTo>
                    <a:pt x="22414" y="592676"/>
                  </a:lnTo>
                  <a:lnTo>
                    <a:pt x="12732" y="637529"/>
                  </a:lnTo>
                  <a:lnTo>
                    <a:pt x="5713" y="683295"/>
                  </a:lnTo>
                  <a:lnTo>
                    <a:pt x="1442" y="729892"/>
                  </a:lnTo>
                  <a:lnTo>
                    <a:pt x="0" y="777239"/>
                  </a:lnTo>
                  <a:lnTo>
                    <a:pt x="1442" y="824587"/>
                  </a:lnTo>
                  <a:lnTo>
                    <a:pt x="5713" y="871184"/>
                  </a:lnTo>
                  <a:lnTo>
                    <a:pt x="12732" y="916950"/>
                  </a:lnTo>
                  <a:lnTo>
                    <a:pt x="22414" y="961803"/>
                  </a:lnTo>
                  <a:lnTo>
                    <a:pt x="34678" y="1005661"/>
                  </a:lnTo>
                  <a:lnTo>
                    <a:pt x="49441" y="1048445"/>
                  </a:lnTo>
                  <a:lnTo>
                    <a:pt x="66619" y="1090071"/>
                  </a:lnTo>
                  <a:lnTo>
                    <a:pt x="86131" y="1130459"/>
                  </a:lnTo>
                  <a:lnTo>
                    <a:pt x="107893" y="1169528"/>
                  </a:lnTo>
                  <a:lnTo>
                    <a:pt x="131823" y="1207197"/>
                  </a:lnTo>
                  <a:lnTo>
                    <a:pt x="157839" y="1243383"/>
                  </a:lnTo>
                  <a:lnTo>
                    <a:pt x="185856" y="1278006"/>
                  </a:lnTo>
                  <a:lnTo>
                    <a:pt x="215794" y="1310985"/>
                  </a:lnTo>
                  <a:lnTo>
                    <a:pt x="247569" y="1342238"/>
                  </a:lnTo>
                  <a:lnTo>
                    <a:pt x="281098" y="1371683"/>
                  </a:lnTo>
                  <a:lnTo>
                    <a:pt x="316299" y="1399240"/>
                  </a:lnTo>
                  <a:lnTo>
                    <a:pt x="353089" y="1424828"/>
                  </a:lnTo>
                  <a:lnTo>
                    <a:pt x="391385" y="1448364"/>
                  </a:lnTo>
                  <a:lnTo>
                    <a:pt x="431105" y="1469768"/>
                  </a:lnTo>
                  <a:lnTo>
                    <a:pt x="472166" y="1488958"/>
                  </a:lnTo>
                  <a:lnTo>
                    <a:pt x="514485" y="1505854"/>
                  </a:lnTo>
                  <a:lnTo>
                    <a:pt x="557980" y="1520373"/>
                  </a:lnTo>
                  <a:lnTo>
                    <a:pt x="602568" y="1532434"/>
                  </a:lnTo>
                  <a:lnTo>
                    <a:pt x="648166" y="1541957"/>
                  </a:lnTo>
                  <a:lnTo>
                    <a:pt x="694691" y="1548860"/>
                  </a:lnTo>
                  <a:lnTo>
                    <a:pt x="742061" y="1553061"/>
                  </a:lnTo>
                  <a:lnTo>
                    <a:pt x="790194" y="1554480"/>
                  </a:lnTo>
                  <a:lnTo>
                    <a:pt x="838326" y="1553061"/>
                  </a:lnTo>
                  <a:lnTo>
                    <a:pt x="885696" y="1548860"/>
                  </a:lnTo>
                  <a:lnTo>
                    <a:pt x="932221" y="1541957"/>
                  </a:lnTo>
                  <a:lnTo>
                    <a:pt x="977819" y="1532434"/>
                  </a:lnTo>
                  <a:lnTo>
                    <a:pt x="1022407" y="1520373"/>
                  </a:lnTo>
                  <a:lnTo>
                    <a:pt x="1065902" y="1505854"/>
                  </a:lnTo>
                  <a:lnTo>
                    <a:pt x="1108221" y="1488958"/>
                  </a:lnTo>
                  <a:lnTo>
                    <a:pt x="1149282" y="1469768"/>
                  </a:lnTo>
                  <a:lnTo>
                    <a:pt x="1189002" y="1448364"/>
                  </a:lnTo>
                  <a:lnTo>
                    <a:pt x="1227298" y="1424828"/>
                  </a:lnTo>
                  <a:lnTo>
                    <a:pt x="1264088" y="1399240"/>
                  </a:lnTo>
                  <a:lnTo>
                    <a:pt x="1299289" y="1371683"/>
                  </a:lnTo>
                  <a:lnTo>
                    <a:pt x="1332818" y="1342238"/>
                  </a:lnTo>
                  <a:lnTo>
                    <a:pt x="1364593" y="1310985"/>
                  </a:lnTo>
                  <a:lnTo>
                    <a:pt x="1394531" y="1278006"/>
                  </a:lnTo>
                  <a:lnTo>
                    <a:pt x="1422548" y="1243383"/>
                  </a:lnTo>
                  <a:lnTo>
                    <a:pt x="1448564" y="1207197"/>
                  </a:lnTo>
                  <a:lnTo>
                    <a:pt x="1472494" y="1169528"/>
                  </a:lnTo>
                  <a:lnTo>
                    <a:pt x="1494256" y="1130459"/>
                  </a:lnTo>
                  <a:lnTo>
                    <a:pt x="1513768" y="1090071"/>
                  </a:lnTo>
                  <a:lnTo>
                    <a:pt x="1530946" y="1048445"/>
                  </a:lnTo>
                  <a:lnTo>
                    <a:pt x="1545709" y="1005661"/>
                  </a:lnTo>
                  <a:lnTo>
                    <a:pt x="1557973" y="961803"/>
                  </a:lnTo>
                  <a:lnTo>
                    <a:pt x="1567655" y="916950"/>
                  </a:lnTo>
                  <a:lnTo>
                    <a:pt x="1574674" y="871184"/>
                  </a:lnTo>
                  <a:lnTo>
                    <a:pt x="1578945" y="824587"/>
                  </a:lnTo>
                  <a:lnTo>
                    <a:pt x="1580387" y="777239"/>
                  </a:lnTo>
                  <a:lnTo>
                    <a:pt x="1578945" y="729892"/>
                  </a:lnTo>
                  <a:lnTo>
                    <a:pt x="1574674" y="683295"/>
                  </a:lnTo>
                  <a:lnTo>
                    <a:pt x="1567655" y="637529"/>
                  </a:lnTo>
                  <a:lnTo>
                    <a:pt x="1557973" y="592676"/>
                  </a:lnTo>
                  <a:lnTo>
                    <a:pt x="1545709" y="548818"/>
                  </a:lnTo>
                  <a:lnTo>
                    <a:pt x="1530946" y="506034"/>
                  </a:lnTo>
                  <a:lnTo>
                    <a:pt x="1513768" y="464408"/>
                  </a:lnTo>
                  <a:lnTo>
                    <a:pt x="1494256" y="424020"/>
                  </a:lnTo>
                  <a:lnTo>
                    <a:pt x="1472494" y="384951"/>
                  </a:lnTo>
                  <a:lnTo>
                    <a:pt x="1448564" y="347282"/>
                  </a:lnTo>
                  <a:lnTo>
                    <a:pt x="1422548" y="311096"/>
                  </a:lnTo>
                  <a:lnTo>
                    <a:pt x="1394531" y="276473"/>
                  </a:lnTo>
                  <a:lnTo>
                    <a:pt x="1364593" y="243494"/>
                  </a:lnTo>
                  <a:lnTo>
                    <a:pt x="1332818" y="212241"/>
                  </a:lnTo>
                  <a:lnTo>
                    <a:pt x="1299289" y="182796"/>
                  </a:lnTo>
                  <a:lnTo>
                    <a:pt x="1264088" y="155239"/>
                  </a:lnTo>
                  <a:lnTo>
                    <a:pt x="1227298" y="129651"/>
                  </a:lnTo>
                  <a:lnTo>
                    <a:pt x="1189002" y="106115"/>
                  </a:lnTo>
                  <a:lnTo>
                    <a:pt x="1149282" y="84711"/>
                  </a:lnTo>
                  <a:lnTo>
                    <a:pt x="1108221" y="65521"/>
                  </a:lnTo>
                  <a:lnTo>
                    <a:pt x="1065902" y="48625"/>
                  </a:lnTo>
                  <a:lnTo>
                    <a:pt x="1022407" y="34106"/>
                  </a:lnTo>
                  <a:lnTo>
                    <a:pt x="977819" y="22045"/>
                  </a:lnTo>
                  <a:lnTo>
                    <a:pt x="932221" y="12522"/>
                  </a:lnTo>
                  <a:lnTo>
                    <a:pt x="885696" y="5619"/>
                  </a:lnTo>
                  <a:lnTo>
                    <a:pt x="838326" y="1418"/>
                  </a:lnTo>
                  <a:lnTo>
                    <a:pt x="790194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91071" y="4061459"/>
              <a:ext cx="1580515" cy="1554480"/>
            </a:xfrm>
            <a:custGeom>
              <a:avLst/>
              <a:gdLst/>
              <a:ahLst/>
              <a:cxnLst/>
              <a:rect l="l" t="t" r="r" b="b"/>
              <a:pathLst>
                <a:path w="1580515" h="1554479">
                  <a:moveTo>
                    <a:pt x="0" y="777239"/>
                  </a:moveTo>
                  <a:lnTo>
                    <a:pt x="1442" y="729892"/>
                  </a:lnTo>
                  <a:lnTo>
                    <a:pt x="5713" y="683295"/>
                  </a:lnTo>
                  <a:lnTo>
                    <a:pt x="12732" y="637529"/>
                  </a:lnTo>
                  <a:lnTo>
                    <a:pt x="22414" y="592676"/>
                  </a:lnTo>
                  <a:lnTo>
                    <a:pt x="34678" y="548818"/>
                  </a:lnTo>
                  <a:lnTo>
                    <a:pt x="49441" y="506034"/>
                  </a:lnTo>
                  <a:lnTo>
                    <a:pt x="66619" y="464408"/>
                  </a:lnTo>
                  <a:lnTo>
                    <a:pt x="86131" y="424020"/>
                  </a:lnTo>
                  <a:lnTo>
                    <a:pt x="107893" y="384951"/>
                  </a:lnTo>
                  <a:lnTo>
                    <a:pt x="131823" y="347282"/>
                  </a:lnTo>
                  <a:lnTo>
                    <a:pt x="157839" y="311096"/>
                  </a:lnTo>
                  <a:lnTo>
                    <a:pt x="185856" y="276473"/>
                  </a:lnTo>
                  <a:lnTo>
                    <a:pt x="215794" y="243494"/>
                  </a:lnTo>
                  <a:lnTo>
                    <a:pt x="247569" y="212241"/>
                  </a:lnTo>
                  <a:lnTo>
                    <a:pt x="281098" y="182796"/>
                  </a:lnTo>
                  <a:lnTo>
                    <a:pt x="316299" y="155239"/>
                  </a:lnTo>
                  <a:lnTo>
                    <a:pt x="353089" y="129651"/>
                  </a:lnTo>
                  <a:lnTo>
                    <a:pt x="391385" y="106115"/>
                  </a:lnTo>
                  <a:lnTo>
                    <a:pt x="431105" y="84711"/>
                  </a:lnTo>
                  <a:lnTo>
                    <a:pt x="472166" y="65521"/>
                  </a:lnTo>
                  <a:lnTo>
                    <a:pt x="514485" y="48625"/>
                  </a:lnTo>
                  <a:lnTo>
                    <a:pt x="557980" y="34106"/>
                  </a:lnTo>
                  <a:lnTo>
                    <a:pt x="602568" y="22045"/>
                  </a:lnTo>
                  <a:lnTo>
                    <a:pt x="648166" y="12522"/>
                  </a:lnTo>
                  <a:lnTo>
                    <a:pt x="694691" y="5619"/>
                  </a:lnTo>
                  <a:lnTo>
                    <a:pt x="742061" y="1418"/>
                  </a:lnTo>
                  <a:lnTo>
                    <a:pt x="790194" y="0"/>
                  </a:lnTo>
                  <a:lnTo>
                    <a:pt x="838326" y="1418"/>
                  </a:lnTo>
                  <a:lnTo>
                    <a:pt x="885696" y="5619"/>
                  </a:lnTo>
                  <a:lnTo>
                    <a:pt x="932221" y="12522"/>
                  </a:lnTo>
                  <a:lnTo>
                    <a:pt x="977819" y="22045"/>
                  </a:lnTo>
                  <a:lnTo>
                    <a:pt x="1022407" y="34106"/>
                  </a:lnTo>
                  <a:lnTo>
                    <a:pt x="1065902" y="48625"/>
                  </a:lnTo>
                  <a:lnTo>
                    <a:pt x="1108221" y="65521"/>
                  </a:lnTo>
                  <a:lnTo>
                    <a:pt x="1149282" y="84711"/>
                  </a:lnTo>
                  <a:lnTo>
                    <a:pt x="1189002" y="106115"/>
                  </a:lnTo>
                  <a:lnTo>
                    <a:pt x="1227298" y="129651"/>
                  </a:lnTo>
                  <a:lnTo>
                    <a:pt x="1264088" y="155239"/>
                  </a:lnTo>
                  <a:lnTo>
                    <a:pt x="1299289" y="182796"/>
                  </a:lnTo>
                  <a:lnTo>
                    <a:pt x="1332818" y="212241"/>
                  </a:lnTo>
                  <a:lnTo>
                    <a:pt x="1364593" y="243494"/>
                  </a:lnTo>
                  <a:lnTo>
                    <a:pt x="1394531" y="276473"/>
                  </a:lnTo>
                  <a:lnTo>
                    <a:pt x="1422548" y="311096"/>
                  </a:lnTo>
                  <a:lnTo>
                    <a:pt x="1448564" y="347282"/>
                  </a:lnTo>
                  <a:lnTo>
                    <a:pt x="1472494" y="384951"/>
                  </a:lnTo>
                  <a:lnTo>
                    <a:pt x="1494256" y="424020"/>
                  </a:lnTo>
                  <a:lnTo>
                    <a:pt x="1513768" y="464408"/>
                  </a:lnTo>
                  <a:lnTo>
                    <a:pt x="1530946" y="506034"/>
                  </a:lnTo>
                  <a:lnTo>
                    <a:pt x="1545709" y="548818"/>
                  </a:lnTo>
                  <a:lnTo>
                    <a:pt x="1557973" y="592676"/>
                  </a:lnTo>
                  <a:lnTo>
                    <a:pt x="1567655" y="637529"/>
                  </a:lnTo>
                  <a:lnTo>
                    <a:pt x="1574674" y="683295"/>
                  </a:lnTo>
                  <a:lnTo>
                    <a:pt x="1578945" y="729892"/>
                  </a:lnTo>
                  <a:lnTo>
                    <a:pt x="1580387" y="777239"/>
                  </a:lnTo>
                  <a:lnTo>
                    <a:pt x="1578945" y="824587"/>
                  </a:lnTo>
                  <a:lnTo>
                    <a:pt x="1574674" y="871184"/>
                  </a:lnTo>
                  <a:lnTo>
                    <a:pt x="1567655" y="916950"/>
                  </a:lnTo>
                  <a:lnTo>
                    <a:pt x="1557973" y="961803"/>
                  </a:lnTo>
                  <a:lnTo>
                    <a:pt x="1545709" y="1005661"/>
                  </a:lnTo>
                  <a:lnTo>
                    <a:pt x="1530946" y="1048445"/>
                  </a:lnTo>
                  <a:lnTo>
                    <a:pt x="1513768" y="1090071"/>
                  </a:lnTo>
                  <a:lnTo>
                    <a:pt x="1494256" y="1130459"/>
                  </a:lnTo>
                  <a:lnTo>
                    <a:pt x="1472494" y="1169528"/>
                  </a:lnTo>
                  <a:lnTo>
                    <a:pt x="1448564" y="1207197"/>
                  </a:lnTo>
                  <a:lnTo>
                    <a:pt x="1422548" y="1243383"/>
                  </a:lnTo>
                  <a:lnTo>
                    <a:pt x="1394531" y="1278006"/>
                  </a:lnTo>
                  <a:lnTo>
                    <a:pt x="1364593" y="1310985"/>
                  </a:lnTo>
                  <a:lnTo>
                    <a:pt x="1332818" y="1342238"/>
                  </a:lnTo>
                  <a:lnTo>
                    <a:pt x="1299289" y="1371683"/>
                  </a:lnTo>
                  <a:lnTo>
                    <a:pt x="1264088" y="1399240"/>
                  </a:lnTo>
                  <a:lnTo>
                    <a:pt x="1227298" y="1424828"/>
                  </a:lnTo>
                  <a:lnTo>
                    <a:pt x="1189002" y="1448364"/>
                  </a:lnTo>
                  <a:lnTo>
                    <a:pt x="1149282" y="1469768"/>
                  </a:lnTo>
                  <a:lnTo>
                    <a:pt x="1108221" y="1488958"/>
                  </a:lnTo>
                  <a:lnTo>
                    <a:pt x="1065902" y="1505854"/>
                  </a:lnTo>
                  <a:lnTo>
                    <a:pt x="1022407" y="1520373"/>
                  </a:lnTo>
                  <a:lnTo>
                    <a:pt x="977819" y="1532434"/>
                  </a:lnTo>
                  <a:lnTo>
                    <a:pt x="932221" y="1541957"/>
                  </a:lnTo>
                  <a:lnTo>
                    <a:pt x="885696" y="1548860"/>
                  </a:lnTo>
                  <a:lnTo>
                    <a:pt x="838326" y="1553061"/>
                  </a:lnTo>
                  <a:lnTo>
                    <a:pt x="790194" y="1554480"/>
                  </a:lnTo>
                  <a:lnTo>
                    <a:pt x="742061" y="1553061"/>
                  </a:lnTo>
                  <a:lnTo>
                    <a:pt x="694691" y="1548860"/>
                  </a:lnTo>
                  <a:lnTo>
                    <a:pt x="648166" y="1541957"/>
                  </a:lnTo>
                  <a:lnTo>
                    <a:pt x="602568" y="1532434"/>
                  </a:lnTo>
                  <a:lnTo>
                    <a:pt x="557980" y="1520373"/>
                  </a:lnTo>
                  <a:lnTo>
                    <a:pt x="514485" y="1505854"/>
                  </a:lnTo>
                  <a:lnTo>
                    <a:pt x="472166" y="1488958"/>
                  </a:lnTo>
                  <a:lnTo>
                    <a:pt x="431105" y="1469768"/>
                  </a:lnTo>
                  <a:lnTo>
                    <a:pt x="391385" y="1448364"/>
                  </a:lnTo>
                  <a:lnTo>
                    <a:pt x="353089" y="1424828"/>
                  </a:lnTo>
                  <a:lnTo>
                    <a:pt x="316299" y="1399240"/>
                  </a:lnTo>
                  <a:lnTo>
                    <a:pt x="281098" y="1371683"/>
                  </a:lnTo>
                  <a:lnTo>
                    <a:pt x="247569" y="1342238"/>
                  </a:lnTo>
                  <a:lnTo>
                    <a:pt x="215794" y="1310985"/>
                  </a:lnTo>
                  <a:lnTo>
                    <a:pt x="185856" y="1278006"/>
                  </a:lnTo>
                  <a:lnTo>
                    <a:pt x="157839" y="1243383"/>
                  </a:lnTo>
                  <a:lnTo>
                    <a:pt x="131823" y="1207197"/>
                  </a:lnTo>
                  <a:lnTo>
                    <a:pt x="107893" y="1169528"/>
                  </a:lnTo>
                  <a:lnTo>
                    <a:pt x="86131" y="1130459"/>
                  </a:lnTo>
                  <a:lnTo>
                    <a:pt x="66619" y="1090071"/>
                  </a:lnTo>
                  <a:lnTo>
                    <a:pt x="49441" y="1048445"/>
                  </a:lnTo>
                  <a:lnTo>
                    <a:pt x="34678" y="1005661"/>
                  </a:lnTo>
                  <a:lnTo>
                    <a:pt x="22414" y="961803"/>
                  </a:lnTo>
                  <a:lnTo>
                    <a:pt x="12732" y="916950"/>
                  </a:lnTo>
                  <a:lnTo>
                    <a:pt x="5713" y="871184"/>
                  </a:lnTo>
                  <a:lnTo>
                    <a:pt x="1442" y="824587"/>
                  </a:lnTo>
                  <a:lnTo>
                    <a:pt x="0" y="777239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4591" y="4495799"/>
              <a:ext cx="109855" cy="111760"/>
            </a:xfrm>
            <a:custGeom>
              <a:avLst/>
              <a:gdLst/>
              <a:ahLst/>
              <a:cxnLst/>
              <a:rect l="l" t="t" r="r" b="b"/>
              <a:pathLst>
                <a:path w="109854" h="111760">
                  <a:moveTo>
                    <a:pt x="109727" y="0"/>
                  </a:moveTo>
                  <a:lnTo>
                    <a:pt x="0" y="0"/>
                  </a:lnTo>
                  <a:lnTo>
                    <a:pt x="0" y="111251"/>
                  </a:lnTo>
                  <a:lnTo>
                    <a:pt x="109727" y="111251"/>
                  </a:lnTo>
                  <a:lnTo>
                    <a:pt x="109727" y="0"/>
                  </a:lnTo>
                  <a:close/>
                </a:path>
              </a:pathLst>
            </a:custGeom>
            <a:solidFill>
              <a:srgbClr val="3A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784591" y="4495799"/>
              <a:ext cx="109855" cy="111760"/>
            </a:xfrm>
            <a:custGeom>
              <a:avLst/>
              <a:gdLst/>
              <a:ahLst/>
              <a:cxnLst/>
              <a:rect l="l" t="t" r="r" b="b"/>
              <a:pathLst>
                <a:path w="109854" h="111760">
                  <a:moveTo>
                    <a:pt x="0" y="111251"/>
                  </a:moveTo>
                  <a:lnTo>
                    <a:pt x="109727" y="111251"/>
                  </a:lnTo>
                  <a:lnTo>
                    <a:pt x="109727" y="0"/>
                  </a:lnTo>
                  <a:lnTo>
                    <a:pt x="0" y="0"/>
                  </a:lnTo>
                  <a:lnTo>
                    <a:pt x="0" y="111251"/>
                  </a:lnTo>
                  <a:close/>
                </a:path>
              </a:pathLst>
            </a:custGeom>
            <a:ln w="9144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60591" y="4972811"/>
              <a:ext cx="108585" cy="111760"/>
            </a:xfrm>
            <a:custGeom>
              <a:avLst/>
              <a:gdLst/>
              <a:ahLst/>
              <a:cxnLst/>
              <a:rect l="l" t="t" r="r" b="b"/>
              <a:pathLst>
                <a:path w="108585" h="111760">
                  <a:moveTo>
                    <a:pt x="108203" y="0"/>
                  </a:moveTo>
                  <a:lnTo>
                    <a:pt x="0" y="0"/>
                  </a:lnTo>
                  <a:lnTo>
                    <a:pt x="0" y="111251"/>
                  </a:lnTo>
                  <a:lnTo>
                    <a:pt x="108203" y="111251"/>
                  </a:lnTo>
                  <a:lnTo>
                    <a:pt x="108203" y="0"/>
                  </a:lnTo>
                  <a:close/>
                </a:path>
              </a:pathLst>
            </a:custGeom>
            <a:solidFill>
              <a:srgbClr val="3A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60591" y="4972811"/>
              <a:ext cx="108585" cy="111760"/>
            </a:xfrm>
            <a:custGeom>
              <a:avLst/>
              <a:gdLst/>
              <a:ahLst/>
              <a:cxnLst/>
              <a:rect l="l" t="t" r="r" b="b"/>
              <a:pathLst>
                <a:path w="108585" h="111760">
                  <a:moveTo>
                    <a:pt x="0" y="111251"/>
                  </a:moveTo>
                  <a:lnTo>
                    <a:pt x="108203" y="111251"/>
                  </a:lnTo>
                  <a:lnTo>
                    <a:pt x="108203" y="0"/>
                  </a:lnTo>
                  <a:lnTo>
                    <a:pt x="0" y="0"/>
                  </a:lnTo>
                  <a:lnTo>
                    <a:pt x="0" y="111251"/>
                  </a:lnTo>
                  <a:close/>
                </a:path>
              </a:pathLst>
            </a:custGeom>
            <a:ln w="9144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283195" y="4041647"/>
              <a:ext cx="109855" cy="111760"/>
            </a:xfrm>
            <a:custGeom>
              <a:avLst/>
              <a:gdLst/>
              <a:ahLst/>
              <a:cxnLst/>
              <a:rect l="l" t="t" r="r" b="b"/>
              <a:pathLst>
                <a:path w="109854" h="111760">
                  <a:moveTo>
                    <a:pt x="109727" y="0"/>
                  </a:moveTo>
                  <a:lnTo>
                    <a:pt x="0" y="0"/>
                  </a:lnTo>
                  <a:lnTo>
                    <a:pt x="0" y="111251"/>
                  </a:lnTo>
                  <a:lnTo>
                    <a:pt x="109727" y="111251"/>
                  </a:lnTo>
                  <a:lnTo>
                    <a:pt x="109727" y="0"/>
                  </a:lnTo>
                  <a:close/>
                </a:path>
              </a:pathLst>
            </a:custGeom>
            <a:solidFill>
              <a:srgbClr val="3A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283195" y="4041647"/>
              <a:ext cx="109855" cy="111760"/>
            </a:xfrm>
            <a:custGeom>
              <a:avLst/>
              <a:gdLst/>
              <a:ahLst/>
              <a:cxnLst/>
              <a:rect l="l" t="t" r="r" b="b"/>
              <a:pathLst>
                <a:path w="109854" h="111760">
                  <a:moveTo>
                    <a:pt x="0" y="111251"/>
                  </a:moveTo>
                  <a:lnTo>
                    <a:pt x="109727" y="111251"/>
                  </a:lnTo>
                  <a:lnTo>
                    <a:pt x="109727" y="0"/>
                  </a:lnTo>
                  <a:lnTo>
                    <a:pt x="0" y="0"/>
                  </a:lnTo>
                  <a:lnTo>
                    <a:pt x="0" y="111251"/>
                  </a:lnTo>
                  <a:close/>
                </a:path>
              </a:pathLst>
            </a:custGeom>
            <a:ln w="9144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613903" y="5298947"/>
              <a:ext cx="108585" cy="111760"/>
            </a:xfrm>
            <a:custGeom>
              <a:avLst/>
              <a:gdLst/>
              <a:ahLst/>
              <a:cxnLst/>
              <a:rect l="l" t="t" r="r" b="b"/>
              <a:pathLst>
                <a:path w="108584" h="111760">
                  <a:moveTo>
                    <a:pt x="108203" y="0"/>
                  </a:moveTo>
                  <a:lnTo>
                    <a:pt x="0" y="0"/>
                  </a:lnTo>
                  <a:lnTo>
                    <a:pt x="0" y="111251"/>
                  </a:lnTo>
                  <a:lnTo>
                    <a:pt x="108203" y="111251"/>
                  </a:lnTo>
                  <a:lnTo>
                    <a:pt x="108203" y="0"/>
                  </a:lnTo>
                  <a:close/>
                </a:path>
              </a:pathLst>
            </a:custGeom>
            <a:solidFill>
              <a:srgbClr val="3A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613903" y="5298947"/>
              <a:ext cx="108585" cy="111760"/>
            </a:xfrm>
            <a:custGeom>
              <a:avLst/>
              <a:gdLst/>
              <a:ahLst/>
              <a:cxnLst/>
              <a:rect l="l" t="t" r="r" b="b"/>
              <a:pathLst>
                <a:path w="108584" h="111760">
                  <a:moveTo>
                    <a:pt x="0" y="111251"/>
                  </a:moveTo>
                  <a:lnTo>
                    <a:pt x="108203" y="111251"/>
                  </a:lnTo>
                  <a:lnTo>
                    <a:pt x="108203" y="0"/>
                  </a:lnTo>
                  <a:lnTo>
                    <a:pt x="0" y="0"/>
                  </a:lnTo>
                  <a:lnTo>
                    <a:pt x="0" y="111251"/>
                  </a:lnTo>
                  <a:close/>
                </a:path>
              </a:pathLst>
            </a:custGeom>
            <a:ln w="9144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457187" y="4273295"/>
              <a:ext cx="108585" cy="111760"/>
            </a:xfrm>
            <a:custGeom>
              <a:avLst/>
              <a:gdLst/>
              <a:ahLst/>
              <a:cxnLst/>
              <a:rect l="l" t="t" r="r" b="b"/>
              <a:pathLst>
                <a:path w="108584" h="111760">
                  <a:moveTo>
                    <a:pt x="108204" y="0"/>
                  </a:moveTo>
                  <a:lnTo>
                    <a:pt x="0" y="0"/>
                  </a:lnTo>
                  <a:lnTo>
                    <a:pt x="0" y="111251"/>
                  </a:lnTo>
                  <a:lnTo>
                    <a:pt x="108204" y="111251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3A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57187" y="4273295"/>
              <a:ext cx="108585" cy="111760"/>
            </a:xfrm>
            <a:custGeom>
              <a:avLst/>
              <a:gdLst/>
              <a:ahLst/>
              <a:cxnLst/>
              <a:rect l="l" t="t" r="r" b="b"/>
              <a:pathLst>
                <a:path w="108584" h="111760">
                  <a:moveTo>
                    <a:pt x="0" y="111251"/>
                  </a:moveTo>
                  <a:lnTo>
                    <a:pt x="108204" y="111251"/>
                  </a:lnTo>
                  <a:lnTo>
                    <a:pt x="108204" y="0"/>
                  </a:lnTo>
                  <a:lnTo>
                    <a:pt x="0" y="0"/>
                  </a:lnTo>
                  <a:lnTo>
                    <a:pt x="0" y="111251"/>
                  </a:lnTo>
                  <a:close/>
                </a:path>
              </a:pathLst>
            </a:custGeom>
            <a:ln w="9144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801611" y="5518403"/>
              <a:ext cx="108585" cy="111760"/>
            </a:xfrm>
            <a:custGeom>
              <a:avLst/>
              <a:gdLst/>
              <a:ahLst/>
              <a:cxnLst/>
              <a:rect l="l" t="t" r="r" b="b"/>
              <a:pathLst>
                <a:path w="108584" h="111760">
                  <a:moveTo>
                    <a:pt x="108203" y="0"/>
                  </a:moveTo>
                  <a:lnTo>
                    <a:pt x="0" y="0"/>
                  </a:lnTo>
                  <a:lnTo>
                    <a:pt x="0" y="111252"/>
                  </a:lnTo>
                  <a:lnTo>
                    <a:pt x="108203" y="111252"/>
                  </a:lnTo>
                  <a:lnTo>
                    <a:pt x="108203" y="0"/>
                  </a:lnTo>
                  <a:close/>
                </a:path>
              </a:pathLst>
            </a:custGeom>
            <a:solidFill>
              <a:srgbClr val="3A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801611" y="5518403"/>
              <a:ext cx="108585" cy="111760"/>
            </a:xfrm>
            <a:custGeom>
              <a:avLst/>
              <a:gdLst/>
              <a:ahLst/>
              <a:cxnLst/>
              <a:rect l="l" t="t" r="r" b="b"/>
              <a:pathLst>
                <a:path w="108584" h="111760">
                  <a:moveTo>
                    <a:pt x="0" y="111252"/>
                  </a:moveTo>
                  <a:lnTo>
                    <a:pt x="108203" y="111252"/>
                  </a:lnTo>
                  <a:lnTo>
                    <a:pt x="108203" y="0"/>
                  </a:lnTo>
                  <a:lnTo>
                    <a:pt x="0" y="0"/>
                  </a:lnTo>
                  <a:lnTo>
                    <a:pt x="0" y="111252"/>
                  </a:lnTo>
                  <a:close/>
                </a:path>
              </a:pathLst>
            </a:custGeom>
            <a:ln w="9144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40393" y="4790237"/>
              <a:ext cx="120425" cy="11985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844283" y="4896611"/>
              <a:ext cx="240029" cy="621665"/>
            </a:xfrm>
            <a:custGeom>
              <a:avLst/>
              <a:gdLst/>
              <a:ahLst/>
              <a:cxnLst/>
              <a:rect l="l" t="t" r="r" b="b"/>
              <a:pathLst>
                <a:path w="240029" h="621664">
                  <a:moveTo>
                    <a:pt x="0" y="536701"/>
                  </a:moveTo>
                  <a:lnTo>
                    <a:pt x="10668" y="621284"/>
                  </a:lnTo>
                  <a:lnTo>
                    <a:pt x="70309" y="563499"/>
                  </a:lnTo>
                  <a:lnTo>
                    <a:pt x="37719" y="563499"/>
                  </a:lnTo>
                  <a:lnTo>
                    <a:pt x="25781" y="559181"/>
                  </a:lnTo>
                  <a:lnTo>
                    <a:pt x="29983" y="547243"/>
                  </a:lnTo>
                  <a:lnTo>
                    <a:pt x="0" y="536701"/>
                  </a:lnTo>
                  <a:close/>
                </a:path>
                <a:path w="240029" h="621664">
                  <a:moveTo>
                    <a:pt x="29983" y="547243"/>
                  </a:moveTo>
                  <a:lnTo>
                    <a:pt x="25781" y="559181"/>
                  </a:lnTo>
                  <a:lnTo>
                    <a:pt x="37719" y="563499"/>
                  </a:lnTo>
                  <a:lnTo>
                    <a:pt x="41958" y="551454"/>
                  </a:lnTo>
                  <a:lnTo>
                    <a:pt x="29983" y="547243"/>
                  </a:lnTo>
                  <a:close/>
                </a:path>
                <a:path w="240029" h="621664">
                  <a:moveTo>
                    <a:pt x="41958" y="551454"/>
                  </a:moveTo>
                  <a:lnTo>
                    <a:pt x="37719" y="563499"/>
                  </a:lnTo>
                  <a:lnTo>
                    <a:pt x="70309" y="563499"/>
                  </a:lnTo>
                  <a:lnTo>
                    <a:pt x="71882" y="561975"/>
                  </a:lnTo>
                  <a:lnTo>
                    <a:pt x="41958" y="551454"/>
                  </a:lnTo>
                  <a:close/>
                </a:path>
                <a:path w="240029" h="621664">
                  <a:moveTo>
                    <a:pt x="198093" y="69763"/>
                  </a:moveTo>
                  <a:lnTo>
                    <a:pt x="29983" y="547243"/>
                  </a:lnTo>
                  <a:lnTo>
                    <a:pt x="41958" y="551454"/>
                  </a:lnTo>
                  <a:lnTo>
                    <a:pt x="210024" y="73979"/>
                  </a:lnTo>
                  <a:lnTo>
                    <a:pt x="198093" y="69763"/>
                  </a:lnTo>
                  <a:close/>
                </a:path>
                <a:path w="240029" h="621664">
                  <a:moveTo>
                    <a:pt x="236650" y="57785"/>
                  </a:moveTo>
                  <a:lnTo>
                    <a:pt x="202311" y="57785"/>
                  </a:lnTo>
                  <a:lnTo>
                    <a:pt x="214249" y="61975"/>
                  </a:lnTo>
                  <a:lnTo>
                    <a:pt x="210024" y="73979"/>
                  </a:lnTo>
                  <a:lnTo>
                    <a:pt x="240030" y="84581"/>
                  </a:lnTo>
                  <a:lnTo>
                    <a:pt x="236650" y="57785"/>
                  </a:lnTo>
                  <a:close/>
                </a:path>
                <a:path w="240029" h="621664">
                  <a:moveTo>
                    <a:pt x="202311" y="57785"/>
                  </a:moveTo>
                  <a:lnTo>
                    <a:pt x="198093" y="69763"/>
                  </a:lnTo>
                  <a:lnTo>
                    <a:pt x="210024" y="73979"/>
                  </a:lnTo>
                  <a:lnTo>
                    <a:pt x="214249" y="61975"/>
                  </a:lnTo>
                  <a:lnTo>
                    <a:pt x="202311" y="57785"/>
                  </a:lnTo>
                  <a:close/>
                </a:path>
                <a:path w="240029" h="621664">
                  <a:moveTo>
                    <a:pt x="229362" y="0"/>
                  </a:moveTo>
                  <a:lnTo>
                    <a:pt x="168148" y="59181"/>
                  </a:lnTo>
                  <a:lnTo>
                    <a:pt x="198093" y="69763"/>
                  </a:lnTo>
                  <a:lnTo>
                    <a:pt x="202311" y="57785"/>
                  </a:lnTo>
                  <a:lnTo>
                    <a:pt x="236650" y="57785"/>
                  </a:lnTo>
                  <a:lnTo>
                    <a:pt x="2293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002018" y="5033517"/>
            <a:ext cx="134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ambria Math"/>
                <a:cs typeface="Cambria Math"/>
              </a:rPr>
              <a:t>𝑟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976104" y="4435220"/>
            <a:ext cx="873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 Math"/>
                <a:cs typeface="Cambria Math"/>
              </a:rPr>
              <a:t>𝑆</a:t>
            </a:r>
            <a:r>
              <a:rPr sz="1950" baseline="-14957" dirty="0">
                <a:latin typeface="Cambria Math"/>
                <a:cs typeface="Cambria Math"/>
              </a:rPr>
              <a:t>0</a:t>
            </a:r>
            <a:r>
              <a:rPr sz="1950" spc="262" baseline="-14957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(𝐿,</a:t>
            </a:r>
            <a:r>
              <a:rPr sz="1800" spc="-100" dirty="0">
                <a:latin typeface="Cambria Math"/>
                <a:cs typeface="Cambria Math"/>
              </a:rPr>
              <a:t> </a:t>
            </a:r>
            <a:r>
              <a:rPr sz="1800" spc="-25" dirty="0">
                <a:latin typeface="Cambria Math"/>
                <a:cs typeface="Cambria Math"/>
              </a:rPr>
              <a:t>0)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008109" y="4196333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ambria Math"/>
                <a:cs typeface="Cambria Math"/>
              </a:rPr>
              <a:t>𝑑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140697" y="4304538"/>
            <a:ext cx="12255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40" dirty="0">
                <a:latin typeface="Cambria Math"/>
                <a:cs typeface="Cambria Math"/>
              </a:rPr>
              <a:t>2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054596" y="3771900"/>
            <a:ext cx="3860800" cy="1144270"/>
          </a:xfrm>
          <a:custGeom>
            <a:avLst/>
            <a:gdLst/>
            <a:ahLst/>
            <a:cxnLst/>
            <a:rect l="l" t="t" r="r" b="b"/>
            <a:pathLst>
              <a:path w="3860800" h="1144270">
                <a:moveTo>
                  <a:pt x="76200" y="76200"/>
                </a:moveTo>
                <a:lnTo>
                  <a:pt x="69850" y="63500"/>
                </a:lnTo>
                <a:lnTo>
                  <a:pt x="38100" y="0"/>
                </a:lnTo>
                <a:lnTo>
                  <a:pt x="0" y="76200"/>
                </a:lnTo>
                <a:lnTo>
                  <a:pt x="31750" y="76200"/>
                </a:lnTo>
                <a:lnTo>
                  <a:pt x="31750" y="1053592"/>
                </a:lnTo>
                <a:lnTo>
                  <a:pt x="44450" y="1053592"/>
                </a:lnTo>
                <a:lnTo>
                  <a:pt x="44450" y="76200"/>
                </a:lnTo>
                <a:lnTo>
                  <a:pt x="76200" y="76200"/>
                </a:lnTo>
                <a:close/>
              </a:path>
              <a:path w="3860800" h="1144270">
                <a:moveTo>
                  <a:pt x="3848455" y="1112520"/>
                </a:moveTo>
                <a:lnTo>
                  <a:pt x="3797046" y="1112520"/>
                </a:lnTo>
                <a:lnTo>
                  <a:pt x="3784371" y="1112520"/>
                </a:lnTo>
                <a:lnTo>
                  <a:pt x="3784219" y="1144270"/>
                </a:lnTo>
                <a:lnTo>
                  <a:pt x="3848455" y="1112520"/>
                </a:lnTo>
                <a:close/>
              </a:path>
              <a:path w="3860800" h="1144270">
                <a:moveTo>
                  <a:pt x="3860546" y="1106551"/>
                </a:moveTo>
                <a:lnTo>
                  <a:pt x="3784600" y="1068070"/>
                </a:lnTo>
                <a:lnTo>
                  <a:pt x="3784435" y="1099756"/>
                </a:lnTo>
                <a:lnTo>
                  <a:pt x="27432" y="1078738"/>
                </a:lnTo>
                <a:lnTo>
                  <a:pt x="27432" y="1091438"/>
                </a:lnTo>
                <a:lnTo>
                  <a:pt x="3784371" y="1112456"/>
                </a:lnTo>
                <a:lnTo>
                  <a:pt x="3797046" y="1112520"/>
                </a:lnTo>
                <a:lnTo>
                  <a:pt x="3848608" y="1112456"/>
                </a:lnTo>
                <a:lnTo>
                  <a:pt x="3860546" y="11065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132573" y="3633673"/>
            <a:ext cx="6102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 Math"/>
                <a:cs typeface="Cambria Math"/>
              </a:rPr>
              <a:t>𝑦</a:t>
            </a:r>
            <a:r>
              <a:rPr sz="1800" spc="95" dirty="0">
                <a:latin typeface="Cambria Math"/>
                <a:cs typeface="Cambria Math"/>
              </a:rPr>
              <a:t>  </a:t>
            </a:r>
            <a:r>
              <a:rPr sz="2700" spc="-37" baseline="-27777" dirty="0">
                <a:latin typeface="Cambria Math"/>
                <a:cs typeface="Cambria Math"/>
              </a:rPr>
              <a:t>𝑀</a:t>
            </a:r>
            <a:r>
              <a:rPr sz="1950" spc="-37" baseline="-53418" dirty="0">
                <a:latin typeface="Cambria Math"/>
                <a:cs typeface="Cambria Math"/>
              </a:rPr>
              <a:t>2</a:t>
            </a:r>
            <a:endParaRPr sz="1950" baseline="-53418">
              <a:latin typeface="Cambria Math"/>
              <a:cs typeface="Cambria Math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942446" y="4653533"/>
            <a:ext cx="147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ambria Math"/>
                <a:cs typeface="Cambria Math"/>
              </a:rPr>
              <a:t>𝑥</a:t>
            </a:r>
            <a:endParaRPr sz="1800">
              <a:latin typeface="Cambria Math"/>
              <a:cs typeface="Cambria Math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120001" y="4152900"/>
            <a:ext cx="651510" cy="715010"/>
            <a:chOff x="7120001" y="4152900"/>
            <a:chExt cx="651510" cy="715010"/>
          </a:xfrm>
        </p:grpSpPr>
        <p:sp>
          <p:nvSpPr>
            <p:cNvPr id="32" name="object 32"/>
            <p:cNvSpPr/>
            <p:nvPr/>
          </p:nvSpPr>
          <p:spPr>
            <a:xfrm>
              <a:off x="7120001" y="4152899"/>
              <a:ext cx="651510" cy="655955"/>
            </a:xfrm>
            <a:custGeom>
              <a:avLst/>
              <a:gdLst/>
              <a:ahLst/>
              <a:cxnLst/>
              <a:rect l="l" t="t" r="r" b="b"/>
              <a:pathLst>
                <a:path w="651509" h="655954">
                  <a:moveTo>
                    <a:pt x="651129" y="428244"/>
                  </a:moveTo>
                  <a:lnTo>
                    <a:pt x="566674" y="416941"/>
                  </a:lnTo>
                  <a:lnTo>
                    <a:pt x="576986" y="446989"/>
                  </a:lnTo>
                  <a:lnTo>
                    <a:pt x="15481" y="639762"/>
                  </a:lnTo>
                  <a:lnTo>
                    <a:pt x="156794" y="75476"/>
                  </a:lnTo>
                  <a:lnTo>
                    <a:pt x="187579" y="83185"/>
                  </a:lnTo>
                  <a:lnTo>
                    <a:pt x="182460" y="60071"/>
                  </a:lnTo>
                  <a:lnTo>
                    <a:pt x="169164" y="0"/>
                  </a:lnTo>
                  <a:lnTo>
                    <a:pt x="113665" y="64643"/>
                  </a:lnTo>
                  <a:lnTo>
                    <a:pt x="144487" y="72377"/>
                  </a:lnTo>
                  <a:lnTo>
                    <a:pt x="0" y="649351"/>
                  </a:lnTo>
                  <a:lnTo>
                    <a:pt x="6667" y="651002"/>
                  </a:lnTo>
                  <a:lnTo>
                    <a:pt x="8255" y="655701"/>
                  </a:lnTo>
                  <a:lnTo>
                    <a:pt x="581126" y="459066"/>
                  </a:lnTo>
                  <a:lnTo>
                    <a:pt x="591439" y="489077"/>
                  </a:lnTo>
                  <a:lnTo>
                    <a:pt x="636790" y="442849"/>
                  </a:lnTo>
                  <a:lnTo>
                    <a:pt x="651129" y="4282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08393" y="4777740"/>
              <a:ext cx="90043" cy="9016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62165" y="4610274"/>
              <a:ext cx="172636" cy="138890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7371715" y="4594097"/>
            <a:ext cx="154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ambria Math"/>
                <a:cs typeface="Cambria Math"/>
              </a:rPr>
              <a:t>𝜃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233031" y="4297807"/>
            <a:ext cx="5124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Cambria Math"/>
                <a:cs typeface="Cambria Math"/>
              </a:rPr>
              <a:t>2𝜋/𝑁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421880" y="4046219"/>
            <a:ext cx="3048000" cy="814069"/>
          </a:xfrm>
          <a:custGeom>
            <a:avLst/>
            <a:gdLst/>
            <a:ahLst/>
            <a:cxnLst/>
            <a:rect l="l" t="t" r="r" b="b"/>
            <a:pathLst>
              <a:path w="3048000" h="814070">
                <a:moveTo>
                  <a:pt x="3032760" y="801370"/>
                </a:moveTo>
                <a:lnTo>
                  <a:pt x="571703" y="498259"/>
                </a:lnTo>
                <a:lnTo>
                  <a:pt x="571893" y="496697"/>
                </a:lnTo>
                <a:lnTo>
                  <a:pt x="575564" y="466852"/>
                </a:lnTo>
                <a:lnTo>
                  <a:pt x="495300" y="495300"/>
                </a:lnTo>
                <a:lnTo>
                  <a:pt x="566293" y="542417"/>
                </a:lnTo>
                <a:lnTo>
                  <a:pt x="570141" y="510959"/>
                </a:lnTo>
                <a:lnTo>
                  <a:pt x="3031236" y="813943"/>
                </a:lnTo>
                <a:lnTo>
                  <a:pt x="3032760" y="801370"/>
                </a:lnTo>
                <a:close/>
              </a:path>
              <a:path w="3048000" h="814070">
                <a:moveTo>
                  <a:pt x="3048000" y="782701"/>
                </a:moveTo>
                <a:lnTo>
                  <a:pt x="75399" y="30797"/>
                </a:lnTo>
                <a:lnTo>
                  <a:pt x="76187" y="27686"/>
                </a:lnTo>
                <a:lnTo>
                  <a:pt x="83185" y="0"/>
                </a:lnTo>
                <a:lnTo>
                  <a:pt x="0" y="18288"/>
                </a:lnTo>
                <a:lnTo>
                  <a:pt x="64516" y="73914"/>
                </a:lnTo>
                <a:lnTo>
                  <a:pt x="72288" y="43129"/>
                </a:lnTo>
                <a:lnTo>
                  <a:pt x="3044952" y="795020"/>
                </a:lnTo>
                <a:lnTo>
                  <a:pt x="3048000" y="7827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8258302" y="4537659"/>
            <a:ext cx="3016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mbria Math"/>
                <a:cs typeface="Cambria Math"/>
              </a:rPr>
              <a:t>𝑑</a:t>
            </a:r>
            <a:r>
              <a:rPr sz="1950" spc="-37" baseline="-14957" dirty="0">
                <a:latin typeface="Cambria Math"/>
                <a:cs typeface="Cambria Math"/>
              </a:rPr>
              <a:t>1</a:t>
            </a:r>
            <a:endParaRPr sz="1950" baseline="-14957">
              <a:latin typeface="Cambria Math"/>
              <a:cs typeface="Cambria Math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0177271" y="3759708"/>
            <a:ext cx="582295" cy="1170940"/>
            <a:chOff x="10177271" y="3759708"/>
            <a:chExt cx="582295" cy="1170940"/>
          </a:xfrm>
        </p:grpSpPr>
        <p:pic>
          <p:nvPicPr>
            <p:cNvPr id="40" name="object 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45495" y="4809744"/>
              <a:ext cx="120396" cy="12039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177271" y="3759708"/>
              <a:ext cx="582168" cy="702563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6795261" y="4682744"/>
            <a:ext cx="18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ambria Math"/>
                <a:cs typeface="Cambria Math"/>
              </a:rPr>
              <a:t>𝑂</a:t>
            </a:r>
            <a:endParaRPr sz="1800">
              <a:latin typeface="Cambria Math"/>
              <a:cs typeface="Cambria Math"/>
            </a:endParaRPr>
          </a:p>
        </p:txBody>
      </p:sp>
      <p:pic>
        <p:nvPicPr>
          <p:cNvPr id="43" name="object 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18260" y="2781300"/>
            <a:ext cx="1043940" cy="1296924"/>
          </a:xfrm>
          <a:prstGeom prst="rect">
            <a:avLst/>
          </a:prstGeom>
        </p:spPr>
      </p:pic>
      <p:grpSp>
        <p:nvGrpSpPr>
          <p:cNvPr id="44" name="object 44"/>
          <p:cNvGrpSpPr/>
          <p:nvPr/>
        </p:nvGrpSpPr>
        <p:grpSpPr>
          <a:xfrm>
            <a:off x="3450335" y="2350007"/>
            <a:ext cx="1579245" cy="1728470"/>
            <a:chOff x="3450335" y="2350007"/>
            <a:chExt cx="1579245" cy="1728470"/>
          </a:xfrm>
        </p:grpSpPr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50335" y="2724911"/>
              <a:ext cx="1578864" cy="135331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50791" y="2350007"/>
              <a:ext cx="348996" cy="536448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339852" y="1072520"/>
            <a:ext cx="7587615" cy="1671320"/>
          </a:xfrm>
          <a:prstGeom prst="rect">
            <a:avLst/>
          </a:prstGeom>
        </p:spPr>
        <p:txBody>
          <a:bodyPr vert="horz" wrap="square" lIns="0" tIns="225425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1775"/>
              </a:spcBef>
              <a:buFont typeface="Wingdings"/>
              <a:buChar char=""/>
              <a:tabLst>
                <a:tab pos="381000" algn="l"/>
              </a:tabLst>
            </a:pPr>
            <a:r>
              <a:rPr sz="2800" dirty="0">
                <a:latin typeface="Times New Roman"/>
                <a:cs typeface="Times New Roman"/>
              </a:rPr>
              <a:t>Smart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speakers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usually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have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microphone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array</a:t>
            </a:r>
            <a:endParaRPr sz="2800">
              <a:latin typeface="Times New Roman"/>
              <a:cs typeface="Times New Roman"/>
            </a:endParaRPr>
          </a:p>
          <a:p>
            <a:pPr marL="381000" indent="-342900">
              <a:lnSpc>
                <a:spcPct val="100000"/>
              </a:lnSpc>
              <a:spcBef>
                <a:spcPts val="1680"/>
              </a:spcBef>
              <a:buFont typeface="Wingdings"/>
              <a:buChar char=""/>
              <a:tabLst>
                <a:tab pos="381000" algn="l"/>
              </a:tabLst>
            </a:pPr>
            <a:r>
              <a:rPr sz="2800" spc="-20" dirty="0">
                <a:latin typeface="Times New Roman"/>
                <a:cs typeface="Times New Roman"/>
              </a:rPr>
              <a:t>Multi-</a:t>
            </a:r>
            <a:r>
              <a:rPr sz="2800" dirty="0">
                <a:latin typeface="Times New Roman"/>
                <a:cs typeface="Times New Roman"/>
              </a:rPr>
              <a:t>channel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audios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have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more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diversity</a:t>
            </a:r>
            <a:endParaRPr sz="2800">
              <a:latin typeface="Times New Roman"/>
              <a:cs typeface="Times New Roman"/>
            </a:endParaRPr>
          </a:p>
          <a:p>
            <a:pPr marL="906780" algn="ctr">
              <a:lnSpc>
                <a:spcPct val="100000"/>
              </a:lnSpc>
            </a:pPr>
            <a:r>
              <a:rPr sz="2400" spc="-25" dirty="0">
                <a:latin typeface="Cambria Math"/>
                <a:cs typeface="Cambria Math"/>
              </a:rPr>
              <a:t>𝑀</a:t>
            </a:r>
            <a:r>
              <a:rPr sz="2625" spc="-37" baseline="-15873" dirty="0">
                <a:latin typeface="Cambria Math"/>
                <a:cs typeface="Cambria Math"/>
              </a:rPr>
              <a:t>1</a:t>
            </a:r>
            <a:endParaRPr sz="2625" baseline="-15873">
              <a:latin typeface="Cambria Math"/>
              <a:cs typeface="Cambria Math"/>
            </a:endParaRPr>
          </a:p>
        </p:txBody>
      </p:sp>
      <p:pic>
        <p:nvPicPr>
          <p:cNvPr id="48" name="object 4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72128" y="3336035"/>
            <a:ext cx="348996" cy="537971"/>
          </a:xfrm>
          <a:prstGeom prst="rect">
            <a:avLst/>
          </a:prstGeom>
        </p:spPr>
      </p:pic>
      <p:sp>
        <p:nvSpPr>
          <p:cNvPr id="49" name="object 49"/>
          <p:cNvSpPr txBox="1"/>
          <p:nvPr/>
        </p:nvSpPr>
        <p:spPr>
          <a:xfrm>
            <a:off x="3151632" y="3595242"/>
            <a:ext cx="2258695" cy="82931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407795">
              <a:lnSpc>
                <a:spcPct val="100000"/>
              </a:lnSpc>
              <a:spcBef>
                <a:spcPts val="380"/>
              </a:spcBef>
            </a:pPr>
            <a:r>
              <a:rPr sz="2400" spc="-25" dirty="0">
                <a:latin typeface="Cambria Math"/>
                <a:cs typeface="Cambria Math"/>
              </a:rPr>
              <a:t>𝑀</a:t>
            </a:r>
            <a:r>
              <a:rPr sz="2625" spc="-37" baseline="-15873" dirty="0">
                <a:latin typeface="Cambria Math"/>
                <a:cs typeface="Cambria Math"/>
              </a:rPr>
              <a:t>2</a:t>
            </a:r>
            <a:endParaRPr sz="2625" baseline="-15873">
              <a:latin typeface="Cambria Math"/>
              <a:cs typeface="Cambria Math"/>
            </a:endParaRPr>
          </a:p>
          <a:p>
            <a:pPr marL="38100">
              <a:lnSpc>
                <a:spcPct val="100000"/>
              </a:lnSpc>
              <a:spcBef>
                <a:spcPts val="285"/>
              </a:spcBef>
            </a:pPr>
            <a:r>
              <a:rPr sz="2400" dirty="0">
                <a:latin typeface="Times New Roman"/>
                <a:cs typeface="Times New Roman"/>
              </a:rPr>
              <a:t>Smart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phone: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pair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0" name="object 5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32204" y="4504944"/>
            <a:ext cx="3105912" cy="1696212"/>
          </a:xfrm>
          <a:prstGeom prst="rect">
            <a:avLst/>
          </a:prstGeom>
        </p:spPr>
      </p:pic>
      <p:sp>
        <p:nvSpPr>
          <p:cNvPr id="51" name="object 51"/>
          <p:cNvSpPr txBox="1"/>
          <p:nvPr/>
        </p:nvSpPr>
        <p:spPr>
          <a:xfrm>
            <a:off x="513689" y="4015485"/>
            <a:ext cx="2333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Single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microphone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0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52" name="object 52"/>
          <p:cNvSpPr txBox="1"/>
          <p:nvPr/>
        </p:nvSpPr>
        <p:spPr>
          <a:xfrm>
            <a:off x="1615566" y="6167424"/>
            <a:ext cx="2546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Smart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speaker: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array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537450" y="5969304"/>
            <a:ext cx="22212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Microphone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array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5252" y="1286002"/>
            <a:ext cx="71939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"/>
              <a:tabLst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Extracting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feature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from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multiple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channel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audios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5252" y="1925777"/>
            <a:ext cx="28308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"/>
              <a:tabLst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Better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robustness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898397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25908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5252" y="70484"/>
            <a:ext cx="44196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Array</a:t>
            </a:r>
            <a:r>
              <a:rPr sz="4400" spc="-20" dirty="0"/>
              <a:t> </a:t>
            </a:r>
            <a:r>
              <a:rPr sz="4400" spc="-10" dirty="0"/>
              <a:t>Fingerprint</a:t>
            </a:r>
            <a:endParaRPr sz="4400"/>
          </a:p>
        </p:txBody>
      </p:sp>
      <p:grpSp>
        <p:nvGrpSpPr>
          <p:cNvPr id="6" name="object 6"/>
          <p:cNvGrpSpPr/>
          <p:nvPr/>
        </p:nvGrpSpPr>
        <p:grpSpPr>
          <a:xfrm>
            <a:off x="1481327" y="2602992"/>
            <a:ext cx="1965960" cy="4095115"/>
            <a:chOff x="1481327" y="2602992"/>
            <a:chExt cx="1965960" cy="409511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78736" y="2602992"/>
              <a:ext cx="1272539" cy="11917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0879" y="3142488"/>
              <a:ext cx="141731" cy="1600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36063" y="3145536"/>
              <a:ext cx="141731" cy="16001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487423" y="3922522"/>
              <a:ext cx="525780" cy="812165"/>
            </a:xfrm>
            <a:custGeom>
              <a:avLst/>
              <a:gdLst/>
              <a:ahLst/>
              <a:cxnLst/>
              <a:rect l="l" t="t" r="r" b="b"/>
              <a:pathLst>
                <a:path w="525780" h="812164">
                  <a:moveTo>
                    <a:pt x="0" y="0"/>
                  </a:moveTo>
                  <a:lnTo>
                    <a:pt x="0" y="131444"/>
                  </a:lnTo>
                  <a:lnTo>
                    <a:pt x="1878" y="185294"/>
                  </a:lnTo>
                  <a:lnTo>
                    <a:pt x="7422" y="238070"/>
                  </a:lnTo>
                  <a:lnTo>
                    <a:pt x="16497" y="289563"/>
                  </a:lnTo>
                  <a:lnTo>
                    <a:pt x="28967" y="339562"/>
                  </a:lnTo>
                  <a:lnTo>
                    <a:pt x="44699" y="387856"/>
                  </a:lnTo>
                  <a:lnTo>
                    <a:pt x="63557" y="434237"/>
                  </a:lnTo>
                  <a:lnTo>
                    <a:pt x="85405" y="478493"/>
                  </a:lnTo>
                  <a:lnTo>
                    <a:pt x="110109" y="520414"/>
                  </a:lnTo>
                  <a:lnTo>
                    <a:pt x="137533" y="559790"/>
                  </a:lnTo>
                  <a:lnTo>
                    <a:pt x="167543" y="596411"/>
                  </a:lnTo>
                  <a:lnTo>
                    <a:pt x="200003" y="630066"/>
                  </a:lnTo>
                  <a:lnTo>
                    <a:pt x="234779" y="660546"/>
                  </a:lnTo>
                  <a:lnTo>
                    <a:pt x="271735" y="687640"/>
                  </a:lnTo>
                  <a:lnTo>
                    <a:pt x="310736" y="711138"/>
                  </a:lnTo>
                  <a:lnTo>
                    <a:pt x="351648" y="730830"/>
                  </a:lnTo>
                  <a:lnTo>
                    <a:pt x="394334" y="746505"/>
                  </a:lnTo>
                  <a:lnTo>
                    <a:pt x="394334" y="812164"/>
                  </a:lnTo>
                  <a:lnTo>
                    <a:pt x="525780" y="700913"/>
                  </a:lnTo>
                  <a:lnTo>
                    <a:pt x="394334" y="549275"/>
                  </a:lnTo>
                  <a:lnTo>
                    <a:pt x="394334" y="615060"/>
                  </a:lnTo>
                  <a:lnTo>
                    <a:pt x="351648" y="599385"/>
                  </a:lnTo>
                  <a:lnTo>
                    <a:pt x="310736" y="579693"/>
                  </a:lnTo>
                  <a:lnTo>
                    <a:pt x="271735" y="556195"/>
                  </a:lnTo>
                  <a:lnTo>
                    <a:pt x="234779" y="529101"/>
                  </a:lnTo>
                  <a:lnTo>
                    <a:pt x="200003" y="498621"/>
                  </a:lnTo>
                  <a:lnTo>
                    <a:pt x="167543" y="464966"/>
                  </a:lnTo>
                  <a:lnTo>
                    <a:pt x="137533" y="428345"/>
                  </a:lnTo>
                  <a:lnTo>
                    <a:pt x="110109" y="388969"/>
                  </a:lnTo>
                  <a:lnTo>
                    <a:pt x="85405" y="347048"/>
                  </a:lnTo>
                  <a:lnTo>
                    <a:pt x="63557" y="302792"/>
                  </a:lnTo>
                  <a:lnTo>
                    <a:pt x="44699" y="256411"/>
                  </a:lnTo>
                  <a:lnTo>
                    <a:pt x="28967" y="208117"/>
                  </a:lnTo>
                  <a:lnTo>
                    <a:pt x="16497" y="158118"/>
                  </a:lnTo>
                  <a:lnTo>
                    <a:pt x="7422" y="106625"/>
                  </a:lnTo>
                  <a:lnTo>
                    <a:pt x="1878" y="53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87499" y="3287268"/>
              <a:ext cx="525780" cy="701040"/>
            </a:xfrm>
            <a:custGeom>
              <a:avLst/>
              <a:gdLst/>
              <a:ahLst/>
              <a:cxnLst/>
              <a:rect l="l" t="t" r="r" b="b"/>
              <a:pathLst>
                <a:path w="525780" h="701039">
                  <a:moveTo>
                    <a:pt x="525704" y="0"/>
                  </a:moveTo>
                  <a:lnTo>
                    <a:pt x="484895" y="1928"/>
                  </a:lnTo>
                  <a:lnTo>
                    <a:pt x="428624" y="10917"/>
                  </a:lnTo>
                  <a:lnTo>
                    <a:pt x="387208" y="22365"/>
                  </a:lnTo>
                  <a:lnTo>
                    <a:pt x="347222" y="37593"/>
                  </a:lnTo>
                  <a:lnTo>
                    <a:pt x="308786" y="56423"/>
                  </a:lnTo>
                  <a:lnTo>
                    <a:pt x="272019" y="78674"/>
                  </a:lnTo>
                  <a:lnTo>
                    <a:pt x="237043" y="104167"/>
                  </a:lnTo>
                  <a:lnTo>
                    <a:pt x="203978" y="132722"/>
                  </a:lnTo>
                  <a:lnTo>
                    <a:pt x="172943" y="164160"/>
                  </a:lnTo>
                  <a:lnTo>
                    <a:pt x="144059" y="198301"/>
                  </a:lnTo>
                  <a:lnTo>
                    <a:pt x="117447" y="234965"/>
                  </a:lnTo>
                  <a:lnTo>
                    <a:pt x="93226" y="273974"/>
                  </a:lnTo>
                  <a:lnTo>
                    <a:pt x="71517" y="315147"/>
                  </a:lnTo>
                  <a:lnTo>
                    <a:pt x="52441" y="358306"/>
                  </a:lnTo>
                  <a:lnTo>
                    <a:pt x="36118" y="403270"/>
                  </a:lnTo>
                  <a:lnTo>
                    <a:pt x="22667" y="449859"/>
                  </a:lnTo>
                  <a:lnTo>
                    <a:pt x="12209" y="497895"/>
                  </a:lnTo>
                  <a:lnTo>
                    <a:pt x="4866" y="547198"/>
                  </a:lnTo>
                  <a:lnTo>
                    <a:pt x="755" y="597588"/>
                  </a:lnTo>
                  <a:lnTo>
                    <a:pt x="0" y="648886"/>
                  </a:lnTo>
                  <a:lnTo>
                    <a:pt x="2718" y="700913"/>
                  </a:lnTo>
                  <a:lnTo>
                    <a:pt x="9179" y="647728"/>
                  </a:lnTo>
                  <a:lnTo>
                    <a:pt x="19144" y="596156"/>
                  </a:lnTo>
                  <a:lnTo>
                    <a:pt x="32453" y="546370"/>
                  </a:lnTo>
                  <a:lnTo>
                    <a:pt x="48949" y="498542"/>
                  </a:lnTo>
                  <a:lnTo>
                    <a:pt x="68472" y="452845"/>
                  </a:lnTo>
                  <a:lnTo>
                    <a:pt x="90865" y="409452"/>
                  </a:lnTo>
                  <a:lnTo>
                    <a:pt x="115969" y="368537"/>
                  </a:lnTo>
                  <a:lnTo>
                    <a:pt x="143626" y="330272"/>
                  </a:lnTo>
                  <a:lnTo>
                    <a:pt x="173676" y="294830"/>
                  </a:lnTo>
                  <a:lnTo>
                    <a:pt x="205962" y="262384"/>
                  </a:lnTo>
                  <a:lnTo>
                    <a:pt x="240324" y="233108"/>
                  </a:lnTo>
                  <a:lnTo>
                    <a:pt x="276605" y="207174"/>
                  </a:lnTo>
                  <a:lnTo>
                    <a:pt x="314646" y="184755"/>
                  </a:lnTo>
                  <a:lnTo>
                    <a:pt x="354289" y="166025"/>
                  </a:lnTo>
                  <a:lnTo>
                    <a:pt x="395374" y="151155"/>
                  </a:lnTo>
                  <a:lnTo>
                    <a:pt x="437744" y="140320"/>
                  </a:lnTo>
                  <a:lnTo>
                    <a:pt x="481240" y="133692"/>
                  </a:lnTo>
                  <a:lnTo>
                    <a:pt x="525704" y="131445"/>
                  </a:lnTo>
                  <a:lnTo>
                    <a:pt x="525704" y="0"/>
                  </a:lnTo>
                  <a:close/>
                </a:path>
              </a:pathLst>
            </a:custGeom>
            <a:solidFill>
              <a:srgbClr val="9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87423" y="3287268"/>
              <a:ext cx="525780" cy="1447800"/>
            </a:xfrm>
            <a:custGeom>
              <a:avLst/>
              <a:gdLst/>
              <a:ahLst/>
              <a:cxnLst/>
              <a:rect l="l" t="t" r="r" b="b"/>
              <a:pathLst>
                <a:path w="525780" h="1447800">
                  <a:moveTo>
                    <a:pt x="0" y="635254"/>
                  </a:moveTo>
                  <a:lnTo>
                    <a:pt x="1878" y="689103"/>
                  </a:lnTo>
                  <a:lnTo>
                    <a:pt x="7422" y="741879"/>
                  </a:lnTo>
                  <a:lnTo>
                    <a:pt x="16497" y="793372"/>
                  </a:lnTo>
                  <a:lnTo>
                    <a:pt x="28967" y="843371"/>
                  </a:lnTo>
                  <a:lnTo>
                    <a:pt x="44699" y="891665"/>
                  </a:lnTo>
                  <a:lnTo>
                    <a:pt x="63557" y="938046"/>
                  </a:lnTo>
                  <a:lnTo>
                    <a:pt x="85405" y="982302"/>
                  </a:lnTo>
                  <a:lnTo>
                    <a:pt x="110109" y="1024223"/>
                  </a:lnTo>
                  <a:lnTo>
                    <a:pt x="137533" y="1063599"/>
                  </a:lnTo>
                  <a:lnTo>
                    <a:pt x="167543" y="1100220"/>
                  </a:lnTo>
                  <a:lnTo>
                    <a:pt x="200003" y="1133875"/>
                  </a:lnTo>
                  <a:lnTo>
                    <a:pt x="234779" y="1164355"/>
                  </a:lnTo>
                  <a:lnTo>
                    <a:pt x="271735" y="1191449"/>
                  </a:lnTo>
                  <a:lnTo>
                    <a:pt x="310736" y="1214947"/>
                  </a:lnTo>
                  <a:lnTo>
                    <a:pt x="351648" y="1234639"/>
                  </a:lnTo>
                  <a:lnTo>
                    <a:pt x="394334" y="1250315"/>
                  </a:lnTo>
                  <a:lnTo>
                    <a:pt x="394334" y="1184529"/>
                  </a:lnTo>
                  <a:lnTo>
                    <a:pt x="525780" y="1336167"/>
                  </a:lnTo>
                  <a:lnTo>
                    <a:pt x="394334" y="1447419"/>
                  </a:lnTo>
                  <a:lnTo>
                    <a:pt x="394334" y="1381760"/>
                  </a:lnTo>
                  <a:lnTo>
                    <a:pt x="351648" y="1366084"/>
                  </a:lnTo>
                  <a:lnTo>
                    <a:pt x="310736" y="1346392"/>
                  </a:lnTo>
                  <a:lnTo>
                    <a:pt x="271735" y="1322894"/>
                  </a:lnTo>
                  <a:lnTo>
                    <a:pt x="234779" y="1295800"/>
                  </a:lnTo>
                  <a:lnTo>
                    <a:pt x="200003" y="1265320"/>
                  </a:lnTo>
                  <a:lnTo>
                    <a:pt x="167543" y="1231665"/>
                  </a:lnTo>
                  <a:lnTo>
                    <a:pt x="137533" y="1195044"/>
                  </a:lnTo>
                  <a:lnTo>
                    <a:pt x="110109" y="1155668"/>
                  </a:lnTo>
                  <a:lnTo>
                    <a:pt x="85405" y="1113747"/>
                  </a:lnTo>
                  <a:lnTo>
                    <a:pt x="63557" y="1069491"/>
                  </a:lnTo>
                  <a:lnTo>
                    <a:pt x="44699" y="1023110"/>
                  </a:lnTo>
                  <a:lnTo>
                    <a:pt x="28967" y="974816"/>
                  </a:lnTo>
                  <a:lnTo>
                    <a:pt x="16497" y="924817"/>
                  </a:lnTo>
                  <a:lnTo>
                    <a:pt x="7422" y="873324"/>
                  </a:lnTo>
                  <a:lnTo>
                    <a:pt x="1878" y="820548"/>
                  </a:lnTo>
                  <a:lnTo>
                    <a:pt x="0" y="766699"/>
                  </a:lnTo>
                  <a:lnTo>
                    <a:pt x="0" y="635254"/>
                  </a:lnTo>
                  <a:lnTo>
                    <a:pt x="1743" y="583145"/>
                  </a:lnTo>
                  <a:lnTo>
                    <a:pt x="6883" y="532197"/>
                  </a:lnTo>
                  <a:lnTo>
                    <a:pt x="15283" y="482575"/>
                  </a:lnTo>
                  <a:lnTo>
                    <a:pt x="26810" y="434441"/>
                  </a:lnTo>
                  <a:lnTo>
                    <a:pt x="41326" y="387959"/>
                  </a:lnTo>
                  <a:lnTo>
                    <a:pt x="58697" y="343291"/>
                  </a:lnTo>
                  <a:lnTo>
                    <a:pt x="78787" y="300602"/>
                  </a:lnTo>
                  <a:lnTo>
                    <a:pt x="101461" y="260055"/>
                  </a:lnTo>
                  <a:lnTo>
                    <a:pt x="126584" y="221813"/>
                  </a:lnTo>
                  <a:lnTo>
                    <a:pt x="154019" y="186039"/>
                  </a:lnTo>
                  <a:lnTo>
                    <a:pt x="183631" y="152896"/>
                  </a:lnTo>
                  <a:lnTo>
                    <a:pt x="215286" y="122549"/>
                  </a:lnTo>
                  <a:lnTo>
                    <a:pt x="248847" y="95161"/>
                  </a:lnTo>
                  <a:lnTo>
                    <a:pt x="284179" y="70894"/>
                  </a:lnTo>
                  <a:lnTo>
                    <a:pt x="321147" y="49912"/>
                  </a:lnTo>
                  <a:lnTo>
                    <a:pt x="359615" y="32379"/>
                  </a:lnTo>
                  <a:lnTo>
                    <a:pt x="399447" y="18458"/>
                  </a:lnTo>
                  <a:lnTo>
                    <a:pt x="440509" y="8312"/>
                  </a:lnTo>
                  <a:lnTo>
                    <a:pt x="482665" y="2105"/>
                  </a:lnTo>
                  <a:lnTo>
                    <a:pt x="525780" y="0"/>
                  </a:lnTo>
                  <a:lnTo>
                    <a:pt x="525780" y="131445"/>
                  </a:lnTo>
                  <a:lnTo>
                    <a:pt x="481316" y="133692"/>
                  </a:lnTo>
                  <a:lnTo>
                    <a:pt x="437820" y="140320"/>
                  </a:lnTo>
                  <a:lnTo>
                    <a:pt x="395450" y="151155"/>
                  </a:lnTo>
                  <a:lnTo>
                    <a:pt x="354364" y="166025"/>
                  </a:lnTo>
                  <a:lnTo>
                    <a:pt x="314722" y="184755"/>
                  </a:lnTo>
                  <a:lnTo>
                    <a:pt x="276681" y="207174"/>
                  </a:lnTo>
                  <a:lnTo>
                    <a:pt x="240400" y="233108"/>
                  </a:lnTo>
                  <a:lnTo>
                    <a:pt x="206037" y="262384"/>
                  </a:lnTo>
                  <a:lnTo>
                    <a:pt x="173751" y="294830"/>
                  </a:lnTo>
                  <a:lnTo>
                    <a:pt x="143701" y="330272"/>
                  </a:lnTo>
                  <a:lnTo>
                    <a:pt x="116045" y="368537"/>
                  </a:lnTo>
                  <a:lnTo>
                    <a:pt x="90941" y="409452"/>
                  </a:lnTo>
                  <a:lnTo>
                    <a:pt x="68548" y="452845"/>
                  </a:lnTo>
                  <a:lnTo>
                    <a:pt x="49024" y="498542"/>
                  </a:lnTo>
                  <a:lnTo>
                    <a:pt x="32529" y="546370"/>
                  </a:lnTo>
                  <a:lnTo>
                    <a:pt x="19219" y="596156"/>
                  </a:lnTo>
                  <a:lnTo>
                    <a:pt x="9255" y="647728"/>
                  </a:lnTo>
                  <a:lnTo>
                    <a:pt x="2793" y="700913"/>
                  </a:lnTo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51887" y="4021836"/>
              <a:ext cx="1190243" cy="127101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2616" y="5172456"/>
              <a:ext cx="160019" cy="14173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41091" y="3977640"/>
              <a:ext cx="160019" cy="14173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8840" y="5506212"/>
              <a:ext cx="1271015" cy="119176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93363" y="6039612"/>
              <a:ext cx="153924" cy="17221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98547" y="6042660"/>
              <a:ext cx="153923" cy="17221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549907" y="4563491"/>
              <a:ext cx="565785" cy="1819910"/>
            </a:xfrm>
            <a:custGeom>
              <a:avLst/>
              <a:gdLst/>
              <a:ahLst/>
              <a:cxnLst/>
              <a:rect l="l" t="t" r="r" b="b"/>
              <a:pathLst>
                <a:path w="565785" h="1819910">
                  <a:moveTo>
                    <a:pt x="0" y="0"/>
                  </a:moveTo>
                  <a:lnTo>
                    <a:pt x="0" y="141350"/>
                  </a:lnTo>
                  <a:lnTo>
                    <a:pt x="424" y="206007"/>
                  </a:lnTo>
                  <a:lnTo>
                    <a:pt x="1689" y="270141"/>
                  </a:lnTo>
                  <a:lnTo>
                    <a:pt x="3780" y="333700"/>
                  </a:lnTo>
                  <a:lnTo>
                    <a:pt x="6684" y="396630"/>
                  </a:lnTo>
                  <a:lnTo>
                    <a:pt x="10386" y="458880"/>
                  </a:lnTo>
                  <a:lnTo>
                    <a:pt x="14874" y="520396"/>
                  </a:lnTo>
                  <a:lnTo>
                    <a:pt x="20132" y="581127"/>
                  </a:lnTo>
                  <a:lnTo>
                    <a:pt x="26147" y="641019"/>
                  </a:lnTo>
                  <a:lnTo>
                    <a:pt x="32905" y="700020"/>
                  </a:lnTo>
                  <a:lnTo>
                    <a:pt x="40392" y="758077"/>
                  </a:lnTo>
                  <a:lnTo>
                    <a:pt x="48595" y="815138"/>
                  </a:lnTo>
                  <a:lnTo>
                    <a:pt x="57500" y="871150"/>
                  </a:lnTo>
                  <a:lnTo>
                    <a:pt x="67092" y="926061"/>
                  </a:lnTo>
                  <a:lnTo>
                    <a:pt x="77358" y="979818"/>
                  </a:lnTo>
                  <a:lnTo>
                    <a:pt x="88284" y="1032368"/>
                  </a:lnTo>
                  <a:lnTo>
                    <a:pt x="99856" y="1083659"/>
                  </a:lnTo>
                  <a:lnTo>
                    <a:pt x="112060" y="1133638"/>
                  </a:lnTo>
                  <a:lnTo>
                    <a:pt x="124883" y="1182252"/>
                  </a:lnTo>
                  <a:lnTo>
                    <a:pt x="138310" y="1229450"/>
                  </a:lnTo>
                  <a:lnTo>
                    <a:pt x="152328" y="1275177"/>
                  </a:lnTo>
                  <a:lnTo>
                    <a:pt x="166923" y="1319383"/>
                  </a:lnTo>
                  <a:lnTo>
                    <a:pt x="182081" y="1362014"/>
                  </a:lnTo>
                  <a:lnTo>
                    <a:pt x="197788" y="1403017"/>
                  </a:lnTo>
                  <a:lnTo>
                    <a:pt x="214030" y="1442340"/>
                  </a:lnTo>
                  <a:lnTo>
                    <a:pt x="230793" y="1479930"/>
                  </a:lnTo>
                  <a:lnTo>
                    <a:pt x="248064" y="1515736"/>
                  </a:lnTo>
                  <a:lnTo>
                    <a:pt x="265829" y="1549703"/>
                  </a:lnTo>
                  <a:lnTo>
                    <a:pt x="302783" y="1611914"/>
                  </a:lnTo>
                  <a:lnTo>
                    <a:pt x="341546" y="1666142"/>
                  </a:lnTo>
                  <a:lnTo>
                    <a:pt x="382006" y="1711967"/>
                  </a:lnTo>
                  <a:lnTo>
                    <a:pt x="424053" y="1748967"/>
                  </a:lnTo>
                  <a:lnTo>
                    <a:pt x="424053" y="1819643"/>
                  </a:lnTo>
                  <a:lnTo>
                    <a:pt x="565404" y="1731009"/>
                  </a:lnTo>
                  <a:lnTo>
                    <a:pt x="424053" y="1536941"/>
                  </a:lnTo>
                  <a:lnTo>
                    <a:pt x="424053" y="1607616"/>
                  </a:lnTo>
                  <a:lnTo>
                    <a:pt x="402838" y="1590245"/>
                  </a:lnTo>
                  <a:lnTo>
                    <a:pt x="361571" y="1548780"/>
                  </a:lnTo>
                  <a:lnTo>
                    <a:pt x="321946" y="1498701"/>
                  </a:lnTo>
                  <a:lnTo>
                    <a:pt x="284073" y="1440429"/>
                  </a:lnTo>
                  <a:lnTo>
                    <a:pt x="248064" y="1374385"/>
                  </a:lnTo>
                  <a:lnTo>
                    <a:pt x="230793" y="1338580"/>
                  </a:lnTo>
                  <a:lnTo>
                    <a:pt x="214030" y="1300989"/>
                  </a:lnTo>
                  <a:lnTo>
                    <a:pt x="197788" y="1261666"/>
                  </a:lnTo>
                  <a:lnTo>
                    <a:pt x="182081" y="1220663"/>
                  </a:lnTo>
                  <a:lnTo>
                    <a:pt x="166923" y="1178032"/>
                  </a:lnTo>
                  <a:lnTo>
                    <a:pt x="152328" y="1133826"/>
                  </a:lnTo>
                  <a:lnTo>
                    <a:pt x="138310" y="1088099"/>
                  </a:lnTo>
                  <a:lnTo>
                    <a:pt x="124883" y="1040901"/>
                  </a:lnTo>
                  <a:lnTo>
                    <a:pt x="112060" y="992287"/>
                  </a:lnTo>
                  <a:lnTo>
                    <a:pt x="99856" y="942308"/>
                  </a:lnTo>
                  <a:lnTo>
                    <a:pt x="88284" y="891017"/>
                  </a:lnTo>
                  <a:lnTo>
                    <a:pt x="77358" y="838467"/>
                  </a:lnTo>
                  <a:lnTo>
                    <a:pt x="67092" y="784710"/>
                  </a:lnTo>
                  <a:lnTo>
                    <a:pt x="57500" y="729799"/>
                  </a:lnTo>
                  <a:lnTo>
                    <a:pt x="48595" y="673787"/>
                  </a:lnTo>
                  <a:lnTo>
                    <a:pt x="40392" y="616726"/>
                  </a:lnTo>
                  <a:lnTo>
                    <a:pt x="32905" y="558669"/>
                  </a:lnTo>
                  <a:lnTo>
                    <a:pt x="26147" y="499668"/>
                  </a:lnTo>
                  <a:lnTo>
                    <a:pt x="20132" y="439776"/>
                  </a:lnTo>
                  <a:lnTo>
                    <a:pt x="14874" y="379045"/>
                  </a:lnTo>
                  <a:lnTo>
                    <a:pt x="10386" y="317529"/>
                  </a:lnTo>
                  <a:lnTo>
                    <a:pt x="6684" y="255279"/>
                  </a:lnTo>
                  <a:lnTo>
                    <a:pt x="3780" y="192349"/>
                  </a:lnTo>
                  <a:lnTo>
                    <a:pt x="1689" y="128790"/>
                  </a:lnTo>
                  <a:lnTo>
                    <a:pt x="424" y="646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49892" y="2903220"/>
              <a:ext cx="565785" cy="1731010"/>
            </a:xfrm>
            <a:custGeom>
              <a:avLst/>
              <a:gdLst/>
              <a:ahLst/>
              <a:cxnLst/>
              <a:rect l="l" t="t" r="r" b="b"/>
              <a:pathLst>
                <a:path w="565785" h="1731010">
                  <a:moveTo>
                    <a:pt x="565419" y="0"/>
                  </a:moveTo>
                  <a:lnTo>
                    <a:pt x="557418" y="0"/>
                  </a:lnTo>
                  <a:lnTo>
                    <a:pt x="549417" y="507"/>
                  </a:lnTo>
                  <a:lnTo>
                    <a:pt x="495049" y="12813"/>
                  </a:lnTo>
                  <a:lnTo>
                    <a:pt x="449993" y="34687"/>
                  </a:lnTo>
                  <a:lnTo>
                    <a:pt x="406262" y="66700"/>
                  </a:lnTo>
                  <a:lnTo>
                    <a:pt x="363995" y="108409"/>
                  </a:lnTo>
                  <a:lnTo>
                    <a:pt x="323332" y="159367"/>
                  </a:lnTo>
                  <a:lnTo>
                    <a:pt x="284410" y="219129"/>
                  </a:lnTo>
                  <a:lnTo>
                    <a:pt x="247371" y="287251"/>
                  </a:lnTo>
                  <a:lnTo>
                    <a:pt x="229601" y="324307"/>
                  </a:lnTo>
                  <a:lnTo>
                    <a:pt x="212353" y="363287"/>
                  </a:lnTo>
                  <a:lnTo>
                    <a:pt x="195646" y="404133"/>
                  </a:lnTo>
                  <a:lnTo>
                    <a:pt x="179496" y="446792"/>
                  </a:lnTo>
                  <a:lnTo>
                    <a:pt x="163921" y="491206"/>
                  </a:lnTo>
                  <a:lnTo>
                    <a:pt x="148939" y="537321"/>
                  </a:lnTo>
                  <a:lnTo>
                    <a:pt x="134566" y="585080"/>
                  </a:lnTo>
                  <a:lnTo>
                    <a:pt x="120821" y="634429"/>
                  </a:lnTo>
                  <a:lnTo>
                    <a:pt x="107720" y="685311"/>
                  </a:lnTo>
                  <a:lnTo>
                    <a:pt x="95282" y="737670"/>
                  </a:lnTo>
                  <a:lnTo>
                    <a:pt x="83523" y="791452"/>
                  </a:lnTo>
                  <a:lnTo>
                    <a:pt x="72461" y="846601"/>
                  </a:lnTo>
                  <a:lnTo>
                    <a:pt x="62113" y="903060"/>
                  </a:lnTo>
                  <a:lnTo>
                    <a:pt x="52497" y="960775"/>
                  </a:lnTo>
                  <a:lnTo>
                    <a:pt x="43630" y="1019689"/>
                  </a:lnTo>
                  <a:lnTo>
                    <a:pt x="35530" y="1079748"/>
                  </a:lnTo>
                  <a:lnTo>
                    <a:pt x="28214" y="1140894"/>
                  </a:lnTo>
                  <a:lnTo>
                    <a:pt x="21699" y="1203074"/>
                  </a:lnTo>
                  <a:lnTo>
                    <a:pt x="16003" y="1266230"/>
                  </a:lnTo>
                  <a:lnTo>
                    <a:pt x="11143" y="1330308"/>
                  </a:lnTo>
                  <a:lnTo>
                    <a:pt x="7138" y="1395252"/>
                  </a:lnTo>
                  <a:lnTo>
                    <a:pt x="4003" y="1461005"/>
                  </a:lnTo>
                  <a:lnTo>
                    <a:pt x="1757" y="1527514"/>
                  </a:lnTo>
                  <a:lnTo>
                    <a:pt x="416" y="1594721"/>
                  </a:lnTo>
                  <a:lnTo>
                    <a:pt x="0" y="1662571"/>
                  </a:lnTo>
                  <a:lnTo>
                    <a:pt x="523" y="1731009"/>
                  </a:lnTo>
                  <a:lnTo>
                    <a:pt x="2033" y="1661245"/>
                  </a:lnTo>
                  <a:lnTo>
                    <a:pt x="4504" y="1592317"/>
                  </a:lnTo>
                  <a:lnTo>
                    <a:pt x="7916" y="1524282"/>
                  </a:lnTo>
                  <a:lnTo>
                    <a:pt x="12250" y="1457195"/>
                  </a:lnTo>
                  <a:lnTo>
                    <a:pt x="17484" y="1391113"/>
                  </a:lnTo>
                  <a:lnTo>
                    <a:pt x="23600" y="1326093"/>
                  </a:lnTo>
                  <a:lnTo>
                    <a:pt x="30577" y="1262189"/>
                  </a:lnTo>
                  <a:lnTo>
                    <a:pt x="38396" y="1199459"/>
                  </a:lnTo>
                  <a:lnTo>
                    <a:pt x="47037" y="1137958"/>
                  </a:lnTo>
                  <a:lnTo>
                    <a:pt x="56479" y="1077742"/>
                  </a:lnTo>
                  <a:lnTo>
                    <a:pt x="66703" y="1018868"/>
                  </a:lnTo>
                  <a:lnTo>
                    <a:pt x="77688" y="961391"/>
                  </a:lnTo>
                  <a:lnTo>
                    <a:pt x="89416" y="905368"/>
                  </a:lnTo>
                  <a:lnTo>
                    <a:pt x="101865" y="850855"/>
                  </a:lnTo>
                  <a:lnTo>
                    <a:pt x="115016" y="797908"/>
                  </a:lnTo>
                  <a:lnTo>
                    <a:pt x="128850" y="746583"/>
                  </a:lnTo>
                  <a:lnTo>
                    <a:pt x="143346" y="696936"/>
                  </a:lnTo>
                  <a:lnTo>
                    <a:pt x="158483" y="649023"/>
                  </a:lnTo>
                  <a:lnTo>
                    <a:pt x="174244" y="602900"/>
                  </a:lnTo>
                  <a:lnTo>
                    <a:pt x="190606" y="558624"/>
                  </a:lnTo>
                  <a:lnTo>
                    <a:pt x="207551" y="516251"/>
                  </a:lnTo>
                  <a:lnTo>
                    <a:pt x="225059" y="475836"/>
                  </a:lnTo>
                  <a:lnTo>
                    <a:pt x="243109" y="437435"/>
                  </a:lnTo>
                  <a:lnTo>
                    <a:pt x="261681" y="401106"/>
                  </a:lnTo>
                  <a:lnTo>
                    <a:pt x="280757" y="366904"/>
                  </a:lnTo>
                  <a:lnTo>
                    <a:pt x="320336" y="305104"/>
                  </a:lnTo>
                  <a:lnTo>
                    <a:pt x="361687" y="252485"/>
                  </a:lnTo>
                  <a:lnTo>
                    <a:pt x="404651" y="209497"/>
                  </a:lnTo>
                  <a:lnTo>
                    <a:pt x="449068" y="176586"/>
                  </a:lnTo>
                  <a:lnTo>
                    <a:pt x="494778" y="154204"/>
                  </a:lnTo>
                  <a:lnTo>
                    <a:pt x="541622" y="142797"/>
                  </a:lnTo>
                  <a:lnTo>
                    <a:pt x="565419" y="141350"/>
                  </a:lnTo>
                  <a:lnTo>
                    <a:pt x="565419" y="0"/>
                  </a:lnTo>
                  <a:close/>
                </a:path>
              </a:pathLst>
            </a:custGeom>
            <a:solidFill>
              <a:srgbClr val="375C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49907" y="2903220"/>
              <a:ext cx="565785" cy="3480435"/>
            </a:xfrm>
            <a:custGeom>
              <a:avLst/>
              <a:gdLst/>
              <a:ahLst/>
              <a:cxnLst/>
              <a:rect l="l" t="t" r="r" b="b"/>
              <a:pathLst>
                <a:path w="565785" h="3480435">
                  <a:moveTo>
                    <a:pt x="0" y="1660270"/>
                  </a:moveTo>
                  <a:lnTo>
                    <a:pt x="424" y="1724927"/>
                  </a:lnTo>
                  <a:lnTo>
                    <a:pt x="1689" y="1789061"/>
                  </a:lnTo>
                  <a:lnTo>
                    <a:pt x="3780" y="1852620"/>
                  </a:lnTo>
                  <a:lnTo>
                    <a:pt x="6684" y="1915550"/>
                  </a:lnTo>
                  <a:lnTo>
                    <a:pt x="10386" y="1977800"/>
                  </a:lnTo>
                  <a:lnTo>
                    <a:pt x="14874" y="2039316"/>
                  </a:lnTo>
                  <a:lnTo>
                    <a:pt x="20132" y="2100047"/>
                  </a:lnTo>
                  <a:lnTo>
                    <a:pt x="26147" y="2159939"/>
                  </a:lnTo>
                  <a:lnTo>
                    <a:pt x="32905" y="2218940"/>
                  </a:lnTo>
                  <a:lnTo>
                    <a:pt x="40392" y="2276997"/>
                  </a:lnTo>
                  <a:lnTo>
                    <a:pt x="48595" y="2334058"/>
                  </a:lnTo>
                  <a:lnTo>
                    <a:pt x="57500" y="2390070"/>
                  </a:lnTo>
                  <a:lnTo>
                    <a:pt x="67092" y="2444981"/>
                  </a:lnTo>
                  <a:lnTo>
                    <a:pt x="77358" y="2498738"/>
                  </a:lnTo>
                  <a:lnTo>
                    <a:pt x="88284" y="2551288"/>
                  </a:lnTo>
                  <a:lnTo>
                    <a:pt x="99856" y="2602579"/>
                  </a:lnTo>
                  <a:lnTo>
                    <a:pt x="112060" y="2652558"/>
                  </a:lnTo>
                  <a:lnTo>
                    <a:pt x="124883" y="2701172"/>
                  </a:lnTo>
                  <a:lnTo>
                    <a:pt x="138310" y="2748370"/>
                  </a:lnTo>
                  <a:lnTo>
                    <a:pt x="152328" y="2794097"/>
                  </a:lnTo>
                  <a:lnTo>
                    <a:pt x="166923" y="2838303"/>
                  </a:lnTo>
                  <a:lnTo>
                    <a:pt x="182081" y="2880934"/>
                  </a:lnTo>
                  <a:lnTo>
                    <a:pt x="197788" y="2921937"/>
                  </a:lnTo>
                  <a:lnTo>
                    <a:pt x="214030" y="2961260"/>
                  </a:lnTo>
                  <a:lnTo>
                    <a:pt x="230793" y="2998851"/>
                  </a:lnTo>
                  <a:lnTo>
                    <a:pt x="248064" y="3034656"/>
                  </a:lnTo>
                  <a:lnTo>
                    <a:pt x="265829" y="3068623"/>
                  </a:lnTo>
                  <a:lnTo>
                    <a:pt x="302783" y="3130834"/>
                  </a:lnTo>
                  <a:lnTo>
                    <a:pt x="341546" y="3185062"/>
                  </a:lnTo>
                  <a:lnTo>
                    <a:pt x="382006" y="3230887"/>
                  </a:lnTo>
                  <a:lnTo>
                    <a:pt x="424053" y="3267887"/>
                  </a:lnTo>
                  <a:lnTo>
                    <a:pt x="424053" y="3197212"/>
                  </a:lnTo>
                  <a:lnTo>
                    <a:pt x="565404" y="3391280"/>
                  </a:lnTo>
                  <a:lnTo>
                    <a:pt x="424053" y="3479914"/>
                  </a:lnTo>
                  <a:lnTo>
                    <a:pt x="424053" y="3409238"/>
                  </a:lnTo>
                  <a:lnTo>
                    <a:pt x="402838" y="3391867"/>
                  </a:lnTo>
                  <a:lnTo>
                    <a:pt x="361571" y="3350402"/>
                  </a:lnTo>
                  <a:lnTo>
                    <a:pt x="321946" y="3300323"/>
                  </a:lnTo>
                  <a:lnTo>
                    <a:pt x="284073" y="3242051"/>
                  </a:lnTo>
                  <a:lnTo>
                    <a:pt x="248064" y="3176007"/>
                  </a:lnTo>
                  <a:lnTo>
                    <a:pt x="230793" y="3140202"/>
                  </a:lnTo>
                  <a:lnTo>
                    <a:pt x="214030" y="3102611"/>
                  </a:lnTo>
                  <a:lnTo>
                    <a:pt x="197788" y="3063288"/>
                  </a:lnTo>
                  <a:lnTo>
                    <a:pt x="182081" y="3022285"/>
                  </a:lnTo>
                  <a:lnTo>
                    <a:pt x="166923" y="2979654"/>
                  </a:lnTo>
                  <a:lnTo>
                    <a:pt x="152328" y="2935448"/>
                  </a:lnTo>
                  <a:lnTo>
                    <a:pt x="138310" y="2889721"/>
                  </a:lnTo>
                  <a:lnTo>
                    <a:pt x="124883" y="2842523"/>
                  </a:lnTo>
                  <a:lnTo>
                    <a:pt x="112060" y="2793909"/>
                  </a:lnTo>
                  <a:lnTo>
                    <a:pt x="99856" y="2743930"/>
                  </a:lnTo>
                  <a:lnTo>
                    <a:pt x="88284" y="2692639"/>
                  </a:lnTo>
                  <a:lnTo>
                    <a:pt x="77358" y="2640089"/>
                  </a:lnTo>
                  <a:lnTo>
                    <a:pt x="67092" y="2586332"/>
                  </a:lnTo>
                  <a:lnTo>
                    <a:pt x="57500" y="2531421"/>
                  </a:lnTo>
                  <a:lnTo>
                    <a:pt x="48595" y="2475409"/>
                  </a:lnTo>
                  <a:lnTo>
                    <a:pt x="40392" y="2418348"/>
                  </a:lnTo>
                  <a:lnTo>
                    <a:pt x="32905" y="2360291"/>
                  </a:lnTo>
                  <a:lnTo>
                    <a:pt x="26147" y="2301290"/>
                  </a:lnTo>
                  <a:lnTo>
                    <a:pt x="20132" y="2241398"/>
                  </a:lnTo>
                  <a:lnTo>
                    <a:pt x="14874" y="2180667"/>
                  </a:lnTo>
                  <a:lnTo>
                    <a:pt x="10386" y="2119151"/>
                  </a:lnTo>
                  <a:lnTo>
                    <a:pt x="6684" y="2056901"/>
                  </a:lnTo>
                  <a:lnTo>
                    <a:pt x="3780" y="1993971"/>
                  </a:lnTo>
                  <a:lnTo>
                    <a:pt x="1689" y="1930412"/>
                  </a:lnTo>
                  <a:lnTo>
                    <a:pt x="424" y="1866278"/>
                  </a:lnTo>
                  <a:lnTo>
                    <a:pt x="0" y="1801621"/>
                  </a:lnTo>
                  <a:lnTo>
                    <a:pt x="0" y="1660270"/>
                  </a:lnTo>
                  <a:lnTo>
                    <a:pt x="471" y="1591834"/>
                  </a:lnTo>
                  <a:lnTo>
                    <a:pt x="1874" y="1524103"/>
                  </a:lnTo>
                  <a:lnTo>
                    <a:pt x="4189" y="1457129"/>
                  </a:lnTo>
                  <a:lnTo>
                    <a:pt x="7399" y="1390966"/>
                  </a:lnTo>
                  <a:lnTo>
                    <a:pt x="11485" y="1325669"/>
                  </a:lnTo>
                  <a:lnTo>
                    <a:pt x="16430" y="1261289"/>
                  </a:lnTo>
                  <a:lnTo>
                    <a:pt x="22215" y="1197881"/>
                  </a:lnTo>
                  <a:lnTo>
                    <a:pt x="28821" y="1135497"/>
                  </a:lnTo>
                  <a:lnTo>
                    <a:pt x="36232" y="1074192"/>
                  </a:lnTo>
                  <a:lnTo>
                    <a:pt x="44428" y="1014019"/>
                  </a:lnTo>
                  <a:lnTo>
                    <a:pt x="53391" y="955031"/>
                  </a:lnTo>
                  <a:lnTo>
                    <a:pt x="63103" y="897281"/>
                  </a:lnTo>
                  <a:lnTo>
                    <a:pt x="73547" y="840824"/>
                  </a:lnTo>
                  <a:lnTo>
                    <a:pt x="84703" y="785712"/>
                  </a:lnTo>
                  <a:lnTo>
                    <a:pt x="96554" y="731998"/>
                  </a:lnTo>
                  <a:lnTo>
                    <a:pt x="109081" y="679737"/>
                  </a:lnTo>
                  <a:lnTo>
                    <a:pt x="122267" y="628981"/>
                  </a:lnTo>
                  <a:lnTo>
                    <a:pt x="136093" y="579785"/>
                  </a:lnTo>
                  <a:lnTo>
                    <a:pt x="150540" y="532201"/>
                  </a:lnTo>
                  <a:lnTo>
                    <a:pt x="165592" y="486282"/>
                  </a:lnTo>
                  <a:lnTo>
                    <a:pt x="181229" y="442083"/>
                  </a:lnTo>
                  <a:lnTo>
                    <a:pt x="197433" y="399657"/>
                  </a:lnTo>
                  <a:lnTo>
                    <a:pt x="214186" y="359057"/>
                  </a:lnTo>
                  <a:lnTo>
                    <a:pt x="231471" y="320336"/>
                  </a:lnTo>
                  <a:lnTo>
                    <a:pt x="249268" y="283548"/>
                  </a:lnTo>
                  <a:lnTo>
                    <a:pt x="267560" y="248747"/>
                  </a:lnTo>
                  <a:lnTo>
                    <a:pt x="305555" y="185316"/>
                  </a:lnTo>
                  <a:lnTo>
                    <a:pt x="345311" y="130472"/>
                  </a:lnTo>
                  <a:lnTo>
                    <a:pt x="386681" y="84641"/>
                  </a:lnTo>
                  <a:lnTo>
                    <a:pt x="429521" y="48252"/>
                  </a:lnTo>
                  <a:lnTo>
                    <a:pt x="473685" y="21730"/>
                  </a:lnTo>
                  <a:lnTo>
                    <a:pt x="519028" y="5503"/>
                  </a:lnTo>
                  <a:lnTo>
                    <a:pt x="565404" y="0"/>
                  </a:lnTo>
                  <a:lnTo>
                    <a:pt x="565404" y="141350"/>
                  </a:lnTo>
                  <a:lnTo>
                    <a:pt x="541606" y="142797"/>
                  </a:lnTo>
                  <a:lnTo>
                    <a:pt x="518052" y="147100"/>
                  </a:lnTo>
                  <a:lnTo>
                    <a:pt x="471755" y="164051"/>
                  </a:lnTo>
                  <a:lnTo>
                    <a:pt x="426672" y="191754"/>
                  </a:lnTo>
                  <a:lnTo>
                    <a:pt x="382962" y="229759"/>
                  </a:lnTo>
                  <a:lnTo>
                    <a:pt x="340784" y="277619"/>
                  </a:lnTo>
                  <a:lnTo>
                    <a:pt x="300299" y="334884"/>
                  </a:lnTo>
                  <a:lnTo>
                    <a:pt x="261665" y="401106"/>
                  </a:lnTo>
                  <a:lnTo>
                    <a:pt x="243093" y="437435"/>
                  </a:lnTo>
                  <a:lnTo>
                    <a:pt x="225043" y="475836"/>
                  </a:lnTo>
                  <a:lnTo>
                    <a:pt x="207535" y="516251"/>
                  </a:lnTo>
                  <a:lnTo>
                    <a:pt x="190590" y="558624"/>
                  </a:lnTo>
                  <a:lnTo>
                    <a:pt x="174228" y="602900"/>
                  </a:lnTo>
                  <a:lnTo>
                    <a:pt x="158467" y="649023"/>
                  </a:lnTo>
                  <a:lnTo>
                    <a:pt x="143330" y="696936"/>
                  </a:lnTo>
                  <a:lnTo>
                    <a:pt x="128834" y="746583"/>
                  </a:lnTo>
                  <a:lnTo>
                    <a:pt x="115000" y="797908"/>
                  </a:lnTo>
                  <a:lnTo>
                    <a:pt x="101849" y="850855"/>
                  </a:lnTo>
                  <a:lnTo>
                    <a:pt x="89400" y="905368"/>
                  </a:lnTo>
                  <a:lnTo>
                    <a:pt x="77672" y="961391"/>
                  </a:lnTo>
                  <a:lnTo>
                    <a:pt x="66687" y="1018868"/>
                  </a:lnTo>
                  <a:lnTo>
                    <a:pt x="56463" y="1077742"/>
                  </a:lnTo>
                  <a:lnTo>
                    <a:pt x="47021" y="1137958"/>
                  </a:lnTo>
                  <a:lnTo>
                    <a:pt x="38380" y="1199459"/>
                  </a:lnTo>
                  <a:lnTo>
                    <a:pt x="30561" y="1262189"/>
                  </a:lnTo>
                  <a:lnTo>
                    <a:pt x="23584" y="1326093"/>
                  </a:lnTo>
                  <a:lnTo>
                    <a:pt x="17468" y="1391113"/>
                  </a:lnTo>
                  <a:lnTo>
                    <a:pt x="12234" y="1457195"/>
                  </a:lnTo>
                  <a:lnTo>
                    <a:pt x="7900" y="1524282"/>
                  </a:lnTo>
                  <a:lnTo>
                    <a:pt x="4488" y="1592317"/>
                  </a:lnTo>
                  <a:lnTo>
                    <a:pt x="2017" y="1661245"/>
                  </a:lnTo>
                  <a:lnTo>
                    <a:pt x="507" y="1731009"/>
                  </a:lnTo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5719" y="3750691"/>
            <a:ext cx="14046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Rotate</a:t>
            </a:r>
            <a:r>
              <a:rPr sz="2400" b="1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C00000"/>
                </a:solidFill>
                <a:latin typeface="Cambria Math"/>
                <a:cs typeface="Cambria Math"/>
              </a:rPr>
              <a:t>𝟗𝟎</a:t>
            </a:r>
            <a:r>
              <a:rPr sz="2175" spc="-37" baseline="28735" dirty="0">
                <a:solidFill>
                  <a:srgbClr val="C00000"/>
                </a:solidFill>
                <a:latin typeface="Cambria Math"/>
                <a:cs typeface="Cambria Math"/>
              </a:rPr>
              <a:t>∘</a:t>
            </a:r>
            <a:endParaRPr sz="2175" baseline="28735">
              <a:latin typeface="Cambria Math"/>
              <a:cs typeface="Cambria Mat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719" y="5719978"/>
            <a:ext cx="1557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44775"/>
                </a:solidFill>
                <a:latin typeface="Times New Roman"/>
                <a:cs typeface="Times New Roman"/>
              </a:rPr>
              <a:t>Rotate</a:t>
            </a:r>
            <a:r>
              <a:rPr sz="2400" b="1" spc="-65" dirty="0">
                <a:solidFill>
                  <a:srgbClr val="044775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44775"/>
                </a:solidFill>
                <a:latin typeface="Cambria Math"/>
                <a:cs typeface="Cambria Math"/>
              </a:rPr>
              <a:t>𝟏𝟖𝟎</a:t>
            </a:r>
            <a:r>
              <a:rPr sz="2175" spc="-30" baseline="28735" dirty="0">
                <a:solidFill>
                  <a:srgbClr val="044775"/>
                </a:solidFill>
                <a:latin typeface="Cambria Math"/>
                <a:cs typeface="Cambria Math"/>
              </a:rPr>
              <a:t>∘</a:t>
            </a:r>
            <a:endParaRPr sz="2175" baseline="28735">
              <a:latin typeface="Cambria Math"/>
              <a:cs typeface="Cambria Math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539490" y="2972561"/>
            <a:ext cx="581025" cy="502920"/>
          </a:xfrm>
          <a:custGeom>
            <a:avLst/>
            <a:gdLst/>
            <a:ahLst/>
            <a:cxnLst/>
            <a:rect l="l" t="t" r="r" b="b"/>
            <a:pathLst>
              <a:path w="581025" h="502920">
                <a:moveTo>
                  <a:pt x="0" y="159130"/>
                </a:moveTo>
                <a:lnTo>
                  <a:pt x="281432" y="159130"/>
                </a:lnTo>
                <a:lnTo>
                  <a:pt x="281432" y="0"/>
                </a:lnTo>
                <a:lnTo>
                  <a:pt x="580644" y="251460"/>
                </a:lnTo>
                <a:lnTo>
                  <a:pt x="281432" y="502920"/>
                </a:lnTo>
                <a:lnTo>
                  <a:pt x="281432" y="343788"/>
                </a:lnTo>
                <a:lnTo>
                  <a:pt x="0" y="343788"/>
                </a:lnTo>
                <a:lnTo>
                  <a:pt x="0" y="159130"/>
                </a:lnTo>
                <a:close/>
              </a:path>
            </a:pathLst>
          </a:custGeom>
          <a:ln w="38099">
            <a:solidFill>
              <a:srgbClr val="0447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39490" y="4353305"/>
            <a:ext cx="581025" cy="502920"/>
          </a:xfrm>
          <a:custGeom>
            <a:avLst/>
            <a:gdLst/>
            <a:ahLst/>
            <a:cxnLst/>
            <a:rect l="l" t="t" r="r" b="b"/>
            <a:pathLst>
              <a:path w="581025" h="502920">
                <a:moveTo>
                  <a:pt x="0" y="159131"/>
                </a:moveTo>
                <a:lnTo>
                  <a:pt x="281432" y="159131"/>
                </a:lnTo>
                <a:lnTo>
                  <a:pt x="281432" y="0"/>
                </a:lnTo>
                <a:lnTo>
                  <a:pt x="580644" y="251460"/>
                </a:lnTo>
                <a:lnTo>
                  <a:pt x="281432" y="502920"/>
                </a:lnTo>
                <a:lnTo>
                  <a:pt x="281432" y="343789"/>
                </a:lnTo>
                <a:lnTo>
                  <a:pt x="0" y="343789"/>
                </a:lnTo>
                <a:lnTo>
                  <a:pt x="0" y="159131"/>
                </a:lnTo>
                <a:close/>
              </a:path>
            </a:pathLst>
          </a:custGeom>
          <a:ln w="38100">
            <a:solidFill>
              <a:srgbClr val="0447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39490" y="5831585"/>
            <a:ext cx="581025" cy="502920"/>
          </a:xfrm>
          <a:custGeom>
            <a:avLst/>
            <a:gdLst/>
            <a:ahLst/>
            <a:cxnLst/>
            <a:rect l="l" t="t" r="r" b="b"/>
            <a:pathLst>
              <a:path w="581025" h="502920">
                <a:moveTo>
                  <a:pt x="0" y="159143"/>
                </a:moveTo>
                <a:lnTo>
                  <a:pt x="281432" y="159143"/>
                </a:lnTo>
                <a:lnTo>
                  <a:pt x="281432" y="0"/>
                </a:lnTo>
                <a:lnTo>
                  <a:pt x="580644" y="251459"/>
                </a:lnTo>
                <a:lnTo>
                  <a:pt x="281432" y="502919"/>
                </a:lnTo>
                <a:lnTo>
                  <a:pt x="281432" y="343776"/>
                </a:lnTo>
                <a:lnTo>
                  <a:pt x="0" y="343776"/>
                </a:lnTo>
                <a:lnTo>
                  <a:pt x="0" y="159143"/>
                </a:lnTo>
                <a:close/>
              </a:path>
            </a:pathLst>
          </a:custGeom>
          <a:ln w="38100">
            <a:solidFill>
              <a:srgbClr val="0447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307532" y="2598420"/>
            <a:ext cx="2439322" cy="1174620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283964" y="4021835"/>
            <a:ext cx="2486122" cy="1181556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291176" y="5515355"/>
            <a:ext cx="2488389" cy="1185000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4119753" y="2170557"/>
            <a:ext cx="2830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Dual</a:t>
            </a:r>
            <a:r>
              <a:rPr sz="24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channel</a:t>
            </a:r>
            <a:r>
              <a:rPr sz="24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Feature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892290" y="2922270"/>
            <a:ext cx="581025" cy="502920"/>
          </a:xfrm>
          <a:custGeom>
            <a:avLst/>
            <a:gdLst/>
            <a:ahLst/>
            <a:cxnLst/>
            <a:rect l="l" t="t" r="r" b="b"/>
            <a:pathLst>
              <a:path w="581025" h="502920">
                <a:moveTo>
                  <a:pt x="0" y="159130"/>
                </a:moveTo>
                <a:lnTo>
                  <a:pt x="281431" y="159130"/>
                </a:lnTo>
                <a:lnTo>
                  <a:pt x="281431" y="0"/>
                </a:lnTo>
                <a:lnTo>
                  <a:pt x="580643" y="251459"/>
                </a:lnTo>
                <a:lnTo>
                  <a:pt x="281431" y="502919"/>
                </a:lnTo>
                <a:lnTo>
                  <a:pt x="281431" y="343788"/>
                </a:lnTo>
                <a:lnTo>
                  <a:pt x="0" y="343788"/>
                </a:lnTo>
                <a:lnTo>
                  <a:pt x="0" y="159130"/>
                </a:lnTo>
                <a:close/>
              </a:path>
            </a:pathLst>
          </a:custGeom>
          <a:ln w="38100">
            <a:solidFill>
              <a:srgbClr val="0447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92290" y="4303014"/>
            <a:ext cx="581025" cy="502920"/>
          </a:xfrm>
          <a:custGeom>
            <a:avLst/>
            <a:gdLst/>
            <a:ahLst/>
            <a:cxnLst/>
            <a:rect l="l" t="t" r="r" b="b"/>
            <a:pathLst>
              <a:path w="581025" h="502920">
                <a:moveTo>
                  <a:pt x="0" y="159131"/>
                </a:moveTo>
                <a:lnTo>
                  <a:pt x="281431" y="159131"/>
                </a:lnTo>
                <a:lnTo>
                  <a:pt x="281431" y="0"/>
                </a:lnTo>
                <a:lnTo>
                  <a:pt x="580643" y="251460"/>
                </a:lnTo>
                <a:lnTo>
                  <a:pt x="281431" y="502919"/>
                </a:lnTo>
                <a:lnTo>
                  <a:pt x="281431" y="343788"/>
                </a:lnTo>
                <a:lnTo>
                  <a:pt x="0" y="343788"/>
                </a:lnTo>
                <a:lnTo>
                  <a:pt x="0" y="159131"/>
                </a:lnTo>
                <a:close/>
              </a:path>
            </a:pathLst>
          </a:custGeom>
          <a:ln w="38099">
            <a:solidFill>
              <a:srgbClr val="0447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92290" y="5781294"/>
            <a:ext cx="581025" cy="502920"/>
          </a:xfrm>
          <a:custGeom>
            <a:avLst/>
            <a:gdLst/>
            <a:ahLst/>
            <a:cxnLst/>
            <a:rect l="l" t="t" r="r" b="b"/>
            <a:pathLst>
              <a:path w="581025" h="502920">
                <a:moveTo>
                  <a:pt x="0" y="159143"/>
                </a:moveTo>
                <a:lnTo>
                  <a:pt x="281431" y="159143"/>
                </a:lnTo>
                <a:lnTo>
                  <a:pt x="281431" y="0"/>
                </a:lnTo>
                <a:lnTo>
                  <a:pt x="580643" y="251459"/>
                </a:lnTo>
                <a:lnTo>
                  <a:pt x="281431" y="502919"/>
                </a:lnTo>
                <a:lnTo>
                  <a:pt x="281431" y="343776"/>
                </a:lnTo>
                <a:lnTo>
                  <a:pt x="0" y="343776"/>
                </a:lnTo>
                <a:lnTo>
                  <a:pt x="0" y="159143"/>
                </a:lnTo>
                <a:close/>
              </a:path>
            </a:pathLst>
          </a:custGeom>
          <a:ln w="38100">
            <a:solidFill>
              <a:srgbClr val="0447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object 3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574036" y="2606039"/>
            <a:ext cx="2567145" cy="1168702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566659" y="3971544"/>
            <a:ext cx="2562549" cy="1229701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566659" y="5511371"/>
            <a:ext cx="2562612" cy="1171131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7615808" y="2167509"/>
            <a:ext cx="2421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Array</a:t>
            </a:r>
            <a:r>
              <a:rPr sz="2400" b="1" spc="-7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Fingerprint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8" name="object 3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147559" y="1748027"/>
            <a:ext cx="3585972" cy="545591"/>
          </a:xfrm>
          <a:prstGeom prst="rect">
            <a:avLst/>
          </a:prstGeom>
        </p:spPr>
      </p:pic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0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B63E0622-9C86-4971-9815-69F8EBD82A19}"/>
              </a:ext>
            </a:extLst>
          </p:cNvPr>
          <p:cNvSpPr txBox="1"/>
          <p:nvPr/>
        </p:nvSpPr>
        <p:spPr>
          <a:xfrm>
            <a:off x="5288281" y="487681"/>
            <a:ext cx="5074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麦克风阵列特征具有旋转不变等更稳定的特性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5652" y="3054095"/>
            <a:ext cx="3037840" cy="76200"/>
          </a:xfrm>
          <a:custGeom>
            <a:avLst/>
            <a:gdLst/>
            <a:ahLst/>
            <a:cxnLst/>
            <a:rect l="l" t="t" r="r" b="b"/>
            <a:pathLst>
              <a:path w="3037840" h="76200">
                <a:moveTo>
                  <a:pt x="2961513" y="0"/>
                </a:moveTo>
                <a:lnTo>
                  <a:pt x="2961513" y="76200"/>
                </a:lnTo>
                <a:lnTo>
                  <a:pt x="3025013" y="44450"/>
                </a:lnTo>
                <a:lnTo>
                  <a:pt x="2974213" y="44450"/>
                </a:lnTo>
                <a:lnTo>
                  <a:pt x="2974213" y="31750"/>
                </a:lnTo>
                <a:lnTo>
                  <a:pt x="3025013" y="31750"/>
                </a:lnTo>
                <a:lnTo>
                  <a:pt x="2961513" y="0"/>
                </a:lnTo>
                <a:close/>
              </a:path>
              <a:path w="3037840" h="76200">
                <a:moveTo>
                  <a:pt x="2961513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961513" y="44450"/>
                </a:lnTo>
                <a:lnTo>
                  <a:pt x="2961513" y="31750"/>
                </a:lnTo>
                <a:close/>
              </a:path>
              <a:path w="3037840" h="76200">
                <a:moveTo>
                  <a:pt x="3025013" y="31750"/>
                </a:moveTo>
                <a:lnTo>
                  <a:pt x="2974213" y="31750"/>
                </a:lnTo>
                <a:lnTo>
                  <a:pt x="2974213" y="44450"/>
                </a:lnTo>
                <a:lnTo>
                  <a:pt x="3025013" y="44450"/>
                </a:lnTo>
                <a:lnTo>
                  <a:pt x="3037713" y="38100"/>
                </a:lnTo>
                <a:lnTo>
                  <a:pt x="3025013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1" y="898397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25908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5252" y="70484"/>
            <a:ext cx="75965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Validation</a:t>
            </a:r>
            <a:r>
              <a:rPr sz="4400" spc="-100" dirty="0"/>
              <a:t> </a:t>
            </a:r>
            <a:r>
              <a:rPr sz="4400" dirty="0"/>
              <a:t>of</a:t>
            </a:r>
            <a:r>
              <a:rPr sz="4400" spc="-275" dirty="0"/>
              <a:t> </a:t>
            </a:r>
            <a:r>
              <a:rPr sz="4400" dirty="0"/>
              <a:t>Array</a:t>
            </a:r>
            <a:r>
              <a:rPr sz="4400" spc="-80" dirty="0"/>
              <a:t> </a:t>
            </a:r>
            <a:r>
              <a:rPr sz="4400" spc="-10" dirty="0"/>
              <a:t>Fingerprint</a:t>
            </a:r>
            <a:endParaRPr sz="44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8493" y="3654273"/>
            <a:ext cx="11480409" cy="252949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0811" y="2575560"/>
            <a:ext cx="1069848" cy="100279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65252" y="1286002"/>
            <a:ext cx="88461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"/>
              <a:tabLst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Effective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distinguish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authentic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user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spoofing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devices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063067" y="2450401"/>
            <a:ext cx="490220" cy="699770"/>
            <a:chOff x="2063067" y="2450401"/>
            <a:chExt cx="490220" cy="69977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63067" y="2450401"/>
              <a:ext cx="490061" cy="57178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47899" y="3029712"/>
              <a:ext cx="120395" cy="120396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3096339" y="2435161"/>
            <a:ext cx="490220" cy="716915"/>
            <a:chOff x="3096339" y="2435161"/>
            <a:chExt cx="490220" cy="71691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96339" y="2435161"/>
              <a:ext cx="490061" cy="57178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81171" y="3031235"/>
              <a:ext cx="120396" cy="120396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4453128" y="2189988"/>
            <a:ext cx="3664585" cy="1403985"/>
            <a:chOff x="4453128" y="2189988"/>
            <a:chExt cx="3664585" cy="1403985"/>
          </a:xfrm>
        </p:grpSpPr>
        <p:sp>
          <p:nvSpPr>
            <p:cNvPr id="15" name="object 15"/>
            <p:cNvSpPr/>
            <p:nvPr/>
          </p:nvSpPr>
          <p:spPr>
            <a:xfrm>
              <a:off x="5079492" y="3069336"/>
              <a:ext cx="3037840" cy="76200"/>
            </a:xfrm>
            <a:custGeom>
              <a:avLst/>
              <a:gdLst/>
              <a:ahLst/>
              <a:cxnLst/>
              <a:rect l="l" t="t" r="r" b="b"/>
              <a:pathLst>
                <a:path w="3037840" h="76200">
                  <a:moveTo>
                    <a:pt x="2961513" y="0"/>
                  </a:moveTo>
                  <a:lnTo>
                    <a:pt x="2961513" y="76200"/>
                  </a:lnTo>
                  <a:lnTo>
                    <a:pt x="3025013" y="44450"/>
                  </a:lnTo>
                  <a:lnTo>
                    <a:pt x="2974213" y="44450"/>
                  </a:lnTo>
                  <a:lnTo>
                    <a:pt x="2974213" y="31750"/>
                  </a:lnTo>
                  <a:lnTo>
                    <a:pt x="3025013" y="31750"/>
                  </a:lnTo>
                  <a:lnTo>
                    <a:pt x="2961513" y="0"/>
                  </a:lnTo>
                  <a:close/>
                </a:path>
                <a:path w="3037840" h="76200">
                  <a:moveTo>
                    <a:pt x="2961513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2961513" y="44450"/>
                  </a:lnTo>
                  <a:lnTo>
                    <a:pt x="2961513" y="31750"/>
                  </a:lnTo>
                  <a:close/>
                </a:path>
                <a:path w="3037840" h="76200">
                  <a:moveTo>
                    <a:pt x="3025013" y="31750"/>
                  </a:moveTo>
                  <a:lnTo>
                    <a:pt x="2974213" y="31750"/>
                  </a:lnTo>
                  <a:lnTo>
                    <a:pt x="2974213" y="44450"/>
                  </a:lnTo>
                  <a:lnTo>
                    <a:pt x="3025013" y="44450"/>
                  </a:lnTo>
                  <a:lnTo>
                    <a:pt x="3037713" y="38100"/>
                  </a:lnTo>
                  <a:lnTo>
                    <a:pt x="3025013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53128" y="2590800"/>
              <a:ext cx="1069848" cy="100279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00216" y="3044952"/>
              <a:ext cx="120396" cy="12039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33488" y="3046476"/>
              <a:ext cx="120396" cy="12039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49340" y="2189988"/>
              <a:ext cx="423671" cy="79247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78040" y="2189988"/>
              <a:ext cx="423672" cy="792479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8406383" y="2161032"/>
            <a:ext cx="3662679" cy="1419225"/>
            <a:chOff x="8406383" y="2161032"/>
            <a:chExt cx="3662679" cy="1419225"/>
          </a:xfrm>
        </p:grpSpPr>
        <p:sp>
          <p:nvSpPr>
            <p:cNvPr id="22" name="object 22"/>
            <p:cNvSpPr/>
            <p:nvPr/>
          </p:nvSpPr>
          <p:spPr>
            <a:xfrm>
              <a:off x="9031223" y="3055620"/>
              <a:ext cx="3037840" cy="76200"/>
            </a:xfrm>
            <a:custGeom>
              <a:avLst/>
              <a:gdLst/>
              <a:ahLst/>
              <a:cxnLst/>
              <a:rect l="l" t="t" r="r" b="b"/>
              <a:pathLst>
                <a:path w="3037840" h="76200">
                  <a:moveTo>
                    <a:pt x="2961512" y="0"/>
                  </a:moveTo>
                  <a:lnTo>
                    <a:pt x="2961512" y="76200"/>
                  </a:lnTo>
                  <a:lnTo>
                    <a:pt x="3025012" y="44450"/>
                  </a:lnTo>
                  <a:lnTo>
                    <a:pt x="2974212" y="44450"/>
                  </a:lnTo>
                  <a:lnTo>
                    <a:pt x="2974212" y="31750"/>
                  </a:lnTo>
                  <a:lnTo>
                    <a:pt x="3025012" y="31750"/>
                  </a:lnTo>
                  <a:lnTo>
                    <a:pt x="2961512" y="0"/>
                  </a:lnTo>
                  <a:close/>
                </a:path>
                <a:path w="3037840" h="76200">
                  <a:moveTo>
                    <a:pt x="2961512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2961512" y="44450"/>
                  </a:lnTo>
                  <a:lnTo>
                    <a:pt x="2961512" y="31750"/>
                  </a:lnTo>
                  <a:close/>
                </a:path>
                <a:path w="3037840" h="76200">
                  <a:moveTo>
                    <a:pt x="3025012" y="31750"/>
                  </a:moveTo>
                  <a:lnTo>
                    <a:pt x="2974212" y="31750"/>
                  </a:lnTo>
                  <a:lnTo>
                    <a:pt x="2974212" y="44450"/>
                  </a:lnTo>
                  <a:lnTo>
                    <a:pt x="3025012" y="44450"/>
                  </a:lnTo>
                  <a:lnTo>
                    <a:pt x="3037712" y="38100"/>
                  </a:lnTo>
                  <a:lnTo>
                    <a:pt x="3025012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06383" y="2577084"/>
              <a:ext cx="1069848" cy="100279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51947" y="3032760"/>
              <a:ext cx="120396" cy="11887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285219" y="3034284"/>
              <a:ext cx="121920" cy="11887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023347" y="2173224"/>
              <a:ext cx="574548" cy="78331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059667" y="2161032"/>
              <a:ext cx="573024" cy="783318"/>
            </a:xfrm>
            <a:prstGeom prst="rect">
              <a:avLst/>
            </a:prstGeom>
          </p:spPr>
        </p:pic>
      </p:grp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0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95A013A5-F89F-4233-80CC-3D7259C0EB1B}"/>
              </a:ext>
            </a:extLst>
          </p:cNvPr>
          <p:cNvSpPr txBox="1"/>
          <p:nvPr/>
        </p:nvSpPr>
        <p:spPr>
          <a:xfrm flipH="1">
            <a:off x="1950719" y="6408818"/>
            <a:ext cx="6278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Preliminary</a:t>
            </a:r>
            <a:r>
              <a:rPr lang="zh-CN" altLang="en-US" dirty="0"/>
              <a:t>实验：发现不同设备上，特征均比较稳定。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60676" y="2087879"/>
            <a:ext cx="2755900" cy="3168650"/>
            <a:chOff x="2360676" y="2087879"/>
            <a:chExt cx="2755900" cy="31686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72120" y="2406317"/>
              <a:ext cx="1930979" cy="210323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60676" y="2087879"/>
              <a:ext cx="2755392" cy="316839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788920" y="2414015"/>
              <a:ext cx="1847214" cy="1972310"/>
            </a:xfrm>
            <a:custGeom>
              <a:avLst/>
              <a:gdLst/>
              <a:ahLst/>
              <a:cxnLst/>
              <a:rect l="l" t="t" r="r" b="b"/>
              <a:pathLst>
                <a:path w="1847214" h="1972310">
                  <a:moveTo>
                    <a:pt x="0" y="1972055"/>
                  </a:moveTo>
                  <a:lnTo>
                    <a:pt x="1847087" y="1972055"/>
                  </a:lnTo>
                  <a:lnTo>
                    <a:pt x="1847087" y="0"/>
                  </a:lnTo>
                  <a:lnTo>
                    <a:pt x="0" y="0"/>
                  </a:lnTo>
                  <a:lnTo>
                    <a:pt x="0" y="19720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88920" y="2485517"/>
            <a:ext cx="1847214" cy="1778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3709">
              <a:lnSpc>
                <a:spcPct val="100000"/>
              </a:lnSpc>
              <a:spcBef>
                <a:spcPts val="95"/>
              </a:spcBef>
            </a:pPr>
            <a:r>
              <a:rPr sz="11500" spc="-5" dirty="0">
                <a:solidFill>
                  <a:srgbClr val="C00000"/>
                </a:solidFill>
                <a:latin typeface="微软雅黑"/>
                <a:cs typeface="微软雅黑"/>
              </a:rPr>
              <a:t>3</a:t>
            </a:r>
            <a:endParaRPr sz="11500">
              <a:latin typeface="微软雅黑"/>
              <a:cs typeface="微软雅黑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90444" y="4386071"/>
            <a:ext cx="1845945" cy="58419"/>
          </a:xfrm>
          <a:custGeom>
            <a:avLst/>
            <a:gdLst/>
            <a:ahLst/>
            <a:cxnLst/>
            <a:rect l="l" t="t" r="r" b="b"/>
            <a:pathLst>
              <a:path w="1845945" h="58420">
                <a:moveTo>
                  <a:pt x="1845563" y="0"/>
                </a:moveTo>
                <a:lnTo>
                  <a:pt x="0" y="0"/>
                </a:lnTo>
                <a:lnTo>
                  <a:pt x="0" y="57911"/>
                </a:lnTo>
                <a:lnTo>
                  <a:pt x="1845563" y="57911"/>
                </a:lnTo>
                <a:lnTo>
                  <a:pt x="184556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81584" y="2845185"/>
            <a:ext cx="4600986" cy="122699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198364" y="2852927"/>
            <a:ext cx="4517390" cy="11525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1780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14"/>
              </a:spcBef>
            </a:pPr>
            <a:r>
              <a:rPr sz="4400" b="1" dirty="0">
                <a:solidFill>
                  <a:srgbClr val="254A68"/>
                </a:solidFill>
                <a:latin typeface="Times New Roman"/>
                <a:cs typeface="Times New Roman"/>
              </a:rPr>
              <a:t>System</a:t>
            </a:r>
            <a:r>
              <a:rPr sz="4400" b="1" spc="-40" dirty="0">
                <a:solidFill>
                  <a:srgbClr val="254A68"/>
                </a:solidFill>
                <a:latin typeface="Times New Roman"/>
                <a:cs typeface="Times New Roman"/>
              </a:rPr>
              <a:t> </a:t>
            </a:r>
            <a:r>
              <a:rPr sz="4400" b="1" spc="-10" dirty="0">
                <a:solidFill>
                  <a:srgbClr val="254A68"/>
                </a:solidFill>
                <a:latin typeface="Times New Roman"/>
                <a:cs typeface="Times New Roman"/>
              </a:rPr>
              <a:t>Design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0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5252" y="1072520"/>
            <a:ext cx="5245735" cy="3226435"/>
          </a:xfrm>
          <a:prstGeom prst="rect">
            <a:avLst/>
          </a:prstGeom>
        </p:spPr>
        <p:txBody>
          <a:bodyPr vert="horz" wrap="square" lIns="0" tIns="2254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775"/>
              </a:spcBef>
              <a:buFont typeface="Wingdings"/>
              <a:buChar char=""/>
              <a:tabLst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ArrayID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consists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four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modules:</a:t>
            </a:r>
            <a:endParaRPr sz="2800">
              <a:latin typeface="Times New Roman"/>
              <a:cs typeface="Times New Roman"/>
            </a:endParaRPr>
          </a:p>
          <a:p>
            <a:pPr marL="812800" lvl="1" indent="-343535">
              <a:lnSpc>
                <a:spcPct val="100000"/>
              </a:lnSpc>
              <a:spcBef>
                <a:spcPts val="1680"/>
              </a:spcBef>
              <a:buFont typeface="Wingdings"/>
              <a:buChar char=""/>
              <a:tabLst>
                <a:tab pos="813435" algn="l"/>
              </a:tabLst>
            </a:pPr>
            <a:r>
              <a:rPr sz="2800" dirty="0">
                <a:latin typeface="Times New Roman"/>
                <a:cs typeface="Times New Roman"/>
              </a:rPr>
              <a:t>Data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Collection</a:t>
            </a:r>
            <a:endParaRPr sz="2800">
              <a:latin typeface="Times New Roman"/>
              <a:cs typeface="Times New Roman"/>
            </a:endParaRPr>
          </a:p>
          <a:p>
            <a:pPr marL="812800" lvl="1" indent="-343535">
              <a:lnSpc>
                <a:spcPct val="100000"/>
              </a:lnSpc>
              <a:spcBef>
                <a:spcPts val="1685"/>
              </a:spcBef>
              <a:buFont typeface="Wingdings"/>
              <a:buChar char=""/>
              <a:tabLst>
                <a:tab pos="813435" algn="l"/>
              </a:tabLst>
            </a:pPr>
            <a:r>
              <a:rPr sz="2800" spc="-20" dirty="0">
                <a:latin typeface="Times New Roman"/>
                <a:cs typeface="Times New Roman"/>
              </a:rPr>
              <a:t>Pre-</a:t>
            </a:r>
            <a:r>
              <a:rPr sz="2800" spc="-10" dirty="0">
                <a:latin typeface="Times New Roman"/>
                <a:cs typeface="Times New Roman"/>
              </a:rPr>
              <a:t>processing</a:t>
            </a:r>
            <a:endParaRPr sz="2800">
              <a:latin typeface="Times New Roman"/>
              <a:cs typeface="Times New Roman"/>
            </a:endParaRPr>
          </a:p>
          <a:p>
            <a:pPr marL="812800" lvl="1" indent="-343535">
              <a:lnSpc>
                <a:spcPct val="100000"/>
              </a:lnSpc>
              <a:spcBef>
                <a:spcPts val="1680"/>
              </a:spcBef>
              <a:buFont typeface="Wingdings"/>
              <a:buChar char=""/>
              <a:tabLst>
                <a:tab pos="813435" algn="l"/>
              </a:tabLst>
            </a:pPr>
            <a:r>
              <a:rPr sz="2800" dirty="0">
                <a:latin typeface="Times New Roman"/>
                <a:cs typeface="Times New Roman"/>
              </a:rPr>
              <a:t>Feature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Extraction</a:t>
            </a:r>
            <a:endParaRPr sz="2800">
              <a:latin typeface="Times New Roman"/>
              <a:cs typeface="Times New Roman"/>
            </a:endParaRPr>
          </a:p>
          <a:p>
            <a:pPr marL="812800" lvl="1" indent="-343535">
              <a:lnSpc>
                <a:spcPct val="100000"/>
              </a:lnSpc>
              <a:spcBef>
                <a:spcPts val="1680"/>
              </a:spcBef>
              <a:buFont typeface="Wingdings"/>
              <a:buChar char=""/>
              <a:tabLst>
                <a:tab pos="813435" algn="l"/>
              </a:tabLst>
            </a:pPr>
            <a:r>
              <a:rPr sz="2800" dirty="0">
                <a:latin typeface="Times New Roman"/>
                <a:cs typeface="Times New Roman"/>
              </a:rPr>
              <a:t>Attack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Detection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" y="898397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25908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5252" y="70484"/>
            <a:ext cx="690308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System</a:t>
            </a:r>
            <a:r>
              <a:rPr sz="4400" spc="-25" dirty="0"/>
              <a:t> </a:t>
            </a:r>
            <a:r>
              <a:rPr sz="4400" dirty="0"/>
              <a:t>Overflow</a:t>
            </a:r>
            <a:r>
              <a:rPr sz="4400" spc="-20" dirty="0"/>
              <a:t> </a:t>
            </a:r>
            <a:r>
              <a:rPr sz="4400" dirty="0"/>
              <a:t>of</a:t>
            </a:r>
            <a:r>
              <a:rPr sz="4400" spc="-254" dirty="0"/>
              <a:t> </a:t>
            </a:r>
            <a:r>
              <a:rPr sz="4400" spc="-10" dirty="0"/>
              <a:t>ArrayID</a:t>
            </a:r>
            <a:endParaRPr sz="44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93515" y="1922227"/>
            <a:ext cx="7212584" cy="463988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0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5252" y="1936775"/>
            <a:ext cx="4598035" cy="3866515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342900" marR="1676400" indent="-342900" algn="r">
              <a:lnSpc>
                <a:spcPct val="100000"/>
              </a:lnSpc>
              <a:spcBef>
                <a:spcPts val="1780"/>
              </a:spcBef>
              <a:buFont typeface="Wingdings"/>
              <a:buChar char=""/>
              <a:tabLst>
                <a:tab pos="342900" algn="l"/>
              </a:tabLst>
            </a:pPr>
            <a:r>
              <a:rPr sz="2800" dirty="0">
                <a:latin typeface="Times New Roman"/>
                <a:cs typeface="Times New Roman"/>
              </a:rPr>
              <a:t>Microphone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array</a:t>
            </a:r>
            <a:endParaRPr sz="2800">
              <a:latin typeface="Times New Roman"/>
              <a:cs typeface="Times New Roman"/>
            </a:endParaRPr>
          </a:p>
          <a:p>
            <a:pPr marL="342900" marR="1656714" lvl="1" indent="-343535" algn="r">
              <a:lnSpc>
                <a:spcPct val="100000"/>
              </a:lnSpc>
              <a:spcBef>
                <a:spcPts val="1680"/>
              </a:spcBef>
              <a:buFont typeface="Wingdings"/>
              <a:buChar char=""/>
              <a:tabLst>
                <a:tab pos="343535" algn="l"/>
              </a:tabLst>
            </a:pPr>
            <a:r>
              <a:rPr sz="2800" dirty="0">
                <a:latin typeface="Times New Roman"/>
                <a:cs typeface="Times New Roman"/>
              </a:rPr>
              <a:t>Matrix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Creator</a:t>
            </a:r>
            <a:endParaRPr sz="2800">
              <a:latin typeface="Times New Roman"/>
              <a:cs typeface="Times New Roman"/>
            </a:endParaRPr>
          </a:p>
          <a:p>
            <a:pPr marL="812800" lvl="1" indent="-343535">
              <a:lnSpc>
                <a:spcPct val="100000"/>
              </a:lnSpc>
              <a:spcBef>
                <a:spcPts val="1680"/>
              </a:spcBef>
              <a:buFont typeface="Wingdings"/>
              <a:buChar char=""/>
              <a:tabLst>
                <a:tab pos="813435" algn="l"/>
              </a:tabLst>
            </a:pPr>
            <a:r>
              <a:rPr sz="2800" dirty="0">
                <a:latin typeface="Times New Roman"/>
                <a:cs typeface="Times New Roman"/>
              </a:rPr>
              <a:t>Seeed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ReSpeaker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Core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V2</a:t>
            </a:r>
            <a:endParaRPr sz="28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Font typeface="Wingdings"/>
              <a:buChar char=""/>
            </a:pPr>
            <a:endParaRPr sz="3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Wingdings"/>
              <a:buChar char=""/>
            </a:pPr>
            <a:endParaRPr sz="2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Wingdings"/>
              <a:buChar char=""/>
              <a:tabLst>
                <a:tab pos="355600" algn="l"/>
              </a:tabLst>
            </a:pPr>
            <a:r>
              <a:rPr sz="2800" spc="-10" dirty="0">
                <a:latin typeface="Times New Roman"/>
                <a:cs typeface="Times New Roman"/>
              </a:rPr>
              <a:t>Preprocessing</a:t>
            </a:r>
            <a:endParaRPr sz="2800">
              <a:latin typeface="Times New Roman"/>
              <a:cs typeface="Times New Roman"/>
            </a:endParaRPr>
          </a:p>
          <a:p>
            <a:pPr marL="812800" lvl="1" indent="-343535">
              <a:lnSpc>
                <a:spcPct val="100000"/>
              </a:lnSpc>
              <a:spcBef>
                <a:spcPts val="1680"/>
              </a:spcBef>
              <a:buFont typeface="Wingdings"/>
              <a:buChar char=""/>
              <a:tabLst>
                <a:tab pos="813435" algn="l"/>
              </a:tabLst>
            </a:pPr>
            <a:r>
              <a:rPr sz="2800" spc="-20" dirty="0">
                <a:latin typeface="Times New Roman"/>
                <a:cs typeface="Times New Roman"/>
              </a:rPr>
              <a:t>STFT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2452" y="5991555"/>
            <a:ext cx="31788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Wingdings"/>
              <a:buChar char=""/>
              <a:tabLst>
                <a:tab pos="356235" algn="l"/>
              </a:tabLst>
            </a:pPr>
            <a:r>
              <a:rPr sz="2800" dirty="0">
                <a:latin typeface="Times New Roman"/>
                <a:cs typeface="Times New Roman"/>
              </a:rPr>
              <a:t>Direction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Detection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898397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25908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5252" y="70484"/>
            <a:ext cx="82473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Data</a:t>
            </a:r>
            <a:r>
              <a:rPr sz="4400" spc="-10" dirty="0"/>
              <a:t> </a:t>
            </a:r>
            <a:r>
              <a:rPr sz="4400" dirty="0"/>
              <a:t>Collection</a:t>
            </a:r>
            <a:r>
              <a:rPr sz="4400" spc="-35" dirty="0"/>
              <a:t> </a:t>
            </a:r>
            <a:r>
              <a:rPr sz="4400" dirty="0"/>
              <a:t>and </a:t>
            </a:r>
            <a:r>
              <a:rPr sz="4400" spc="-10" dirty="0"/>
              <a:t>Preprocessing</a:t>
            </a:r>
            <a:endParaRPr sz="4400"/>
          </a:p>
        </p:txBody>
      </p:sp>
      <p:sp>
        <p:nvSpPr>
          <p:cNvPr id="6" name="object 6"/>
          <p:cNvSpPr/>
          <p:nvPr/>
        </p:nvSpPr>
        <p:spPr>
          <a:xfrm>
            <a:off x="2690622" y="1162050"/>
            <a:ext cx="2223770" cy="716280"/>
          </a:xfrm>
          <a:custGeom>
            <a:avLst/>
            <a:gdLst/>
            <a:ahLst/>
            <a:cxnLst/>
            <a:rect l="l" t="t" r="r" b="b"/>
            <a:pathLst>
              <a:path w="2223770" h="716280">
                <a:moveTo>
                  <a:pt x="0" y="0"/>
                </a:moveTo>
                <a:lnTo>
                  <a:pt x="1989201" y="0"/>
                </a:lnTo>
                <a:lnTo>
                  <a:pt x="2223516" y="358139"/>
                </a:lnTo>
                <a:lnTo>
                  <a:pt x="1989201" y="716279"/>
                </a:lnTo>
                <a:lnTo>
                  <a:pt x="0" y="716279"/>
                </a:lnTo>
                <a:lnTo>
                  <a:pt x="234314" y="358139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254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980435" y="1205611"/>
            <a:ext cx="154241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8935" marR="5080" indent="-35687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254A68"/>
                </a:solidFill>
                <a:latin typeface="Times New Roman"/>
                <a:cs typeface="Times New Roman"/>
              </a:rPr>
              <a:t>Preprocessing module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14138" y="1165097"/>
            <a:ext cx="1934210" cy="704215"/>
          </a:xfrm>
          <a:custGeom>
            <a:avLst/>
            <a:gdLst/>
            <a:ahLst/>
            <a:cxnLst/>
            <a:rect l="l" t="t" r="r" b="b"/>
            <a:pathLst>
              <a:path w="1934209" h="704214">
                <a:moveTo>
                  <a:pt x="0" y="0"/>
                </a:moveTo>
                <a:lnTo>
                  <a:pt x="1696339" y="0"/>
                </a:lnTo>
                <a:lnTo>
                  <a:pt x="1933956" y="352043"/>
                </a:lnTo>
                <a:lnTo>
                  <a:pt x="1696339" y="704088"/>
                </a:lnTo>
                <a:lnTo>
                  <a:pt x="0" y="704088"/>
                </a:lnTo>
                <a:lnTo>
                  <a:pt x="237616" y="352043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53990" y="1189989"/>
            <a:ext cx="112839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9539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808080"/>
                </a:solidFill>
                <a:latin typeface="Times New Roman"/>
                <a:cs typeface="Times New Roman"/>
              </a:rPr>
              <a:t>Feature extraction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851142" y="1175766"/>
            <a:ext cx="2225040" cy="704215"/>
          </a:xfrm>
          <a:custGeom>
            <a:avLst/>
            <a:gdLst/>
            <a:ahLst/>
            <a:cxnLst/>
            <a:rect l="l" t="t" r="r" b="b"/>
            <a:pathLst>
              <a:path w="2225040" h="704214">
                <a:moveTo>
                  <a:pt x="0" y="0"/>
                </a:moveTo>
                <a:lnTo>
                  <a:pt x="2025650" y="0"/>
                </a:lnTo>
                <a:lnTo>
                  <a:pt x="2225039" y="352044"/>
                </a:lnTo>
                <a:lnTo>
                  <a:pt x="2025650" y="704088"/>
                </a:lnTo>
                <a:lnTo>
                  <a:pt x="0" y="704088"/>
                </a:lnTo>
                <a:lnTo>
                  <a:pt x="199389" y="352044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456169" y="1181226"/>
            <a:ext cx="101536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6364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808080"/>
                </a:solidFill>
                <a:latin typeface="Times New Roman"/>
                <a:cs typeface="Times New Roman"/>
              </a:rPr>
              <a:t>Attack detection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87274" y="1152905"/>
            <a:ext cx="2304415" cy="716280"/>
          </a:xfrm>
          <a:custGeom>
            <a:avLst/>
            <a:gdLst/>
            <a:ahLst/>
            <a:cxnLst/>
            <a:rect l="l" t="t" r="r" b="b"/>
            <a:pathLst>
              <a:path w="2304415" h="716280">
                <a:moveTo>
                  <a:pt x="0" y="0"/>
                </a:moveTo>
                <a:lnTo>
                  <a:pt x="2079498" y="0"/>
                </a:lnTo>
                <a:lnTo>
                  <a:pt x="2304288" y="358140"/>
                </a:lnTo>
                <a:lnTo>
                  <a:pt x="2079498" y="716280"/>
                </a:lnTo>
                <a:lnTo>
                  <a:pt x="0" y="716280"/>
                </a:lnTo>
                <a:lnTo>
                  <a:pt x="224815" y="35814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254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09396" y="1184909"/>
            <a:ext cx="164147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7830" marR="5080" indent="-40576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254A68"/>
                </a:solidFill>
                <a:latin typeface="Times New Roman"/>
                <a:cs typeface="Times New Roman"/>
              </a:rPr>
              <a:t>Data</a:t>
            </a:r>
            <a:r>
              <a:rPr sz="2000" b="1" spc="-15" dirty="0">
                <a:solidFill>
                  <a:srgbClr val="254A68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254A68"/>
                </a:solidFill>
                <a:latin typeface="Times New Roman"/>
                <a:cs typeface="Times New Roman"/>
              </a:rPr>
              <a:t>collection module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0220" y="2034539"/>
            <a:ext cx="3666913" cy="191109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09129" y="4320956"/>
            <a:ext cx="6962016" cy="1897841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4542282" y="6247891"/>
            <a:ext cx="6426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Spectrograms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from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first,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third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fifth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microphones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0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9343" y="1789662"/>
            <a:ext cx="2708910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100"/>
              </a:lnSpc>
              <a:spcBef>
                <a:spcPts val="100"/>
              </a:spcBef>
              <a:buFont typeface="Wingdings"/>
              <a:buChar char=""/>
              <a:tabLst>
                <a:tab pos="355600" algn="l"/>
              </a:tabLst>
            </a:pPr>
            <a:r>
              <a:rPr sz="2800" spc="-10" dirty="0">
                <a:latin typeface="Times New Roman"/>
                <a:cs typeface="Times New Roman"/>
              </a:rPr>
              <a:t>Calculating </a:t>
            </a:r>
            <a:r>
              <a:rPr sz="2800" dirty="0">
                <a:latin typeface="Times New Roman"/>
                <a:cs typeface="Times New Roman"/>
              </a:rPr>
              <a:t>array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fingerprint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" y="898397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25908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5252" y="70484"/>
            <a:ext cx="45643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Feature</a:t>
            </a:r>
            <a:r>
              <a:rPr sz="4400" spc="-110" dirty="0"/>
              <a:t> </a:t>
            </a:r>
            <a:r>
              <a:rPr sz="4400" spc="-10" dirty="0"/>
              <a:t>Extraction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2690622" y="1162050"/>
            <a:ext cx="2223770" cy="716280"/>
          </a:xfrm>
          <a:custGeom>
            <a:avLst/>
            <a:gdLst/>
            <a:ahLst/>
            <a:cxnLst/>
            <a:rect l="l" t="t" r="r" b="b"/>
            <a:pathLst>
              <a:path w="2223770" h="716280">
                <a:moveTo>
                  <a:pt x="0" y="0"/>
                </a:moveTo>
                <a:lnTo>
                  <a:pt x="1989201" y="0"/>
                </a:lnTo>
                <a:lnTo>
                  <a:pt x="2223516" y="358139"/>
                </a:lnTo>
                <a:lnTo>
                  <a:pt x="1989201" y="716279"/>
                </a:lnTo>
                <a:lnTo>
                  <a:pt x="0" y="716279"/>
                </a:lnTo>
                <a:lnTo>
                  <a:pt x="234314" y="358139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980435" y="1205611"/>
            <a:ext cx="154241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8935" marR="5080" indent="-35687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808080"/>
                </a:solidFill>
                <a:latin typeface="Times New Roman"/>
                <a:cs typeface="Times New Roman"/>
              </a:rPr>
              <a:t>Preprocessing module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14138" y="1165097"/>
            <a:ext cx="1934210" cy="704215"/>
          </a:xfrm>
          <a:custGeom>
            <a:avLst/>
            <a:gdLst/>
            <a:ahLst/>
            <a:cxnLst/>
            <a:rect l="l" t="t" r="r" b="b"/>
            <a:pathLst>
              <a:path w="1934209" h="704214">
                <a:moveTo>
                  <a:pt x="0" y="0"/>
                </a:moveTo>
                <a:lnTo>
                  <a:pt x="1696339" y="0"/>
                </a:lnTo>
                <a:lnTo>
                  <a:pt x="1933956" y="352043"/>
                </a:lnTo>
                <a:lnTo>
                  <a:pt x="1696339" y="704088"/>
                </a:lnTo>
                <a:lnTo>
                  <a:pt x="0" y="704088"/>
                </a:lnTo>
                <a:lnTo>
                  <a:pt x="237616" y="352043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254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53990" y="1189989"/>
            <a:ext cx="112839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9539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254A68"/>
                </a:solidFill>
                <a:latin typeface="Times New Roman"/>
                <a:cs typeface="Times New Roman"/>
              </a:rPr>
              <a:t>Feature extraction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51142" y="1175766"/>
            <a:ext cx="2225040" cy="704215"/>
          </a:xfrm>
          <a:custGeom>
            <a:avLst/>
            <a:gdLst/>
            <a:ahLst/>
            <a:cxnLst/>
            <a:rect l="l" t="t" r="r" b="b"/>
            <a:pathLst>
              <a:path w="2225040" h="704214">
                <a:moveTo>
                  <a:pt x="0" y="0"/>
                </a:moveTo>
                <a:lnTo>
                  <a:pt x="2025650" y="0"/>
                </a:lnTo>
                <a:lnTo>
                  <a:pt x="2225039" y="352044"/>
                </a:lnTo>
                <a:lnTo>
                  <a:pt x="2025650" y="704088"/>
                </a:lnTo>
                <a:lnTo>
                  <a:pt x="0" y="704088"/>
                </a:lnTo>
                <a:lnTo>
                  <a:pt x="199389" y="352044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456169" y="1181226"/>
            <a:ext cx="101536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6364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808080"/>
                </a:solidFill>
                <a:latin typeface="Times New Roman"/>
                <a:cs typeface="Times New Roman"/>
              </a:rPr>
              <a:t>Attack detection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7274" y="1152905"/>
            <a:ext cx="2304415" cy="716280"/>
          </a:xfrm>
          <a:custGeom>
            <a:avLst/>
            <a:gdLst/>
            <a:ahLst/>
            <a:cxnLst/>
            <a:rect l="l" t="t" r="r" b="b"/>
            <a:pathLst>
              <a:path w="2304415" h="716280">
                <a:moveTo>
                  <a:pt x="0" y="0"/>
                </a:moveTo>
                <a:lnTo>
                  <a:pt x="2079498" y="0"/>
                </a:lnTo>
                <a:lnTo>
                  <a:pt x="2304288" y="358140"/>
                </a:lnTo>
                <a:lnTo>
                  <a:pt x="2079498" y="716280"/>
                </a:lnTo>
                <a:lnTo>
                  <a:pt x="0" y="716280"/>
                </a:lnTo>
                <a:lnTo>
                  <a:pt x="224815" y="35814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09396" y="1184909"/>
            <a:ext cx="164147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7830" marR="5080" indent="-40576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808080"/>
                </a:solidFill>
                <a:latin typeface="Times New Roman"/>
                <a:cs typeface="Times New Roman"/>
              </a:rPr>
              <a:t>Data</a:t>
            </a:r>
            <a:r>
              <a:rPr sz="2000" b="1" spc="-15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808080"/>
                </a:solidFill>
                <a:latin typeface="Times New Roman"/>
                <a:cs typeface="Times New Roman"/>
              </a:rPr>
              <a:t>collection module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83877" y="3140151"/>
            <a:ext cx="10934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Meshing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6278" y="2163037"/>
            <a:ext cx="4726053" cy="1283368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69039" y="3669712"/>
            <a:ext cx="4763460" cy="133975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01213" y="5298336"/>
            <a:ext cx="4716064" cy="1236055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8849868" y="2488692"/>
            <a:ext cx="600710" cy="4037965"/>
            <a:chOff x="8849868" y="2488692"/>
            <a:chExt cx="600710" cy="4037965"/>
          </a:xfrm>
        </p:grpSpPr>
        <p:sp>
          <p:nvSpPr>
            <p:cNvPr id="18" name="object 18"/>
            <p:cNvSpPr/>
            <p:nvPr/>
          </p:nvSpPr>
          <p:spPr>
            <a:xfrm>
              <a:off x="8974074" y="5457190"/>
              <a:ext cx="352425" cy="1056640"/>
            </a:xfrm>
            <a:custGeom>
              <a:avLst/>
              <a:gdLst/>
              <a:ahLst/>
              <a:cxnLst/>
              <a:rect l="l" t="t" r="r" b="b"/>
              <a:pathLst>
                <a:path w="352425" h="1056640">
                  <a:moveTo>
                    <a:pt x="351408" y="0"/>
                  </a:moveTo>
                  <a:lnTo>
                    <a:pt x="348894" y="62131"/>
                  </a:lnTo>
                  <a:lnTo>
                    <a:pt x="344588" y="123123"/>
                  </a:lnTo>
                  <a:lnTo>
                    <a:pt x="338544" y="182783"/>
                  </a:lnTo>
                  <a:lnTo>
                    <a:pt x="330815" y="240919"/>
                  </a:lnTo>
                  <a:lnTo>
                    <a:pt x="321455" y="297336"/>
                  </a:lnTo>
                  <a:lnTo>
                    <a:pt x="310519" y="351842"/>
                  </a:lnTo>
                  <a:lnTo>
                    <a:pt x="298058" y="404244"/>
                  </a:lnTo>
                  <a:lnTo>
                    <a:pt x="284129" y="454349"/>
                  </a:lnTo>
                  <a:lnTo>
                    <a:pt x="268783" y="501964"/>
                  </a:lnTo>
                  <a:lnTo>
                    <a:pt x="252076" y="546895"/>
                  </a:lnTo>
                  <a:lnTo>
                    <a:pt x="234060" y="588950"/>
                  </a:lnTo>
                  <a:lnTo>
                    <a:pt x="214789" y="627936"/>
                  </a:lnTo>
                  <a:lnTo>
                    <a:pt x="194317" y="663660"/>
                  </a:lnTo>
                  <a:lnTo>
                    <a:pt x="172699" y="695928"/>
                  </a:lnTo>
                  <a:lnTo>
                    <a:pt x="149986" y="724547"/>
                  </a:lnTo>
                  <a:lnTo>
                    <a:pt x="149986" y="499948"/>
                  </a:lnTo>
                  <a:lnTo>
                    <a:pt x="0" y="859878"/>
                  </a:lnTo>
                  <a:lnTo>
                    <a:pt x="149986" y="1056030"/>
                  </a:lnTo>
                  <a:lnTo>
                    <a:pt x="149986" y="831443"/>
                  </a:lnTo>
                  <a:lnTo>
                    <a:pt x="171269" y="804790"/>
                  </a:lnTo>
                  <a:lnTo>
                    <a:pt x="210856" y="742161"/>
                  </a:lnTo>
                  <a:lnTo>
                    <a:pt x="229083" y="706509"/>
                  </a:lnTo>
                  <a:lnTo>
                    <a:pt x="246213" y="668181"/>
                  </a:lnTo>
                  <a:lnTo>
                    <a:pt x="262207" y="627339"/>
                  </a:lnTo>
                  <a:lnTo>
                    <a:pt x="277028" y="584145"/>
                  </a:lnTo>
                  <a:lnTo>
                    <a:pt x="290635" y="538759"/>
                  </a:lnTo>
                  <a:lnTo>
                    <a:pt x="302990" y="491345"/>
                  </a:lnTo>
                  <a:lnTo>
                    <a:pt x="314053" y="442064"/>
                  </a:lnTo>
                  <a:lnTo>
                    <a:pt x="323787" y="391077"/>
                  </a:lnTo>
                  <a:lnTo>
                    <a:pt x="332152" y="338546"/>
                  </a:lnTo>
                  <a:lnTo>
                    <a:pt x="339108" y="284633"/>
                  </a:lnTo>
                  <a:lnTo>
                    <a:pt x="344618" y="229500"/>
                  </a:lnTo>
                  <a:lnTo>
                    <a:pt x="348642" y="173308"/>
                  </a:lnTo>
                  <a:lnTo>
                    <a:pt x="351141" y="116220"/>
                  </a:lnTo>
                  <a:lnTo>
                    <a:pt x="352076" y="58396"/>
                  </a:lnTo>
                  <a:lnTo>
                    <a:pt x="35140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974074" y="4543806"/>
              <a:ext cx="352425" cy="967105"/>
            </a:xfrm>
            <a:custGeom>
              <a:avLst/>
              <a:gdLst/>
              <a:ahLst/>
              <a:cxnLst/>
              <a:rect l="l" t="t" r="r" b="b"/>
              <a:pathLst>
                <a:path w="352425" h="967104">
                  <a:moveTo>
                    <a:pt x="0" y="0"/>
                  </a:moveTo>
                  <a:lnTo>
                    <a:pt x="0" y="106934"/>
                  </a:lnTo>
                  <a:lnTo>
                    <a:pt x="27513" y="109520"/>
                  </a:lnTo>
                  <a:lnTo>
                    <a:pt x="54446" y="117153"/>
                  </a:lnTo>
                  <a:lnTo>
                    <a:pt x="106263" y="146793"/>
                  </a:lnTo>
                  <a:lnTo>
                    <a:pt x="154823" y="194326"/>
                  </a:lnTo>
                  <a:lnTo>
                    <a:pt x="199501" y="258222"/>
                  </a:lnTo>
                  <a:lnTo>
                    <a:pt x="220189" y="295828"/>
                  </a:lnTo>
                  <a:lnTo>
                    <a:pt x="239671" y="336953"/>
                  </a:lnTo>
                  <a:lnTo>
                    <a:pt x="257869" y="381404"/>
                  </a:lnTo>
                  <a:lnTo>
                    <a:pt x="274706" y="428991"/>
                  </a:lnTo>
                  <a:lnTo>
                    <a:pt x="290103" y="479522"/>
                  </a:lnTo>
                  <a:lnTo>
                    <a:pt x="303981" y="532807"/>
                  </a:lnTo>
                  <a:lnTo>
                    <a:pt x="316263" y="588654"/>
                  </a:lnTo>
                  <a:lnTo>
                    <a:pt x="326870" y="646873"/>
                  </a:lnTo>
                  <a:lnTo>
                    <a:pt x="335724" y="707272"/>
                  </a:lnTo>
                  <a:lnTo>
                    <a:pt x="342746" y="769660"/>
                  </a:lnTo>
                  <a:lnTo>
                    <a:pt x="347859" y="833847"/>
                  </a:lnTo>
                  <a:lnTo>
                    <a:pt x="350984" y="899641"/>
                  </a:lnTo>
                  <a:lnTo>
                    <a:pt x="352044" y="966851"/>
                  </a:lnTo>
                  <a:lnTo>
                    <a:pt x="352044" y="859917"/>
                  </a:lnTo>
                  <a:lnTo>
                    <a:pt x="350984" y="792707"/>
                  </a:lnTo>
                  <a:lnTo>
                    <a:pt x="347859" y="726913"/>
                  </a:lnTo>
                  <a:lnTo>
                    <a:pt x="342746" y="662726"/>
                  </a:lnTo>
                  <a:lnTo>
                    <a:pt x="335724" y="600338"/>
                  </a:lnTo>
                  <a:lnTo>
                    <a:pt x="326870" y="539939"/>
                  </a:lnTo>
                  <a:lnTo>
                    <a:pt x="316263" y="481720"/>
                  </a:lnTo>
                  <a:lnTo>
                    <a:pt x="303981" y="425873"/>
                  </a:lnTo>
                  <a:lnTo>
                    <a:pt x="290103" y="372588"/>
                  </a:lnTo>
                  <a:lnTo>
                    <a:pt x="274706" y="322057"/>
                  </a:lnTo>
                  <a:lnTo>
                    <a:pt x="257869" y="274470"/>
                  </a:lnTo>
                  <a:lnTo>
                    <a:pt x="239671" y="230019"/>
                  </a:lnTo>
                  <a:lnTo>
                    <a:pt x="220189" y="188894"/>
                  </a:lnTo>
                  <a:lnTo>
                    <a:pt x="199501" y="151288"/>
                  </a:lnTo>
                  <a:lnTo>
                    <a:pt x="177687" y="117390"/>
                  </a:lnTo>
                  <a:lnTo>
                    <a:pt x="130989" y="61485"/>
                  </a:lnTo>
                  <a:lnTo>
                    <a:pt x="80723" y="22707"/>
                  </a:lnTo>
                  <a:lnTo>
                    <a:pt x="27513" y="25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D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974074" y="4543806"/>
              <a:ext cx="352425" cy="1969770"/>
            </a:xfrm>
            <a:custGeom>
              <a:avLst/>
              <a:gdLst/>
              <a:ahLst/>
              <a:cxnLst/>
              <a:rect l="l" t="t" r="r" b="b"/>
              <a:pathLst>
                <a:path w="352425" h="1969770">
                  <a:moveTo>
                    <a:pt x="352044" y="966851"/>
                  </a:moveTo>
                  <a:lnTo>
                    <a:pt x="350984" y="899641"/>
                  </a:lnTo>
                  <a:lnTo>
                    <a:pt x="347859" y="833847"/>
                  </a:lnTo>
                  <a:lnTo>
                    <a:pt x="342746" y="769660"/>
                  </a:lnTo>
                  <a:lnTo>
                    <a:pt x="335724" y="707272"/>
                  </a:lnTo>
                  <a:lnTo>
                    <a:pt x="326870" y="646873"/>
                  </a:lnTo>
                  <a:lnTo>
                    <a:pt x="316263" y="588654"/>
                  </a:lnTo>
                  <a:lnTo>
                    <a:pt x="303981" y="532807"/>
                  </a:lnTo>
                  <a:lnTo>
                    <a:pt x="290103" y="479522"/>
                  </a:lnTo>
                  <a:lnTo>
                    <a:pt x="274706" y="428991"/>
                  </a:lnTo>
                  <a:lnTo>
                    <a:pt x="257869" y="381404"/>
                  </a:lnTo>
                  <a:lnTo>
                    <a:pt x="239671" y="336953"/>
                  </a:lnTo>
                  <a:lnTo>
                    <a:pt x="220189" y="295828"/>
                  </a:lnTo>
                  <a:lnTo>
                    <a:pt x="199501" y="258222"/>
                  </a:lnTo>
                  <a:lnTo>
                    <a:pt x="177687" y="224324"/>
                  </a:lnTo>
                  <a:lnTo>
                    <a:pt x="130989" y="168419"/>
                  </a:lnTo>
                  <a:lnTo>
                    <a:pt x="80723" y="129641"/>
                  </a:lnTo>
                  <a:lnTo>
                    <a:pt x="27513" y="109520"/>
                  </a:lnTo>
                  <a:lnTo>
                    <a:pt x="0" y="106934"/>
                  </a:lnTo>
                  <a:lnTo>
                    <a:pt x="0" y="0"/>
                  </a:lnTo>
                  <a:lnTo>
                    <a:pt x="54446" y="10219"/>
                  </a:lnTo>
                  <a:lnTo>
                    <a:pt x="106263" y="39859"/>
                  </a:lnTo>
                  <a:lnTo>
                    <a:pt x="154823" y="87392"/>
                  </a:lnTo>
                  <a:lnTo>
                    <a:pt x="199501" y="151288"/>
                  </a:lnTo>
                  <a:lnTo>
                    <a:pt x="220189" y="188894"/>
                  </a:lnTo>
                  <a:lnTo>
                    <a:pt x="239671" y="230019"/>
                  </a:lnTo>
                  <a:lnTo>
                    <a:pt x="257869" y="274470"/>
                  </a:lnTo>
                  <a:lnTo>
                    <a:pt x="274706" y="322057"/>
                  </a:lnTo>
                  <a:lnTo>
                    <a:pt x="290103" y="372588"/>
                  </a:lnTo>
                  <a:lnTo>
                    <a:pt x="303981" y="425873"/>
                  </a:lnTo>
                  <a:lnTo>
                    <a:pt x="316263" y="481720"/>
                  </a:lnTo>
                  <a:lnTo>
                    <a:pt x="326870" y="539939"/>
                  </a:lnTo>
                  <a:lnTo>
                    <a:pt x="335724" y="600338"/>
                  </a:lnTo>
                  <a:lnTo>
                    <a:pt x="342746" y="662726"/>
                  </a:lnTo>
                  <a:lnTo>
                    <a:pt x="347859" y="726913"/>
                  </a:lnTo>
                  <a:lnTo>
                    <a:pt x="350984" y="792707"/>
                  </a:lnTo>
                  <a:lnTo>
                    <a:pt x="352044" y="859917"/>
                  </a:lnTo>
                  <a:lnTo>
                    <a:pt x="352044" y="966851"/>
                  </a:lnTo>
                  <a:lnTo>
                    <a:pt x="351129" y="1028909"/>
                  </a:lnTo>
                  <a:lnTo>
                    <a:pt x="348419" y="1090074"/>
                  </a:lnTo>
                  <a:lnTo>
                    <a:pt x="343964" y="1150154"/>
                  </a:lnTo>
                  <a:lnTo>
                    <a:pt x="337814" y="1208955"/>
                  </a:lnTo>
                  <a:lnTo>
                    <a:pt x="330018" y="1266285"/>
                  </a:lnTo>
                  <a:lnTo>
                    <a:pt x="320627" y="1321953"/>
                  </a:lnTo>
                  <a:lnTo>
                    <a:pt x="309690" y="1375765"/>
                  </a:lnTo>
                  <a:lnTo>
                    <a:pt x="297259" y="1427529"/>
                  </a:lnTo>
                  <a:lnTo>
                    <a:pt x="283382" y="1477052"/>
                  </a:lnTo>
                  <a:lnTo>
                    <a:pt x="268111" y="1524143"/>
                  </a:lnTo>
                  <a:lnTo>
                    <a:pt x="251494" y="1568609"/>
                  </a:lnTo>
                  <a:lnTo>
                    <a:pt x="233582" y="1610258"/>
                  </a:lnTo>
                  <a:lnTo>
                    <a:pt x="214426" y="1648896"/>
                  </a:lnTo>
                  <a:lnTo>
                    <a:pt x="194074" y="1684332"/>
                  </a:lnTo>
                  <a:lnTo>
                    <a:pt x="172578" y="1716373"/>
                  </a:lnTo>
                  <a:lnTo>
                    <a:pt x="149986" y="1744827"/>
                  </a:lnTo>
                  <a:lnTo>
                    <a:pt x="149986" y="1969414"/>
                  </a:lnTo>
                  <a:lnTo>
                    <a:pt x="0" y="1773262"/>
                  </a:lnTo>
                  <a:lnTo>
                    <a:pt x="149986" y="1413332"/>
                  </a:lnTo>
                  <a:lnTo>
                    <a:pt x="149986" y="1637931"/>
                  </a:lnTo>
                  <a:lnTo>
                    <a:pt x="172699" y="1609312"/>
                  </a:lnTo>
                  <a:lnTo>
                    <a:pt x="194317" y="1577044"/>
                  </a:lnTo>
                  <a:lnTo>
                    <a:pt x="214789" y="1541320"/>
                  </a:lnTo>
                  <a:lnTo>
                    <a:pt x="234060" y="1502334"/>
                  </a:lnTo>
                  <a:lnTo>
                    <a:pt x="252076" y="1460279"/>
                  </a:lnTo>
                  <a:lnTo>
                    <a:pt x="268783" y="1415348"/>
                  </a:lnTo>
                  <a:lnTo>
                    <a:pt x="284129" y="1367733"/>
                  </a:lnTo>
                  <a:lnTo>
                    <a:pt x="298058" y="1317628"/>
                  </a:lnTo>
                  <a:lnTo>
                    <a:pt x="310519" y="1265226"/>
                  </a:lnTo>
                  <a:lnTo>
                    <a:pt x="321455" y="1210720"/>
                  </a:lnTo>
                  <a:lnTo>
                    <a:pt x="330815" y="1154303"/>
                  </a:lnTo>
                  <a:lnTo>
                    <a:pt x="338544" y="1096167"/>
                  </a:lnTo>
                  <a:lnTo>
                    <a:pt x="344588" y="1036507"/>
                  </a:lnTo>
                  <a:lnTo>
                    <a:pt x="348894" y="975515"/>
                  </a:lnTo>
                  <a:lnTo>
                    <a:pt x="351408" y="913384"/>
                  </a:lnTo>
                </a:path>
              </a:pathLst>
            </a:custGeom>
            <a:ln w="25908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862822" y="3344799"/>
              <a:ext cx="574675" cy="1137920"/>
            </a:xfrm>
            <a:custGeom>
              <a:avLst/>
              <a:gdLst/>
              <a:ahLst/>
              <a:cxnLst/>
              <a:rect l="l" t="t" r="r" b="b"/>
              <a:pathLst>
                <a:path w="574675" h="1137920">
                  <a:moveTo>
                    <a:pt x="570737" y="0"/>
                  </a:moveTo>
                  <a:lnTo>
                    <a:pt x="564292" y="55102"/>
                  </a:lnTo>
                  <a:lnTo>
                    <a:pt x="554871" y="108988"/>
                  </a:lnTo>
                  <a:lnTo>
                    <a:pt x="542572" y="161479"/>
                  </a:lnTo>
                  <a:lnTo>
                    <a:pt x="527489" y="212402"/>
                  </a:lnTo>
                  <a:lnTo>
                    <a:pt x="509719" y="261579"/>
                  </a:lnTo>
                  <a:lnTo>
                    <a:pt x="489358" y="308836"/>
                  </a:lnTo>
                  <a:lnTo>
                    <a:pt x="466502" y="353996"/>
                  </a:lnTo>
                  <a:lnTo>
                    <a:pt x="441248" y="396884"/>
                  </a:lnTo>
                  <a:lnTo>
                    <a:pt x="413691" y="437323"/>
                  </a:lnTo>
                  <a:lnTo>
                    <a:pt x="383927" y="475139"/>
                  </a:lnTo>
                  <a:lnTo>
                    <a:pt x="352053" y="510154"/>
                  </a:lnTo>
                  <a:lnTo>
                    <a:pt x="318164" y="542195"/>
                  </a:lnTo>
                  <a:lnTo>
                    <a:pt x="282358" y="571084"/>
                  </a:lnTo>
                  <a:lnTo>
                    <a:pt x="244728" y="596645"/>
                  </a:lnTo>
                  <a:lnTo>
                    <a:pt x="244728" y="230124"/>
                  </a:lnTo>
                  <a:lnTo>
                    <a:pt x="0" y="755903"/>
                  </a:lnTo>
                  <a:lnTo>
                    <a:pt x="244728" y="1137665"/>
                  </a:lnTo>
                  <a:lnTo>
                    <a:pt x="244728" y="771144"/>
                  </a:lnTo>
                  <a:lnTo>
                    <a:pt x="281075" y="746527"/>
                  </a:lnTo>
                  <a:lnTo>
                    <a:pt x="315648" y="718888"/>
                  </a:lnTo>
                  <a:lnTo>
                    <a:pt x="348376" y="688392"/>
                  </a:lnTo>
                  <a:lnTo>
                    <a:pt x="379190" y="655203"/>
                  </a:lnTo>
                  <a:lnTo>
                    <a:pt x="408022" y="619486"/>
                  </a:lnTo>
                  <a:lnTo>
                    <a:pt x="434800" y="581405"/>
                  </a:lnTo>
                  <a:lnTo>
                    <a:pt x="459457" y="541126"/>
                  </a:lnTo>
                  <a:lnTo>
                    <a:pt x="481922" y="498812"/>
                  </a:lnTo>
                  <a:lnTo>
                    <a:pt x="502126" y="454628"/>
                  </a:lnTo>
                  <a:lnTo>
                    <a:pt x="519999" y="408739"/>
                  </a:lnTo>
                  <a:lnTo>
                    <a:pt x="535472" y="361309"/>
                  </a:lnTo>
                  <a:lnTo>
                    <a:pt x="548475" y="312504"/>
                  </a:lnTo>
                  <a:lnTo>
                    <a:pt x="558939" y="262488"/>
                  </a:lnTo>
                  <a:lnTo>
                    <a:pt x="566794" y="211425"/>
                  </a:lnTo>
                  <a:lnTo>
                    <a:pt x="571971" y="159480"/>
                  </a:lnTo>
                  <a:lnTo>
                    <a:pt x="574400" y="106817"/>
                  </a:lnTo>
                  <a:lnTo>
                    <a:pt x="574012" y="53603"/>
                  </a:lnTo>
                  <a:lnTo>
                    <a:pt x="57073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862822" y="2501646"/>
              <a:ext cx="574675" cy="930910"/>
            </a:xfrm>
            <a:custGeom>
              <a:avLst/>
              <a:gdLst/>
              <a:ahLst/>
              <a:cxnLst/>
              <a:rect l="l" t="t" r="r" b="b"/>
              <a:pathLst>
                <a:path w="574675" h="930910">
                  <a:moveTo>
                    <a:pt x="0" y="0"/>
                  </a:moveTo>
                  <a:lnTo>
                    <a:pt x="0" y="174498"/>
                  </a:lnTo>
                  <a:lnTo>
                    <a:pt x="41038" y="176396"/>
                  </a:lnTo>
                  <a:lnTo>
                    <a:pt x="81297" y="182005"/>
                  </a:lnTo>
                  <a:lnTo>
                    <a:pt x="120679" y="191196"/>
                  </a:lnTo>
                  <a:lnTo>
                    <a:pt x="159087" y="203843"/>
                  </a:lnTo>
                  <a:lnTo>
                    <a:pt x="196424" y="219817"/>
                  </a:lnTo>
                  <a:lnTo>
                    <a:pt x="232591" y="238990"/>
                  </a:lnTo>
                  <a:lnTo>
                    <a:pt x="267494" y="261234"/>
                  </a:lnTo>
                  <a:lnTo>
                    <a:pt x="301034" y="286421"/>
                  </a:lnTo>
                  <a:lnTo>
                    <a:pt x="333113" y="314423"/>
                  </a:lnTo>
                  <a:lnTo>
                    <a:pt x="363636" y="345113"/>
                  </a:lnTo>
                  <a:lnTo>
                    <a:pt x="392505" y="378362"/>
                  </a:lnTo>
                  <a:lnTo>
                    <a:pt x="419622" y="414042"/>
                  </a:lnTo>
                  <a:lnTo>
                    <a:pt x="444891" y="452026"/>
                  </a:lnTo>
                  <a:lnTo>
                    <a:pt x="468214" y="492185"/>
                  </a:lnTo>
                  <a:lnTo>
                    <a:pt x="489495" y="534392"/>
                  </a:lnTo>
                  <a:lnTo>
                    <a:pt x="508636" y="578518"/>
                  </a:lnTo>
                  <a:lnTo>
                    <a:pt x="525540" y="624436"/>
                  </a:lnTo>
                  <a:lnTo>
                    <a:pt x="540110" y="672017"/>
                  </a:lnTo>
                  <a:lnTo>
                    <a:pt x="552248" y="721135"/>
                  </a:lnTo>
                  <a:lnTo>
                    <a:pt x="561858" y="771659"/>
                  </a:lnTo>
                  <a:lnTo>
                    <a:pt x="568843" y="823464"/>
                  </a:lnTo>
                  <a:lnTo>
                    <a:pt x="573105" y="876421"/>
                  </a:lnTo>
                  <a:lnTo>
                    <a:pt x="574548" y="930401"/>
                  </a:lnTo>
                  <a:lnTo>
                    <a:pt x="574548" y="755903"/>
                  </a:lnTo>
                  <a:lnTo>
                    <a:pt x="573105" y="701923"/>
                  </a:lnTo>
                  <a:lnTo>
                    <a:pt x="568843" y="648966"/>
                  </a:lnTo>
                  <a:lnTo>
                    <a:pt x="561858" y="597161"/>
                  </a:lnTo>
                  <a:lnTo>
                    <a:pt x="552248" y="546637"/>
                  </a:lnTo>
                  <a:lnTo>
                    <a:pt x="540110" y="497519"/>
                  </a:lnTo>
                  <a:lnTo>
                    <a:pt x="525540" y="449938"/>
                  </a:lnTo>
                  <a:lnTo>
                    <a:pt x="508636" y="404020"/>
                  </a:lnTo>
                  <a:lnTo>
                    <a:pt x="489495" y="359894"/>
                  </a:lnTo>
                  <a:lnTo>
                    <a:pt x="468214" y="317687"/>
                  </a:lnTo>
                  <a:lnTo>
                    <a:pt x="444891" y="277528"/>
                  </a:lnTo>
                  <a:lnTo>
                    <a:pt x="419622" y="239544"/>
                  </a:lnTo>
                  <a:lnTo>
                    <a:pt x="392505" y="203864"/>
                  </a:lnTo>
                  <a:lnTo>
                    <a:pt x="363636" y="170615"/>
                  </a:lnTo>
                  <a:lnTo>
                    <a:pt x="333113" y="139925"/>
                  </a:lnTo>
                  <a:lnTo>
                    <a:pt x="301034" y="111923"/>
                  </a:lnTo>
                  <a:lnTo>
                    <a:pt x="267494" y="86736"/>
                  </a:lnTo>
                  <a:lnTo>
                    <a:pt x="232591" y="64492"/>
                  </a:lnTo>
                  <a:lnTo>
                    <a:pt x="196424" y="45319"/>
                  </a:lnTo>
                  <a:lnTo>
                    <a:pt x="159087" y="29345"/>
                  </a:lnTo>
                  <a:lnTo>
                    <a:pt x="120679" y="16698"/>
                  </a:lnTo>
                  <a:lnTo>
                    <a:pt x="81297" y="7507"/>
                  </a:lnTo>
                  <a:lnTo>
                    <a:pt x="41038" y="18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D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862822" y="2501646"/>
              <a:ext cx="574675" cy="1981200"/>
            </a:xfrm>
            <a:custGeom>
              <a:avLst/>
              <a:gdLst/>
              <a:ahLst/>
              <a:cxnLst/>
              <a:rect l="l" t="t" r="r" b="b"/>
              <a:pathLst>
                <a:path w="574675" h="1981200">
                  <a:moveTo>
                    <a:pt x="574548" y="930401"/>
                  </a:moveTo>
                  <a:lnTo>
                    <a:pt x="573105" y="876421"/>
                  </a:lnTo>
                  <a:lnTo>
                    <a:pt x="568843" y="823464"/>
                  </a:lnTo>
                  <a:lnTo>
                    <a:pt x="561858" y="771659"/>
                  </a:lnTo>
                  <a:lnTo>
                    <a:pt x="552248" y="721135"/>
                  </a:lnTo>
                  <a:lnTo>
                    <a:pt x="540110" y="672017"/>
                  </a:lnTo>
                  <a:lnTo>
                    <a:pt x="525540" y="624436"/>
                  </a:lnTo>
                  <a:lnTo>
                    <a:pt x="508636" y="578518"/>
                  </a:lnTo>
                  <a:lnTo>
                    <a:pt x="489495" y="534392"/>
                  </a:lnTo>
                  <a:lnTo>
                    <a:pt x="468214" y="492185"/>
                  </a:lnTo>
                  <a:lnTo>
                    <a:pt x="444891" y="452026"/>
                  </a:lnTo>
                  <a:lnTo>
                    <a:pt x="419622" y="414042"/>
                  </a:lnTo>
                  <a:lnTo>
                    <a:pt x="392505" y="378362"/>
                  </a:lnTo>
                  <a:lnTo>
                    <a:pt x="363636" y="345113"/>
                  </a:lnTo>
                  <a:lnTo>
                    <a:pt x="333113" y="314423"/>
                  </a:lnTo>
                  <a:lnTo>
                    <a:pt x="301034" y="286421"/>
                  </a:lnTo>
                  <a:lnTo>
                    <a:pt x="267494" y="261234"/>
                  </a:lnTo>
                  <a:lnTo>
                    <a:pt x="232591" y="238990"/>
                  </a:lnTo>
                  <a:lnTo>
                    <a:pt x="196424" y="219817"/>
                  </a:lnTo>
                  <a:lnTo>
                    <a:pt x="159087" y="203843"/>
                  </a:lnTo>
                  <a:lnTo>
                    <a:pt x="120679" y="191196"/>
                  </a:lnTo>
                  <a:lnTo>
                    <a:pt x="81297" y="182005"/>
                  </a:lnTo>
                  <a:lnTo>
                    <a:pt x="41038" y="176396"/>
                  </a:lnTo>
                  <a:lnTo>
                    <a:pt x="0" y="174498"/>
                  </a:lnTo>
                  <a:lnTo>
                    <a:pt x="0" y="0"/>
                  </a:lnTo>
                  <a:lnTo>
                    <a:pt x="41038" y="1898"/>
                  </a:lnTo>
                  <a:lnTo>
                    <a:pt x="81297" y="7507"/>
                  </a:lnTo>
                  <a:lnTo>
                    <a:pt x="120679" y="16698"/>
                  </a:lnTo>
                  <a:lnTo>
                    <a:pt x="159087" y="29345"/>
                  </a:lnTo>
                  <a:lnTo>
                    <a:pt x="196424" y="45319"/>
                  </a:lnTo>
                  <a:lnTo>
                    <a:pt x="232591" y="64492"/>
                  </a:lnTo>
                  <a:lnTo>
                    <a:pt x="267494" y="86736"/>
                  </a:lnTo>
                  <a:lnTo>
                    <a:pt x="301034" y="111923"/>
                  </a:lnTo>
                  <a:lnTo>
                    <a:pt x="333113" y="139925"/>
                  </a:lnTo>
                  <a:lnTo>
                    <a:pt x="363636" y="170615"/>
                  </a:lnTo>
                  <a:lnTo>
                    <a:pt x="392505" y="203864"/>
                  </a:lnTo>
                  <a:lnTo>
                    <a:pt x="419622" y="239544"/>
                  </a:lnTo>
                  <a:lnTo>
                    <a:pt x="444891" y="277528"/>
                  </a:lnTo>
                  <a:lnTo>
                    <a:pt x="468214" y="317687"/>
                  </a:lnTo>
                  <a:lnTo>
                    <a:pt x="489495" y="359894"/>
                  </a:lnTo>
                  <a:lnTo>
                    <a:pt x="508636" y="404020"/>
                  </a:lnTo>
                  <a:lnTo>
                    <a:pt x="525540" y="449938"/>
                  </a:lnTo>
                  <a:lnTo>
                    <a:pt x="540110" y="497519"/>
                  </a:lnTo>
                  <a:lnTo>
                    <a:pt x="552248" y="546637"/>
                  </a:lnTo>
                  <a:lnTo>
                    <a:pt x="561858" y="597161"/>
                  </a:lnTo>
                  <a:lnTo>
                    <a:pt x="568843" y="648966"/>
                  </a:lnTo>
                  <a:lnTo>
                    <a:pt x="573105" y="701923"/>
                  </a:lnTo>
                  <a:lnTo>
                    <a:pt x="574548" y="755903"/>
                  </a:lnTo>
                  <a:lnTo>
                    <a:pt x="574548" y="930401"/>
                  </a:lnTo>
                  <a:lnTo>
                    <a:pt x="573055" y="984953"/>
                  </a:lnTo>
                  <a:lnTo>
                    <a:pt x="568632" y="1038719"/>
                  </a:lnTo>
                  <a:lnTo>
                    <a:pt x="561360" y="1091531"/>
                  </a:lnTo>
                  <a:lnTo>
                    <a:pt x="551320" y="1143220"/>
                  </a:lnTo>
                  <a:lnTo>
                    <a:pt x="538595" y="1193616"/>
                  </a:lnTo>
                  <a:lnTo>
                    <a:pt x="523267" y="1242550"/>
                  </a:lnTo>
                  <a:lnTo>
                    <a:pt x="505415" y="1289853"/>
                  </a:lnTo>
                  <a:lnTo>
                    <a:pt x="485124" y="1335357"/>
                  </a:lnTo>
                  <a:lnTo>
                    <a:pt x="462473" y="1378891"/>
                  </a:lnTo>
                  <a:lnTo>
                    <a:pt x="437545" y="1420288"/>
                  </a:lnTo>
                  <a:lnTo>
                    <a:pt x="410421" y="1459377"/>
                  </a:lnTo>
                  <a:lnTo>
                    <a:pt x="381184" y="1495990"/>
                  </a:lnTo>
                  <a:lnTo>
                    <a:pt x="349914" y="1529958"/>
                  </a:lnTo>
                  <a:lnTo>
                    <a:pt x="316694" y="1561111"/>
                  </a:lnTo>
                  <a:lnTo>
                    <a:pt x="281605" y="1589280"/>
                  </a:lnTo>
                  <a:lnTo>
                    <a:pt x="244728" y="1614296"/>
                  </a:lnTo>
                  <a:lnTo>
                    <a:pt x="244728" y="1980818"/>
                  </a:lnTo>
                  <a:lnTo>
                    <a:pt x="0" y="1599056"/>
                  </a:lnTo>
                  <a:lnTo>
                    <a:pt x="244728" y="1073277"/>
                  </a:lnTo>
                  <a:lnTo>
                    <a:pt x="244728" y="1439798"/>
                  </a:lnTo>
                  <a:lnTo>
                    <a:pt x="282358" y="1414237"/>
                  </a:lnTo>
                  <a:lnTo>
                    <a:pt x="318164" y="1385348"/>
                  </a:lnTo>
                  <a:lnTo>
                    <a:pt x="352053" y="1353307"/>
                  </a:lnTo>
                  <a:lnTo>
                    <a:pt x="383927" y="1318292"/>
                  </a:lnTo>
                  <a:lnTo>
                    <a:pt x="413691" y="1280476"/>
                  </a:lnTo>
                  <a:lnTo>
                    <a:pt x="441248" y="1240037"/>
                  </a:lnTo>
                  <a:lnTo>
                    <a:pt x="466502" y="1197149"/>
                  </a:lnTo>
                  <a:lnTo>
                    <a:pt x="489358" y="1151989"/>
                  </a:lnTo>
                  <a:lnTo>
                    <a:pt x="509719" y="1104732"/>
                  </a:lnTo>
                  <a:lnTo>
                    <a:pt x="527489" y="1055555"/>
                  </a:lnTo>
                  <a:lnTo>
                    <a:pt x="542572" y="1004632"/>
                  </a:lnTo>
                  <a:lnTo>
                    <a:pt x="554871" y="952141"/>
                  </a:lnTo>
                  <a:lnTo>
                    <a:pt x="564292" y="898255"/>
                  </a:lnTo>
                  <a:lnTo>
                    <a:pt x="570737" y="843152"/>
                  </a:lnTo>
                </a:path>
              </a:pathLst>
            </a:custGeom>
            <a:ln w="25907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9405366" y="5269483"/>
            <a:ext cx="1431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Calculating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0"/>
              </a:lnSpc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93107" y="103377"/>
            <a:ext cx="26054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OUTLINE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3614928" y="5777484"/>
            <a:ext cx="4810125" cy="780415"/>
          </a:xfrm>
          <a:custGeom>
            <a:avLst/>
            <a:gdLst/>
            <a:ahLst/>
            <a:cxnLst/>
            <a:rect l="l" t="t" r="r" b="b"/>
            <a:pathLst>
              <a:path w="4810125" h="780415">
                <a:moveTo>
                  <a:pt x="4679696" y="0"/>
                </a:moveTo>
                <a:lnTo>
                  <a:pt x="130048" y="0"/>
                </a:lnTo>
                <a:lnTo>
                  <a:pt x="79402" y="10220"/>
                </a:lnTo>
                <a:lnTo>
                  <a:pt x="38068" y="38092"/>
                </a:lnTo>
                <a:lnTo>
                  <a:pt x="10211" y="79429"/>
                </a:lnTo>
                <a:lnTo>
                  <a:pt x="0" y="130047"/>
                </a:lnTo>
                <a:lnTo>
                  <a:pt x="0" y="650239"/>
                </a:lnTo>
                <a:lnTo>
                  <a:pt x="10211" y="700858"/>
                </a:lnTo>
                <a:lnTo>
                  <a:pt x="38068" y="742195"/>
                </a:lnTo>
                <a:lnTo>
                  <a:pt x="79402" y="770067"/>
                </a:lnTo>
                <a:lnTo>
                  <a:pt x="130048" y="780287"/>
                </a:lnTo>
                <a:lnTo>
                  <a:pt x="4679696" y="780287"/>
                </a:lnTo>
                <a:lnTo>
                  <a:pt x="4730341" y="770067"/>
                </a:lnTo>
                <a:lnTo>
                  <a:pt x="4771675" y="742195"/>
                </a:lnTo>
                <a:lnTo>
                  <a:pt x="4799532" y="700858"/>
                </a:lnTo>
                <a:lnTo>
                  <a:pt x="4809744" y="650239"/>
                </a:lnTo>
                <a:lnTo>
                  <a:pt x="4809744" y="130047"/>
                </a:lnTo>
                <a:lnTo>
                  <a:pt x="4799532" y="79429"/>
                </a:lnTo>
                <a:lnTo>
                  <a:pt x="4771675" y="38092"/>
                </a:lnTo>
                <a:lnTo>
                  <a:pt x="4730341" y="10220"/>
                </a:lnTo>
                <a:lnTo>
                  <a:pt x="467969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1211" y="1033272"/>
            <a:ext cx="4799330" cy="809625"/>
          </a:xfrm>
          <a:custGeom>
            <a:avLst/>
            <a:gdLst/>
            <a:ahLst/>
            <a:cxnLst/>
            <a:rect l="l" t="t" r="r" b="b"/>
            <a:pathLst>
              <a:path w="4799330" h="809625">
                <a:moveTo>
                  <a:pt x="4664202" y="0"/>
                </a:moveTo>
                <a:lnTo>
                  <a:pt x="134874" y="0"/>
                </a:lnTo>
                <a:lnTo>
                  <a:pt x="92220" y="6870"/>
                </a:lnTo>
                <a:lnTo>
                  <a:pt x="55193" y="26005"/>
                </a:lnTo>
                <a:lnTo>
                  <a:pt x="26005" y="55193"/>
                </a:lnTo>
                <a:lnTo>
                  <a:pt x="6870" y="92220"/>
                </a:lnTo>
                <a:lnTo>
                  <a:pt x="0" y="134874"/>
                </a:lnTo>
                <a:lnTo>
                  <a:pt x="0" y="674369"/>
                </a:lnTo>
                <a:lnTo>
                  <a:pt x="6870" y="717023"/>
                </a:lnTo>
                <a:lnTo>
                  <a:pt x="26005" y="754050"/>
                </a:lnTo>
                <a:lnTo>
                  <a:pt x="55193" y="783238"/>
                </a:lnTo>
                <a:lnTo>
                  <a:pt x="92220" y="802373"/>
                </a:lnTo>
                <a:lnTo>
                  <a:pt x="134874" y="809243"/>
                </a:lnTo>
                <a:lnTo>
                  <a:pt x="4664202" y="809243"/>
                </a:lnTo>
                <a:lnTo>
                  <a:pt x="4706855" y="802373"/>
                </a:lnTo>
                <a:lnTo>
                  <a:pt x="4743882" y="783238"/>
                </a:lnTo>
                <a:lnTo>
                  <a:pt x="4773070" y="754050"/>
                </a:lnTo>
                <a:lnTo>
                  <a:pt x="4792205" y="717023"/>
                </a:lnTo>
                <a:lnTo>
                  <a:pt x="4799076" y="674369"/>
                </a:lnTo>
                <a:lnTo>
                  <a:pt x="4799076" y="134874"/>
                </a:lnTo>
                <a:lnTo>
                  <a:pt x="4792205" y="92220"/>
                </a:lnTo>
                <a:lnTo>
                  <a:pt x="4773070" y="55193"/>
                </a:lnTo>
                <a:lnTo>
                  <a:pt x="4743882" y="26005"/>
                </a:lnTo>
                <a:lnTo>
                  <a:pt x="4706855" y="6870"/>
                </a:lnTo>
                <a:lnTo>
                  <a:pt x="466420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01211" y="1953767"/>
            <a:ext cx="4811395" cy="780415"/>
          </a:xfrm>
          <a:custGeom>
            <a:avLst/>
            <a:gdLst/>
            <a:ahLst/>
            <a:cxnLst/>
            <a:rect l="l" t="t" r="r" b="b"/>
            <a:pathLst>
              <a:path w="4811395" h="780414">
                <a:moveTo>
                  <a:pt x="4681220" y="0"/>
                </a:moveTo>
                <a:lnTo>
                  <a:pt x="130048" y="0"/>
                </a:lnTo>
                <a:lnTo>
                  <a:pt x="79402" y="10211"/>
                </a:lnTo>
                <a:lnTo>
                  <a:pt x="38068" y="38068"/>
                </a:lnTo>
                <a:lnTo>
                  <a:pt x="10211" y="79402"/>
                </a:lnTo>
                <a:lnTo>
                  <a:pt x="0" y="130048"/>
                </a:lnTo>
                <a:lnTo>
                  <a:pt x="0" y="650240"/>
                </a:lnTo>
                <a:lnTo>
                  <a:pt x="10211" y="700885"/>
                </a:lnTo>
                <a:lnTo>
                  <a:pt x="38068" y="742219"/>
                </a:lnTo>
                <a:lnTo>
                  <a:pt x="79402" y="770076"/>
                </a:lnTo>
                <a:lnTo>
                  <a:pt x="130048" y="780288"/>
                </a:lnTo>
                <a:lnTo>
                  <a:pt x="4681220" y="780288"/>
                </a:lnTo>
                <a:lnTo>
                  <a:pt x="4731865" y="770076"/>
                </a:lnTo>
                <a:lnTo>
                  <a:pt x="4773199" y="742219"/>
                </a:lnTo>
                <a:lnTo>
                  <a:pt x="4801056" y="700885"/>
                </a:lnTo>
                <a:lnTo>
                  <a:pt x="4811268" y="650240"/>
                </a:lnTo>
                <a:lnTo>
                  <a:pt x="4811268" y="130048"/>
                </a:lnTo>
                <a:lnTo>
                  <a:pt x="4801056" y="79402"/>
                </a:lnTo>
                <a:lnTo>
                  <a:pt x="4773199" y="38068"/>
                </a:lnTo>
                <a:lnTo>
                  <a:pt x="4731865" y="10211"/>
                </a:lnTo>
                <a:lnTo>
                  <a:pt x="468122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1211" y="2881883"/>
            <a:ext cx="4811395" cy="780415"/>
          </a:xfrm>
          <a:custGeom>
            <a:avLst/>
            <a:gdLst/>
            <a:ahLst/>
            <a:cxnLst/>
            <a:rect l="l" t="t" r="r" b="b"/>
            <a:pathLst>
              <a:path w="4811395" h="780414">
                <a:moveTo>
                  <a:pt x="4681220" y="0"/>
                </a:moveTo>
                <a:lnTo>
                  <a:pt x="130048" y="0"/>
                </a:lnTo>
                <a:lnTo>
                  <a:pt x="79402" y="10211"/>
                </a:lnTo>
                <a:lnTo>
                  <a:pt x="38068" y="38068"/>
                </a:lnTo>
                <a:lnTo>
                  <a:pt x="10211" y="79402"/>
                </a:lnTo>
                <a:lnTo>
                  <a:pt x="0" y="130048"/>
                </a:lnTo>
                <a:lnTo>
                  <a:pt x="0" y="650239"/>
                </a:lnTo>
                <a:lnTo>
                  <a:pt x="10211" y="700885"/>
                </a:lnTo>
                <a:lnTo>
                  <a:pt x="38068" y="742219"/>
                </a:lnTo>
                <a:lnTo>
                  <a:pt x="79402" y="770076"/>
                </a:lnTo>
                <a:lnTo>
                  <a:pt x="130048" y="780288"/>
                </a:lnTo>
                <a:lnTo>
                  <a:pt x="4681220" y="780288"/>
                </a:lnTo>
                <a:lnTo>
                  <a:pt x="4731865" y="770076"/>
                </a:lnTo>
                <a:lnTo>
                  <a:pt x="4773199" y="742219"/>
                </a:lnTo>
                <a:lnTo>
                  <a:pt x="4801056" y="700885"/>
                </a:lnTo>
                <a:lnTo>
                  <a:pt x="4811268" y="650239"/>
                </a:lnTo>
                <a:lnTo>
                  <a:pt x="4811268" y="130048"/>
                </a:lnTo>
                <a:lnTo>
                  <a:pt x="4801056" y="79402"/>
                </a:lnTo>
                <a:lnTo>
                  <a:pt x="4773199" y="38068"/>
                </a:lnTo>
                <a:lnTo>
                  <a:pt x="4731865" y="10211"/>
                </a:lnTo>
                <a:lnTo>
                  <a:pt x="468122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14928" y="3845052"/>
            <a:ext cx="4798060" cy="809625"/>
          </a:xfrm>
          <a:custGeom>
            <a:avLst/>
            <a:gdLst/>
            <a:ahLst/>
            <a:cxnLst/>
            <a:rect l="l" t="t" r="r" b="b"/>
            <a:pathLst>
              <a:path w="4798059" h="809625">
                <a:moveTo>
                  <a:pt x="4662678" y="0"/>
                </a:moveTo>
                <a:lnTo>
                  <a:pt x="134874" y="0"/>
                </a:lnTo>
                <a:lnTo>
                  <a:pt x="92220" y="6870"/>
                </a:lnTo>
                <a:lnTo>
                  <a:pt x="55193" y="26005"/>
                </a:lnTo>
                <a:lnTo>
                  <a:pt x="26005" y="55193"/>
                </a:lnTo>
                <a:lnTo>
                  <a:pt x="6870" y="92220"/>
                </a:lnTo>
                <a:lnTo>
                  <a:pt x="0" y="134874"/>
                </a:lnTo>
                <a:lnTo>
                  <a:pt x="0" y="674370"/>
                </a:lnTo>
                <a:lnTo>
                  <a:pt x="6870" y="717023"/>
                </a:lnTo>
                <a:lnTo>
                  <a:pt x="26005" y="754050"/>
                </a:lnTo>
                <a:lnTo>
                  <a:pt x="55193" y="783238"/>
                </a:lnTo>
                <a:lnTo>
                  <a:pt x="92220" y="802373"/>
                </a:lnTo>
                <a:lnTo>
                  <a:pt x="134874" y="809244"/>
                </a:lnTo>
                <a:lnTo>
                  <a:pt x="4662678" y="809244"/>
                </a:lnTo>
                <a:lnTo>
                  <a:pt x="4705331" y="802373"/>
                </a:lnTo>
                <a:lnTo>
                  <a:pt x="4742358" y="783238"/>
                </a:lnTo>
                <a:lnTo>
                  <a:pt x="4771546" y="754050"/>
                </a:lnTo>
                <a:lnTo>
                  <a:pt x="4790681" y="717023"/>
                </a:lnTo>
                <a:lnTo>
                  <a:pt x="4797552" y="674370"/>
                </a:lnTo>
                <a:lnTo>
                  <a:pt x="4797552" y="134874"/>
                </a:lnTo>
                <a:lnTo>
                  <a:pt x="4790681" y="92220"/>
                </a:lnTo>
                <a:lnTo>
                  <a:pt x="4771546" y="55193"/>
                </a:lnTo>
                <a:lnTo>
                  <a:pt x="4742358" y="26005"/>
                </a:lnTo>
                <a:lnTo>
                  <a:pt x="4705331" y="6870"/>
                </a:lnTo>
                <a:lnTo>
                  <a:pt x="466267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89020" y="4823459"/>
            <a:ext cx="4811395" cy="780415"/>
          </a:xfrm>
          <a:custGeom>
            <a:avLst/>
            <a:gdLst/>
            <a:ahLst/>
            <a:cxnLst/>
            <a:rect l="l" t="t" r="r" b="b"/>
            <a:pathLst>
              <a:path w="4811395" h="780414">
                <a:moveTo>
                  <a:pt x="4681220" y="0"/>
                </a:moveTo>
                <a:lnTo>
                  <a:pt x="130047" y="0"/>
                </a:lnTo>
                <a:lnTo>
                  <a:pt x="79402" y="10211"/>
                </a:lnTo>
                <a:lnTo>
                  <a:pt x="38068" y="38068"/>
                </a:lnTo>
                <a:lnTo>
                  <a:pt x="10211" y="79402"/>
                </a:lnTo>
                <a:lnTo>
                  <a:pt x="0" y="130047"/>
                </a:lnTo>
                <a:lnTo>
                  <a:pt x="0" y="650239"/>
                </a:lnTo>
                <a:lnTo>
                  <a:pt x="10211" y="700885"/>
                </a:lnTo>
                <a:lnTo>
                  <a:pt x="38068" y="742219"/>
                </a:lnTo>
                <a:lnTo>
                  <a:pt x="79402" y="770076"/>
                </a:lnTo>
                <a:lnTo>
                  <a:pt x="130047" y="780287"/>
                </a:lnTo>
                <a:lnTo>
                  <a:pt x="4681220" y="780287"/>
                </a:lnTo>
                <a:lnTo>
                  <a:pt x="4731865" y="770076"/>
                </a:lnTo>
                <a:lnTo>
                  <a:pt x="4773199" y="742219"/>
                </a:lnTo>
                <a:lnTo>
                  <a:pt x="4801056" y="700885"/>
                </a:lnTo>
                <a:lnTo>
                  <a:pt x="4811268" y="650239"/>
                </a:lnTo>
                <a:lnTo>
                  <a:pt x="4811268" y="130047"/>
                </a:lnTo>
                <a:lnTo>
                  <a:pt x="4801056" y="79402"/>
                </a:lnTo>
                <a:lnTo>
                  <a:pt x="4773199" y="38068"/>
                </a:lnTo>
                <a:lnTo>
                  <a:pt x="4731865" y="10211"/>
                </a:lnTo>
                <a:lnTo>
                  <a:pt x="468122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77334" y="1135760"/>
            <a:ext cx="2858770" cy="5304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044775"/>
                </a:solidFill>
                <a:latin typeface="Times New Roman"/>
                <a:cs typeface="Times New Roman"/>
              </a:rPr>
              <a:t>Background</a:t>
            </a:r>
            <a:endParaRPr sz="3600">
              <a:latin typeface="Times New Roman"/>
              <a:cs typeface="Times New Roman"/>
            </a:endParaRPr>
          </a:p>
          <a:p>
            <a:pPr marL="12700" marR="5080" indent="2540" algn="ctr">
              <a:lnSpc>
                <a:spcPts val="7309"/>
              </a:lnSpc>
              <a:spcBef>
                <a:spcPts val="565"/>
              </a:spcBef>
            </a:pPr>
            <a:r>
              <a:rPr sz="3600" b="1" spc="-10" dirty="0">
                <a:solidFill>
                  <a:srgbClr val="044775"/>
                </a:solidFill>
                <a:latin typeface="Times New Roman"/>
                <a:cs typeface="Times New Roman"/>
              </a:rPr>
              <a:t>Motivation </a:t>
            </a:r>
            <a:r>
              <a:rPr sz="3600" b="1" dirty="0">
                <a:solidFill>
                  <a:srgbClr val="044775"/>
                </a:solidFill>
                <a:latin typeface="Times New Roman"/>
                <a:cs typeface="Times New Roman"/>
              </a:rPr>
              <a:t>System</a:t>
            </a:r>
            <a:r>
              <a:rPr sz="3600" b="1" spc="-120" dirty="0">
                <a:solidFill>
                  <a:srgbClr val="044775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044775"/>
                </a:solidFill>
                <a:latin typeface="Times New Roman"/>
                <a:cs typeface="Times New Roman"/>
              </a:rPr>
              <a:t>Design</a:t>
            </a:r>
            <a:endParaRPr sz="3600"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  <a:spcBef>
                <a:spcPts val="2635"/>
              </a:spcBef>
            </a:pPr>
            <a:r>
              <a:rPr sz="3600" b="1" spc="-10" dirty="0">
                <a:solidFill>
                  <a:srgbClr val="044775"/>
                </a:solidFill>
                <a:latin typeface="Times New Roman"/>
                <a:cs typeface="Times New Roman"/>
              </a:rPr>
              <a:t>Evaluations</a:t>
            </a:r>
            <a:endParaRPr sz="3600">
              <a:latin typeface="Times New Roman"/>
              <a:cs typeface="Times New Roman"/>
            </a:endParaRPr>
          </a:p>
          <a:p>
            <a:pPr marL="298450" marR="314325" indent="-635" algn="ctr">
              <a:lnSpc>
                <a:spcPct val="173900"/>
              </a:lnSpc>
              <a:spcBef>
                <a:spcPts val="80"/>
              </a:spcBef>
            </a:pPr>
            <a:r>
              <a:rPr sz="3600" b="1" spc="-10" dirty="0">
                <a:solidFill>
                  <a:srgbClr val="044775"/>
                </a:solidFill>
                <a:latin typeface="Times New Roman"/>
                <a:cs typeface="Times New Roman"/>
              </a:rPr>
              <a:t>Discussions Conclusion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824716" y="6454537"/>
            <a:ext cx="173990" cy="18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0"/>
              </a:lnSpc>
            </a:pPr>
            <a:fld id="{81D60167-4931-47E6-BA6A-407CBD079E47}" type="slidenum">
              <a:rPr sz="1200" b="1" dirty="0">
                <a:solidFill>
                  <a:srgbClr val="888888"/>
                </a:solidFill>
                <a:latin typeface="等线"/>
                <a:cs typeface="等线"/>
              </a:rPr>
              <a:t>2</a:t>
            </a:fld>
            <a:endParaRPr sz="1200">
              <a:latin typeface="等线"/>
              <a:cs typeface="等线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898397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25908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5252" y="70484"/>
            <a:ext cx="45643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Feature</a:t>
            </a:r>
            <a:r>
              <a:rPr sz="4400" spc="-110" dirty="0"/>
              <a:t> </a:t>
            </a:r>
            <a:r>
              <a:rPr sz="4400" spc="-10" dirty="0"/>
              <a:t>Extraction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2690622" y="1162050"/>
            <a:ext cx="2223770" cy="716280"/>
          </a:xfrm>
          <a:custGeom>
            <a:avLst/>
            <a:gdLst/>
            <a:ahLst/>
            <a:cxnLst/>
            <a:rect l="l" t="t" r="r" b="b"/>
            <a:pathLst>
              <a:path w="2223770" h="716280">
                <a:moveTo>
                  <a:pt x="0" y="0"/>
                </a:moveTo>
                <a:lnTo>
                  <a:pt x="1989201" y="0"/>
                </a:lnTo>
                <a:lnTo>
                  <a:pt x="2223516" y="358139"/>
                </a:lnTo>
                <a:lnTo>
                  <a:pt x="1989201" y="716279"/>
                </a:lnTo>
                <a:lnTo>
                  <a:pt x="0" y="716279"/>
                </a:lnTo>
                <a:lnTo>
                  <a:pt x="234314" y="358139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80435" y="1205611"/>
            <a:ext cx="154241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8935" marR="5080" indent="-35687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808080"/>
                </a:solidFill>
                <a:latin typeface="Times New Roman"/>
                <a:cs typeface="Times New Roman"/>
              </a:rPr>
              <a:t>Preprocessing module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14138" y="1165097"/>
            <a:ext cx="1934210" cy="704215"/>
          </a:xfrm>
          <a:custGeom>
            <a:avLst/>
            <a:gdLst/>
            <a:ahLst/>
            <a:cxnLst/>
            <a:rect l="l" t="t" r="r" b="b"/>
            <a:pathLst>
              <a:path w="1934209" h="704214">
                <a:moveTo>
                  <a:pt x="0" y="0"/>
                </a:moveTo>
                <a:lnTo>
                  <a:pt x="1696339" y="0"/>
                </a:lnTo>
                <a:lnTo>
                  <a:pt x="1933956" y="352043"/>
                </a:lnTo>
                <a:lnTo>
                  <a:pt x="1696339" y="704088"/>
                </a:lnTo>
                <a:lnTo>
                  <a:pt x="0" y="704088"/>
                </a:lnTo>
                <a:lnTo>
                  <a:pt x="237616" y="352043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254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53990" y="1189989"/>
            <a:ext cx="112839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9539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254A68"/>
                </a:solidFill>
                <a:latin typeface="Times New Roman"/>
                <a:cs typeface="Times New Roman"/>
              </a:rPr>
              <a:t>Feature extraction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51142" y="1175766"/>
            <a:ext cx="2225040" cy="704215"/>
          </a:xfrm>
          <a:custGeom>
            <a:avLst/>
            <a:gdLst/>
            <a:ahLst/>
            <a:cxnLst/>
            <a:rect l="l" t="t" r="r" b="b"/>
            <a:pathLst>
              <a:path w="2225040" h="704214">
                <a:moveTo>
                  <a:pt x="0" y="0"/>
                </a:moveTo>
                <a:lnTo>
                  <a:pt x="2025650" y="0"/>
                </a:lnTo>
                <a:lnTo>
                  <a:pt x="2225039" y="352044"/>
                </a:lnTo>
                <a:lnTo>
                  <a:pt x="2025650" y="704088"/>
                </a:lnTo>
                <a:lnTo>
                  <a:pt x="0" y="704088"/>
                </a:lnTo>
                <a:lnTo>
                  <a:pt x="199389" y="352044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456169" y="1181226"/>
            <a:ext cx="101536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6364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808080"/>
                </a:solidFill>
                <a:latin typeface="Times New Roman"/>
                <a:cs typeface="Times New Roman"/>
              </a:rPr>
              <a:t>Attack detection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7274" y="1152905"/>
            <a:ext cx="2304415" cy="716280"/>
          </a:xfrm>
          <a:custGeom>
            <a:avLst/>
            <a:gdLst/>
            <a:ahLst/>
            <a:cxnLst/>
            <a:rect l="l" t="t" r="r" b="b"/>
            <a:pathLst>
              <a:path w="2304415" h="716280">
                <a:moveTo>
                  <a:pt x="0" y="0"/>
                </a:moveTo>
                <a:lnTo>
                  <a:pt x="2079498" y="0"/>
                </a:lnTo>
                <a:lnTo>
                  <a:pt x="2304288" y="358140"/>
                </a:lnTo>
                <a:lnTo>
                  <a:pt x="2079498" y="716280"/>
                </a:lnTo>
                <a:lnTo>
                  <a:pt x="0" y="716280"/>
                </a:lnTo>
                <a:lnTo>
                  <a:pt x="224815" y="35814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09396" y="1184909"/>
            <a:ext cx="164147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7830" marR="5080" indent="-40576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808080"/>
                </a:solidFill>
                <a:latin typeface="Times New Roman"/>
                <a:cs typeface="Times New Roman"/>
              </a:rPr>
              <a:t>Data</a:t>
            </a:r>
            <a:r>
              <a:rPr sz="2000" b="1" spc="-15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808080"/>
                </a:solidFill>
                <a:latin typeface="Times New Roman"/>
                <a:cs typeface="Times New Roman"/>
              </a:rPr>
              <a:t>collection module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29773" y="2935097"/>
            <a:ext cx="13303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Array fingerprint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75926" y="2328338"/>
            <a:ext cx="6841459" cy="1817107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491744" y="1942062"/>
            <a:ext cx="2708910" cy="452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100"/>
              </a:lnSpc>
              <a:spcBef>
                <a:spcPts val="100"/>
              </a:spcBef>
              <a:buFont typeface="Wingdings"/>
              <a:buChar char=""/>
              <a:tabLst>
                <a:tab pos="355600" algn="l"/>
              </a:tabLst>
            </a:pPr>
            <a:r>
              <a:rPr sz="2800" spc="-10" dirty="0">
                <a:latin typeface="Times New Roman"/>
                <a:cs typeface="Times New Roman"/>
              </a:rPr>
              <a:t>Calculating </a:t>
            </a:r>
            <a:r>
              <a:rPr sz="2800" dirty="0">
                <a:latin typeface="Times New Roman"/>
                <a:cs typeface="Times New Roman"/>
              </a:rPr>
              <a:t>array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fingerprint</a:t>
            </a:r>
            <a:endParaRPr sz="2800">
              <a:latin typeface="Times New Roman"/>
              <a:cs typeface="Times New Roman"/>
            </a:endParaRPr>
          </a:p>
          <a:p>
            <a:pPr marL="355600" marR="47625" indent="-342900">
              <a:lnSpc>
                <a:spcPct val="150100"/>
              </a:lnSpc>
              <a:spcBef>
                <a:spcPts val="105"/>
              </a:spcBef>
              <a:buFont typeface="Wingdings"/>
              <a:buChar char=""/>
              <a:tabLst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Extracting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more </a:t>
            </a:r>
            <a:r>
              <a:rPr sz="2800" spc="-10" dirty="0">
                <a:latin typeface="Times New Roman"/>
                <a:cs typeface="Times New Roman"/>
              </a:rPr>
              <a:t>features</a:t>
            </a:r>
            <a:endParaRPr sz="2800">
              <a:latin typeface="Times New Roman"/>
              <a:cs typeface="Times New Roman"/>
            </a:endParaRPr>
          </a:p>
          <a:p>
            <a:pPr marL="812800" marR="71120" lvl="1" indent="-343535">
              <a:lnSpc>
                <a:spcPts val="5040"/>
              </a:lnSpc>
              <a:spcBef>
                <a:spcPts val="450"/>
              </a:spcBef>
              <a:buFont typeface="Wingdings"/>
              <a:buChar char=""/>
              <a:tabLst>
                <a:tab pos="813435" algn="l"/>
              </a:tabLst>
            </a:pPr>
            <a:r>
              <a:rPr sz="2800" spc="-10" dirty="0">
                <a:latin typeface="Times New Roman"/>
                <a:cs typeface="Times New Roman"/>
              </a:rPr>
              <a:t>Spectrogram distributions</a:t>
            </a:r>
            <a:endParaRPr sz="2800">
              <a:latin typeface="Times New Roman"/>
              <a:cs typeface="Times New Roman"/>
            </a:endParaRPr>
          </a:p>
          <a:p>
            <a:pPr marL="812800" lvl="1" indent="-343535">
              <a:lnSpc>
                <a:spcPct val="100000"/>
              </a:lnSpc>
              <a:spcBef>
                <a:spcPts val="1235"/>
              </a:spcBef>
              <a:buFont typeface="Wingdings"/>
              <a:buChar char=""/>
              <a:tabLst>
                <a:tab pos="813435" algn="l"/>
              </a:tabLst>
            </a:pPr>
            <a:r>
              <a:rPr sz="2800" spc="-20" dirty="0">
                <a:latin typeface="Times New Roman"/>
                <a:cs typeface="Times New Roman"/>
              </a:rPr>
              <a:t>LPCC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376409" y="4500351"/>
            <a:ext cx="2666365" cy="1122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sz="2400" spc="-10" dirty="0">
                <a:latin typeface="Times New Roman"/>
                <a:cs typeface="Times New Roman"/>
              </a:rPr>
              <a:t>Distributions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from </a:t>
            </a:r>
            <a:r>
              <a:rPr sz="2400" dirty="0">
                <a:latin typeface="Times New Roman"/>
                <a:cs typeface="Times New Roman"/>
              </a:rPr>
              <a:t>whole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audio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channels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55364" y="4451648"/>
            <a:ext cx="5931199" cy="1501060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0"/>
              </a:lnSpc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4246" y="1854967"/>
            <a:ext cx="5506085" cy="2585720"/>
          </a:xfrm>
          <a:prstGeom prst="rect">
            <a:avLst/>
          </a:prstGeom>
        </p:spPr>
        <p:txBody>
          <a:bodyPr vert="horz" wrap="square" lIns="0" tIns="2254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775"/>
              </a:spcBef>
              <a:buFont typeface="Wingdings"/>
              <a:buChar char=""/>
              <a:tabLst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Classification</a:t>
            </a:r>
            <a:r>
              <a:rPr sz="2800" spc="-1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model:</a:t>
            </a:r>
            <a:endParaRPr sz="2800" dirty="0">
              <a:latin typeface="Times New Roman"/>
              <a:cs typeface="Times New Roman"/>
            </a:endParaRPr>
          </a:p>
          <a:p>
            <a:pPr marL="812800" marR="241935" lvl="1" indent="-342900">
              <a:lnSpc>
                <a:spcPts val="5040"/>
              </a:lnSpc>
              <a:spcBef>
                <a:spcPts val="450"/>
              </a:spcBef>
              <a:buFont typeface="Wingdings"/>
              <a:buChar char=""/>
              <a:tabLst>
                <a:tab pos="812800" algn="l"/>
              </a:tabLst>
            </a:pPr>
            <a:r>
              <a:rPr sz="2800" dirty="0">
                <a:latin typeface="Times New Roman"/>
                <a:cs typeface="Times New Roman"/>
              </a:rPr>
              <a:t>lightweight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feed-</a:t>
            </a:r>
            <a:r>
              <a:rPr sz="2800" dirty="0">
                <a:latin typeface="Times New Roman"/>
                <a:cs typeface="Times New Roman"/>
              </a:rPr>
              <a:t>forward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back- </a:t>
            </a:r>
            <a:r>
              <a:rPr sz="2800" dirty="0">
                <a:latin typeface="Times New Roman"/>
                <a:cs typeface="Times New Roman"/>
              </a:rPr>
              <a:t>propagation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neural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network</a:t>
            </a:r>
            <a:endParaRPr sz="2800" dirty="0">
              <a:latin typeface="Times New Roman"/>
              <a:cs typeface="Times New Roman"/>
            </a:endParaRPr>
          </a:p>
          <a:p>
            <a:pPr marL="812800" lvl="1" indent="-342900">
              <a:lnSpc>
                <a:spcPct val="100000"/>
              </a:lnSpc>
              <a:spcBef>
                <a:spcPts val="1235"/>
              </a:spcBef>
              <a:buFont typeface="Wingdings"/>
              <a:buChar char=""/>
              <a:tabLst>
                <a:tab pos="812800" algn="l"/>
              </a:tabLst>
            </a:pPr>
            <a:r>
              <a:rPr sz="2800" dirty="0">
                <a:latin typeface="Times New Roman"/>
                <a:cs typeface="Times New Roman"/>
              </a:rPr>
              <a:t>Network,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3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layers,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Size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64/32/16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" y="898397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25908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5252" y="70484"/>
            <a:ext cx="40455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Attack</a:t>
            </a:r>
            <a:r>
              <a:rPr sz="4400" spc="-20" dirty="0"/>
              <a:t> </a:t>
            </a:r>
            <a:r>
              <a:rPr sz="4400" spc="-10" dirty="0"/>
              <a:t>Detection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2690622" y="1162050"/>
            <a:ext cx="2223770" cy="716280"/>
          </a:xfrm>
          <a:custGeom>
            <a:avLst/>
            <a:gdLst/>
            <a:ahLst/>
            <a:cxnLst/>
            <a:rect l="l" t="t" r="r" b="b"/>
            <a:pathLst>
              <a:path w="2223770" h="716280">
                <a:moveTo>
                  <a:pt x="0" y="0"/>
                </a:moveTo>
                <a:lnTo>
                  <a:pt x="1989201" y="0"/>
                </a:lnTo>
                <a:lnTo>
                  <a:pt x="2223516" y="358139"/>
                </a:lnTo>
                <a:lnTo>
                  <a:pt x="1989201" y="716279"/>
                </a:lnTo>
                <a:lnTo>
                  <a:pt x="0" y="716279"/>
                </a:lnTo>
                <a:lnTo>
                  <a:pt x="234314" y="358139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980435" y="1205611"/>
            <a:ext cx="154241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8935" marR="5080" indent="-35687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808080"/>
                </a:solidFill>
                <a:latin typeface="Times New Roman"/>
                <a:cs typeface="Times New Roman"/>
              </a:rPr>
              <a:t>Preprocessing module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14138" y="1165097"/>
            <a:ext cx="1934210" cy="704215"/>
          </a:xfrm>
          <a:custGeom>
            <a:avLst/>
            <a:gdLst/>
            <a:ahLst/>
            <a:cxnLst/>
            <a:rect l="l" t="t" r="r" b="b"/>
            <a:pathLst>
              <a:path w="1934209" h="704214">
                <a:moveTo>
                  <a:pt x="0" y="0"/>
                </a:moveTo>
                <a:lnTo>
                  <a:pt x="1696339" y="0"/>
                </a:lnTo>
                <a:lnTo>
                  <a:pt x="1933956" y="352043"/>
                </a:lnTo>
                <a:lnTo>
                  <a:pt x="1696339" y="704088"/>
                </a:lnTo>
                <a:lnTo>
                  <a:pt x="0" y="704088"/>
                </a:lnTo>
                <a:lnTo>
                  <a:pt x="237616" y="352043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53990" y="1189989"/>
            <a:ext cx="112839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9539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808080"/>
                </a:solidFill>
                <a:latin typeface="Times New Roman"/>
                <a:cs typeface="Times New Roman"/>
              </a:rPr>
              <a:t>Feature extraction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51142" y="1175766"/>
            <a:ext cx="2225040" cy="704215"/>
          </a:xfrm>
          <a:custGeom>
            <a:avLst/>
            <a:gdLst/>
            <a:ahLst/>
            <a:cxnLst/>
            <a:rect l="l" t="t" r="r" b="b"/>
            <a:pathLst>
              <a:path w="2225040" h="704214">
                <a:moveTo>
                  <a:pt x="0" y="0"/>
                </a:moveTo>
                <a:lnTo>
                  <a:pt x="2025650" y="0"/>
                </a:lnTo>
                <a:lnTo>
                  <a:pt x="2225039" y="352044"/>
                </a:lnTo>
                <a:lnTo>
                  <a:pt x="2025650" y="704088"/>
                </a:lnTo>
                <a:lnTo>
                  <a:pt x="0" y="704088"/>
                </a:lnTo>
                <a:lnTo>
                  <a:pt x="199389" y="352044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254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456169" y="1181226"/>
            <a:ext cx="101536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6364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254A68"/>
                </a:solidFill>
                <a:latin typeface="Times New Roman"/>
                <a:cs typeface="Times New Roman"/>
              </a:rPr>
              <a:t>Attack detection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7274" y="1152905"/>
            <a:ext cx="2304415" cy="716280"/>
          </a:xfrm>
          <a:custGeom>
            <a:avLst/>
            <a:gdLst/>
            <a:ahLst/>
            <a:cxnLst/>
            <a:rect l="l" t="t" r="r" b="b"/>
            <a:pathLst>
              <a:path w="2304415" h="716280">
                <a:moveTo>
                  <a:pt x="0" y="0"/>
                </a:moveTo>
                <a:lnTo>
                  <a:pt x="2079498" y="0"/>
                </a:lnTo>
                <a:lnTo>
                  <a:pt x="2304288" y="358140"/>
                </a:lnTo>
                <a:lnTo>
                  <a:pt x="2079498" y="716280"/>
                </a:lnTo>
                <a:lnTo>
                  <a:pt x="0" y="716280"/>
                </a:lnTo>
                <a:lnTo>
                  <a:pt x="224815" y="35814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09396" y="1184909"/>
            <a:ext cx="164147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7830" marR="5080" indent="-40576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808080"/>
                </a:solidFill>
                <a:latin typeface="Times New Roman"/>
                <a:cs typeface="Times New Roman"/>
              </a:rPr>
              <a:t>Data</a:t>
            </a:r>
            <a:r>
              <a:rPr sz="2000" b="1" spc="-15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808080"/>
                </a:solidFill>
                <a:latin typeface="Times New Roman"/>
                <a:cs typeface="Times New Roman"/>
              </a:rPr>
              <a:t>collection module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23160" y="2382689"/>
            <a:ext cx="4644839" cy="3961045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0"/>
              </a:lnSpc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60676" y="2087879"/>
            <a:ext cx="2755900" cy="3168650"/>
            <a:chOff x="2360676" y="2087879"/>
            <a:chExt cx="2755900" cy="31686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72120" y="2406317"/>
              <a:ext cx="1930979" cy="210323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60676" y="2087879"/>
              <a:ext cx="2755392" cy="316839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788920" y="2414015"/>
              <a:ext cx="1847214" cy="1972310"/>
            </a:xfrm>
            <a:custGeom>
              <a:avLst/>
              <a:gdLst/>
              <a:ahLst/>
              <a:cxnLst/>
              <a:rect l="l" t="t" r="r" b="b"/>
              <a:pathLst>
                <a:path w="1847214" h="1972310">
                  <a:moveTo>
                    <a:pt x="0" y="1972055"/>
                  </a:moveTo>
                  <a:lnTo>
                    <a:pt x="1847087" y="1972055"/>
                  </a:lnTo>
                  <a:lnTo>
                    <a:pt x="1847087" y="0"/>
                  </a:lnTo>
                  <a:lnTo>
                    <a:pt x="0" y="0"/>
                  </a:lnTo>
                  <a:lnTo>
                    <a:pt x="0" y="19720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88920" y="2485517"/>
            <a:ext cx="1847214" cy="1778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3709">
              <a:lnSpc>
                <a:spcPct val="100000"/>
              </a:lnSpc>
              <a:spcBef>
                <a:spcPts val="95"/>
              </a:spcBef>
            </a:pPr>
            <a:r>
              <a:rPr sz="11500" spc="-5" dirty="0">
                <a:solidFill>
                  <a:srgbClr val="C00000"/>
                </a:solidFill>
                <a:latin typeface="微软雅黑"/>
                <a:cs typeface="微软雅黑"/>
              </a:rPr>
              <a:t>4</a:t>
            </a:r>
            <a:endParaRPr sz="11500">
              <a:latin typeface="微软雅黑"/>
              <a:cs typeface="微软雅黑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90444" y="4386071"/>
            <a:ext cx="1845945" cy="58419"/>
          </a:xfrm>
          <a:custGeom>
            <a:avLst/>
            <a:gdLst/>
            <a:ahLst/>
            <a:cxnLst/>
            <a:rect l="l" t="t" r="r" b="b"/>
            <a:pathLst>
              <a:path w="1845945" h="58420">
                <a:moveTo>
                  <a:pt x="1845563" y="0"/>
                </a:moveTo>
                <a:lnTo>
                  <a:pt x="0" y="0"/>
                </a:lnTo>
                <a:lnTo>
                  <a:pt x="0" y="57911"/>
                </a:lnTo>
                <a:lnTo>
                  <a:pt x="1845563" y="57911"/>
                </a:lnTo>
                <a:lnTo>
                  <a:pt x="184556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81584" y="2845185"/>
            <a:ext cx="4600986" cy="122699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198364" y="2852927"/>
            <a:ext cx="4517390" cy="11525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1780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14"/>
              </a:spcBef>
            </a:pPr>
            <a:r>
              <a:rPr sz="4400" b="1" spc="-10" dirty="0">
                <a:solidFill>
                  <a:srgbClr val="254A68"/>
                </a:solidFill>
                <a:latin typeface="Times New Roman"/>
                <a:cs typeface="Times New Roman"/>
              </a:rPr>
              <a:t>Evaluations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0"/>
              </a:lnSpc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252" y="70484"/>
            <a:ext cx="43865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Dataset</a:t>
            </a:r>
            <a:r>
              <a:rPr sz="4400" spc="-30" dirty="0"/>
              <a:t> </a:t>
            </a:r>
            <a:r>
              <a:rPr sz="4400" spc="-10" dirty="0"/>
              <a:t>Collection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761" y="898397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25908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9435" y="3549098"/>
            <a:ext cx="3211016" cy="169644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61645" y="1067160"/>
            <a:ext cx="10168255" cy="1946910"/>
          </a:xfrm>
          <a:prstGeom prst="rect">
            <a:avLst/>
          </a:prstGeom>
        </p:spPr>
        <p:txBody>
          <a:bodyPr vert="horz" wrap="square" lIns="0" tIns="2266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785"/>
              </a:spcBef>
              <a:buFont typeface="Wingdings"/>
              <a:buChar char=""/>
              <a:tabLst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Hardware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setup</a:t>
            </a:r>
            <a:endParaRPr sz="2800">
              <a:latin typeface="Times New Roman"/>
              <a:cs typeface="Times New Roman"/>
            </a:endParaRPr>
          </a:p>
          <a:p>
            <a:pPr marL="812800" lvl="1" indent="-342900">
              <a:lnSpc>
                <a:spcPct val="100000"/>
              </a:lnSpc>
              <a:spcBef>
                <a:spcPts val="1680"/>
              </a:spcBef>
              <a:buFont typeface="Wingdings"/>
              <a:buChar char=""/>
              <a:tabLst>
                <a:tab pos="812800" algn="l"/>
              </a:tabLst>
            </a:pPr>
            <a:r>
              <a:rPr sz="2800" dirty="0">
                <a:latin typeface="Times New Roman"/>
                <a:cs typeface="Times New Roman"/>
              </a:rPr>
              <a:t>Data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collection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device: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Matrix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Creator,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Seeed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ReSpeaker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Core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v2</a:t>
            </a:r>
            <a:endParaRPr sz="2800">
              <a:latin typeface="Times New Roman"/>
              <a:cs typeface="Times New Roman"/>
            </a:endParaRPr>
          </a:p>
          <a:p>
            <a:pPr marL="812800" lvl="1" indent="-342900">
              <a:lnSpc>
                <a:spcPct val="100000"/>
              </a:lnSpc>
              <a:spcBef>
                <a:spcPts val="1680"/>
              </a:spcBef>
              <a:buFont typeface="Wingdings"/>
              <a:buChar char=""/>
              <a:tabLst>
                <a:tab pos="812800" algn="l"/>
              </a:tabLst>
            </a:pPr>
            <a:r>
              <a:rPr sz="2800" dirty="0">
                <a:latin typeface="Times New Roman"/>
                <a:cs typeface="Times New Roman"/>
              </a:rPr>
              <a:t>Spoofing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devices: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14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different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devices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2256" y="5330138"/>
            <a:ext cx="22174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Microphone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array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268467" y="3313176"/>
            <a:ext cx="6369050" cy="2110740"/>
            <a:chOff x="5268467" y="3313176"/>
            <a:chExt cx="6369050" cy="211074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68467" y="3390900"/>
              <a:ext cx="2415540" cy="8458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08391" y="3440079"/>
              <a:ext cx="1485900" cy="198371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36964" y="3386328"/>
              <a:ext cx="1167383" cy="195376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04347" y="3313176"/>
              <a:ext cx="1232916" cy="92354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15711" y="4293108"/>
              <a:ext cx="2238756" cy="113080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447020" y="4293108"/>
              <a:ext cx="1168907" cy="1089659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6175628" y="5619394"/>
            <a:ext cx="4255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Part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employed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spoofing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devices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0"/>
              </a:lnSpc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9441827-E535-45CB-AAA9-637C5379E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0" y="1414462"/>
            <a:ext cx="13057188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6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252" y="70484"/>
            <a:ext cx="43865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Dataset</a:t>
            </a:r>
            <a:r>
              <a:rPr sz="4400" spc="-30" dirty="0"/>
              <a:t> </a:t>
            </a:r>
            <a:r>
              <a:rPr sz="4400" spc="-10" dirty="0"/>
              <a:t>Collection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761" y="898397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25908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1645" y="1067160"/>
            <a:ext cx="8082280" cy="1946910"/>
          </a:xfrm>
          <a:prstGeom prst="rect">
            <a:avLst/>
          </a:prstGeom>
        </p:spPr>
        <p:txBody>
          <a:bodyPr vert="horz" wrap="square" lIns="0" tIns="2266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785"/>
              </a:spcBef>
              <a:buFont typeface="Wingdings"/>
              <a:buChar char=""/>
              <a:tabLst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20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types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voice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commands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from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20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users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680"/>
              </a:spcBef>
              <a:buFont typeface="Wingdings"/>
              <a:buChar char=""/>
              <a:tabLst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10241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authentic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commands</a:t>
            </a:r>
            <a:r>
              <a:rPr sz="2800" spc="-10" dirty="0">
                <a:latin typeface="微软雅黑"/>
                <a:cs typeface="微软雅黑"/>
              </a:rPr>
              <a:t>，</a:t>
            </a:r>
            <a:r>
              <a:rPr sz="2800" spc="-10" dirty="0">
                <a:latin typeface="Times New Roman"/>
                <a:cs typeface="Times New Roman"/>
              </a:rPr>
              <a:t>22529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spoofing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samples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680"/>
              </a:spcBef>
              <a:buFont typeface="Wingdings"/>
              <a:buChar char=""/>
              <a:tabLst>
                <a:tab pos="355600" algn="l"/>
              </a:tabLst>
            </a:pPr>
            <a:r>
              <a:rPr sz="2800" spc="-10" dirty="0">
                <a:latin typeface="Times New Roman"/>
                <a:cs typeface="Times New Roman"/>
              </a:rPr>
              <a:t>Metrics</a:t>
            </a:r>
            <a:r>
              <a:rPr sz="2800" spc="-10" dirty="0">
                <a:latin typeface="微软雅黑"/>
                <a:cs typeface="微软雅黑"/>
              </a:rPr>
              <a:t>：</a:t>
            </a:r>
            <a:r>
              <a:rPr sz="2800" spc="-10" dirty="0">
                <a:latin typeface="Times New Roman"/>
                <a:cs typeface="Times New Roman"/>
              </a:rPr>
              <a:t>Accuracy</a:t>
            </a:r>
            <a:r>
              <a:rPr sz="2800" spc="-10" dirty="0">
                <a:latin typeface="微软雅黑"/>
                <a:cs typeface="微软雅黑"/>
              </a:rPr>
              <a:t>；</a:t>
            </a:r>
            <a:r>
              <a:rPr sz="2800" spc="-10" dirty="0">
                <a:latin typeface="Times New Roman"/>
                <a:cs typeface="Times New Roman"/>
              </a:rPr>
              <a:t>FAR</a:t>
            </a:r>
            <a:r>
              <a:rPr sz="2800" spc="-10" dirty="0">
                <a:latin typeface="微软雅黑"/>
                <a:cs typeface="微软雅黑"/>
              </a:rPr>
              <a:t>；</a:t>
            </a:r>
            <a:r>
              <a:rPr sz="2800" spc="-10" dirty="0">
                <a:latin typeface="Times New Roman"/>
                <a:cs typeface="Times New Roman"/>
              </a:rPr>
              <a:t>FRR</a:t>
            </a:r>
            <a:r>
              <a:rPr sz="2800" spc="-10" dirty="0">
                <a:latin typeface="微软雅黑"/>
                <a:cs typeface="微软雅黑"/>
              </a:rPr>
              <a:t>；</a:t>
            </a:r>
            <a:r>
              <a:rPr sz="2800" spc="-10" dirty="0">
                <a:latin typeface="Times New Roman"/>
                <a:cs typeface="Times New Roman"/>
              </a:rPr>
              <a:t>EER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92244" y="5810808"/>
            <a:ext cx="3045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5" dirty="0">
                <a:latin typeface="Times New Roman"/>
                <a:cs typeface="Times New Roman"/>
              </a:rPr>
              <a:t>Voice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command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samples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5120" y="4075083"/>
            <a:ext cx="2994025" cy="1450975"/>
          </a:xfrm>
          <a:custGeom>
            <a:avLst/>
            <a:gdLst/>
            <a:ahLst/>
            <a:cxnLst/>
            <a:rect l="l" t="t" r="r" b="b"/>
            <a:pathLst>
              <a:path w="2994025" h="1450975">
                <a:moveTo>
                  <a:pt x="873261" y="1450559"/>
                </a:moveTo>
                <a:lnTo>
                  <a:pt x="761374" y="1206211"/>
                </a:lnTo>
                <a:lnTo>
                  <a:pt x="699072" y="1190211"/>
                </a:lnTo>
                <a:lnTo>
                  <a:pt x="639217" y="1173124"/>
                </a:lnTo>
                <a:lnTo>
                  <a:pt x="581837" y="1154997"/>
                </a:lnTo>
                <a:lnTo>
                  <a:pt x="526963" y="1135875"/>
                </a:lnTo>
                <a:lnTo>
                  <a:pt x="474624" y="1115805"/>
                </a:lnTo>
                <a:lnTo>
                  <a:pt x="424850" y="1094833"/>
                </a:lnTo>
                <a:lnTo>
                  <a:pt x="377672" y="1073003"/>
                </a:lnTo>
                <a:lnTo>
                  <a:pt x="333118" y="1050363"/>
                </a:lnTo>
                <a:lnTo>
                  <a:pt x="291218" y="1026959"/>
                </a:lnTo>
                <a:lnTo>
                  <a:pt x="252003" y="1002836"/>
                </a:lnTo>
                <a:lnTo>
                  <a:pt x="215501" y="978041"/>
                </a:lnTo>
                <a:lnTo>
                  <a:pt x="181743" y="952618"/>
                </a:lnTo>
                <a:lnTo>
                  <a:pt x="150759" y="926616"/>
                </a:lnTo>
                <a:lnTo>
                  <a:pt x="122578" y="900078"/>
                </a:lnTo>
                <a:lnTo>
                  <a:pt x="74744" y="845584"/>
                </a:lnTo>
                <a:lnTo>
                  <a:pt x="38480" y="789502"/>
                </a:lnTo>
                <a:lnTo>
                  <a:pt x="14024" y="732202"/>
                </a:lnTo>
                <a:lnTo>
                  <a:pt x="1613" y="674051"/>
                </a:lnTo>
                <a:lnTo>
                  <a:pt x="0" y="644772"/>
                </a:lnTo>
                <a:lnTo>
                  <a:pt x="1487" y="615417"/>
                </a:lnTo>
                <a:lnTo>
                  <a:pt x="13882" y="556668"/>
                </a:lnTo>
                <a:lnTo>
                  <a:pt x="39037" y="498172"/>
                </a:lnTo>
                <a:lnTo>
                  <a:pt x="77190" y="440297"/>
                </a:lnTo>
                <a:lnTo>
                  <a:pt x="128580" y="383410"/>
                </a:lnTo>
                <a:lnTo>
                  <a:pt x="159312" y="355452"/>
                </a:lnTo>
                <a:lnTo>
                  <a:pt x="193443" y="327879"/>
                </a:lnTo>
                <a:lnTo>
                  <a:pt x="253337" y="285932"/>
                </a:lnTo>
                <a:lnTo>
                  <a:pt x="319386" y="246639"/>
                </a:lnTo>
                <a:lnTo>
                  <a:pt x="354585" y="228003"/>
                </a:lnTo>
                <a:lnTo>
                  <a:pt x="391165" y="210050"/>
                </a:lnTo>
                <a:lnTo>
                  <a:pt x="429073" y="192785"/>
                </a:lnTo>
                <a:lnTo>
                  <a:pt x="468254" y="176215"/>
                </a:lnTo>
                <a:lnTo>
                  <a:pt x="508658" y="160347"/>
                </a:lnTo>
                <a:lnTo>
                  <a:pt x="550230" y="145186"/>
                </a:lnTo>
                <a:lnTo>
                  <a:pt x="592918" y="130739"/>
                </a:lnTo>
                <a:lnTo>
                  <a:pt x="636670" y="117013"/>
                </a:lnTo>
                <a:lnTo>
                  <a:pt x="681432" y="104013"/>
                </a:lnTo>
                <a:lnTo>
                  <a:pt x="727151" y="91746"/>
                </a:lnTo>
                <a:lnTo>
                  <a:pt x="773776" y="80219"/>
                </a:lnTo>
                <a:lnTo>
                  <a:pt x="821253" y="69437"/>
                </a:lnTo>
                <a:lnTo>
                  <a:pt x="869529" y="59407"/>
                </a:lnTo>
                <a:lnTo>
                  <a:pt x="918551" y="50135"/>
                </a:lnTo>
                <a:lnTo>
                  <a:pt x="968267" y="41628"/>
                </a:lnTo>
                <a:lnTo>
                  <a:pt x="1018624" y="33891"/>
                </a:lnTo>
                <a:lnTo>
                  <a:pt x="1069569" y="26932"/>
                </a:lnTo>
                <a:lnTo>
                  <a:pt x="1121050" y="20757"/>
                </a:lnTo>
                <a:lnTo>
                  <a:pt x="1173013" y="15371"/>
                </a:lnTo>
                <a:lnTo>
                  <a:pt x="1225405" y="10782"/>
                </a:lnTo>
                <a:lnTo>
                  <a:pt x="1278175" y="6995"/>
                </a:lnTo>
                <a:lnTo>
                  <a:pt x="1331268" y="4017"/>
                </a:lnTo>
                <a:lnTo>
                  <a:pt x="1384633" y="1854"/>
                </a:lnTo>
                <a:lnTo>
                  <a:pt x="1438217" y="513"/>
                </a:lnTo>
                <a:lnTo>
                  <a:pt x="1491966" y="0"/>
                </a:lnTo>
                <a:lnTo>
                  <a:pt x="1545828" y="320"/>
                </a:lnTo>
                <a:lnTo>
                  <a:pt x="1599750" y="1481"/>
                </a:lnTo>
                <a:lnTo>
                  <a:pt x="1653680" y="3490"/>
                </a:lnTo>
                <a:lnTo>
                  <a:pt x="1707564" y="6351"/>
                </a:lnTo>
                <a:lnTo>
                  <a:pt x="1761350" y="10071"/>
                </a:lnTo>
                <a:lnTo>
                  <a:pt x="1814984" y="14658"/>
                </a:lnTo>
                <a:lnTo>
                  <a:pt x="1868415" y="20117"/>
                </a:lnTo>
                <a:lnTo>
                  <a:pt x="1921590" y="26454"/>
                </a:lnTo>
                <a:lnTo>
                  <a:pt x="1974454" y="33675"/>
                </a:lnTo>
                <a:lnTo>
                  <a:pt x="2026957" y="41788"/>
                </a:lnTo>
                <a:lnTo>
                  <a:pt x="2079044" y="50799"/>
                </a:lnTo>
                <a:lnTo>
                  <a:pt x="2130664" y="60713"/>
                </a:lnTo>
                <a:lnTo>
                  <a:pt x="2181763" y="71537"/>
                </a:lnTo>
                <a:lnTo>
                  <a:pt x="2232288" y="83277"/>
                </a:lnTo>
                <a:lnTo>
                  <a:pt x="2294590" y="99278"/>
                </a:lnTo>
                <a:lnTo>
                  <a:pt x="2354445" y="116364"/>
                </a:lnTo>
                <a:lnTo>
                  <a:pt x="2411825" y="134492"/>
                </a:lnTo>
                <a:lnTo>
                  <a:pt x="2466698" y="153613"/>
                </a:lnTo>
                <a:lnTo>
                  <a:pt x="2519037" y="173683"/>
                </a:lnTo>
                <a:lnTo>
                  <a:pt x="2568810" y="194656"/>
                </a:lnTo>
                <a:lnTo>
                  <a:pt x="2615988" y="216484"/>
                </a:lnTo>
                <a:lnTo>
                  <a:pt x="2660541" y="239124"/>
                </a:lnTo>
                <a:lnTo>
                  <a:pt x="2702440" y="262527"/>
                </a:lnTo>
                <a:lnTo>
                  <a:pt x="2741655" y="286649"/>
                </a:lnTo>
                <a:lnTo>
                  <a:pt x="2778156" y="311444"/>
                </a:lnTo>
                <a:lnTo>
                  <a:pt x="2811913" y="336865"/>
                </a:lnTo>
                <a:lnTo>
                  <a:pt x="2842897" y="362866"/>
                </a:lnTo>
                <a:lnTo>
                  <a:pt x="2871077" y="389402"/>
                </a:lnTo>
                <a:lnTo>
                  <a:pt x="2918910" y="443892"/>
                </a:lnTo>
                <a:lnTo>
                  <a:pt x="2955174" y="499968"/>
                </a:lnTo>
                <a:lnTo>
                  <a:pt x="2979630" y="557261"/>
                </a:lnTo>
                <a:lnTo>
                  <a:pt x="2992041" y="615403"/>
                </a:lnTo>
                <a:lnTo>
                  <a:pt x="2993655" y="644678"/>
                </a:lnTo>
                <a:lnTo>
                  <a:pt x="2992169" y="674027"/>
                </a:lnTo>
                <a:lnTo>
                  <a:pt x="2979775" y="732764"/>
                </a:lnTo>
                <a:lnTo>
                  <a:pt x="2954623" y="791246"/>
                </a:lnTo>
                <a:lnTo>
                  <a:pt x="2916473" y="849105"/>
                </a:lnTo>
                <a:lnTo>
                  <a:pt x="2865089" y="905973"/>
                </a:lnTo>
                <a:lnTo>
                  <a:pt x="2834360" y="933921"/>
                </a:lnTo>
                <a:lnTo>
                  <a:pt x="2800232" y="961482"/>
                </a:lnTo>
                <a:lnTo>
                  <a:pt x="2738620" y="1004518"/>
                </a:lnTo>
                <a:lnTo>
                  <a:pt x="2705216" y="1025055"/>
                </a:lnTo>
                <a:lnTo>
                  <a:pt x="2670155" y="1044923"/>
                </a:lnTo>
                <a:lnTo>
                  <a:pt x="2633493" y="1064108"/>
                </a:lnTo>
                <a:lnTo>
                  <a:pt x="2595287" y="1082600"/>
                </a:lnTo>
                <a:lnTo>
                  <a:pt x="2555593" y="1100385"/>
                </a:lnTo>
                <a:lnTo>
                  <a:pt x="2514468" y="1117452"/>
                </a:lnTo>
                <a:lnTo>
                  <a:pt x="2471967" y="1133789"/>
                </a:lnTo>
                <a:lnTo>
                  <a:pt x="2428148" y="1149383"/>
                </a:lnTo>
                <a:lnTo>
                  <a:pt x="2383066" y="1164223"/>
                </a:lnTo>
                <a:lnTo>
                  <a:pt x="2336779" y="1178296"/>
                </a:lnTo>
                <a:lnTo>
                  <a:pt x="2289342" y="1191591"/>
                </a:lnTo>
                <a:lnTo>
                  <a:pt x="2240811" y="1204094"/>
                </a:lnTo>
                <a:lnTo>
                  <a:pt x="2191244" y="1215795"/>
                </a:lnTo>
                <a:lnTo>
                  <a:pt x="2140696" y="1226680"/>
                </a:lnTo>
                <a:lnTo>
                  <a:pt x="2089224" y="1236739"/>
                </a:lnTo>
                <a:lnTo>
                  <a:pt x="2036885" y="1245958"/>
                </a:lnTo>
                <a:lnTo>
                  <a:pt x="1983734" y="1254326"/>
                </a:lnTo>
                <a:lnTo>
                  <a:pt x="1929828" y="1261831"/>
                </a:lnTo>
                <a:lnTo>
                  <a:pt x="1875223" y="1268460"/>
                </a:lnTo>
                <a:lnTo>
                  <a:pt x="1819977" y="1274201"/>
                </a:lnTo>
                <a:lnTo>
                  <a:pt x="1764144" y="1279043"/>
                </a:lnTo>
                <a:lnTo>
                  <a:pt x="1707782" y="1282973"/>
                </a:lnTo>
                <a:lnTo>
                  <a:pt x="1650946" y="1285979"/>
                </a:lnTo>
                <a:lnTo>
                  <a:pt x="1593694" y="1288049"/>
                </a:lnTo>
                <a:lnTo>
                  <a:pt x="1536082" y="1289171"/>
                </a:lnTo>
                <a:lnTo>
                  <a:pt x="1478165" y="1289333"/>
                </a:lnTo>
                <a:lnTo>
                  <a:pt x="1420001" y="1288522"/>
                </a:lnTo>
                <a:lnTo>
                  <a:pt x="1361646" y="1286727"/>
                </a:lnTo>
                <a:lnTo>
                  <a:pt x="1303156" y="1283935"/>
                </a:lnTo>
                <a:lnTo>
                  <a:pt x="873261" y="1450559"/>
                </a:lnTo>
                <a:close/>
              </a:path>
            </a:pathLst>
          </a:custGeom>
          <a:ln w="57912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15364" y="4169486"/>
            <a:ext cx="177800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i="1" dirty="0">
                <a:solidFill>
                  <a:srgbClr val="44536A"/>
                </a:solidFill>
                <a:latin typeface="Times New Roman"/>
                <a:cs typeface="Times New Roman"/>
              </a:rPr>
              <a:t>Turn</a:t>
            </a:r>
            <a:r>
              <a:rPr sz="3200" b="1" i="1" spc="-140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3200" b="1" i="1" spc="-25" dirty="0">
                <a:solidFill>
                  <a:srgbClr val="44536A"/>
                </a:solidFill>
                <a:latin typeface="Times New Roman"/>
                <a:cs typeface="Times New Roman"/>
              </a:rPr>
              <a:t>on </a:t>
            </a:r>
            <a:r>
              <a:rPr sz="3200" b="1" i="1" spc="-10" dirty="0">
                <a:solidFill>
                  <a:srgbClr val="44536A"/>
                </a:solidFill>
                <a:latin typeface="Times New Roman"/>
                <a:cs typeface="Times New Roman"/>
              </a:rPr>
              <a:t>Bluetooth.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70936" y="4075162"/>
            <a:ext cx="4156075" cy="1527175"/>
          </a:xfrm>
          <a:custGeom>
            <a:avLst/>
            <a:gdLst/>
            <a:ahLst/>
            <a:cxnLst/>
            <a:rect l="l" t="t" r="r" b="b"/>
            <a:pathLst>
              <a:path w="4156075" h="1527175">
                <a:moveTo>
                  <a:pt x="678711" y="1526642"/>
                </a:moveTo>
                <a:lnTo>
                  <a:pt x="821459" y="1158126"/>
                </a:lnTo>
                <a:lnTo>
                  <a:pt x="757425" y="1142433"/>
                </a:lnTo>
                <a:lnTo>
                  <a:pt x="695904" y="1126120"/>
                </a:lnTo>
                <a:lnTo>
                  <a:pt x="636907" y="1109215"/>
                </a:lnTo>
                <a:lnTo>
                  <a:pt x="580445" y="1091741"/>
                </a:lnTo>
                <a:lnTo>
                  <a:pt x="526529" y="1073724"/>
                </a:lnTo>
                <a:lnTo>
                  <a:pt x="475171" y="1055189"/>
                </a:lnTo>
                <a:lnTo>
                  <a:pt x="426382" y="1036161"/>
                </a:lnTo>
                <a:lnTo>
                  <a:pt x="380171" y="1016665"/>
                </a:lnTo>
                <a:lnTo>
                  <a:pt x="336552" y="996727"/>
                </a:lnTo>
                <a:lnTo>
                  <a:pt x="295534" y="976371"/>
                </a:lnTo>
                <a:lnTo>
                  <a:pt x="257129" y="955623"/>
                </a:lnTo>
                <a:lnTo>
                  <a:pt x="221347" y="934508"/>
                </a:lnTo>
                <a:lnTo>
                  <a:pt x="188201" y="913050"/>
                </a:lnTo>
                <a:lnTo>
                  <a:pt x="129857" y="869209"/>
                </a:lnTo>
                <a:lnTo>
                  <a:pt x="82186" y="824301"/>
                </a:lnTo>
                <a:lnTo>
                  <a:pt x="45276" y="778528"/>
                </a:lnTo>
                <a:lnTo>
                  <a:pt x="19216" y="732089"/>
                </a:lnTo>
                <a:lnTo>
                  <a:pt x="4094" y="685186"/>
                </a:lnTo>
                <a:lnTo>
                  <a:pt x="0" y="638021"/>
                </a:lnTo>
                <a:lnTo>
                  <a:pt x="2115" y="614402"/>
                </a:lnTo>
                <a:lnTo>
                  <a:pt x="14727" y="567219"/>
                </a:lnTo>
                <a:lnTo>
                  <a:pt x="38587" y="520275"/>
                </a:lnTo>
                <a:lnTo>
                  <a:pt x="73785" y="473772"/>
                </a:lnTo>
                <a:lnTo>
                  <a:pt x="120409" y="427911"/>
                </a:lnTo>
                <a:lnTo>
                  <a:pt x="178547" y="382892"/>
                </a:lnTo>
                <a:lnTo>
                  <a:pt x="211961" y="360762"/>
                </a:lnTo>
                <a:lnTo>
                  <a:pt x="248288" y="338917"/>
                </a:lnTo>
                <a:lnTo>
                  <a:pt x="287537" y="317384"/>
                </a:lnTo>
                <a:lnTo>
                  <a:pt x="329720" y="296187"/>
                </a:lnTo>
                <a:lnTo>
                  <a:pt x="374849" y="275351"/>
                </a:lnTo>
                <a:lnTo>
                  <a:pt x="422933" y="254902"/>
                </a:lnTo>
                <a:lnTo>
                  <a:pt x="458738" y="240679"/>
                </a:lnTo>
                <a:lnTo>
                  <a:pt x="495565" y="226851"/>
                </a:lnTo>
                <a:lnTo>
                  <a:pt x="533384" y="213418"/>
                </a:lnTo>
                <a:lnTo>
                  <a:pt x="572167" y="200383"/>
                </a:lnTo>
                <a:lnTo>
                  <a:pt x="611884" y="187746"/>
                </a:lnTo>
                <a:lnTo>
                  <a:pt x="652506" y="175508"/>
                </a:lnTo>
                <a:lnTo>
                  <a:pt x="694004" y="163671"/>
                </a:lnTo>
                <a:lnTo>
                  <a:pt x="736348" y="152237"/>
                </a:lnTo>
                <a:lnTo>
                  <a:pt x="779510" y="141205"/>
                </a:lnTo>
                <a:lnTo>
                  <a:pt x="823460" y="130578"/>
                </a:lnTo>
                <a:lnTo>
                  <a:pt x="868168" y="120357"/>
                </a:lnTo>
                <a:lnTo>
                  <a:pt x="913607" y="110543"/>
                </a:lnTo>
                <a:lnTo>
                  <a:pt x="959746" y="101137"/>
                </a:lnTo>
                <a:lnTo>
                  <a:pt x="1006557" y="92141"/>
                </a:lnTo>
                <a:lnTo>
                  <a:pt x="1054010" y="83555"/>
                </a:lnTo>
                <a:lnTo>
                  <a:pt x="1102076" y="75381"/>
                </a:lnTo>
                <a:lnTo>
                  <a:pt x="1150725" y="67621"/>
                </a:lnTo>
                <a:lnTo>
                  <a:pt x="1199930" y="60275"/>
                </a:lnTo>
                <a:lnTo>
                  <a:pt x="1249659" y="53344"/>
                </a:lnTo>
                <a:lnTo>
                  <a:pt x="1299885" y="46831"/>
                </a:lnTo>
                <a:lnTo>
                  <a:pt x="1350578" y="40735"/>
                </a:lnTo>
                <a:lnTo>
                  <a:pt x="1401709" y="35059"/>
                </a:lnTo>
                <a:lnTo>
                  <a:pt x="1453249" y="29804"/>
                </a:lnTo>
                <a:lnTo>
                  <a:pt x="1505168" y="24970"/>
                </a:lnTo>
                <a:lnTo>
                  <a:pt x="1557437" y="20560"/>
                </a:lnTo>
                <a:lnTo>
                  <a:pt x="1610027" y="16574"/>
                </a:lnTo>
                <a:lnTo>
                  <a:pt x="1662909" y="13013"/>
                </a:lnTo>
                <a:lnTo>
                  <a:pt x="1716054" y="9880"/>
                </a:lnTo>
                <a:lnTo>
                  <a:pt x="1769432" y="7174"/>
                </a:lnTo>
                <a:lnTo>
                  <a:pt x="1823015" y="4898"/>
                </a:lnTo>
                <a:lnTo>
                  <a:pt x="1876773" y="3052"/>
                </a:lnTo>
                <a:lnTo>
                  <a:pt x="1930676" y="1638"/>
                </a:lnTo>
                <a:lnTo>
                  <a:pt x="1984696" y="657"/>
                </a:lnTo>
                <a:lnTo>
                  <a:pt x="2038804" y="111"/>
                </a:lnTo>
                <a:lnTo>
                  <a:pt x="2092970" y="0"/>
                </a:lnTo>
                <a:lnTo>
                  <a:pt x="2147165" y="325"/>
                </a:lnTo>
                <a:lnTo>
                  <a:pt x="2201360" y="1089"/>
                </a:lnTo>
                <a:lnTo>
                  <a:pt x="2255526" y="2291"/>
                </a:lnTo>
                <a:lnTo>
                  <a:pt x="2309633" y="3935"/>
                </a:lnTo>
                <a:lnTo>
                  <a:pt x="2363653" y="6020"/>
                </a:lnTo>
                <a:lnTo>
                  <a:pt x="2417555" y="8548"/>
                </a:lnTo>
                <a:lnTo>
                  <a:pt x="2471312" y="11520"/>
                </a:lnTo>
                <a:lnTo>
                  <a:pt x="2524893" y="14937"/>
                </a:lnTo>
                <a:lnTo>
                  <a:pt x="2578270" y="18801"/>
                </a:lnTo>
                <a:lnTo>
                  <a:pt x="2631414" y="23113"/>
                </a:lnTo>
                <a:lnTo>
                  <a:pt x="2684294" y="27874"/>
                </a:lnTo>
                <a:lnTo>
                  <a:pt x="2736882" y="33086"/>
                </a:lnTo>
                <a:lnTo>
                  <a:pt x="2789149" y="38749"/>
                </a:lnTo>
                <a:lnTo>
                  <a:pt x="2841066" y="44865"/>
                </a:lnTo>
                <a:lnTo>
                  <a:pt x="2892603" y="51435"/>
                </a:lnTo>
                <a:lnTo>
                  <a:pt x="2943731" y="58460"/>
                </a:lnTo>
                <a:lnTo>
                  <a:pt x="2994421" y="65942"/>
                </a:lnTo>
                <a:lnTo>
                  <a:pt x="3044644" y="73882"/>
                </a:lnTo>
                <a:lnTo>
                  <a:pt x="3094371" y="82281"/>
                </a:lnTo>
                <a:lnTo>
                  <a:pt x="3143572" y="91140"/>
                </a:lnTo>
                <a:lnTo>
                  <a:pt x="3192218" y="100461"/>
                </a:lnTo>
                <a:lnTo>
                  <a:pt x="3240280" y="110244"/>
                </a:lnTo>
                <a:lnTo>
                  <a:pt x="3287729" y="120492"/>
                </a:lnTo>
                <a:lnTo>
                  <a:pt x="3334535" y="131204"/>
                </a:lnTo>
                <a:lnTo>
                  <a:pt x="3398569" y="146898"/>
                </a:lnTo>
                <a:lnTo>
                  <a:pt x="3460091" y="163210"/>
                </a:lnTo>
                <a:lnTo>
                  <a:pt x="3519088" y="180116"/>
                </a:lnTo>
                <a:lnTo>
                  <a:pt x="3575549" y="197590"/>
                </a:lnTo>
                <a:lnTo>
                  <a:pt x="3629465" y="215607"/>
                </a:lnTo>
                <a:lnTo>
                  <a:pt x="3680823" y="234142"/>
                </a:lnTo>
                <a:lnTo>
                  <a:pt x="3729613" y="253170"/>
                </a:lnTo>
                <a:lnTo>
                  <a:pt x="3775823" y="272665"/>
                </a:lnTo>
                <a:lnTo>
                  <a:pt x="3819442" y="292603"/>
                </a:lnTo>
                <a:lnTo>
                  <a:pt x="3860460" y="312959"/>
                </a:lnTo>
                <a:lnTo>
                  <a:pt x="3898865" y="333707"/>
                </a:lnTo>
                <a:lnTo>
                  <a:pt x="3934647" y="354823"/>
                </a:lnTo>
                <a:lnTo>
                  <a:pt x="3967793" y="376280"/>
                </a:lnTo>
                <a:lnTo>
                  <a:pt x="4026137" y="420121"/>
                </a:lnTo>
                <a:lnTo>
                  <a:pt x="4073808" y="465029"/>
                </a:lnTo>
                <a:lnTo>
                  <a:pt x="4110718" y="510803"/>
                </a:lnTo>
                <a:lnTo>
                  <a:pt x="4136778" y="557242"/>
                </a:lnTo>
                <a:lnTo>
                  <a:pt x="4151900" y="604144"/>
                </a:lnTo>
                <a:lnTo>
                  <a:pt x="4155995" y="651310"/>
                </a:lnTo>
                <a:lnTo>
                  <a:pt x="4153879" y="674929"/>
                </a:lnTo>
                <a:lnTo>
                  <a:pt x="4141267" y="722112"/>
                </a:lnTo>
                <a:lnTo>
                  <a:pt x="4117407" y="769055"/>
                </a:lnTo>
                <a:lnTo>
                  <a:pt x="4082209" y="815558"/>
                </a:lnTo>
                <a:lnTo>
                  <a:pt x="4035586" y="861420"/>
                </a:lnTo>
                <a:lnTo>
                  <a:pt x="3977448" y="906438"/>
                </a:lnTo>
                <a:lnTo>
                  <a:pt x="3944033" y="928569"/>
                </a:lnTo>
                <a:lnTo>
                  <a:pt x="3907707" y="950413"/>
                </a:lnTo>
                <a:lnTo>
                  <a:pt x="3868457" y="971947"/>
                </a:lnTo>
                <a:lnTo>
                  <a:pt x="3826274" y="993144"/>
                </a:lnTo>
                <a:lnTo>
                  <a:pt x="3781146" y="1013979"/>
                </a:lnTo>
                <a:lnTo>
                  <a:pt x="3733061" y="1034428"/>
                </a:lnTo>
                <a:lnTo>
                  <a:pt x="3697589" y="1048516"/>
                </a:lnTo>
                <a:lnTo>
                  <a:pt x="3661035" y="1062237"/>
                </a:lnTo>
                <a:lnTo>
                  <a:pt x="3623429" y="1075588"/>
                </a:lnTo>
                <a:lnTo>
                  <a:pt x="3584799" y="1088567"/>
                </a:lnTo>
                <a:lnTo>
                  <a:pt x="3545175" y="1101169"/>
                </a:lnTo>
                <a:lnTo>
                  <a:pt x="3504585" y="1113393"/>
                </a:lnTo>
                <a:lnTo>
                  <a:pt x="3463059" y="1125234"/>
                </a:lnTo>
                <a:lnTo>
                  <a:pt x="3420625" y="1136690"/>
                </a:lnTo>
                <a:lnTo>
                  <a:pt x="3377313" y="1147758"/>
                </a:lnTo>
                <a:lnTo>
                  <a:pt x="3333151" y="1158435"/>
                </a:lnTo>
                <a:lnTo>
                  <a:pt x="3288168" y="1168717"/>
                </a:lnTo>
                <a:lnTo>
                  <a:pt x="3242394" y="1178602"/>
                </a:lnTo>
                <a:lnTo>
                  <a:pt x="3195857" y="1188086"/>
                </a:lnTo>
                <a:lnTo>
                  <a:pt x="3148586" y="1197167"/>
                </a:lnTo>
                <a:lnTo>
                  <a:pt x="3100610" y="1205841"/>
                </a:lnTo>
                <a:lnTo>
                  <a:pt x="3051958" y="1214105"/>
                </a:lnTo>
                <a:lnTo>
                  <a:pt x="3002660" y="1221957"/>
                </a:lnTo>
                <a:lnTo>
                  <a:pt x="2952743" y="1229393"/>
                </a:lnTo>
                <a:lnTo>
                  <a:pt x="2902238" y="1236410"/>
                </a:lnTo>
                <a:lnTo>
                  <a:pt x="2851173" y="1243005"/>
                </a:lnTo>
                <a:lnTo>
                  <a:pt x="2799576" y="1249174"/>
                </a:lnTo>
                <a:lnTo>
                  <a:pt x="2747478" y="1254916"/>
                </a:lnTo>
                <a:lnTo>
                  <a:pt x="2694906" y="1260227"/>
                </a:lnTo>
                <a:lnTo>
                  <a:pt x="2641890" y="1265103"/>
                </a:lnTo>
                <a:lnTo>
                  <a:pt x="2588459" y="1269542"/>
                </a:lnTo>
                <a:lnTo>
                  <a:pt x="2534642" y="1273541"/>
                </a:lnTo>
                <a:lnTo>
                  <a:pt x="2480468" y="1277096"/>
                </a:lnTo>
                <a:lnTo>
                  <a:pt x="2425965" y="1280204"/>
                </a:lnTo>
                <a:lnTo>
                  <a:pt x="2371163" y="1282863"/>
                </a:lnTo>
                <a:lnTo>
                  <a:pt x="2316091" y="1285070"/>
                </a:lnTo>
                <a:lnTo>
                  <a:pt x="2260777" y="1286820"/>
                </a:lnTo>
                <a:lnTo>
                  <a:pt x="2205251" y="1288112"/>
                </a:lnTo>
                <a:lnTo>
                  <a:pt x="2149542" y="1288942"/>
                </a:lnTo>
                <a:lnTo>
                  <a:pt x="2093678" y="1289307"/>
                </a:lnTo>
                <a:lnTo>
                  <a:pt x="2037688" y="1289204"/>
                </a:lnTo>
                <a:lnTo>
                  <a:pt x="1981602" y="1288630"/>
                </a:lnTo>
                <a:lnTo>
                  <a:pt x="1925448" y="1287582"/>
                </a:lnTo>
                <a:lnTo>
                  <a:pt x="1869256" y="1286057"/>
                </a:lnTo>
                <a:lnTo>
                  <a:pt x="1813054" y="1284051"/>
                </a:lnTo>
                <a:lnTo>
                  <a:pt x="1756871" y="1281562"/>
                </a:lnTo>
                <a:lnTo>
                  <a:pt x="1700737" y="1278587"/>
                </a:lnTo>
                <a:lnTo>
                  <a:pt x="1644680" y="1275122"/>
                </a:lnTo>
                <a:lnTo>
                  <a:pt x="1588729" y="1271164"/>
                </a:lnTo>
                <a:lnTo>
                  <a:pt x="1532913" y="1266711"/>
                </a:lnTo>
                <a:lnTo>
                  <a:pt x="678711" y="1526642"/>
                </a:lnTo>
                <a:close/>
              </a:path>
            </a:pathLst>
          </a:custGeom>
          <a:ln w="57912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492244" y="4169486"/>
            <a:ext cx="306387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i="1" dirty="0">
                <a:solidFill>
                  <a:srgbClr val="44536A"/>
                </a:solidFill>
                <a:latin typeface="Times New Roman"/>
                <a:cs typeface="Times New Roman"/>
              </a:rPr>
              <a:t>Remind</a:t>
            </a:r>
            <a:r>
              <a:rPr sz="3200" b="1" i="1" spc="-25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44536A"/>
                </a:solidFill>
                <a:latin typeface="Times New Roman"/>
                <a:cs typeface="Times New Roman"/>
              </a:rPr>
              <a:t>me to</a:t>
            </a:r>
            <a:r>
              <a:rPr sz="3200" b="1" i="1" spc="-15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3200" b="1" i="1" spc="-25" dirty="0">
                <a:solidFill>
                  <a:srgbClr val="44536A"/>
                </a:solidFill>
                <a:latin typeface="Times New Roman"/>
                <a:cs typeface="Times New Roman"/>
              </a:rPr>
              <a:t>buy </a:t>
            </a:r>
            <a:r>
              <a:rPr sz="3200" b="1" i="1" dirty="0">
                <a:solidFill>
                  <a:srgbClr val="44536A"/>
                </a:solidFill>
                <a:latin typeface="Times New Roman"/>
                <a:cs typeface="Times New Roman"/>
              </a:rPr>
              <a:t>coffee</a:t>
            </a:r>
            <a:r>
              <a:rPr sz="3200" b="1" i="1" spc="-45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44536A"/>
                </a:solidFill>
                <a:latin typeface="Times New Roman"/>
                <a:cs typeface="Times New Roman"/>
              </a:rPr>
              <a:t>at</a:t>
            </a:r>
            <a:r>
              <a:rPr sz="3200" b="1" i="1" spc="-20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44536A"/>
                </a:solidFill>
                <a:latin typeface="Times New Roman"/>
                <a:cs typeface="Times New Roman"/>
              </a:rPr>
              <a:t>7</a:t>
            </a:r>
            <a:r>
              <a:rPr sz="3200" b="1" i="1" spc="-15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3200" b="1" i="1" spc="-25" dirty="0">
                <a:solidFill>
                  <a:srgbClr val="44536A"/>
                </a:solidFill>
                <a:latin typeface="Times New Roman"/>
                <a:cs typeface="Times New Roman"/>
              </a:rPr>
              <a:t>am.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624059" y="4075083"/>
            <a:ext cx="2994025" cy="1450975"/>
          </a:xfrm>
          <a:custGeom>
            <a:avLst/>
            <a:gdLst/>
            <a:ahLst/>
            <a:cxnLst/>
            <a:rect l="l" t="t" r="r" b="b"/>
            <a:pathLst>
              <a:path w="2994025" h="1450975">
                <a:moveTo>
                  <a:pt x="873254" y="1450559"/>
                </a:moveTo>
                <a:lnTo>
                  <a:pt x="761367" y="1206211"/>
                </a:lnTo>
                <a:lnTo>
                  <a:pt x="699065" y="1190211"/>
                </a:lnTo>
                <a:lnTo>
                  <a:pt x="639209" y="1173124"/>
                </a:lnTo>
                <a:lnTo>
                  <a:pt x="581830" y="1154997"/>
                </a:lnTo>
                <a:lnTo>
                  <a:pt x="526956" y="1135875"/>
                </a:lnTo>
                <a:lnTo>
                  <a:pt x="474618" y="1115805"/>
                </a:lnTo>
                <a:lnTo>
                  <a:pt x="424845" y="1094833"/>
                </a:lnTo>
                <a:lnTo>
                  <a:pt x="377667" y="1073003"/>
                </a:lnTo>
                <a:lnTo>
                  <a:pt x="333113" y="1050363"/>
                </a:lnTo>
                <a:lnTo>
                  <a:pt x="291214" y="1026959"/>
                </a:lnTo>
                <a:lnTo>
                  <a:pt x="252000" y="1002836"/>
                </a:lnTo>
                <a:lnTo>
                  <a:pt x="215499" y="978041"/>
                </a:lnTo>
                <a:lnTo>
                  <a:pt x="181742" y="952618"/>
                </a:lnTo>
                <a:lnTo>
                  <a:pt x="150758" y="926616"/>
                </a:lnTo>
                <a:lnTo>
                  <a:pt x="122577" y="900078"/>
                </a:lnTo>
                <a:lnTo>
                  <a:pt x="74744" y="845584"/>
                </a:lnTo>
                <a:lnTo>
                  <a:pt x="38481" y="789502"/>
                </a:lnTo>
                <a:lnTo>
                  <a:pt x="14025" y="732202"/>
                </a:lnTo>
                <a:lnTo>
                  <a:pt x="1614" y="674051"/>
                </a:lnTo>
                <a:lnTo>
                  <a:pt x="0" y="644772"/>
                </a:lnTo>
                <a:lnTo>
                  <a:pt x="1486" y="615417"/>
                </a:lnTo>
                <a:lnTo>
                  <a:pt x="13879" y="556668"/>
                </a:lnTo>
                <a:lnTo>
                  <a:pt x="39032" y="498172"/>
                </a:lnTo>
                <a:lnTo>
                  <a:pt x="77181" y="440297"/>
                </a:lnTo>
                <a:lnTo>
                  <a:pt x="128566" y="383410"/>
                </a:lnTo>
                <a:lnTo>
                  <a:pt x="159295" y="355452"/>
                </a:lnTo>
                <a:lnTo>
                  <a:pt x="193423" y="327879"/>
                </a:lnTo>
                <a:lnTo>
                  <a:pt x="253312" y="285932"/>
                </a:lnTo>
                <a:lnTo>
                  <a:pt x="319357" y="246639"/>
                </a:lnTo>
                <a:lnTo>
                  <a:pt x="354556" y="228003"/>
                </a:lnTo>
                <a:lnTo>
                  <a:pt x="391134" y="210050"/>
                </a:lnTo>
                <a:lnTo>
                  <a:pt x="429040" y="192785"/>
                </a:lnTo>
                <a:lnTo>
                  <a:pt x="468221" y="176215"/>
                </a:lnTo>
                <a:lnTo>
                  <a:pt x="508624" y="160347"/>
                </a:lnTo>
                <a:lnTo>
                  <a:pt x="550196" y="145186"/>
                </a:lnTo>
                <a:lnTo>
                  <a:pt x="592884" y="130739"/>
                </a:lnTo>
                <a:lnTo>
                  <a:pt x="636635" y="117013"/>
                </a:lnTo>
                <a:lnTo>
                  <a:pt x="681398" y="104013"/>
                </a:lnTo>
                <a:lnTo>
                  <a:pt x="727118" y="91746"/>
                </a:lnTo>
                <a:lnTo>
                  <a:pt x="773743" y="80219"/>
                </a:lnTo>
                <a:lnTo>
                  <a:pt x="821220" y="69437"/>
                </a:lnTo>
                <a:lnTo>
                  <a:pt x="869496" y="59407"/>
                </a:lnTo>
                <a:lnTo>
                  <a:pt x="918520" y="50135"/>
                </a:lnTo>
                <a:lnTo>
                  <a:pt x="968237" y="41628"/>
                </a:lnTo>
                <a:lnTo>
                  <a:pt x="1018595" y="33891"/>
                </a:lnTo>
                <a:lnTo>
                  <a:pt x="1069541" y="26932"/>
                </a:lnTo>
                <a:lnTo>
                  <a:pt x="1121022" y="20757"/>
                </a:lnTo>
                <a:lnTo>
                  <a:pt x="1172986" y="15371"/>
                </a:lnTo>
                <a:lnTo>
                  <a:pt x="1225380" y="10782"/>
                </a:lnTo>
                <a:lnTo>
                  <a:pt x="1278151" y="6995"/>
                </a:lnTo>
                <a:lnTo>
                  <a:pt x="1331246" y="4017"/>
                </a:lnTo>
                <a:lnTo>
                  <a:pt x="1384612" y="1854"/>
                </a:lnTo>
                <a:lnTo>
                  <a:pt x="1438197" y="513"/>
                </a:lnTo>
                <a:lnTo>
                  <a:pt x="1491947" y="0"/>
                </a:lnTo>
                <a:lnTo>
                  <a:pt x="1545811" y="320"/>
                </a:lnTo>
                <a:lnTo>
                  <a:pt x="1599734" y="1481"/>
                </a:lnTo>
                <a:lnTo>
                  <a:pt x="1653665" y="3490"/>
                </a:lnTo>
                <a:lnTo>
                  <a:pt x="1707550" y="6351"/>
                </a:lnTo>
                <a:lnTo>
                  <a:pt x="1761337" y="10071"/>
                </a:lnTo>
                <a:lnTo>
                  <a:pt x="1814973" y="14658"/>
                </a:lnTo>
                <a:lnTo>
                  <a:pt x="1868405" y="20117"/>
                </a:lnTo>
                <a:lnTo>
                  <a:pt x="1921580" y="26454"/>
                </a:lnTo>
                <a:lnTo>
                  <a:pt x="1974445" y="33675"/>
                </a:lnTo>
                <a:lnTo>
                  <a:pt x="2026948" y="41788"/>
                </a:lnTo>
                <a:lnTo>
                  <a:pt x="2079036" y="50799"/>
                </a:lnTo>
                <a:lnTo>
                  <a:pt x="2130656" y="60713"/>
                </a:lnTo>
                <a:lnTo>
                  <a:pt x="2181755" y="71537"/>
                </a:lnTo>
                <a:lnTo>
                  <a:pt x="2232281" y="83277"/>
                </a:lnTo>
                <a:lnTo>
                  <a:pt x="2294582" y="99278"/>
                </a:lnTo>
                <a:lnTo>
                  <a:pt x="2354438" y="116364"/>
                </a:lnTo>
                <a:lnTo>
                  <a:pt x="2411817" y="134492"/>
                </a:lnTo>
                <a:lnTo>
                  <a:pt x="2466691" y="153613"/>
                </a:lnTo>
                <a:lnTo>
                  <a:pt x="2519029" y="173683"/>
                </a:lnTo>
                <a:lnTo>
                  <a:pt x="2568802" y="194656"/>
                </a:lnTo>
                <a:lnTo>
                  <a:pt x="2615980" y="216484"/>
                </a:lnTo>
                <a:lnTo>
                  <a:pt x="2660534" y="239124"/>
                </a:lnTo>
                <a:lnTo>
                  <a:pt x="2702433" y="262527"/>
                </a:lnTo>
                <a:lnTo>
                  <a:pt x="2741648" y="286649"/>
                </a:lnTo>
                <a:lnTo>
                  <a:pt x="2778148" y="311444"/>
                </a:lnTo>
                <a:lnTo>
                  <a:pt x="2811906" y="336865"/>
                </a:lnTo>
                <a:lnTo>
                  <a:pt x="2842889" y="362866"/>
                </a:lnTo>
                <a:lnTo>
                  <a:pt x="2871070" y="389402"/>
                </a:lnTo>
                <a:lnTo>
                  <a:pt x="2918903" y="443892"/>
                </a:lnTo>
                <a:lnTo>
                  <a:pt x="2955167" y="499968"/>
                </a:lnTo>
                <a:lnTo>
                  <a:pt x="2979623" y="557261"/>
                </a:lnTo>
                <a:lnTo>
                  <a:pt x="2992034" y="615403"/>
                </a:lnTo>
                <a:lnTo>
                  <a:pt x="2993648" y="644678"/>
                </a:lnTo>
                <a:lnTo>
                  <a:pt x="2992161" y="674027"/>
                </a:lnTo>
                <a:lnTo>
                  <a:pt x="2979768" y="732764"/>
                </a:lnTo>
                <a:lnTo>
                  <a:pt x="2954615" y="791246"/>
                </a:lnTo>
                <a:lnTo>
                  <a:pt x="2916466" y="849105"/>
                </a:lnTo>
                <a:lnTo>
                  <a:pt x="2865082" y="905973"/>
                </a:lnTo>
                <a:lnTo>
                  <a:pt x="2834352" y="933921"/>
                </a:lnTo>
                <a:lnTo>
                  <a:pt x="2800225" y="961482"/>
                </a:lnTo>
                <a:lnTo>
                  <a:pt x="2738613" y="1004518"/>
                </a:lnTo>
                <a:lnTo>
                  <a:pt x="2705209" y="1025055"/>
                </a:lnTo>
                <a:lnTo>
                  <a:pt x="2670147" y="1044923"/>
                </a:lnTo>
                <a:lnTo>
                  <a:pt x="2633486" y="1064108"/>
                </a:lnTo>
                <a:lnTo>
                  <a:pt x="2595280" y="1082600"/>
                </a:lnTo>
                <a:lnTo>
                  <a:pt x="2555586" y="1100385"/>
                </a:lnTo>
                <a:lnTo>
                  <a:pt x="2514460" y="1117452"/>
                </a:lnTo>
                <a:lnTo>
                  <a:pt x="2471960" y="1133789"/>
                </a:lnTo>
                <a:lnTo>
                  <a:pt x="2428141" y="1149383"/>
                </a:lnTo>
                <a:lnTo>
                  <a:pt x="2383059" y="1164223"/>
                </a:lnTo>
                <a:lnTo>
                  <a:pt x="2336772" y="1178296"/>
                </a:lnTo>
                <a:lnTo>
                  <a:pt x="2289334" y="1191591"/>
                </a:lnTo>
                <a:lnTo>
                  <a:pt x="2240804" y="1204094"/>
                </a:lnTo>
                <a:lnTo>
                  <a:pt x="2191237" y="1215795"/>
                </a:lnTo>
                <a:lnTo>
                  <a:pt x="2140689" y="1226680"/>
                </a:lnTo>
                <a:lnTo>
                  <a:pt x="2089217" y="1236739"/>
                </a:lnTo>
                <a:lnTo>
                  <a:pt x="2036878" y="1245958"/>
                </a:lnTo>
                <a:lnTo>
                  <a:pt x="1983727" y="1254326"/>
                </a:lnTo>
                <a:lnTo>
                  <a:pt x="1929821" y="1261831"/>
                </a:lnTo>
                <a:lnTo>
                  <a:pt x="1875216" y="1268460"/>
                </a:lnTo>
                <a:lnTo>
                  <a:pt x="1819969" y="1274201"/>
                </a:lnTo>
                <a:lnTo>
                  <a:pt x="1764137" y="1279043"/>
                </a:lnTo>
                <a:lnTo>
                  <a:pt x="1707774" y="1282973"/>
                </a:lnTo>
                <a:lnTo>
                  <a:pt x="1650939" y="1285979"/>
                </a:lnTo>
                <a:lnTo>
                  <a:pt x="1593687" y="1288049"/>
                </a:lnTo>
                <a:lnTo>
                  <a:pt x="1536075" y="1289171"/>
                </a:lnTo>
                <a:lnTo>
                  <a:pt x="1478158" y="1289333"/>
                </a:lnTo>
                <a:lnTo>
                  <a:pt x="1419994" y="1288522"/>
                </a:lnTo>
                <a:lnTo>
                  <a:pt x="1361639" y="1286727"/>
                </a:lnTo>
                <a:lnTo>
                  <a:pt x="1303149" y="1283935"/>
                </a:lnTo>
                <a:lnTo>
                  <a:pt x="873254" y="1450559"/>
                </a:lnTo>
                <a:close/>
              </a:path>
            </a:pathLst>
          </a:custGeom>
          <a:ln w="57911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195561" y="4169486"/>
            <a:ext cx="2025014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i="1" dirty="0">
                <a:solidFill>
                  <a:srgbClr val="44536A"/>
                </a:solidFill>
                <a:latin typeface="Times New Roman"/>
                <a:cs typeface="Times New Roman"/>
              </a:rPr>
              <a:t>Open</a:t>
            </a:r>
            <a:r>
              <a:rPr sz="3200" b="1" i="1" spc="-25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3200" b="1" i="1" spc="-10" dirty="0">
                <a:solidFill>
                  <a:srgbClr val="44536A"/>
                </a:solidFill>
                <a:latin typeface="Times New Roman"/>
                <a:cs typeface="Times New Roman"/>
              </a:rPr>
              <a:t>music player.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0"/>
              </a:lnSpc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252" y="70484"/>
            <a:ext cx="31318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Performance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761" y="898397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25908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4246" y="1104270"/>
            <a:ext cx="8183245" cy="5200783"/>
          </a:xfrm>
          <a:prstGeom prst="rect">
            <a:avLst/>
          </a:prstGeom>
        </p:spPr>
        <p:txBody>
          <a:bodyPr vert="horz" wrap="square" lIns="0" tIns="2254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775"/>
              </a:spcBef>
              <a:buFont typeface="Wingdings"/>
              <a:buChar char=""/>
              <a:tabLst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Performance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our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collected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dataset</a:t>
            </a:r>
            <a:endParaRPr sz="2800" dirty="0">
              <a:latin typeface="Times New Roman"/>
              <a:cs typeface="Times New Roman"/>
            </a:endParaRPr>
          </a:p>
          <a:p>
            <a:pPr marL="812800" lvl="1" indent="-342900">
              <a:lnSpc>
                <a:spcPct val="100000"/>
              </a:lnSpc>
              <a:spcBef>
                <a:spcPts val="1680"/>
              </a:spcBef>
              <a:buFont typeface="Wingdings"/>
              <a:buChar char=""/>
              <a:tabLst>
                <a:tab pos="812800" algn="l"/>
              </a:tabLst>
            </a:pPr>
            <a:r>
              <a:rPr sz="2800" spc="-75" dirty="0">
                <a:latin typeface="Times New Roman"/>
                <a:cs typeface="Times New Roman"/>
              </a:rPr>
              <a:t>Two-</a:t>
            </a:r>
            <a:r>
              <a:rPr sz="2800" dirty="0">
                <a:latin typeface="Times New Roman"/>
                <a:cs typeface="Times New Roman"/>
              </a:rPr>
              <a:t>fold </a:t>
            </a:r>
            <a:r>
              <a:rPr sz="2800" spc="-10" dirty="0">
                <a:latin typeface="Times New Roman"/>
                <a:cs typeface="Times New Roman"/>
              </a:rPr>
              <a:t>cross-validation</a:t>
            </a:r>
            <a:endParaRPr sz="2800" dirty="0">
              <a:latin typeface="Times New Roman"/>
              <a:cs typeface="Times New Roman"/>
            </a:endParaRPr>
          </a:p>
          <a:p>
            <a:pPr marL="812800" lvl="1" indent="-342900">
              <a:lnSpc>
                <a:spcPct val="100000"/>
              </a:lnSpc>
              <a:spcBef>
                <a:spcPts val="1680"/>
              </a:spcBef>
              <a:buFont typeface="Wingdings"/>
              <a:buChar char=""/>
              <a:tabLst>
                <a:tab pos="812800" algn="l"/>
              </a:tabLst>
            </a:pPr>
            <a:r>
              <a:rPr sz="2800" dirty="0">
                <a:latin typeface="Times New Roman"/>
                <a:cs typeface="Times New Roman"/>
              </a:rPr>
              <a:t>Accuracy: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99.84%,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EER: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0.17%.</a:t>
            </a:r>
            <a:endParaRPr sz="2800" dirty="0">
              <a:latin typeface="Times New Roman"/>
              <a:cs typeface="Times New Roman"/>
            </a:endParaRPr>
          </a:p>
          <a:p>
            <a:pPr marL="812800" lvl="1" indent="-342900">
              <a:lnSpc>
                <a:spcPct val="100000"/>
              </a:lnSpc>
              <a:spcBef>
                <a:spcPts val="1680"/>
              </a:spcBef>
              <a:buFont typeface="Wingdings"/>
              <a:buChar char=""/>
              <a:tabLst>
                <a:tab pos="812800" algn="l"/>
              </a:tabLst>
            </a:pPr>
            <a:r>
              <a:rPr sz="2800" spc="-40" dirty="0">
                <a:latin typeface="Times New Roman"/>
                <a:cs typeface="Times New Roman"/>
              </a:rPr>
              <a:t>FAR: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0.05%;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FRR: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0.39%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685"/>
              </a:spcBef>
              <a:buFont typeface="Wingdings"/>
              <a:buChar char=""/>
              <a:tabLst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ReMasc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dataset,</a:t>
            </a:r>
            <a:r>
              <a:rPr sz="2800" spc="-1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Accuracy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97.78%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680"/>
              </a:spcBef>
              <a:buFont typeface="Wingdings"/>
              <a:buChar char=""/>
              <a:tabLst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Time</a:t>
            </a:r>
            <a:r>
              <a:rPr sz="2800" spc="-1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overhead</a:t>
            </a:r>
            <a:endParaRPr sz="2800" dirty="0">
              <a:latin typeface="Times New Roman"/>
              <a:cs typeface="Times New Roman"/>
            </a:endParaRPr>
          </a:p>
          <a:p>
            <a:pPr marL="812800" lvl="1" indent="-342900">
              <a:lnSpc>
                <a:spcPct val="100000"/>
              </a:lnSpc>
              <a:spcBef>
                <a:spcPts val="1680"/>
              </a:spcBef>
              <a:buFont typeface="Wingdings"/>
              <a:buChar char=""/>
              <a:tabLst>
                <a:tab pos="812800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6-</a:t>
            </a:r>
            <a:r>
              <a:rPr sz="2800" b="1" dirty="0">
                <a:latin typeface="Times New Roman"/>
                <a:cs typeface="Times New Roman"/>
              </a:rPr>
              <a:t>channel</a:t>
            </a:r>
            <a:r>
              <a:rPr sz="2800" dirty="0">
                <a:latin typeface="Times New Roman"/>
                <a:cs typeface="Times New Roman"/>
              </a:rPr>
              <a:t>: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0.12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seconds;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8-</a:t>
            </a:r>
            <a:r>
              <a:rPr sz="2800" dirty="0">
                <a:latin typeface="Times New Roman"/>
                <a:cs typeface="Times New Roman"/>
              </a:rPr>
              <a:t>channel: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0.38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seconds</a:t>
            </a:r>
            <a:endParaRPr sz="2800" dirty="0">
              <a:latin typeface="Times New Roman"/>
              <a:cs typeface="Times New Roman"/>
            </a:endParaRPr>
          </a:p>
          <a:p>
            <a:pPr marL="812800" lvl="1" indent="-342900">
              <a:lnSpc>
                <a:spcPct val="100000"/>
              </a:lnSpc>
              <a:spcBef>
                <a:spcPts val="1685"/>
              </a:spcBef>
              <a:buFont typeface="Wingdings"/>
              <a:buChar char=""/>
              <a:tabLst>
                <a:tab pos="812800" algn="l"/>
              </a:tabLst>
            </a:pPr>
            <a:r>
              <a:rPr sz="2800" dirty="0">
                <a:latin typeface="Times New Roman"/>
                <a:cs typeface="Times New Roman"/>
              </a:rPr>
              <a:t>Desktop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with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Intel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i7-</a:t>
            </a:r>
            <a:r>
              <a:rPr sz="2800" dirty="0">
                <a:latin typeface="Times New Roman"/>
                <a:cs typeface="Times New Roman"/>
              </a:rPr>
              <a:t>7700T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CPU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16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GB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RAM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0"/>
              </a:lnSpc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252" y="70484"/>
            <a:ext cx="62490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Impact</a:t>
            </a:r>
            <a:r>
              <a:rPr sz="4400" spc="-95" dirty="0"/>
              <a:t> </a:t>
            </a:r>
            <a:r>
              <a:rPr sz="4400" dirty="0"/>
              <a:t>of</a:t>
            </a:r>
            <a:r>
              <a:rPr sz="4400" spc="-145" dirty="0"/>
              <a:t> </a:t>
            </a:r>
            <a:r>
              <a:rPr sz="4400" spc="-30" dirty="0"/>
              <a:t>Various</a:t>
            </a:r>
            <a:r>
              <a:rPr sz="4400" spc="-90" dirty="0"/>
              <a:t> </a:t>
            </a:r>
            <a:r>
              <a:rPr sz="4400" spc="-10" dirty="0"/>
              <a:t>Factors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761" y="898397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25908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4246" y="1317752"/>
            <a:ext cx="63893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"/>
              <a:tabLst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ArrayID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robust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following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factors: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1446" y="1743180"/>
            <a:ext cx="2827020" cy="3227705"/>
          </a:xfrm>
          <a:prstGeom prst="rect">
            <a:avLst/>
          </a:prstGeom>
        </p:spPr>
        <p:txBody>
          <a:bodyPr vert="horz" wrap="square" lIns="0" tIns="2266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785"/>
              </a:spcBef>
              <a:buFont typeface="Wingdings"/>
              <a:buChar char=""/>
              <a:tabLst>
                <a:tab pos="355600" algn="l"/>
              </a:tabLst>
            </a:pPr>
            <a:r>
              <a:rPr sz="2800" spc="-10" dirty="0">
                <a:latin typeface="Times New Roman"/>
                <a:cs typeface="Times New Roman"/>
              </a:rPr>
              <a:t>Distance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680"/>
              </a:spcBef>
              <a:buFont typeface="Wingdings"/>
              <a:buChar char=""/>
              <a:tabLst>
                <a:tab pos="355600" algn="l"/>
              </a:tabLst>
            </a:pPr>
            <a:r>
              <a:rPr sz="2800" spc="-10" dirty="0">
                <a:latin typeface="Times New Roman"/>
                <a:cs typeface="Times New Roman"/>
              </a:rPr>
              <a:t>Direction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680"/>
              </a:spcBef>
              <a:buFont typeface="Wingdings"/>
              <a:buChar char=""/>
              <a:tabLst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Spoofing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devices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685"/>
              </a:spcBef>
              <a:buFont typeface="Wingdings"/>
              <a:buChar char=""/>
              <a:tabLst>
                <a:tab pos="355600" algn="l"/>
              </a:tabLst>
            </a:pPr>
            <a:r>
              <a:rPr sz="2800" spc="-10" dirty="0">
                <a:latin typeface="Times New Roman"/>
                <a:cs typeface="Times New Roman"/>
              </a:rPr>
              <a:t>Environment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680"/>
              </a:spcBef>
              <a:buFont typeface="Wingdings"/>
              <a:buChar char=""/>
              <a:tabLst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User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movement</a:t>
            </a:r>
            <a:endParaRPr sz="280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825365" y="1885695"/>
          <a:ext cx="6894195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4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等线"/>
                          <a:cs typeface="等线"/>
                        </a:rPr>
                        <a:t>Training</a:t>
                      </a:r>
                      <a:r>
                        <a:rPr sz="2400" b="1" spc="-40" dirty="0">
                          <a:solidFill>
                            <a:srgbClr val="FFFFFF"/>
                          </a:solidFill>
                          <a:latin typeface="等线"/>
                          <a:cs typeface="等线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等线"/>
                          <a:cs typeface="等线"/>
                        </a:rPr>
                        <a:t>Distance</a:t>
                      </a:r>
                      <a:r>
                        <a:rPr sz="2400" b="1" spc="-35" dirty="0">
                          <a:solidFill>
                            <a:srgbClr val="FFFFFF"/>
                          </a:solidFill>
                          <a:latin typeface="等线"/>
                          <a:cs typeface="等线"/>
                        </a:rPr>
                        <a:t> 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等线"/>
                          <a:cs typeface="等线"/>
                        </a:rPr>
                        <a:t>(m)</a:t>
                      </a:r>
                      <a:endParaRPr sz="2400">
                        <a:latin typeface="等线"/>
                        <a:cs typeface="等线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25" dirty="0">
                          <a:solidFill>
                            <a:srgbClr val="FFFFFF"/>
                          </a:solidFill>
                          <a:latin typeface="等线"/>
                          <a:cs typeface="等线"/>
                        </a:rPr>
                        <a:t>1.2</a:t>
                      </a:r>
                      <a:endParaRPr sz="2400">
                        <a:latin typeface="等线"/>
                        <a:cs typeface="等线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25" dirty="0">
                          <a:solidFill>
                            <a:srgbClr val="FFFFFF"/>
                          </a:solidFill>
                          <a:latin typeface="等线"/>
                          <a:cs typeface="等线"/>
                        </a:rPr>
                        <a:t>1.8</a:t>
                      </a:r>
                      <a:endParaRPr sz="2400">
                        <a:latin typeface="等线"/>
                        <a:cs typeface="等线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25" dirty="0">
                          <a:solidFill>
                            <a:srgbClr val="FFFFFF"/>
                          </a:solidFill>
                          <a:latin typeface="等线"/>
                          <a:cs typeface="等线"/>
                        </a:rPr>
                        <a:t>2.4</a:t>
                      </a:r>
                      <a:endParaRPr sz="2400">
                        <a:latin typeface="等线"/>
                        <a:cs typeface="等线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dirty="0">
                          <a:latin typeface="等线"/>
                          <a:cs typeface="等线"/>
                        </a:rPr>
                        <a:t>Accuracy</a:t>
                      </a:r>
                      <a:r>
                        <a:rPr sz="2400" spc="-15" dirty="0">
                          <a:latin typeface="等线"/>
                          <a:cs typeface="等线"/>
                        </a:rPr>
                        <a:t> </a:t>
                      </a:r>
                      <a:r>
                        <a:rPr sz="2400" spc="-25" dirty="0">
                          <a:latin typeface="等线"/>
                          <a:cs typeface="等线"/>
                        </a:rPr>
                        <a:t>(%)</a:t>
                      </a:r>
                      <a:endParaRPr sz="2400">
                        <a:latin typeface="等线"/>
                        <a:cs typeface="等线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10" dirty="0">
                          <a:latin typeface="等线"/>
                          <a:cs typeface="等线"/>
                        </a:rPr>
                        <a:t>99.41</a:t>
                      </a:r>
                      <a:endParaRPr sz="2400">
                        <a:latin typeface="等线"/>
                        <a:cs typeface="等线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10" dirty="0">
                          <a:latin typeface="等线"/>
                          <a:cs typeface="等线"/>
                        </a:rPr>
                        <a:t>99.53</a:t>
                      </a:r>
                      <a:endParaRPr sz="2400">
                        <a:latin typeface="等线"/>
                        <a:cs typeface="等线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10" dirty="0">
                          <a:latin typeface="等线"/>
                          <a:cs typeface="等线"/>
                        </a:rPr>
                        <a:t>99.66</a:t>
                      </a:r>
                      <a:endParaRPr sz="2400">
                        <a:latin typeface="等线"/>
                        <a:cs typeface="等线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2400" dirty="0">
                          <a:latin typeface="等线"/>
                          <a:cs typeface="等线"/>
                        </a:rPr>
                        <a:t>EER</a:t>
                      </a:r>
                      <a:r>
                        <a:rPr sz="2400" spc="10" dirty="0">
                          <a:latin typeface="等线"/>
                          <a:cs typeface="等线"/>
                        </a:rPr>
                        <a:t> </a:t>
                      </a:r>
                      <a:r>
                        <a:rPr sz="2400" spc="-25" dirty="0">
                          <a:latin typeface="等线"/>
                          <a:cs typeface="等线"/>
                        </a:rPr>
                        <a:t>(%)</a:t>
                      </a:r>
                      <a:endParaRPr sz="2400">
                        <a:latin typeface="等线"/>
                        <a:cs typeface="等线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2400" spc="-20" dirty="0">
                          <a:latin typeface="等线"/>
                          <a:cs typeface="等线"/>
                        </a:rPr>
                        <a:t>1.11</a:t>
                      </a:r>
                      <a:endParaRPr sz="2400">
                        <a:latin typeface="等线"/>
                        <a:cs typeface="等线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2400" spc="-20" dirty="0">
                          <a:latin typeface="等线"/>
                          <a:cs typeface="等线"/>
                        </a:rPr>
                        <a:t>0.93</a:t>
                      </a:r>
                      <a:endParaRPr sz="2400">
                        <a:latin typeface="等线"/>
                        <a:cs typeface="等线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2400" spc="-20" dirty="0">
                          <a:latin typeface="等线"/>
                          <a:cs typeface="等线"/>
                        </a:rPr>
                        <a:t>0.69</a:t>
                      </a:r>
                      <a:endParaRPr sz="2400">
                        <a:latin typeface="等线"/>
                        <a:cs typeface="等线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725923" y="4488179"/>
          <a:ext cx="2908299" cy="1119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0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84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84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82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1336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3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87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1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7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4121911" y="4216912"/>
            <a:ext cx="437515" cy="152146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885"/>
              </a:spcBef>
            </a:pPr>
            <a:r>
              <a:rPr sz="1800" spc="-25" dirty="0">
                <a:solidFill>
                  <a:srgbClr val="585858"/>
                </a:solidFill>
                <a:latin typeface="等线"/>
                <a:cs typeface="等线"/>
              </a:rPr>
              <a:t>100</a:t>
            </a:r>
            <a:endParaRPr sz="1800">
              <a:latin typeface="等线"/>
              <a:cs typeface="等线"/>
            </a:endParaRPr>
          </a:p>
          <a:p>
            <a:pPr marR="5080" algn="r">
              <a:lnSpc>
                <a:spcPct val="100000"/>
              </a:lnSpc>
              <a:spcBef>
                <a:spcPts val="785"/>
              </a:spcBef>
            </a:pPr>
            <a:r>
              <a:rPr sz="1800" spc="-20" dirty="0">
                <a:solidFill>
                  <a:srgbClr val="585858"/>
                </a:solidFill>
                <a:latin typeface="等线"/>
                <a:cs typeface="等线"/>
              </a:rPr>
              <a:t>99.5</a:t>
            </a:r>
            <a:endParaRPr sz="1800">
              <a:latin typeface="等线"/>
              <a:cs typeface="等线"/>
            </a:endParaRPr>
          </a:p>
          <a:p>
            <a:pPr marR="5080" algn="r">
              <a:lnSpc>
                <a:spcPct val="100000"/>
              </a:lnSpc>
              <a:spcBef>
                <a:spcPts val="785"/>
              </a:spcBef>
            </a:pPr>
            <a:r>
              <a:rPr sz="1800" spc="-25" dirty="0">
                <a:solidFill>
                  <a:srgbClr val="585858"/>
                </a:solidFill>
                <a:latin typeface="等线"/>
                <a:cs typeface="等线"/>
              </a:rPr>
              <a:t>99</a:t>
            </a:r>
            <a:endParaRPr sz="1800">
              <a:latin typeface="等线"/>
              <a:cs typeface="等线"/>
            </a:endParaRPr>
          </a:p>
          <a:p>
            <a:pPr marR="5080" algn="r">
              <a:lnSpc>
                <a:spcPct val="100000"/>
              </a:lnSpc>
              <a:spcBef>
                <a:spcPts val="780"/>
              </a:spcBef>
            </a:pPr>
            <a:r>
              <a:rPr sz="1800" spc="-20" dirty="0">
                <a:solidFill>
                  <a:srgbClr val="585858"/>
                </a:solidFill>
                <a:latin typeface="等线"/>
                <a:cs typeface="等线"/>
              </a:rPr>
              <a:t>98.5</a:t>
            </a:r>
            <a:endParaRPr sz="1800">
              <a:latin typeface="等线"/>
              <a:cs typeface="等线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19903" y="5683402"/>
            <a:ext cx="542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585858"/>
                </a:solidFill>
                <a:latin typeface="等线"/>
                <a:cs typeface="等线"/>
              </a:rPr>
              <a:t>Front</a:t>
            </a:r>
            <a:endParaRPr sz="1800">
              <a:latin typeface="等线"/>
              <a:cs typeface="等线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23052" y="5683402"/>
            <a:ext cx="388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585858"/>
                </a:solidFill>
                <a:latin typeface="等线"/>
                <a:cs typeface="等线"/>
              </a:rPr>
              <a:t>Left</a:t>
            </a:r>
            <a:endParaRPr sz="1800">
              <a:latin typeface="等线"/>
              <a:cs typeface="等线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84394" y="3898772"/>
            <a:ext cx="1454785" cy="35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dirty="0">
                <a:solidFill>
                  <a:srgbClr val="585858"/>
                </a:solidFill>
                <a:latin typeface="等线"/>
                <a:cs typeface="等线"/>
              </a:rPr>
              <a:t>Accuracy</a:t>
            </a:r>
            <a:r>
              <a:rPr sz="2150" spc="-20" dirty="0">
                <a:solidFill>
                  <a:srgbClr val="585858"/>
                </a:solidFill>
                <a:latin typeface="等线"/>
                <a:cs typeface="等线"/>
              </a:rPr>
              <a:t> </a:t>
            </a:r>
            <a:r>
              <a:rPr sz="2150" spc="-25" dirty="0">
                <a:solidFill>
                  <a:srgbClr val="585858"/>
                </a:solidFill>
                <a:latin typeface="等线"/>
                <a:cs typeface="等线"/>
              </a:rPr>
              <a:t>(%)</a:t>
            </a:r>
            <a:endParaRPr sz="2150">
              <a:latin typeface="等线"/>
              <a:cs typeface="等线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328659" y="4797552"/>
            <a:ext cx="2891155" cy="821690"/>
            <a:chOff x="8328659" y="4797552"/>
            <a:chExt cx="2891155" cy="821690"/>
          </a:xfrm>
        </p:grpSpPr>
        <p:sp>
          <p:nvSpPr>
            <p:cNvPr id="13" name="object 13"/>
            <p:cNvSpPr/>
            <p:nvPr/>
          </p:nvSpPr>
          <p:spPr>
            <a:xfrm>
              <a:off x="8328659" y="5236464"/>
              <a:ext cx="970915" cy="0"/>
            </a:xfrm>
            <a:custGeom>
              <a:avLst/>
              <a:gdLst/>
              <a:ahLst/>
              <a:cxnLst/>
              <a:rect l="l" t="t" r="r" b="b"/>
              <a:pathLst>
                <a:path w="970915">
                  <a:moveTo>
                    <a:pt x="0" y="0"/>
                  </a:moveTo>
                  <a:lnTo>
                    <a:pt x="970788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526523" y="5236464"/>
              <a:ext cx="495300" cy="0"/>
            </a:xfrm>
            <a:custGeom>
              <a:avLst/>
              <a:gdLst/>
              <a:ahLst/>
              <a:cxnLst/>
              <a:rect l="l" t="t" r="r" b="b"/>
              <a:pathLst>
                <a:path w="495300">
                  <a:moveTo>
                    <a:pt x="0" y="0"/>
                  </a:moveTo>
                  <a:lnTo>
                    <a:pt x="495300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99447" y="5167884"/>
              <a:ext cx="227329" cy="447040"/>
            </a:xfrm>
            <a:custGeom>
              <a:avLst/>
              <a:gdLst/>
              <a:ahLst/>
              <a:cxnLst/>
              <a:rect l="l" t="t" r="r" b="b"/>
              <a:pathLst>
                <a:path w="227329" h="447039">
                  <a:moveTo>
                    <a:pt x="227075" y="0"/>
                  </a:moveTo>
                  <a:lnTo>
                    <a:pt x="0" y="0"/>
                  </a:lnTo>
                  <a:lnTo>
                    <a:pt x="0" y="446532"/>
                  </a:lnTo>
                  <a:lnTo>
                    <a:pt x="227075" y="446532"/>
                  </a:lnTo>
                  <a:lnTo>
                    <a:pt x="22707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28659" y="4858512"/>
              <a:ext cx="2891155" cy="378460"/>
            </a:xfrm>
            <a:custGeom>
              <a:avLst/>
              <a:gdLst/>
              <a:ahLst/>
              <a:cxnLst/>
              <a:rect l="l" t="t" r="r" b="b"/>
              <a:pathLst>
                <a:path w="2891154" h="378460">
                  <a:moveTo>
                    <a:pt x="1920240" y="377951"/>
                  </a:moveTo>
                  <a:lnTo>
                    <a:pt x="2891028" y="377951"/>
                  </a:lnTo>
                </a:path>
                <a:path w="2891154" h="378460">
                  <a:moveTo>
                    <a:pt x="0" y="0"/>
                  </a:moveTo>
                  <a:lnTo>
                    <a:pt x="1693164" y="0"/>
                  </a:lnTo>
                </a:path>
                <a:path w="2891154" h="378460">
                  <a:moveTo>
                    <a:pt x="1920240" y="0"/>
                  </a:moveTo>
                  <a:lnTo>
                    <a:pt x="2891028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021824" y="4797552"/>
              <a:ext cx="951230" cy="817244"/>
            </a:xfrm>
            <a:custGeom>
              <a:avLst/>
              <a:gdLst/>
              <a:ahLst/>
              <a:cxnLst/>
              <a:rect l="l" t="t" r="r" b="b"/>
              <a:pathLst>
                <a:path w="951229" h="817245">
                  <a:moveTo>
                    <a:pt x="227076" y="0"/>
                  </a:moveTo>
                  <a:lnTo>
                    <a:pt x="0" y="0"/>
                  </a:lnTo>
                  <a:lnTo>
                    <a:pt x="0" y="816864"/>
                  </a:lnTo>
                  <a:lnTo>
                    <a:pt x="227076" y="816864"/>
                  </a:lnTo>
                  <a:lnTo>
                    <a:pt x="227076" y="0"/>
                  </a:lnTo>
                  <a:close/>
                </a:path>
                <a:path w="951229" h="817245">
                  <a:moveTo>
                    <a:pt x="950976" y="492252"/>
                  </a:moveTo>
                  <a:lnTo>
                    <a:pt x="723900" y="492252"/>
                  </a:lnTo>
                  <a:lnTo>
                    <a:pt x="723900" y="816864"/>
                  </a:lnTo>
                  <a:lnTo>
                    <a:pt x="950976" y="816864"/>
                  </a:lnTo>
                  <a:lnTo>
                    <a:pt x="950976" y="492252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328659" y="5614416"/>
              <a:ext cx="2891155" cy="0"/>
            </a:xfrm>
            <a:custGeom>
              <a:avLst/>
              <a:gdLst/>
              <a:ahLst/>
              <a:cxnLst/>
              <a:rect l="l" t="t" r="r" b="b"/>
              <a:pathLst>
                <a:path w="2891154">
                  <a:moveTo>
                    <a:pt x="0" y="0"/>
                  </a:moveTo>
                  <a:lnTo>
                    <a:pt x="2891028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8328659" y="4480559"/>
            <a:ext cx="2891155" cy="0"/>
          </a:xfrm>
          <a:custGeom>
            <a:avLst/>
            <a:gdLst/>
            <a:ahLst/>
            <a:cxnLst/>
            <a:rect l="l" t="t" r="r" b="b"/>
            <a:pathLst>
              <a:path w="2891154">
                <a:moveTo>
                  <a:pt x="0" y="0"/>
                </a:moveTo>
                <a:lnTo>
                  <a:pt x="289102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845043" y="4201856"/>
            <a:ext cx="316865" cy="153670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10"/>
              </a:spcBef>
            </a:pPr>
            <a:r>
              <a:rPr sz="1800" spc="-25" dirty="0">
                <a:solidFill>
                  <a:srgbClr val="585858"/>
                </a:solidFill>
                <a:latin typeface="等线"/>
                <a:cs typeface="等线"/>
              </a:rPr>
              <a:t>1.5</a:t>
            </a:r>
            <a:endParaRPr sz="1800">
              <a:latin typeface="等线"/>
              <a:cs typeface="等线"/>
            </a:endParaRPr>
          </a:p>
          <a:p>
            <a:pPr marR="5080" algn="r">
              <a:lnSpc>
                <a:spcPct val="100000"/>
              </a:lnSpc>
              <a:spcBef>
                <a:spcPts val="815"/>
              </a:spcBef>
            </a:pPr>
            <a:r>
              <a:rPr sz="1800" dirty="0">
                <a:solidFill>
                  <a:srgbClr val="585858"/>
                </a:solidFill>
                <a:latin typeface="等线"/>
                <a:cs typeface="等线"/>
              </a:rPr>
              <a:t>1</a:t>
            </a:r>
            <a:endParaRPr sz="1800">
              <a:latin typeface="等线"/>
              <a:cs typeface="等线"/>
            </a:endParaRPr>
          </a:p>
          <a:p>
            <a:pPr marR="5080" algn="r">
              <a:lnSpc>
                <a:spcPct val="100000"/>
              </a:lnSpc>
              <a:spcBef>
                <a:spcPts val="815"/>
              </a:spcBef>
            </a:pPr>
            <a:r>
              <a:rPr sz="1800" spc="-25" dirty="0">
                <a:solidFill>
                  <a:srgbClr val="585858"/>
                </a:solidFill>
                <a:latin typeface="等线"/>
                <a:cs typeface="等线"/>
              </a:rPr>
              <a:t>0.5</a:t>
            </a:r>
            <a:endParaRPr sz="1800">
              <a:latin typeface="等线"/>
              <a:cs typeface="等线"/>
            </a:endParaRPr>
          </a:p>
          <a:p>
            <a:pPr marR="5080" algn="r">
              <a:lnSpc>
                <a:spcPct val="100000"/>
              </a:lnSpc>
              <a:spcBef>
                <a:spcPts val="815"/>
              </a:spcBef>
            </a:pPr>
            <a:r>
              <a:rPr sz="1800" dirty="0">
                <a:solidFill>
                  <a:srgbClr val="585858"/>
                </a:solidFill>
                <a:latin typeface="等线"/>
                <a:cs typeface="等线"/>
              </a:rPr>
              <a:t>0</a:t>
            </a:r>
            <a:endParaRPr sz="1800">
              <a:latin typeface="等线"/>
              <a:cs typeface="等线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0"/>
              </a:lnSpc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  <p:sp>
        <p:nvSpPr>
          <p:cNvPr id="21" name="object 21"/>
          <p:cNvSpPr txBox="1"/>
          <p:nvPr/>
        </p:nvSpPr>
        <p:spPr>
          <a:xfrm>
            <a:off x="6275578" y="5683402"/>
            <a:ext cx="2687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8985" algn="l"/>
                <a:tab pos="2157095" algn="l"/>
              </a:tabLst>
            </a:pPr>
            <a:r>
              <a:rPr sz="1800" spc="-10" dirty="0">
                <a:solidFill>
                  <a:srgbClr val="585858"/>
                </a:solidFill>
                <a:latin typeface="等线"/>
                <a:cs typeface="等线"/>
              </a:rPr>
              <a:t>Right</a:t>
            </a:r>
            <a:r>
              <a:rPr sz="1800" dirty="0">
                <a:solidFill>
                  <a:srgbClr val="585858"/>
                </a:solidFill>
                <a:latin typeface="等线"/>
                <a:cs typeface="等线"/>
              </a:rPr>
              <a:t>	</a:t>
            </a:r>
            <a:r>
              <a:rPr sz="1800" spc="-20" dirty="0">
                <a:solidFill>
                  <a:srgbClr val="585858"/>
                </a:solidFill>
                <a:latin typeface="等线"/>
                <a:cs typeface="等线"/>
              </a:rPr>
              <a:t>Back</a:t>
            </a:r>
            <a:r>
              <a:rPr sz="1800" dirty="0">
                <a:solidFill>
                  <a:srgbClr val="585858"/>
                </a:solidFill>
                <a:latin typeface="等线"/>
                <a:cs typeface="等线"/>
              </a:rPr>
              <a:t>	</a:t>
            </a:r>
            <a:r>
              <a:rPr sz="1800" spc="-10" dirty="0">
                <a:solidFill>
                  <a:srgbClr val="585858"/>
                </a:solidFill>
                <a:latin typeface="等线"/>
                <a:cs typeface="等线"/>
              </a:rPr>
              <a:t>Front</a:t>
            </a:r>
            <a:endParaRPr sz="1800">
              <a:latin typeface="等线"/>
              <a:cs typeface="等线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140320" y="3156833"/>
            <a:ext cx="2842895" cy="1084580"/>
          </a:xfrm>
          <a:prstGeom prst="rect">
            <a:avLst/>
          </a:prstGeom>
        </p:spPr>
        <p:txBody>
          <a:bodyPr vert="horz" wrap="square" lIns="0" tIns="204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10"/>
              </a:spcBef>
            </a:pPr>
            <a:r>
              <a:rPr sz="2400" dirty="0">
                <a:latin typeface="Times New Roman"/>
                <a:cs typeface="Times New Roman"/>
              </a:rPr>
              <a:t>Impact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distance</a:t>
            </a:r>
            <a:endParaRPr sz="24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1365"/>
              </a:spcBef>
            </a:pPr>
            <a:r>
              <a:rPr sz="2150" dirty="0">
                <a:solidFill>
                  <a:srgbClr val="585858"/>
                </a:solidFill>
                <a:latin typeface="等线"/>
                <a:cs typeface="等线"/>
              </a:rPr>
              <a:t>EER</a:t>
            </a:r>
            <a:r>
              <a:rPr sz="2150" spc="-10" dirty="0">
                <a:solidFill>
                  <a:srgbClr val="585858"/>
                </a:solidFill>
                <a:latin typeface="等线"/>
                <a:cs typeface="等线"/>
              </a:rPr>
              <a:t> </a:t>
            </a:r>
            <a:r>
              <a:rPr sz="2150" spc="-25" dirty="0">
                <a:solidFill>
                  <a:srgbClr val="585858"/>
                </a:solidFill>
                <a:latin typeface="等线"/>
                <a:cs typeface="等线"/>
              </a:rPr>
              <a:t>(%)</a:t>
            </a:r>
            <a:endParaRPr sz="2150">
              <a:latin typeface="等线"/>
              <a:cs typeface="等线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219692" y="5683402"/>
            <a:ext cx="388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585858"/>
                </a:solidFill>
                <a:latin typeface="等线"/>
                <a:cs typeface="等线"/>
              </a:rPr>
              <a:t>Left</a:t>
            </a:r>
            <a:endParaRPr sz="1800">
              <a:latin typeface="等线"/>
              <a:cs typeface="等线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868281" y="5683402"/>
            <a:ext cx="538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585858"/>
                </a:solidFill>
                <a:latin typeface="等线"/>
                <a:cs typeface="等线"/>
              </a:rPr>
              <a:t>Right</a:t>
            </a:r>
            <a:endParaRPr sz="1800">
              <a:latin typeface="等线"/>
              <a:cs typeface="等线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621136" y="5683402"/>
            <a:ext cx="479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585858"/>
                </a:solidFill>
                <a:latin typeface="等线"/>
                <a:cs typeface="等线"/>
              </a:rPr>
              <a:t>Back</a:t>
            </a:r>
            <a:endParaRPr sz="1800">
              <a:latin typeface="等线"/>
              <a:cs typeface="等线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594093" y="5992164"/>
            <a:ext cx="2360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Impact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direction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60676" y="2087879"/>
            <a:ext cx="2755900" cy="3168650"/>
            <a:chOff x="2360676" y="2087879"/>
            <a:chExt cx="2755900" cy="31686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72120" y="2406317"/>
              <a:ext cx="1930979" cy="210323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60676" y="2087879"/>
              <a:ext cx="2755392" cy="316839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788920" y="2414015"/>
              <a:ext cx="1847214" cy="1972310"/>
            </a:xfrm>
            <a:custGeom>
              <a:avLst/>
              <a:gdLst/>
              <a:ahLst/>
              <a:cxnLst/>
              <a:rect l="l" t="t" r="r" b="b"/>
              <a:pathLst>
                <a:path w="1847214" h="1972310">
                  <a:moveTo>
                    <a:pt x="0" y="1972055"/>
                  </a:moveTo>
                  <a:lnTo>
                    <a:pt x="1847087" y="1972055"/>
                  </a:lnTo>
                  <a:lnTo>
                    <a:pt x="1847087" y="0"/>
                  </a:lnTo>
                  <a:lnTo>
                    <a:pt x="0" y="0"/>
                  </a:lnTo>
                  <a:lnTo>
                    <a:pt x="0" y="19720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88920" y="2485517"/>
            <a:ext cx="1847214" cy="1778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3709">
              <a:lnSpc>
                <a:spcPct val="100000"/>
              </a:lnSpc>
              <a:spcBef>
                <a:spcPts val="95"/>
              </a:spcBef>
            </a:pPr>
            <a:r>
              <a:rPr sz="11500" spc="-5" dirty="0">
                <a:solidFill>
                  <a:srgbClr val="C00000"/>
                </a:solidFill>
                <a:latin typeface="微软雅黑"/>
                <a:cs typeface="微软雅黑"/>
              </a:rPr>
              <a:t>5</a:t>
            </a:r>
            <a:endParaRPr sz="11500">
              <a:latin typeface="微软雅黑"/>
              <a:cs typeface="微软雅黑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90444" y="4386071"/>
            <a:ext cx="1845945" cy="58419"/>
          </a:xfrm>
          <a:custGeom>
            <a:avLst/>
            <a:gdLst/>
            <a:ahLst/>
            <a:cxnLst/>
            <a:rect l="l" t="t" r="r" b="b"/>
            <a:pathLst>
              <a:path w="1845945" h="58420">
                <a:moveTo>
                  <a:pt x="1845563" y="0"/>
                </a:moveTo>
                <a:lnTo>
                  <a:pt x="0" y="0"/>
                </a:lnTo>
                <a:lnTo>
                  <a:pt x="0" y="57911"/>
                </a:lnTo>
                <a:lnTo>
                  <a:pt x="1845563" y="57911"/>
                </a:lnTo>
                <a:lnTo>
                  <a:pt x="184556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81584" y="2845185"/>
            <a:ext cx="4600986" cy="122699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198364" y="2852927"/>
            <a:ext cx="4517390" cy="11525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17804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714"/>
              </a:spcBef>
            </a:pPr>
            <a:r>
              <a:rPr sz="4400" b="1" spc="-10" dirty="0">
                <a:solidFill>
                  <a:srgbClr val="254A68"/>
                </a:solidFill>
                <a:latin typeface="Times New Roman"/>
                <a:cs typeface="Times New Roman"/>
              </a:rPr>
              <a:t>Discussions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0"/>
              </a:lnSpc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252" y="70484"/>
            <a:ext cx="37820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Impact</a:t>
            </a:r>
            <a:r>
              <a:rPr sz="4400" spc="-25" dirty="0"/>
              <a:t> </a:t>
            </a:r>
            <a:r>
              <a:rPr sz="4400" dirty="0"/>
              <a:t>of </a:t>
            </a:r>
            <a:r>
              <a:rPr sz="4400" spc="-10" dirty="0"/>
              <a:t>Noise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761" y="898397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25908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4246" y="1161034"/>
            <a:ext cx="7985354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"/>
              <a:tabLst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Performance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degrades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when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noise</a:t>
            </a:r>
            <a:r>
              <a:rPr sz="2800" b="1" spc="-9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increases</a:t>
            </a:r>
            <a:r>
              <a:rPr sz="2800" spc="-10" dirty="0"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13452" y="3864102"/>
            <a:ext cx="2164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Experiment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setup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2367" y="1869948"/>
            <a:ext cx="7469821" cy="2037588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2063495" y="4913376"/>
            <a:ext cx="3868420" cy="944880"/>
            <a:chOff x="2063495" y="4913376"/>
            <a:chExt cx="3868420" cy="944880"/>
          </a:xfrm>
        </p:grpSpPr>
        <p:sp>
          <p:nvSpPr>
            <p:cNvPr id="8" name="object 8"/>
            <p:cNvSpPr/>
            <p:nvPr/>
          </p:nvSpPr>
          <p:spPr>
            <a:xfrm>
              <a:off x="2063495" y="5541264"/>
              <a:ext cx="1039494" cy="0"/>
            </a:xfrm>
            <a:custGeom>
              <a:avLst/>
              <a:gdLst/>
              <a:ahLst/>
              <a:cxnLst/>
              <a:rect l="l" t="t" r="r" b="b"/>
              <a:pathLst>
                <a:path w="1039494">
                  <a:moveTo>
                    <a:pt x="0" y="0"/>
                  </a:moveTo>
                  <a:lnTo>
                    <a:pt x="265176" y="0"/>
                  </a:lnTo>
                </a:path>
                <a:path w="1039494">
                  <a:moveTo>
                    <a:pt x="509016" y="0"/>
                  </a:moveTo>
                  <a:lnTo>
                    <a:pt x="1039368" y="0"/>
                  </a:lnTo>
                </a:path>
              </a:pathLst>
            </a:custGeom>
            <a:ln w="91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63495" y="5228844"/>
              <a:ext cx="265430" cy="0"/>
            </a:xfrm>
            <a:custGeom>
              <a:avLst/>
              <a:gdLst/>
              <a:ahLst/>
              <a:cxnLst/>
              <a:rect l="l" t="t" r="r" b="b"/>
              <a:pathLst>
                <a:path w="265430">
                  <a:moveTo>
                    <a:pt x="0" y="0"/>
                  </a:moveTo>
                  <a:lnTo>
                    <a:pt x="265176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72511" y="5228844"/>
              <a:ext cx="530860" cy="0"/>
            </a:xfrm>
            <a:custGeom>
              <a:avLst/>
              <a:gdLst/>
              <a:ahLst/>
              <a:cxnLst/>
              <a:rect l="l" t="t" r="r" b="b"/>
              <a:pathLst>
                <a:path w="530860">
                  <a:moveTo>
                    <a:pt x="0" y="0"/>
                  </a:moveTo>
                  <a:lnTo>
                    <a:pt x="530351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63495" y="4915662"/>
              <a:ext cx="3868420" cy="5080"/>
            </a:xfrm>
            <a:custGeom>
              <a:avLst/>
              <a:gdLst/>
              <a:ahLst/>
              <a:cxnLst/>
              <a:rect l="l" t="t" r="r" b="b"/>
              <a:pathLst>
                <a:path w="3868420" h="5079">
                  <a:moveTo>
                    <a:pt x="0" y="4572"/>
                  </a:moveTo>
                  <a:lnTo>
                    <a:pt x="3867912" y="4572"/>
                  </a:lnTo>
                </a:path>
                <a:path w="3868420" h="5079">
                  <a:moveTo>
                    <a:pt x="0" y="0"/>
                  </a:moveTo>
                  <a:lnTo>
                    <a:pt x="3867912" y="0"/>
                  </a:lnTo>
                </a:path>
              </a:pathLst>
            </a:custGeom>
            <a:ln w="457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28671" y="4954524"/>
              <a:ext cx="243840" cy="899160"/>
            </a:xfrm>
            <a:custGeom>
              <a:avLst/>
              <a:gdLst/>
              <a:ahLst/>
              <a:cxnLst/>
              <a:rect l="l" t="t" r="r" b="b"/>
              <a:pathLst>
                <a:path w="243839" h="899160">
                  <a:moveTo>
                    <a:pt x="243839" y="0"/>
                  </a:moveTo>
                  <a:lnTo>
                    <a:pt x="0" y="0"/>
                  </a:lnTo>
                  <a:lnTo>
                    <a:pt x="0" y="899160"/>
                  </a:lnTo>
                  <a:lnTo>
                    <a:pt x="243839" y="899160"/>
                  </a:lnTo>
                  <a:lnTo>
                    <a:pt x="24383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45179" y="5541264"/>
              <a:ext cx="532130" cy="0"/>
            </a:xfrm>
            <a:custGeom>
              <a:avLst/>
              <a:gdLst/>
              <a:ahLst/>
              <a:cxnLst/>
              <a:rect l="l" t="t" r="r" b="b"/>
              <a:pathLst>
                <a:path w="532129">
                  <a:moveTo>
                    <a:pt x="0" y="0"/>
                  </a:moveTo>
                  <a:lnTo>
                    <a:pt x="531876" y="0"/>
                  </a:lnTo>
                </a:path>
              </a:pathLst>
            </a:custGeom>
            <a:ln w="91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45179" y="5228844"/>
              <a:ext cx="532130" cy="0"/>
            </a:xfrm>
            <a:custGeom>
              <a:avLst/>
              <a:gdLst/>
              <a:ahLst/>
              <a:cxnLst/>
              <a:rect l="l" t="t" r="r" b="b"/>
              <a:pathLst>
                <a:path w="532129">
                  <a:moveTo>
                    <a:pt x="0" y="0"/>
                  </a:moveTo>
                  <a:lnTo>
                    <a:pt x="531876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02863" y="4917948"/>
              <a:ext cx="242570" cy="935990"/>
            </a:xfrm>
            <a:custGeom>
              <a:avLst/>
              <a:gdLst/>
              <a:ahLst/>
              <a:cxnLst/>
              <a:rect l="l" t="t" r="r" b="b"/>
              <a:pathLst>
                <a:path w="242570" h="935989">
                  <a:moveTo>
                    <a:pt x="242315" y="0"/>
                  </a:moveTo>
                  <a:lnTo>
                    <a:pt x="0" y="0"/>
                  </a:lnTo>
                  <a:lnTo>
                    <a:pt x="0" y="935735"/>
                  </a:lnTo>
                  <a:lnTo>
                    <a:pt x="242315" y="935735"/>
                  </a:lnTo>
                  <a:lnTo>
                    <a:pt x="242315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19372" y="5541264"/>
              <a:ext cx="530860" cy="0"/>
            </a:xfrm>
            <a:custGeom>
              <a:avLst/>
              <a:gdLst/>
              <a:ahLst/>
              <a:cxnLst/>
              <a:rect l="l" t="t" r="r" b="b"/>
              <a:pathLst>
                <a:path w="530860">
                  <a:moveTo>
                    <a:pt x="0" y="0"/>
                  </a:moveTo>
                  <a:lnTo>
                    <a:pt x="530351" y="0"/>
                  </a:lnTo>
                </a:path>
              </a:pathLst>
            </a:custGeom>
            <a:ln w="91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19372" y="5228844"/>
              <a:ext cx="530860" cy="0"/>
            </a:xfrm>
            <a:custGeom>
              <a:avLst/>
              <a:gdLst/>
              <a:ahLst/>
              <a:cxnLst/>
              <a:rect l="l" t="t" r="r" b="b"/>
              <a:pathLst>
                <a:path w="530860">
                  <a:moveTo>
                    <a:pt x="0" y="0"/>
                  </a:moveTo>
                  <a:lnTo>
                    <a:pt x="530351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77055" y="5187696"/>
              <a:ext cx="242570" cy="666115"/>
            </a:xfrm>
            <a:custGeom>
              <a:avLst/>
              <a:gdLst/>
              <a:ahLst/>
              <a:cxnLst/>
              <a:rect l="l" t="t" r="r" b="b"/>
              <a:pathLst>
                <a:path w="242570" h="666114">
                  <a:moveTo>
                    <a:pt x="242316" y="0"/>
                  </a:moveTo>
                  <a:lnTo>
                    <a:pt x="0" y="0"/>
                  </a:lnTo>
                  <a:lnTo>
                    <a:pt x="0" y="665987"/>
                  </a:lnTo>
                  <a:lnTo>
                    <a:pt x="242316" y="665987"/>
                  </a:lnTo>
                  <a:lnTo>
                    <a:pt x="242316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892039" y="5541264"/>
              <a:ext cx="532130" cy="0"/>
            </a:xfrm>
            <a:custGeom>
              <a:avLst/>
              <a:gdLst/>
              <a:ahLst/>
              <a:cxnLst/>
              <a:rect l="l" t="t" r="r" b="b"/>
              <a:pathLst>
                <a:path w="532129">
                  <a:moveTo>
                    <a:pt x="0" y="0"/>
                  </a:moveTo>
                  <a:lnTo>
                    <a:pt x="531876" y="0"/>
                  </a:lnTo>
                </a:path>
              </a:pathLst>
            </a:custGeom>
            <a:ln w="91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49723" y="5163312"/>
              <a:ext cx="242570" cy="690880"/>
            </a:xfrm>
            <a:custGeom>
              <a:avLst/>
              <a:gdLst/>
              <a:ahLst/>
              <a:cxnLst/>
              <a:rect l="l" t="t" r="r" b="b"/>
              <a:pathLst>
                <a:path w="242570" h="690879">
                  <a:moveTo>
                    <a:pt x="242315" y="0"/>
                  </a:moveTo>
                  <a:lnTo>
                    <a:pt x="0" y="0"/>
                  </a:lnTo>
                  <a:lnTo>
                    <a:pt x="0" y="690372"/>
                  </a:lnTo>
                  <a:lnTo>
                    <a:pt x="242315" y="690372"/>
                  </a:lnTo>
                  <a:lnTo>
                    <a:pt x="242315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66231" y="5541264"/>
              <a:ext cx="265430" cy="0"/>
            </a:xfrm>
            <a:custGeom>
              <a:avLst/>
              <a:gdLst/>
              <a:ahLst/>
              <a:cxnLst/>
              <a:rect l="l" t="t" r="r" b="b"/>
              <a:pathLst>
                <a:path w="265429">
                  <a:moveTo>
                    <a:pt x="0" y="0"/>
                  </a:moveTo>
                  <a:lnTo>
                    <a:pt x="265175" y="0"/>
                  </a:lnTo>
                </a:path>
              </a:pathLst>
            </a:custGeom>
            <a:ln w="91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423916" y="5344668"/>
              <a:ext cx="242570" cy="509270"/>
            </a:xfrm>
            <a:custGeom>
              <a:avLst/>
              <a:gdLst/>
              <a:ahLst/>
              <a:cxnLst/>
              <a:rect l="l" t="t" r="r" b="b"/>
              <a:pathLst>
                <a:path w="242570" h="509270">
                  <a:moveTo>
                    <a:pt x="242316" y="0"/>
                  </a:moveTo>
                  <a:lnTo>
                    <a:pt x="0" y="0"/>
                  </a:lnTo>
                  <a:lnTo>
                    <a:pt x="0" y="509015"/>
                  </a:lnTo>
                  <a:lnTo>
                    <a:pt x="242316" y="509015"/>
                  </a:lnTo>
                  <a:lnTo>
                    <a:pt x="242316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063495" y="5853684"/>
              <a:ext cx="3868420" cy="0"/>
            </a:xfrm>
            <a:custGeom>
              <a:avLst/>
              <a:gdLst/>
              <a:ahLst/>
              <a:cxnLst/>
              <a:rect l="l" t="t" r="r" b="b"/>
              <a:pathLst>
                <a:path w="3868420">
                  <a:moveTo>
                    <a:pt x="0" y="0"/>
                  </a:moveTo>
                  <a:lnTo>
                    <a:pt x="3867912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255266" y="4604765"/>
            <a:ext cx="389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404040"/>
                </a:solidFill>
                <a:latin typeface="等线"/>
                <a:cs typeface="等线"/>
              </a:rPr>
              <a:t>98.8</a:t>
            </a:r>
            <a:endParaRPr sz="1600">
              <a:latin typeface="等线"/>
              <a:cs typeface="等线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051810" y="4567173"/>
            <a:ext cx="3454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404040"/>
                </a:solidFill>
                <a:latin typeface="等线"/>
                <a:cs typeface="等线"/>
              </a:rPr>
              <a:t>100</a:t>
            </a:r>
            <a:endParaRPr sz="1600">
              <a:latin typeface="等线"/>
              <a:cs typeface="等线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49421" y="4836922"/>
            <a:ext cx="4965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404040"/>
                </a:solidFill>
                <a:latin typeface="等线"/>
                <a:cs typeface="等线"/>
              </a:rPr>
              <a:t>91.36</a:t>
            </a:r>
            <a:endParaRPr sz="1600">
              <a:latin typeface="等线"/>
              <a:cs typeface="等线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76317" y="4813808"/>
            <a:ext cx="389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404040"/>
                </a:solidFill>
                <a:latin typeface="等线"/>
                <a:cs typeface="等线"/>
              </a:rPr>
              <a:t>92.1</a:t>
            </a:r>
            <a:endParaRPr sz="1600">
              <a:latin typeface="等线"/>
              <a:cs typeface="等线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79340" y="4994909"/>
            <a:ext cx="10648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83234" algn="l"/>
                <a:tab pos="1051560" algn="l"/>
              </a:tabLst>
            </a:pPr>
            <a:r>
              <a:rPr sz="1600" u="sng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等线"/>
                <a:cs typeface="等线"/>
              </a:rPr>
              <a:t>	</a:t>
            </a:r>
            <a:r>
              <a:rPr sz="1600" u="sng" spc="-20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等线"/>
                <a:cs typeface="等线"/>
              </a:rPr>
              <a:t>86.3</a:t>
            </a:r>
            <a:r>
              <a:rPr sz="1600" u="sng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等线"/>
                <a:cs typeface="等线"/>
              </a:rPr>
              <a:t>	</a:t>
            </a:r>
            <a:endParaRPr sz="1600">
              <a:latin typeface="等线"/>
              <a:cs typeface="等线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569466" y="4691278"/>
            <a:ext cx="347345" cy="127381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635"/>
              </a:spcBef>
            </a:pPr>
            <a:r>
              <a:rPr sz="1600" spc="-25" dirty="0">
                <a:solidFill>
                  <a:srgbClr val="585858"/>
                </a:solidFill>
                <a:latin typeface="等线"/>
                <a:cs typeface="等线"/>
              </a:rPr>
              <a:t>100</a:t>
            </a:r>
            <a:endParaRPr sz="1600">
              <a:latin typeface="等线"/>
              <a:cs typeface="等线"/>
            </a:endParaRPr>
          </a:p>
          <a:p>
            <a:pPr marR="5715" algn="r">
              <a:lnSpc>
                <a:spcPct val="100000"/>
              </a:lnSpc>
              <a:spcBef>
                <a:spcPts val="535"/>
              </a:spcBef>
            </a:pPr>
            <a:r>
              <a:rPr sz="1600" spc="-25" dirty="0">
                <a:solidFill>
                  <a:srgbClr val="585858"/>
                </a:solidFill>
                <a:latin typeface="等线"/>
                <a:cs typeface="等线"/>
              </a:rPr>
              <a:t>90</a:t>
            </a:r>
            <a:endParaRPr sz="1600">
              <a:latin typeface="等线"/>
              <a:cs typeface="等线"/>
            </a:endParaRPr>
          </a:p>
          <a:p>
            <a:pPr marR="5715" algn="r">
              <a:lnSpc>
                <a:spcPct val="100000"/>
              </a:lnSpc>
              <a:spcBef>
                <a:spcPts val="535"/>
              </a:spcBef>
            </a:pPr>
            <a:r>
              <a:rPr sz="1600" spc="-25" dirty="0">
                <a:solidFill>
                  <a:srgbClr val="585858"/>
                </a:solidFill>
                <a:latin typeface="等线"/>
                <a:cs typeface="等线"/>
              </a:rPr>
              <a:t>80</a:t>
            </a:r>
            <a:endParaRPr sz="1600">
              <a:latin typeface="等线"/>
              <a:cs typeface="等线"/>
            </a:endParaRPr>
          </a:p>
          <a:p>
            <a:pPr marR="5715" algn="r">
              <a:lnSpc>
                <a:spcPct val="100000"/>
              </a:lnSpc>
              <a:spcBef>
                <a:spcPts val="540"/>
              </a:spcBef>
            </a:pPr>
            <a:r>
              <a:rPr sz="1600" spc="-25" dirty="0">
                <a:solidFill>
                  <a:srgbClr val="585858"/>
                </a:solidFill>
                <a:latin typeface="等线"/>
                <a:cs typeface="等线"/>
              </a:rPr>
              <a:t>70</a:t>
            </a:r>
            <a:endParaRPr sz="1600">
              <a:latin typeface="等线"/>
              <a:cs typeface="等线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331211" y="5913526"/>
            <a:ext cx="2387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585858"/>
                </a:solidFill>
                <a:latin typeface="等线"/>
                <a:cs typeface="等线"/>
              </a:rPr>
              <a:t>45</a:t>
            </a:r>
            <a:endParaRPr sz="1600">
              <a:latin typeface="等线"/>
              <a:cs typeface="等线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104769" y="5913526"/>
            <a:ext cx="2387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585858"/>
                </a:solidFill>
                <a:latin typeface="等线"/>
                <a:cs typeface="等线"/>
              </a:rPr>
              <a:t>50</a:t>
            </a:r>
            <a:endParaRPr sz="1600">
              <a:latin typeface="等线"/>
              <a:cs typeface="等线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878326" y="5913526"/>
            <a:ext cx="2393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585858"/>
                </a:solidFill>
                <a:latin typeface="等线"/>
                <a:cs typeface="等线"/>
              </a:rPr>
              <a:t>55</a:t>
            </a:r>
            <a:endParaRPr sz="1600">
              <a:latin typeface="等线"/>
              <a:cs typeface="等线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652264" y="5913526"/>
            <a:ext cx="2387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585858"/>
                </a:solidFill>
                <a:latin typeface="等线"/>
                <a:cs typeface="等线"/>
              </a:rPr>
              <a:t>60</a:t>
            </a:r>
            <a:endParaRPr sz="1600">
              <a:latin typeface="等线"/>
              <a:cs typeface="等线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425821" y="5913526"/>
            <a:ext cx="2387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585858"/>
                </a:solidFill>
                <a:latin typeface="等线"/>
                <a:cs typeface="等线"/>
              </a:rPr>
              <a:t>65</a:t>
            </a:r>
            <a:endParaRPr sz="1600">
              <a:latin typeface="等线"/>
              <a:cs typeface="等线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137661" y="4379467"/>
            <a:ext cx="1295400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dirty="0">
                <a:solidFill>
                  <a:srgbClr val="585858"/>
                </a:solidFill>
                <a:latin typeface="等线"/>
                <a:cs typeface="等线"/>
              </a:rPr>
              <a:t>Accuracy</a:t>
            </a:r>
            <a:r>
              <a:rPr sz="1900" spc="45" dirty="0">
                <a:solidFill>
                  <a:srgbClr val="585858"/>
                </a:solidFill>
                <a:latin typeface="等线"/>
                <a:cs typeface="等线"/>
              </a:rPr>
              <a:t> </a:t>
            </a:r>
            <a:r>
              <a:rPr sz="1900" spc="-25" dirty="0">
                <a:solidFill>
                  <a:srgbClr val="585858"/>
                </a:solidFill>
                <a:latin typeface="等线"/>
                <a:cs typeface="等线"/>
              </a:rPr>
              <a:t>(%)</a:t>
            </a:r>
            <a:endParaRPr sz="1900">
              <a:latin typeface="等线"/>
              <a:cs typeface="等线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6678168" y="5177028"/>
            <a:ext cx="3975100" cy="681355"/>
            <a:chOff x="6678168" y="5177028"/>
            <a:chExt cx="3975100" cy="681355"/>
          </a:xfrm>
        </p:grpSpPr>
        <p:sp>
          <p:nvSpPr>
            <p:cNvPr id="37" name="object 37"/>
            <p:cNvSpPr/>
            <p:nvPr/>
          </p:nvSpPr>
          <p:spPr>
            <a:xfrm>
              <a:off x="6678168" y="5541264"/>
              <a:ext cx="2658110" cy="0"/>
            </a:xfrm>
            <a:custGeom>
              <a:avLst/>
              <a:gdLst/>
              <a:ahLst/>
              <a:cxnLst/>
              <a:rect l="l" t="t" r="r" b="b"/>
              <a:pathLst>
                <a:path w="2658109">
                  <a:moveTo>
                    <a:pt x="0" y="0"/>
                  </a:moveTo>
                  <a:lnTo>
                    <a:pt x="1862327" y="0"/>
                  </a:lnTo>
                </a:path>
                <a:path w="2658109">
                  <a:moveTo>
                    <a:pt x="2110739" y="0"/>
                  </a:moveTo>
                  <a:lnTo>
                    <a:pt x="2657855" y="0"/>
                  </a:lnTo>
                </a:path>
              </a:pathLst>
            </a:custGeom>
            <a:ln w="91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540496" y="5407152"/>
              <a:ext cx="248920" cy="447040"/>
            </a:xfrm>
            <a:custGeom>
              <a:avLst/>
              <a:gdLst/>
              <a:ahLst/>
              <a:cxnLst/>
              <a:rect l="l" t="t" r="r" b="b"/>
              <a:pathLst>
                <a:path w="248920" h="447039">
                  <a:moveTo>
                    <a:pt x="248411" y="0"/>
                  </a:moveTo>
                  <a:lnTo>
                    <a:pt x="0" y="0"/>
                  </a:lnTo>
                  <a:lnTo>
                    <a:pt x="0" y="446532"/>
                  </a:lnTo>
                  <a:lnTo>
                    <a:pt x="248411" y="446532"/>
                  </a:lnTo>
                  <a:lnTo>
                    <a:pt x="24841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584436" y="5541264"/>
              <a:ext cx="546100" cy="0"/>
            </a:xfrm>
            <a:custGeom>
              <a:avLst/>
              <a:gdLst/>
              <a:ahLst/>
              <a:cxnLst/>
              <a:rect l="l" t="t" r="r" b="b"/>
              <a:pathLst>
                <a:path w="546100">
                  <a:moveTo>
                    <a:pt x="0" y="0"/>
                  </a:moveTo>
                  <a:lnTo>
                    <a:pt x="545592" y="0"/>
                  </a:lnTo>
                </a:path>
              </a:pathLst>
            </a:custGeom>
            <a:ln w="91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336024" y="5436108"/>
              <a:ext cx="248920" cy="417830"/>
            </a:xfrm>
            <a:custGeom>
              <a:avLst/>
              <a:gdLst/>
              <a:ahLst/>
              <a:cxnLst/>
              <a:rect l="l" t="t" r="r" b="b"/>
              <a:pathLst>
                <a:path w="248920" h="417829">
                  <a:moveTo>
                    <a:pt x="248411" y="0"/>
                  </a:moveTo>
                  <a:lnTo>
                    <a:pt x="0" y="0"/>
                  </a:lnTo>
                  <a:lnTo>
                    <a:pt x="0" y="417575"/>
                  </a:lnTo>
                  <a:lnTo>
                    <a:pt x="248411" y="417575"/>
                  </a:lnTo>
                  <a:lnTo>
                    <a:pt x="24841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379964" y="5541264"/>
              <a:ext cx="273050" cy="0"/>
            </a:xfrm>
            <a:custGeom>
              <a:avLst/>
              <a:gdLst/>
              <a:ahLst/>
              <a:cxnLst/>
              <a:rect l="l" t="t" r="r" b="b"/>
              <a:pathLst>
                <a:path w="273050">
                  <a:moveTo>
                    <a:pt x="0" y="0"/>
                  </a:moveTo>
                  <a:lnTo>
                    <a:pt x="272795" y="0"/>
                  </a:lnTo>
                </a:path>
              </a:pathLst>
            </a:custGeom>
            <a:ln w="91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678168" y="5228844"/>
              <a:ext cx="3975100" cy="0"/>
            </a:xfrm>
            <a:custGeom>
              <a:avLst/>
              <a:gdLst/>
              <a:ahLst/>
              <a:cxnLst/>
              <a:rect l="l" t="t" r="r" b="b"/>
              <a:pathLst>
                <a:path w="3975100">
                  <a:moveTo>
                    <a:pt x="0" y="0"/>
                  </a:moveTo>
                  <a:lnTo>
                    <a:pt x="3451859" y="0"/>
                  </a:lnTo>
                </a:path>
                <a:path w="3975100">
                  <a:moveTo>
                    <a:pt x="3701796" y="0"/>
                  </a:moveTo>
                  <a:lnTo>
                    <a:pt x="3974591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0130028" y="5181600"/>
              <a:ext cx="250190" cy="672465"/>
            </a:xfrm>
            <a:custGeom>
              <a:avLst/>
              <a:gdLst/>
              <a:ahLst/>
              <a:cxnLst/>
              <a:rect l="l" t="t" r="r" b="b"/>
              <a:pathLst>
                <a:path w="250190" h="672464">
                  <a:moveTo>
                    <a:pt x="249936" y="0"/>
                  </a:moveTo>
                  <a:lnTo>
                    <a:pt x="0" y="0"/>
                  </a:lnTo>
                  <a:lnTo>
                    <a:pt x="0" y="672084"/>
                  </a:lnTo>
                  <a:lnTo>
                    <a:pt x="249936" y="672084"/>
                  </a:lnTo>
                  <a:lnTo>
                    <a:pt x="24993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540496" y="5181600"/>
              <a:ext cx="1839595" cy="672465"/>
            </a:xfrm>
            <a:custGeom>
              <a:avLst/>
              <a:gdLst/>
              <a:ahLst/>
              <a:cxnLst/>
              <a:rect l="l" t="t" r="r" b="b"/>
              <a:pathLst>
                <a:path w="1839595" h="672464">
                  <a:moveTo>
                    <a:pt x="0" y="225552"/>
                  </a:moveTo>
                  <a:lnTo>
                    <a:pt x="248411" y="225552"/>
                  </a:lnTo>
                  <a:lnTo>
                    <a:pt x="248411" y="672084"/>
                  </a:lnTo>
                  <a:lnTo>
                    <a:pt x="0" y="672084"/>
                  </a:lnTo>
                  <a:lnTo>
                    <a:pt x="0" y="225552"/>
                  </a:lnTo>
                  <a:close/>
                </a:path>
                <a:path w="1839595" h="672464">
                  <a:moveTo>
                    <a:pt x="795527" y="254508"/>
                  </a:moveTo>
                  <a:lnTo>
                    <a:pt x="1043939" y="254508"/>
                  </a:lnTo>
                  <a:lnTo>
                    <a:pt x="1043939" y="672084"/>
                  </a:lnTo>
                  <a:lnTo>
                    <a:pt x="795527" y="672084"/>
                  </a:lnTo>
                  <a:lnTo>
                    <a:pt x="795527" y="254508"/>
                  </a:lnTo>
                  <a:close/>
                </a:path>
                <a:path w="1839595" h="672464">
                  <a:moveTo>
                    <a:pt x="1589531" y="0"/>
                  </a:moveTo>
                  <a:lnTo>
                    <a:pt x="1839468" y="0"/>
                  </a:lnTo>
                  <a:lnTo>
                    <a:pt x="1839468" y="672084"/>
                  </a:lnTo>
                  <a:lnTo>
                    <a:pt x="1589531" y="672084"/>
                  </a:lnTo>
                  <a:lnTo>
                    <a:pt x="1589531" y="0"/>
                  </a:lnTo>
                  <a:close/>
                </a:path>
              </a:pathLst>
            </a:custGeom>
            <a:ln w="9144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678168" y="5853684"/>
              <a:ext cx="3975100" cy="0"/>
            </a:xfrm>
            <a:custGeom>
              <a:avLst/>
              <a:gdLst/>
              <a:ahLst/>
              <a:cxnLst/>
              <a:rect l="l" t="t" r="r" b="b"/>
              <a:pathLst>
                <a:path w="3975100">
                  <a:moveTo>
                    <a:pt x="0" y="0"/>
                  </a:moveTo>
                  <a:lnTo>
                    <a:pt x="3974591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/>
          <p:nvPr/>
        </p:nvSpPr>
        <p:spPr>
          <a:xfrm>
            <a:off x="6678168" y="4917947"/>
            <a:ext cx="3975100" cy="0"/>
          </a:xfrm>
          <a:custGeom>
            <a:avLst/>
            <a:gdLst/>
            <a:ahLst/>
            <a:cxnLst/>
            <a:rect l="l" t="t" r="r" b="b"/>
            <a:pathLst>
              <a:path w="3975100">
                <a:moveTo>
                  <a:pt x="0" y="0"/>
                </a:moveTo>
                <a:lnTo>
                  <a:pt x="397459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290817" y="4691278"/>
            <a:ext cx="239395" cy="127381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635"/>
              </a:spcBef>
            </a:pPr>
            <a:r>
              <a:rPr sz="1600" spc="-25" dirty="0">
                <a:solidFill>
                  <a:srgbClr val="585858"/>
                </a:solidFill>
                <a:latin typeface="等线"/>
                <a:cs typeface="等线"/>
              </a:rPr>
              <a:t>30</a:t>
            </a:r>
            <a:endParaRPr sz="1600">
              <a:latin typeface="等线"/>
              <a:cs typeface="等线"/>
            </a:endParaRPr>
          </a:p>
          <a:p>
            <a:pPr marR="5080" algn="r">
              <a:lnSpc>
                <a:spcPct val="100000"/>
              </a:lnSpc>
              <a:spcBef>
                <a:spcPts val="535"/>
              </a:spcBef>
            </a:pPr>
            <a:r>
              <a:rPr sz="1600" spc="-25" dirty="0">
                <a:solidFill>
                  <a:srgbClr val="585858"/>
                </a:solidFill>
                <a:latin typeface="等线"/>
                <a:cs typeface="等线"/>
              </a:rPr>
              <a:t>20</a:t>
            </a:r>
            <a:endParaRPr sz="1600">
              <a:latin typeface="等线"/>
              <a:cs typeface="等线"/>
            </a:endParaRPr>
          </a:p>
          <a:p>
            <a:pPr marR="5080" algn="r">
              <a:lnSpc>
                <a:spcPct val="100000"/>
              </a:lnSpc>
              <a:spcBef>
                <a:spcPts val="535"/>
              </a:spcBef>
            </a:pPr>
            <a:r>
              <a:rPr sz="1600" spc="-25" dirty="0">
                <a:solidFill>
                  <a:srgbClr val="585858"/>
                </a:solidFill>
                <a:latin typeface="等线"/>
                <a:cs typeface="等线"/>
              </a:rPr>
              <a:t>10</a:t>
            </a:r>
            <a:endParaRPr sz="1600">
              <a:latin typeface="等线"/>
              <a:cs typeface="等线"/>
            </a:endParaRPr>
          </a:p>
          <a:p>
            <a:pPr marR="5080" algn="r">
              <a:lnSpc>
                <a:spcPct val="100000"/>
              </a:lnSpc>
              <a:spcBef>
                <a:spcPts val="540"/>
              </a:spcBef>
            </a:pPr>
            <a:r>
              <a:rPr sz="1600" spc="-5" dirty="0">
                <a:solidFill>
                  <a:srgbClr val="585858"/>
                </a:solidFill>
                <a:latin typeface="等线"/>
                <a:cs typeface="等线"/>
              </a:rPr>
              <a:t>0</a:t>
            </a:r>
            <a:endParaRPr sz="1600">
              <a:latin typeface="等线"/>
              <a:cs typeface="等线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956297" y="5913526"/>
            <a:ext cx="2387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585858"/>
                </a:solidFill>
                <a:latin typeface="等线"/>
                <a:cs typeface="等线"/>
              </a:rPr>
              <a:t>45</a:t>
            </a:r>
            <a:endParaRPr sz="1600">
              <a:latin typeface="等线"/>
              <a:cs typeface="等线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751191" y="5913526"/>
            <a:ext cx="2393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585858"/>
                </a:solidFill>
                <a:latin typeface="等线"/>
                <a:cs typeface="等线"/>
              </a:rPr>
              <a:t>50</a:t>
            </a:r>
            <a:endParaRPr sz="1600">
              <a:latin typeface="等线"/>
              <a:cs typeface="等线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546338" y="5913526"/>
            <a:ext cx="2387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585858"/>
                </a:solidFill>
                <a:latin typeface="等线"/>
                <a:cs typeface="等线"/>
              </a:rPr>
              <a:t>55</a:t>
            </a:r>
            <a:endParaRPr sz="1600">
              <a:latin typeface="等线"/>
              <a:cs typeface="等线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341611" y="5913526"/>
            <a:ext cx="2387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585858"/>
                </a:solidFill>
                <a:latin typeface="等线"/>
                <a:cs typeface="等线"/>
              </a:rPr>
              <a:t>60</a:t>
            </a:r>
            <a:endParaRPr sz="1600">
              <a:latin typeface="等线"/>
              <a:cs typeface="等线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0136505" y="5913526"/>
            <a:ext cx="2387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585858"/>
                </a:solidFill>
                <a:latin typeface="等线"/>
                <a:cs typeface="等线"/>
              </a:rPr>
              <a:t>65</a:t>
            </a:r>
            <a:endParaRPr sz="1600">
              <a:latin typeface="等线"/>
              <a:cs typeface="等线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134857" y="4379467"/>
            <a:ext cx="74231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dirty="0">
                <a:solidFill>
                  <a:srgbClr val="585858"/>
                </a:solidFill>
                <a:latin typeface="等线"/>
                <a:cs typeface="等线"/>
              </a:rPr>
              <a:t>EER</a:t>
            </a:r>
            <a:r>
              <a:rPr sz="1900" spc="20" dirty="0">
                <a:solidFill>
                  <a:srgbClr val="585858"/>
                </a:solidFill>
                <a:latin typeface="等线"/>
                <a:cs typeface="等线"/>
              </a:rPr>
              <a:t> </a:t>
            </a:r>
            <a:r>
              <a:rPr sz="1900" spc="-25" dirty="0">
                <a:solidFill>
                  <a:srgbClr val="585858"/>
                </a:solidFill>
                <a:latin typeface="等线"/>
                <a:cs typeface="等线"/>
              </a:rPr>
              <a:t>(%)</a:t>
            </a:r>
            <a:endParaRPr sz="1900">
              <a:latin typeface="等线"/>
              <a:cs typeface="等线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200269" y="6236919"/>
            <a:ext cx="15811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Performance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1764771" y="6425590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888888"/>
                </a:solidFill>
                <a:latin typeface="等线"/>
                <a:cs typeface="等线"/>
              </a:rPr>
              <a:t>27</a:t>
            </a:r>
            <a:endParaRPr sz="1200">
              <a:latin typeface="等线"/>
              <a:cs typeface="等线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60676" y="2087879"/>
            <a:ext cx="2755900" cy="3168650"/>
            <a:chOff x="2360676" y="2087879"/>
            <a:chExt cx="2755900" cy="31686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72120" y="2406317"/>
              <a:ext cx="1930979" cy="210323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60676" y="2087879"/>
              <a:ext cx="2755392" cy="316839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788920" y="2414015"/>
              <a:ext cx="1847214" cy="1972310"/>
            </a:xfrm>
            <a:custGeom>
              <a:avLst/>
              <a:gdLst/>
              <a:ahLst/>
              <a:cxnLst/>
              <a:rect l="l" t="t" r="r" b="b"/>
              <a:pathLst>
                <a:path w="1847214" h="1972310">
                  <a:moveTo>
                    <a:pt x="0" y="1972055"/>
                  </a:moveTo>
                  <a:lnTo>
                    <a:pt x="1847087" y="1972055"/>
                  </a:lnTo>
                  <a:lnTo>
                    <a:pt x="1847087" y="0"/>
                  </a:lnTo>
                  <a:lnTo>
                    <a:pt x="0" y="0"/>
                  </a:lnTo>
                  <a:lnTo>
                    <a:pt x="0" y="19720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88920" y="2485517"/>
            <a:ext cx="1847214" cy="1778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3709">
              <a:lnSpc>
                <a:spcPct val="100000"/>
              </a:lnSpc>
              <a:spcBef>
                <a:spcPts val="95"/>
              </a:spcBef>
            </a:pPr>
            <a:r>
              <a:rPr sz="11500" spc="-5" dirty="0">
                <a:solidFill>
                  <a:srgbClr val="C00000"/>
                </a:solidFill>
                <a:latin typeface="微软雅黑"/>
                <a:cs typeface="微软雅黑"/>
              </a:rPr>
              <a:t>1</a:t>
            </a:r>
            <a:endParaRPr sz="11500">
              <a:latin typeface="微软雅黑"/>
              <a:cs typeface="微软雅黑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90444" y="4386071"/>
            <a:ext cx="1845945" cy="58419"/>
          </a:xfrm>
          <a:custGeom>
            <a:avLst/>
            <a:gdLst/>
            <a:ahLst/>
            <a:cxnLst/>
            <a:rect l="l" t="t" r="r" b="b"/>
            <a:pathLst>
              <a:path w="1845945" h="58420">
                <a:moveTo>
                  <a:pt x="1845563" y="0"/>
                </a:moveTo>
                <a:lnTo>
                  <a:pt x="0" y="0"/>
                </a:lnTo>
                <a:lnTo>
                  <a:pt x="0" y="57911"/>
                </a:lnTo>
                <a:lnTo>
                  <a:pt x="1845563" y="57911"/>
                </a:lnTo>
                <a:lnTo>
                  <a:pt x="184556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81589" y="2845185"/>
            <a:ext cx="3899937" cy="122699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198364" y="2852927"/>
            <a:ext cx="3816350" cy="11525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48920" rIns="0" bIns="0" rtlCol="0">
            <a:spAutoFit/>
          </a:bodyPr>
          <a:lstStyle/>
          <a:p>
            <a:pPr marL="436245">
              <a:lnSpc>
                <a:spcPct val="100000"/>
              </a:lnSpc>
              <a:spcBef>
                <a:spcPts val="1960"/>
              </a:spcBef>
            </a:pPr>
            <a:r>
              <a:rPr sz="4400" b="1" spc="-10" dirty="0">
                <a:solidFill>
                  <a:srgbClr val="254A68"/>
                </a:solidFill>
                <a:latin typeface="Times New Roman"/>
                <a:cs typeface="Times New Roman"/>
              </a:rPr>
              <a:t>Background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824716" y="6454537"/>
            <a:ext cx="173990" cy="18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0"/>
              </a:lnSpc>
            </a:pPr>
            <a:fld id="{81D60167-4931-47E6-BA6A-407CBD079E47}" type="slidenum">
              <a:rPr sz="1200" b="1" dirty="0">
                <a:solidFill>
                  <a:srgbClr val="888888"/>
                </a:solidFill>
                <a:latin typeface="等线"/>
                <a:cs typeface="等线"/>
              </a:rPr>
              <a:t>3</a:t>
            </a:fld>
            <a:endParaRPr sz="1200">
              <a:latin typeface="等线"/>
              <a:cs typeface="等线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252" y="70484"/>
            <a:ext cx="68097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Impact</a:t>
            </a:r>
            <a:r>
              <a:rPr sz="4400" spc="-25" dirty="0"/>
              <a:t> </a:t>
            </a:r>
            <a:r>
              <a:rPr sz="4400" dirty="0"/>
              <a:t>of Modulated</a:t>
            </a:r>
            <a:r>
              <a:rPr sz="4400" spc="-260" dirty="0"/>
              <a:t> </a:t>
            </a:r>
            <a:r>
              <a:rPr sz="4400" spc="-10" dirty="0"/>
              <a:t>Attack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761" y="898397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25908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6304" y="2335888"/>
            <a:ext cx="7249561" cy="151085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875276" y="1999488"/>
            <a:ext cx="2920365" cy="215265"/>
            <a:chOff x="4875276" y="1999488"/>
            <a:chExt cx="2920365" cy="215265"/>
          </a:xfrm>
        </p:grpSpPr>
        <p:sp>
          <p:nvSpPr>
            <p:cNvPr id="6" name="object 6"/>
            <p:cNvSpPr/>
            <p:nvPr/>
          </p:nvSpPr>
          <p:spPr>
            <a:xfrm>
              <a:off x="6320155" y="2005584"/>
              <a:ext cx="1469390" cy="203200"/>
            </a:xfrm>
            <a:custGeom>
              <a:avLst/>
              <a:gdLst/>
              <a:ahLst/>
              <a:cxnLst/>
              <a:rect l="l" t="t" r="r" b="b"/>
              <a:pathLst>
                <a:path w="1469390" h="203200">
                  <a:moveTo>
                    <a:pt x="0" y="0"/>
                  </a:moveTo>
                  <a:lnTo>
                    <a:pt x="69948" y="237"/>
                  </a:lnTo>
                  <a:lnTo>
                    <a:pt x="139173" y="945"/>
                  </a:lnTo>
                  <a:lnTo>
                    <a:pt x="207585" y="2112"/>
                  </a:lnTo>
                  <a:lnTo>
                    <a:pt x="275095" y="3729"/>
                  </a:lnTo>
                  <a:lnTo>
                    <a:pt x="341613" y="5786"/>
                  </a:lnTo>
                  <a:lnTo>
                    <a:pt x="407052" y="8273"/>
                  </a:lnTo>
                  <a:lnTo>
                    <a:pt x="471320" y="11181"/>
                  </a:lnTo>
                  <a:lnTo>
                    <a:pt x="534330" y="14500"/>
                  </a:lnTo>
                  <a:lnTo>
                    <a:pt x="595993" y="18221"/>
                  </a:lnTo>
                  <a:lnTo>
                    <a:pt x="656218" y="22332"/>
                  </a:lnTo>
                  <a:lnTo>
                    <a:pt x="714917" y="26825"/>
                  </a:lnTo>
                  <a:lnTo>
                    <a:pt x="772001" y="31690"/>
                  </a:lnTo>
                  <a:lnTo>
                    <a:pt x="827381" y="36917"/>
                  </a:lnTo>
                  <a:lnTo>
                    <a:pt x="880967" y="42497"/>
                  </a:lnTo>
                  <a:lnTo>
                    <a:pt x="932670" y="48419"/>
                  </a:lnTo>
                  <a:lnTo>
                    <a:pt x="982402" y="54674"/>
                  </a:lnTo>
                  <a:lnTo>
                    <a:pt x="1030073" y="61252"/>
                  </a:lnTo>
                  <a:lnTo>
                    <a:pt x="1075593" y="68143"/>
                  </a:lnTo>
                  <a:lnTo>
                    <a:pt x="1118875" y="75338"/>
                  </a:lnTo>
                  <a:lnTo>
                    <a:pt x="1159828" y="82827"/>
                  </a:lnTo>
                  <a:lnTo>
                    <a:pt x="1198364" y="90600"/>
                  </a:lnTo>
                  <a:lnTo>
                    <a:pt x="1267826" y="106959"/>
                  </a:lnTo>
                  <a:lnTo>
                    <a:pt x="1326548" y="124338"/>
                  </a:lnTo>
                  <a:lnTo>
                    <a:pt x="1373818" y="142657"/>
                  </a:lnTo>
                  <a:lnTo>
                    <a:pt x="1392936" y="152145"/>
                  </a:lnTo>
                  <a:lnTo>
                    <a:pt x="1367663" y="152145"/>
                  </a:lnTo>
                  <a:lnTo>
                    <a:pt x="1464055" y="202818"/>
                  </a:lnTo>
                  <a:lnTo>
                    <a:pt x="1469009" y="152145"/>
                  </a:lnTo>
                  <a:lnTo>
                    <a:pt x="1443736" y="152145"/>
                  </a:lnTo>
                  <a:lnTo>
                    <a:pt x="1424606" y="142657"/>
                  </a:lnTo>
                  <a:lnTo>
                    <a:pt x="1377316" y="124338"/>
                  </a:lnTo>
                  <a:lnTo>
                    <a:pt x="1318579" y="106959"/>
                  </a:lnTo>
                  <a:lnTo>
                    <a:pt x="1249108" y="90600"/>
                  </a:lnTo>
                  <a:lnTo>
                    <a:pt x="1210569" y="82827"/>
                  </a:lnTo>
                  <a:lnTo>
                    <a:pt x="1169614" y="75338"/>
                  </a:lnTo>
                  <a:lnTo>
                    <a:pt x="1126331" y="68143"/>
                  </a:lnTo>
                  <a:lnTo>
                    <a:pt x="1080810" y="61252"/>
                  </a:lnTo>
                  <a:lnTo>
                    <a:pt x="1033139" y="54674"/>
                  </a:lnTo>
                  <a:lnTo>
                    <a:pt x="983407" y="48419"/>
                  </a:lnTo>
                  <a:lnTo>
                    <a:pt x="931703" y="42497"/>
                  </a:lnTo>
                  <a:lnTo>
                    <a:pt x="878117" y="36917"/>
                  </a:lnTo>
                  <a:lnTo>
                    <a:pt x="822737" y="31690"/>
                  </a:lnTo>
                  <a:lnTo>
                    <a:pt x="765653" y="26825"/>
                  </a:lnTo>
                  <a:lnTo>
                    <a:pt x="706953" y="22332"/>
                  </a:lnTo>
                  <a:lnTo>
                    <a:pt x="646726" y="18221"/>
                  </a:lnTo>
                  <a:lnTo>
                    <a:pt x="585062" y="14500"/>
                  </a:lnTo>
                  <a:lnTo>
                    <a:pt x="522049" y="11181"/>
                  </a:lnTo>
                  <a:lnTo>
                    <a:pt x="457776" y="8273"/>
                  </a:lnTo>
                  <a:lnTo>
                    <a:pt x="392333" y="5786"/>
                  </a:lnTo>
                  <a:lnTo>
                    <a:pt x="325808" y="3729"/>
                  </a:lnTo>
                  <a:lnTo>
                    <a:pt x="258291" y="2112"/>
                  </a:lnTo>
                  <a:lnTo>
                    <a:pt x="189870" y="945"/>
                  </a:lnTo>
                  <a:lnTo>
                    <a:pt x="120634" y="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81372" y="2005584"/>
              <a:ext cx="1464310" cy="203200"/>
            </a:xfrm>
            <a:custGeom>
              <a:avLst/>
              <a:gdLst/>
              <a:ahLst/>
              <a:cxnLst/>
              <a:rect l="l" t="t" r="r" b="b"/>
              <a:pathLst>
                <a:path w="1464310" h="203200">
                  <a:moveTo>
                    <a:pt x="1464055" y="0"/>
                  </a:moveTo>
                  <a:lnTo>
                    <a:pt x="1387630" y="97"/>
                  </a:lnTo>
                  <a:lnTo>
                    <a:pt x="1312173" y="750"/>
                  </a:lnTo>
                  <a:lnTo>
                    <a:pt x="1237787" y="1943"/>
                  </a:lnTo>
                  <a:lnTo>
                    <a:pt x="1164571" y="3664"/>
                  </a:lnTo>
                  <a:lnTo>
                    <a:pt x="1092627" y="5898"/>
                  </a:lnTo>
                  <a:lnTo>
                    <a:pt x="1022058" y="8632"/>
                  </a:lnTo>
                  <a:lnTo>
                    <a:pt x="952962" y="11853"/>
                  </a:lnTo>
                  <a:lnTo>
                    <a:pt x="885443" y="15545"/>
                  </a:lnTo>
                  <a:lnTo>
                    <a:pt x="819601" y="19697"/>
                  </a:lnTo>
                  <a:lnTo>
                    <a:pt x="755538" y="24293"/>
                  </a:lnTo>
                  <a:lnTo>
                    <a:pt x="693354" y="29320"/>
                  </a:lnTo>
                  <a:lnTo>
                    <a:pt x="633150" y="34765"/>
                  </a:lnTo>
                  <a:lnTo>
                    <a:pt x="575029" y="40614"/>
                  </a:lnTo>
                  <a:lnTo>
                    <a:pt x="519091" y="46852"/>
                  </a:lnTo>
                  <a:lnTo>
                    <a:pt x="465437" y="53467"/>
                  </a:lnTo>
                  <a:lnTo>
                    <a:pt x="414169" y="60444"/>
                  </a:lnTo>
                  <a:lnTo>
                    <a:pt x="365388" y="67770"/>
                  </a:lnTo>
                  <a:lnTo>
                    <a:pt x="319195" y="75432"/>
                  </a:lnTo>
                  <a:lnTo>
                    <a:pt x="275692" y="83414"/>
                  </a:lnTo>
                  <a:lnTo>
                    <a:pt x="234978" y="91704"/>
                  </a:lnTo>
                  <a:lnTo>
                    <a:pt x="197157" y="100287"/>
                  </a:lnTo>
                  <a:lnTo>
                    <a:pt x="130594" y="118281"/>
                  </a:lnTo>
                  <a:lnTo>
                    <a:pt x="76813" y="137286"/>
                  </a:lnTo>
                  <a:lnTo>
                    <a:pt x="36622" y="157191"/>
                  </a:lnTo>
                  <a:lnTo>
                    <a:pt x="3591" y="188496"/>
                  </a:lnTo>
                  <a:lnTo>
                    <a:pt x="0" y="202818"/>
                  </a:lnTo>
                  <a:lnTo>
                    <a:pt x="50673" y="202818"/>
                  </a:lnTo>
                  <a:lnTo>
                    <a:pt x="52751" y="191827"/>
                  </a:lnTo>
                  <a:lnTo>
                    <a:pt x="58916" y="180988"/>
                  </a:lnTo>
                  <a:lnTo>
                    <a:pt x="100881" y="149527"/>
                  </a:lnTo>
                  <a:lnTo>
                    <a:pt x="147365" y="129586"/>
                  </a:lnTo>
                  <a:lnTo>
                    <a:pt x="207673" y="110612"/>
                  </a:lnTo>
                  <a:lnTo>
                    <a:pt x="280965" y="92724"/>
                  </a:lnTo>
                  <a:lnTo>
                    <a:pt x="322217" y="84225"/>
                  </a:lnTo>
                  <a:lnTo>
                    <a:pt x="366400" y="76043"/>
                  </a:lnTo>
                  <a:lnTo>
                    <a:pt x="413408" y="68193"/>
                  </a:lnTo>
                  <a:lnTo>
                    <a:pt x="463137" y="60690"/>
                  </a:lnTo>
                  <a:lnTo>
                    <a:pt x="515481" y="53548"/>
                  </a:lnTo>
                  <a:lnTo>
                    <a:pt x="570335" y="46784"/>
                  </a:lnTo>
                  <a:lnTo>
                    <a:pt x="627595" y="40412"/>
                  </a:lnTo>
                  <a:lnTo>
                    <a:pt x="687155" y="34447"/>
                  </a:lnTo>
                  <a:lnTo>
                    <a:pt x="748909" y="28904"/>
                  </a:lnTo>
                  <a:lnTo>
                    <a:pt x="812754" y="23798"/>
                  </a:lnTo>
                  <a:lnTo>
                    <a:pt x="878583" y="19144"/>
                  </a:lnTo>
                  <a:lnTo>
                    <a:pt x="946292" y="14958"/>
                  </a:lnTo>
                  <a:lnTo>
                    <a:pt x="1015775" y="11254"/>
                  </a:lnTo>
                  <a:lnTo>
                    <a:pt x="1086928" y="8047"/>
                  </a:lnTo>
                  <a:lnTo>
                    <a:pt x="1159645" y="5353"/>
                  </a:lnTo>
                  <a:lnTo>
                    <a:pt x="1233822" y="3186"/>
                  </a:lnTo>
                  <a:lnTo>
                    <a:pt x="1309352" y="1561"/>
                  </a:lnTo>
                  <a:lnTo>
                    <a:pt x="1386132" y="494"/>
                  </a:lnTo>
                  <a:lnTo>
                    <a:pt x="1464055" y="0"/>
                  </a:lnTo>
                  <a:close/>
                </a:path>
              </a:pathLst>
            </a:custGeom>
            <a:solidFill>
              <a:srgbClr val="375C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81372" y="2005584"/>
              <a:ext cx="2908300" cy="203200"/>
            </a:xfrm>
            <a:custGeom>
              <a:avLst/>
              <a:gdLst/>
              <a:ahLst/>
              <a:cxnLst/>
              <a:rect l="l" t="t" r="r" b="b"/>
              <a:pathLst>
                <a:path w="2908300" h="203200">
                  <a:moveTo>
                    <a:pt x="1438782" y="0"/>
                  </a:moveTo>
                  <a:lnTo>
                    <a:pt x="1508731" y="237"/>
                  </a:lnTo>
                  <a:lnTo>
                    <a:pt x="1577956" y="945"/>
                  </a:lnTo>
                  <a:lnTo>
                    <a:pt x="1646368" y="2112"/>
                  </a:lnTo>
                  <a:lnTo>
                    <a:pt x="1713878" y="3729"/>
                  </a:lnTo>
                  <a:lnTo>
                    <a:pt x="1780396" y="5786"/>
                  </a:lnTo>
                  <a:lnTo>
                    <a:pt x="1845835" y="8273"/>
                  </a:lnTo>
                  <a:lnTo>
                    <a:pt x="1910103" y="11181"/>
                  </a:lnTo>
                  <a:lnTo>
                    <a:pt x="1973113" y="14500"/>
                  </a:lnTo>
                  <a:lnTo>
                    <a:pt x="2034776" y="18221"/>
                  </a:lnTo>
                  <a:lnTo>
                    <a:pt x="2095001" y="22332"/>
                  </a:lnTo>
                  <a:lnTo>
                    <a:pt x="2153700" y="26825"/>
                  </a:lnTo>
                  <a:lnTo>
                    <a:pt x="2210784" y="31690"/>
                  </a:lnTo>
                  <a:lnTo>
                    <a:pt x="2266164" y="36917"/>
                  </a:lnTo>
                  <a:lnTo>
                    <a:pt x="2319750" y="42497"/>
                  </a:lnTo>
                  <a:lnTo>
                    <a:pt x="2371453" y="48419"/>
                  </a:lnTo>
                  <a:lnTo>
                    <a:pt x="2421185" y="54674"/>
                  </a:lnTo>
                  <a:lnTo>
                    <a:pt x="2468856" y="61252"/>
                  </a:lnTo>
                  <a:lnTo>
                    <a:pt x="2514376" y="68143"/>
                  </a:lnTo>
                  <a:lnTo>
                    <a:pt x="2557658" y="75338"/>
                  </a:lnTo>
                  <a:lnTo>
                    <a:pt x="2598611" y="82827"/>
                  </a:lnTo>
                  <a:lnTo>
                    <a:pt x="2637147" y="90600"/>
                  </a:lnTo>
                  <a:lnTo>
                    <a:pt x="2706609" y="106959"/>
                  </a:lnTo>
                  <a:lnTo>
                    <a:pt x="2765331" y="124338"/>
                  </a:lnTo>
                  <a:lnTo>
                    <a:pt x="2812601" y="142657"/>
                  </a:lnTo>
                  <a:lnTo>
                    <a:pt x="2831719" y="152145"/>
                  </a:lnTo>
                  <a:lnTo>
                    <a:pt x="2806446" y="152145"/>
                  </a:lnTo>
                  <a:lnTo>
                    <a:pt x="2902838" y="202818"/>
                  </a:lnTo>
                  <a:lnTo>
                    <a:pt x="2907792" y="152145"/>
                  </a:lnTo>
                  <a:lnTo>
                    <a:pt x="2882519" y="152145"/>
                  </a:lnTo>
                  <a:lnTo>
                    <a:pt x="2863389" y="142657"/>
                  </a:lnTo>
                  <a:lnTo>
                    <a:pt x="2816099" y="124338"/>
                  </a:lnTo>
                  <a:lnTo>
                    <a:pt x="2757362" y="106959"/>
                  </a:lnTo>
                  <a:lnTo>
                    <a:pt x="2687891" y="90600"/>
                  </a:lnTo>
                  <a:lnTo>
                    <a:pt x="2649352" y="82827"/>
                  </a:lnTo>
                  <a:lnTo>
                    <a:pt x="2608397" y="75338"/>
                  </a:lnTo>
                  <a:lnTo>
                    <a:pt x="2565114" y="68143"/>
                  </a:lnTo>
                  <a:lnTo>
                    <a:pt x="2519593" y="61252"/>
                  </a:lnTo>
                  <a:lnTo>
                    <a:pt x="2471922" y="54674"/>
                  </a:lnTo>
                  <a:lnTo>
                    <a:pt x="2422190" y="48419"/>
                  </a:lnTo>
                  <a:lnTo>
                    <a:pt x="2370486" y="42497"/>
                  </a:lnTo>
                  <a:lnTo>
                    <a:pt x="2316900" y="36917"/>
                  </a:lnTo>
                  <a:lnTo>
                    <a:pt x="2261520" y="31690"/>
                  </a:lnTo>
                  <a:lnTo>
                    <a:pt x="2204436" y="26825"/>
                  </a:lnTo>
                  <a:lnTo>
                    <a:pt x="2145736" y="22332"/>
                  </a:lnTo>
                  <a:lnTo>
                    <a:pt x="2085509" y="18221"/>
                  </a:lnTo>
                  <a:lnTo>
                    <a:pt x="2023845" y="14500"/>
                  </a:lnTo>
                  <a:lnTo>
                    <a:pt x="1960832" y="11181"/>
                  </a:lnTo>
                  <a:lnTo>
                    <a:pt x="1896559" y="8273"/>
                  </a:lnTo>
                  <a:lnTo>
                    <a:pt x="1831116" y="5786"/>
                  </a:lnTo>
                  <a:lnTo>
                    <a:pt x="1764591" y="3729"/>
                  </a:lnTo>
                  <a:lnTo>
                    <a:pt x="1697074" y="2112"/>
                  </a:lnTo>
                  <a:lnTo>
                    <a:pt x="1628653" y="945"/>
                  </a:lnTo>
                  <a:lnTo>
                    <a:pt x="1559417" y="237"/>
                  </a:lnTo>
                  <a:lnTo>
                    <a:pt x="1489455" y="0"/>
                  </a:lnTo>
                  <a:lnTo>
                    <a:pt x="1438782" y="0"/>
                  </a:lnTo>
                  <a:lnTo>
                    <a:pt x="1362368" y="281"/>
                  </a:lnTo>
                  <a:lnTo>
                    <a:pt x="1286993" y="1115"/>
                  </a:lnTo>
                  <a:lnTo>
                    <a:pt x="1212757" y="2488"/>
                  </a:lnTo>
                  <a:lnTo>
                    <a:pt x="1139758" y="4386"/>
                  </a:lnTo>
                  <a:lnTo>
                    <a:pt x="1068096" y="6794"/>
                  </a:lnTo>
                  <a:lnTo>
                    <a:pt x="997871" y="9700"/>
                  </a:lnTo>
                  <a:lnTo>
                    <a:pt x="929183" y="13088"/>
                  </a:lnTo>
                  <a:lnTo>
                    <a:pt x="862130" y="16945"/>
                  </a:lnTo>
                  <a:lnTo>
                    <a:pt x="796812" y="21258"/>
                  </a:lnTo>
                  <a:lnTo>
                    <a:pt x="733328" y="26010"/>
                  </a:lnTo>
                  <a:lnTo>
                    <a:pt x="671778" y="31190"/>
                  </a:lnTo>
                  <a:lnTo>
                    <a:pt x="612262" y="36782"/>
                  </a:lnTo>
                  <a:lnTo>
                    <a:pt x="554878" y="42773"/>
                  </a:lnTo>
                  <a:lnTo>
                    <a:pt x="499726" y="49149"/>
                  </a:lnTo>
                  <a:lnTo>
                    <a:pt x="446906" y="55896"/>
                  </a:lnTo>
                  <a:lnTo>
                    <a:pt x="396517" y="62999"/>
                  </a:lnTo>
                  <a:lnTo>
                    <a:pt x="348658" y="70445"/>
                  </a:lnTo>
                  <a:lnTo>
                    <a:pt x="303429" y="78220"/>
                  </a:lnTo>
                  <a:lnTo>
                    <a:pt x="260929" y="86309"/>
                  </a:lnTo>
                  <a:lnTo>
                    <a:pt x="221258" y="94699"/>
                  </a:lnTo>
                  <a:lnTo>
                    <a:pt x="150799" y="112324"/>
                  </a:lnTo>
                  <a:lnTo>
                    <a:pt x="92848" y="130984"/>
                  </a:lnTo>
                  <a:lnTo>
                    <a:pt x="48200" y="150565"/>
                  </a:lnTo>
                  <a:lnTo>
                    <a:pt x="7910" y="181422"/>
                  </a:lnTo>
                  <a:lnTo>
                    <a:pt x="0" y="202818"/>
                  </a:lnTo>
                  <a:lnTo>
                    <a:pt x="50673" y="202818"/>
                  </a:lnTo>
                  <a:lnTo>
                    <a:pt x="52751" y="191827"/>
                  </a:lnTo>
                  <a:lnTo>
                    <a:pt x="58916" y="180988"/>
                  </a:lnTo>
                  <a:lnTo>
                    <a:pt x="100881" y="149527"/>
                  </a:lnTo>
                  <a:lnTo>
                    <a:pt x="147365" y="129586"/>
                  </a:lnTo>
                  <a:lnTo>
                    <a:pt x="207673" y="110612"/>
                  </a:lnTo>
                  <a:lnTo>
                    <a:pt x="280965" y="92724"/>
                  </a:lnTo>
                  <a:lnTo>
                    <a:pt x="322217" y="84225"/>
                  </a:lnTo>
                  <a:lnTo>
                    <a:pt x="366400" y="76043"/>
                  </a:lnTo>
                  <a:lnTo>
                    <a:pt x="413408" y="68193"/>
                  </a:lnTo>
                  <a:lnTo>
                    <a:pt x="463137" y="60690"/>
                  </a:lnTo>
                  <a:lnTo>
                    <a:pt x="515481" y="53548"/>
                  </a:lnTo>
                  <a:lnTo>
                    <a:pt x="570335" y="46784"/>
                  </a:lnTo>
                  <a:lnTo>
                    <a:pt x="627595" y="40412"/>
                  </a:lnTo>
                  <a:lnTo>
                    <a:pt x="687155" y="34447"/>
                  </a:lnTo>
                  <a:lnTo>
                    <a:pt x="748909" y="28904"/>
                  </a:lnTo>
                  <a:lnTo>
                    <a:pt x="812754" y="23798"/>
                  </a:lnTo>
                  <a:lnTo>
                    <a:pt x="878583" y="19144"/>
                  </a:lnTo>
                  <a:lnTo>
                    <a:pt x="946292" y="14958"/>
                  </a:lnTo>
                  <a:lnTo>
                    <a:pt x="1015775" y="11254"/>
                  </a:lnTo>
                  <a:lnTo>
                    <a:pt x="1086928" y="8047"/>
                  </a:lnTo>
                  <a:lnTo>
                    <a:pt x="1159645" y="5353"/>
                  </a:lnTo>
                  <a:lnTo>
                    <a:pt x="1233822" y="3186"/>
                  </a:lnTo>
                  <a:lnTo>
                    <a:pt x="1309352" y="1561"/>
                  </a:lnTo>
                  <a:lnTo>
                    <a:pt x="1386132" y="494"/>
                  </a:lnTo>
                  <a:lnTo>
                    <a:pt x="1464055" y="0"/>
                  </a:lnTo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44246" y="1161034"/>
            <a:ext cx="8277859" cy="2097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ts val="3329"/>
              </a:lnSpc>
              <a:spcBef>
                <a:spcPts val="95"/>
              </a:spcBef>
              <a:buFont typeface="Wingdings"/>
              <a:buChar char=""/>
              <a:tabLst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Effective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but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unstable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when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handling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modulated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attack.</a:t>
            </a:r>
            <a:endParaRPr sz="2800" dirty="0">
              <a:latin typeface="Times New Roman"/>
              <a:cs typeface="Times New Roman"/>
            </a:endParaRPr>
          </a:p>
          <a:p>
            <a:pPr marL="4278630">
              <a:lnSpc>
                <a:spcPts val="2850"/>
              </a:lnSpc>
            </a:pPr>
            <a:r>
              <a:rPr sz="2400" b="1" dirty="0">
                <a:solidFill>
                  <a:srgbClr val="044775"/>
                </a:solidFill>
                <a:latin typeface="Times New Roman"/>
                <a:cs typeface="Times New Roman"/>
              </a:rPr>
              <a:t>Processing</a:t>
            </a:r>
            <a:r>
              <a:rPr sz="2400" b="1" spc="-25" dirty="0">
                <a:solidFill>
                  <a:srgbClr val="044775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44775"/>
                </a:solidFill>
                <a:latin typeface="Times New Roman"/>
                <a:cs typeface="Times New Roman"/>
              </a:rPr>
              <a:t>via</a:t>
            </a:r>
            <a:r>
              <a:rPr sz="2400" b="1" spc="-15" dirty="0">
                <a:solidFill>
                  <a:srgbClr val="044775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44775"/>
                </a:solidFill>
                <a:latin typeface="Times New Roman"/>
                <a:cs typeface="Times New Roman"/>
              </a:rPr>
              <a:t>Inverse</a:t>
            </a:r>
            <a:r>
              <a:rPr sz="2400" b="1" spc="-10" dirty="0">
                <a:solidFill>
                  <a:srgbClr val="044775"/>
                </a:solidFill>
                <a:latin typeface="Times New Roman"/>
                <a:cs typeface="Times New Roman"/>
              </a:rPr>
              <a:t> Filter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6829425" marR="152400">
              <a:lnSpc>
                <a:spcPct val="100000"/>
              </a:lnSpc>
            </a:pPr>
            <a:r>
              <a:rPr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Similar</a:t>
            </a:r>
            <a:r>
              <a:rPr sz="2000" b="1" i="1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with </a:t>
            </a:r>
            <a:r>
              <a:rPr sz="20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Authentic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31777" y="4035264"/>
            <a:ext cx="7401281" cy="1547063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807200" y="4169409"/>
            <a:ext cx="11766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Still</a:t>
            </a:r>
            <a:r>
              <a:rPr sz="2000" b="1" i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robust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2410841" y="5763272"/>
          <a:ext cx="4927600" cy="7918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2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2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56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5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等线"/>
                          <a:cs typeface="等线"/>
                        </a:rPr>
                        <a:t>Spoofing</a:t>
                      </a:r>
                      <a:r>
                        <a:rPr sz="2000" b="1" spc="-60" dirty="0">
                          <a:solidFill>
                            <a:srgbClr val="FFFFFF"/>
                          </a:solidFill>
                          <a:latin typeface="等线"/>
                          <a:cs typeface="等线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等线"/>
                          <a:cs typeface="等线"/>
                        </a:rPr>
                        <a:t>Device</a:t>
                      </a:r>
                      <a:endParaRPr sz="2000">
                        <a:latin typeface="等线"/>
                        <a:cs typeface="等线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spc="-20" dirty="0">
                          <a:solidFill>
                            <a:srgbClr val="FFFFFF"/>
                          </a:solidFill>
                          <a:latin typeface="等线"/>
                          <a:cs typeface="等线"/>
                        </a:rPr>
                        <a:t>Echo</a:t>
                      </a:r>
                      <a:endParaRPr sz="2000">
                        <a:latin typeface="等线"/>
                        <a:cs typeface="等线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spc="-20" dirty="0">
                          <a:solidFill>
                            <a:srgbClr val="FFFFFF"/>
                          </a:solidFill>
                          <a:latin typeface="等线"/>
                          <a:cs typeface="等线"/>
                        </a:rPr>
                        <a:t>iPad</a:t>
                      </a:r>
                      <a:endParaRPr sz="2000">
                        <a:latin typeface="等线"/>
                        <a:cs typeface="等线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spc="-25" dirty="0">
                          <a:solidFill>
                            <a:srgbClr val="FFFFFF"/>
                          </a:solidFill>
                          <a:latin typeface="等线"/>
                          <a:cs typeface="等线"/>
                        </a:rPr>
                        <a:t>Mi</a:t>
                      </a:r>
                      <a:endParaRPr sz="2000">
                        <a:latin typeface="等线"/>
                        <a:cs typeface="等线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dirty="0">
                          <a:latin typeface="等线"/>
                          <a:cs typeface="等线"/>
                        </a:rPr>
                        <a:t>Accuracy</a:t>
                      </a:r>
                      <a:r>
                        <a:rPr sz="2000" spc="-70" dirty="0">
                          <a:latin typeface="等线"/>
                          <a:cs typeface="等线"/>
                        </a:rPr>
                        <a:t> </a:t>
                      </a:r>
                      <a:r>
                        <a:rPr sz="2000" spc="-25" dirty="0">
                          <a:latin typeface="等线"/>
                          <a:cs typeface="等线"/>
                        </a:rPr>
                        <a:t>(%)</a:t>
                      </a:r>
                      <a:endParaRPr sz="2000">
                        <a:latin typeface="等线"/>
                        <a:cs typeface="等线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spc="-25" dirty="0">
                          <a:latin typeface="等线"/>
                          <a:cs typeface="等线"/>
                        </a:rPr>
                        <a:t>100</a:t>
                      </a:r>
                      <a:endParaRPr sz="2000">
                        <a:latin typeface="等线"/>
                        <a:cs typeface="等线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spc="-10" dirty="0">
                          <a:latin typeface="等线"/>
                          <a:cs typeface="等线"/>
                        </a:rPr>
                        <a:t>92.74</a:t>
                      </a:r>
                      <a:endParaRPr sz="2000">
                        <a:latin typeface="等线"/>
                        <a:cs typeface="等线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spc="-10" dirty="0">
                          <a:latin typeface="等线"/>
                          <a:cs typeface="等线"/>
                        </a:rPr>
                        <a:t>97.29</a:t>
                      </a:r>
                      <a:endParaRPr sz="2000">
                        <a:latin typeface="等线"/>
                        <a:cs typeface="等线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3" name="object 13"/>
          <p:cNvGrpSpPr/>
          <p:nvPr/>
        </p:nvGrpSpPr>
        <p:grpSpPr>
          <a:xfrm>
            <a:off x="8779764" y="3742944"/>
            <a:ext cx="3362325" cy="2569845"/>
            <a:chOff x="8779764" y="3742944"/>
            <a:chExt cx="3362325" cy="2569845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79764" y="4895088"/>
              <a:ext cx="697992" cy="141732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9477756" y="3771900"/>
              <a:ext cx="2635250" cy="1598295"/>
            </a:xfrm>
            <a:custGeom>
              <a:avLst/>
              <a:gdLst/>
              <a:ahLst/>
              <a:cxnLst/>
              <a:rect l="l" t="t" r="r" b="b"/>
              <a:pathLst>
                <a:path w="2635250" h="1598295">
                  <a:moveTo>
                    <a:pt x="0" y="221742"/>
                  </a:moveTo>
                  <a:lnTo>
                    <a:pt x="4506" y="177063"/>
                  </a:lnTo>
                  <a:lnTo>
                    <a:pt x="17430" y="135445"/>
                  </a:lnTo>
                  <a:lnTo>
                    <a:pt x="37879" y="97780"/>
                  </a:lnTo>
                  <a:lnTo>
                    <a:pt x="64960" y="64960"/>
                  </a:lnTo>
                  <a:lnTo>
                    <a:pt x="97780" y="37879"/>
                  </a:lnTo>
                  <a:lnTo>
                    <a:pt x="135445" y="17430"/>
                  </a:lnTo>
                  <a:lnTo>
                    <a:pt x="177063" y="4506"/>
                  </a:lnTo>
                  <a:lnTo>
                    <a:pt x="221742" y="0"/>
                  </a:lnTo>
                  <a:lnTo>
                    <a:pt x="439166" y="0"/>
                  </a:lnTo>
                  <a:lnTo>
                    <a:pt x="1097915" y="0"/>
                  </a:lnTo>
                  <a:lnTo>
                    <a:pt x="2413254" y="0"/>
                  </a:lnTo>
                  <a:lnTo>
                    <a:pt x="2457932" y="4506"/>
                  </a:lnTo>
                  <a:lnTo>
                    <a:pt x="2499550" y="17430"/>
                  </a:lnTo>
                  <a:lnTo>
                    <a:pt x="2537215" y="37879"/>
                  </a:lnTo>
                  <a:lnTo>
                    <a:pt x="2570035" y="64960"/>
                  </a:lnTo>
                  <a:lnTo>
                    <a:pt x="2597116" y="97780"/>
                  </a:lnTo>
                  <a:lnTo>
                    <a:pt x="2617565" y="135445"/>
                  </a:lnTo>
                  <a:lnTo>
                    <a:pt x="2630489" y="177063"/>
                  </a:lnTo>
                  <a:lnTo>
                    <a:pt x="2634996" y="221742"/>
                  </a:lnTo>
                  <a:lnTo>
                    <a:pt x="2634996" y="776097"/>
                  </a:lnTo>
                  <a:lnTo>
                    <a:pt x="2634996" y="1108710"/>
                  </a:lnTo>
                  <a:lnTo>
                    <a:pt x="2630489" y="1153388"/>
                  </a:lnTo>
                  <a:lnTo>
                    <a:pt x="2617565" y="1195006"/>
                  </a:lnTo>
                  <a:lnTo>
                    <a:pt x="2597116" y="1232671"/>
                  </a:lnTo>
                  <a:lnTo>
                    <a:pt x="2570035" y="1265491"/>
                  </a:lnTo>
                  <a:lnTo>
                    <a:pt x="2537215" y="1292572"/>
                  </a:lnTo>
                  <a:lnTo>
                    <a:pt x="2499550" y="1313021"/>
                  </a:lnTo>
                  <a:lnTo>
                    <a:pt x="2457932" y="1325945"/>
                  </a:lnTo>
                  <a:lnTo>
                    <a:pt x="2413254" y="1330452"/>
                  </a:lnTo>
                  <a:lnTo>
                    <a:pt x="1097915" y="1330452"/>
                  </a:lnTo>
                  <a:lnTo>
                    <a:pt x="51943" y="1598041"/>
                  </a:lnTo>
                  <a:lnTo>
                    <a:pt x="439166" y="1330452"/>
                  </a:lnTo>
                  <a:lnTo>
                    <a:pt x="221742" y="1330452"/>
                  </a:lnTo>
                  <a:lnTo>
                    <a:pt x="177063" y="1325945"/>
                  </a:lnTo>
                  <a:lnTo>
                    <a:pt x="135445" y="1313021"/>
                  </a:lnTo>
                  <a:lnTo>
                    <a:pt x="97780" y="1292572"/>
                  </a:lnTo>
                  <a:lnTo>
                    <a:pt x="64960" y="1265491"/>
                  </a:lnTo>
                  <a:lnTo>
                    <a:pt x="37879" y="1232671"/>
                  </a:lnTo>
                  <a:lnTo>
                    <a:pt x="17430" y="1195006"/>
                  </a:lnTo>
                  <a:lnTo>
                    <a:pt x="4506" y="1153388"/>
                  </a:lnTo>
                  <a:lnTo>
                    <a:pt x="0" y="1108710"/>
                  </a:lnTo>
                  <a:lnTo>
                    <a:pt x="0" y="776097"/>
                  </a:lnTo>
                  <a:lnTo>
                    <a:pt x="0" y="221742"/>
                  </a:lnTo>
                  <a:close/>
                </a:path>
              </a:pathLst>
            </a:custGeom>
            <a:ln w="57912">
              <a:solidFill>
                <a:srgbClr val="F4B0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628123" y="3861561"/>
            <a:ext cx="23355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7034" marR="5080" indent="-39497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Times New Roman"/>
                <a:cs typeface="Times New Roman"/>
              </a:rPr>
              <a:t>Still</a:t>
            </a:r>
            <a:r>
              <a:rPr sz="3600" spc="-4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an</a:t>
            </a:r>
            <a:r>
              <a:rPr sz="3600" spc="-30" dirty="0">
                <a:latin typeface="Times New Roman"/>
                <a:cs typeface="Times New Roman"/>
              </a:rPr>
              <a:t> </a:t>
            </a:r>
            <a:r>
              <a:rPr sz="3600" spc="-20" dirty="0">
                <a:latin typeface="Times New Roman"/>
                <a:cs typeface="Times New Roman"/>
              </a:rPr>
              <a:t>open </a:t>
            </a:r>
            <a:r>
              <a:rPr sz="3600" spc="-10" dirty="0">
                <a:latin typeface="Times New Roman"/>
                <a:cs typeface="Times New Roman"/>
              </a:rPr>
              <a:t>problem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0"/>
              </a:lnSpc>
            </a:pPr>
            <a:fld id="{81D60167-4931-47E6-BA6A-407CBD079E47}" type="slidenum">
              <a:rPr spc="-25" dirty="0"/>
              <a:t>30</a:t>
            </a:fld>
            <a:endParaRPr spc="-25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5120" y="50800"/>
            <a:ext cx="5622417" cy="716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Training</a:t>
            </a:r>
            <a:r>
              <a:rPr sz="4400" spc="-254" dirty="0"/>
              <a:t> </a:t>
            </a:r>
            <a:r>
              <a:rPr sz="4400" spc="-10" dirty="0"/>
              <a:t>Requirements</a:t>
            </a:r>
            <a:endParaRPr sz="4400" dirty="0"/>
          </a:p>
        </p:txBody>
      </p:sp>
      <p:sp>
        <p:nvSpPr>
          <p:cNvPr id="3" name="object 3"/>
          <p:cNvSpPr/>
          <p:nvPr/>
        </p:nvSpPr>
        <p:spPr>
          <a:xfrm>
            <a:off x="761" y="898397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25908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4246" y="947064"/>
            <a:ext cx="8747354" cy="1308050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780"/>
              </a:spcBef>
              <a:buFont typeface="Wingdings"/>
              <a:buChar char=""/>
              <a:tabLst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ArrayID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requires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audio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samples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b="1" dirty="0">
                <a:highlight>
                  <a:srgbClr val="FFFF00"/>
                </a:highlight>
                <a:latin typeface="Times New Roman"/>
                <a:cs typeface="Times New Roman"/>
              </a:rPr>
              <a:t>training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classifier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680"/>
              </a:spcBef>
              <a:buFont typeface="Wingdings"/>
              <a:buChar char=""/>
              <a:tabLst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Performance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degrades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when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no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training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samples</a:t>
            </a:r>
            <a:endParaRPr sz="2800" dirty="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023606" y="3267202"/>
            <a:ext cx="3905250" cy="3101975"/>
            <a:chOff x="8023606" y="3267202"/>
            <a:chExt cx="3905250" cy="310197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52816" y="4953000"/>
              <a:ext cx="697992" cy="141579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052816" y="3296412"/>
              <a:ext cx="3846829" cy="1307465"/>
            </a:xfrm>
            <a:custGeom>
              <a:avLst/>
              <a:gdLst/>
              <a:ahLst/>
              <a:cxnLst/>
              <a:rect l="l" t="t" r="r" b="b"/>
              <a:pathLst>
                <a:path w="3846829" h="1307464">
                  <a:moveTo>
                    <a:pt x="0" y="176275"/>
                  </a:moveTo>
                  <a:lnTo>
                    <a:pt x="6292" y="129395"/>
                  </a:lnTo>
                  <a:lnTo>
                    <a:pt x="24054" y="87281"/>
                  </a:lnTo>
                  <a:lnTo>
                    <a:pt x="51609" y="51609"/>
                  </a:lnTo>
                  <a:lnTo>
                    <a:pt x="87281" y="24054"/>
                  </a:lnTo>
                  <a:lnTo>
                    <a:pt x="129395" y="6292"/>
                  </a:lnTo>
                  <a:lnTo>
                    <a:pt x="176275" y="0"/>
                  </a:lnTo>
                  <a:lnTo>
                    <a:pt x="641095" y="0"/>
                  </a:lnTo>
                  <a:lnTo>
                    <a:pt x="1602739" y="0"/>
                  </a:lnTo>
                  <a:lnTo>
                    <a:pt x="3670300" y="0"/>
                  </a:lnTo>
                  <a:lnTo>
                    <a:pt x="3717180" y="6292"/>
                  </a:lnTo>
                  <a:lnTo>
                    <a:pt x="3759294" y="24054"/>
                  </a:lnTo>
                  <a:lnTo>
                    <a:pt x="3794966" y="51609"/>
                  </a:lnTo>
                  <a:lnTo>
                    <a:pt x="3822521" y="87281"/>
                  </a:lnTo>
                  <a:lnTo>
                    <a:pt x="3840283" y="129395"/>
                  </a:lnTo>
                  <a:lnTo>
                    <a:pt x="3846576" y="176275"/>
                  </a:lnTo>
                  <a:lnTo>
                    <a:pt x="3846576" y="616965"/>
                  </a:lnTo>
                  <a:lnTo>
                    <a:pt x="3846576" y="881380"/>
                  </a:lnTo>
                  <a:lnTo>
                    <a:pt x="3840283" y="928260"/>
                  </a:lnTo>
                  <a:lnTo>
                    <a:pt x="3822521" y="970374"/>
                  </a:lnTo>
                  <a:lnTo>
                    <a:pt x="3794966" y="1006046"/>
                  </a:lnTo>
                  <a:lnTo>
                    <a:pt x="3759294" y="1033601"/>
                  </a:lnTo>
                  <a:lnTo>
                    <a:pt x="3717180" y="1051363"/>
                  </a:lnTo>
                  <a:lnTo>
                    <a:pt x="3670300" y="1057656"/>
                  </a:lnTo>
                  <a:lnTo>
                    <a:pt x="1602739" y="1057656"/>
                  </a:lnTo>
                  <a:lnTo>
                    <a:pt x="608202" y="1307464"/>
                  </a:lnTo>
                  <a:lnTo>
                    <a:pt x="641095" y="1057656"/>
                  </a:lnTo>
                  <a:lnTo>
                    <a:pt x="176275" y="1057656"/>
                  </a:lnTo>
                  <a:lnTo>
                    <a:pt x="129395" y="1051363"/>
                  </a:lnTo>
                  <a:lnTo>
                    <a:pt x="87281" y="1033601"/>
                  </a:lnTo>
                  <a:lnTo>
                    <a:pt x="51609" y="1006046"/>
                  </a:lnTo>
                  <a:lnTo>
                    <a:pt x="24054" y="970374"/>
                  </a:lnTo>
                  <a:lnTo>
                    <a:pt x="6292" y="928260"/>
                  </a:lnTo>
                  <a:lnTo>
                    <a:pt x="0" y="881380"/>
                  </a:lnTo>
                  <a:lnTo>
                    <a:pt x="0" y="616965"/>
                  </a:lnTo>
                  <a:lnTo>
                    <a:pt x="0" y="176275"/>
                  </a:lnTo>
                  <a:close/>
                </a:path>
              </a:pathLst>
            </a:custGeom>
            <a:ln w="57912">
              <a:solidFill>
                <a:srgbClr val="F4B0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164194" y="3374263"/>
            <a:ext cx="3630929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2766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imes New Roman"/>
                <a:cs typeface="Times New Roman"/>
              </a:rPr>
              <a:t>No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Training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Hurdles </a:t>
            </a:r>
            <a:r>
              <a:rPr sz="2800" dirty="0">
                <a:latin typeface="Times New Roman"/>
                <a:cs typeface="Times New Roman"/>
              </a:rPr>
              <a:t>remains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open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problem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6115" y="2688335"/>
            <a:ext cx="7886700" cy="3064764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0"/>
              </a:lnSpc>
            </a:pPr>
            <a:fld id="{81D60167-4931-47E6-BA6A-407CBD079E47}" type="slidenum">
              <a:rPr spc="-25" dirty="0"/>
              <a:t>31</a:t>
            </a:fld>
            <a:endParaRPr spc="-25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046A5DF-76C9-489C-A5E8-CB744B05A92F}"/>
              </a:ext>
            </a:extLst>
          </p:cNvPr>
          <p:cNvSpPr txBox="1">
            <a:spLocks/>
          </p:cNvSpPr>
          <p:nvPr/>
        </p:nvSpPr>
        <p:spPr>
          <a:xfrm>
            <a:off x="325120" y="30480"/>
            <a:ext cx="5622417" cy="716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rgbClr val="404040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4400" spc="-10"/>
              <a:t>Training</a:t>
            </a:r>
            <a:r>
              <a:rPr lang="en-US" sz="4400" spc="-254"/>
              <a:t> </a:t>
            </a:r>
            <a:r>
              <a:rPr lang="en-US" sz="4400" spc="-10"/>
              <a:t>Requirements</a:t>
            </a:r>
            <a:endParaRPr lang="en-US" sz="4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60676" y="2087879"/>
            <a:ext cx="2755900" cy="3168650"/>
            <a:chOff x="2360676" y="2087879"/>
            <a:chExt cx="2755900" cy="31686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72120" y="2406317"/>
              <a:ext cx="1930979" cy="210323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60676" y="2087879"/>
              <a:ext cx="2755392" cy="316839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788920" y="2414015"/>
              <a:ext cx="1847214" cy="1972310"/>
            </a:xfrm>
            <a:custGeom>
              <a:avLst/>
              <a:gdLst/>
              <a:ahLst/>
              <a:cxnLst/>
              <a:rect l="l" t="t" r="r" b="b"/>
              <a:pathLst>
                <a:path w="1847214" h="1972310">
                  <a:moveTo>
                    <a:pt x="0" y="1972055"/>
                  </a:moveTo>
                  <a:lnTo>
                    <a:pt x="1847087" y="1972055"/>
                  </a:lnTo>
                  <a:lnTo>
                    <a:pt x="1847087" y="0"/>
                  </a:lnTo>
                  <a:lnTo>
                    <a:pt x="0" y="0"/>
                  </a:lnTo>
                  <a:lnTo>
                    <a:pt x="0" y="19720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88920" y="2485517"/>
            <a:ext cx="1847214" cy="1778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3709">
              <a:lnSpc>
                <a:spcPct val="100000"/>
              </a:lnSpc>
              <a:spcBef>
                <a:spcPts val="95"/>
              </a:spcBef>
            </a:pPr>
            <a:r>
              <a:rPr sz="11500" spc="-5" dirty="0">
                <a:solidFill>
                  <a:srgbClr val="C00000"/>
                </a:solidFill>
                <a:latin typeface="微软雅黑"/>
                <a:cs typeface="微软雅黑"/>
              </a:rPr>
              <a:t>6</a:t>
            </a:r>
            <a:endParaRPr sz="11500">
              <a:latin typeface="微软雅黑"/>
              <a:cs typeface="微软雅黑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90444" y="4386071"/>
            <a:ext cx="1845945" cy="58419"/>
          </a:xfrm>
          <a:custGeom>
            <a:avLst/>
            <a:gdLst/>
            <a:ahLst/>
            <a:cxnLst/>
            <a:rect l="l" t="t" r="r" b="b"/>
            <a:pathLst>
              <a:path w="1845945" h="58420">
                <a:moveTo>
                  <a:pt x="1845563" y="0"/>
                </a:moveTo>
                <a:lnTo>
                  <a:pt x="0" y="0"/>
                </a:lnTo>
                <a:lnTo>
                  <a:pt x="0" y="57911"/>
                </a:lnTo>
                <a:lnTo>
                  <a:pt x="1845563" y="57911"/>
                </a:lnTo>
                <a:lnTo>
                  <a:pt x="184556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81584" y="2845185"/>
            <a:ext cx="4600986" cy="122699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198364" y="2852927"/>
            <a:ext cx="4517390" cy="11525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17804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714"/>
              </a:spcBef>
            </a:pPr>
            <a:r>
              <a:rPr sz="4400" b="1" spc="-10" dirty="0">
                <a:solidFill>
                  <a:srgbClr val="254A68"/>
                </a:solidFill>
                <a:latin typeface="Times New Roman"/>
                <a:cs typeface="Times New Roman"/>
              </a:rPr>
              <a:t>Conclusions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0"/>
              </a:lnSpc>
            </a:pPr>
            <a:fld id="{81D60167-4931-47E6-BA6A-407CBD079E47}" type="slidenum">
              <a:rPr spc="-25" dirty="0"/>
              <a:t>32</a:t>
            </a:fld>
            <a:endParaRPr spc="-25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898397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25908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4246" y="933065"/>
            <a:ext cx="10975340" cy="5173980"/>
          </a:xfrm>
          <a:prstGeom prst="rect">
            <a:avLst/>
          </a:prstGeom>
        </p:spPr>
        <p:txBody>
          <a:bodyPr vert="horz" wrap="square" lIns="0" tIns="24002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889"/>
              </a:spcBef>
              <a:buFont typeface="Wingdings"/>
              <a:buChar char=""/>
              <a:tabLst>
                <a:tab pos="355600" algn="l"/>
              </a:tabLst>
            </a:pPr>
            <a:r>
              <a:rPr sz="2800" spc="-10" dirty="0">
                <a:latin typeface="Times New Roman"/>
                <a:cs typeface="Times New Roman"/>
              </a:rPr>
              <a:t>Summary:</a:t>
            </a:r>
            <a:endParaRPr sz="2800" dirty="0">
              <a:latin typeface="Times New Roman"/>
              <a:cs typeface="Times New Roman"/>
            </a:endParaRPr>
          </a:p>
          <a:p>
            <a:pPr marL="812800" lvl="1" indent="-342900">
              <a:lnSpc>
                <a:spcPct val="100000"/>
              </a:lnSpc>
              <a:spcBef>
                <a:spcPts val="1540"/>
              </a:spcBef>
              <a:buFont typeface="Wingdings"/>
              <a:buChar char=""/>
              <a:tabLst>
                <a:tab pos="812800" algn="l"/>
              </a:tabLst>
            </a:pPr>
            <a:r>
              <a:rPr sz="2400" dirty="0">
                <a:latin typeface="Times New Roman"/>
                <a:cs typeface="Times New Roman"/>
              </a:rPr>
              <a:t>Propose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ARRAYID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thwarting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voice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spoofing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attacks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without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any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extra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devices.</a:t>
            </a:r>
            <a:endParaRPr sz="2400" dirty="0">
              <a:latin typeface="Times New Roman"/>
              <a:cs typeface="Times New Roman"/>
            </a:endParaRPr>
          </a:p>
          <a:p>
            <a:pPr marL="812800" lvl="1" indent="-342900">
              <a:lnSpc>
                <a:spcPct val="100000"/>
              </a:lnSpc>
              <a:spcBef>
                <a:spcPts val="1440"/>
              </a:spcBef>
              <a:buFont typeface="Wingdings"/>
              <a:buChar char=""/>
              <a:tabLst>
                <a:tab pos="812800" algn="l"/>
              </a:tabLst>
            </a:pPr>
            <a:r>
              <a:rPr sz="2400" dirty="0">
                <a:latin typeface="Times New Roman"/>
                <a:cs typeface="Times New Roman"/>
              </a:rPr>
              <a:t>Propose a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robust liveness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feature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array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fingerprint.</a:t>
            </a:r>
            <a:endParaRPr sz="2400" dirty="0">
              <a:latin typeface="Times New Roman"/>
              <a:cs typeface="Times New Roman"/>
            </a:endParaRPr>
          </a:p>
          <a:p>
            <a:pPr marL="812800" lvl="1" indent="-342900">
              <a:lnSpc>
                <a:spcPct val="100000"/>
              </a:lnSpc>
              <a:spcBef>
                <a:spcPts val="1445"/>
              </a:spcBef>
              <a:buFont typeface="Wingdings"/>
              <a:buChar char=""/>
              <a:tabLst>
                <a:tab pos="812800" algn="l"/>
                <a:tab pos="3638550" algn="l"/>
              </a:tabLst>
            </a:pPr>
            <a:r>
              <a:rPr sz="2400" dirty="0">
                <a:latin typeface="Times New Roman"/>
                <a:cs typeface="Times New Roman"/>
              </a:rPr>
              <a:t>Proved to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effective</a:t>
            </a:r>
            <a:r>
              <a:rPr sz="2400" dirty="0">
                <a:latin typeface="Times New Roman"/>
                <a:cs typeface="Times New Roman"/>
              </a:rPr>
              <a:t>	and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robust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various </a:t>
            </a:r>
            <a:r>
              <a:rPr sz="2400" spc="-10" dirty="0">
                <a:latin typeface="Times New Roman"/>
                <a:cs typeface="Times New Roman"/>
              </a:rPr>
              <a:t>factors.</a:t>
            </a:r>
            <a:endParaRPr sz="2400" dirty="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Font typeface="Wingdings"/>
              <a:buChar char=""/>
            </a:pPr>
            <a:endParaRPr sz="2700" dirty="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Font typeface="Wingdings"/>
              <a:buChar char=""/>
            </a:pP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Wingdings"/>
              <a:buChar char=""/>
              <a:tabLst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Future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Work</a:t>
            </a:r>
            <a:endParaRPr sz="2800" dirty="0">
              <a:latin typeface="Times New Roman"/>
              <a:cs typeface="Times New Roman"/>
            </a:endParaRPr>
          </a:p>
          <a:p>
            <a:pPr marL="812800" lvl="1" indent="-342900">
              <a:lnSpc>
                <a:spcPct val="100000"/>
              </a:lnSpc>
              <a:spcBef>
                <a:spcPts val="1540"/>
              </a:spcBef>
              <a:buFont typeface="Wingdings"/>
              <a:buChar char=""/>
              <a:tabLst>
                <a:tab pos="812800" algn="l"/>
              </a:tabLst>
            </a:pPr>
            <a:r>
              <a:rPr sz="2400" dirty="0">
                <a:latin typeface="Times New Roman"/>
                <a:cs typeface="Times New Roman"/>
              </a:rPr>
              <a:t>Improve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performance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under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strong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noises.</a:t>
            </a:r>
            <a:endParaRPr sz="2400" dirty="0">
              <a:latin typeface="Times New Roman"/>
              <a:cs typeface="Times New Roman"/>
            </a:endParaRPr>
          </a:p>
          <a:p>
            <a:pPr marL="812800" lvl="1" indent="-342900">
              <a:lnSpc>
                <a:spcPct val="100000"/>
              </a:lnSpc>
              <a:spcBef>
                <a:spcPts val="1440"/>
              </a:spcBef>
              <a:buFont typeface="Wingdings"/>
              <a:buChar char=""/>
              <a:tabLst>
                <a:tab pos="812800" algn="l"/>
              </a:tabLst>
            </a:pPr>
            <a:r>
              <a:rPr sz="2400" dirty="0">
                <a:latin typeface="Times New Roman"/>
                <a:cs typeface="Times New Roman"/>
              </a:rPr>
              <a:t>Thwart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more advanced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attacks.</a:t>
            </a:r>
            <a:endParaRPr sz="2400" dirty="0">
              <a:latin typeface="Times New Roman"/>
              <a:cs typeface="Times New Roman"/>
            </a:endParaRPr>
          </a:p>
          <a:p>
            <a:pPr marL="812800" lvl="1" indent="-342900">
              <a:lnSpc>
                <a:spcPct val="100000"/>
              </a:lnSpc>
              <a:spcBef>
                <a:spcPts val="1445"/>
              </a:spcBef>
              <a:buFont typeface="Wingdings"/>
              <a:buChar char=""/>
              <a:tabLst>
                <a:tab pos="812800" algn="l"/>
              </a:tabLst>
            </a:pPr>
            <a:r>
              <a:rPr sz="2400" dirty="0">
                <a:latin typeface="Times New Roman"/>
                <a:cs typeface="Times New Roman"/>
              </a:rPr>
              <a:t>Achieving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no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training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hurdles.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0"/>
              </a:lnSpc>
            </a:pPr>
            <a:fld id="{81D60167-4931-47E6-BA6A-407CBD079E47}" type="slidenum">
              <a:rPr spc="-25" dirty="0"/>
              <a:t>33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5252" y="70484"/>
            <a:ext cx="26993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Conclusion</a:t>
            </a:r>
            <a:endParaRPr sz="4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2123C0B4-7FA3-488C-A61E-525A4E0DEC91}"/>
              </a:ext>
            </a:extLst>
          </p:cNvPr>
          <p:cNvSpPr/>
          <p:nvPr/>
        </p:nvSpPr>
        <p:spPr>
          <a:xfrm>
            <a:off x="761" y="898397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25908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3E6D09B6-1F9A-4234-9AE5-3878020C48AF}"/>
              </a:ext>
            </a:extLst>
          </p:cNvPr>
          <p:cNvSpPr txBox="1"/>
          <p:nvPr/>
        </p:nvSpPr>
        <p:spPr>
          <a:xfrm>
            <a:off x="244246" y="947064"/>
            <a:ext cx="8747354" cy="1320874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780"/>
              </a:spcBef>
              <a:buFont typeface="Wingdings"/>
              <a:buChar char=""/>
              <a:tabLst>
                <a:tab pos="355600" algn="l"/>
              </a:tabLst>
            </a:pPr>
            <a:r>
              <a:rPr lang="en-US" altLang="zh-CN" sz="2800" dirty="0">
                <a:latin typeface="Times New Roman"/>
                <a:cs typeface="Times New Roman"/>
              </a:rPr>
              <a:t> Mic Array</a:t>
            </a:r>
            <a:r>
              <a:rPr lang="zh-CN" altLang="en-US" sz="2800" dirty="0"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latin typeface="Times New Roman"/>
                <a:cs typeface="Times New Roman"/>
              </a:rPr>
              <a:t>for</a:t>
            </a:r>
            <a:r>
              <a:rPr lang="zh-CN" altLang="en-US" sz="2800" dirty="0">
                <a:latin typeface="Times New Roman"/>
                <a:cs typeface="Times New Roman"/>
              </a:rPr>
              <a:t>  </a:t>
            </a:r>
            <a:r>
              <a:rPr lang="en-US" altLang="zh-CN" sz="2800" dirty="0">
                <a:latin typeface="Times New Roman"/>
                <a:cs typeface="Times New Roman"/>
              </a:rPr>
              <a:t>sensing,</a:t>
            </a:r>
            <a:r>
              <a:rPr lang="zh-CN" altLang="en-US" sz="2800" dirty="0"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latin typeface="Times New Roman"/>
                <a:cs typeface="Times New Roman"/>
              </a:rPr>
              <a:t>e.g.,</a:t>
            </a:r>
            <a:r>
              <a:rPr lang="zh-CN" altLang="en-US" sz="2800" dirty="0">
                <a:latin typeface="Times New Roman"/>
                <a:cs typeface="Times New Roman"/>
              </a:rPr>
              <a:t> </a:t>
            </a:r>
            <a:r>
              <a:rPr lang="en-US" altLang="zh-CN" sz="2800" dirty="0" err="1"/>
              <a:t>AudioSense</a:t>
            </a:r>
            <a:endParaRPr lang="en-US" altLang="zh-CN" sz="2800" dirty="0"/>
          </a:p>
          <a:p>
            <a:pPr marL="355600" indent="-342900">
              <a:lnSpc>
                <a:spcPct val="100000"/>
              </a:lnSpc>
              <a:spcBef>
                <a:spcPts val="1780"/>
              </a:spcBef>
              <a:buFont typeface="Wingdings"/>
              <a:buChar char=""/>
              <a:tabLst>
                <a:tab pos="355600" algn="l"/>
              </a:tabLst>
            </a:pPr>
            <a:r>
              <a:rPr lang="en-US" altLang="zh-CN" sz="2800" dirty="0">
                <a:latin typeface="Times New Roman"/>
                <a:cs typeface="Times New Roman"/>
              </a:rPr>
              <a:t> Smart Speaker Array for, e.g., fall detection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51D7690-3C08-440C-8052-C2EE768FA5F7}"/>
              </a:ext>
            </a:extLst>
          </p:cNvPr>
          <p:cNvSpPr txBox="1">
            <a:spLocks/>
          </p:cNvSpPr>
          <p:nvPr/>
        </p:nvSpPr>
        <p:spPr>
          <a:xfrm>
            <a:off x="325120" y="30480"/>
            <a:ext cx="5622417" cy="716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rgbClr val="404040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altLang="zh-CN" sz="4400" dirty="0"/>
              <a:t>Discussion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329333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898397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25908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5252" y="70484"/>
            <a:ext cx="26993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Conclusion</a:t>
            </a:r>
            <a:endParaRPr sz="44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0"/>
              </a:lnSpc>
            </a:pPr>
            <a:fld id="{81D60167-4931-47E6-BA6A-407CBD079E47}" type="slidenum">
              <a:rPr spc="-25" dirty="0"/>
              <a:t>35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4692777" y="2247645"/>
            <a:ext cx="28079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404040"/>
                </a:solidFill>
                <a:latin typeface="Times New Roman"/>
                <a:cs typeface="Times New Roman"/>
              </a:rPr>
              <a:t>Thank </a:t>
            </a:r>
            <a:r>
              <a:rPr sz="44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you!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44997" y="5006162"/>
            <a:ext cx="609727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spc="-95" dirty="0">
                <a:solidFill>
                  <a:srgbClr val="404040"/>
                </a:solidFill>
                <a:latin typeface="Times New Roman"/>
                <a:cs typeface="Times New Roman"/>
              </a:rPr>
              <a:t>Yan</a:t>
            </a:r>
            <a:r>
              <a:rPr sz="3200" b="1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04040"/>
                </a:solidFill>
                <a:latin typeface="Times New Roman"/>
                <a:cs typeface="Times New Roman"/>
              </a:rPr>
              <a:t>Meng:</a:t>
            </a:r>
            <a:r>
              <a:rPr sz="3200" b="1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404040"/>
                </a:solidFill>
                <a:latin typeface="Times New Roman"/>
                <a:cs typeface="Times New Roman"/>
                <a:hlinkClick r:id="rId2"/>
              </a:rPr>
              <a:t>yan_meng@sjtu.edu.cn</a:t>
            </a:r>
            <a:r>
              <a:rPr sz="32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04040"/>
                </a:solidFill>
                <a:latin typeface="Times New Roman"/>
                <a:cs typeface="Times New Roman"/>
              </a:rPr>
              <a:t>Haojin</a:t>
            </a:r>
            <a:r>
              <a:rPr sz="3200" b="1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04040"/>
                </a:solidFill>
                <a:latin typeface="Times New Roman"/>
                <a:cs typeface="Times New Roman"/>
              </a:rPr>
              <a:t>Zhu:</a:t>
            </a:r>
            <a:r>
              <a:rPr sz="3200" b="1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404040"/>
                </a:solidFill>
                <a:latin typeface="Times New Roman"/>
                <a:cs typeface="Times New Roman"/>
                <a:hlinkClick r:id="rId3"/>
              </a:rPr>
              <a:t>zhu-hj@sjtu.edu.cn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5252" y="1072520"/>
            <a:ext cx="7900670" cy="1305560"/>
          </a:xfrm>
          <a:prstGeom prst="rect">
            <a:avLst/>
          </a:prstGeom>
        </p:spPr>
        <p:txBody>
          <a:bodyPr vert="horz" wrap="square" lIns="0" tIns="2254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775"/>
              </a:spcBef>
              <a:buFont typeface="Wingdings"/>
              <a:buChar char=""/>
              <a:tabLst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1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typical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application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cyber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physical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system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(CPS)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680"/>
              </a:spcBef>
              <a:buFont typeface="Wingdings"/>
              <a:buChar char=""/>
              <a:tabLst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Undergoing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rapid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growth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market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size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" y="898397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25908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5252" y="70484"/>
            <a:ext cx="30841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Smart</a:t>
            </a:r>
            <a:r>
              <a:rPr sz="4400" spc="-15" dirty="0"/>
              <a:t> </a:t>
            </a:r>
            <a:r>
              <a:rPr sz="4400" spc="-20" dirty="0"/>
              <a:t>Home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5948171" y="5625490"/>
            <a:ext cx="62604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Global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Market</a:t>
            </a:r>
            <a:r>
              <a:rPr sz="2400" spc="-15" baseline="24305" dirty="0">
                <a:latin typeface="Times New Roman"/>
                <a:cs typeface="Times New Roman"/>
              </a:rPr>
              <a:t>1</a:t>
            </a:r>
            <a:endParaRPr sz="2400" baseline="24305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$84.5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Billion</a:t>
            </a:r>
            <a:r>
              <a:rPr sz="2400" dirty="0">
                <a:latin typeface="微软雅黑"/>
                <a:cs typeface="微软雅黑"/>
              </a:rPr>
              <a:t>（</a:t>
            </a:r>
            <a:r>
              <a:rPr sz="2400" dirty="0">
                <a:latin typeface="Times New Roman"/>
                <a:cs typeface="Times New Roman"/>
              </a:rPr>
              <a:t>2021</a:t>
            </a:r>
            <a:r>
              <a:rPr sz="2400" dirty="0">
                <a:latin typeface="微软雅黑"/>
                <a:cs typeface="微软雅黑"/>
              </a:rPr>
              <a:t>）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$138.9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Billion</a:t>
            </a:r>
            <a:r>
              <a:rPr sz="2400" spc="-10" dirty="0">
                <a:latin typeface="微软雅黑"/>
                <a:cs typeface="微软雅黑"/>
              </a:rPr>
              <a:t>（</a:t>
            </a:r>
            <a:r>
              <a:rPr sz="2400" spc="-10" dirty="0">
                <a:latin typeface="Times New Roman"/>
                <a:cs typeface="Times New Roman"/>
              </a:rPr>
              <a:t>2026</a:t>
            </a:r>
            <a:r>
              <a:rPr sz="2400" spc="-10" dirty="0">
                <a:latin typeface="微软雅黑"/>
                <a:cs typeface="微软雅黑"/>
              </a:rPr>
              <a:t>）</a:t>
            </a:r>
            <a:endParaRPr sz="2400">
              <a:latin typeface="微软雅黑"/>
              <a:cs typeface="微软雅黑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3635" y="2840735"/>
            <a:ext cx="3991355" cy="272491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22247" y="2969795"/>
            <a:ext cx="4969509" cy="252727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8739" y="6409131"/>
            <a:ext cx="62033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1.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Markets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Markets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Research,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Smart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Home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Market with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COVID-</a:t>
            </a:r>
            <a:r>
              <a:rPr sz="1200" dirty="0">
                <a:latin typeface="Times New Roman"/>
                <a:cs typeface="Times New Roman"/>
              </a:rPr>
              <a:t>19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Impact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Analysis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Product.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30477" y="5593486"/>
            <a:ext cx="40716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typical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example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smart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home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850116" y="6425590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888888"/>
                </a:solidFill>
                <a:latin typeface="等线"/>
                <a:cs typeface="等线"/>
              </a:rPr>
              <a:t>4</a:t>
            </a:r>
            <a:endParaRPr sz="1200">
              <a:latin typeface="等线"/>
              <a:cs typeface="等线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5252" y="1072520"/>
            <a:ext cx="6455410" cy="1305560"/>
          </a:xfrm>
          <a:prstGeom prst="rect">
            <a:avLst/>
          </a:prstGeom>
        </p:spPr>
        <p:txBody>
          <a:bodyPr vert="horz" wrap="square" lIns="0" tIns="2254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775"/>
              </a:spcBef>
              <a:buFont typeface="Wingdings"/>
              <a:buChar char=""/>
              <a:tabLst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primary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user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interface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smart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home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680"/>
              </a:spcBef>
              <a:buFont typeface="Wingdings"/>
              <a:buChar char=""/>
              <a:tabLst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Smart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speakers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with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multiple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microphones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" y="898397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25908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5252" y="70484"/>
            <a:ext cx="36207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40" dirty="0"/>
              <a:t>Voice</a:t>
            </a:r>
            <a:r>
              <a:rPr sz="4400" spc="-225" dirty="0"/>
              <a:t> </a:t>
            </a:r>
            <a:r>
              <a:rPr sz="4400" spc="-10" dirty="0"/>
              <a:t>Interface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909319" y="5086255"/>
            <a:ext cx="2482215" cy="87820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26034" algn="ctr">
              <a:lnSpc>
                <a:spcPct val="100000"/>
              </a:lnSpc>
              <a:spcBef>
                <a:spcPts val="815"/>
              </a:spcBef>
              <a:tabLst>
                <a:tab pos="1058545" algn="l"/>
              </a:tabLst>
            </a:pPr>
            <a:r>
              <a:rPr sz="1800" spc="-10" dirty="0">
                <a:latin typeface="Times New Roman"/>
                <a:cs typeface="Times New Roman"/>
              </a:rPr>
              <a:t>Cortana</a:t>
            </a:r>
            <a:r>
              <a:rPr sz="1800" dirty="0">
                <a:latin typeface="Times New Roman"/>
                <a:cs typeface="Times New Roman"/>
              </a:rPr>
              <a:t>	Google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Now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955"/>
              </a:spcBef>
            </a:pPr>
            <a:r>
              <a:rPr sz="2400" spc="-10" dirty="0">
                <a:latin typeface="Times New Roman"/>
                <a:cs typeface="Times New Roman"/>
              </a:rPr>
              <a:t>Typical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applications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7175" y="3048000"/>
            <a:ext cx="792480" cy="76047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82367" y="3048000"/>
            <a:ext cx="816863" cy="76047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4796" y="4262628"/>
            <a:ext cx="816864" cy="81686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53995" y="4262628"/>
            <a:ext cx="760476" cy="76047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245209" y="3916426"/>
            <a:ext cx="356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imes New Roman"/>
                <a:cs typeface="Times New Roman"/>
              </a:rPr>
              <a:t>Siri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89175" y="3902709"/>
            <a:ext cx="571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Alexa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75450" y="5572759"/>
            <a:ext cx="31476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5" dirty="0">
                <a:latin typeface="Times New Roman"/>
                <a:cs typeface="Times New Roman"/>
              </a:rPr>
              <a:t>Voice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Interface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Hardware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03064" y="3512820"/>
            <a:ext cx="3147060" cy="1769364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4703064" y="3048000"/>
            <a:ext cx="3147060" cy="497205"/>
          </a:xfrm>
          <a:prstGeom prst="rect">
            <a:avLst/>
          </a:prstGeom>
          <a:solidFill>
            <a:srgbClr val="254A68"/>
          </a:solidFill>
        </p:spPr>
        <p:txBody>
          <a:bodyPr vert="horz" wrap="square" lIns="0" tIns="55244" rIns="0" bIns="0" rtlCol="0">
            <a:spAutoFit/>
          </a:bodyPr>
          <a:lstStyle/>
          <a:p>
            <a:pPr marL="131445">
              <a:lnSpc>
                <a:spcPct val="100000"/>
              </a:lnSpc>
              <a:spcBef>
                <a:spcPts val="434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Standalone</a:t>
            </a:r>
            <a:r>
              <a:rPr sz="2400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microphone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918704" y="3547871"/>
            <a:ext cx="3394075" cy="1781810"/>
            <a:chOff x="7918704" y="3547871"/>
            <a:chExt cx="3394075" cy="1781810"/>
          </a:xfrm>
        </p:grpSpPr>
        <p:sp>
          <p:nvSpPr>
            <p:cNvPr id="16" name="object 16"/>
            <p:cNvSpPr/>
            <p:nvPr/>
          </p:nvSpPr>
          <p:spPr>
            <a:xfrm>
              <a:off x="7937754" y="4053077"/>
              <a:ext cx="581025" cy="502920"/>
            </a:xfrm>
            <a:custGeom>
              <a:avLst/>
              <a:gdLst/>
              <a:ahLst/>
              <a:cxnLst/>
              <a:rect l="l" t="t" r="r" b="b"/>
              <a:pathLst>
                <a:path w="581025" h="502920">
                  <a:moveTo>
                    <a:pt x="0" y="159131"/>
                  </a:moveTo>
                  <a:lnTo>
                    <a:pt x="281431" y="159131"/>
                  </a:lnTo>
                  <a:lnTo>
                    <a:pt x="281431" y="0"/>
                  </a:lnTo>
                  <a:lnTo>
                    <a:pt x="580644" y="251460"/>
                  </a:lnTo>
                  <a:lnTo>
                    <a:pt x="281431" y="502920"/>
                  </a:lnTo>
                  <a:lnTo>
                    <a:pt x="281431" y="343789"/>
                  </a:lnTo>
                  <a:lnTo>
                    <a:pt x="0" y="343789"/>
                  </a:lnTo>
                  <a:lnTo>
                    <a:pt x="0" y="159131"/>
                  </a:lnTo>
                  <a:close/>
                </a:path>
              </a:pathLst>
            </a:custGeom>
            <a:ln w="38099">
              <a:solidFill>
                <a:srgbClr val="0447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74024" y="3547871"/>
              <a:ext cx="2738628" cy="1781555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8574023" y="3048000"/>
            <a:ext cx="2738755" cy="497205"/>
          </a:xfrm>
          <a:prstGeom prst="rect">
            <a:avLst/>
          </a:prstGeom>
          <a:solidFill>
            <a:srgbClr val="254A68"/>
          </a:solidFill>
        </p:spPr>
        <p:txBody>
          <a:bodyPr vert="horz" wrap="square" lIns="0" tIns="55244" rIns="0" bIns="0" rtlCol="0">
            <a:spAutoFit/>
          </a:bodyPr>
          <a:lstStyle/>
          <a:p>
            <a:pPr marL="442595">
              <a:lnSpc>
                <a:spcPct val="100000"/>
              </a:lnSpc>
              <a:spcBef>
                <a:spcPts val="434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Smart</a:t>
            </a:r>
            <a:r>
              <a:rPr sz="24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speakers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824716" y="6454537"/>
            <a:ext cx="173990" cy="18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0"/>
              </a:lnSpc>
            </a:pPr>
            <a:fld id="{81D60167-4931-47E6-BA6A-407CBD079E47}" type="slidenum">
              <a:rPr sz="1200" b="1" dirty="0">
                <a:solidFill>
                  <a:srgbClr val="888888"/>
                </a:solidFill>
                <a:latin typeface="等线"/>
                <a:cs typeface="等线"/>
              </a:rPr>
              <a:t>5</a:t>
            </a:fld>
            <a:endParaRPr sz="1200">
              <a:latin typeface="等线"/>
              <a:cs typeface="等线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898397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25908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5252" y="70484"/>
            <a:ext cx="79013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Threats</a:t>
            </a:r>
            <a:r>
              <a:rPr sz="4400" spc="-90" dirty="0"/>
              <a:t> </a:t>
            </a:r>
            <a:r>
              <a:rPr sz="4400" dirty="0"/>
              <a:t>Faced</a:t>
            </a:r>
            <a:r>
              <a:rPr sz="4400" spc="-95" dirty="0"/>
              <a:t> </a:t>
            </a:r>
            <a:r>
              <a:rPr sz="4400" dirty="0"/>
              <a:t>by</a:t>
            </a:r>
            <a:r>
              <a:rPr sz="4400" spc="-145" dirty="0"/>
              <a:t> </a:t>
            </a:r>
            <a:r>
              <a:rPr sz="4400" spc="-40" dirty="0"/>
              <a:t>Voice</a:t>
            </a:r>
            <a:r>
              <a:rPr sz="4400" spc="-85" dirty="0"/>
              <a:t> </a:t>
            </a:r>
            <a:r>
              <a:rPr sz="4400" spc="-10" dirty="0"/>
              <a:t>Interface</a:t>
            </a:r>
            <a:endParaRPr sz="44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62855" y="3060192"/>
            <a:ext cx="2909316" cy="214426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71331" y="3419855"/>
            <a:ext cx="3003804" cy="208635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65252" y="1072520"/>
            <a:ext cx="8961755" cy="1305560"/>
          </a:xfrm>
          <a:prstGeom prst="rect">
            <a:avLst/>
          </a:prstGeom>
        </p:spPr>
        <p:txBody>
          <a:bodyPr vert="horz" wrap="square" lIns="0" tIns="2254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775"/>
              </a:spcBef>
              <a:buFont typeface="Wingdings"/>
              <a:buChar char=""/>
              <a:tabLst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Suffering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from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voice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spoofing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due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its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broadcast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nature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680"/>
              </a:spcBef>
              <a:buFont typeface="Wingdings"/>
              <a:buChar char=""/>
              <a:tabLst>
                <a:tab pos="355600" algn="l"/>
              </a:tabLst>
            </a:pPr>
            <a:r>
              <a:rPr sz="2800" spc="-25" dirty="0">
                <a:latin typeface="Times New Roman"/>
                <a:cs typeface="Times New Roman"/>
              </a:rPr>
              <a:t>Typical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attacks: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replay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attack,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hidden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voice,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inaudible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attack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7717" y="4854955"/>
            <a:ext cx="27654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Classical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replay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attack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93540" y="5259146"/>
            <a:ext cx="364871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Hidden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voice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attack</a:t>
            </a:r>
            <a:endParaRPr sz="2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微软雅黑"/>
                <a:cs typeface="微软雅黑"/>
              </a:rPr>
              <a:t>（</a:t>
            </a:r>
            <a:r>
              <a:rPr sz="2400" dirty="0">
                <a:latin typeface="Times New Roman"/>
                <a:cs typeface="Times New Roman"/>
              </a:rPr>
              <a:t>Carlini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et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al, </a:t>
            </a:r>
            <a:r>
              <a:rPr sz="2400" spc="-10" dirty="0">
                <a:latin typeface="Times New Roman"/>
                <a:cs typeface="Times New Roman"/>
              </a:rPr>
              <a:t>Security’16</a:t>
            </a:r>
            <a:r>
              <a:rPr sz="2400" spc="-10" dirty="0">
                <a:latin typeface="微软雅黑"/>
                <a:cs typeface="微软雅黑"/>
              </a:rPr>
              <a:t>）</a:t>
            </a:r>
            <a:endParaRPr sz="2400" dirty="0">
              <a:latin typeface="微软雅黑"/>
              <a:cs typeface="微软雅黑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12530" y="5500522"/>
            <a:ext cx="18300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Dolphin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attack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04656" y="5866891"/>
            <a:ext cx="3140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微软雅黑"/>
                <a:cs typeface="微软雅黑"/>
              </a:rPr>
              <a:t>（</a:t>
            </a:r>
            <a:r>
              <a:rPr sz="2400" dirty="0">
                <a:latin typeface="Times New Roman"/>
                <a:cs typeface="Times New Roman"/>
              </a:rPr>
              <a:t>Zhang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et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al,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CCS’17</a:t>
            </a:r>
            <a:r>
              <a:rPr sz="2400" spc="-10" dirty="0">
                <a:latin typeface="微软雅黑"/>
                <a:cs typeface="微软雅黑"/>
              </a:rPr>
              <a:t>）</a:t>
            </a:r>
            <a:endParaRPr sz="2400">
              <a:latin typeface="微软雅黑"/>
              <a:cs typeface="微软雅黑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77567" y="3115055"/>
            <a:ext cx="515112" cy="1161288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669036" y="2979420"/>
            <a:ext cx="1133475" cy="1507490"/>
            <a:chOff x="669036" y="2979420"/>
            <a:chExt cx="1133475" cy="1507490"/>
          </a:xfrm>
        </p:grpSpPr>
        <p:sp>
          <p:nvSpPr>
            <p:cNvPr id="13" name="object 13"/>
            <p:cNvSpPr/>
            <p:nvPr/>
          </p:nvSpPr>
          <p:spPr>
            <a:xfrm>
              <a:off x="1452880" y="3582797"/>
              <a:ext cx="349250" cy="86995"/>
            </a:xfrm>
            <a:custGeom>
              <a:avLst/>
              <a:gdLst/>
              <a:ahLst/>
              <a:cxnLst/>
              <a:rect l="l" t="t" r="r" b="b"/>
              <a:pathLst>
                <a:path w="349250" h="86995">
                  <a:moveTo>
                    <a:pt x="321365" y="28701"/>
                  </a:moveTo>
                  <a:lnTo>
                    <a:pt x="276478" y="28701"/>
                  </a:lnTo>
                  <a:lnTo>
                    <a:pt x="276987" y="57657"/>
                  </a:lnTo>
                  <a:lnTo>
                    <a:pt x="262551" y="57896"/>
                  </a:lnTo>
                  <a:lnTo>
                    <a:pt x="263017" y="86867"/>
                  </a:lnTo>
                  <a:lnTo>
                    <a:pt x="349122" y="42036"/>
                  </a:lnTo>
                  <a:lnTo>
                    <a:pt x="321365" y="28701"/>
                  </a:lnTo>
                  <a:close/>
                </a:path>
                <a:path w="349250" h="86995">
                  <a:moveTo>
                    <a:pt x="262085" y="28940"/>
                  </a:moveTo>
                  <a:lnTo>
                    <a:pt x="0" y="33273"/>
                  </a:lnTo>
                  <a:lnTo>
                    <a:pt x="507" y="62229"/>
                  </a:lnTo>
                  <a:lnTo>
                    <a:pt x="262551" y="57896"/>
                  </a:lnTo>
                  <a:lnTo>
                    <a:pt x="262085" y="28940"/>
                  </a:lnTo>
                  <a:close/>
                </a:path>
                <a:path w="349250" h="86995">
                  <a:moveTo>
                    <a:pt x="276478" y="28701"/>
                  </a:moveTo>
                  <a:lnTo>
                    <a:pt x="262085" y="28940"/>
                  </a:lnTo>
                  <a:lnTo>
                    <a:pt x="262551" y="57896"/>
                  </a:lnTo>
                  <a:lnTo>
                    <a:pt x="276987" y="57657"/>
                  </a:lnTo>
                  <a:lnTo>
                    <a:pt x="276478" y="28701"/>
                  </a:lnTo>
                  <a:close/>
                </a:path>
                <a:path w="349250" h="86995">
                  <a:moveTo>
                    <a:pt x="261619" y="0"/>
                  </a:moveTo>
                  <a:lnTo>
                    <a:pt x="262085" y="28940"/>
                  </a:lnTo>
                  <a:lnTo>
                    <a:pt x="276478" y="28701"/>
                  </a:lnTo>
                  <a:lnTo>
                    <a:pt x="321365" y="28701"/>
                  </a:lnTo>
                  <a:lnTo>
                    <a:pt x="2616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9036" y="2979420"/>
              <a:ext cx="830580" cy="1507235"/>
            </a:xfrm>
            <a:prstGeom prst="rect">
              <a:avLst/>
            </a:prstGeom>
          </p:spPr>
        </p:pic>
      </p:grpSp>
      <p:sp>
        <p:nvSpPr>
          <p:cNvPr id="15" name="object 15"/>
          <p:cNvSpPr/>
          <p:nvPr/>
        </p:nvSpPr>
        <p:spPr>
          <a:xfrm>
            <a:off x="2473960" y="3582796"/>
            <a:ext cx="349250" cy="86995"/>
          </a:xfrm>
          <a:custGeom>
            <a:avLst/>
            <a:gdLst/>
            <a:ahLst/>
            <a:cxnLst/>
            <a:rect l="l" t="t" r="r" b="b"/>
            <a:pathLst>
              <a:path w="349250" h="86995">
                <a:moveTo>
                  <a:pt x="321365" y="28701"/>
                </a:moveTo>
                <a:lnTo>
                  <a:pt x="276478" y="28701"/>
                </a:lnTo>
                <a:lnTo>
                  <a:pt x="276987" y="57657"/>
                </a:lnTo>
                <a:lnTo>
                  <a:pt x="262551" y="57896"/>
                </a:lnTo>
                <a:lnTo>
                  <a:pt x="263016" y="86867"/>
                </a:lnTo>
                <a:lnTo>
                  <a:pt x="349122" y="42036"/>
                </a:lnTo>
                <a:lnTo>
                  <a:pt x="321365" y="28701"/>
                </a:lnTo>
                <a:close/>
              </a:path>
              <a:path w="349250" h="86995">
                <a:moveTo>
                  <a:pt x="262085" y="28940"/>
                </a:moveTo>
                <a:lnTo>
                  <a:pt x="0" y="33273"/>
                </a:lnTo>
                <a:lnTo>
                  <a:pt x="507" y="62229"/>
                </a:lnTo>
                <a:lnTo>
                  <a:pt x="262551" y="57896"/>
                </a:lnTo>
                <a:lnTo>
                  <a:pt x="262085" y="28940"/>
                </a:lnTo>
                <a:close/>
              </a:path>
              <a:path w="349250" h="86995">
                <a:moveTo>
                  <a:pt x="276478" y="28701"/>
                </a:moveTo>
                <a:lnTo>
                  <a:pt x="262085" y="28940"/>
                </a:lnTo>
                <a:lnTo>
                  <a:pt x="262551" y="57896"/>
                </a:lnTo>
                <a:lnTo>
                  <a:pt x="276987" y="57657"/>
                </a:lnTo>
                <a:lnTo>
                  <a:pt x="276478" y="28701"/>
                </a:lnTo>
                <a:close/>
              </a:path>
              <a:path w="349250" h="86995">
                <a:moveTo>
                  <a:pt x="261619" y="0"/>
                </a:moveTo>
                <a:lnTo>
                  <a:pt x="262085" y="28940"/>
                </a:lnTo>
                <a:lnTo>
                  <a:pt x="276478" y="28701"/>
                </a:lnTo>
                <a:lnTo>
                  <a:pt x="321365" y="28701"/>
                </a:lnTo>
                <a:lnTo>
                  <a:pt x="2616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74264" y="3162300"/>
            <a:ext cx="624839" cy="1243583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381000" y="2834639"/>
            <a:ext cx="3314700" cy="1957070"/>
          </a:xfrm>
          <a:prstGeom prst="rect">
            <a:avLst/>
          </a:prstGeom>
          <a:ln w="9144">
            <a:solidFill>
              <a:srgbClr val="04477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50">
              <a:latin typeface="Times New Roman"/>
              <a:cs typeface="Times New Roman"/>
            </a:endParaRPr>
          </a:p>
          <a:p>
            <a:pPr marL="249554">
              <a:lnSpc>
                <a:spcPct val="100000"/>
              </a:lnSpc>
              <a:tabLst>
                <a:tab pos="1364615" algn="l"/>
                <a:tab pos="2458085" algn="l"/>
              </a:tabLst>
            </a:pPr>
            <a:r>
              <a:rPr sz="2700" spc="-15" baseline="-3086" dirty="0">
                <a:latin typeface="Times New Roman"/>
                <a:cs typeface="Times New Roman"/>
              </a:rPr>
              <a:t>Attacker</a:t>
            </a:r>
            <a:r>
              <a:rPr sz="2700" baseline="-3086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Machine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2700" spc="-15" baseline="1543" dirty="0">
                <a:latin typeface="Times New Roman"/>
                <a:cs typeface="Times New Roman"/>
              </a:rPr>
              <a:t>Replay</a:t>
            </a:r>
            <a:endParaRPr sz="2700" baseline="1543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824716" y="6454537"/>
            <a:ext cx="173990" cy="18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0"/>
              </a:lnSpc>
            </a:pPr>
            <a:fld id="{81D60167-4931-47E6-BA6A-407CBD079E47}" type="slidenum">
              <a:rPr sz="1200" b="1" dirty="0">
                <a:solidFill>
                  <a:srgbClr val="888888"/>
                </a:solidFill>
                <a:latin typeface="等线"/>
                <a:cs typeface="等线"/>
              </a:rPr>
              <a:t>6</a:t>
            </a:fld>
            <a:endParaRPr sz="1200">
              <a:latin typeface="等线"/>
              <a:cs typeface="等线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4D13ED4-3BAE-4628-AF8E-DF757D77C3E6}"/>
              </a:ext>
            </a:extLst>
          </p:cNvPr>
          <p:cNvSpPr/>
          <p:nvPr/>
        </p:nvSpPr>
        <p:spPr>
          <a:xfrm>
            <a:off x="3233678" y="6412468"/>
            <a:ext cx="72819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212121"/>
                </a:solidFill>
                <a:effectLst/>
                <a:latin typeface="Lato"/>
              </a:rPr>
              <a:t>Hidden  voice:</a:t>
            </a:r>
            <a:r>
              <a:rPr lang="zh-CN" altLang="en-US" b="0" i="0" dirty="0">
                <a:solidFill>
                  <a:srgbClr val="212121"/>
                </a:solidFill>
                <a:effectLst/>
                <a:latin typeface="Lato"/>
              </a:rPr>
              <a:t>人类听众无法理解但被设备解释为命令的隐藏语音命令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898397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25908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5252" y="70484"/>
            <a:ext cx="102704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Thwart</a:t>
            </a:r>
            <a:r>
              <a:rPr sz="4400" spc="-150" dirty="0"/>
              <a:t> </a:t>
            </a:r>
            <a:r>
              <a:rPr sz="4400" spc="-40" dirty="0"/>
              <a:t>Voice</a:t>
            </a:r>
            <a:r>
              <a:rPr sz="4400" spc="-70" dirty="0"/>
              <a:t> </a:t>
            </a:r>
            <a:r>
              <a:rPr sz="4400" dirty="0"/>
              <a:t>Spoofing:</a:t>
            </a:r>
            <a:r>
              <a:rPr sz="4400" spc="-75" dirty="0"/>
              <a:t> </a:t>
            </a:r>
            <a:r>
              <a:rPr sz="4400" dirty="0"/>
              <a:t>Liveness</a:t>
            </a:r>
            <a:r>
              <a:rPr sz="4400" spc="-65" dirty="0"/>
              <a:t> </a:t>
            </a:r>
            <a:r>
              <a:rPr sz="4400" spc="-10" dirty="0"/>
              <a:t>Detection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365252" y="1072520"/>
            <a:ext cx="9828530" cy="19456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lnSpc>
                <a:spcPct val="150000"/>
              </a:lnSpc>
              <a:spcBef>
                <a:spcPts val="95"/>
              </a:spcBef>
              <a:buFont typeface="Wingdings"/>
              <a:buChar char=""/>
              <a:tabLst>
                <a:tab pos="355600" algn="l"/>
              </a:tabLst>
            </a:pPr>
            <a:r>
              <a:rPr sz="2800" b="1" dirty="0">
                <a:latin typeface="Times New Roman"/>
                <a:cs typeface="Times New Roman"/>
              </a:rPr>
              <a:t>Detection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Principle:</a:t>
            </a:r>
            <a:r>
              <a:rPr sz="2800" b="1" spc="-1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Authentic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spoofing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voice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commands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are </a:t>
            </a:r>
            <a:r>
              <a:rPr sz="2800" dirty="0">
                <a:latin typeface="Times New Roman"/>
                <a:cs typeface="Times New Roman"/>
              </a:rPr>
              <a:t>generated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real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human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electrical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device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respectively.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685"/>
              </a:spcBef>
              <a:buFont typeface="Wingdings"/>
              <a:buChar char=""/>
              <a:tabLst>
                <a:tab pos="355600" algn="l"/>
              </a:tabLst>
            </a:pPr>
            <a:r>
              <a:rPr sz="2800" b="1" dirty="0">
                <a:latin typeface="Times New Roman"/>
                <a:cs typeface="Times New Roman"/>
              </a:rPr>
              <a:t>Liveness</a:t>
            </a:r>
            <a:r>
              <a:rPr sz="2800" b="1" spc="-8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detection:</a:t>
            </a:r>
            <a:r>
              <a:rPr sz="2800" b="1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detecting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factors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related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human</a:t>
            </a:r>
            <a:endParaRPr sz="2800" dirty="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139439" y="4668011"/>
            <a:ext cx="6203315" cy="1877695"/>
            <a:chOff x="3139439" y="4668011"/>
            <a:chExt cx="6203315" cy="187769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39439" y="4668011"/>
              <a:ext cx="6202757" cy="185418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420105" y="6355841"/>
              <a:ext cx="1083945" cy="177165"/>
            </a:xfrm>
            <a:custGeom>
              <a:avLst/>
              <a:gdLst/>
              <a:ahLst/>
              <a:cxnLst/>
              <a:rect l="l" t="t" r="r" b="b"/>
              <a:pathLst>
                <a:path w="1083945" h="177165">
                  <a:moveTo>
                    <a:pt x="1083563" y="0"/>
                  </a:moveTo>
                  <a:lnTo>
                    <a:pt x="0" y="0"/>
                  </a:lnTo>
                  <a:lnTo>
                    <a:pt x="0" y="176784"/>
                  </a:lnTo>
                  <a:lnTo>
                    <a:pt x="1083563" y="176784"/>
                  </a:lnTo>
                  <a:lnTo>
                    <a:pt x="10835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20105" y="6355841"/>
              <a:ext cx="1083945" cy="177165"/>
            </a:xfrm>
            <a:custGeom>
              <a:avLst/>
              <a:gdLst/>
              <a:ahLst/>
              <a:cxnLst/>
              <a:rect l="l" t="t" r="r" b="b"/>
              <a:pathLst>
                <a:path w="1083945" h="177165">
                  <a:moveTo>
                    <a:pt x="0" y="176784"/>
                  </a:moveTo>
                  <a:lnTo>
                    <a:pt x="1083563" y="176784"/>
                  </a:lnTo>
                  <a:lnTo>
                    <a:pt x="1083563" y="0"/>
                  </a:lnTo>
                  <a:lnTo>
                    <a:pt x="0" y="0"/>
                  </a:lnTo>
                  <a:lnTo>
                    <a:pt x="0" y="176784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48403" y="4961635"/>
              <a:ext cx="1066800" cy="1199515"/>
            </a:xfrm>
            <a:custGeom>
              <a:avLst/>
              <a:gdLst/>
              <a:ahLst/>
              <a:cxnLst/>
              <a:rect l="l" t="t" r="r" b="b"/>
              <a:pathLst>
                <a:path w="1066800" h="1199514">
                  <a:moveTo>
                    <a:pt x="1046226" y="1161288"/>
                  </a:moveTo>
                  <a:lnTo>
                    <a:pt x="1008126" y="1161288"/>
                  </a:lnTo>
                  <a:lnTo>
                    <a:pt x="1008126" y="1199388"/>
                  </a:lnTo>
                  <a:lnTo>
                    <a:pt x="1046226" y="1199388"/>
                  </a:lnTo>
                  <a:lnTo>
                    <a:pt x="1046226" y="1161288"/>
                  </a:lnTo>
                  <a:close/>
                </a:path>
                <a:path w="1066800" h="1199514">
                  <a:moveTo>
                    <a:pt x="970026" y="1161288"/>
                  </a:moveTo>
                  <a:lnTo>
                    <a:pt x="931926" y="1161288"/>
                  </a:lnTo>
                  <a:lnTo>
                    <a:pt x="931926" y="1199388"/>
                  </a:lnTo>
                  <a:lnTo>
                    <a:pt x="970026" y="1199388"/>
                  </a:lnTo>
                  <a:lnTo>
                    <a:pt x="970026" y="1161288"/>
                  </a:lnTo>
                  <a:close/>
                </a:path>
                <a:path w="1066800" h="1199514">
                  <a:moveTo>
                    <a:pt x="893826" y="1161288"/>
                  </a:moveTo>
                  <a:lnTo>
                    <a:pt x="855726" y="1161288"/>
                  </a:lnTo>
                  <a:lnTo>
                    <a:pt x="855726" y="1199388"/>
                  </a:lnTo>
                  <a:lnTo>
                    <a:pt x="893826" y="1199388"/>
                  </a:lnTo>
                  <a:lnTo>
                    <a:pt x="893826" y="1161288"/>
                  </a:lnTo>
                  <a:close/>
                </a:path>
                <a:path w="1066800" h="1199514">
                  <a:moveTo>
                    <a:pt x="817626" y="1161288"/>
                  </a:moveTo>
                  <a:lnTo>
                    <a:pt x="779526" y="1161288"/>
                  </a:lnTo>
                  <a:lnTo>
                    <a:pt x="779526" y="1199388"/>
                  </a:lnTo>
                  <a:lnTo>
                    <a:pt x="817626" y="1199388"/>
                  </a:lnTo>
                  <a:lnTo>
                    <a:pt x="817626" y="1161288"/>
                  </a:lnTo>
                  <a:close/>
                </a:path>
                <a:path w="1066800" h="1199514">
                  <a:moveTo>
                    <a:pt x="741426" y="1161288"/>
                  </a:moveTo>
                  <a:lnTo>
                    <a:pt x="703326" y="1161288"/>
                  </a:lnTo>
                  <a:lnTo>
                    <a:pt x="703326" y="1199388"/>
                  </a:lnTo>
                  <a:lnTo>
                    <a:pt x="741426" y="1199388"/>
                  </a:lnTo>
                  <a:lnTo>
                    <a:pt x="741426" y="1161288"/>
                  </a:lnTo>
                  <a:close/>
                </a:path>
                <a:path w="1066800" h="1199514">
                  <a:moveTo>
                    <a:pt x="665226" y="1161288"/>
                  </a:moveTo>
                  <a:lnTo>
                    <a:pt x="627126" y="1161288"/>
                  </a:lnTo>
                  <a:lnTo>
                    <a:pt x="627126" y="1199388"/>
                  </a:lnTo>
                  <a:lnTo>
                    <a:pt x="665226" y="1199388"/>
                  </a:lnTo>
                  <a:lnTo>
                    <a:pt x="665226" y="1161288"/>
                  </a:lnTo>
                  <a:close/>
                </a:path>
                <a:path w="1066800" h="1199514">
                  <a:moveTo>
                    <a:pt x="589026" y="1161288"/>
                  </a:moveTo>
                  <a:lnTo>
                    <a:pt x="550926" y="1161288"/>
                  </a:lnTo>
                  <a:lnTo>
                    <a:pt x="550926" y="1199388"/>
                  </a:lnTo>
                  <a:lnTo>
                    <a:pt x="589026" y="1199388"/>
                  </a:lnTo>
                  <a:lnTo>
                    <a:pt x="589026" y="1161288"/>
                  </a:lnTo>
                  <a:close/>
                </a:path>
                <a:path w="1066800" h="1199514">
                  <a:moveTo>
                    <a:pt x="512825" y="1161288"/>
                  </a:moveTo>
                  <a:lnTo>
                    <a:pt x="474725" y="1161288"/>
                  </a:lnTo>
                  <a:lnTo>
                    <a:pt x="474725" y="1199388"/>
                  </a:lnTo>
                  <a:lnTo>
                    <a:pt x="512825" y="1199388"/>
                  </a:lnTo>
                  <a:lnTo>
                    <a:pt x="512825" y="1161288"/>
                  </a:lnTo>
                  <a:close/>
                </a:path>
                <a:path w="1066800" h="1199514">
                  <a:moveTo>
                    <a:pt x="436625" y="1161288"/>
                  </a:moveTo>
                  <a:lnTo>
                    <a:pt x="398525" y="1161288"/>
                  </a:lnTo>
                  <a:lnTo>
                    <a:pt x="398525" y="1199388"/>
                  </a:lnTo>
                  <a:lnTo>
                    <a:pt x="436625" y="1199388"/>
                  </a:lnTo>
                  <a:lnTo>
                    <a:pt x="436625" y="1161288"/>
                  </a:lnTo>
                  <a:close/>
                </a:path>
                <a:path w="1066800" h="1199514">
                  <a:moveTo>
                    <a:pt x="360425" y="1161288"/>
                  </a:moveTo>
                  <a:lnTo>
                    <a:pt x="322325" y="1161288"/>
                  </a:lnTo>
                  <a:lnTo>
                    <a:pt x="322325" y="1199388"/>
                  </a:lnTo>
                  <a:lnTo>
                    <a:pt x="360425" y="1199388"/>
                  </a:lnTo>
                  <a:lnTo>
                    <a:pt x="360425" y="1161288"/>
                  </a:lnTo>
                  <a:close/>
                </a:path>
                <a:path w="1066800" h="1199514">
                  <a:moveTo>
                    <a:pt x="284225" y="1161288"/>
                  </a:moveTo>
                  <a:lnTo>
                    <a:pt x="246125" y="1161288"/>
                  </a:lnTo>
                  <a:lnTo>
                    <a:pt x="246125" y="1199388"/>
                  </a:lnTo>
                  <a:lnTo>
                    <a:pt x="284225" y="1199388"/>
                  </a:lnTo>
                  <a:lnTo>
                    <a:pt x="284225" y="1161288"/>
                  </a:lnTo>
                  <a:close/>
                </a:path>
                <a:path w="1066800" h="1199514">
                  <a:moveTo>
                    <a:pt x="208025" y="1161288"/>
                  </a:moveTo>
                  <a:lnTo>
                    <a:pt x="169925" y="1161288"/>
                  </a:lnTo>
                  <a:lnTo>
                    <a:pt x="169925" y="1199388"/>
                  </a:lnTo>
                  <a:lnTo>
                    <a:pt x="208025" y="1199388"/>
                  </a:lnTo>
                  <a:lnTo>
                    <a:pt x="208025" y="1161288"/>
                  </a:lnTo>
                  <a:close/>
                </a:path>
                <a:path w="1066800" h="1199514">
                  <a:moveTo>
                    <a:pt x="131825" y="1161288"/>
                  </a:moveTo>
                  <a:lnTo>
                    <a:pt x="93725" y="1161288"/>
                  </a:lnTo>
                  <a:lnTo>
                    <a:pt x="93725" y="1199388"/>
                  </a:lnTo>
                  <a:lnTo>
                    <a:pt x="131825" y="1199388"/>
                  </a:lnTo>
                  <a:lnTo>
                    <a:pt x="131825" y="1161288"/>
                  </a:lnTo>
                  <a:close/>
                </a:path>
                <a:path w="1066800" h="1199514">
                  <a:moveTo>
                    <a:pt x="38100" y="1142238"/>
                  </a:moveTo>
                  <a:lnTo>
                    <a:pt x="0" y="1142238"/>
                  </a:lnTo>
                  <a:lnTo>
                    <a:pt x="0" y="1180338"/>
                  </a:lnTo>
                  <a:lnTo>
                    <a:pt x="19050" y="1180338"/>
                  </a:lnTo>
                  <a:lnTo>
                    <a:pt x="19050" y="1199388"/>
                  </a:lnTo>
                  <a:lnTo>
                    <a:pt x="55625" y="1199388"/>
                  </a:lnTo>
                  <a:lnTo>
                    <a:pt x="55625" y="1161288"/>
                  </a:lnTo>
                  <a:lnTo>
                    <a:pt x="38100" y="1161288"/>
                  </a:lnTo>
                  <a:lnTo>
                    <a:pt x="38100" y="1142238"/>
                  </a:lnTo>
                  <a:close/>
                </a:path>
                <a:path w="1066800" h="1199514">
                  <a:moveTo>
                    <a:pt x="1066800" y="1105662"/>
                  </a:moveTo>
                  <a:lnTo>
                    <a:pt x="1028700" y="1105662"/>
                  </a:lnTo>
                  <a:lnTo>
                    <a:pt x="1028700" y="1143762"/>
                  </a:lnTo>
                  <a:lnTo>
                    <a:pt x="1066800" y="1143762"/>
                  </a:lnTo>
                  <a:lnTo>
                    <a:pt x="1066800" y="1105662"/>
                  </a:lnTo>
                  <a:close/>
                </a:path>
                <a:path w="1066800" h="1199514">
                  <a:moveTo>
                    <a:pt x="38100" y="1066038"/>
                  </a:moveTo>
                  <a:lnTo>
                    <a:pt x="0" y="1066038"/>
                  </a:lnTo>
                  <a:lnTo>
                    <a:pt x="0" y="1104138"/>
                  </a:lnTo>
                  <a:lnTo>
                    <a:pt x="38100" y="1104138"/>
                  </a:lnTo>
                  <a:lnTo>
                    <a:pt x="38100" y="1066038"/>
                  </a:lnTo>
                  <a:close/>
                </a:path>
                <a:path w="1066800" h="1199514">
                  <a:moveTo>
                    <a:pt x="1066800" y="1029461"/>
                  </a:moveTo>
                  <a:lnTo>
                    <a:pt x="1028700" y="1029461"/>
                  </a:lnTo>
                  <a:lnTo>
                    <a:pt x="1028700" y="1067561"/>
                  </a:lnTo>
                  <a:lnTo>
                    <a:pt x="1066800" y="1067561"/>
                  </a:lnTo>
                  <a:lnTo>
                    <a:pt x="1066800" y="1029461"/>
                  </a:lnTo>
                  <a:close/>
                </a:path>
                <a:path w="1066800" h="1199514">
                  <a:moveTo>
                    <a:pt x="38100" y="989838"/>
                  </a:moveTo>
                  <a:lnTo>
                    <a:pt x="0" y="989838"/>
                  </a:lnTo>
                  <a:lnTo>
                    <a:pt x="0" y="1027938"/>
                  </a:lnTo>
                  <a:lnTo>
                    <a:pt x="38100" y="1027938"/>
                  </a:lnTo>
                  <a:lnTo>
                    <a:pt x="38100" y="989838"/>
                  </a:lnTo>
                  <a:close/>
                </a:path>
                <a:path w="1066800" h="1199514">
                  <a:moveTo>
                    <a:pt x="1066800" y="953261"/>
                  </a:moveTo>
                  <a:lnTo>
                    <a:pt x="1028700" y="953261"/>
                  </a:lnTo>
                  <a:lnTo>
                    <a:pt x="1028700" y="991361"/>
                  </a:lnTo>
                  <a:lnTo>
                    <a:pt x="1066800" y="991361"/>
                  </a:lnTo>
                  <a:lnTo>
                    <a:pt x="1066800" y="953261"/>
                  </a:lnTo>
                  <a:close/>
                </a:path>
                <a:path w="1066800" h="1199514">
                  <a:moveTo>
                    <a:pt x="38100" y="913638"/>
                  </a:moveTo>
                  <a:lnTo>
                    <a:pt x="0" y="913638"/>
                  </a:lnTo>
                  <a:lnTo>
                    <a:pt x="0" y="951738"/>
                  </a:lnTo>
                  <a:lnTo>
                    <a:pt x="38100" y="951738"/>
                  </a:lnTo>
                  <a:lnTo>
                    <a:pt x="38100" y="913638"/>
                  </a:lnTo>
                  <a:close/>
                </a:path>
                <a:path w="1066800" h="1199514">
                  <a:moveTo>
                    <a:pt x="1066800" y="877061"/>
                  </a:moveTo>
                  <a:lnTo>
                    <a:pt x="1028700" y="877061"/>
                  </a:lnTo>
                  <a:lnTo>
                    <a:pt x="1028700" y="915161"/>
                  </a:lnTo>
                  <a:lnTo>
                    <a:pt x="1066800" y="915161"/>
                  </a:lnTo>
                  <a:lnTo>
                    <a:pt x="1066800" y="877061"/>
                  </a:lnTo>
                  <a:close/>
                </a:path>
                <a:path w="1066800" h="1199514">
                  <a:moveTo>
                    <a:pt x="38100" y="837438"/>
                  </a:moveTo>
                  <a:lnTo>
                    <a:pt x="0" y="837438"/>
                  </a:lnTo>
                  <a:lnTo>
                    <a:pt x="0" y="875538"/>
                  </a:lnTo>
                  <a:lnTo>
                    <a:pt x="38100" y="875538"/>
                  </a:lnTo>
                  <a:lnTo>
                    <a:pt x="38100" y="837438"/>
                  </a:lnTo>
                  <a:close/>
                </a:path>
                <a:path w="1066800" h="1199514">
                  <a:moveTo>
                    <a:pt x="1066800" y="800861"/>
                  </a:moveTo>
                  <a:lnTo>
                    <a:pt x="1028700" y="800861"/>
                  </a:lnTo>
                  <a:lnTo>
                    <a:pt x="1028700" y="838961"/>
                  </a:lnTo>
                  <a:lnTo>
                    <a:pt x="1066800" y="838961"/>
                  </a:lnTo>
                  <a:lnTo>
                    <a:pt x="1066800" y="800861"/>
                  </a:lnTo>
                  <a:close/>
                </a:path>
                <a:path w="1066800" h="1199514">
                  <a:moveTo>
                    <a:pt x="38100" y="761238"/>
                  </a:moveTo>
                  <a:lnTo>
                    <a:pt x="0" y="761238"/>
                  </a:lnTo>
                  <a:lnTo>
                    <a:pt x="0" y="799338"/>
                  </a:lnTo>
                  <a:lnTo>
                    <a:pt x="38100" y="799338"/>
                  </a:lnTo>
                  <a:lnTo>
                    <a:pt x="38100" y="761238"/>
                  </a:lnTo>
                  <a:close/>
                </a:path>
                <a:path w="1066800" h="1199514">
                  <a:moveTo>
                    <a:pt x="1066800" y="724661"/>
                  </a:moveTo>
                  <a:lnTo>
                    <a:pt x="1028700" y="724661"/>
                  </a:lnTo>
                  <a:lnTo>
                    <a:pt x="1028700" y="762761"/>
                  </a:lnTo>
                  <a:lnTo>
                    <a:pt x="1066800" y="762761"/>
                  </a:lnTo>
                  <a:lnTo>
                    <a:pt x="1066800" y="724661"/>
                  </a:lnTo>
                  <a:close/>
                </a:path>
                <a:path w="1066800" h="1199514">
                  <a:moveTo>
                    <a:pt x="38100" y="685038"/>
                  </a:moveTo>
                  <a:lnTo>
                    <a:pt x="0" y="685038"/>
                  </a:lnTo>
                  <a:lnTo>
                    <a:pt x="0" y="723138"/>
                  </a:lnTo>
                  <a:lnTo>
                    <a:pt x="38100" y="723138"/>
                  </a:lnTo>
                  <a:lnTo>
                    <a:pt x="38100" y="685038"/>
                  </a:lnTo>
                  <a:close/>
                </a:path>
                <a:path w="1066800" h="1199514">
                  <a:moveTo>
                    <a:pt x="1066800" y="648461"/>
                  </a:moveTo>
                  <a:lnTo>
                    <a:pt x="1028700" y="648461"/>
                  </a:lnTo>
                  <a:lnTo>
                    <a:pt x="1028700" y="686561"/>
                  </a:lnTo>
                  <a:lnTo>
                    <a:pt x="1066800" y="686561"/>
                  </a:lnTo>
                  <a:lnTo>
                    <a:pt x="1066800" y="648461"/>
                  </a:lnTo>
                  <a:close/>
                </a:path>
                <a:path w="1066800" h="1199514">
                  <a:moveTo>
                    <a:pt x="38100" y="608838"/>
                  </a:moveTo>
                  <a:lnTo>
                    <a:pt x="0" y="608838"/>
                  </a:lnTo>
                  <a:lnTo>
                    <a:pt x="0" y="646938"/>
                  </a:lnTo>
                  <a:lnTo>
                    <a:pt x="38100" y="646938"/>
                  </a:lnTo>
                  <a:lnTo>
                    <a:pt x="38100" y="608838"/>
                  </a:lnTo>
                  <a:close/>
                </a:path>
                <a:path w="1066800" h="1199514">
                  <a:moveTo>
                    <a:pt x="1066800" y="572261"/>
                  </a:moveTo>
                  <a:lnTo>
                    <a:pt x="1028700" y="572261"/>
                  </a:lnTo>
                  <a:lnTo>
                    <a:pt x="1028700" y="610361"/>
                  </a:lnTo>
                  <a:lnTo>
                    <a:pt x="1066800" y="610361"/>
                  </a:lnTo>
                  <a:lnTo>
                    <a:pt x="1066800" y="572261"/>
                  </a:lnTo>
                  <a:close/>
                </a:path>
                <a:path w="1066800" h="1199514">
                  <a:moveTo>
                    <a:pt x="38100" y="532638"/>
                  </a:moveTo>
                  <a:lnTo>
                    <a:pt x="0" y="532638"/>
                  </a:lnTo>
                  <a:lnTo>
                    <a:pt x="0" y="570738"/>
                  </a:lnTo>
                  <a:lnTo>
                    <a:pt x="38100" y="570738"/>
                  </a:lnTo>
                  <a:lnTo>
                    <a:pt x="38100" y="532638"/>
                  </a:lnTo>
                  <a:close/>
                </a:path>
                <a:path w="1066800" h="1199514">
                  <a:moveTo>
                    <a:pt x="1066800" y="496061"/>
                  </a:moveTo>
                  <a:lnTo>
                    <a:pt x="1028700" y="496061"/>
                  </a:lnTo>
                  <a:lnTo>
                    <a:pt x="1028700" y="534161"/>
                  </a:lnTo>
                  <a:lnTo>
                    <a:pt x="1066800" y="534161"/>
                  </a:lnTo>
                  <a:lnTo>
                    <a:pt x="1066800" y="496061"/>
                  </a:lnTo>
                  <a:close/>
                </a:path>
                <a:path w="1066800" h="1199514">
                  <a:moveTo>
                    <a:pt x="38100" y="456438"/>
                  </a:moveTo>
                  <a:lnTo>
                    <a:pt x="0" y="456438"/>
                  </a:lnTo>
                  <a:lnTo>
                    <a:pt x="0" y="494538"/>
                  </a:lnTo>
                  <a:lnTo>
                    <a:pt x="38100" y="494538"/>
                  </a:lnTo>
                  <a:lnTo>
                    <a:pt x="38100" y="456438"/>
                  </a:lnTo>
                  <a:close/>
                </a:path>
                <a:path w="1066800" h="1199514">
                  <a:moveTo>
                    <a:pt x="1066800" y="419861"/>
                  </a:moveTo>
                  <a:lnTo>
                    <a:pt x="1028700" y="419861"/>
                  </a:lnTo>
                  <a:lnTo>
                    <a:pt x="1028700" y="457961"/>
                  </a:lnTo>
                  <a:lnTo>
                    <a:pt x="1066800" y="457961"/>
                  </a:lnTo>
                  <a:lnTo>
                    <a:pt x="1066800" y="419861"/>
                  </a:lnTo>
                  <a:close/>
                </a:path>
                <a:path w="1066800" h="1199514">
                  <a:moveTo>
                    <a:pt x="38100" y="380238"/>
                  </a:moveTo>
                  <a:lnTo>
                    <a:pt x="0" y="380238"/>
                  </a:lnTo>
                  <a:lnTo>
                    <a:pt x="0" y="418338"/>
                  </a:lnTo>
                  <a:lnTo>
                    <a:pt x="38100" y="418338"/>
                  </a:lnTo>
                  <a:lnTo>
                    <a:pt x="38100" y="380238"/>
                  </a:lnTo>
                  <a:close/>
                </a:path>
                <a:path w="1066800" h="1199514">
                  <a:moveTo>
                    <a:pt x="1066800" y="343661"/>
                  </a:moveTo>
                  <a:lnTo>
                    <a:pt x="1028700" y="343661"/>
                  </a:lnTo>
                  <a:lnTo>
                    <a:pt x="1028700" y="381761"/>
                  </a:lnTo>
                  <a:lnTo>
                    <a:pt x="1066800" y="381761"/>
                  </a:lnTo>
                  <a:lnTo>
                    <a:pt x="1066800" y="343661"/>
                  </a:lnTo>
                  <a:close/>
                </a:path>
                <a:path w="1066800" h="1199514">
                  <a:moveTo>
                    <a:pt x="38100" y="304038"/>
                  </a:moveTo>
                  <a:lnTo>
                    <a:pt x="0" y="304038"/>
                  </a:lnTo>
                  <a:lnTo>
                    <a:pt x="0" y="342138"/>
                  </a:lnTo>
                  <a:lnTo>
                    <a:pt x="38100" y="342138"/>
                  </a:lnTo>
                  <a:lnTo>
                    <a:pt x="38100" y="304038"/>
                  </a:lnTo>
                  <a:close/>
                </a:path>
                <a:path w="1066800" h="1199514">
                  <a:moveTo>
                    <a:pt x="1066800" y="267462"/>
                  </a:moveTo>
                  <a:lnTo>
                    <a:pt x="1028700" y="267462"/>
                  </a:lnTo>
                  <a:lnTo>
                    <a:pt x="1028700" y="305561"/>
                  </a:lnTo>
                  <a:lnTo>
                    <a:pt x="1066800" y="305561"/>
                  </a:lnTo>
                  <a:lnTo>
                    <a:pt x="1066800" y="267462"/>
                  </a:lnTo>
                  <a:close/>
                </a:path>
                <a:path w="1066800" h="1199514">
                  <a:moveTo>
                    <a:pt x="38100" y="227837"/>
                  </a:moveTo>
                  <a:lnTo>
                    <a:pt x="0" y="227837"/>
                  </a:lnTo>
                  <a:lnTo>
                    <a:pt x="0" y="265938"/>
                  </a:lnTo>
                  <a:lnTo>
                    <a:pt x="38100" y="265938"/>
                  </a:lnTo>
                  <a:lnTo>
                    <a:pt x="38100" y="227837"/>
                  </a:lnTo>
                  <a:close/>
                </a:path>
                <a:path w="1066800" h="1199514">
                  <a:moveTo>
                    <a:pt x="1066800" y="191262"/>
                  </a:moveTo>
                  <a:lnTo>
                    <a:pt x="1028700" y="191262"/>
                  </a:lnTo>
                  <a:lnTo>
                    <a:pt x="1028700" y="229362"/>
                  </a:lnTo>
                  <a:lnTo>
                    <a:pt x="1066800" y="229362"/>
                  </a:lnTo>
                  <a:lnTo>
                    <a:pt x="1066800" y="191262"/>
                  </a:lnTo>
                  <a:close/>
                </a:path>
                <a:path w="1066800" h="1199514">
                  <a:moveTo>
                    <a:pt x="38100" y="151637"/>
                  </a:moveTo>
                  <a:lnTo>
                    <a:pt x="0" y="151637"/>
                  </a:lnTo>
                  <a:lnTo>
                    <a:pt x="0" y="189737"/>
                  </a:lnTo>
                  <a:lnTo>
                    <a:pt x="38100" y="189737"/>
                  </a:lnTo>
                  <a:lnTo>
                    <a:pt x="38100" y="151637"/>
                  </a:lnTo>
                  <a:close/>
                </a:path>
                <a:path w="1066800" h="1199514">
                  <a:moveTo>
                    <a:pt x="1066800" y="115062"/>
                  </a:moveTo>
                  <a:lnTo>
                    <a:pt x="1028700" y="115062"/>
                  </a:lnTo>
                  <a:lnTo>
                    <a:pt x="1028700" y="153162"/>
                  </a:lnTo>
                  <a:lnTo>
                    <a:pt x="1066800" y="153162"/>
                  </a:lnTo>
                  <a:lnTo>
                    <a:pt x="1066800" y="115062"/>
                  </a:lnTo>
                  <a:close/>
                </a:path>
                <a:path w="1066800" h="1199514">
                  <a:moveTo>
                    <a:pt x="38100" y="75437"/>
                  </a:moveTo>
                  <a:lnTo>
                    <a:pt x="0" y="75437"/>
                  </a:lnTo>
                  <a:lnTo>
                    <a:pt x="0" y="113537"/>
                  </a:lnTo>
                  <a:lnTo>
                    <a:pt x="38100" y="113537"/>
                  </a:lnTo>
                  <a:lnTo>
                    <a:pt x="38100" y="75437"/>
                  </a:lnTo>
                  <a:close/>
                </a:path>
                <a:path w="1066800" h="1199514">
                  <a:moveTo>
                    <a:pt x="1066800" y="38862"/>
                  </a:moveTo>
                  <a:lnTo>
                    <a:pt x="1028700" y="38862"/>
                  </a:lnTo>
                  <a:lnTo>
                    <a:pt x="1028700" y="76962"/>
                  </a:lnTo>
                  <a:lnTo>
                    <a:pt x="1066800" y="76962"/>
                  </a:lnTo>
                  <a:lnTo>
                    <a:pt x="1066800" y="38862"/>
                  </a:lnTo>
                  <a:close/>
                </a:path>
                <a:path w="1066800" h="1199514">
                  <a:moveTo>
                    <a:pt x="1029462" y="0"/>
                  </a:moveTo>
                  <a:lnTo>
                    <a:pt x="991362" y="0"/>
                  </a:lnTo>
                  <a:lnTo>
                    <a:pt x="991362" y="38100"/>
                  </a:lnTo>
                  <a:lnTo>
                    <a:pt x="1029462" y="38100"/>
                  </a:lnTo>
                  <a:lnTo>
                    <a:pt x="1029462" y="0"/>
                  </a:lnTo>
                  <a:close/>
                </a:path>
                <a:path w="1066800" h="1199514">
                  <a:moveTo>
                    <a:pt x="953262" y="0"/>
                  </a:moveTo>
                  <a:lnTo>
                    <a:pt x="915162" y="0"/>
                  </a:lnTo>
                  <a:lnTo>
                    <a:pt x="915162" y="38100"/>
                  </a:lnTo>
                  <a:lnTo>
                    <a:pt x="953262" y="38100"/>
                  </a:lnTo>
                  <a:lnTo>
                    <a:pt x="953262" y="0"/>
                  </a:lnTo>
                  <a:close/>
                </a:path>
                <a:path w="1066800" h="1199514">
                  <a:moveTo>
                    <a:pt x="877062" y="0"/>
                  </a:moveTo>
                  <a:lnTo>
                    <a:pt x="838962" y="0"/>
                  </a:lnTo>
                  <a:lnTo>
                    <a:pt x="838962" y="38100"/>
                  </a:lnTo>
                  <a:lnTo>
                    <a:pt x="877062" y="38100"/>
                  </a:lnTo>
                  <a:lnTo>
                    <a:pt x="877062" y="0"/>
                  </a:lnTo>
                  <a:close/>
                </a:path>
                <a:path w="1066800" h="1199514">
                  <a:moveTo>
                    <a:pt x="800862" y="0"/>
                  </a:moveTo>
                  <a:lnTo>
                    <a:pt x="762762" y="0"/>
                  </a:lnTo>
                  <a:lnTo>
                    <a:pt x="762762" y="38100"/>
                  </a:lnTo>
                  <a:lnTo>
                    <a:pt x="800862" y="38100"/>
                  </a:lnTo>
                  <a:lnTo>
                    <a:pt x="800862" y="0"/>
                  </a:lnTo>
                  <a:close/>
                </a:path>
                <a:path w="1066800" h="1199514">
                  <a:moveTo>
                    <a:pt x="724662" y="0"/>
                  </a:moveTo>
                  <a:lnTo>
                    <a:pt x="686562" y="0"/>
                  </a:lnTo>
                  <a:lnTo>
                    <a:pt x="686562" y="38100"/>
                  </a:lnTo>
                  <a:lnTo>
                    <a:pt x="724662" y="38100"/>
                  </a:lnTo>
                  <a:lnTo>
                    <a:pt x="724662" y="0"/>
                  </a:lnTo>
                  <a:close/>
                </a:path>
                <a:path w="1066800" h="1199514">
                  <a:moveTo>
                    <a:pt x="648462" y="0"/>
                  </a:moveTo>
                  <a:lnTo>
                    <a:pt x="610362" y="0"/>
                  </a:lnTo>
                  <a:lnTo>
                    <a:pt x="610362" y="38100"/>
                  </a:lnTo>
                  <a:lnTo>
                    <a:pt x="648462" y="38100"/>
                  </a:lnTo>
                  <a:lnTo>
                    <a:pt x="648462" y="0"/>
                  </a:lnTo>
                  <a:close/>
                </a:path>
                <a:path w="1066800" h="1199514">
                  <a:moveTo>
                    <a:pt x="572262" y="0"/>
                  </a:moveTo>
                  <a:lnTo>
                    <a:pt x="534162" y="0"/>
                  </a:lnTo>
                  <a:lnTo>
                    <a:pt x="534162" y="38100"/>
                  </a:lnTo>
                  <a:lnTo>
                    <a:pt x="572262" y="38100"/>
                  </a:lnTo>
                  <a:lnTo>
                    <a:pt x="572262" y="0"/>
                  </a:lnTo>
                  <a:close/>
                </a:path>
                <a:path w="1066800" h="1199514">
                  <a:moveTo>
                    <a:pt x="496062" y="0"/>
                  </a:moveTo>
                  <a:lnTo>
                    <a:pt x="457962" y="0"/>
                  </a:lnTo>
                  <a:lnTo>
                    <a:pt x="457962" y="38100"/>
                  </a:lnTo>
                  <a:lnTo>
                    <a:pt x="496062" y="38100"/>
                  </a:lnTo>
                  <a:lnTo>
                    <a:pt x="496062" y="0"/>
                  </a:lnTo>
                  <a:close/>
                </a:path>
                <a:path w="1066800" h="1199514">
                  <a:moveTo>
                    <a:pt x="419862" y="0"/>
                  </a:moveTo>
                  <a:lnTo>
                    <a:pt x="381762" y="0"/>
                  </a:lnTo>
                  <a:lnTo>
                    <a:pt x="381762" y="38100"/>
                  </a:lnTo>
                  <a:lnTo>
                    <a:pt x="419862" y="38100"/>
                  </a:lnTo>
                  <a:lnTo>
                    <a:pt x="419862" y="0"/>
                  </a:lnTo>
                  <a:close/>
                </a:path>
                <a:path w="1066800" h="1199514">
                  <a:moveTo>
                    <a:pt x="343662" y="0"/>
                  </a:moveTo>
                  <a:lnTo>
                    <a:pt x="305562" y="0"/>
                  </a:lnTo>
                  <a:lnTo>
                    <a:pt x="305562" y="38100"/>
                  </a:lnTo>
                  <a:lnTo>
                    <a:pt x="343662" y="38100"/>
                  </a:lnTo>
                  <a:lnTo>
                    <a:pt x="343662" y="0"/>
                  </a:lnTo>
                  <a:close/>
                </a:path>
                <a:path w="1066800" h="1199514">
                  <a:moveTo>
                    <a:pt x="267462" y="0"/>
                  </a:moveTo>
                  <a:lnTo>
                    <a:pt x="229362" y="0"/>
                  </a:lnTo>
                  <a:lnTo>
                    <a:pt x="229362" y="38100"/>
                  </a:lnTo>
                  <a:lnTo>
                    <a:pt x="267462" y="38100"/>
                  </a:lnTo>
                  <a:lnTo>
                    <a:pt x="267462" y="0"/>
                  </a:lnTo>
                  <a:close/>
                </a:path>
                <a:path w="1066800" h="1199514">
                  <a:moveTo>
                    <a:pt x="191262" y="0"/>
                  </a:moveTo>
                  <a:lnTo>
                    <a:pt x="153162" y="0"/>
                  </a:lnTo>
                  <a:lnTo>
                    <a:pt x="153162" y="38100"/>
                  </a:lnTo>
                  <a:lnTo>
                    <a:pt x="191262" y="38100"/>
                  </a:lnTo>
                  <a:lnTo>
                    <a:pt x="191262" y="0"/>
                  </a:lnTo>
                  <a:close/>
                </a:path>
                <a:path w="1066800" h="1199514">
                  <a:moveTo>
                    <a:pt x="115062" y="0"/>
                  </a:moveTo>
                  <a:lnTo>
                    <a:pt x="76962" y="0"/>
                  </a:lnTo>
                  <a:lnTo>
                    <a:pt x="76962" y="38100"/>
                  </a:lnTo>
                  <a:lnTo>
                    <a:pt x="115062" y="38100"/>
                  </a:lnTo>
                  <a:lnTo>
                    <a:pt x="115062" y="0"/>
                  </a:lnTo>
                  <a:close/>
                </a:path>
                <a:path w="1066800" h="1199514">
                  <a:moveTo>
                    <a:pt x="38862" y="0"/>
                  </a:moveTo>
                  <a:lnTo>
                    <a:pt x="19050" y="0"/>
                  </a:lnTo>
                  <a:lnTo>
                    <a:pt x="11626" y="1494"/>
                  </a:lnTo>
                  <a:lnTo>
                    <a:pt x="5572" y="5572"/>
                  </a:lnTo>
                  <a:lnTo>
                    <a:pt x="1494" y="11626"/>
                  </a:lnTo>
                  <a:lnTo>
                    <a:pt x="0" y="19050"/>
                  </a:lnTo>
                  <a:lnTo>
                    <a:pt x="0" y="37337"/>
                  </a:lnTo>
                  <a:lnTo>
                    <a:pt x="19812" y="37337"/>
                  </a:lnTo>
                  <a:lnTo>
                    <a:pt x="19050" y="38100"/>
                  </a:lnTo>
                  <a:lnTo>
                    <a:pt x="38862" y="38100"/>
                  </a:lnTo>
                  <a:lnTo>
                    <a:pt x="388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42053" y="4955285"/>
              <a:ext cx="1028700" cy="1161415"/>
            </a:xfrm>
            <a:custGeom>
              <a:avLst/>
              <a:gdLst/>
              <a:ahLst/>
              <a:cxnLst/>
              <a:rect l="l" t="t" r="r" b="b"/>
              <a:pathLst>
                <a:path w="1028700" h="1161414">
                  <a:moveTo>
                    <a:pt x="0" y="1161288"/>
                  </a:moveTo>
                  <a:lnTo>
                    <a:pt x="1028700" y="1161288"/>
                  </a:lnTo>
                  <a:lnTo>
                    <a:pt x="1028700" y="0"/>
                  </a:lnTo>
                  <a:lnTo>
                    <a:pt x="0" y="0"/>
                  </a:lnTo>
                  <a:lnTo>
                    <a:pt x="0" y="1161288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38008" y="3258311"/>
            <a:ext cx="769890" cy="847344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4494021" y="3626865"/>
            <a:ext cx="2620645" cy="174625"/>
            <a:chOff x="4494021" y="3626865"/>
            <a:chExt cx="2620645" cy="174625"/>
          </a:xfrm>
        </p:grpSpPr>
        <p:sp>
          <p:nvSpPr>
            <p:cNvPr id="13" name="object 13"/>
            <p:cNvSpPr/>
            <p:nvPr/>
          </p:nvSpPr>
          <p:spPr>
            <a:xfrm>
              <a:off x="4500371" y="3633215"/>
              <a:ext cx="2607945" cy="161925"/>
            </a:xfrm>
            <a:custGeom>
              <a:avLst/>
              <a:gdLst/>
              <a:ahLst/>
              <a:cxnLst/>
              <a:rect l="l" t="t" r="r" b="b"/>
              <a:pathLst>
                <a:path w="2607945" h="161925">
                  <a:moveTo>
                    <a:pt x="2340229" y="0"/>
                  </a:moveTo>
                  <a:lnTo>
                    <a:pt x="2340229" y="63626"/>
                  </a:lnTo>
                  <a:lnTo>
                    <a:pt x="0" y="63626"/>
                  </a:lnTo>
                  <a:lnTo>
                    <a:pt x="0" y="97916"/>
                  </a:lnTo>
                  <a:lnTo>
                    <a:pt x="2340229" y="97916"/>
                  </a:lnTo>
                  <a:lnTo>
                    <a:pt x="2340229" y="161543"/>
                  </a:lnTo>
                  <a:lnTo>
                    <a:pt x="2607563" y="80771"/>
                  </a:lnTo>
                  <a:lnTo>
                    <a:pt x="234022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00371" y="3633215"/>
              <a:ext cx="2607945" cy="161925"/>
            </a:xfrm>
            <a:custGeom>
              <a:avLst/>
              <a:gdLst/>
              <a:ahLst/>
              <a:cxnLst/>
              <a:rect l="l" t="t" r="r" b="b"/>
              <a:pathLst>
                <a:path w="2607945" h="161925">
                  <a:moveTo>
                    <a:pt x="0" y="63626"/>
                  </a:moveTo>
                  <a:lnTo>
                    <a:pt x="2340229" y="63626"/>
                  </a:lnTo>
                  <a:lnTo>
                    <a:pt x="2340229" y="0"/>
                  </a:lnTo>
                  <a:lnTo>
                    <a:pt x="2607563" y="80771"/>
                  </a:lnTo>
                  <a:lnTo>
                    <a:pt x="2340229" y="161543"/>
                  </a:lnTo>
                  <a:lnTo>
                    <a:pt x="2340229" y="97916"/>
                  </a:lnTo>
                  <a:lnTo>
                    <a:pt x="0" y="97916"/>
                  </a:lnTo>
                  <a:lnTo>
                    <a:pt x="0" y="63626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194808" y="3440938"/>
            <a:ext cx="1096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Times New Roman"/>
                <a:cs typeface="Times New Roman"/>
              </a:rPr>
              <a:t>Voice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Command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64323" y="3267455"/>
            <a:ext cx="452627" cy="838200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3303270" y="3190494"/>
            <a:ext cx="1030605" cy="116014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marR="13335" algn="ctr">
              <a:lnSpc>
                <a:spcPct val="100000"/>
              </a:lnSpc>
            </a:pPr>
            <a:r>
              <a:rPr sz="1200" b="1" spc="-20" dirty="0">
                <a:latin typeface="Times New Roman"/>
                <a:cs typeface="Times New Roman"/>
              </a:rPr>
              <a:t>User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10170" y="4100576"/>
            <a:ext cx="3295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latin typeface="Times New Roman"/>
                <a:cs typeface="Times New Roman"/>
              </a:rPr>
              <a:t>VCS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07382" y="3708146"/>
            <a:ext cx="1801240" cy="861441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5104638" y="3851909"/>
            <a:ext cx="965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123984"/>
                </a:solidFill>
                <a:latin typeface="Times New Roman"/>
                <a:cs typeface="Times New Roman"/>
              </a:rPr>
              <a:t>Openness nature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76832" y="3546729"/>
            <a:ext cx="1228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Authentic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76832" y="5405424"/>
            <a:ext cx="11430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Spoofing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09620" y="3196844"/>
            <a:ext cx="1068705" cy="1198245"/>
          </a:xfrm>
          <a:custGeom>
            <a:avLst/>
            <a:gdLst/>
            <a:ahLst/>
            <a:cxnLst/>
            <a:rect l="l" t="t" r="r" b="b"/>
            <a:pathLst>
              <a:path w="1068704" h="1198245">
                <a:moveTo>
                  <a:pt x="1046226" y="1159763"/>
                </a:moveTo>
                <a:lnTo>
                  <a:pt x="1008126" y="1159763"/>
                </a:lnTo>
                <a:lnTo>
                  <a:pt x="1008126" y="1197863"/>
                </a:lnTo>
                <a:lnTo>
                  <a:pt x="1046226" y="1197863"/>
                </a:lnTo>
                <a:lnTo>
                  <a:pt x="1046226" y="1159763"/>
                </a:lnTo>
                <a:close/>
              </a:path>
              <a:path w="1068704" h="1198245">
                <a:moveTo>
                  <a:pt x="970026" y="1159763"/>
                </a:moveTo>
                <a:lnTo>
                  <a:pt x="931926" y="1159763"/>
                </a:lnTo>
                <a:lnTo>
                  <a:pt x="931926" y="1197863"/>
                </a:lnTo>
                <a:lnTo>
                  <a:pt x="970026" y="1197863"/>
                </a:lnTo>
                <a:lnTo>
                  <a:pt x="970026" y="1159763"/>
                </a:lnTo>
                <a:close/>
              </a:path>
              <a:path w="1068704" h="1198245">
                <a:moveTo>
                  <a:pt x="893826" y="1159763"/>
                </a:moveTo>
                <a:lnTo>
                  <a:pt x="855726" y="1159763"/>
                </a:lnTo>
                <a:lnTo>
                  <a:pt x="855726" y="1197863"/>
                </a:lnTo>
                <a:lnTo>
                  <a:pt x="893826" y="1197863"/>
                </a:lnTo>
                <a:lnTo>
                  <a:pt x="893826" y="1159763"/>
                </a:lnTo>
                <a:close/>
              </a:path>
              <a:path w="1068704" h="1198245">
                <a:moveTo>
                  <a:pt x="817626" y="1159763"/>
                </a:moveTo>
                <a:lnTo>
                  <a:pt x="779526" y="1159763"/>
                </a:lnTo>
                <a:lnTo>
                  <a:pt x="779526" y="1197863"/>
                </a:lnTo>
                <a:lnTo>
                  <a:pt x="817626" y="1197863"/>
                </a:lnTo>
                <a:lnTo>
                  <a:pt x="817626" y="1159763"/>
                </a:lnTo>
                <a:close/>
              </a:path>
              <a:path w="1068704" h="1198245">
                <a:moveTo>
                  <a:pt x="741426" y="1159763"/>
                </a:moveTo>
                <a:lnTo>
                  <a:pt x="703326" y="1159763"/>
                </a:lnTo>
                <a:lnTo>
                  <a:pt x="703326" y="1197863"/>
                </a:lnTo>
                <a:lnTo>
                  <a:pt x="741426" y="1197863"/>
                </a:lnTo>
                <a:lnTo>
                  <a:pt x="741426" y="1159763"/>
                </a:lnTo>
                <a:close/>
              </a:path>
              <a:path w="1068704" h="1198245">
                <a:moveTo>
                  <a:pt x="665226" y="1159763"/>
                </a:moveTo>
                <a:lnTo>
                  <a:pt x="627126" y="1159763"/>
                </a:lnTo>
                <a:lnTo>
                  <a:pt x="627126" y="1197863"/>
                </a:lnTo>
                <a:lnTo>
                  <a:pt x="665226" y="1197863"/>
                </a:lnTo>
                <a:lnTo>
                  <a:pt x="665226" y="1159763"/>
                </a:lnTo>
                <a:close/>
              </a:path>
              <a:path w="1068704" h="1198245">
                <a:moveTo>
                  <a:pt x="589026" y="1159763"/>
                </a:moveTo>
                <a:lnTo>
                  <a:pt x="550926" y="1159763"/>
                </a:lnTo>
                <a:lnTo>
                  <a:pt x="550926" y="1197863"/>
                </a:lnTo>
                <a:lnTo>
                  <a:pt x="589026" y="1197863"/>
                </a:lnTo>
                <a:lnTo>
                  <a:pt x="589026" y="1159763"/>
                </a:lnTo>
                <a:close/>
              </a:path>
              <a:path w="1068704" h="1198245">
                <a:moveTo>
                  <a:pt x="512825" y="1159763"/>
                </a:moveTo>
                <a:lnTo>
                  <a:pt x="474725" y="1159763"/>
                </a:lnTo>
                <a:lnTo>
                  <a:pt x="474725" y="1197863"/>
                </a:lnTo>
                <a:lnTo>
                  <a:pt x="512825" y="1197863"/>
                </a:lnTo>
                <a:lnTo>
                  <a:pt x="512825" y="1159763"/>
                </a:lnTo>
                <a:close/>
              </a:path>
              <a:path w="1068704" h="1198245">
                <a:moveTo>
                  <a:pt x="436625" y="1159763"/>
                </a:moveTo>
                <a:lnTo>
                  <a:pt x="398525" y="1159763"/>
                </a:lnTo>
                <a:lnTo>
                  <a:pt x="398525" y="1197863"/>
                </a:lnTo>
                <a:lnTo>
                  <a:pt x="436625" y="1197863"/>
                </a:lnTo>
                <a:lnTo>
                  <a:pt x="436625" y="1159763"/>
                </a:lnTo>
                <a:close/>
              </a:path>
              <a:path w="1068704" h="1198245">
                <a:moveTo>
                  <a:pt x="360425" y="1159763"/>
                </a:moveTo>
                <a:lnTo>
                  <a:pt x="322325" y="1159763"/>
                </a:lnTo>
                <a:lnTo>
                  <a:pt x="322325" y="1197863"/>
                </a:lnTo>
                <a:lnTo>
                  <a:pt x="360425" y="1197863"/>
                </a:lnTo>
                <a:lnTo>
                  <a:pt x="360425" y="1159763"/>
                </a:lnTo>
                <a:close/>
              </a:path>
              <a:path w="1068704" h="1198245">
                <a:moveTo>
                  <a:pt x="284225" y="1159763"/>
                </a:moveTo>
                <a:lnTo>
                  <a:pt x="246125" y="1159763"/>
                </a:lnTo>
                <a:lnTo>
                  <a:pt x="246125" y="1197863"/>
                </a:lnTo>
                <a:lnTo>
                  <a:pt x="284225" y="1197863"/>
                </a:lnTo>
                <a:lnTo>
                  <a:pt x="284225" y="1159763"/>
                </a:lnTo>
                <a:close/>
              </a:path>
              <a:path w="1068704" h="1198245">
                <a:moveTo>
                  <a:pt x="208025" y="1159763"/>
                </a:moveTo>
                <a:lnTo>
                  <a:pt x="169925" y="1159763"/>
                </a:lnTo>
                <a:lnTo>
                  <a:pt x="169925" y="1197863"/>
                </a:lnTo>
                <a:lnTo>
                  <a:pt x="208025" y="1197863"/>
                </a:lnTo>
                <a:lnTo>
                  <a:pt x="208025" y="1159763"/>
                </a:lnTo>
                <a:close/>
              </a:path>
              <a:path w="1068704" h="1198245">
                <a:moveTo>
                  <a:pt x="131825" y="1159763"/>
                </a:moveTo>
                <a:lnTo>
                  <a:pt x="93725" y="1159763"/>
                </a:lnTo>
                <a:lnTo>
                  <a:pt x="93725" y="1197863"/>
                </a:lnTo>
                <a:lnTo>
                  <a:pt x="131825" y="1197863"/>
                </a:lnTo>
                <a:lnTo>
                  <a:pt x="131825" y="1159763"/>
                </a:lnTo>
                <a:close/>
              </a:path>
              <a:path w="1068704" h="1198245">
                <a:moveTo>
                  <a:pt x="38100" y="1140713"/>
                </a:moveTo>
                <a:lnTo>
                  <a:pt x="0" y="1140713"/>
                </a:lnTo>
                <a:lnTo>
                  <a:pt x="0" y="1178813"/>
                </a:lnTo>
                <a:lnTo>
                  <a:pt x="19050" y="1178813"/>
                </a:lnTo>
                <a:lnTo>
                  <a:pt x="19050" y="1197863"/>
                </a:lnTo>
                <a:lnTo>
                  <a:pt x="55625" y="1197863"/>
                </a:lnTo>
                <a:lnTo>
                  <a:pt x="55625" y="1159763"/>
                </a:lnTo>
                <a:lnTo>
                  <a:pt x="38100" y="1159763"/>
                </a:lnTo>
                <a:lnTo>
                  <a:pt x="38100" y="1140713"/>
                </a:lnTo>
                <a:close/>
              </a:path>
              <a:path w="1068704" h="1198245">
                <a:moveTo>
                  <a:pt x="1068324" y="1105661"/>
                </a:moveTo>
                <a:lnTo>
                  <a:pt x="1030224" y="1105661"/>
                </a:lnTo>
                <a:lnTo>
                  <a:pt x="1030224" y="1143761"/>
                </a:lnTo>
                <a:lnTo>
                  <a:pt x="1068324" y="1143761"/>
                </a:lnTo>
                <a:lnTo>
                  <a:pt x="1068324" y="1105661"/>
                </a:lnTo>
                <a:close/>
              </a:path>
              <a:path w="1068704" h="1198245">
                <a:moveTo>
                  <a:pt x="38100" y="1064513"/>
                </a:moveTo>
                <a:lnTo>
                  <a:pt x="0" y="1064513"/>
                </a:lnTo>
                <a:lnTo>
                  <a:pt x="0" y="1102613"/>
                </a:lnTo>
                <a:lnTo>
                  <a:pt x="38100" y="1102613"/>
                </a:lnTo>
                <a:lnTo>
                  <a:pt x="38100" y="1064513"/>
                </a:lnTo>
                <a:close/>
              </a:path>
              <a:path w="1068704" h="1198245">
                <a:moveTo>
                  <a:pt x="1068324" y="1029461"/>
                </a:moveTo>
                <a:lnTo>
                  <a:pt x="1030224" y="1029461"/>
                </a:lnTo>
                <a:lnTo>
                  <a:pt x="1030224" y="1067561"/>
                </a:lnTo>
                <a:lnTo>
                  <a:pt x="1068324" y="1067561"/>
                </a:lnTo>
                <a:lnTo>
                  <a:pt x="1068324" y="1029461"/>
                </a:lnTo>
                <a:close/>
              </a:path>
              <a:path w="1068704" h="1198245">
                <a:moveTo>
                  <a:pt x="38100" y="988313"/>
                </a:moveTo>
                <a:lnTo>
                  <a:pt x="0" y="988313"/>
                </a:lnTo>
                <a:lnTo>
                  <a:pt x="0" y="1026413"/>
                </a:lnTo>
                <a:lnTo>
                  <a:pt x="38100" y="1026413"/>
                </a:lnTo>
                <a:lnTo>
                  <a:pt x="38100" y="988313"/>
                </a:lnTo>
                <a:close/>
              </a:path>
              <a:path w="1068704" h="1198245">
                <a:moveTo>
                  <a:pt x="1068324" y="953261"/>
                </a:moveTo>
                <a:lnTo>
                  <a:pt x="1030224" y="953261"/>
                </a:lnTo>
                <a:lnTo>
                  <a:pt x="1030224" y="991361"/>
                </a:lnTo>
                <a:lnTo>
                  <a:pt x="1068324" y="991361"/>
                </a:lnTo>
                <a:lnTo>
                  <a:pt x="1068324" y="953261"/>
                </a:lnTo>
                <a:close/>
              </a:path>
              <a:path w="1068704" h="1198245">
                <a:moveTo>
                  <a:pt x="38100" y="912113"/>
                </a:moveTo>
                <a:lnTo>
                  <a:pt x="0" y="912113"/>
                </a:lnTo>
                <a:lnTo>
                  <a:pt x="0" y="950213"/>
                </a:lnTo>
                <a:lnTo>
                  <a:pt x="38100" y="950213"/>
                </a:lnTo>
                <a:lnTo>
                  <a:pt x="38100" y="912113"/>
                </a:lnTo>
                <a:close/>
              </a:path>
              <a:path w="1068704" h="1198245">
                <a:moveTo>
                  <a:pt x="1068324" y="877061"/>
                </a:moveTo>
                <a:lnTo>
                  <a:pt x="1030224" y="877061"/>
                </a:lnTo>
                <a:lnTo>
                  <a:pt x="1030224" y="915161"/>
                </a:lnTo>
                <a:lnTo>
                  <a:pt x="1068324" y="915161"/>
                </a:lnTo>
                <a:lnTo>
                  <a:pt x="1068324" y="877061"/>
                </a:lnTo>
                <a:close/>
              </a:path>
              <a:path w="1068704" h="1198245">
                <a:moveTo>
                  <a:pt x="38100" y="835913"/>
                </a:moveTo>
                <a:lnTo>
                  <a:pt x="0" y="835913"/>
                </a:lnTo>
                <a:lnTo>
                  <a:pt x="0" y="874013"/>
                </a:lnTo>
                <a:lnTo>
                  <a:pt x="38100" y="874013"/>
                </a:lnTo>
                <a:lnTo>
                  <a:pt x="38100" y="835913"/>
                </a:lnTo>
                <a:close/>
              </a:path>
              <a:path w="1068704" h="1198245">
                <a:moveTo>
                  <a:pt x="1068324" y="800861"/>
                </a:moveTo>
                <a:lnTo>
                  <a:pt x="1030224" y="800861"/>
                </a:lnTo>
                <a:lnTo>
                  <a:pt x="1030224" y="838961"/>
                </a:lnTo>
                <a:lnTo>
                  <a:pt x="1068324" y="838961"/>
                </a:lnTo>
                <a:lnTo>
                  <a:pt x="1068324" y="800861"/>
                </a:lnTo>
                <a:close/>
              </a:path>
              <a:path w="1068704" h="1198245">
                <a:moveTo>
                  <a:pt x="38100" y="759713"/>
                </a:moveTo>
                <a:lnTo>
                  <a:pt x="0" y="759713"/>
                </a:lnTo>
                <a:lnTo>
                  <a:pt x="0" y="797813"/>
                </a:lnTo>
                <a:lnTo>
                  <a:pt x="38100" y="797813"/>
                </a:lnTo>
                <a:lnTo>
                  <a:pt x="38100" y="759713"/>
                </a:lnTo>
                <a:close/>
              </a:path>
              <a:path w="1068704" h="1198245">
                <a:moveTo>
                  <a:pt x="1068324" y="724661"/>
                </a:moveTo>
                <a:lnTo>
                  <a:pt x="1030224" y="724661"/>
                </a:lnTo>
                <a:lnTo>
                  <a:pt x="1030224" y="762761"/>
                </a:lnTo>
                <a:lnTo>
                  <a:pt x="1068324" y="762761"/>
                </a:lnTo>
                <a:lnTo>
                  <a:pt x="1068324" y="724661"/>
                </a:lnTo>
                <a:close/>
              </a:path>
              <a:path w="1068704" h="1198245">
                <a:moveTo>
                  <a:pt x="38100" y="683513"/>
                </a:moveTo>
                <a:lnTo>
                  <a:pt x="0" y="683513"/>
                </a:lnTo>
                <a:lnTo>
                  <a:pt x="0" y="721613"/>
                </a:lnTo>
                <a:lnTo>
                  <a:pt x="38100" y="721613"/>
                </a:lnTo>
                <a:lnTo>
                  <a:pt x="38100" y="683513"/>
                </a:lnTo>
                <a:close/>
              </a:path>
              <a:path w="1068704" h="1198245">
                <a:moveTo>
                  <a:pt x="1068324" y="648461"/>
                </a:moveTo>
                <a:lnTo>
                  <a:pt x="1030224" y="648461"/>
                </a:lnTo>
                <a:lnTo>
                  <a:pt x="1030224" y="686561"/>
                </a:lnTo>
                <a:lnTo>
                  <a:pt x="1068324" y="686561"/>
                </a:lnTo>
                <a:lnTo>
                  <a:pt x="1068324" y="648461"/>
                </a:lnTo>
                <a:close/>
              </a:path>
              <a:path w="1068704" h="1198245">
                <a:moveTo>
                  <a:pt x="38100" y="607313"/>
                </a:moveTo>
                <a:lnTo>
                  <a:pt x="0" y="607313"/>
                </a:lnTo>
                <a:lnTo>
                  <a:pt x="0" y="645413"/>
                </a:lnTo>
                <a:lnTo>
                  <a:pt x="38100" y="645413"/>
                </a:lnTo>
                <a:lnTo>
                  <a:pt x="38100" y="607313"/>
                </a:lnTo>
                <a:close/>
              </a:path>
              <a:path w="1068704" h="1198245">
                <a:moveTo>
                  <a:pt x="1068324" y="572261"/>
                </a:moveTo>
                <a:lnTo>
                  <a:pt x="1030224" y="572261"/>
                </a:lnTo>
                <a:lnTo>
                  <a:pt x="1030224" y="610361"/>
                </a:lnTo>
                <a:lnTo>
                  <a:pt x="1068324" y="610361"/>
                </a:lnTo>
                <a:lnTo>
                  <a:pt x="1068324" y="572261"/>
                </a:lnTo>
                <a:close/>
              </a:path>
              <a:path w="1068704" h="1198245">
                <a:moveTo>
                  <a:pt x="38100" y="531113"/>
                </a:moveTo>
                <a:lnTo>
                  <a:pt x="0" y="531113"/>
                </a:lnTo>
                <a:lnTo>
                  <a:pt x="0" y="569213"/>
                </a:lnTo>
                <a:lnTo>
                  <a:pt x="38100" y="569213"/>
                </a:lnTo>
                <a:lnTo>
                  <a:pt x="38100" y="531113"/>
                </a:lnTo>
                <a:close/>
              </a:path>
              <a:path w="1068704" h="1198245">
                <a:moveTo>
                  <a:pt x="1068324" y="496061"/>
                </a:moveTo>
                <a:lnTo>
                  <a:pt x="1030224" y="496061"/>
                </a:lnTo>
                <a:lnTo>
                  <a:pt x="1030224" y="534161"/>
                </a:lnTo>
                <a:lnTo>
                  <a:pt x="1068324" y="534161"/>
                </a:lnTo>
                <a:lnTo>
                  <a:pt x="1068324" y="496061"/>
                </a:lnTo>
                <a:close/>
              </a:path>
              <a:path w="1068704" h="1198245">
                <a:moveTo>
                  <a:pt x="38100" y="454913"/>
                </a:moveTo>
                <a:lnTo>
                  <a:pt x="0" y="454913"/>
                </a:lnTo>
                <a:lnTo>
                  <a:pt x="0" y="493013"/>
                </a:lnTo>
                <a:lnTo>
                  <a:pt x="38100" y="493013"/>
                </a:lnTo>
                <a:lnTo>
                  <a:pt x="38100" y="454913"/>
                </a:lnTo>
                <a:close/>
              </a:path>
              <a:path w="1068704" h="1198245">
                <a:moveTo>
                  <a:pt x="1068324" y="419861"/>
                </a:moveTo>
                <a:lnTo>
                  <a:pt x="1030224" y="419861"/>
                </a:lnTo>
                <a:lnTo>
                  <a:pt x="1030224" y="457961"/>
                </a:lnTo>
                <a:lnTo>
                  <a:pt x="1068324" y="457961"/>
                </a:lnTo>
                <a:lnTo>
                  <a:pt x="1068324" y="419861"/>
                </a:lnTo>
                <a:close/>
              </a:path>
              <a:path w="1068704" h="1198245">
                <a:moveTo>
                  <a:pt x="38100" y="378713"/>
                </a:moveTo>
                <a:lnTo>
                  <a:pt x="0" y="378713"/>
                </a:lnTo>
                <a:lnTo>
                  <a:pt x="0" y="416813"/>
                </a:lnTo>
                <a:lnTo>
                  <a:pt x="38100" y="416813"/>
                </a:lnTo>
                <a:lnTo>
                  <a:pt x="38100" y="378713"/>
                </a:lnTo>
                <a:close/>
              </a:path>
              <a:path w="1068704" h="1198245">
                <a:moveTo>
                  <a:pt x="1068324" y="343661"/>
                </a:moveTo>
                <a:lnTo>
                  <a:pt x="1030224" y="343661"/>
                </a:lnTo>
                <a:lnTo>
                  <a:pt x="1030224" y="381761"/>
                </a:lnTo>
                <a:lnTo>
                  <a:pt x="1068324" y="381761"/>
                </a:lnTo>
                <a:lnTo>
                  <a:pt x="1068324" y="343661"/>
                </a:lnTo>
                <a:close/>
              </a:path>
              <a:path w="1068704" h="1198245">
                <a:moveTo>
                  <a:pt x="38100" y="302513"/>
                </a:moveTo>
                <a:lnTo>
                  <a:pt x="0" y="302513"/>
                </a:lnTo>
                <a:lnTo>
                  <a:pt x="0" y="340613"/>
                </a:lnTo>
                <a:lnTo>
                  <a:pt x="38100" y="340613"/>
                </a:lnTo>
                <a:lnTo>
                  <a:pt x="38100" y="302513"/>
                </a:lnTo>
                <a:close/>
              </a:path>
              <a:path w="1068704" h="1198245">
                <a:moveTo>
                  <a:pt x="1068324" y="267461"/>
                </a:moveTo>
                <a:lnTo>
                  <a:pt x="1030224" y="267461"/>
                </a:lnTo>
                <a:lnTo>
                  <a:pt x="1030224" y="305561"/>
                </a:lnTo>
                <a:lnTo>
                  <a:pt x="1068324" y="305561"/>
                </a:lnTo>
                <a:lnTo>
                  <a:pt x="1068324" y="267461"/>
                </a:lnTo>
                <a:close/>
              </a:path>
              <a:path w="1068704" h="1198245">
                <a:moveTo>
                  <a:pt x="38100" y="226313"/>
                </a:moveTo>
                <a:lnTo>
                  <a:pt x="0" y="226313"/>
                </a:lnTo>
                <a:lnTo>
                  <a:pt x="0" y="264413"/>
                </a:lnTo>
                <a:lnTo>
                  <a:pt x="38100" y="264413"/>
                </a:lnTo>
                <a:lnTo>
                  <a:pt x="38100" y="226313"/>
                </a:lnTo>
                <a:close/>
              </a:path>
              <a:path w="1068704" h="1198245">
                <a:moveTo>
                  <a:pt x="1068324" y="191261"/>
                </a:moveTo>
                <a:lnTo>
                  <a:pt x="1030224" y="191261"/>
                </a:lnTo>
                <a:lnTo>
                  <a:pt x="1030224" y="229361"/>
                </a:lnTo>
                <a:lnTo>
                  <a:pt x="1068324" y="229361"/>
                </a:lnTo>
                <a:lnTo>
                  <a:pt x="1068324" y="191261"/>
                </a:lnTo>
                <a:close/>
              </a:path>
              <a:path w="1068704" h="1198245">
                <a:moveTo>
                  <a:pt x="38100" y="150113"/>
                </a:moveTo>
                <a:lnTo>
                  <a:pt x="0" y="150113"/>
                </a:lnTo>
                <a:lnTo>
                  <a:pt x="0" y="188213"/>
                </a:lnTo>
                <a:lnTo>
                  <a:pt x="38100" y="188213"/>
                </a:lnTo>
                <a:lnTo>
                  <a:pt x="38100" y="150113"/>
                </a:lnTo>
                <a:close/>
              </a:path>
              <a:path w="1068704" h="1198245">
                <a:moveTo>
                  <a:pt x="1068324" y="115061"/>
                </a:moveTo>
                <a:lnTo>
                  <a:pt x="1030224" y="115061"/>
                </a:lnTo>
                <a:lnTo>
                  <a:pt x="1030224" y="153161"/>
                </a:lnTo>
                <a:lnTo>
                  <a:pt x="1068324" y="153161"/>
                </a:lnTo>
                <a:lnTo>
                  <a:pt x="1068324" y="115061"/>
                </a:lnTo>
                <a:close/>
              </a:path>
              <a:path w="1068704" h="1198245">
                <a:moveTo>
                  <a:pt x="38100" y="73913"/>
                </a:moveTo>
                <a:lnTo>
                  <a:pt x="0" y="73913"/>
                </a:lnTo>
                <a:lnTo>
                  <a:pt x="0" y="112013"/>
                </a:lnTo>
                <a:lnTo>
                  <a:pt x="38100" y="112013"/>
                </a:lnTo>
                <a:lnTo>
                  <a:pt x="38100" y="73913"/>
                </a:lnTo>
                <a:close/>
              </a:path>
              <a:path w="1068704" h="1198245">
                <a:moveTo>
                  <a:pt x="1068324" y="38861"/>
                </a:moveTo>
                <a:lnTo>
                  <a:pt x="1030224" y="38861"/>
                </a:lnTo>
                <a:lnTo>
                  <a:pt x="1030224" y="76961"/>
                </a:lnTo>
                <a:lnTo>
                  <a:pt x="1068324" y="76961"/>
                </a:lnTo>
                <a:lnTo>
                  <a:pt x="1068324" y="38861"/>
                </a:lnTo>
                <a:close/>
              </a:path>
              <a:path w="1068704" h="1198245">
                <a:moveTo>
                  <a:pt x="1030985" y="0"/>
                </a:moveTo>
                <a:lnTo>
                  <a:pt x="992885" y="0"/>
                </a:lnTo>
                <a:lnTo>
                  <a:pt x="992885" y="38100"/>
                </a:lnTo>
                <a:lnTo>
                  <a:pt x="1030985" y="38100"/>
                </a:lnTo>
                <a:lnTo>
                  <a:pt x="1030985" y="0"/>
                </a:lnTo>
                <a:close/>
              </a:path>
              <a:path w="1068704" h="1198245">
                <a:moveTo>
                  <a:pt x="954785" y="0"/>
                </a:moveTo>
                <a:lnTo>
                  <a:pt x="916685" y="0"/>
                </a:lnTo>
                <a:lnTo>
                  <a:pt x="916685" y="38100"/>
                </a:lnTo>
                <a:lnTo>
                  <a:pt x="954785" y="38100"/>
                </a:lnTo>
                <a:lnTo>
                  <a:pt x="954785" y="0"/>
                </a:lnTo>
                <a:close/>
              </a:path>
              <a:path w="1068704" h="1198245">
                <a:moveTo>
                  <a:pt x="878585" y="0"/>
                </a:moveTo>
                <a:lnTo>
                  <a:pt x="840485" y="0"/>
                </a:lnTo>
                <a:lnTo>
                  <a:pt x="840485" y="38100"/>
                </a:lnTo>
                <a:lnTo>
                  <a:pt x="878585" y="38100"/>
                </a:lnTo>
                <a:lnTo>
                  <a:pt x="878585" y="0"/>
                </a:lnTo>
                <a:close/>
              </a:path>
              <a:path w="1068704" h="1198245">
                <a:moveTo>
                  <a:pt x="802385" y="0"/>
                </a:moveTo>
                <a:lnTo>
                  <a:pt x="764285" y="0"/>
                </a:lnTo>
                <a:lnTo>
                  <a:pt x="764285" y="38100"/>
                </a:lnTo>
                <a:lnTo>
                  <a:pt x="802385" y="38100"/>
                </a:lnTo>
                <a:lnTo>
                  <a:pt x="802385" y="0"/>
                </a:lnTo>
                <a:close/>
              </a:path>
              <a:path w="1068704" h="1198245">
                <a:moveTo>
                  <a:pt x="726185" y="0"/>
                </a:moveTo>
                <a:lnTo>
                  <a:pt x="688085" y="0"/>
                </a:lnTo>
                <a:lnTo>
                  <a:pt x="688085" y="38100"/>
                </a:lnTo>
                <a:lnTo>
                  <a:pt x="726185" y="38100"/>
                </a:lnTo>
                <a:lnTo>
                  <a:pt x="726185" y="0"/>
                </a:lnTo>
                <a:close/>
              </a:path>
              <a:path w="1068704" h="1198245">
                <a:moveTo>
                  <a:pt x="649985" y="0"/>
                </a:moveTo>
                <a:lnTo>
                  <a:pt x="611885" y="0"/>
                </a:lnTo>
                <a:lnTo>
                  <a:pt x="611885" y="38100"/>
                </a:lnTo>
                <a:lnTo>
                  <a:pt x="649985" y="38100"/>
                </a:lnTo>
                <a:lnTo>
                  <a:pt x="649985" y="0"/>
                </a:lnTo>
                <a:close/>
              </a:path>
              <a:path w="1068704" h="1198245">
                <a:moveTo>
                  <a:pt x="573785" y="0"/>
                </a:moveTo>
                <a:lnTo>
                  <a:pt x="535685" y="0"/>
                </a:lnTo>
                <a:lnTo>
                  <a:pt x="535685" y="38100"/>
                </a:lnTo>
                <a:lnTo>
                  <a:pt x="573785" y="38100"/>
                </a:lnTo>
                <a:lnTo>
                  <a:pt x="573785" y="0"/>
                </a:lnTo>
                <a:close/>
              </a:path>
              <a:path w="1068704" h="1198245">
                <a:moveTo>
                  <a:pt x="497585" y="0"/>
                </a:moveTo>
                <a:lnTo>
                  <a:pt x="459485" y="0"/>
                </a:lnTo>
                <a:lnTo>
                  <a:pt x="459485" y="38100"/>
                </a:lnTo>
                <a:lnTo>
                  <a:pt x="497585" y="38100"/>
                </a:lnTo>
                <a:lnTo>
                  <a:pt x="497585" y="0"/>
                </a:lnTo>
                <a:close/>
              </a:path>
              <a:path w="1068704" h="1198245">
                <a:moveTo>
                  <a:pt x="421385" y="0"/>
                </a:moveTo>
                <a:lnTo>
                  <a:pt x="383285" y="0"/>
                </a:lnTo>
                <a:lnTo>
                  <a:pt x="383285" y="38100"/>
                </a:lnTo>
                <a:lnTo>
                  <a:pt x="421385" y="38100"/>
                </a:lnTo>
                <a:lnTo>
                  <a:pt x="421385" y="0"/>
                </a:lnTo>
                <a:close/>
              </a:path>
              <a:path w="1068704" h="1198245">
                <a:moveTo>
                  <a:pt x="345185" y="0"/>
                </a:moveTo>
                <a:lnTo>
                  <a:pt x="307085" y="0"/>
                </a:lnTo>
                <a:lnTo>
                  <a:pt x="307085" y="38100"/>
                </a:lnTo>
                <a:lnTo>
                  <a:pt x="345185" y="38100"/>
                </a:lnTo>
                <a:lnTo>
                  <a:pt x="345185" y="0"/>
                </a:lnTo>
                <a:close/>
              </a:path>
              <a:path w="1068704" h="1198245">
                <a:moveTo>
                  <a:pt x="268985" y="0"/>
                </a:moveTo>
                <a:lnTo>
                  <a:pt x="230885" y="0"/>
                </a:lnTo>
                <a:lnTo>
                  <a:pt x="230885" y="38100"/>
                </a:lnTo>
                <a:lnTo>
                  <a:pt x="268985" y="38100"/>
                </a:lnTo>
                <a:lnTo>
                  <a:pt x="268985" y="0"/>
                </a:lnTo>
                <a:close/>
              </a:path>
              <a:path w="1068704" h="1198245">
                <a:moveTo>
                  <a:pt x="192785" y="0"/>
                </a:moveTo>
                <a:lnTo>
                  <a:pt x="154685" y="0"/>
                </a:lnTo>
                <a:lnTo>
                  <a:pt x="154685" y="38100"/>
                </a:lnTo>
                <a:lnTo>
                  <a:pt x="192785" y="38100"/>
                </a:lnTo>
                <a:lnTo>
                  <a:pt x="192785" y="0"/>
                </a:lnTo>
                <a:close/>
              </a:path>
              <a:path w="1068704" h="1198245">
                <a:moveTo>
                  <a:pt x="116585" y="0"/>
                </a:moveTo>
                <a:lnTo>
                  <a:pt x="78485" y="0"/>
                </a:lnTo>
                <a:lnTo>
                  <a:pt x="78485" y="38100"/>
                </a:lnTo>
                <a:lnTo>
                  <a:pt x="116585" y="38100"/>
                </a:lnTo>
                <a:lnTo>
                  <a:pt x="116585" y="0"/>
                </a:lnTo>
                <a:close/>
              </a:path>
              <a:path w="1068704" h="1198245">
                <a:moveTo>
                  <a:pt x="40385" y="0"/>
                </a:moveTo>
                <a:lnTo>
                  <a:pt x="19050" y="0"/>
                </a:lnTo>
                <a:lnTo>
                  <a:pt x="11626" y="1494"/>
                </a:lnTo>
                <a:lnTo>
                  <a:pt x="5572" y="5572"/>
                </a:lnTo>
                <a:lnTo>
                  <a:pt x="1494" y="11626"/>
                </a:lnTo>
                <a:lnTo>
                  <a:pt x="0" y="19050"/>
                </a:lnTo>
                <a:lnTo>
                  <a:pt x="0" y="35813"/>
                </a:lnTo>
                <a:lnTo>
                  <a:pt x="21335" y="35813"/>
                </a:lnTo>
                <a:lnTo>
                  <a:pt x="19050" y="38100"/>
                </a:lnTo>
                <a:lnTo>
                  <a:pt x="40385" y="38100"/>
                </a:lnTo>
                <a:lnTo>
                  <a:pt x="403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1824716" y="6454537"/>
            <a:ext cx="173990" cy="18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0"/>
              </a:lnSpc>
            </a:pPr>
            <a:fld id="{81D60167-4931-47E6-BA6A-407CBD079E47}" type="slidenum">
              <a:rPr sz="1200" b="1" dirty="0">
                <a:solidFill>
                  <a:srgbClr val="888888"/>
                </a:solidFill>
                <a:latin typeface="等线"/>
                <a:cs typeface="等线"/>
              </a:rPr>
              <a:t>7</a:t>
            </a:fld>
            <a:endParaRPr sz="1200">
              <a:latin typeface="等线"/>
              <a:cs typeface="等线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24858C47-0849-4B37-AFF3-11858B9929DF}"/>
              </a:ext>
            </a:extLst>
          </p:cNvPr>
          <p:cNvSpPr txBox="1"/>
          <p:nvPr/>
        </p:nvSpPr>
        <p:spPr>
          <a:xfrm flipH="1">
            <a:off x="8382000" y="3383281"/>
            <a:ext cx="3021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活体检测是提升智能音箱等安全的主要方法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898397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25908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5252" y="70484"/>
            <a:ext cx="87636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Existing</a:t>
            </a:r>
            <a:r>
              <a:rPr sz="4400" spc="-15" dirty="0"/>
              <a:t> </a:t>
            </a:r>
            <a:r>
              <a:rPr sz="4400" dirty="0"/>
              <a:t>Liveness</a:t>
            </a:r>
            <a:r>
              <a:rPr sz="4400" spc="-15" dirty="0"/>
              <a:t> </a:t>
            </a:r>
            <a:r>
              <a:rPr sz="4400" dirty="0"/>
              <a:t>Detection</a:t>
            </a:r>
            <a:r>
              <a:rPr sz="4400" spc="-30" dirty="0"/>
              <a:t> </a:t>
            </a:r>
            <a:r>
              <a:rPr sz="4400" spc="-10" dirty="0"/>
              <a:t>Schemes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244246" y="1778659"/>
            <a:ext cx="9708515" cy="1305560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780"/>
              </a:spcBef>
              <a:buFont typeface="Wingdings"/>
              <a:buChar char=""/>
              <a:tabLst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Leveraging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image,</a:t>
            </a:r>
            <a:r>
              <a:rPr sz="2800" i="1" spc="-80" dirty="0">
                <a:latin typeface="Times New Roman"/>
                <a:cs typeface="Times New Roman"/>
              </a:rPr>
              <a:t> </a:t>
            </a:r>
            <a:r>
              <a:rPr sz="2800" i="1" spc="-30" dirty="0">
                <a:latin typeface="Times New Roman"/>
                <a:cs typeface="Times New Roman"/>
              </a:rPr>
              <a:t>accelerator,</a:t>
            </a:r>
            <a:r>
              <a:rPr sz="2800" i="1" spc="-90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or</a:t>
            </a:r>
            <a:r>
              <a:rPr sz="2800" i="1" spc="-65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ultrasonic</a:t>
            </a:r>
            <a:r>
              <a:rPr sz="2800" i="1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second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factor.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680"/>
              </a:spcBef>
              <a:buFont typeface="Wingdings"/>
              <a:buChar char=""/>
              <a:tabLst>
                <a:tab pos="355600" algn="l"/>
              </a:tabLst>
            </a:pPr>
            <a:r>
              <a:rPr sz="2800" b="1" dirty="0">
                <a:latin typeface="Times New Roman"/>
                <a:cs typeface="Times New Roman"/>
              </a:rPr>
              <a:t>Limitations:</a:t>
            </a:r>
            <a:r>
              <a:rPr sz="2800" b="1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requiring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carrying</a:t>
            </a:r>
            <a:r>
              <a:rPr sz="28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device</a:t>
            </a:r>
            <a:r>
              <a:rPr sz="2800" dirty="0">
                <a:latin typeface="Times New Roman"/>
                <a:cs typeface="Times New Roman"/>
              </a:rPr>
              <a:t>,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incurring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user’s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burden</a:t>
            </a:r>
            <a:endParaRPr sz="2800" dirty="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42273" y="1167161"/>
            <a:ext cx="4902835" cy="669925"/>
            <a:chOff x="242273" y="1167161"/>
            <a:chExt cx="4902835" cy="66992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2273" y="1167161"/>
              <a:ext cx="4902778" cy="66935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87274" y="1194053"/>
              <a:ext cx="4773295" cy="556260"/>
            </a:xfrm>
            <a:custGeom>
              <a:avLst/>
              <a:gdLst/>
              <a:ahLst/>
              <a:cxnLst/>
              <a:rect l="l" t="t" r="r" b="b"/>
              <a:pathLst>
                <a:path w="4773295" h="556260">
                  <a:moveTo>
                    <a:pt x="0" y="0"/>
                  </a:moveTo>
                  <a:lnTo>
                    <a:pt x="4495038" y="0"/>
                  </a:lnTo>
                  <a:lnTo>
                    <a:pt x="4773168" y="278130"/>
                  </a:lnTo>
                  <a:lnTo>
                    <a:pt x="4495038" y="556260"/>
                  </a:lnTo>
                  <a:lnTo>
                    <a:pt x="0" y="556260"/>
                  </a:lnTo>
                  <a:lnTo>
                    <a:pt x="278079" y="27813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447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70661" y="1214119"/>
            <a:ext cx="40335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80" dirty="0">
                <a:solidFill>
                  <a:srgbClr val="044775"/>
                </a:solidFill>
                <a:latin typeface="Times New Roman"/>
                <a:cs typeface="Times New Roman"/>
              </a:rPr>
              <a:t>Two-</a:t>
            </a:r>
            <a:r>
              <a:rPr sz="2800" b="1" spc="-20" dirty="0">
                <a:solidFill>
                  <a:srgbClr val="044775"/>
                </a:solidFill>
                <a:latin typeface="Times New Roman"/>
                <a:cs typeface="Times New Roman"/>
              </a:rPr>
              <a:t>factor</a:t>
            </a:r>
            <a:r>
              <a:rPr sz="2800" b="1" spc="-100" dirty="0">
                <a:solidFill>
                  <a:srgbClr val="044775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44775"/>
                </a:solidFill>
                <a:latin typeface="Times New Roman"/>
                <a:cs typeface="Times New Roman"/>
              </a:rPr>
              <a:t>Authentication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60441" y="1206246"/>
            <a:ext cx="4711065" cy="556260"/>
          </a:xfrm>
          <a:custGeom>
            <a:avLst/>
            <a:gdLst/>
            <a:ahLst/>
            <a:cxnLst/>
            <a:rect l="l" t="t" r="r" b="b"/>
            <a:pathLst>
              <a:path w="4711065" h="556260">
                <a:moveTo>
                  <a:pt x="0" y="0"/>
                </a:moveTo>
                <a:lnTo>
                  <a:pt x="4432554" y="0"/>
                </a:lnTo>
                <a:lnTo>
                  <a:pt x="4710684" y="278129"/>
                </a:lnTo>
                <a:lnTo>
                  <a:pt x="4432554" y="556259"/>
                </a:lnTo>
                <a:lnTo>
                  <a:pt x="0" y="556259"/>
                </a:lnTo>
                <a:lnTo>
                  <a:pt x="278130" y="278129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453253" y="1226947"/>
            <a:ext cx="40487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808080"/>
                </a:solidFill>
                <a:latin typeface="Times New Roman"/>
                <a:cs typeface="Times New Roman"/>
              </a:rPr>
              <a:t>Passive</a:t>
            </a:r>
            <a:r>
              <a:rPr sz="2800" b="1" spc="-114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808080"/>
                </a:solidFill>
                <a:latin typeface="Times New Roman"/>
                <a:cs typeface="Times New Roman"/>
              </a:rPr>
              <a:t>Liveness</a:t>
            </a:r>
            <a:r>
              <a:rPr sz="2800" b="1" spc="-95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808080"/>
                </a:solidFill>
                <a:latin typeface="Times New Roman"/>
                <a:cs typeface="Times New Roman"/>
              </a:rPr>
              <a:t>Detection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5547" y="3336035"/>
            <a:ext cx="1845564" cy="186080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007770" y="5135712"/>
            <a:ext cx="1539875" cy="115760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499745">
              <a:lnSpc>
                <a:spcPct val="100000"/>
              </a:lnSpc>
              <a:spcBef>
                <a:spcPts val="770"/>
              </a:spcBef>
            </a:pPr>
            <a:r>
              <a:rPr sz="2400" spc="-10" dirty="0">
                <a:solidFill>
                  <a:srgbClr val="044775"/>
                </a:solidFill>
                <a:latin typeface="Times New Roman"/>
                <a:cs typeface="Times New Roman"/>
              </a:rPr>
              <a:t>Image</a:t>
            </a:r>
            <a:endParaRPr sz="2400">
              <a:latin typeface="Times New Roman"/>
              <a:cs typeface="Times New Roman"/>
            </a:endParaRPr>
          </a:p>
          <a:p>
            <a:pPr marL="12700" marR="5080" indent="243840">
              <a:lnSpc>
                <a:spcPct val="100000"/>
              </a:lnSpc>
              <a:spcBef>
                <a:spcPts val="560"/>
              </a:spcBef>
            </a:pPr>
            <a:r>
              <a:rPr sz="2000" dirty="0">
                <a:latin typeface="Times New Roman"/>
                <a:cs typeface="Times New Roman"/>
              </a:rPr>
              <a:t>Chen et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al </a:t>
            </a:r>
            <a:r>
              <a:rPr sz="2000" spc="-10" dirty="0">
                <a:latin typeface="Times New Roman"/>
                <a:cs typeface="Times New Roman"/>
              </a:rPr>
              <a:t>INFOCOM’17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81400" y="3366515"/>
            <a:ext cx="4096511" cy="1906524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8206740" y="3368040"/>
            <a:ext cx="1958339" cy="1903730"/>
            <a:chOff x="8206740" y="3368040"/>
            <a:chExt cx="1958339" cy="1903730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61398" y="3422747"/>
              <a:ext cx="1894537" cy="182253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211312" y="3372612"/>
              <a:ext cx="1949450" cy="1894839"/>
            </a:xfrm>
            <a:custGeom>
              <a:avLst/>
              <a:gdLst/>
              <a:ahLst/>
              <a:cxnLst/>
              <a:rect l="l" t="t" r="r" b="b"/>
              <a:pathLst>
                <a:path w="1949450" h="1894839">
                  <a:moveTo>
                    <a:pt x="0" y="1894332"/>
                  </a:moveTo>
                  <a:lnTo>
                    <a:pt x="1949196" y="1894332"/>
                  </a:lnTo>
                  <a:lnTo>
                    <a:pt x="1949196" y="0"/>
                  </a:lnTo>
                  <a:lnTo>
                    <a:pt x="0" y="0"/>
                  </a:lnTo>
                  <a:lnTo>
                    <a:pt x="0" y="1894332"/>
                  </a:lnTo>
                  <a:close/>
                </a:path>
              </a:pathLst>
            </a:custGeom>
            <a:ln w="9143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560054" y="5126959"/>
            <a:ext cx="1420495" cy="1216025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1019"/>
              </a:spcBef>
            </a:pPr>
            <a:r>
              <a:rPr sz="2400" spc="-10" dirty="0">
                <a:solidFill>
                  <a:srgbClr val="044775"/>
                </a:solidFill>
                <a:latin typeface="Times New Roman"/>
                <a:cs typeface="Times New Roman"/>
              </a:rPr>
              <a:t>Ultrasound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000" b="1" dirty="0">
                <a:latin typeface="Times New Roman"/>
                <a:cs typeface="Times New Roman"/>
              </a:rPr>
              <a:t>Zhang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et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al</a:t>
            </a:r>
            <a:endParaRPr sz="2000">
              <a:latin typeface="Times New Roman"/>
              <a:cs typeface="Times New Roman"/>
            </a:endParaRPr>
          </a:p>
          <a:p>
            <a:pPr marL="200025">
              <a:lnSpc>
                <a:spcPct val="100000"/>
              </a:lnSpc>
            </a:pPr>
            <a:r>
              <a:rPr sz="2000" b="1" spc="-10" dirty="0">
                <a:latin typeface="Times New Roman"/>
                <a:cs typeface="Times New Roman"/>
              </a:rPr>
              <a:t>CCS’17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24780" y="5125864"/>
            <a:ext cx="1584325" cy="1217930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25"/>
              </a:spcBef>
            </a:pPr>
            <a:r>
              <a:rPr sz="2400" spc="-10" dirty="0">
                <a:solidFill>
                  <a:srgbClr val="044775"/>
                </a:solidFill>
                <a:latin typeface="Times New Roman"/>
                <a:cs typeface="Times New Roman"/>
              </a:rPr>
              <a:t>Acceleration</a:t>
            </a:r>
            <a:endParaRPr sz="2400">
              <a:latin typeface="Times New Roman"/>
              <a:cs typeface="Times New Roman"/>
            </a:endParaRPr>
          </a:p>
          <a:p>
            <a:pPr marL="80645" marR="111760" indent="3810" algn="ctr">
              <a:lnSpc>
                <a:spcPct val="100000"/>
              </a:lnSpc>
              <a:spcBef>
                <a:spcPts val="780"/>
              </a:spcBef>
            </a:pPr>
            <a:r>
              <a:rPr sz="2000" dirty="0">
                <a:latin typeface="Times New Roman"/>
                <a:cs typeface="Times New Roman"/>
              </a:rPr>
              <a:t>Feng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et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al </a:t>
            </a:r>
            <a:r>
              <a:rPr sz="2000" spc="-10" dirty="0">
                <a:latin typeface="Times New Roman"/>
                <a:cs typeface="Times New Roman"/>
              </a:rPr>
              <a:t>MobiCom’17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898397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25908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5252" y="70484"/>
            <a:ext cx="87636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Existing</a:t>
            </a:r>
            <a:r>
              <a:rPr sz="4400" spc="-15" dirty="0"/>
              <a:t> </a:t>
            </a:r>
            <a:r>
              <a:rPr sz="4400" dirty="0"/>
              <a:t>Liveness</a:t>
            </a:r>
            <a:r>
              <a:rPr sz="4400" spc="-15" dirty="0"/>
              <a:t> </a:t>
            </a:r>
            <a:r>
              <a:rPr sz="4400" dirty="0"/>
              <a:t>Detection</a:t>
            </a:r>
            <a:r>
              <a:rPr sz="4400" spc="-30" dirty="0"/>
              <a:t> </a:t>
            </a:r>
            <a:r>
              <a:rPr sz="4400" spc="-10" dirty="0"/>
              <a:t>Schemes</a:t>
            </a:r>
            <a:endParaRPr sz="44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3577" y="3886648"/>
            <a:ext cx="2853176" cy="203076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57173" y="5868415"/>
            <a:ext cx="22637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399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Different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sound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generation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models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54955" y="5868720"/>
            <a:ext cx="34061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5080" indent="-3810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Ahmed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et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al.,</a:t>
            </a:r>
            <a:r>
              <a:rPr sz="2400" spc="-10" dirty="0">
                <a:latin typeface="微软雅黑"/>
                <a:cs typeface="微软雅黑"/>
              </a:rPr>
              <a:t>（</a:t>
            </a:r>
            <a:r>
              <a:rPr sz="2400" spc="-10" dirty="0">
                <a:latin typeface="Times New Roman"/>
                <a:cs typeface="Times New Roman"/>
              </a:rPr>
              <a:t>0~10kHz</a:t>
            </a:r>
            <a:r>
              <a:rPr sz="2400" spc="-10" dirty="0">
                <a:latin typeface="微软雅黑"/>
                <a:cs typeface="微软雅黑"/>
              </a:rPr>
              <a:t>） </a:t>
            </a:r>
            <a:r>
              <a:rPr sz="2400" dirty="0">
                <a:latin typeface="Times New Roman"/>
                <a:cs typeface="Times New Roman"/>
              </a:rPr>
              <a:t>USENIX</a:t>
            </a:r>
            <a:r>
              <a:rPr sz="2400" spc="-10" dirty="0">
                <a:latin typeface="Times New Roman"/>
                <a:cs typeface="Times New Roman"/>
              </a:rPr>
              <a:t> Security’20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36177" y="5864148"/>
            <a:ext cx="24580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Times New Roman"/>
                <a:cs typeface="Times New Roman"/>
              </a:rPr>
              <a:t>Yan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et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al.,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fieldprint</a:t>
            </a:r>
            <a:endParaRPr sz="2400" dirty="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Times New Roman"/>
                <a:cs typeface="Times New Roman"/>
              </a:rPr>
              <a:t>CCS’19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02993" y="3971063"/>
            <a:ext cx="3808455" cy="1853403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8302752" y="3890771"/>
            <a:ext cx="3646170" cy="1953895"/>
            <a:chOff x="8302752" y="3890771"/>
            <a:chExt cx="3646170" cy="195389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02752" y="3890771"/>
              <a:ext cx="3645554" cy="195376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23092" y="4098035"/>
              <a:ext cx="348996" cy="53797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98252" y="4969763"/>
              <a:ext cx="348996" cy="53644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218846" y="1778659"/>
            <a:ext cx="11586845" cy="3774440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1780"/>
              </a:spcBef>
              <a:buFont typeface="Wingdings"/>
              <a:buChar char=""/>
              <a:tabLst>
                <a:tab pos="381000" algn="l"/>
              </a:tabLst>
            </a:pPr>
            <a:r>
              <a:rPr sz="2800" b="1" dirty="0">
                <a:latin typeface="Times New Roman"/>
                <a:cs typeface="Times New Roman"/>
              </a:rPr>
              <a:t>Passive</a:t>
            </a:r>
            <a:r>
              <a:rPr sz="2800" b="1" spc="-10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detection: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only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utilizing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collected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voice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samples</a:t>
            </a:r>
            <a:endParaRPr sz="2800" dirty="0">
              <a:latin typeface="Times New Roman"/>
              <a:cs typeface="Times New Roman"/>
            </a:endParaRPr>
          </a:p>
          <a:p>
            <a:pPr marL="381000" indent="-342900">
              <a:lnSpc>
                <a:spcPct val="100000"/>
              </a:lnSpc>
              <a:spcBef>
                <a:spcPts val="1680"/>
              </a:spcBef>
              <a:buFont typeface="Wingdings"/>
              <a:buChar char=""/>
              <a:tabLst>
                <a:tab pos="381000" algn="l"/>
              </a:tabLst>
            </a:pP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voice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spectrums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from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authentic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user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spoofing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are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different</a:t>
            </a:r>
            <a:endParaRPr sz="2800" dirty="0">
              <a:latin typeface="Times New Roman"/>
              <a:cs typeface="Times New Roman"/>
            </a:endParaRPr>
          </a:p>
          <a:p>
            <a:pPr marL="381000" indent="-342900">
              <a:lnSpc>
                <a:spcPct val="100000"/>
              </a:lnSpc>
              <a:spcBef>
                <a:spcPts val="1275"/>
              </a:spcBef>
              <a:buFont typeface="Wingdings"/>
              <a:buChar char=""/>
              <a:tabLst>
                <a:tab pos="381000" algn="l"/>
              </a:tabLst>
            </a:pPr>
            <a:r>
              <a:rPr sz="2800" dirty="0">
                <a:latin typeface="Times New Roman"/>
                <a:cs typeface="Times New Roman"/>
              </a:rPr>
              <a:t>Features: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spectrum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(mono);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Fieldprint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(dual-channel)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100" dirty="0">
              <a:latin typeface="Times New Roman"/>
              <a:cs typeface="Times New Roman"/>
            </a:endParaRPr>
          </a:p>
          <a:p>
            <a:pPr marR="55880" algn="r">
              <a:lnSpc>
                <a:spcPct val="100000"/>
              </a:lnSpc>
            </a:pPr>
            <a:r>
              <a:rPr sz="2400" spc="-25" dirty="0">
                <a:latin typeface="Cambria Math"/>
                <a:cs typeface="Cambria Math"/>
              </a:rPr>
              <a:t>𝑀</a:t>
            </a:r>
            <a:r>
              <a:rPr sz="2625" spc="-37" baseline="-15873" dirty="0">
                <a:latin typeface="Cambria Math"/>
                <a:cs typeface="Cambria Math"/>
              </a:rPr>
              <a:t>1</a:t>
            </a:r>
            <a:endParaRPr sz="2625" baseline="-15873" dirty="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</a:pPr>
            <a:endParaRPr sz="2700" dirty="0">
              <a:latin typeface="Cambria Math"/>
              <a:cs typeface="Cambria Math"/>
            </a:endParaRPr>
          </a:p>
          <a:p>
            <a:pPr marR="695325" algn="r">
              <a:lnSpc>
                <a:spcPct val="100000"/>
              </a:lnSpc>
              <a:spcBef>
                <a:spcPts val="2305"/>
              </a:spcBef>
            </a:pPr>
            <a:r>
              <a:rPr sz="2400" spc="-25" dirty="0">
                <a:latin typeface="Cambria Math"/>
                <a:cs typeface="Cambria Math"/>
              </a:rPr>
              <a:t>𝑀</a:t>
            </a:r>
            <a:r>
              <a:rPr sz="2625" spc="-37" baseline="-15873" dirty="0">
                <a:latin typeface="Cambria Math"/>
                <a:cs typeface="Cambria Math"/>
              </a:rPr>
              <a:t>2</a:t>
            </a:r>
            <a:endParaRPr sz="2625" baseline="-15873" dirty="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850116" y="6425590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888888"/>
                </a:solidFill>
                <a:latin typeface="等线"/>
                <a:cs typeface="等线"/>
              </a:rPr>
              <a:t>9</a:t>
            </a:r>
            <a:endParaRPr sz="1200">
              <a:latin typeface="等线"/>
              <a:cs typeface="等线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7274" y="1194053"/>
            <a:ext cx="4773295" cy="556260"/>
          </a:xfrm>
          <a:custGeom>
            <a:avLst/>
            <a:gdLst/>
            <a:ahLst/>
            <a:cxnLst/>
            <a:rect l="l" t="t" r="r" b="b"/>
            <a:pathLst>
              <a:path w="4773295" h="556260">
                <a:moveTo>
                  <a:pt x="0" y="0"/>
                </a:moveTo>
                <a:lnTo>
                  <a:pt x="4495038" y="0"/>
                </a:lnTo>
                <a:lnTo>
                  <a:pt x="4773168" y="278130"/>
                </a:lnTo>
                <a:lnTo>
                  <a:pt x="4495038" y="556260"/>
                </a:lnTo>
                <a:lnTo>
                  <a:pt x="0" y="556260"/>
                </a:lnTo>
                <a:lnTo>
                  <a:pt x="278079" y="27813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70661" y="1214119"/>
            <a:ext cx="40335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80" dirty="0">
                <a:solidFill>
                  <a:srgbClr val="808080"/>
                </a:solidFill>
                <a:latin typeface="Times New Roman"/>
                <a:cs typeface="Times New Roman"/>
              </a:rPr>
              <a:t>Two-</a:t>
            </a:r>
            <a:r>
              <a:rPr sz="2800" b="1" spc="-20" dirty="0">
                <a:solidFill>
                  <a:srgbClr val="808080"/>
                </a:solidFill>
                <a:latin typeface="Times New Roman"/>
                <a:cs typeface="Times New Roman"/>
              </a:rPr>
              <a:t>factor</a:t>
            </a:r>
            <a:r>
              <a:rPr sz="2800" b="1" spc="-100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808080"/>
                </a:solidFill>
                <a:latin typeface="Times New Roman"/>
                <a:cs typeface="Times New Roman"/>
              </a:rPr>
              <a:t>Authentication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988052" y="1161262"/>
            <a:ext cx="4886325" cy="696595"/>
            <a:chOff x="4988052" y="1161262"/>
            <a:chExt cx="4886325" cy="696595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88052" y="1161262"/>
              <a:ext cx="4885944" cy="69649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060442" y="1206246"/>
              <a:ext cx="4711065" cy="556260"/>
            </a:xfrm>
            <a:custGeom>
              <a:avLst/>
              <a:gdLst/>
              <a:ahLst/>
              <a:cxnLst/>
              <a:rect l="l" t="t" r="r" b="b"/>
              <a:pathLst>
                <a:path w="4711065" h="556260">
                  <a:moveTo>
                    <a:pt x="0" y="0"/>
                  </a:moveTo>
                  <a:lnTo>
                    <a:pt x="4432554" y="0"/>
                  </a:lnTo>
                  <a:lnTo>
                    <a:pt x="4710684" y="278129"/>
                  </a:lnTo>
                  <a:lnTo>
                    <a:pt x="4432554" y="556259"/>
                  </a:lnTo>
                  <a:lnTo>
                    <a:pt x="0" y="556259"/>
                  </a:lnTo>
                  <a:lnTo>
                    <a:pt x="278130" y="278129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447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453253" y="1226947"/>
            <a:ext cx="40487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44775"/>
                </a:solidFill>
                <a:latin typeface="Times New Roman"/>
                <a:cs typeface="Times New Roman"/>
              </a:rPr>
              <a:t>Passive</a:t>
            </a:r>
            <a:r>
              <a:rPr sz="2800" b="1" spc="-114" dirty="0">
                <a:solidFill>
                  <a:srgbClr val="044775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44775"/>
                </a:solidFill>
                <a:latin typeface="Times New Roman"/>
                <a:cs typeface="Times New Roman"/>
              </a:rPr>
              <a:t>Liveness</a:t>
            </a:r>
            <a:r>
              <a:rPr sz="2800" b="1" spc="-95" dirty="0">
                <a:solidFill>
                  <a:srgbClr val="044775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44775"/>
                </a:solidFill>
                <a:latin typeface="Times New Roman"/>
                <a:cs typeface="Times New Roman"/>
              </a:rPr>
              <a:t>Detection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0404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1208</Words>
  <Application>Microsoft Office PowerPoint</Application>
  <PresentationFormat>宽屏</PresentationFormat>
  <Paragraphs>372</Paragraphs>
  <Slides>35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4" baseType="lpstr">
      <vt:lpstr>Lato</vt:lpstr>
      <vt:lpstr>等线</vt:lpstr>
      <vt:lpstr>宋体</vt:lpstr>
      <vt:lpstr>微软雅黑</vt:lpstr>
      <vt:lpstr>Calibri</vt:lpstr>
      <vt:lpstr>Cambria Math</vt:lpstr>
      <vt:lpstr>Times New Roman</vt:lpstr>
      <vt:lpstr>Wingdings</vt:lpstr>
      <vt:lpstr>Office Theme</vt:lpstr>
      <vt:lpstr>Your Microphone Array Retains Your Identity: A Robust Voice Liveness Detection System for Smart Speakers</vt:lpstr>
      <vt:lpstr>OUTLINE</vt:lpstr>
      <vt:lpstr>1</vt:lpstr>
      <vt:lpstr>Smart Home</vt:lpstr>
      <vt:lpstr>Voice Interface</vt:lpstr>
      <vt:lpstr>Threats Faced by Voice Interface</vt:lpstr>
      <vt:lpstr>Thwart Voice Spoofing: Liveness Detection</vt:lpstr>
      <vt:lpstr>Existing Liveness Detection Schemes</vt:lpstr>
      <vt:lpstr>Existing Liveness Detection Schemes</vt:lpstr>
      <vt:lpstr>PowerPoint 演示文稿</vt:lpstr>
      <vt:lpstr>Existing Liveness Detection Schemes</vt:lpstr>
      <vt:lpstr>2</vt:lpstr>
      <vt:lpstr>Microphone Array Based Solution</vt:lpstr>
      <vt:lpstr>Array Fingerprint</vt:lpstr>
      <vt:lpstr>Validation of Array Fingerprint</vt:lpstr>
      <vt:lpstr>3</vt:lpstr>
      <vt:lpstr>System Overflow of ArrayID</vt:lpstr>
      <vt:lpstr>Data Collection and Preprocessing</vt:lpstr>
      <vt:lpstr>Feature Extraction</vt:lpstr>
      <vt:lpstr>Feature Extraction</vt:lpstr>
      <vt:lpstr>Attack Detection</vt:lpstr>
      <vt:lpstr>4</vt:lpstr>
      <vt:lpstr>Dataset Collection</vt:lpstr>
      <vt:lpstr>PowerPoint 演示文稿</vt:lpstr>
      <vt:lpstr>Dataset Collection</vt:lpstr>
      <vt:lpstr>Performance</vt:lpstr>
      <vt:lpstr>Impact of Various Factors</vt:lpstr>
      <vt:lpstr>5</vt:lpstr>
      <vt:lpstr>Impact of Noise</vt:lpstr>
      <vt:lpstr>Impact of Modulated Attack</vt:lpstr>
      <vt:lpstr>Training Requirements</vt:lpstr>
      <vt:lpstr>6</vt:lpstr>
      <vt:lpstr>Conclusion</vt:lpstr>
      <vt:lpstr>PowerPoint 演示文稿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sec22_slides_meng</dc:title>
  <dc:creator>Yan Meng</dc:creator>
  <cp:lastModifiedBy>Administrator</cp:lastModifiedBy>
  <cp:revision>37</cp:revision>
  <dcterms:created xsi:type="dcterms:W3CDTF">2023-03-07T07:47:19Z</dcterms:created>
  <dcterms:modified xsi:type="dcterms:W3CDTF">2023-03-07T08:37:54Z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2022-07-18T00:00:00Z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2023-03-07T00:00:00Z</vt:filetime>
  </property>
</Properties>
</file>