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4610100" cy="3460750"/>
  <p:notesSz cx="4610100" cy="34607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ebuchet MS" panose="020B0703020202020204"/>
                <a:cs typeface="Trebuchet MS" panose="020B07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ebuchet MS" panose="020B0703020202020204"/>
                <a:cs typeface="Trebuchet MS" panose="020B07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ebuchet MS" panose="020B0703020202020204"/>
                <a:cs typeface="Trebuchet MS" panose="020B07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6680" y="3269309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967063" y="326534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3144865" y="326534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399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305695" y="3279431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316186" y="3269157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326347" y="3258997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1" y="0"/>
                </a:lnTo>
                <a:lnTo>
                  <a:pt x="43181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242526" y="3265347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606877" y="327169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517976" y="3265347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3594177" y="325899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3606877" y="328439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3594177" y="329709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3606877" y="330979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3869640" y="325899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3882340" y="327169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3882340" y="328439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3793439" y="3265347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3869640" y="329709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3882340" y="330979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4145090" y="325899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4157790" y="327169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4157790" y="328439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4145090" y="329709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4157790" y="330979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1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4451033" y="3289477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1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4423969" y="326298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7" y="15183"/>
                </a:moveTo>
                <a:lnTo>
                  <a:pt x="30367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7" y="23568"/>
                </a:lnTo>
                <a:lnTo>
                  <a:pt x="30367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4344352" y="325899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4329112" y="3276777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4496754" y="325899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399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399" y="0"/>
                </a:lnTo>
                <a:lnTo>
                  <a:pt x="35262" y="2004"/>
                </a:lnTo>
                <a:lnTo>
                  <a:pt x="43338" y="7461"/>
                </a:lnTo>
                <a:lnTo>
                  <a:pt x="48795" y="15537"/>
                </a:lnTo>
                <a:lnTo>
                  <a:pt x="50799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4532315" y="3276777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bk object 46"/>
          <p:cNvSpPr/>
          <p:nvPr/>
        </p:nvSpPr>
        <p:spPr>
          <a:xfrm>
            <a:off x="0" y="0"/>
            <a:ext cx="2304415" cy="325755"/>
          </a:xfrm>
          <a:custGeom>
            <a:avLst/>
            <a:gdLst/>
            <a:ahLst/>
            <a:cxnLst/>
            <a:rect l="l" t="t" r="r" b="b"/>
            <a:pathLst>
              <a:path w="2304415" h="325755">
                <a:moveTo>
                  <a:pt x="0" y="325450"/>
                </a:moveTo>
                <a:lnTo>
                  <a:pt x="2303995" y="325450"/>
                </a:lnTo>
                <a:lnTo>
                  <a:pt x="2303995" y="0"/>
                </a:lnTo>
                <a:lnTo>
                  <a:pt x="0" y="0"/>
                </a:lnTo>
                <a:lnTo>
                  <a:pt x="0" y="325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320342"/>
            <a:ext cx="4610100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rebuchet MS" panose="020B0703020202020204"/>
                <a:cs typeface="Trebuchet MS" panose="020B07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942" y="1520042"/>
            <a:ext cx="3606215" cy="784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hyperlink" Target="mailto:elise.koeniguer@onera.fr" TargetMode="External"/><Relationship Id="rId8" Type="http://schemas.openxmlformats.org/officeDocument/2006/relationships/image" Target="../media/image5.jpe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slide" Target="slide23.xml"/><Relationship Id="rId2" Type="http://schemas.openxmlformats.org/officeDocument/2006/relationships/slide" Target="slide8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33.xml"/><Relationship Id="rId10" Type="http://schemas.openxmlformats.org/officeDocument/2006/relationships/hyperlink" Target="mailto:eniguer@onera.fr" TargetMode="External"/><Relationship Id="rId1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.png"/><Relationship Id="rId8" Type="http://schemas.openxmlformats.org/officeDocument/2006/relationships/image" Target="../media/image82.png"/><Relationship Id="rId7" Type="http://schemas.openxmlformats.org/officeDocument/2006/relationships/image" Target="../media/image81.png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4.xml"/><Relationship Id="rId3" Type="http://schemas.openxmlformats.org/officeDocument/2006/relationships/slide" Target="slide23.xml"/><Relationship Id="rId2" Type="http://schemas.openxmlformats.org/officeDocument/2006/relationships/slide" Target="slide8.xml"/><Relationship Id="rId16" Type="http://schemas.openxmlformats.org/officeDocument/2006/relationships/slideLayout" Target="../slideLayouts/slideLayout5.xml"/><Relationship Id="rId15" Type="http://schemas.openxmlformats.org/officeDocument/2006/relationships/slide" Target="slide33.xml"/><Relationship Id="rId14" Type="http://schemas.openxmlformats.org/officeDocument/2006/relationships/hyperlink" Target="mailto:eniguer@onera.fr" TargetMode="External"/><Relationship Id="rId13" Type="http://schemas.openxmlformats.org/officeDocument/2006/relationships/hyperlink" Target="mailto:elise.koeniguer@onera.fr" TargetMode="External"/><Relationship Id="rId12" Type="http://schemas.openxmlformats.org/officeDocument/2006/relationships/image" Target="../media/image21.png"/><Relationship Id="rId11" Type="http://schemas.openxmlformats.org/officeDocument/2006/relationships/image" Target="../media/image85.png"/><Relationship Id="rId10" Type="http://schemas.openxmlformats.org/officeDocument/2006/relationships/image" Target="../media/image84.png"/><Relationship Id="rId1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17.png"/><Relationship Id="rId7" Type="http://schemas.openxmlformats.org/officeDocument/2006/relationships/image" Target="../media/image86.png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4.xml"/><Relationship Id="rId3" Type="http://schemas.openxmlformats.org/officeDocument/2006/relationships/slide" Target="slide23.xml"/><Relationship Id="rId2" Type="http://schemas.openxmlformats.org/officeDocument/2006/relationships/slide" Target="slide8.xml"/><Relationship Id="rId18" Type="http://schemas.openxmlformats.org/officeDocument/2006/relationships/slideLayout" Target="../slideLayouts/slideLayout5.xml"/><Relationship Id="rId17" Type="http://schemas.openxmlformats.org/officeDocument/2006/relationships/slide" Target="slide33.xml"/><Relationship Id="rId16" Type="http://schemas.openxmlformats.org/officeDocument/2006/relationships/hyperlink" Target="mailto:eniguer@onera.fr" TargetMode="External"/><Relationship Id="rId15" Type="http://schemas.openxmlformats.org/officeDocument/2006/relationships/hyperlink" Target="mailto:elise.koeniguer@onera.fr" TargetMode="External"/><Relationship Id="rId14" Type="http://schemas.openxmlformats.org/officeDocument/2006/relationships/image" Target="../media/image89.jpeg"/><Relationship Id="rId13" Type="http://schemas.openxmlformats.org/officeDocument/2006/relationships/image" Target="../media/image88.png"/><Relationship Id="rId12" Type="http://schemas.openxmlformats.org/officeDocument/2006/relationships/image" Target="../media/image87.png"/><Relationship Id="rId11" Type="http://schemas.openxmlformats.org/officeDocument/2006/relationships/image" Target="../media/image77.png"/><Relationship Id="rId10" Type="http://schemas.openxmlformats.org/officeDocument/2006/relationships/image" Target="../media/image19.png"/><Relationship Id="rId1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.png"/><Relationship Id="rId8" Type="http://schemas.openxmlformats.org/officeDocument/2006/relationships/image" Target="../media/image90.png"/><Relationship Id="rId7" Type="http://schemas.openxmlformats.org/officeDocument/2006/relationships/image" Target="../media/image81.png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4.xml"/><Relationship Id="rId3" Type="http://schemas.openxmlformats.org/officeDocument/2006/relationships/slide" Target="slide23.xml"/><Relationship Id="rId2" Type="http://schemas.openxmlformats.org/officeDocument/2006/relationships/slide" Target="slide8.xml"/><Relationship Id="rId16" Type="http://schemas.openxmlformats.org/officeDocument/2006/relationships/slideLayout" Target="../slideLayouts/slideLayout5.xml"/><Relationship Id="rId15" Type="http://schemas.openxmlformats.org/officeDocument/2006/relationships/slide" Target="slide33.xml"/><Relationship Id="rId14" Type="http://schemas.openxmlformats.org/officeDocument/2006/relationships/hyperlink" Target="mailto:eniguer@onera.fr" TargetMode="External"/><Relationship Id="rId13" Type="http://schemas.openxmlformats.org/officeDocument/2006/relationships/hyperlink" Target="mailto:elise.koeniguer@onera.fr" TargetMode="External"/><Relationship Id="rId12" Type="http://schemas.openxmlformats.org/officeDocument/2006/relationships/image" Target="../media/image93.jpeg"/><Relationship Id="rId11" Type="http://schemas.openxmlformats.org/officeDocument/2006/relationships/image" Target="../media/image92.png"/><Relationship Id="rId10" Type="http://schemas.openxmlformats.org/officeDocument/2006/relationships/image" Target="../media/image91.png"/><Relationship Id="rId1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6.png"/><Relationship Id="rId8" Type="http://schemas.openxmlformats.org/officeDocument/2006/relationships/image" Target="../media/image95.png"/><Relationship Id="rId7" Type="http://schemas.openxmlformats.org/officeDocument/2006/relationships/image" Target="../media/image94.png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4.xml"/><Relationship Id="rId3" Type="http://schemas.openxmlformats.org/officeDocument/2006/relationships/slide" Target="slide23.xml"/><Relationship Id="rId2" Type="http://schemas.openxmlformats.org/officeDocument/2006/relationships/slide" Target="slide8.xml"/><Relationship Id="rId16" Type="http://schemas.openxmlformats.org/officeDocument/2006/relationships/slideLayout" Target="../slideLayouts/slideLayout5.xml"/><Relationship Id="rId15" Type="http://schemas.openxmlformats.org/officeDocument/2006/relationships/slide" Target="slide33.xml"/><Relationship Id="rId14" Type="http://schemas.openxmlformats.org/officeDocument/2006/relationships/hyperlink" Target="mailto:eniguer@onera.fr" TargetMode="External"/><Relationship Id="rId13" Type="http://schemas.openxmlformats.org/officeDocument/2006/relationships/hyperlink" Target="mailto:elise.koeniguer@onera.fr" TargetMode="External"/><Relationship Id="rId12" Type="http://schemas.openxmlformats.org/officeDocument/2006/relationships/image" Target="../media/image99.jpeg"/><Relationship Id="rId11" Type="http://schemas.openxmlformats.org/officeDocument/2006/relationships/image" Target="../media/image98.png"/><Relationship Id="rId10" Type="http://schemas.openxmlformats.org/officeDocument/2006/relationships/image" Target="../media/image97.png"/><Relationship Id="rId1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2.png"/><Relationship Id="rId8" Type="http://schemas.openxmlformats.org/officeDocument/2006/relationships/image" Target="../media/image101.png"/><Relationship Id="rId7" Type="http://schemas.openxmlformats.org/officeDocument/2006/relationships/image" Target="../media/image100.png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4.xml"/><Relationship Id="rId3" Type="http://schemas.openxmlformats.org/officeDocument/2006/relationships/slide" Target="slide23.xml"/><Relationship Id="rId2" Type="http://schemas.openxmlformats.org/officeDocument/2006/relationships/slide" Target="slide8.xml"/><Relationship Id="rId16" Type="http://schemas.openxmlformats.org/officeDocument/2006/relationships/slideLayout" Target="../slideLayouts/slideLayout5.xml"/><Relationship Id="rId15" Type="http://schemas.openxmlformats.org/officeDocument/2006/relationships/slide" Target="slide33.xml"/><Relationship Id="rId14" Type="http://schemas.openxmlformats.org/officeDocument/2006/relationships/hyperlink" Target="mailto:eniguer@onera.fr" TargetMode="External"/><Relationship Id="rId13" Type="http://schemas.openxmlformats.org/officeDocument/2006/relationships/hyperlink" Target="mailto:elise.koeniguer@onera.fr" TargetMode="External"/><Relationship Id="rId12" Type="http://schemas.openxmlformats.org/officeDocument/2006/relationships/image" Target="../media/image104.jpeg"/><Relationship Id="rId11" Type="http://schemas.openxmlformats.org/officeDocument/2006/relationships/image" Target="../media/image103.png"/><Relationship Id="rId10" Type="http://schemas.openxmlformats.org/officeDocument/2006/relationships/image" Target="../media/image97.png"/><Relationship Id="rId1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png"/><Relationship Id="rId8" Type="http://schemas.openxmlformats.org/officeDocument/2006/relationships/image" Target="../media/image106.png"/><Relationship Id="rId7" Type="http://schemas.openxmlformats.org/officeDocument/2006/relationships/image" Target="../media/image105.png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4.xml"/><Relationship Id="rId3" Type="http://schemas.openxmlformats.org/officeDocument/2006/relationships/slide" Target="slide23.xml"/><Relationship Id="rId20" Type="http://schemas.openxmlformats.org/officeDocument/2006/relationships/slideLayout" Target="../slideLayouts/slideLayout5.xml"/><Relationship Id="rId2" Type="http://schemas.openxmlformats.org/officeDocument/2006/relationships/slide" Target="slide8.xml"/><Relationship Id="rId19" Type="http://schemas.openxmlformats.org/officeDocument/2006/relationships/slide" Target="slide33.xml"/><Relationship Id="rId18" Type="http://schemas.openxmlformats.org/officeDocument/2006/relationships/hyperlink" Target="mailto:eniguer@onera.fr" TargetMode="External"/><Relationship Id="rId17" Type="http://schemas.openxmlformats.org/officeDocument/2006/relationships/hyperlink" Target="mailto:elise.koeniguer@onera.fr" TargetMode="External"/><Relationship Id="rId16" Type="http://schemas.openxmlformats.org/officeDocument/2006/relationships/image" Target="../media/image114.png"/><Relationship Id="rId15" Type="http://schemas.openxmlformats.org/officeDocument/2006/relationships/image" Target="../media/image113.png"/><Relationship Id="rId14" Type="http://schemas.openxmlformats.org/officeDocument/2006/relationships/image" Target="../media/image112.png"/><Relationship Id="rId13" Type="http://schemas.openxmlformats.org/officeDocument/2006/relationships/image" Target="../media/image111.png"/><Relationship Id="rId12" Type="http://schemas.openxmlformats.org/officeDocument/2006/relationships/image" Target="../media/image110.jpeg"/><Relationship Id="rId11" Type="http://schemas.openxmlformats.org/officeDocument/2006/relationships/image" Target="../media/image109.png"/><Relationship Id="rId10" Type="http://schemas.openxmlformats.org/officeDocument/2006/relationships/image" Target="../media/image108.png"/><Relationship Id="rId1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7.png"/><Relationship Id="rId8" Type="http://schemas.openxmlformats.org/officeDocument/2006/relationships/image" Target="../media/image116.png"/><Relationship Id="rId7" Type="http://schemas.openxmlformats.org/officeDocument/2006/relationships/image" Target="../media/image115.png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4.xml"/><Relationship Id="rId3" Type="http://schemas.openxmlformats.org/officeDocument/2006/relationships/slide" Target="slide23.xml"/><Relationship Id="rId2" Type="http://schemas.openxmlformats.org/officeDocument/2006/relationships/slide" Target="slide8.xml"/><Relationship Id="rId19" Type="http://schemas.openxmlformats.org/officeDocument/2006/relationships/slideLayout" Target="../slideLayouts/slideLayout5.xml"/><Relationship Id="rId18" Type="http://schemas.openxmlformats.org/officeDocument/2006/relationships/slide" Target="slide33.xml"/><Relationship Id="rId17" Type="http://schemas.openxmlformats.org/officeDocument/2006/relationships/hyperlink" Target="mailto:eniguer@onera.fr" TargetMode="External"/><Relationship Id="rId16" Type="http://schemas.openxmlformats.org/officeDocument/2006/relationships/hyperlink" Target="mailto:elise.koeniguer@onera.fr" TargetMode="External"/><Relationship Id="rId15" Type="http://schemas.openxmlformats.org/officeDocument/2006/relationships/image" Target="../media/image123.png"/><Relationship Id="rId14" Type="http://schemas.openxmlformats.org/officeDocument/2006/relationships/image" Target="../media/image122.png"/><Relationship Id="rId13" Type="http://schemas.openxmlformats.org/officeDocument/2006/relationships/image" Target="../media/image121.png"/><Relationship Id="rId12" Type="http://schemas.openxmlformats.org/officeDocument/2006/relationships/image" Target="../media/image120.png"/><Relationship Id="rId11" Type="http://schemas.openxmlformats.org/officeDocument/2006/relationships/image" Target="../media/image119.png"/><Relationship Id="rId10" Type="http://schemas.openxmlformats.org/officeDocument/2006/relationships/image" Target="../media/image118.png"/><Relationship Id="rId1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.png"/><Relationship Id="rId8" Type="http://schemas.openxmlformats.org/officeDocument/2006/relationships/image" Target="../media/image17.png"/><Relationship Id="rId7" Type="http://schemas.openxmlformats.org/officeDocument/2006/relationships/image" Target="../media/image86.png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4.xml"/><Relationship Id="rId3" Type="http://schemas.openxmlformats.org/officeDocument/2006/relationships/slide" Target="slide23.xml"/><Relationship Id="rId24" Type="http://schemas.openxmlformats.org/officeDocument/2006/relationships/slideLayout" Target="../slideLayouts/slideLayout5.xml"/><Relationship Id="rId23" Type="http://schemas.openxmlformats.org/officeDocument/2006/relationships/slide" Target="slide33.xml"/><Relationship Id="rId22" Type="http://schemas.openxmlformats.org/officeDocument/2006/relationships/hyperlink" Target="mailto:eniguer@onera.fr" TargetMode="External"/><Relationship Id="rId21" Type="http://schemas.openxmlformats.org/officeDocument/2006/relationships/hyperlink" Target="mailto:elise.koeniguer@onera.fr" TargetMode="External"/><Relationship Id="rId20" Type="http://schemas.openxmlformats.org/officeDocument/2006/relationships/image" Target="../media/image131.png"/><Relationship Id="rId2" Type="http://schemas.openxmlformats.org/officeDocument/2006/relationships/slide" Target="slide8.xml"/><Relationship Id="rId19" Type="http://schemas.openxmlformats.org/officeDocument/2006/relationships/image" Target="../media/image130.png"/><Relationship Id="rId18" Type="http://schemas.openxmlformats.org/officeDocument/2006/relationships/image" Target="../media/image31.png"/><Relationship Id="rId17" Type="http://schemas.openxmlformats.org/officeDocument/2006/relationships/image" Target="../media/image47.png"/><Relationship Id="rId16" Type="http://schemas.openxmlformats.org/officeDocument/2006/relationships/image" Target="../media/image129.jpeg"/><Relationship Id="rId15" Type="http://schemas.openxmlformats.org/officeDocument/2006/relationships/image" Target="../media/image128.png"/><Relationship Id="rId14" Type="http://schemas.openxmlformats.org/officeDocument/2006/relationships/image" Target="../media/image127.png"/><Relationship Id="rId13" Type="http://schemas.openxmlformats.org/officeDocument/2006/relationships/image" Target="../media/image126.png"/><Relationship Id="rId12" Type="http://schemas.openxmlformats.org/officeDocument/2006/relationships/image" Target="../media/image125.png"/><Relationship Id="rId11" Type="http://schemas.openxmlformats.org/officeDocument/2006/relationships/image" Target="../media/image124.png"/><Relationship Id="rId10" Type="http://schemas.openxmlformats.org/officeDocument/2006/relationships/image" Target="../media/image19.png"/><Relationship Id="rId1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4.png"/><Relationship Id="rId8" Type="http://schemas.openxmlformats.org/officeDocument/2006/relationships/image" Target="../media/image133.jpeg"/><Relationship Id="rId7" Type="http://schemas.openxmlformats.org/officeDocument/2006/relationships/image" Target="../media/image132.png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4.xml"/><Relationship Id="rId3" Type="http://schemas.openxmlformats.org/officeDocument/2006/relationships/slide" Target="slide23.xml"/><Relationship Id="rId2" Type="http://schemas.openxmlformats.org/officeDocument/2006/relationships/slide" Target="slide8.xml"/><Relationship Id="rId18" Type="http://schemas.openxmlformats.org/officeDocument/2006/relationships/slideLayout" Target="../slideLayouts/slideLayout5.xml"/><Relationship Id="rId17" Type="http://schemas.openxmlformats.org/officeDocument/2006/relationships/slide" Target="slide33.xml"/><Relationship Id="rId16" Type="http://schemas.openxmlformats.org/officeDocument/2006/relationships/hyperlink" Target="mailto:eniguer@onera.fr" TargetMode="External"/><Relationship Id="rId15" Type="http://schemas.openxmlformats.org/officeDocument/2006/relationships/hyperlink" Target="mailto:elise.koeniguer@onera.fr" TargetMode="External"/><Relationship Id="rId14" Type="http://schemas.openxmlformats.org/officeDocument/2006/relationships/image" Target="../media/image138.png"/><Relationship Id="rId13" Type="http://schemas.openxmlformats.org/officeDocument/2006/relationships/image" Target="../media/image137.png"/><Relationship Id="rId12" Type="http://schemas.openxmlformats.org/officeDocument/2006/relationships/image" Target="../media/image77.png"/><Relationship Id="rId11" Type="http://schemas.openxmlformats.org/officeDocument/2006/relationships/image" Target="../media/image136.png"/><Relationship Id="rId10" Type="http://schemas.openxmlformats.org/officeDocument/2006/relationships/image" Target="../media/image135.png"/><Relationship Id="rId1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4.png"/><Relationship Id="rId8" Type="http://schemas.openxmlformats.org/officeDocument/2006/relationships/image" Target="../media/image139.jpeg"/><Relationship Id="rId7" Type="http://schemas.openxmlformats.org/officeDocument/2006/relationships/image" Target="../media/image94.png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4.xml"/><Relationship Id="rId3" Type="http://schemas.openxmlformats.org/officeDocument/2006/relationships/slide" Target="slide23.xml"/><Relationship Id="rId2" Type="http://schemas.openxmlformats.org/officeDocument/2006/relationships/slide" Target="slide8.xml"/><Relationship Id="rId17" Type="http://schemas.openxmlformats.org/officeDocument/2006/relationships/slideLayout" Target="../slideLayouts/slideLayout5.xml"/><Relationship Id="rId16" Type="http://schemas.openxmlformats.org/officeDocument/2006/relationships/slide" Target="slide33.xml"/><Relationship Id="rId15" Type="http://schemas.openxmlformats.org/officeDocument/2006/relationships/hyperlink" Target="mailto:eniguer@onera.fr" TargetMode="External"/><Relationship Id="rId14" Type="http://schemas.openxmlformats.org/officeDocument/2006/relationships/hyperlink" Target="mailto:elise.koeniguer@onera.fr" TargetMode="External"/><Relationship Id="rId13" Type="http://schemas.openxmlformats.org/officeDocument/2006/relationships/image" Target="../media/image21.png"/><Relationship Id="rId12" Type="http://schemas.openxmlformats.org/officeDocument/2006/relationships/image" Target="../media/image141.png"/><Relationship Id="rId11" Type="http://schemas.openxmlformats.org/officeDocument/2006/relationships/image" Target="../media/image44.png"/><Relationship Id="rId10" Type="http://schemas.openxmlformats.org/officeDocument/2006/relationships/image" Target="../media/image140.png"/><Relationship Id="rId1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slide" Target="slide5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slide" Target="slide23.xml"/><Relationship Id="rId22" Type="http://schemas.openxmlformats.org/officeDocument/2006/relationships/slideLayout" Target="../slideLayouts/slideLayout2.xml"/><Relationship Id="rId21" Type="http://schemas.openxmlformats.org/officeDocument/2006/relationships/slide" Target="slide33.xml"/><Relationship Id="rId20" Type="http://schemas.openxmlformats.org/officeDocument/2006/relationships/hyperlink" Target="mailto:eniguer@onera.fr" TargetMode="External"/><Relationship Id="rId2" Type="http://schemas.openxmlformats.org/officeDocument/2006/relationships/slide" Target="slide8.xml"/><Relationship Id="rId19" Type="http://schemas.openxmlformats.org/officeDocument/2006/relationships/hyperlink" Target="mailto:elise.koeniguer@onera.fr" TargetMode="External"/><Relationship Id="rId18" Type="http://schemas.openxmlformats.org/officeDocument/2006/relationships/slide" Target="slide24.xml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5" Type="http://schemas.openxmlformats.org/officeDocument/2006/relationships/slide" Target="slide21.xml"/><Relationship Id="rId14" Type="http://schemas.openxmlformats.org/officeDocument/2006/relationships/slide" Target="slide20.xml"/><Relationship Id="rId13" Type="http://schemas.openxmlformats.org/officeDocument/2006/relationships/slide" Target="slide14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.png"/><Relationship Id="rId8" Type="http://schemas.openxmlformats.org/officeDocument/2006/relationships/image" Target="../media/image17.png"/><Relationship Id="rId7" Type="http://schemas.openxmlformats.org/officeDocument/2006/relationships/image" Target="../media/image94.png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4.xml"/><Relationship Id="rId3" Type="http://schemas.openxmlformats.org/officeDocument/2006/relationships/slide" Target="slide23.xml"/><Relationship Id="rId20" Type="http://schemas.openxmlformats.org/officeDocument/2006/relationships/slideLayout" Target="../slideLayouts/slideLayout5.xml"/><Relationship Id="rId2" Type="http://schemas.openxmlformats.org/officeDocument/2006/relationships/slide" Target="slide8.xml"/><Relationship Id="rId19" Type="http://schemas.openxmlformats.org/officeDocument/2006/relationships/slide" Target="slide33.xml"/><Relationship Id="rId18" Type="http://schemas.openxmlformats.org/officeDocument/2006/relationships/hyperlink" Target="mailto:eniguer@onera.fr" TargetMode="External"/><Relationship Id="rId17" Type="http://schemas.openxmlformats.org/officeDocument/2006/relationships/hyperlink" Target="mailto:elise.koeniguer@onera.fr" TargetMode="External"/><Relationship Id="rId16" Type="http://schemas.openxmlformats.org/officeDocument/2006/relationships/image" Target="../media/image147.png"/><Relationship Id="rId15" Type="http://schemas.openxmlformats.org/officeDocument/2006/relationships/image" Target="../media/image146.png"/><Relationship Id="rId14" Type="http://schemas.openxmlformats.org/officeDocument/2006/relationships/image" Target="../media/image145.png"/><Relationship Id="rId13" Type="http://schemas.openxmlformats.org/officeDocument/2006/relationships/image" Target="../media/image144.png"/><Relationship Id="rId12" Type="http://schemas.openxmlformats.org/officeDocument/2006/relationships/image" Target="../media/image143.png"/><Relationship Id="rId11" Type="http://schemas.openxmlformats.org/officeDocument/2006/relationships/image" Target="../media/image142.png"/><Relationship Id="rId10" Type="http://schemas.openxmlformats.org/officeDocument/2006/relationships/image" Target="../media/image19.png"/><Relationship Id="rId1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9.png"/><Relationship Id="rId8" Type="http://schemas.openxmlformats.org/officeDocument/2006/relationships/image" Target="../media/image35.png"/><Relationship Id="rId7" Type="http://schemas.openxmlformats.org/officeDocument/2006/relationships/image" Target="../media/image148.png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4.xml"/><Relationship Id="rId3" Type="http://schemas.openxmlformats.org/officeDocument/2006/relationships/slide" Target="slide23.xml"/><Relationship Id="rId23" Type="http://schemas.openxmlformats.org/officeDocument/2006/relationships/slideLayout" Target="../slideLayouts/slideLayout5.xml"/><Relationship Id="rId22" Type="http://schemas.openxmlformats.org/officeDocument/2006/relationships/slide" Target="slide33.xml"/><Relationship Id="rId21" Type="http://schemas.openxmlformats.org/officeDocument/2006/relationships/hyperlink" Target="mailto:eniguer@onera.fr" TargetMode="External"/><Relationship Id="rId20" Type="http://schemas.openxmlformats.org/officeDocument/2006/relationships/hyperlink" Target="mailto:elise.koeniguer@onera.fr" TargetMode="External"/><Relationship Id="rId2" Type="http://schemas.openxmlformats.org/officeDocument/2006/relationships/slide" Target="slide8.xml"/><Relationship Id="rId19" Type="http://schemas.openxmlformats.org/officeDocument/2006/relationships/image" Target="../media/image21.png"/><Relationship Id="rId18" Type="http://schemas.openxmlformats.org/officeDocument/2006/relationships/image" Target="../media/image156.png"/><Relationship Id="rId17" Type="http://schemas.openxmlformats.org/officeDocument/2006/relationships/image" Target="../media/image69.png"/><Relationship Id="rId16" Type="http://schemas.openxmlformats.org/officeDocument/2006/relationships/image" Target="../media/image155.png"/><Relationship Id="rId15" Type="http://schemas.openxmlformats.org/officeDocument/2006/relationships/image" Target="../media/image154.png"/><Relationship Id="rId14" Type="http://schemas.openxmlformats.org/officeDocument/2006/relationships/image" Target="../media/image153.png"/><Relationship Id="rId13" Type="http://schemas.openxmlformats.org/officeDocument/2006/relationships/image" Target="../media/image152.png"/><Relationship Id="rId12" Type="http://schemas.openxmlformats.org/officeDocument/2006/relationships/image" Target="../media/image151.png"/><Relationship Id="rId11" Type="http://schemas.openxmlformats.org/officeDocument/2006/relationships/image" Target="../media/image150.png"/><Relationship Id="rId10" Type="http://schemas.openxmlformats.org/officeDocument/2006/relationships/image" Target="../media/image19.png"/><Relationship Id="rId1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9.png"/><Relationship Id="rId8" Type="http://schemas.openxmlformats.org/officeDocument/2006/relationships/image" Target="../media/image158.png"/><Relationship Id="rId7" Type="http://schemas.openxmlformats.org/officeDocument/2006/relationships/image" Target="../media/image157.png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4.xml"/><Relationship Id="rId3" Type="http://schemas.openxmlformats.org/officeDocument/2006/relationships/slide" Target="slide23.xml"/><Relationship Id="rId26" Type="http://schemas.openxmlformats.org/officeDocument/2006/relationships/slideLayout" Target="../slideLayouts/slideLayout5.xml"/><Relationship Id="rId25" Type="http://schemas.openxmlformats.org/officeDocument/2006/relationships/slide" Target="slide33.xml"/><Relationship Id="rId24" Type="http://schemas.openxmlformats.org/officeDocument/2006/relationships/hyperlink" Target="mailto:eniguer@onera.fr" TargetMode="External"/><Relationship Id="rId23" Type="http://schemas.openxmlformats.org/officeDocument/2006/relationships/hyperlink" Target="mailto:elise.koeniguer@onera.fr" TargetMode="External"/><Relationship Id="rId22" Type="http://schemas.openxmlformats.org/officeDocument/2006/relationships/image" Target="../media/image167.png"/><Relationship Id="rId21" Type="http://schemas.openxmlformats.org/officeDocument/2006/relationships/image" Target="../media/image31.png"/><Relationship Id="rId20" Type="http://schemas.openxmlformats.org/officeDocument/2006/relationships/image" Target="../media/image166.png"/><Relationship Id="rId2" Type="http://schemas.openxmlformats.org/officeDocument/2006/relationships/slide" Target="slide8.xml"/><Relationship Id="rId19" Type="http://schemas.openxmlformats.org/officeDocument/2006/relationships/image" Target="../media/image165.png"/><Relationship Id="rId18" Type="http://schemas.openxmlformats.org/officeDocument/2006/relationships/image" Target="../media/image164.png"/><Relationship Id="rId17" Type="http://schemas.openxmlformats.org/officeDocument/2006/relationships/image" Target="../media/image163.png"/><Relationship Id="rId16" Type="http://schemas.openxmlformats.org/officeDocument/2006/relationships/image" Target="../media/image162.png"/><Relationship Id="rId15" Type="http://schemas.openxmlformats.org/officeDocument/2006/relationships/image" Target="../media/image43.png"/><Relationship Id="rId14" Type="http://schemas.openxmlformats.org/officeDocument/2006/relationships/image" Target="../media/image161.png"/><Relationship Id="rId13" Type="http://schemas.openxmlformats.org/officeDocument/2006/relationships/image" Target="../media/image23.png"/><Relationship Id="rId12" Type="http://schemas.openxmlformats.org/officeDocument/2006/relationships/image" Target="../media/image21.png"/><Relationship Id="rId11" Type="http://schemas.openxmlformats.org/officeDocument/2006/relationships/image" Target="../media/image160.png"/><Relationship Id="rId10" Type="http://schemas.openxmlformats.org/officeDocument/2006/relationships/image" Target="../media/image19.png"/><Relationship Id="rId1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2.png"/><Relationship Id="rId8" Type="http://schemas.openxmlformats.org/officeDocument/2006/relationships/image" Target="../media/image171.png"/><Relationship Id="rId7" Type="http://schemas.openxmlformats.org/officeDocument/2006/relationships/image" Target="../media/image170.png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slide" Target="slide24.xml"/><Relationship Id="rId3" Type="http://schemas.openxmlformats.org/officeDocument/2006/relationships/slide" Target="slide23.xml"/><Relationship Id="rId26" Type="http://schemas.openxmlformats.org/officeDocument/2006/relationships/slideLayout" Target="../slideLayouts/slideLayout5.xml"/><Relationship Id="rId25" Type="http://schemas.openxmlformats.org/officeDocument/2006/relationships/slide" Target="slide33.xml"/><Relationship Id="rId24" Type="http://schemas.openxmlformats.org/officeDocument/2006/relationships/hyperlink" Target="mailto:eniguer@onera.fr" TargetMode="External"/><Relationship Id="rId23" Type="http://schemas.openxmlformats.org/officeDocument/2006/relationships/hyperlink" Target="mailto:elise.koeniguer@onera.fr" TargetMode="External"/><Relationship Id="rId22" Type="http://schemas.openxmlformats.org/officeDocument/2006/relationships/image" Target="../media/image184.jpeg"/><Relationship Id="rId21" Type="http://schemas.openxmlformats.org/officeDocument/2006/relationships/image" Target="../media/image183.png"/><Relationship Id="rId20" Type="http://schemas.openxmlformats.org/officeDocument/2006/relationships/image" Target="../media/image182.png"/><Relationship Id="rId2" Type="http://schemas.openxmlformats.org/officeDocument/2006/relationships/slide" Target="slide8.xml"/><Relationship Id="rId19" Type="http://schemas.openxmlformats.org/officeDocument/2006/relationships/image" Target="../media/image181.png"/><Relationship Id="rId18" Type="http://schemas.openxmlformats.org/officeDocument/2006/relationships/image" Target="../media/image180.png"/><Relationship Id="rId17" Type="http://schemas.openxmlformats.org/officeDocument/2006/relationships/image" Target="../media/image179.png"/><Relationship Id="rId16" Type="http://schemas.openxmlformats.org/officeDocument/2006/relationships/image" Target="../media/image178.png"/><Relationship Id="rId15" Type="http://schemas.openxmlformats.org/officeDocument/2006/relationships/image" Target="../media/image107.png"/><Relationship Id="rId14" Type="http://schemas.openxmlformats.org/officeDocument/2006/relationships/image" Target="../media/image177.png"/><Relationship Id="rId13" Type="http://schemas.openxmlformats.org/officeDocument/2006/relationships/image" Target="../media/image176.png"/><Relationship Id="rId12" Type="http://schemas.openxmlformats.org/officeDocument/2006/relationships/image" Target="../media/image175.png"/><Relationship Id="rId11" Type="http://schemas.openxmlformats.org/officeDocument/2006/relationships/image" Target="../media/image174.png"/><Relationship Id="rId10" Type="http://schemas.openxmlformats.org/officeDocument/2006/relationships/image" Target="../media/image173.png"/><Relationship Id="rId1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6.png"/><Relationship Id="rId8" Type="http://schemas.openxmlformats.org/officeDocument/2006/relationships/image" Target="../media/image19.png"/><Relationship Id="rId7" Type="http://schemas.openxmlformats.org/officeDocument/2006/relationships/image" Target="../media/image31.png"/><Relationship Id="rId6" Type="http://schemas.openxmlformats.org/officeDocument/2006/relationships/image" Target="../media/image57.png"/><Relationship Id="rId5" Type="http://schemas.openxmlformats.org/officeDocument/2006/relationships/image" Target="../media/image185.png"/><Relationship Id="rId4" Type="http://schemas.openxmlformats.org/officeDocument/2006/relationships/slide" Target="slide24.xml"/><Relationship Id="rId3" Type="http://schemas.openxmlformats.org/officeDocument/2006/relationships/slide" Target="slide23.xml"/><Relationship Id="rId2" Type="http://schemas.openxmlformats.org/officeDocument/2006/relationships/slide" Target="slide8.xml"/><Relationship Id="rId16" Type="http://schemas.openxmlformats.org/officeDocument/2006/relationships/slideLayout" Target="../slideLayouts/slideLayout5.xml"/><Relationship Id="rId15" Type="http://schemas.openxmlformats.org/officeDocument/2006/relationships/slide" Target="slide33.xml"/><Relationship Id="rId14" Type="http://schemas.openxmlformats.org/officeDocument/2006/relationships/hyperlink" Target="mailto:eniguer@onera.fr" TargetMode="External"/><Relationship Id="rId13" Type="http://schemas.openxmlformats.org/officeDocument/2006/relationships/hyperlink" Target="mailto:elise.koeniguer@onera.fr" TargetMode="External"/><Relationship Id="rId12" Type="http://schemas.openxmlformats.org/officeDocument/2006/relationships/image" Target="../media/image189.png"/><Relationship Id="rId11" Type="http://schemas.openxmlformats.org/officeDocument/2006/relationships/image" Target="../media/image188.png"/><Relationship Id="rId10" Type="http://schemas.openxmlformats.org/officeDocument/2006/relationships/image" Target="../media/image187.png"/><Relationship Id="rId1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2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slide" Target="slide24.xml"/><Relationship Id="rId3" Type="http://schemas.openxmlformats.org/officeDocument/2006/relationships/slide" Target="slide23.xml"/><Relationship Id="rId2" Type="http://schemas.openxmlformats.org/officeDocument/2006/relationships/slide" Target="slide8.xml"/><Relationship Id="rId16" Type="http://schemas.openxmlformats.org/officeDocument/2006/relationships/slideLayout" Target="../slideLayouts/slideLayout5.xml"/><Relationship Id="rId15" Type="http://schemas.openxmlformats.org/officeDocument/2006/relationships/slide" Target="slide33.xml"/><Relationship Id="rId14" Type="http://schemas.openxmlformats.org/officeDocument/2006/relationships/hyperlink" Target="mailto:eniguer@onera.fr" TargetMode="External"/><Relationship Id="rId13" Type="http://schemas.openxmlformats.org/officeDocument/2006/relationships/hyperlink" Target="mailto:elise.koeniguer@onera.fr" TargetMode="External"/><Relationship Id="rId12" Type="http://schemas.openxmlformats.org/officeDocument/2006/relationships/image" Target="../media/image193.png"/><Relationship Id="rId11" Type="http://schemas.openxmlformats.org/officeDocument/2006/relationships/image" Target="../media/image43.png"/><Relationship Id="rId10" Type="http://schemas.openxmlformats.org/officeDocument/2006/relationships/image" Target="../media/image57.png"/><Relationship Id="rId1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6.png"/><Relationship Id="rId8" Type="http://schemas.openxmlformats.org/officeDocument/2006/relationships/image" Target="../media/image19.png"/><Relationship Id="rId7" Type="http://schemas.openxmlformats.org/officeDocument/2006/relationships/image" Target="../media/image107.png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slide" Target="slide24.xml"/><Relationship Id="rId3" Type="http://schemas.openxmlformats.org/officeDocument/2006/relationships/slide" Target="slide23.xml"/><Relationship Id="rId2" Type="http://schemas.openxmlformats.org/officeDocument/2006/relationships/slide" Target="slide8.xml"/><Relationship Id="rId17" Type="http://schemas.openxmlformats.org/officeDocument/2006/relationships/slideLayout" Target="../slideLayouts/slideLayout5.xml"/><Relationship Id="rId16" Type="http://schemas.openxmlformats.org/officeDocument/2006/relationships/slide" Target="slide33.xml"/><Relationship Id="rId15" Type="http://schemas.openxmlformats.org/officeDocument/2006/relationships/hyperlink" Target="mailto:eniguer@onera.fr" TargetMode="External"/><Relationship Id="rId14" Type="http://schemas.openxmlformats.org/officeDocument/2006/relationships/hyperlink" Target="mailto:elise.koeniguer@onera.fr" TargetMode="External"/><Relationship Id="rId13" Type="http://schemas.openxmlformats.org/officeDocument/2006/relationships/image" Target="../media/image199.png"/><Relationship Id="rId12" Type="http://schemas.openxmlformats.org/officeDocument/2006/relationships/image" Target="../media/image198.png"/><Relationship Id="rId11" Type="http://schemas.openxmlformats.org/officeDocument/2006/relationships/image" Target="../media/image83.png"/><Relationship Id="rId10" Type="http://schemas.openxmlformats.org/officeDocument/2006/relationships/image" Target="../media/image197.png"/><Relationship Id="rId1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3.png"/><Relationship Id="rId8" Type="http://schemas.openxmlformats.org/officeDocument/2006/relationships/image" Target="../media/image19.png"/><Relationship Id="rId7" Type="http://schemas.openxmlformats.org/officeDocument/2006/relationships/image" Target="../media/image202.png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slide" Target="slide24.xml"/><Relationship Id="rId3" Type="http://schemas.openxmlformats.org/officeDocument/2006/relationships/slide" Target="slide23.xml"/><Relationship Id="rId2" Type="http://schemas.openxmlformats.org/officeDocument/2006/relationships/slide" Target="slide8.xml"/><Relationship Id="rId13" Type="http://schemas.openxmlformats.org/officeDocument/2006/relationships/slideLayout" Target="../slideLayouts/slideLayout5.xml"/><Relationship Id="rId12" Type="http://schemas.openxmlformats.org/officeDocument/2006/relationships/slide" Target="slide33.xml"/><Relationship Id="rId11" Type="http://schemas.openxmlformats.org/officeDocument/2006/relationships/hyperlink" Target="mailto:eniguer@onera.fr" TargetMode="External"/><Relationship Id="rId10" Type="http://schemas.openxmlformats.org/officeDocument/2006/relationships/hyperlink" Target="mailto:elise.koeniguer@onera.fr" TargetMode="External"/><Relationship Id="rId1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8.png"/><Relationship Id="rId8" Type="http://schemas.openxmlformats.org/officeDocument/2006/relationships/image" Target="../media/image207.png"/><Relationship Id="rId7" Type="http://schemas.openxmlformats.org/officeDocument/2006/relationships/image" Target="../media/image206.png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4" Type="http://schemas.openxmlformats.org/officeDocument/2006/relationships/slide" Target="slide24.xml"/><Relationship Id="rId3" Type="http://schemas.openxmlformats.org/officeDocument/2006/relationships/slide" Target="slide23.xml"/><Relationship Id="rId2" Type="http://schemas.openxmlformats.org/officeDocument/2006/relationships/slide" Target="slide8.xml"/><Relationship Id="rId18" Type="http://schemas.openxmlformats.org/officeDocument/2006/relationships/slideLayout" Target="../slideLayouts/slideLayout5.xml"/><Relationship Id="rId17" Type="http://schemas.openxmlformats.org/officeDocument/2006/relationships/slide" Target="slide33.xml"/><Relationship Id="rId16" Type="http://schemas.openxmlformats.org/officeDocument/2006/relationships/hyperlink" Target="mailto:eniguer@onera.fr" TargetMode="External"/><Relationship Id="rId15" Type="http://schemas.openxmlformats.org/officeDocument/2006/relationships/hyperlink" Target="mailto:elise.koeniguer@onera.fr" TargetMode="External"/><Relationship Id="rId14" Type="http://schemas.openxmlformats.org/officeDocument/2006/relationships/image" Target="../media/image213.jpeg"/><Relationship Id="rId13" Type="http://schemas.openxmlformats.org/officeDocument/2006/relationships/image" Target="../media/image212.png"/><Relationship Id="rId12" Type="http://schemas.openxmlformats.org/officeDocument/2006/relationships/image" Target="../media/image211.png"/><Relationship Id="rId11" Type="http://schemas.openxmlformats.org/officeDocument/2006/relationships/image" Target="../media/image210.png"/><Relationship Id="rId10" Type="http://schemas.openxmlformats.org/officeDocument/2006/relationships/image" Target="../media/image209.png"/><Relationship Id="rId1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5.png"/><Relationship Id="rId8" Type="http://schemas.openxmlformats.org/officeDocument/2006/relationships/image" Target="../media/image19.png"/><Relationship Id="rId7" Type="http://schemas.openxmlformats.org/officeDocument/2006/relationships/image" Target="../media/image202.png"/><Relationship Id="rId6" Type="http://schemas.openxmlformats.org/officeDocument/2006/relationships/image" Target="../media/image57.png"/><Relationship Id="rId5" Type="http://schemas.openxmlformats.org/officeDocument/2006/relationships/image" Target="../media/image214.png"/><Relationship Id="rId4" Type="http://schemas.openxmlformats.org/officeDocument/2006/relationships/slide" Target="slide24.xml"/><Relationship Id="rId3" Type="http://schemas.openxmlformats.org/officeDocument/2006/relationships/slide" Target="slide23.xml"/><Relationship Id="rId2" Type="http://schemas.openxmlformats.org/officeDocument/2006/relationships/slide" Target="slide8.xml"/><Relationship Id="rId13" Type="http://schemas.openxmlformats.org/officeDocument/2006/relationships/slideLayout" Target="../slideLayouts/slideLayout5.xml"/><Relationship Id="rId12" Type="http://schemas.openxmlformats.org/officeDocument/2006/relationships/slide" Target="slide33.xml"/><Relationship Id="rId11" Type="http://schemas.openxmlformats.org/officeDocument/2006/relationships/hyperlink" Target="mailto:eniguer@onera.fr" TargetMode="External"/><Relationship Id="rId10" Type="http://schemas.openxmlformats.org/officeDocument/2006/relationships/hyperlink" Target="mailto:elise.koeniguer@onera.fr" TargetMode="Externa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5.xml"/><Relationship Id="rId3" Type="http://schemas.openxmlformats.org/officeDocument/2006/relationships/slide" Target="slide23.xml"/><Relationship Id="rId21" Type="http://schemas.openxmlformats.org/officeDocument/2006/relationships/slideLayout" Target="../slideLayouts/slideLayout5.xml"/><Relationship Id="rId20" Type="http://schemas.openxmlformats.org/officeDocument/2006/relationships/slide" Target="slide33.xml"/><Relationship Id="rId2" Type="http://schemas.openxmlformats.org/officeDocument/2006/relationships/slide" Target="slide8.xml"/><Relationship Id="rId19" Type="http://schemas.openxmlformats.org/officeDocument/2006/relationships/hyperlink" Target="mailto:eniguer@onera.fr" TargetMode="External"/><Relationship Id="rId18" Type="http://schemas.openxmlformats.org/officeDocument/2006/relationships/hyperlink" Target="mailto:elise.koeniguer@onera.fr" TargetMode="External"/><Relationship Id="rId17" Type="http://schemas.openxmlformats.org/officeDocument/2006/relationships/image" Target="../media/image28.jpeg"/><Relationship Id="rId16" Type="http://schemas.openxmlformats.org/officeDocument/2006/relationships/image" Target="../media/image27.jpeg"/><Relationship Id="rId15" Type="http://schemas.openxmlformats.org/officeDocument/2006/relationships/image" Target="../media/image26.png"/><Relationship Id="rId14" Type="http://schemas.openxmlformats.org/officeDocument/2006/relationships/image" Target="../media/image25.png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8.png"/><Relationship Id="rId8" Type="http://schemas.openxmlformats.org/officeDocument/2006/relationships/image" Target="../media/image44.png"/><Relationship Id="rId7" Type="http://schemas.openxmlformats.org/officeDocument/2006/relationships/image" Target="../media/image217.png"/><Relationship Id="rId6" Type="http://schemas.openxmlformats.org/officeDocument/2006/relationships/image" Target="../media/image17.png"/><Relationship Id="rId5" Type="http://schemas.openxmlformats.org/officeDocument/2006/relationships/image" Target="../media/image216.png"/><Relationship Id="rId4" Type="http://schemas.openxmlformats.org/officeDocument/2006/relationships/slide" Target="slide24.xml"/><Relationship Id="rId3" Type="http://schemas.openxmlformats.org/officeDocument/2006/relationships/slide" Target="slide23.xml"/><Relationship Id="rId2" Type="http://schemas.openxmlformats.org/officeDocument/2006/relationships/slide" Target="slide8.xml"/><Relationship Id="rId14" Type="http://schemas.openxmlformats.org/officeDocument/2006/relationships/slideLayout" Target="../slideLayouts/slideLayout5.xml"/><Relationship Id="rId13" Type="http://schemas.openxmlformats.org/officeDocument/2006/relationships/slide" Target="slide33.xml"/><Relationship Id="rId12" Type="http://schemas.openxmlformats.org/officeDocument/2006/relationships/hyperlink" Target="mailto:eniguer@onera.fr" TargetMode="External"/><Relationship Id="rId11" Type="http://schemas.openxmlformats.org/officeDocument/2006/relationships/hyperlink" Target="mailto:elise.koeniguer@onera.fr" TargetMode="External"/><Relationship Id="rId10" Type="http://schemas.openxmlformats.org/officeDocument/2006/relationships/image" Target="../media/image219.jpeg"/><Relationship Id="rId1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4.png"/><Relationship Id="rId8" Type="http://schemas.openxmlformats.org/officeDocument/2006/relationships/image" Target="../media/image223.png"/><Relationship Id="rId7" Type="http://schemas.openxmlformats.org/officeDocument/2006/relationships/image" Target="../media/image222.jpeg"/><Relationship Id="rId6" Type="http://schemas.openxmlformats.org/officeDocument/2006/relationships/image" Target="../media/image221.jpeg"/><Relationship Id="rId5" Type="http://schemas.openxmlformats.org/officeDocument/2006/relationships/image" Target="../media/image220.png"/><Relationship Id="rId4" Type="http://schemas.openxmlformats.org/officeDocument/2006/relationships/slide" Target="slide24.xml"/><Relationship Id="rId3" Type="http://schemas.openxmlformats.org/officeDocument/2006/relationships/slide" Target="slide23.xml"/><Relationship Id="rId2" Type="http://schemas.openxmlformats.org/officeDocument/2006/relationships/slide" Target="slide8.xml"/><Relationship Id="rId17" Type="http://schemas.openxmlformats.org/officeDocument/2006/relationships/slideLayout" Target="../slideLayouts/slideLayout5.xml"/><Relationship Id="rId16" Type="http://schemas.openxmlformats.org/officeDocument/2006/relationships/slide" Target="slide33.xml"/><Relationship Id="rId15" Type="http://schemas.openxmlformats.org/officeDocument/2006/relationships/hyperlink" Target="mailto:eniguer@onera.fr" TargetMode="External"/><Relationship Id="rId14" Type="http://schemas.openxmlformats.org/officeDocument/2006/relationships/hyperlink" Target="mailto:elise.koeniguer@onera.fr" TargetMode="External"/><Relationship Id="rId13" Type="http://schemas.openxmlformats.org/officeDocument/2006/relationships/image" Target="../media/image23.png"/><Relationship Id="rId12" Type="http://schemas.openxmlformats.org/officeDocument/2006/relationships/image" Target="../media/image226.png"/><Relationship Id="rId11" Type="http://schemas.openxmlformats.org/officeDocument/2006/relationships/image" Target="../media/image44.png"/><Relationship Id="rId10" Type="http://schemas.openxmlformats.org/officeDocument/2006/relationships/image" Target="../media/image225.png"/><Relationship Id="rId1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8.png"/><Relationship Id="rId8" Type="http://schemas.openxmlformats.org/officeDocument/2006/relationships/image" Target="../media/image19.png"/><Relationship Id="rId7" Type="http://schemas.openxmlformats.org/officeDocument/2006/relationships/image" Target="../media/image31.png"/><Relationship Id="rId6" Type="http://schemas.openxmlformats.org/officeDocument/2006/relationships/image" Target="../media/image227.png"/><Relationship Id="rId5" Type="http://schemas.openxmlformats.org/officeDocument/2006/relationships/image" Target="../media/image86.png"/><Relationship Id="rId4" Type="http://schemas.openxmlformats.org/officeDocument/2006/relationships/slide" Target="slide24.xml"/><Relationship Id="rId3" Type="http://schemas.openxmlformats.org/officeDocument/2006/relationships/slide" Target="slide23.xml"/><Relationship Id="rId23" Type="http://schemas.openxmlformats.org/officeDocument/2006/relationships/slideLayout" Target="../slideLayouts/slideLayout5.xml"/><Relationship Id="rId22" Type="http://schemas.openxmlformats.org/officeDocument/2006/relationships/slide" Target="slide33.xml"/><Relationship Id="rId21" Type="http://schemas.openxmlformats.org/officeDocument/2006/relationships/hyperlink" Target="mailto:eniguer@onera.fr" TargetMode="External"/><Relationship Id="rId20" Type="http://schemas.openxmlformats.org/officeDocument/2006/relationships/hyperlink" Target="mailto:elise.koeniguer@onera.fr" TargetMode="External"/><Relationship Id="rId2" Type="http://schemas.openxmlformats.org/officeDocument/2006/relationships/slide" Target="slide8.xml"/><Relationship Id="rId19" Type="http://schemas.openxmlformats.org/officeDocument/2006/relationships/image" Target="../media/image23.png"/><Relationship Id="rId18" Type="http://schemas.openxmlformats.org/officeDocument/2006/relationships/image" Target="../media/image234.png"/><Relationship Id="rId17" Type="http://schemas.openxmlformats.org/officeDocument/2006/relationships/image" Target="../media/image233.png"/><Relationship Id="rId16" Type="http://schemas.openxmlformats.org/officeDocument/2006/relationships/image" Target="../media/image232.png"/><Relationship Id="rId15" Type="http://schemas.openxmlformats.org/officeDocument/2006/relationships/image" Target="../media/image44.png"/><Relationship Id="rId14" Type="http://schemas.openxmlformats.org/officeDocument/2006/relationships/image" Target="../media/image231.png"/><Relationship Id="rId13" Type="http://schemas.openxmlformats.org/officeDocument/2006/relationships/image" Target="../media/image24.png"/><Relationship Id="rId12" Type="http://schemas.openxmlformats.org/officeDocument/2006/relationships/image" Target="../media/image21.png"/><Relationship Id="rId11" Type="http://schemas.openxmlformats.org/officeDocument/2006/relationships/image" Target="../media/image230.png"/><Relationship Id="rId10" Type="http://schemas.openxmlformats.org/officeDocument/2006/relationships/image" Target="../media/image229.png"/><Relationship Id="rId1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6.png"/><Relationship Id="rId8" Type="http://schemas.openxmlformats.org/officeDocument/2006/relationships/image" Target="../media/image44.png"/><Relationship Id="rId7" Type="http://schemas.openxmlformats.org/officeDocument/2006/relationships/image" Target="../media/image149.png"/><Relationship Id="rId6" Type="http://schemas.openxmlformats.org/officeDocument/2006/relationships/image" Target="../media/image35.png"/><Relationship Id="rId5" Type="http://schemas.openxmlformats.org/officeDocument/2006/relationships/image" Target="../media/image235.png"/><Relationship Id="rId4" Type="http://schemas.openxmlformats.org/officeDocument/2006/relationships/slide" Target="slide24.xml"/><Relationship Id="rId3" Type="http://schemas.openxmlformats.org/officeDocument/2006/relationships/slide" Target="slide23.xml"/><Relationship Id="rId2" Type="http://schemas.openxmlformats.org/officeDocument/2006/relationships/slide" Target="slide8.xml"/><Relationship Id="rId15" Type="http://schemas.openxmlformats.org/officeDocument/2006/relationships/slideLayout" Target="../slideLayouts/slideLayout5.xml"/><Relationship Id="rId14" Type="http://schemas.openxmlformats.org/officeDocument/2006/relationships/slide" Target="slide33.xml"/><Relationship Id="rId13" Type="http://schemas.openxmlformats.org/officeDocument/2006/relationships/hyperlink" Target="mailto:eniguer@onera.fr" TargetMode="External"/><Relationship Id="rId12" Type="http://schemas.openxmlformats.org/officeDocument/2006/relationships/hyperlink" Target="mailto:elise.koeniguer@onera.fr" TargetMode="External"/><Relationship Id="rId11" Type="http://schemas.openxmlformats.org/officeDocument/2006/relationships/image" Target="../media/image237.png"/><Relationship Id="rId10" Type="http://schemas.openxmlformats.org/officeDocument/2006/relationships/image" Target="../media/image23.png"/><Relationship Id="rId1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19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" Target="slide5.xml"/><Relationship Id="rId3" Type="http://schemas.openxmlformats.org/officeDocument/2006/relationships/slide" Target="slide23.xml"/><Relationship Id="rId2" Type="http://schemas.openxmlformats.org/officeDocument/2006/relationships/slide" Target="slide8.xml"/><Relationship Id="rId16" Type="http://schemas.openxmlformats.org/officeDocument/2006/relationships/slideLayout" Target="../slideLayouts/slideLayout5.xml"/><Relationship Id="rId15" Type="http://schemas.openxmlformats.org/officeDocument/2006/relationships/slide" Target="slide33.xml"/><Relationship Id="rId14" Type="http://schemas.openxmlformats.org/officeDocument/2006/relationships/hyperlink" Target="mailto:eniguer@onera.fr" TargetMode="External"/><Relationship Id="rId13" Type="http://schemas.openxmlformats.org/officeDocument/2006/relationships/hyperlink" Target="mailto:elise.koeniguer@onera.fr" TargetMode="External"/><Relationship Id="rId12" Type="http://schemas.openxmlformats.org/officeDocument/2006/relationships/image" Target="../media/image33.png"/><Relationship Id="rId11" Type="http://schemas.openxmlformats.org/officeDocument/2006/relationships/image" Target="../media/image23.png"/><Relationship Id="rId10" Type="http://schemas.openxmlformats.org/officeDocument/2006/relationships/image" Target="../media/image21.png"/><Relationship Id="rId1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19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" Target="slide5.xml"/><Relationship Id="rId3" Type="http://schemas.openxmlformats.org/officeDocument/2006/relationships/slide" Target="slide23.xml"/><Relationship Id="rId2" Type="http://schemas.openxmlformats.org/officeDocument/2006/relationships/slide" Target="slide8.xml"/><Relationship Id="rId17" Type="http://schemas.openxmlformats.org/officeDocument/2006/relationships/slideLayout" Target="../slideLayouts/slideLayout5.xml"/><Relationship Id="rId16" Type="http://schemas.openxmlformats.org/officeDocument/2006/relationships/slide" Target="slide33.xml"/><Relationship Id="rId15" Type="http://schemas.openxmlformats.org/officeDocument/2006/relationships/hyperlink" Target="mailto:eniguer@onera.fr" TargetMode="External"/><Relationship Id="rId14" Type="http://schemas.openxmlformats.org/officeDocument/2006/relationships/hyperlink" Target="mailto:elise.koeniguer@onera.fr" TargetMode="External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17.png"/><Relationship Id="rId5" Type="http://schemas.openxmlformats.org/officeDocument/2006/relationships/image" Target="../media/image42.png"/><Relationship Id="rId4" Type="http://schemas.openxmlformats.org/officeDocument/2006/relationships/slide" Target="slide5.xml"/><Relationship Id="rId3" Type="http://schemas.openxmlformats.org/officeDocument/2006/relationships/slide" Target="slide23.xml"/><Relationship Id="rId24" Type="http://schemas.openxmlformats.org/officeDocument/2006/relationships/slideLayout" Target="../slideLayouts/slideLayout5.xml"/><Relationship Id="rId23" Type="http://schemas.openxmlformats.org/officeDocument/2006/relationships/slide" Target="slide33.xml"/><Relationship Id="rId22" Type="http://schemas.openxmlformats.org/officeDocument/2006/relationships/hyperlink" Target="mailto:eniguer@onera.fr" TargetMode="External"/><Relationship Id="rId21" Type="http://schemas.openxmlformats.org/officeDocument/2006/relationships/hyperlink" Target="mailto:elise.koeniguer@onera.fr" TargetMode="External"/><Relationship Id="rId20" Type="http://schemas.openxmlformats.org/officeDocument/2006/relationships/image" Target="../media/image55.png"/><Relationship Id="rId2" Type="http://schemas.openxmlformats.org/officeDocument/2006/relationships/slide" Target="slide8.xml"/><Relationship Id="rId19" Type="http://schemas.openxmlformats.org/officeDocument/2006/relationships/image" Target="../media/image54.png"/><Relationship Id="rId18" Type="http://schemas.openxmlformats.org/officeDocument/2006/relationships/image" Target="../media/image53.png"/><Relationship Id="rId17" Type="http://schemas.openxmlformats.org/officeDocument/2006/relationships/image" Target="../media/image52.png"/><Relationship Id="rId16" Type="http://schemas.openxmlformats.org/officeDocument/2006/relationships/image" Target="../media/image51.jpeg"/><Relationship Id="rId15" Type="http://schemas.openxmlformats.org/officeDocument/2006/relationships/image" Target="../media/image50.png"/><Relationship Id="rId14" Type="http://schemas.openxmlformats.org/officeDocument/2006/relationships/image" Target="../media/image49.png"/><Relationship Id="rId13" Type="http://schemas.openxmlformats.org/officeDocument/2006/relationships/image" Target="../media/image48.png"/><Relationship Id="rId12" Type="http://schemas.openxmlformats.org/officeDocument/2006/relationships/image" Target="../media/image47.png"/><Relationship Id="rId11" Type="http://schemas.openxmlformats.org/officeDocument/2006/relationships/image" Target="../media/image21.png"/><Relationship Id="rId10" Type="http://schemas.openxmlformats.org/officeDocument/2006/relationships/image" Target="../media/image46.png"/><Relationship Id="rId1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image" Target="../media/image59.png"/><Relationship Id="rId7" Type="http://schemas.openxmlformats.org/officeDocument/2006/relationships/image" Target="../media/image58.png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" Target="slide5.xml"/><Relationship Id="rId3" Type="http://schemas.openxmlformats.org/officeDocument/2006/relationships/slide" Target="slide23.xml"/><Relationship Id="rId2" Type="http://schemas.openxmlformats.org/officeDocument/2006/relationships/slide" Target="slide8.xml"/><Relationship Id="rId18" Type="http://schemas.openxmlformats.org/officeDocument/2006/relationships/slideLayout" Target="../slideLayouts/slideLayout5.xml"/><Relationship Id="rId17" Type="http://schemas.openxmlformats.org/officeDocument/2006/relationships/slide" Target="slide33.xml"/><Relationship Id="rId16" Type="http://schemas.openxmlformats.org/officeDocument/2006/relationships/hyperlink" Target="mailto:eniguer@onera.fr" TargetMode="External"/><Relationship Id="rId15" Type="http://schemas.openxmlformats.org/officeDocument/2006/relationships/hyperlink" Target="mailto:elise.koeniguer@onera.fr" TargetMode="External"/><Relationship Id="rId14" Type="http://schemas.openxmlformats.org/officeDocument/2006/relationships/image" Target="../media/image65.jpeg"/><Relationship Id="rId13" Type="http://schemas.openxmlformats.org/officeDocument/2006/relationships/image" Target="../media/image64.png"/><Relationship Id="rId12" Type="http://schemas.openxmlformats.org/officeDocument/2006/relationships/image" Target="../media/image63.png"/><Relationship Id="rId11" Type="http://schemas.openxmlformats.org/officeDocument/2006/relationships/image" Target="../media/image62.png"/><Relationship Id="rId10" Type="http://schemas.openxmlformats.org/officeDocument/2006/relationships/image" Target="../media/image61.png"/><Relationship Id="rId1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png"/><Relationship Id="rId8" Type="http://schemas.openxmlformats.org/officeDocument/2006/relationships/image" Target="../media/image67.png"/><Relationship Id="rId7" Type="http://schemas.openxmlformats.org/officeDocument/2006/relationships/image" Target="../media/image66.png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4.xml"/><Relationship Id="rId3" Type="http://schemas.openxmlformats.org/officeDocument/2006/relationships/slide" Target="slide23.xml"/><Relationship Id="rId22" Type="http://schemas.openxmlformats.org/officeDocument/2006/relationships/slideLayout" Target="../slideLayouts/slideLayout5.xml"/><Relationship Id="rId21" Type="http://schemas.openxmlformats.org/officeDocument/2006/relationships/slide" Target="slide33.xml"/><Relationship Id="rId20" Type="http://schemas.openxmlformats.org/officeDocument/2006/relationships/hyperlink" Target="mailto:eniguer@onera.fr" TargetMode="External"/><Relationship Id="rId2" Type="http://schemas.openxmlformats.org/officeDocument/2006/relationships/slide" Target="slide8.xml"/><Relationship Id="rId19" Type="http://schemas.openxmlformats.org/officeDocument/2006/relationships/hyperlink" Target="mailto:elise.koeniguer@onera.fr" TargetMode="External"/><Relationship Id="rId18" Type="http://schemas.openxmlformats.org/officeDocument/2006/relationships/image" Target="../media/image75.png"/><Relationship Id="rId17" Type="http://schemas.openxmlformats.org/officeDocument/2006/relationships/image" Target="../media/image74.png"/><Relationship Id="rId16" Type="http://schemas.openxmlformats.org/officeDocument/2006/relationships/image" Target="../media/image73.png"/><Relationship Id="rId15" Type="http://schemas.openxmlformats.org/officeDocument/2006/relationships/image" Target="../media/image44.png"/><Relationship Id="rId14" Type="http://schemas.openxmlformats.org/officeDocument/2006/relationships/image" Target="../media/image72.png"/><Relationship Id="rId13" Type="http://schemas.openxmlformats.org/officeDocument/2006/relationships/image" Target="../media/image71.png"/><Relationship Id="rId12" Type="http://schemas.openxmlformats.org/officeDocument/2006/relationships/image" Target="../media/image23.png"/><Relationship Id="rId11" Type="http://schemas.openxmlformats.org/officeDocument/2006/relationships/image" Target="../media/image70.png"/><Relationship Id="rId10" Type="http://schemas.openxmlformats.org/officeDocument/2006/relationships/image" Target="../media/image69.png"/><Relationship Id="rId1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17.png"/><Relationship Id="rId7" Type="http://schemas.openxmlformats.org/officeDocument/2006/relationships/image" Target="../media/image76.png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4.xml"/><Relationship Id="rId3" Type="http://schemas.openxmlformats.org/officeDocument/2006/relationships/slide" Target="slide23.xml"/><Relationship Id="rId2" Type="http://schemas.openxmlformats.org/officeDocument/2006/relationships/slide" Target="slide8.xml"/><Relationship Id="rId18" Type="http://schemas.openxmlformats.org/officeDocument/2006/relationships/slideLayout" Target="../slideLayouts/slideLayout5.xml"/><Relationship Id="rId17" Type="http://schemas.openxmlformats.org/officeDocument/2006/relationships/slide" Target="slide33.xml"/><Relationship Id="rId16" Type="http://schemas.openxmlformats.org/officeDocument/2006/relationships/hyperlink" Target="mailto:eniguer@onera.fr" TargetMode="External"/><Relationship Id="rId15" Type="http://schemas.openxmlformats.org/officeDocument/2006/relationships/hyperlink" Target="mailto:elise.koeniguer@onera.fr" TargetMode="External"/><Relationship Id="rId14" Type="http://schemas.openxmlformats.org/officeDocument/2006/relationships/image" Target="../media/image80.jpeg"/><Relationship Id="rId13" Type="http://schemas.openxmlformats.org/officeDocument/2006/relationships/image" Target="../media/image79.png"/><Relationship Id="rId12" Type="http://schemas.openxmlformats.org/officeDocument/2006/relationships/image" Target="../media/image78.png"/><Relationship Id="rId11" Type="http://schemas.openxmlformats.org/officeDocument/2006/relationships/image" Target="../media/image77.png"/><Relationship Id="rId10" Type="http://schemas.openxmlformats.org/officeDocument/2006/relationships/image" Target="../media/image19.png"/><Relationship Id="rId1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325755"/>
          </a:xfrm>
          <a:custGeom>
            <a:avLst/>
            <a:gdLst/>
            <a:ahLst/>
            <a:cxnLst/>
            <a:rect l="l" t="t" r="r" b="b"/>
            <a:pathLst>
              <a:path w="2304415" h="325755">
                <a:moveTo>
                  <a:pt x="0" y="325450"/>
                </a:moveTo>
                <a:lnTo>
                  <a:pt x="2303995" y="325450"/>
                </a:lnTo>
                <a:lnTo>
                  <a:pt x="2303995" y="0"/>
                </a:lnTo>
                <a:lnTo>
                  <a:pt x="0" y="0"/>
                </a:lnTo>
                <a:lnTo>
                  <a:pt x="0" y="32545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22922"/>
            <a:ext cx="4608004" cy="50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525411"/>
            <a:ext cx="3989704" cy="82550"/>
          </a:xfrm>
          <a:custGeom>
            <a:avLst/>
            <a:gdLst/>
            <a:ahLst/>
            <a:cxnLst/>
            <a:rect l="l" t="t" r="r" b="b"/>
            <a:pathLst>
              <a:path w="3989704" h="8255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9994" y="851560"/>
            <a:ext cx="101600" cy="10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0794" y="838860"/>
            <a:ext cx="3938802" cy="114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98848" y="575970"/>
            <a:ext cx="50749" cy="2755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193" y="569832"/>
            <a:ext cx="3989704" cy="332740"/>
          </a:xfrm>
          <a:custGeom>
            <a:avLst/>
            <a:gdLst/>
            <a:ahLst/>
            <a:cxnLst/>
            <a:rect l="l" t="t" r="r" b="b"/>
            <a:pathLst>
              <a:path w="3989704" h="332740">
                <a:moveTo>
                  <a:pt x="3989654" y="0"/>
                </a:moveTo>
                <a:lnTo>
                  <a:pt x="0" y="0"/>
                </a:lnTo>
                <a:lnTo>
                  <a:pt x="0" y="281727"/>
                </a:lnTo>
                <a:lnTo>
                  <a:pt x="4008" y="301452"/>
                </a:lnTo>
                <a:lnTo>
                  <a:pt x="14922" y="317605"/>
                </a:lnTo>
                <a:lnTo>
                  <a:pt x="31075" y="328519"/>
                </a:lnTo>
                <a:lnTo>
                  <a:pt x="50800" y="332528"/>
                </a:lnTo>
                <a:lnTo>
                  <a:pt x="3938854" y="332528"/>
                </a:lnTo>
                <a:lnTo>
                  <a:pt x="3958579" y="328519"/>
                </a:lnTo>
                <a:lnTo>
                  <a:pt x="3974732" y="317605"/>
                </a:lnTo>
                <a:lnTo>
                  <a:pt x="3985646" y="301452"/>
                </a:lnTo>
                <a:lnTo>
                  <a:pt x="3989654" y="281727"/>
                </a:lnTo>
                <a:lnTo>
                  <a:pt x="398965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614069"/>
            <a:ext cx="0" cy="256540"/>
          </a:xfrm>
          <a:custGeom>
            <a:avLst/>
            <a:gdLst/>
            <a:ahLst/>
            <a:cxnLst/>
            <a:rect l="l" t="t" r="r" b="b"/>
            <a:pathLst>
              <a:path h="256540">
                <a:moveTo>
                  <a:pt x="0" y="25654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60136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58866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57596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754123" y="577187"/>
            <a:ext cx="110109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95" dirty="0"/>
              <a:t>SAR</a:t>
            </a:r>
            <a:r>
              <a:rPr spc="-10" dirty="0"/>
              <a:t> </a:t>
            </a:r>
            <a:r>
              <a:rPr spc="-75" dirty="0"/>
              <a:t>principles</a:t>
            </a:r>
            <a:endParaRPr spc="-75" dirty="0"/>
          </a:p>
        </p:txBody>
      </p:sp>
      <p:sp>
        <p:nvSpPr>
          <p:cNvPr id="15" name="object 15"/>
          <p:cNvSpPr txBox="1"/>
          <p:nvPr/>
        </p:nvSpPr>
        <p:spPr>
          <a:xfrm>
            <a:off x="1126909" y="1104092"/>
            <a:ext cx="2353945" cy="165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Arial" panose="020B0604020202090204"/>
                <a:cs typeface="Arial" panose="020B0604020202090204"/>
              </a:rPr>
              <a:t>E. Colin Koeniguer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24000" y="1482988"/>
            <a:ext cx="2160003" cy="16200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9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0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1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1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325755"/>
          </a:xfrm>
          <a:custGeom>
            <a:avLst/>
            <a:gdLst/>
            <a:ahLst/>
            <a:cxnLst/>
            <a:rect l="l" t="t" r="r" b="b"/>
            <a:pathLst>
              <a:path w="2304415" h="325755">
                <a:moveTo>
                  <a:pt x="0" y="325450"/>
                </a:moveTo>
                <a:lnTo>
                  <a:pt x="2303995" y="325450"/>
                </a:lnTo>
                <a:lnTo>
                  <a:pt x="2303995" y="0"/>
                </a:lnTo>
                <a:lnTo>
                  <a:pt x="0" y="0"/>
                </a:lnTo>
                <a:lnTo>
                  <a:pt x="0" y="32545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3995" y="0"/>
            <a:ext cx="2304415" cy="3073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07950" marR="1514475">
              <a:lnSpc>
                <a:spcPts val="540"/>
              </a:lnSpc>
              <a:spcBef>
                <a:spcPts val="165"/>
              </a:spcBef>
            </a:pP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Geometric </a:t>
            </a:r>
            <a:r>
              <a:rPr sz="5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point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</a:t>
            </a:r>
            <a:r>
              <a:rPr sz="500" spc="-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PSF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</a:t>
            </a:r>
            <a:r>
              <a:rPr sz="500" spc="-3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view</a:t>
            </a:r>
            <a:endParaRPr sz="500">
              <a:latin typeface="Arial" panose="020B0604020202090204"/>
              <a:cs typeface="Arial" panose="020B0604020202090204"/>
            </a:endParaRPr>
          </a:p>
          <a:p>
            <a:pPr marL="107950" marR="1198245">
              <a:lnSpc>
                <a:spcPts val="540"/>
              </a:lnSpc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The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signal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processing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Why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different </a:t>
            </a:r>
            <a:r>
              <a:rPr sz="500" spc="-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SAR</a:t>
            </a:r>
            <a:r>
              <a:rPr sz="500" spc="7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 </a:t>
            </a:r>
            <a:r>
              <a:rPr sz="500" spc="-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algorithms?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0" y="320342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8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Geometric </a:t>
            </a:r>
            <a:r>
              <a:rPr sz="1400" spc="-7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properties </a:t>
            </a:r>
            <a:r>
              <a:rPr sz="1400" spc="-7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of </a:t>
            </a:r>
            <a:r>
              <a:rPr sz="1400" spc="-6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a </a:t>
            </a:r>
            <a:r>
              <a:rPr sz="1400" spc="9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SAR</a:t>
            </a:r>
            <a:r>
              <a:rPr sz="1400" spc="51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acquisition</a:t>
            </a:r>
            <a:endParaRPr sz="1400">
              <a:latin typeface="Trebuchet MS" panose="020B0703020202020204"/>
              <a:cs typeface="Trebuchet MS" panose="020B0703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193" y="1391398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005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194" y="1554619"/>
            <a:ext cx="3989653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9994" y="2223757"/>
            <a:ext cx="101600" cy="10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794" y="2211057"/>
            <a:ext cx="3938802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435646"/>
            <a:ext cx="50749" cy="7881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598900"/>
            <a:ext cx="3989704" cy="676275"/>
          </a:xfrm>
          <a:custGeom>
            <a:avLst/>
            <a:gdLst/>
            <a:ahLst/>
            <a:cxnLst/>
            <a:rect l="l" t="t" r="r" b="b"/>
            <a:pathLst>
              <a:path w="3989704" h="676275">
                <a:moveTo>
                  <a:pt x="3989654" y="0"/>
                </a:moveTo>
                <a:lnTo>
                  <a:pt x="0" y="0"/>
                </a:lnTo>
                <a:lnTo>
                  <a:pt x="0" y="624856"/>
                </a:lnTo>
                <a:lnTo>
                  <a:pt x="4008" y="644581"/>
                </a:lnTo>
                <a:lnTo>
                  <a:pt x="14922" y="660734"/>
                </a:lnTo>
                <a:lnTo>
                  <a:pt x="31075" y="671648"/>
                </a:lnTo>
                <a:lnTo>
                  <a:pt x="50800" y="675656"/>
                </a:lnTo>
                <a:lnTo>
                  <a:pt x="3938854" y="675656"/>
                </a:lnTo>
                <a:lnTo>
                  <a:pt x="3958579" y="671648"/>
                </a:lnTo>
                <a:lnTo>
                  <a:pt x="3974732" y="660734"/>
                </a:lnTo>
                <a:lnTo>
                  <a:pt x="3985646" y="644581"/>
                </a:lnTo>
                <a:lnTo>
                  <a:pt x="3989654" y="624856"/>
                </a:lnTo>
                <a:lnTo>
                  <a:pt x="3989654" y="0"/>
                </a:lnTo>
                <a:close/>
              </a:path>
            </a:pathLst>
          </a:custGeom>
          <a:solidFill>
            <a:srgbClr val="E5EF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473732"/>
            <a:ext cx="0" cy="769620"/>
          </a:xfrm>
          <a:custGeom>
            <a:avLst/>
            <a:gdLst/>
            <a:ahLst/>
            <a:cxnLst/>
            <a:rect l="l" t="t" r="r" b="b"/>
            <a:pathLst>
              <a:path h="769619">
                <a:moveTo>
                  <a:pt x="0" y="76907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46103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44833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43563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0181" y="1649945"/>
            <a:ext cx="59601" cy="596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0181" y="1991563"/>
            <a:ext cx="59601" cy="596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47294" y="1335272"/>
            <a:ext cx="3912870" cy="9086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5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Separation </a:t>
            </a:r>
            <a:r>
              <a:rPr sz="1000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according </a:t>
            </a:r>
            <a:r>
              <a:rPr sz="10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to</a:t>
            </a:r>
            <a:r>
              <a:rPr sz="1000" spc="2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doppler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 marR="165100">
              <a:lnSpc>
                <a:spcPct val="100000"/>
              </a:lnSpc>
              <a:spcBef>
                <a:spcPts val="335"/>
              </a:spcBef>
            </a:pPr>
            <a:r>
              <a:rPr sz="1000" spc="-15" dirty="0">
                <a:latin typeface="Arial" panose="020B0604020202090204"/>
                <a:cs typeface="Arial" panose="020B0604020202090204"/>
              </a:rPr>
              <a:t>What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are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set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of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points </a:t>
            </a:r>
            <a:r>
              <a:rPr sz="1000" spc="-100" dirty="0">
                <a:latin typeface="Arial" panose="020B0604020202090204"/>
                <a:cs typeface="Arial" panose="020B0604020202090204"/>
              </a:rPr>
              <a:t>seen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by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a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given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velocity relative 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to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antenna</a:t>
            </a:r>
            <a:r>
              <a:rPr sz="1000" spc="4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90" dirty="0">
                <a:latin typeface="Arial" panose="020B0604020202090204"/>
                <a:cs typeface="Arial" panose="020B0604020202090204"/>
              </a:rPr>
              <a:t>?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 marR="5080">
              <a:lnSpc>
                <a:spcPct val="100000"/>
              </a:lnSpc>
              <a:spcBef>
                <a:spcPts val="290"/>
              </a:spcBef>
            </a:pPr>
            <a:r>
              <a:rPr sz="1000" spc="-15" dirty="0">
                <a:latin typeface="Arial" panose="020B0604020202090204"/>
                <a:cs typeface="Arial" panose="020B0604020202090204"/>
              </a:rPr>
              <a:t>What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are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intersection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of this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set </a:t>
            </a:r>
            <a:r>
              <a:rPr sz="1000" dirty="0">
                <a:latin typeface="Arial" panose="020B0604020202090204"/>
                <a:cs typeface="Arial" panose="020B0604020202090204"/>
              </a:rPr>
              <a:t>with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ground </a:t>
            </a:r>
            <a:r>
              <a:rPr sz="1000" spc="20" dirty="0">
                <a:latin typeface="Arial" panose="020B0604020202090204"/>
                <a:cs typeface="Arial" panose="020B0604020202090204"/>
              </a:rPr>
              <a:t>if </a:t>
            </a:r>
            <a:r>
              <a:rPr sz="1000" spc="45" dirty="0">
                <a:latin typeface="Arial" panose="020B0604020202090204"/>
                <a:cs typeface="Arial" panose="020B0604020202090204"/>
              </a:rPr>
              <a:t>it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is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assumed  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to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be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an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horizontal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plane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90" dirty="0">
                <a:latin typeface="Arial" panose="020B0604020202090204"/>
                <a:cs typeface="Arial" panose="020B0604020202090204"/>
              </a:rPr>
              <a:t>?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3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4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3995" y="0"/>
            <a:ext cx="2304415" cy="325755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17780" rIns="0" bIns="0" rtlCol="0">
            <a:spAutoFit/>
          </a:bodyPr>
          <a:lstStyle/>
          <a:p>
            <a:pPr marL="107950" marR="1514475">
              <a:lnSpc>
                <a:spcPts val="540"/>
              </a:lnSpc>
              <a:spcBef>
                <a:spcPts val="140"/>
              </a:spcBef>
            </a:pP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Geometric </a:t>
            </a:r>
            <a:r>
              <a:rPr sz="5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point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</a:t>
            </a:r>
            <a:r>
              <a:rPr sz="500" spc="-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PSF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</a:t>
            </a:r>
            <a:r>
              <a:rPr sz="500" spc="-3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view</a:t>
            </a:r>
            <a:endParaRPr sz="500">
              <a:latin typeface="Arial" panose="020B0604020202090204"/>
              <a:cs typeface="Arial" panose="020B0604020202090204"/>
            </a:endParaRPr>
          </a:p>
          <a:p>
            <a:pPr marL="107950" marR="1198245">
              <a:lnSpc>
                <a:spcPts val="540"/>
              </a:lnSpc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The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signal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processing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Why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different </a:t>
            </a:r>
            <a:r>
              <a:rPr sz="500" spc="-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SAR</a:t>
            </a:r>
            <a:r>
              <a:rPr sz="500" spc="7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 </a:t>
            </a:r>
            <a:r>
              <a:rPr sz="500" spc="-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algorithms?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776020"/>
            <a:ext cx="3989704" cy="170815"/>
          </a:xfrm>
          <a:custGeom>
            <a:avLst/>
            <a:gdLst/>
            <a:ahLst/>
            <a:cxnLst/>
            <a:rect l="l" t="t" r="r" b="b"/>
            <a:pathLst>
              <a:path w="3989704" h="17081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0251"/>
                </a:lnTo>
                <a:lnTo>
                  <a:pt x="3989654" y="17025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820267"/>
            <a:ext cx="4040403" cy="1639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1299095"/>
            <a:ext cx="101600" cy="10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0794" y="1286395"/>
            <a:ext cx="3938802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98848" y="871060"/>
            <a:ext cx="50749" cy="4280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9193" y="977905"/>
            <a:ext cx="3989704" cy="372110"/>
          </a:xfrm>
          <a:custGeom>
            <a:avLst/>
            <a:gdLst/>
            <a:ahLst/>
            <a:cxnLst/>
            <a:rect l="l" t="t" r="r" b="b"/>
            <a:pathLst>
              <a:path w="3989704" h="372109">
                <a:moveTo>
                  <a:pt x="3989654" y="0"/>
                </a:moveTo>
                <a:lnTo>
                  <a:pt x="0" y="0"/>
                </a:lnTo>
                <a:lnTo>
                  <a:pt x="0" y="321190"/>
                </a:lnTo>
                <a:lnTo>
                  <a:pt x="4008" y="340915"/>
                </a:lnTo>
                <a:lnTo>
                  <a:pt x="14922" y="357068"/>
                </a:lnTo>
                <a:lnTo>
                  <a:pt x="31075" y="367982"/>
                </a:lnTo>
                <a:lnTo>
                  <a:pt x="50800" y="371991"/>
                </a:lnTo>
                <a:lnTo>
                  <a:pt x="3938854" y="371991"/>
                </a:lnTo>
                <a:lnTo>
                  <a:pt x="3958579" y="367982"/>
                </a:lnTo>
                <a:lnTo>
                  <a:pt x="3974732" y="357068"/>
                </a:lnTo>
                <a:lnTo>
                  <a:pt x="3985646" y="340915"/>
                </a:lnTo>
                <a:lnTo>
                  <a:pt x="3989654" y="321190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858360"/>
            <a:ext cx="0" cy="460375"/>
          </a:xfrm>
          <a:custGeom>
            <a:avLst/>
            <a:gdLst/>
            <a:ahLst/>
            <a:cxnLst/>
            <a:rect l="l" t="t" r="r" b="b"/>
            <a:pathLst>
              <a:path h="460375">
                <a:moveTo>
                  <a:pt x="0" y="45978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84566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83296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82026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0181" y="1028941"/>
            <a:ext cx="59601" cy="596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0181" y="1218730"/>
            <a:ext cx="59601" cy="596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0" y="320342"/>
            <a:ext cx="4608195" cy="9988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6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Isodoppler</a:t>
            </a:r>
            <a:endParaRPr sz="1400">
              <a:latin typeface="Trebuchet MS" panose="020B0703020202020204"/>
              <a:cs typeface="Trebuchet MS" panose="020B0703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 panose="02020503050405090304"/>
              <a:cs typeface="Times New Roman" panose="02020503050405090304"/>
            </a:endParaRPr>
          </a:p>
          <a:p>
            <a:pPr marL="359410">
              <a:lnSpc>
                <a:spcPct val="100000"/>
              </a:lnSpc>
            </a:pPr>
            <a:r>
              <a:rPr sz="1000" spc="-5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Geometric</a:t>
            </a:r>
            <a:r>
              <a:rPr sz="1000" spc="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considerations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612775">
              <a:lnSpc>
                <a:spcPct val="100000"/>
              </a:lnSpc>
              <a:spcBef>
                <a:spcPts val="285"/>
              </a:spcBef>
            </a:pPr>
            <a:r>
              <a:rPr sz="1000" spc="-60" dirty="0">
                <a:latin typeface="Arial" panose="020B0604020202090204"/>
                <a:cs typeface="Arial" panose="020B0604020202090204"/>
              </a:rPr>
              <a:t>Iso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doppler </a:t>
            </a:r>
            <a:r>
              <a:rPr sz="1000" spc="-65" dirty="0">
                <a:latin typeface="Arial" panose="020B0604020202090204"/>
                <a:cs typeface="Arial" panose="020B0604020202090204"/>
              </a:rPr>
              <a:t>surfaces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are</a:t>
            </a:r>
            <a:r>
              <a:rPr sz="1000" spc="-6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cones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612775">
              <a:lnSpc>
                <a:spcPct val="100000"/>
              </a:lnSpc>
              <a:spcBef>
                <a:spcPts val="295"/>
              </a:spcBef>
            </a:pPr>
            <a:r>
              <a:rPr sz="1000" spc="-35" dirty="0">
                <a:latin typeface="Arial" panose="020B0604020202090204"/>
                <a:cs typeface="Arial" panose="020B0604020202090204"/>
              </a:rPr>
              <a:t>Intersection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of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a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cone </a:t>
            </a:r>
            <a:r>
              <a:rPr sz="1000" dirty="0">
                <a:latin typeface="Arial" panose="020B0604020202090204"/>
                <a:cs typeface="Arial" panose="020B0604020202090204"/>
              </a:rPr>
              <a:t>with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a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plane: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quadric</a:t>
            </a:r>
            <a:r>
              <a:rPr sz="1000" spc="1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curve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94097" y="1777183"/>
            <a:ext cx="1817070" cy="11933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6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7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7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325755"/>
          </a:xfrm>
          <a:custGeom>
            <a:avLst/>
            <a:gdLst/>
            <a:ahLst/>
            <a:cxnLst/>
            <a:rect l="l" t="t" r="r" b="b"/>
            <a:pathLst>
              <a:path w="2304415" h="325755">
                <a:moveTo>
                  <a:pt x="0" y="325450"/>
                </a:moveTo>
                <a:lnTo>
                  <a:pt x="2303995" y="325450"/>
                </a:lnTo>
                <a:lnTo>
                  <a:pt x="2303995" y="0"/>
                </a:lnTo>
                <a:lnTo>
                  <a:pt x="0" y="0"/>
                </a:lnTo>
                <a:lnTo>
                  <a:pt x="0" y="32545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3995" y="0"/>
            <a:ext cx="2304415" cy="3073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07950" marR="1514475">
              <a:lnSpc>
                <a:spcPts val="540"/>
              </a:lnSpc>
              <a:spcBef>
                <a:spcPts val="165"/>
              </a:spcBef>
            </a:pP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Geometric </a:t>
            </a:r>
            <a:r>
              <a:rPr sz="5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point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</a:t>
            </a:r>
            <a:r>
              <a:rPr sz="500" spc="-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PSF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</a:t>
            </a:r>
            <a:r>
              <a:rPr sz="500" spc="-3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view</a:t>
            </a:r>
            <a:endParaRPr sz="500">
              <a:latin typeface="Arial" panose="020B0604020202090204"/>
              <a:cs typeface="Arial" panose="020B0604020202090204"/>
            </a:endParaRPr>
          </a:p>
          <a:p>
            <a:pPr marL="107950" marR="1198245">
              <a:lnSpc>
                <a:spcPts val="540"/>
              </a:lnSpc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The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signal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processing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Why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different </a:t>
            </a:r>
            <a:r>
              <a:rPr sz="500" spc="-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SAR</a:t>
            </a:r>
            <a:r>
              <a:rPr sz="500" spc="7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 </a:t>
            </a:r>
            <a:r>
              <a:rPr sz="500" spc="-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algorithms?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3" y="832484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9194" y="995705"/>
            <a:ext cx="3989653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9994" y="1171384"/>
            <a:ext cx="101600" cy="10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158684"/>
            <a:ext cx="3938802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876719"/>
            <a:ext cx="50749" cy="2946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9193" y="1039984"/>
            <a:ext cx="3989704" cy="182245"/>
          </a:xfrm>
          <a:custGeom>
            <a:avLst/>
            <a:gdLst/>
            <a:ahLst/>
            <a:cxnLst/>
            <a:rect l="l" t="t" r="r" b="b"/>
            <a:pathLst>
              <a:path w="3989704" h="182244">
                <a:moveTo>
                  <a:pt x="3989654" y="0"/>
                </a:moveTo>
                <a:lnTo>
                  <a:pt x="0" y="0"/>
                </a:lnTo>
                <a:lnTo>
                  <a:pt x="0" y="131400"/>
                </a:lnTo>
                <a:lnTo>
                  <a:pt x="4008" y="151125"/>
                </a:lnTo>
                <a:lnTo>
                  <a:pt x="14922" y="167278"/>
                </a:lnTo>
                <a:lnTo>
                  <a:pt x="31075" y="178192"/>
                </a:lnTo>
                <a:lnTo>
                  <a:pt x="50800" y="182200"/>
                </a:lnTo>
                <a:lnTo>
                  <a:pt x="3938854" y="182200"/>
                </a:lnTo>
                <a:lnTo>
                  <a:pt x="3958579" y="178192"/>
                </a:lnTo>
                <a:lnTo>
                  <a:pt x="3974732" y="167278"/>
                </a:lnTo>
                <a:lnTo>
                  <a:pt x="3985646" y="151125"/>
                </a:lnTo>
                <a:lnTo>
                  <a:pt x="3989654" y="131400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914815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27561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90211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88941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87671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0" y="320342"/>
            <a:ext cx="4608195" cy="87121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8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Geometric </a:t>
            </a:r>
            <a:r>
              <a:rPr sz="1400" spc="-7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properties </a:t>
            </a:r>
            <a:r>
              <a:rPr sz="1400" spc="-7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of </a:t>
            </a:r>
            <a:r>
              <a:rPr sz="1400" spc="-6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a </a:t>
            </a:r>
            <a:r>
              <a:rPr sz="1400" spc="9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SAR</a:t>
            </a:r>
            <a:r>
              <a:rPr sz="1400" spc="51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acquisition</a:t>
            </a:r>
            <a:endParaRPr sz="1400">
              <a:latin typeface="Trebuchet MS" panose="020B0703020202020204"/>
              <a:cs typeface="Trebuchet MS" panose="020B070302020202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Times New Roman" panose="02020503050405090304"/>
              <a:cs typeface="Times New Roman" panose="02020503050405090304"/>
            </a:endParaRPr>
          </a:p>
          <a:p>
            <a:pPr marL="359410">
              <a:lnSpc>
                <a:spcPct val="100000"/>
              </a:lnSpc>
              <a:spcBef>
                <a:spcPts val="5"/>
              </a:spcBef>
            </a:pPr>
            <a:r>
              <a:rPr sz="1000" spc="-3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2D </a:t>
            </a:r>
            <a:r>
              <a:rPr sz="10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projection </a:t>
            </a:r>
            <a:r>
              <a:rPr sz="10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of </a:t>
            </a:r>
            <a:r>
              <a:rPr sz="1000" spc="-3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3D</a:t>
            </a:r>
            <a:r>
              <a:rPr sz="1000" spc="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data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359410">
              <a:lnSpc>
                <a:spcPct val="100000"/>
              </a:lnSpc>
              <a:spcBef>
                <a:spcPts val="330"/>
              </a:spcBef>
            </a:pPr>
            <a:r>
              <a:rPr sz="1000" spc="-30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range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cell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is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projection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of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a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range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voxel on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</a:t>
            </a:r>
            <a:r>
              <a:rPr sz="1000" spc="-17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ground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3993" y="1374046"/>
            <a:ext cx="2880058" cy="16630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3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4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3995" y="0"/>
            <a:ext cx="2304415" cy="325755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17780" rIns="0" bIns="0" rtlCol="0">
            <a:spAutoFit/>
          </a:bodyPr>
          <a:lstStyle/>
          <a:p>
            <a:pPr marL="107950" marR="1514475">
              <a:lnSpc>
                <a:spcPts val="540"/>
              </a:lnSpc>
              <a:spcBef>
                <a:spcPts val="140"/>
              </a:spcBef>
            </a:pP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Geometric </a:t>
            </a:r>
            <a:r>
              <a:rPr sz="5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point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</a:t>
            </a:r>
            <a:r>
              <a:rPr sz="500" spc="-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PSF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</a:t>
            </a:r>
            <a:r>
              <a:rPr sz="500" spc="-3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view</a:t>
            </a:r>
            <a:endParaRPr sz="500">
              <a:latin typeface="Arial" panose="020B0604020202090204"/>
              <a:cs typeface="Arial" panose="020B0604020202090204"/>
            </a:endParaRPr>
          </a:p>
          <a:p>
            <a:pPr marL="107950" marR="1198245">
              <a:lnSpc>
                <a:spcPts val="540"/>
              </a:lnSpc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The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signal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processing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Why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different </a:t>
            </a:r>
            <a:r>
              <a:rPr sz="500" spc="-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SAR</a:t>
            </a:r>
            <a:r>
              <a:rPr sz="500" spc="7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 </a:t>
            </a:r>
            <a:r>
              <a:rPr sz="500" spc="-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algorithms?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763053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0" y="320342"/>
            <a:ext cx="4608195" cy="6070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6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Exemple </a:t>
            </a:r>
            <a:r>
              <a:rPr sz="1400" spc="-7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of </a:t>
            </a:r>
            <a:r>
              <a:rPr sz="1400" spc="-1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Mapping </a:t>
            </a:r>
            <a:r>
              <a:rPr sz="1400" spc="-5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on </a:t>
            </a:r>
            <a:r>
              <a:rPr sz="1400" spc="-8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the</a:t>
            </a:r>
            <a:r>
              <a:rPr sz="1400" spc="7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ground</a:t>
            </a:r>
            <a:endParaRPr sz="1400">
              <a:latin typeface="Trebuchet MS" panose="020B0703020202020204"/>
              <a:cs typeface="Trebuchet MS" panose="020B070302020202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 panose="02020503050405090304"/>
              <a:cs typeface="Times New Roman" panose="02020503050405090304"/>
            </a:endParaRPr>
          </a:p>
          <a:p>
            <a:pPr marL="359410">
              <a:lnSpc>
                <a:spcPct val="100000"/>
              </a:lnSpc>
            </a:pPr>
            <a:r>
              <a:rPr sz="1000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On </a:t>
            </a:r>
            <a:r>
              <a:rPr sz="1000" spc="-8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a </a:t>
            </a:r>
            <a:r>
              <a:rPr sz="10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horizontal</a:t>
            </a:r>
            <a:r>
              <a:rPr sz="1000" spc="-15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plane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194" y="926274"/>
            <a:ext cx="3989653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9994" y="3166275"/>
            <a:ext cx="101600" cy="10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3153575"/>
            <a:ext cx="3938802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807288"/>
            <a:ext cx="50749" cy="23589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9193" y="970534"/>
            <a:ext cx="3989704" cy="2246630"/>
          </a:xfrm>
          <a:custGeom>
            <a:avLst/>
            <a:gdLst/>
            <a:ahLst/>
            <a:cxnLst/>
            <a:rect l="l" t="t" r="r" b="b"/>
            <a:pathLst>
              <a:path w="3989704" h="2246630">
                <a:moveTo>
                  <a:pt x="3989654" y="0"/>
                </a:moveTo>
                <a:lnTo>
                  <a:pt x="0" y="0"/>
                </a:lnTo>
                <a:lnTo>
                  <a:pt x="0" y="2195741"/>
                </a:lnTo>
                <a:lnTo>
                  <a:pt x="4008" y="2215465"/>
                </a:lnTo>
                <a:lnTo>
                  <a:pt x="14922" y="2231618"/>
                </a:lnTo>
                <a:lnTo>
                  <a:pt x="31075" y="2242532"/>
                </a:lnTo>
                <a:lnTo>
                  <a:pt x="50800" y="2246541"/>
                </a:lnTo>
                <a:lnTo>
                  <a:pt x="3938854" y="2246541"/>
                </a:lnTo>
                <a:lnTo>
                  <a:pt x="3958579" y="2242532"/>
                </a:lnTo>
                <a:lnTo>
                  <a:pt x="3974732" y="2231618"/>
                </a:lnTo>
                <a:lnTo>
                  <a:pt x="3985646" y="2215465"/>
                </a:lnTo>
                <a:lnTo>
                  <a:pt x="3989654" y="2195741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845362"/>
            <a:ext cx="0" cy="2339975"/>
          </a:xfrm>
          <a:custGeom>
            <a:avLst/>
            <a:gdLst/>
            <a:ahLst/>
            <a:cxnLst/>
            <a:rect l="l" t="t" r="r" b="b"/>
            <a:pathLst>
              <a:path h="2339975">
                <a:moveTo>
                  <a:pt x="0" y="23399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83266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81996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80726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24000" y="995839"/>
            <a:ext cx="2160015" cy="21768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3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4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3995" y="0"/>
            <a:ext cx="2304415" cy="325755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17780" rIns="0" bIns="0" rtlCol="0">
            <a:spAutoFit/>
          </a:bodyPr>
          <a:lstStyle/>
          <a:p>
            <a:pPr marL="107950" marR="1514475">
              <a:lnSpc>
                <a:spcPts val="540"/>
              </a:lnSpc>
              <a:spcBef>
                <a:spcPts val="140"/>
              </a:spcBef>
            </a:pP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Geometric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PSF </a:t>
            </a:r>
            <a:r>
              <a:rPr sz="5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point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</a:t>
            </a:r>
            <a:r>
              <a:rPr sz="5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view</a:t>
            </a:r>
            <a:endParaRPr sz="500">
              <a:latin typeface="Arial" panose="020B0604020202090204"/>
              <a:cs typeface="Arial" panose="020B0604020202090204"/>
            </a:endParaRPr>
          </a:p>
          <a:p>
            <a:pPr marL="107950" marR="1198245">
              <a:lnSpc>
                <a:spcPts val="540"/>
              </a:lnSpc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The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signal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processing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Why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different </a:t>
            </a:r>
            <a:r>
              <a:rPr sz="500" spc="-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SAR</a:t>
            </a:r>
            <a:r>
              <a:rPr sz="500" spc="7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 </a:t>
            </a:r>
            <a:r>
              <a:rPr sz="500" spc="-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algorithms?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0" y="320342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6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Exemple </a:t>
            </a:r>
            <a:r>
              <a:rPr sz="1400" spc="-7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of </a:t>
            </a:r>
            <a:r>
              <a:rPr sz="1400" spc="-5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Indoor</a:t>
            </a:r>
            <a:r>
              <a:rPr sz="1400" spc="26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measurement</a:t>
            </a:r>
            <a:endParaRPr sz="1400">
              <a:latin typeface="Trebuchet MS" panose="020B0703020202020204"/>
              <a:cs typeface="Trebuchet MS" panose="020B0703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9193" y="940333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47294" y="927079"/>
            <a:ext cx="23653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BABI, </a:t>
            </a:r>
            <a:r>
              <a:rPr sz="1000" spc="-8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a </a:t>
            </a:r>
            <a:r>
              <a:rPr sz="1000" spc="-5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anechoic </a:t>
            </a:r>
            <a:r>
              <a:rPr sz="1000" spc="-5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chamber </a:t>
            </a:r>
            <a:r>
              <a:rPr sz="1000" spc="-3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allowing</a:t>
            </a:r>
            <a:r>
              <a:rPr sz="10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imaging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9194" y="1103553"/>
            <a:ext cx="3989653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9994" y="2900362"/>
            <a:ext cx="101600" cy="10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794" y="2887662"/>
            <a:ext cx="3938802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984567"/>
            <a:ext cx="50749" cy="19157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147813"/>
            <a:ext cx="3989704" cy="1803400"/>
          </a:xfrm>
          <a:custGeom>
            <a:avLst/>
            <a:gdLst/>
            <a:ahLst/>
            <a:cxnLst/>
            <a:rect l="l" t="t" r="r" b="b"/>
            <a:pathLst>
              <a:path w="3989704" h="1803400">
                <a:moveTo>
                  <a:pt x="3989654" y="0"/>
                </a:moveTo>
                <a:lnTo>
                  <a:pt x="0" y="0"/>
                </a:lnTo>
                <a:lnTo>
                  <a:pt x="0" y="1752549"/>
                </a:lnTo>
                <a:lnTo>
                  <a:pt x="4008" y="1772273"/>
                </a:lnTo>
                <a:lnTo>
                  <a:pt x="14922" y="1788426"/>
                </a:lnTo>
                <a:lnTo>
                  <a:pt x="31075" y="1799341"/>
                </a:lnTo>
                <a:lnTo>
                  <a:pt x="50800" y="1803349"/>
                </a:lnTo>
                <a:lnTo>
                  <a:pt x="3938854" y="1803349"/>
                </a:lnTo>
                <a:lnTo>
                  <a:pt x="3958579" y="1799341"/>
                </a:lnTo>
                <a:lnTo>
                  <a:pt x="3974732" y="1788426"/>
                </a:lnTo>
                <a:lnTo>
                  <a:pt x="3985646" y="1772273"/>
                </a:lnTo>
                <a:lnTo>
                  <a:pt x="3989654" y="1752549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022654"/>
            <a:ext cx="0" cy="1897380"/>
          </a:xfrm>
          <a:custGeom>
            <a:avLst/>
            <a:gdLst/>
            <a:ahLst/>
            <a:cxnLst/>
            <a:rect l="l" t="t" r="r" b="b"/>
            <a:pathLst>
              <a:path h="1897380">
                <a:moveTo>
                  <a:pt x="0" y="189675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00995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99725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98455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24000" y="1173117"/>
            <a:ext cx="2159714" cy="14552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47294" y="2767513"/>
            <a:ext cx="2068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Arial" panose="020B0604020202090204"/>
                <a:cs typeface="Arial" panose="020B0604020202090204"/>
              </a:rPr>
              <a:t>Antennas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can moove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on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a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circular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rail.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3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4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325755"/>
          </a:xfrm>
          <a:custGeom>
            <a:avLst/>
            <a:gdLst/>
            <a:ahLst/>
            <a:cxnLst/>
            <a:rect l="l" t="t" r="r" b="b"/>
            <a:pathLst>
              <a:path w="2304415" h="325755">
                <a:moveTo>
                  <a:pt x="0" y="325450"/>
                </a:moveTo>
                <a:lnTo>
                  <a:pt x="2303995" y="325450"/>
                </a:lnTo>
                <a:lnTo>
                  <a:pt x="2303995" y="0"/>
                </a:lnTo>
                <a:lnTo>
                  <a:pt x="0" y="0"/>
                </a:lnTo>
                <a:lnTo>
                  <a:pt x="0" y="32545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3995" y="0"/>
            <a:ext cx="2304415" cy="3073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07950" marR="1514475">
              <a:lnSpc>
                <a:spcPts val="540"/>
              </a:lnSpc>
              <a:spcBef>
                <a:spcPts val="165"/>
              </a:spcBef>
            </a:pP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Geometric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PSF </a:t>
            </a:r>
            <a:r>
              <a:rPr sz="5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point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</a:t>
            </a:r>
            <a:r>
              <a:rPr sz="5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view</a:t>
            </a:r>
            <a:endParaRPr sz="500">
              <a:latin typeface="Arial" panose="020B0604020202090204"/>
              <a:cs typeface="Arial" panose="020B0604020202090204"/>
            </a:endParaRPr>
          </a:p>
          <a:p>
            <a:pPr marL="107950" marR="1198245">
              <a:lnSpc>
                <a:spcPts val="540"/>
              </a:lnSpc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The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signal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processing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Why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different </a:t>
            </a:r>
            <a:r>
              <a:rPr sz="500" spc="-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SAR</a:t>
            </a:r>
            <a:r>
              <a:rPr sz="500" spc="7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 </a:t>
            </a:r>
            <a:r>
              <a:rPr sz="500" spc="-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algorithms?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0" y="320342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Imaging </a:t>
            </a:r>
            <a:r>
              <a:rPr sz="1400" spc="-6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from </a:t>
            </a:r>
            <a:r>
              <a:rPr sz="1400" spc="-6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indoor </a:t>
            </a:r>
            <a:r>
              <a:rPr sz="1400" spc="-7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measurement</a:t>
            </a:r>
            <a:r>
              <a:rPr sz="1400" spc="-3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(1/2)</a:t>
            </a:r>
            <a:endParaRPr sz="1400">
              <a:latin typeface="Trebuchet MS" panose="020B0703020202020204"/>
              <a:cs typeface="Trebuchet MS" panose="020B0703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5203" y="1255877"/>
            <a:ext cx="1541780" cy="175895"/>
          </a:xfrm>
          <a:custGeom>
            <a:avLst/>
            <a:gdLst/>
            <a:ahLst/>
            <a:cxnLst/>
            <a:rect l="l" t="t" r="r" b="b"/>
            <a:pathLst>
              <a:path w="1541780" h="175894">
                <a:moveTo>
                  <a:pt x="149081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1541615" y="175873"/>
                </a:lnTo>
                <a:lnTo>
                  <a:pt x="1541615" y="50800"/>
                </a:lnTo>
                <a:lnTo>
                  <a:pt x="1537607" y="31075"/>
                </a:lnTo>
                <a:lnTo>
                  <a:pt x="1526693" y="14922"/>
                </a:lnTo>
                <a:lnTo>
                  <a:pt x="1510540" y="4008"/>
                </a:lnTo>
                <a:lnTo>
                  <a:pt x="1490815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23303" y="1242623"/>
            <a:ext cx="1238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Modelling </a:t>
            </a:r>
            <a:r>
              <a:rPr sz="10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of </a:t>
            </a:r>
            <a:r>
              <a:rPr sz="10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the</a:t>
            </a:r>
            <a:r>
              <a:rPr sz="1000" spc="13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signal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5203" y="1419098"/>
            <a:ext cx="1541614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6003" y="2640749"/>
            <a:ext cx="101600" cy="10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6804" y="2628049"/>
            <a:ext cx="1490801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26818" y="1300111"/>
            <a:ext cx="50787" cy="13406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5203" y="1463363"/>
            <a:ext cx="1541780" cy="1228725"/>
          </a:xfrm>
          <a:custGeom>
            <a:avLst/>
            <a:gdLst/>
            <a:ahLst/>
            <a:cxnLst/>
            <a:rect l="l" t="t" r="r" b="b"/>
            <a:pathLst>
              <a:path w="1541780" h="1228725">
                <a:moveTo>
                  <a:pt x="1541615" y="0"/>
                </a:moveTo>
                <a:lnTo>
                  <a:pt x="0" y="0"/>
                </a:lnTo>
                <a:lnTo>
                  <a:pt x="0" y="1177385"/>
                </a:lnTo>
                <a:lnTo>
                  <a:pt x="4008" y="1197109"/>
                </a:lnTo>
                <a:lnTo>
                  <a:pt x="14922" y="1213262"/>
                </a:lnTo>
                <a:lnTo>
                  <a:pt x="31075" y="1224177"/>
                </a:lnTo>
                <a:lnTo>
                  <a:pt x="50800" y="1228185"/>
                </a:lnTo>
                <a:lnTo>
                  <a:pt x="1490815" y="1228185"/>
                </a:lnTo>
                <a:lnTo>
                  <a:pt x="1510540" y="1224177"/>
                </a:lnTo>
                <a:lnTo>
                  <a:pt x="1526693" y="1213262"/>
                </a:lnTo>
                <a:lnTo>
                  <a:pt x="1537607" y="1197109"/>
                </a:lnTo>
                <a:lnTo>
                  <a:pt x="1541615" y="1177385"/>
                </a:lnTo>
                <a:lnTo>
                  <a:pt x="1541615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26818" y="1338199"/>
            <a:ext cx="0" cy="1322070"/>
          </a:xfrm>
          <a:custGeom>
            <a:avLst/>
            <a:gdLst/>
            <a:ahLst/>
            <a:cxnLst/>
            <a:rect l="l" t="t" r="r" b="b"/>
            <a:pathLst>
              <a:path h="1322070">
                <a:moveTo>
                  <a:pt x="0" y="13215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826818" y="132549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26818" y="131279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26818" y="130009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6003" y="1488686"/>
            <a:ext cx="1439950" cy="11584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61196" y="1255877"/>
            <a:ext cx="2261870" cy="175895"/>
          </a:xfrm>
          <a:custGeom>
            <a:avLst/>
            <a:gdLst/>
            <a:ahLst/>
            <a:cxnLst/>
            <a:rect l="l" t="t" r="r" b="b"/>
            <a:pathLst>
              <a:path w="2261870" h="175894">
                <a:moveTo>
                  <a:pt x="2210829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2261629" y="175873"/>
                </a:lnTo>
                <a:lnTo>
                  <a:pt x="2261629" y="50800"/>
                </a:lnTo>
                <a:lnTo>
                  <a:pt x="2257620" y="31075"/>
                </a:lnTo>
                <a:lnTo>
                  <a:pt x="2246706" y="14922"/>
                </a:lnTo>
                <a:lnTo>
                  <a:pt x="2230554" y="4008"/>
                </a:lnTo>
                <a:lnTo>
                  <a:pt x="2210829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099297" y="1242611"/>
            <a:ext cx="1238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Modelling </a:t>
            </a:r>
            <a:r>
              <a:rPr sz="10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of </a:t>
            </a:r>
            <a:r>
              <a:rPr sz="10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the</a:t>
            </a:r>
            <a:r>
              <a:rPr sz="1000" spc="13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signal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61197" y="1419098"/>
            <a:ext cx="2261628" cy="506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11997" y="2692743"/>
            <a:ext cx="101600" cy="101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162798" y="2680042"/>
            <a:ext cx="2210802" cy="1143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322826" y="1300111"/>
            <a:ext cx="50774" cy="13926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061196" y="1463358"/>
            <a:ext cx="2261870" cy="1280795"/>
          </a:xfrm>
          <a:custGeom>
            <a:avLst/>
            <a:gdLst/>
            <a:ahLst/>
            <a:cxnLst/>
            <a:rect l="l" t="t" r="r" b="b"/>
            <a:pathLst>
              <a:path w="2261870" h="1280795">
                <a:moveTo>
                  <a:pt x="2261629" y="0"/>
                </a:moveTo>
                <a:lnTo>
                  <a:pt x="0" y="0"/>
                </a:lnTo>
                <a:lnTo>
                  <a:pt x="0" y="1229384"/>
                </a:lnTo>
                <a:lnTo>
                  <a:pt x="4008" y="1249108"/>
                </a:lnTo>
                <a:lnTo>
                  <a:pt x="14922" y="1265261"/>
                </a:lnTo>
                <a:lnTo>
                  <a:pt x="31075" y="1276176"/>
                </a:lnTo>
                <a:lnTo>
                  <a:pt x="50800" y="1280184"/>
                </a:lnTo>
                <a:lnTo>
                  <a:pt x="2210829" y="1280184"/>
                </a:lnTo>
                <a:lnTo>
                  <a:pt x="2230554" y="1276176"/>
                </a:lnTo>
                <a:lnTo>
                  <a:pt x="2246706" y="1265261"/>
                </a:lnTo>
                <a:lnTo>
                  <a:pt x="2257620" y="1249108"/>
                </a:lnTo>
                <a:lnTo>
                  <a:pt x="2261629" y="1229384"/>
                </a:lnTo>
                <a:lnTo>
                  <a:pt x="2261629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322826" y="1338186"/>
            <a:ext cx="0" cy="1374140"/>
          </a:xfrm>
          <a:custGeom>
            <a:avLst/>
            <a:gdLst/>
            <a:ahLst/>
            <a:cxnLst/>
            <a:rect l="l" t="t" r="r" b="b"/>
            <a:pathLst>
              <a:path h="1374139">
                <a:moveTo>
                  <a:pt x="0" y="13736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322826" y="132548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322826" y="131278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322826" y="130008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128723" y="1660860"/>
            <a:ext cx="2126615" cy="967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i="1" spc="35" dirty="0">
                <a:latin typeface="Arial" panose="020B0604020202090204"/>
                <a:cs typeface="Arial" panose="020B0604020202090204"/>
              </a:rPr>
              <a:t>H</a:t>
            </a:r>
            <a:r>
              <a:rPr sz="1000" spc="35" dirty="0">
                <a:latin typeface="Arial" panose="020B0604020202090204"/>
                <a:cs typeface="Arial" panose="020B0604020202090204"/>
              </a:rPr>
              <a:t>(</a:t>
            </a:r>
            <a:r>
              <a:rPr sz="1000" b="1" spc="35" dirty="0">
                <a:latin typeface="Arial" panose="020B0604020202090204"/>
                <a:cs typeface="Arial" panose="020B0604020202090204"/>
              </a:rPr>
              <a:t>k</a:t>
            </a:r>
            <a:r>
              <a:rPr sz="1000" spc="35" dirty="0">
                <a:latin typeface="Arial" panose="020B0604020202090204"/>
                <a:cs typeface="Arial" panose="020B0604020202090204"/>
              </a:rPr>
              <a:t>)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 </a:t>
            </a:r>
            <a:r>
              <a:rPr sz="1500" spc="412" baseline="75000" dirty="0">
                <a:latin typeface="Arial" panose="020B0604020202090204"/>
                <a:cs typeface="Arial" panose="020B0604020202090204"/>
              </a:rPr>
              <a:t>∫</a:t>
            </a:r>
            <a:r>
              <a:rPr sz="1500" spc="-67" baseline="7500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dirty="0">
                <a:latin typeface="Arial" panose="020B0604020202090204"/>
                <a:cs typeface="Arial" panose="020B0604020202090204"/>
              </a:rPr>
              <a:t>exp</a:t>
            </a:r>
            <a:r>
              <a:rPr sz="1000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dirty="0">
                <a:latin typeface="Arial" panose="020B0604020202090204"/>
                <a:cs typeface="Arial" panose="020B0604020202090204"/>
              </a:rPr>
              <a:t>j</a:t>
            </a:r>
            <a:r>
              <a:rPr sz="1000" b="1" dirty="0">
                <a:latin typeface="Arial" panose="020B0604020202090204"/>
                <a:cs typeface="Arial" panose="020B0604020202090204"/>
              </a:rPr>
              <a:t>kr</a:t>
            </a:r>
            <a:r>
              <a:rPr sz="1000" dirty="0">
                <a:latin typeface="Arial" panose="020B0604020202090204"/>
                <a:cs typeface="Arial" panose="020B0604020202090204"/>
              </a:rPr>
              <a:t>)</a:t>
            </a:r>
            <a:r>
              <a:rPr sz="1000" i="1" dirty="0">
                <a:latin typeface="Verdana" panose="020B0604030504040204"/>
                <a:cs typeface="Verdana" panose="020B0604030504040204"/>
              </a:rPr>
              <a:t>σ</a:t>
            </a:r>
            <a:r>
              <a:rPr sz="1050" i="1" baseline="-12000" dirty="0">
                <a:latin typeface="Arial" panose="020B0604020202090204"/>
                <a:cs typeface="Arial" panose="020B0604020202090204"/>
              </a:rPr>
              <a:t>i </a:t>
            </a:r>
            <a:r>
              <a:rPr sz="1000" i="1" spc="-50" dirty="0">
                <a:latin typeface="Arial" panose="020B0604020202090204"/>
                <a:cs typeface="Arial" panose="020B0604020202090204"/>
              </a:rPr>
              <a:t>dS</a:t>
            </a:r>
            <a:r>
              <a:rPr sz="1050" i="1" spc="-75" baseline="-12000" dirty="0">
                <a:latin typeface="Arial" panose="020B0604020202090204"/>
                <a:cs typeface="Arial" panose="020B0604020202090204"/>
              </a:rPr>
              <a:t>i 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exp</a:t>
            </a:r>
            <a:r>
              <a:rPr sz="1000" spc="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j</a:t>
            </a:r>
            <a:r>
              <a:rPr sz="1000" b="1" spc="5" dirty="0">
                <a:latin typeface="Arial" panose="020B0604020202090204"/>
                <a:cs typeface="Arial" panose="020B0604020202090204"/>
              </a:rPr>
              <a:t>kr</a:t>
            </a:r>
            <a:r>
              <a:rPr sz="1000" spc="5" dirty="0">
                <a:latin typeface="Arial" panose="020B0604020202090204"/>
                <a:cs typeface="Arial" panose="020B0604020202090204"/>
              </a:rPr>
              <a:t>)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algn="ctr">
              <a:lnSpc>
                <a:spcPct val="100000"/>
              </a:lnSpc>
              <a:spcBef>
                <a:spcPts val="2110"/>
              </a:spcBef>
            </a:pPr>
            <a:r>
              <a:rPr sz="1000" i="1" spc="35" dirty="0">
                <a:latin typeface="Arial" panose="020B0604020202090204"/>
                <a:cs typeface="Arial" panose="020B0604020202090204"/>
              </a:rPr>
              <a:t>H</a:t>
            </a:r>
            <a:r>
              <a:rPr sz="1000" spc="35" dirty="0">
                <a:latin typeface="Arial" panose="020B0604020202090204"/>
                <a:cs typeface="Arial" panose="020B0604020202090204"/>
              </a:rPr>
              <a:t>(</a:t>
            </a:r>
            <a:r>
              <a:rPr sz="1000" b="1" spc="35" dirty="0">
                <a:latin typeface="Arial" panose="020B0604020202090204"/>
                <a:cs typeface="Arial" panose="020B0604020202090204"/>
              </a:rPr>
              <a:t>k</a:t>
            </a:r>
            <a:r>
              <a:rPr sz="1000" spc="35" dirty="0">
                <a:latin typeface="Arial" panose="020B0604020202090204"/>
                <a:cs typeface="Arial" panose="020B0604020202090204"/>
              </a:rPr>
              <a:t>)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 </a:t>
            </a:r>
            <a:r>
              <a:rPr sz="1500" spc="412" baseline="75000" dirty="0">
                <a:latin typeface="Arial" panose="020B0604020202090204"/>
                <a:cs typeface="Arial" panose="020B0604020202090204"/>
              </a:rPr>
              <a:t>∫</a:t>
            </a:r>
            <a:r>
              <a:rPr sz="1500" spc="-89" baseline="7500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25" dirty="0">
                <a:latin typeface="Verdana" panose="020B0604030504040204"/>
                <a:cs typeface="Verdana" panose="020B0604030504040204"/>
              </a:rPr>
              <a:t>σ</a:t>
            </a:r>
            <a:r>
              <a:rPr sz="1050" i="1" spc="-37" baseline="-12000" dirty="0">
                <a:latin typeface="Arial" panose="020B0604020202090204"/>
                <a:cs typeface="Arial" panose="020B0604020202090204"/>
              </a:rPr>
              <a:t>i </a:t>
            </a:r>
            <a:r>
              <a:rPr sz="1000" i="1" spc="-50" dirty="0">
                <a:latin typeface="Arial" panose="020B0604020202090204"/>
                <a:cs typeface="Arial" panose="020B0604020202090204"/>
              </a:rPr>
              <a:t>dS</a:t>
            </a:r>
            <a:r>
              <a:rPr sz="1050" i="1" spc="-75" baseline="-12000" dirty="0">
                <a:latin typeface="Arial" panose="020B0604020202090204"/>
                <a:cs typeface="Arial" panose="020B0604020202090204"/>
              </a:rPr>
              <a:t>i </a:t>
            </a:r>
            <a:r>
              <a:rPr sz="1000" i="1" spc="-10" dirty="0">
                <a:latin typeface="Arial" panose="020B0604020202090204"/>
                <a:cs typeface="Arial" panose="020B0604020202090204"/>
              </a:rPr>
              <a:t>exp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-10" dirty="0">
                <a:latin typeface="Arial" panose="020B0604020202090204"/>
                <a:cs typeface="Arial" panose="020B0604020202090204"/>
              </a:rPr>
              <a:t>j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2</a:t>
            </a:r>
            <a:r>
              <a:rPr sz="1000" b="1" spc="-10" dirty="0">
                <a:latin typeface="Arial" panose="020B0604020202090204"/>
                <a:cs typeface="Arial" panose="020B0604020202090204"/>
              </a:rPr>
              <a:t>kr</a:t>
            </a:r>
            <a:r>
              <a:rPr sz="1050" b="1" spc="-15" baseline="-12000" dirty="0">
                <a:latin typeface="Arial" panose="020B0604020202090204"/>
                <a:cs typeface="Arial" panose="020B0604020202090204"/>
              </a:rPr>
              <a:t>i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)</a:t>
            </a:r>
            <a:r>
              <a:rPr sz="1000" i="1" spc="-10" dirty="0">
                <a:latin typeface="Arial" panose="020B0604020202090204"/>
                <a:cs typeface="Arial" panose="020B0604020202090204"/>
              </a:rPr>
              <a:t>exp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(</a:t>
            </a:r>
            <a:r>
              <a:rPr sz="1000" spc="-10" dirty="0">
                <a:latin typeface="Noto Sans CJK JP Regular"/>
                <a:cs typeface="Noto Sans CJK JP Regular"/>
              </a:rPr>
              <a:t>−</a:t>
            </a:r>
            <a:r>
              <a:rPr sz="1000" i="1" spc="-10" dirty="0">
                <a:latin typeface="Arial" panose="020B0604020202090204"/>
                <a:cs typeface="Arial" panose="020B0604020202090204"/>
              </a:rPr>
              <a:t>j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2</a:t>
            </a:r>
            <a:r>
              <a:rPr sz="1000" b="1" spc="-10" dirty="0">
                <a:latin typeface="Arial" panose="020B0604020202090204"/>
                <a:cs typeface="Arial" panose="020B0604020202090204"/>
              </a:rPr>
              <a:t>kR</a:t>
            </a:r>
            <a:r>
              <a:rPr sz="1050" b="1" spc="-15" baseline="-12000" dirty="0">
                <a:latin typeface="Arial" panose="020B0604020202090204"/>
                <a:cs typeface="Arial" panose="020B0604020202090204"/>
              </a:rPr>
              <a:t>0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)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algn="ctr">
              <a:lnSpc>
                <a:spcPct val="100000"/>
              </a:lnSpc>
              <a:spcBef>
                <a:spcPts val="1710"/>
              </a:spcBef>
            </a:pPr>
            <a:r>
              <a:rPr sz="1000" i="1" spc="10" dirty="0">
                <a:latin typeface="Arial" panose="020B0604020202090204"/>
                <a:cs typeface="Arial" panose="020B0604020202090204"/>
              </a:rPr>
              <a:t>H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(</a:t>
            </a:r>
            <a:r>
              <a:rPr sz="1000" b="1" spc="10" dirty="0">
                <a:latin typeface="Arial" panose="020B0604020202090204"/>
                <a:cs typeface="Arial" panose="020B0604020202090204"/>
              </a:rPr>
              <a:t>k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)</a:t>
            </a:r>
            <a:r>
              <a:rPr sz="1000" i="1" spc="10" dirty="0">
                <a:latin typeface="Arial" panose="020B0604020202090204"/>
                <a:cs typeface="Arial" panose="020B0604020202090204"/>
              </a:rPr>
              <a:t>exp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10" dirty="0">
                <a:latin typeface="Arial" panose="020B0604020202090204"/>
                <a:cs typeface="Arial" panose="020B0604020202090204"/>
              </a:rPr>
              <a:t>j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2</a:t>
            </a:r>
            <a:r>
              <a:rPr sz="1000" b="1" spc="10" dirty="0">
                <a:latin typeface="Arial" panose="020B0604020202090204"/>
                <a:cs typeface="Arial" panose="020B0604020202090204"/>
              </a:rPr>
              <a:t>kR</a:t>
            </a:r>
            <a:r>
              <a:rPr sz="1050" b="1" spc="15" baseline="-12000" dirty="0">
                <a:latin typeface="Arial" panose="020B0604020202090204"/>
                <a:cs typeface="Arial" panose="020B0604020202090204"/>
              </a:rPr>
              <a:t>0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)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 </a:t>
            </a:r>
            <a:r>
              <a:rPr sz="1500" spc="412" baseline="75000" dirty="0">
                <a:latin typeface="Arial" panose="020B0604020202090204"/>
                <a:cs typeface="Arial" panose="020B0604020202090204"/>
              </a:rPr>
              <a:t>∫</a:t>
            </a:r>
            <a:r>
              <a:rPr sz="1500" spc="-30" baseline="7500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25" dirty="0">
                <a:latin typeface="Verdana" panose="020B0604030504040204"/>
                <a:cs typeface="Verdana" panose="020B0604030504040204"/>
              </a:rPr>
              <a:t>σ</a:t>
            </a:r>
            <a:r>
              <a:rPr sz="1050" i="1" spc="-37" baseline="-12000" dirty="0">
                <a:latin typeface="Arial" panose="020B0604020202090204"/>
                <a:cs typeface="Arial" panose="020B0604020202090204"/>
              </a:rPr>
              <a:t>i </a:t>
            </a:r>
            <a:r>
              <a:rPr sz="1000" i="1" spc="-50" dirty="0">
                <a:latin typeface="Arial" panose="020B0604020202090204"/>
                <a:cs typeface="Arial" panose="020B0604020202090204"/>
              </a:rPr>
              <a:t>dS</a:t>
            </a:r>
            <a:r>
              <a:rPr sz="1050" i="1" spc="-75" baseline="-12000" dirty="0">
                <a:latin typeface="Arial" panose="020B0604020202090204"/>
                <a:cs typeface="Arial" panose="020B0604020202090204"/>
              </a:rPr>
              <a:t>i </a:t>
            </a:r>
            <a:r>
              <a:rPr sz="1000" i="1" dirty="0">
                <a:latin typeface="Arial" panose="020B0604020202090204"/>
                <a:cs typeface="Arial" panose="020B0604020202090204"/>
              </a:rPr>
              <a:t>exp</a:t>
            </a:r>
            <a:r>
              <a:rPr sz="1000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dirty="0">
                <a:latin typeface="Arial" panose="020B0604020202090204"/>
                <a:cs typeface="Arial" panose="020B0604020202090204"/>
              </a:rPr>
              <a:t>j</a:t>
            </a:r>
            <a:r>
              <a:rPr sz="1000" dirty="0">
                <a:latin typeface="Arial" panose="020B0604020202090204"/>
                <a:cs typeface="Arial" panose="020B0604020202090204"/>
              </a:rPr>
              <a:t>2</a:t>
            </a:r>
            <a:r>
              <a:rPr sz="1000" b="1" dirty="0">
                <a:latin typeface="Arial" panose="020B0604020202090204"/>
                <a:cs typeface="Arial" panose="020B0604020202090204"/>
              </a:rPr>
              <a:t>kr</a:t>
            </a:r>
            <a:r>
              <a:rPr sz="1050" b="1" baseline="-12000" dirty="0">
                <a:latin typeface="Arial" panose="020B0604020202090204"/>
                <a:cs typeface="Arial" panose="020B0604020202090204"/>
              </a:rPr>
              <a:t>i</a:t>
            </a:r>
            <a:r>
              <a:rPr sz="1000" dirty="0">
                <a:latin typeface="Arial" panose="020B0604020202090204"/>
                <a:cs typeface="Arial" panose="020B0604020202090204"/>
              </a:rPr>
              <a:t>)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7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8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9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9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325755"/>
          </a:xfrm>
          <a:custGeom>
            <a:avLst/>
            <a:gdLst/>
            <a:ahLst/>
            <a:cxnLst/>
            <a:rect l="l" t="t" r="r" b="b"/>
            <a:pathLst>
              <a:path w="2304415" h="325755">
                <a:moveTo>
                  <a:pt x="0" y="325450"/>
                </a:moveTo>
                <a:lnTo>
                  <a:pt x="2303995" y="325450"/>
                </a:lnTo>
                <a:lnTo>
                  <a:pt x="2303995" y="0"/>
                </a:lnTo>
                <a:lnTo>
                  <a:pt x="0" y="0"/>
                </a:lnTo>
                <a:lnTo>
                  <a:pt x="0" y="32545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3995" y="0"/>
            <a:ext cx="2304415" cy="3073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07950" marR="1514475">
              <a:lnSpc>
                <a:spcPts val="540"/>
              </a:lnSpc>
              <a:spcBef>
                <a:spcPts val="165"/>
              </a:spcBef>
            </a:pP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Geometric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PSF </a:t>
            </a:r>
            <a:r>
              <a:rPr sz="5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point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</a:t>
            </a:r>
            <a:r>
              <a:rPr sz="5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view</a:t>
            </a:r>
            <a:endParaRPr sz="500">
              <a:latin typeface="Arial" panose="020B0604020202090204"/>
              <a:cs typeface="Arial" panose="020B0604020202090204"/>
            </a:endParaRPr>
          </a:p>
          <a:p>
            <a:pPr marL="107950" marR="1198245">
              <a:lnSpc>
                <a:spcPts val="540"/>
              </a:lnSpc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The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signal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processing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Why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different </a:t>
            </a:r>
            <a:r>
              <a:rPr sz="500" spc="-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SAR</a:t>
            </a:r>
            <a:r>
              <a:rPr sz="500" spc="7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 </a:t>
            </a:r>
            <a:r>
              <a:rPr sz="500" spc="-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algorithms?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0" y="320342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Imaging </a:t>
            </a:r>
            <a:r>
              <a:rPr sz="1400" spc="-6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from </a:t>
            </a:r>
            <a:r>
              <a:rPr sz="1400" spc="-6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indoor </a:t>
            </a:r>
            <a:r>
              <a:rPr sz="1400" spc="-7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measurement</a:t>
            </a:r>
            <a:r>
              <a:rPr sz="1400" spc="-3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(2/2)</a:t>
            </a:r>
            <a:endParaRPr sz="1400">
              <a:latin typeface="Trebuchet MS" panose="020B0703020202020204"/>
              <a:cs typeface="Trebuchet MS" panose="020B0703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193" y="713930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194" y="877151"/>
            <a:ext cx="3989653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9994" y="2310015"/>
            <a:ext cx="101600" cy="10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794" y="2297315"/>
            <a:ext cx="3938802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758164"/>
            <a:ext cx="50749" cy="15518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921423"/>
            <a:ext cx="3989704" cy="1439545"/>
          </a:xfrm>
          <a:custGeom>
            <a:avLst/>
            <a:gdLst/>
            <a:ahLst/>
            <a:cxnLst/>
            <a:rect l="l" t="t" r="r" b="b"/>
            <a:pathLst>
              <a:path w="3989704" h="1439545">
                <a:moveTo>
                  <a:pt x="3989654" y="0"/>
                </a:moveTo>
                <a:lnTo>
                  <a:pt x="0" y="0"/>
                </a:lnTo>
                <a:lnTo>
                  <a:pt x="0" y="1388592"/>
                </a:lnTo>
                <a:lnTo>
                  <a:pt x="4008" y="1408317"/>
                </a:lnTo>
                <a:lnTo>
                  <a:pt x="14922" y="1424470"/>
                </a:lnTo>
                <a:lnTo>
                  <a:pt x="31075" y="1435384"/>
                </a:lnTo>
                <a:lnTo>
                  <a:pt x="50800" y="1439392"/>
                </a:lnTo>
                <a:lnTo>
                  <a:pt x="3938854" y="1439392"/>
                </a:lnTo>
                <a:lnTo>
                  <a:pt x="3958579" y="1435384"/>
                </a:lnTo>
                <a:lnTo>
                  <a:pt x="3974732" y="1424470"/>
                </a:lnTo>
                <a:lnTo>
                  <a:pt x="3985646" y="1408317"/>
                </a:lnTo>
                <a:lnTo>
                  <a:pt x="3989654" y="1388592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796251"/>
            <a:ext cx="0" cy="1532890"/>
          </a:xfrm>
          <a:custGeom>
            <a:avLst/>
            <a:gdLst/>
            <a:ahLst/>
            <a:cxnLst/>
            <a:rect l="l" t="t" r="r" b="b"/>
            <a:pathLst>
              <a:path h="1532889">
                <a:moveTo>
                  <a:pt x="0" y="15328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78355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77085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75815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47294" y="700664"/>
            <a:ext cx="2971165" cy="469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Modelling </a:t>
            </a:r>
            <a:r>
              <a:rPr sz="10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of </a:t>
            </a:r>
            <a:r>
              <a:rPr sz="10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the</a:t>
            </a:r>
            <a:r>
              <a:rPr sz="1000" spc="19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signal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 panose="02020503050405090304"/>
              <a:cs typeface="Times New Roman" panose="02020503050405090304"/>
            </a:endParaRPr>
          </a:p>
          <a:p>
            <a:pPr marL="955040">
              <a:lnSpc>
                <a:spcPct val="100000"/>
              </a:lnSpc>
            </a:pPr>
            <a:r>
              <a:rPr sz="1000" i="1" spc="10" dirty="0">
                <a:latin typeface="Arial" panose="020B0604020202090204"/>
                <a:cs typeface="Arial" panose="020B0604020202090204"/>
              </a:rPr>
              <a:t>H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(</a:t>
            </a:r>
            <a:r>
              <a:rPr sz="1000" b="1" spc="10" dirty="0">
                <a:latin typeface="Arial" panose="020B0604020202090204"/>
                <a:cs typeface="Arial" panose="020B0604020202090204"/>
              </a:rPr>
              <a:t>k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)</a:t>
            </a:r>
            <a:r>
              <a:rPr sz="1000" i="1" spc="10" dirty="0">
                <a:latin typeface="Arial" panose="020B0604020202090204"/>
                <a:cs typeface="Arial" panose="020B0604020202090204"/>
              </a:rPr>
              <a:t>exp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10" dirty="0">
                <a:latin typeface="Arial" panose="020B0604020202090204"/>
                <a:cs typeface="Arial" panose="020B0604020202090204"/>
              </a:rPr>
              <a:t>j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2</a:t>
            </a:r>
            <a:r>
              <a:rPr sz="1000" b="1" spc="10" dirty="0">
                <a:latin typeface="Arial" panose="020B0604020202090204"/>
                <a:cs typeface="Arial" panose="020B0604020202090204"/>
              </a:rPr>
              <a:t>kR</a:t>
            </a:r>
            <a:r>
              <a:rPr sz="1050" b="1" spc="15" baseline="-12000" dirty="0">
                <a:latin typeface="Arial" panose="020B0604020202090204"/>
                <a:cs typeface="Arial" panose="020B0604020202090204"/>
              </a:rPr>
              <a:t>0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)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 </a:t>
            </a:r>
            <a:r>
              <a:rPr sz="1500" spc="412" baseline="75000" dirty="0">
                <a:latin typeface="Arial" panose="020B0604020202090204"/>
                <a:cs typeface="Arial" panose="020B0604020202090204"/>
              </a:rPr>
              <a:t>∫</a:t>
            </a:r>
            <a:r>
              <a:rPr sz="1500" spc="-22" baseline="7500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50" dirty="0">
                <a:latin typeface="Arial" panose="020B0604020202090204"/>
                <a:cs typeface="Arial" panose="020B0604020202090204"/>
              </a:rPr>
              <a:t>dS</a:t>
            </a:r>
            <a:r>
              <a:rPr sz="1050" i="1" spc="-75" baseline="-12000" dirty="0">
                <a:latin typeface="Arial" panose="020B0604020202090204"/>
                <a:cs typeface="Arial" panose="020B0604020202090204"/>
              </a:rPr>
              <a:t>i </a:t>
            </a:r>
            <a:r>
              <a:rPr sz="1000" i="1" spc="-25" dirty="0">
                <a:latin typeface="Verdana" panose="020B0604030504040204"/>
                <a:cs typeface="Verdana" panose="020B0604030504040204"/>
              </a:rPr>
              <a:t>σ</a:t>
            </a:r>
            <a:r>
              <a:rPr sz="1050" i="1" spc="-37" baseline="-12000" dirty="0">
                <a:latin typeface="Arial" panose="020B0604020202090204"/>
                <a:cs typeface="Arial" panose="020B0604020202090204"/>
              </a:rPr>
              <a:t>i </a:t>
            </a:r>
            <a:r>
              <a:rPr sz="1000" i="1" dirty="0">
                <a:latin typeface="Arial" panose="020B0604020202090204"/>
                <a:cs typeface="Arial" panose="020B0604020202090204"/>
              </a:rPr>
              <a:t>exp</a:t>
            </a:r>
            <a:r>
              <a:rPr sz="1000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dirty="0">
                <a:latin typeface="Arial" panose="020B0604020202090204"/>
                <a:cs typeface="Arial" panose="020B0604020202090204"/>
              </a:rPr>
              <a:t>j</a:t>
            </a:r>
            <a:r>
              <a:rPr sz="1000" dirty="0">
                <a:latin typeface="Arial" panose="020B0604020202090204"/>
                <a:cs typeface="Arial" panose="020B0604020202090204"/>
              </a:rPr>
              <a:t>2</a:t>
            </a:r>
            <a:r>
              <a:rPr sz="1000" b="1" dirty="0">
                <a:latin typeface="Arial" panose="020B0604020202090204"/>
                <a:cs typeface="Arial" panose="020B0604020202090204"/>
              </a:rPr>
              <a:t>kr</a:t>
            </a:r>
            <a:r>
              <a:rPr sz="1050" b="1" baseline="-12000" dirty="0">
                <a:latin typeface="Arial" panose="020B0604020202090204"/>
                <a:cs typeface="Arial" panose="020B0604020202090204"/>
              </a:rPr>
              <a:t>i</a:t>
            </a:r>
            <a:r>
              <a:rPr sz="1000" dirty="0">
                <a:latin typeface="Arial" panose="020B0604020202090204"/>
                <a:cs typeface="Arial" panose="020B0604020202090204"/>
              </a:rPr>
              <a:t>)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294" y="1373370"/>
            <a:ext cx="49593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 panose="020B0604020202090204"/>
                <a:cs typeface="Arial" panose="020B0604020202090204"/>
              </a:rPr>
              <a:t>with </a:t>
            </a:r>
            <a:r>
              <a:rPr sz="1000" b="1" spc="-30" dirty="0">
                <a:latin typeface="Arial" panose="020B0604020202090204"/>
                <a:cs typeface="Arial" panose="020B0604020202090204"/>
              </a:rPr>
              <a:t>k</a:t>
            </a:r>
            <a:r>
              <a:rPr sz="1000" b="1" spc="-2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3046" y="1194960"/>
            <a:ext cx="5575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0850" algn="l"/>
              </a:tabLst>
            </a:pPr>
            <a:r>
              <a:rPr sz="1000" spc="455" dirty="0">
                <a:latin typeface="Arial" panose="020B0604020202090204"/>
                <a:cs typeface="Arial" panose="020B0604020202090204"/>
              </a:rPr>
              <a:t>.	</a:t>
            </a:r>
            <a:r>
              <a:rPr sz="1000" spc="114" dirty="0">
                <a:latin typeface="Arial" panose="020B0604020202090204"/>
                <a:cs typeface="Arial" panose="020B0604020202090204"/>
              </a:rPr>
              <a:t>Σ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99653" y="1296192"/>
            <a:ext cx="838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45" dirty="0">
                <a:latin typeface="Arial" panose="020B0604020202090204"/>
                <a:cs typeface="Arial" panose="020B0604020202090204"/>
              </a:rPr>
              <a:t>x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6188" y="1296192"/>
            <a:ext cx="113665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sz="1000" i="1" spc="-15" dirty="0">
                <a:latin typeface="Arial" panose="020B0604020202090204"/>
                <a:cs typeface="Arial" panose="020B0604020202090204"/>
              </a:rPr>
              <a:t>k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cos</a:t>
            </a:r>
            <a:r>
              <a:rPr sz="1000" spc="-14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160" dirty="0">
                <a:latin typeface="Verdana" panose="020B0604030504040204"/>
                <a:cs typeface="Verdana" panose="020B0604030504040204"/>
              </a:rPr>
              <a:t>θ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L="24130">
              <a:lnSpc>
                <a:spcPts val="1200"/>
              </a:lnSpc>
              <a:tabLst>
                <a:tab pos="1064895" algn="l"/>
              </a:tabLst>
            </a:pPr>
            <a:r>
              <a:rPr sz="1000" i="1" spc="-15" dirty="0">
                <a:latin typeface="Arial" panose="020B0604020202090204"/>
                <a:cs typeface="Arial" panose="020B0604020202090204"/>
              </a:rPr>
              <a:t>k</a:t>
            </a:r>
            <a:r>
              <a:rPr sz="1000" i="1" spc="-3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sin</a:t>
            </a:r>
            <a:r>
              <a:rPr sz="1000" spc="-114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160" dirty="0">
                <a:latin typeface="Verdana" panose="020B0604030504040204"/>
                <a:cs typeface="Verdana" panose="020B0604030504040204"/>
              </a:rPr>
              <a:t>θ</a:t>
            </a:r>
            <a:r>
              <a:rPr sz="1000" i="1" dirty="0">
                <a:latin typeface="Verdana" panose="020B0604030504040204"/>
                <a:cs typeface="Verdana" panose="020B0604030504040204"/>
              </a:rPr>
              <a:t>	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05457" y="1194960"/>
            <a:ext cx="2838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455" dirty="0">
                <a:latin typeface="Arial" panose="020B0604020202090204"/>
                <a:cs typeface="Arial" panose="020B0604020202090204"/>
              </a:rPr>
              <a:t>.</a:t>
            </a:r>
            <a:r>
              <a:rPr sz="1000" spc="2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14" dirty="0">
                <a:latin typeface="Arial" panose="020B0604020202090204"/>
                <a:cs typeface="Arial" panose="020B0604020202090204"/>
              </a:rPr>
              <a:t>Σ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07807" y="1430302"/>
            <a:ext cx="15551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7855" algn="l"/>
                <a:tab pos="1519555" algn="l"/>
              </a:tabLst>
            </a:pPr>
            <a:r>
              <a:rPr sz="700" b="1" spc="-20" dirty="0">
                <a:latin typeface="Arial" panose="020B0604020202090204"/>
                <a:cs typeface="Arial" panose="020B0604020202090204"/>
              </a:rPr>
              <a:t>i	</a:t>
            </a:r>
            <a:r>
              <a:rPr sz="700" i="1" spc="20" dirty="0">
                <a:latin typeface="Arial" panose="020B0604020202090204"/>
                <a:cs typeface="Arial" panose="020B0604020202090204"/>
              </a:rPr>
              <a:t>i	i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26984" y="1373370"/>
            <a:ext cx="23215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49300" algn="l"/>
              </a:tabLst>
            </a:pPr>
            <a:r>
              <a:rPr sz="1000" spc="-55" dirty="0">
                <a:latin typeface="Arial" panose="020B0604020202090204"/>
                <a:cs typeface="Arial" panose="020B0604020202090204"/>
              </a:rPr>
              <a:t>and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 </a:t>
            </a:r>
            <a:r>
              <a:rPr sz="1000" b="1" spc="-20" dirty="0">
                <a:latin typeface="Arial" panose="020B0604020202090204"/>
                <a:cs typeface="Arial" panose="020B0604020202090204"/>
              </a:rPr>
              <a:t>r</a:t>
            </a:r>
            <a:r>
              <a:rPr sz="1000" b="1" spc="22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	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, </a:t>
            </a:r>
            <a:r>
              <a:rPr sz="1000" i="1" spc="-65" dirty="0">
                <a:latin typeface="Verdana" panose="020B0604030504040204"/>
                <a:cs typeface="Verdana" panose="020B0604030504040204"/>
              </a:rPr>
              <a:t>σ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 </a:t>
            </a:r>
            <a:r>
              <a:rPr sz="1000" i="1" spc="-5" dirty="0">
                <a:latin typeface="Verdana" panose="020B0604030504040204"/>
                <a:cs typeface="Verdana" panose="020B0604030504040204"/>
              </a:rPr>
              <a:t>σ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x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et </a:t>
            </a:r>
            <a:r>
              <a:rPr sz="1000" i="1" spc="-80" dirty="0">
                <a:latin typeface="Arial" panose="020B0604020202090204"/>
                <a:cs typeface="Arial" panose="020B0604020202090204"/>
              </a:rPr>
              <a:t>dS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r>
              <a:rPr sz="1000" spc="-175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dx dy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9193" y="2474785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9194" y="2638006"/>
            <a:ext cx="3989653" cy="506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59994" y="3225609"/>
            <a:ext cx="101600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0794" y="3212909"/>
            <a:ext cx="3938802" cy="114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98848" y="2519019"/>
            <a:ext cx="50749" cy="7065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9193" y="2682284"/>
            <a:ext cx="3989704" cy="594360"/>
          </a:xfrm>
          <a:custGeom>
            <a:avLst/>
            <a:gdLst/>
            <a:ahLst/>
            <a:cxnLst/>
            <a:rect l="l" t="t" r="r" b="b"/>
            <a:pathLst>
              <a:path w="3989704" h="594360">
                <a:moveTo>
                  <a:pt x="3989654" y="0"/>
                </a:moveTo>
                <a:lnTo>
                  <a:pt x="0" y="0"/>
                </a:lnTo>
                <a:lnTo>
                  <a:pt x="0" y="543325"/>
                </a:lnTo>
                <a:lnTo>
                  <a:pt x="4008" y="563049"/>
                </a:lnTo>
                <a:lnTo>
                  <a:pt x="14922" y="579202"/>
                </a:lnTo>
                <a:lnTo>
                  <a:pt x="31075" y="590116"/>
                </a:lnTo>
                <a:lnTo>
                  <a:pt x="50800" y="594125"/>
                </a:lnTo>
                <a:lnTo>
                  <a:pt x="3938854" y="594125"/>
                </a:lnTo>
                <a:lnTo>
                  <a:pt x="3958579" y="590116"/>
                </a:lnTo>
                <a:lnTo>
                  <a:pt x="3974732" y="579202"/>
                </a:lnTo>
                <a:lnTo>
                  <a:pt x="3985646" y="563049"/>
                </a:lnTo>
                <a:lnTo>
                  <a:pt x="3989654" y="543325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298848" y="2557115"/>
            <a:ext cx="0" cy="687705"/>
          </a:xfrm>
          <a:custGeom>
            <a:avLst/>
            <a:gdLst/>
            <a:ahLst/>
            <a:cxnLst/>
            <a:rect l="l" t="t" r="r" b="b"/>
            <a:pathLst>
              <a:path h="687705">
                <a:moveTo>
                  <a:pt x="0" y="68754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298848" y="254441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298848" y="253171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298848" y="251901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47294" y="1804967"/>
            <a:ext cx="3723640" cy="1433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865" algn="ctr">
              <a:lnSpc>
                <a:spcPct val="100000"/>
              </a:lnSpc>
              <a:spcBef>
                <a:spcPts val="95"/>
              </a:spcBef>
            </a:pPr>
            <a:r>
              <a:rPr sz="1000" i="1" spc="10" dirty="0">
                <a:latin typeface="Arial" panose="020B0604020202090204"/>
                <a:cs typeface="Arial" panose="020B0604020202090204"/>
              </a:rPr>
              <a:t>H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(</a:t>
            </a:r>
            <a:r>
              <a:rPr sz="1000" b="1" spc="10" dirty="0">
                <a:latin typeface="Arial" panose="020B0604020202090204"/>
                <a:cs typeface="Arial" panose="020B0604020202090204"/>
              </a:rPr>
              <a:t>k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)</a:t>
            </a:r>
            <a:r>
              <a:rPr sz="1000" i="1" spc="10" dirty="0">
                <a:latin typeface="Arial" panose="020B0604020202090204"/>
                <a:cs typeface="Arial" panose="020B0604020202090204"/>
              </a:rPr>
              <a:t>exp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10" dirty="0">
                <a:latin typeface="Arial" panose="020B0604020202090204"/>
                <a:cs typeface="Arial" panose="020B0604020202090204"/>
              </a:rPr>
              <a:t>j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2</a:t>
            </a:r>
            <a:r>
              <a:rPr sz="1000" b="1" spc="10" dirty="0">
                <a:latin typeface="Arial" panose="020B0604020202090204"/>
                <a:cs typeface="Arial" panose="020B0604020202090204"/>
              </a:rPr>
              <a:t>kR</a:t>
            </a:r>
            <a:r>
              <a:rPr sz="1050" b="1" spc="15" baseline="-12000" dirty="0">
                <a:latin typeface="Arial" panose="020B0604020202090204"/>
                <a:cs typeface="Arial" panose="020B0604020202090204"/>
              </a:rPr>
              <a:t>0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)</a:t>
            </a:r>
            <a:r>
              <a:rPr sz="1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r>
              <a:rPr sz="1000" dirty="0">
                <a:latin typeface="Arial" panose="020B0604020202090204"/>
                <a:cs typeface="Arial" panose="020B0604020202090204"/>
              </a:rPr>
              <a:t> </a:t>
            </a:r>
            <a:r>
              <a:rPr sz="1500" spc="412" baseline="75000" dirty="0">
                <a:latin typeface="Arial" panose="020B0604020202090204"/>
                <a:cs typeface="Arial" panose="020B0604020202090204"/>
              </a:rPr>
              <a:t>∫</a:t>
            </a:r>
            <a:r>
              <a:rPr sz="1500" spc="509" baseline="7500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dxdy</a:t>
            </a:r>
            <a:r>
              <a:rPr sz="1000" i="1" spc="-17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5" dirty="0">
                <a:latin typeface="Verdana" panose="020B0604030504040204"/>
                <a:cs typeface="Verdana" panose="020B0604030504040204"/>
              </a:rPr>
              <a:t>σ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x</a:t>
            </a:r>
            <a:r>
              <a:rPr sz="1000" i="1" spc="-19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85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-16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)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exp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j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2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k</a:t>
            </a:r>
            <a:r>
              <a:rPr sz="1050" i="1" spc="-7" baseline="-12000" dirty="0">
                <a:latin typeface="Arial" panose="020B0604020202090204"/>
                <a:cs typeface="Arial" panose="020B0604020202090204"/>
              </a:rPr>
              <a:t>x</a:t>
            </a:r>
            <a:r>
              <a:rPr sz="1050" i="1" spc="135" baseline="-1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cos</a:t>
            </a:r>
            <a:r>
              <a:rPr sz="1000" spc="-114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θ</a:t>
            </a:r>
            <a:r>
              <a:rPr sz="1000" i="1" spc="-90" dirty="0">
                <a:latin typeface="Arial" panose="020B0604020202090204"/>
                <a:cs typeface="Arial" panose="020B0604020202090204"/>
              </a:rPr>
              <a:t>x</a:t>
            </a:r>
            <a:r>
              <a:rPr sz="1000" i="1" spc="-18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)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exp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j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2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k</a:t>
            </a:r>
            <a:r>
              <a:rPr sz="1050" i="1" spc="-7" baseline="-12000" dirty="0">
                <a:latin typeface="Arial" panose="020B0604020202090204"/>
                <a:cs typeface="Arial" panose="020B0604020202090204"/>
              </a:rPr>
              <a:t>y</a:t>
            </a:r>
            <a:r>
              <a:rPr sz="1050" i="1" spc="150" baseline="-1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sin</a:t>
            </a:r>
            <a:r>
              <a:rPr sz="1000" spc="-114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θ</a:t>
            </a:r>
            <a:r>
              <a:rPr sz="1000" i="1" spc="-90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-16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1000" spc="-20" dirty="0">
                <a:latin typeface="Arial" panose="020B0604020202090204"/>
                <a:cs typeface="Arial" panose="020B0604020202090204"/>
              </a:rPr>
              <a:t>Let 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K</a:t>
            </a:r>
            <a:r>
              <a:rPr sz="1050" i="1" spc="7" baseline="-12000" dirty="0">
                <a:latin typeface="Arial" panose="020B0604020202090204"/>
                <a:cs typeface="Arial" panose="020B0604020202090204"/>
              </a:rPr>
              <a:t>x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2</a:t>
            </a:r>
            <a:r>
              <a:rPr sz="1000" i="1" spc="-40" dirty="0">
                <a:latin typeface="Arial" panose="020B0604020202090204"/>
                <a:cs typeface="Arial" panose="020B0604020202090204"/>
              </a:rPr>
              <a:t>k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cos </a:t>
            </a:r>
            <a:r>
              <a:rPr sz="1000" i="1" spc="-160" dirty="0">
                <a:latin typeface="Verdana" panose="020B0604030504040204"/>
                <a:cs typeface="Verdana" panose="020B0604030504040204"/>
              </a:rPr>
              <a:t>θ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and 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K</a:t>
            </a:r>
            <a:r>
              <a:rPr sz="1050" i="1" spc="7" baseline="-12000" dirty="0">
                <a:latin typeface="Arial" panose="020B0604020202090204"/>
                <a:cs typeface="Arial" panose="020B0604020202090204"/>
              </a:rPr>
              <a:t>y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2</a:t>
            </a:r>
            <a:r>
              <a:rPr sz="1000" i="1" spc="-40" dirty="0">
                <a:latin typeface="Arial" panose="020B0604020202090204"/>
                <a:cs typeface="Arial" panose="020B0604020202090204"/>
              </a:rPr>
              <a:t>k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sin</a:t>
            </a:r>
            <a:r>
              <a:rPr sz="1000" spc="-20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160" dirty="0">
                <a:latin typeface="Verdana" panose="020B0604030504040204"/>
                <a:cs typeface="Verdana" panose="020B0604030504040204"/>
              </a:rPr>
              <a:t>θ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 panose="02020503050405090304"/>
              <a:cs typeface="Times New Roman" panose="02020503050405090304"/>
            </a:endParaRPr>
          </a:p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Final</a:t>
            </a:r>
            <a:r>
              <a:rPr sz="1000" spc="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signal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 panose="02020503050405090304"/>
              <a:cs typeface="Times New Roman" panose="02020503050405090304"/>
            </a:endParaRPr>
          </a:p>
          <a:p>
            <a:pPr marL="189865" algn="ctr">
              <a:lnSpc>
                <a:spcPct val="100000"/>
              </a:lnSpc>
            </a:pPr>
            <a:r>
              <a:rPr sz="1000" i="1" spc="10" dirty="0">
                <a:latin typeface="Arial" panose="020B0604020202090204"/>
                <a:cs typeface="Arial" panose="020B0604020202090204"/>
              </a:rPr>
              <a:t>exp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10" dirty="0">
                <a:latin typeface="Arial" panose="020B0604020202090204"/>
                <a:cs typeface="Arial" panose="020B0604020202090204"/>
              </a:rPr>
              <a:t>j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2</a:t>
            </a:r>
            <a:r>
              <a:rPr sz="1000" b="1" spc="10" dirty="0">
                <a:latin typeface="Arial" panose="020B0604020202090204"/>
                <a:cs typeface="Arial" panose="020B0604020202090204"/>
              </a:rPr>
              <a:t>kR</a:t>
            </a:r>
            <a:r>
              <a:rPr sz="1050" b="1" spc="15" baseline="-12000" dirty="0">
                <a:latin typeface="Arial" panose="020B0604020202090204"/>
                <a:cs typeface="Arial" panose="020B0604020202090204"/>
              </a:rPr>
              <a:t>0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)</a:t>
            </a:r>
            <a:r>
              <a:rPr sz="1000" i="1" spc="10" dirty="0">
                <a:latin typeface="Arial" panose="020B0604020202090204"/>
                <a:cs typeface="Arial" panose="020B0604020202090204"/>
              </a:rPr>
              <a:t>H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(</a:t>
            </a:r>
            <a:r>
              <a:rPr sz="1000" b="1" spc="10" dirty="0">
                <a:latin typeface="Arial" panose="020B0604020202090204"/>
                <a:cs typeface="Arial" panose="020B0604020202090204"/>
              </a:rPr>
              <a:t>k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)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 </a:t>
            </a:r>
            <a:r>
              <a:rPr sz="1500" spc="412" baseline="75000" dirty="0">
                <a:latin typeface="Arial" panose="020B0604020202090204"/>
                <a:cs typeface="Arial" panose="020B0604020202090204"/>
              </a:rPr>
              <a:t>∫</a:t>
            </a:r>
            <a:r>
              <a:rPr sz="1500" spc="487" baseline="7500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dxdy</a:t>
            </a:r>
            <a:r>
              <a:rPr sz="1000" i="1" spc="-175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5" dirty="0">
                <a:latin typeface="Verdana" panose="020B0604030504040204"/>
                <a:cs typeface="Verdana" panose="020B0604030504040204"/>
              </a:rPr>
              <a:t>σ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x</a:t>
            </a:r>
            <a:r>
              <a:rPr sz="1000" i="1" spc="-19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90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-17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5" dirty="0">
                <a:latin typeface="Arial" panose="020B0604020202090204"/>
                <a:cs typeface="Arial" panose="020B0604020202090204"/>
              </a:rPr>
              <a:t>)</a:t>
            </a:r>
            <a:r>
              <a:rPr sz="1000" i="1" spc="15" dirty="0">
                <a:latin typeface="Arial" panose="020B0604020202090204"/>
                <a:cs typeface="Arial" panose="020B0604020202090204"/>
              </a:rPr>
              <a:t>exp</a:t>
            </a:r>
            <a:r>
              <a:rPr sz="1000" spc="1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15" dirty="0">
                <a:latin typeface="Arial" panose="020B0604020202090204"/>
                <a:cs typeface="Arial" panose="020B0604020202090204"/>
              </a:rPr>
              <a:t>j</a:t>
            </a:r>
            <a:r>
              <a:rPr sz="1000" spc="1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15" dirty="0">
                <a:latin typeface="Arial" panose="020B0604020202090204"/>
                <a:cs typeface="Arial" panose="020B0604020202090204"/>
              </a:rPr>
              <a:t>K</a:t>
            </a:r>
            <a:r>
              <a:rPr sz="1050" i="1" spc="22" baseline="-12000" dirty="0">
                <a:latin typeface="Arial" panose="020B0604020202090204"/>
                <a:cs typeface="Arial" panose="020B0604020202090204"/>
              </a:rPr>
              <a:t>x</a:t>
            </a:r>
            <a:r>
              <a:rPr sz="1050" i="1" spc="-127" baseline="-1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x</a:t>
            </a:r>
            <a:r>
              <a:rPr sz="1000" i="1" spc="3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+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K</a:t>
            </a:r>
            <a:r>
              <a:rPr sz="1050" i="1" spc="7" baseline="-12000" dirty="0">
                <a:latin typeface="Arial" panose="020B0604020202090204"/>
                <a:cs typeface="Arial" panose="020B0604020202090204"/>
              </a:rPr>
              <a:t>y</a:t>
            </a:r>
            <a:r>
              <a:rPr sz="1050" i="1" spc="-112" baseline="-1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-17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))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189865" algn="ctr">
              <a:lnSpc>
                <a:spcPct val="100000"/>
              </a:lnSpc>
              <a:spcBef>
                <a:spcPts val="1225"/>
              </a:spcBef>
            </a:pPr>
            <a:r>
              <a:rPr sz="1000" i="1" spc="-5" dirty="0">
                <a:latin typeface="Verdana" panose="020B0604030504040204"/>
                <a:cs typeface="Verdana" panose="020B0604030504040204"/>
              </a:rPr>
              <a:t>σ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x</a:t>
            </a:r>
            <a:r>
              <a:rPr sz="1000" i="1" spc="-195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85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-17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</a:t>
            </a:r>
            <a:r>
              <a:rPr sz="1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10" dirty="0">
                <a:latin typeface="Arial" panose="020B0604020202090204"/>
                <a:cs typeface="Arial" panose="020B0604020202090204"/>
              </a:rPr>
              <a:t>TF</a:t>
            </a:r>
            <a:r>
              <a:rPr sz="1000" i="1" spc="-145" dirty="0">
                <a:latin typeface="Arial" panose="020B0604020202090204"/>
                <a:cs typeface="Arial" panose="020B0604020202090204"/>
              </a:rPr>
              <a:t> </a:t>
            </a:r>
            <a:r>
              <a:rPr sz="1050" spc="22" baseline="32000" dirty="0">
                <a:latin typeface="DejaVu Sans"/>
                <a:cs typeface="DejaVu Sans"/>
              </a:rPr>
              <a:t>−</a:t>
            </a:r>
            <a:r>
              <a:rPr sz="1050" spc="22" baseline="32000" dirty="0">
                <a:latin typeface="Arial" panose="020B0604020202090204"/>
                <a:cs typeface="Arial" panose="020B0604020202090204"/>
              </a:rPr>
              <a:t>1</a:t>
            </a:r>
            <a:r>
              <a:rPr sz="1000" spc="1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15" dirty="0">
                <a:latin typeface="Arial" panose="020B0604020202090204"/>
                <a:cs typeface="Arial" panose="020B0604020202090204"/>
              </a:rPr>
              <a:t>exp</a:t>
            </a:r>
            <a:r>
              <a:rPr sz="1000" spc="1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15" dirty="0">
                <a:latin typeface="Arial" panose="020B0604020202090204"/>
                <a:cs typeface="Arial" panose="020B0604020202090204"/>
              </a:rPr>
              <a:t>j</a:t>
            </a:r>
            <a:r>
              <a:rPr sz="1000" spc="15" dirty="0">
                <a:latin typeface="Arial" panose="020B0604020202090204"/>
                <a:cs typeface="Arial" panose="020B0604020202090204"/>
              </a:rPr>
              <a:t>2</a:t>
            </a:r>
            <a:r>
              <a:rPr sz="1000" b="1" spc="15" dirty="0">
                <a:latin typeface="Arial" panose="020B0604020202090204"/>
                <a:cs typeface="Arial" panose="020B0604020202090204"/>
              </a:rPr>
              <a:t>kR</a:t>
            </a:r>
            <a:r>
              <a:rPr sz="1050" b="1" spc="22" baseline="-12000" dirty="0">
                <a:latin typeface="Arial" panose="020B0604020202090204"/>
                <a:cs typeface="Arial" panose="020B0604020202090204"/>
              </a:rPr>
              <a:t>0</a:t>
            </a:r>
            <a:r>
              <a:rPr sz="1000" spc="15" dirty="0">
                <a:latin typeface="Arial" panose="020B0604020202090204"/>
                <a:cs typeface="Arial" panose="020B0604020202090204"/>
              </a:rPr>
              <a:t>)</a:t>
            </a:r>
            <a:r>
              <a:rPr sz="1000" i="1" spc="15" dirty="0">
                <a:latin typeface="Arial" panose="020B0604020202090204"/>
                <a:cs typeface="Arial" panose="020B0604020202090204"/>
              </a:rPr>
              <a:t>H</a:t>
            </a:r>
            <a:r>
              <a:rPr sz="1000" spc="15" dirty="0">
                <a:latin typeface="Arial" panose="020B0604020202090204"/>
                <a:cs typeface="Arial" panose="020B0604020202090204"/>
              </a:rPr>
              <a:t>(</a:t>
            </a:r>
            <a:r>
              <a:rPr sz="1000" b="1" spc="15" dirty="0">
                <a:latin typeface="Arial" panose="020B0604020202090204"/>
                <a:cs typeface="Arial" panose="020B0604020202090204"/>
              </a:rPr>
              <a:t>k</a:t>
            </a:r>
            <a:r>
              <a:rPr sz="1000" spc="15" dirty="0">
                <a:latin typeface="Arial" panose="020B0604020202090204"/>
                <a:cs typeface="Arial" panose="020B0604020202090204"/>
              </a:rPr>
              <a:t>))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6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7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8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8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3995" y="0"/>
            <a:ext cx="2304415" cy="325755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17780" rIns="0" bIns="0" rtlCol="0">
            <a:spAutoFit/>
          </a:bodyPr>
          <a:lstStyle/>
          <a:p>
            <a:pPr marL="107950" marR="1514475">
              <a:lnSpc>
                <a:spcPts val="540"/>
              </a:lnSpc>
              <a:spcBef>
                <a:spcPts val="140"/>
              </a:spcBef>
            </a:pP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Geometric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PSF </a:t>
            </a:r>
            <a:r>
              <a:rPr sz="5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point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</a:t>
            </a:r>
            <a:r>
              <a:rPr sz="5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view</a:t>
            </a:r>
            <a:endParaRPr sz="500">
              <a:latin typeface="Arial" panose="020B0604020202090204"/>
              <a:cs typeface="Arial" panose="020B0604020202090204"/>
            </a:endParaRPr>
          </a:p>
          <a:p>
            <a:pPr marL="107950" marR="1198245">
              <a:lnSpc>
                <a:spcPts val="540"/>
              </a:lnSpc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The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signal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processing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Why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different </a:t>
            </a:r>
            <a:r>
              <a:rPr sz="500" spc="-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SAR</a:t>
            </a:r>
            <a:r>
              <a:rPr sz="500" spc="7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 </a:t>
            </a:r>
            <a:r>
              <a:rPr sz="500" spc="-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algorithms?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838225"/>
            <a:ext cx="3989704" cy="170815"/>
          </a:xfrm>
          <a:custGeom>
            <a:avLst/>
            <a:gdLst/>
            <a:ahLst/>
            <a:cxnLst/>
            <a:rect l="l" t="t" r="r" b="b"/>
            <a:pathLst>
              <a:path w="3989704" h="17081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0251"/>
                </a:lnTo>
                <a:lnTo>
                  <a:pt x="3989654" y="17025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882459"/>
            <a:ext cx="4040403" cy="1639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1171511"/>
            <a:ext cx="101600" cy="10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0794" y="1158811"/>
            <a:ext cx="3938802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98848" y="933265"/>
            <a:ext cx="50749" cy="2382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9193" y="1040111"/>
            <a:ext cx="3989704" cy="182245"/>
          </a:xfrm>
          <a:custGeom>
            <a:avLst/>
            <a:gdLst/>
            <a:ahLst/>
            <a:cxnLst/>
            <a:rect l="l" t="t" r="r" b="b"/>
            <a:pathLst>
              <a:path w="3989704" h="182244">
                <a:moveTo>
                  <a:pt x="3989654" y="0"/>
                </a:moveTo>
                <a:lnTo>
                  <a:pt x="0" y="0"/>
                </a:lnTo>
                <a:lnTo>
                  <a:pt x="0" y="131400"/>
                </a:lnTo>
                <a:lnTo>
                  <a:pt x="4008" y="151125"/>
                </a:lnTo>
                <a:lnTo>
                  <a:pt x="14922" y="167278"/>
                </a:lnTo>
                <a:lnTo>
                  <a:pt x="31075" y="178192"/>
                </a:lnTo>
                <a:lnTo>
                  <a:pt x="50800" y="182200"/>
                </a:lnTo>
                <a:lnTo>
                  <a:pt x="3938854" y="182200"/>
                </a:lnTo>
                <a:lnTo>
                  <a:pt x="3958579" y="178192"/>
                </a:lnTo>
                <a:lnTo>
                  <a:pt x="3974732" y="167278"/>
                </a:lnTo>
                <a:lnTo>
                  <a:pt x="3985646" y="151125"/>
                </a:lnTo>
                <a:lnTo>
                  <a:pt x="3989654" y="131400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920565"/>
            <a:ext cx="0" cy="270510"/>
          </a:xfrm>
          <a:custGeom>
            <a:avLst/>
            <a:gdLst/>
            <a:ahLst/>
            <a:cxnLst/>
            <a:rect l="l" t="t" r="r" b="b"/>
            <a:pathLst>
              <a:path h="270509">
                <a:moveTo>
                  <a:pt x="0" y="26999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90786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89516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88246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0" y="320342"/>
            <a:ext cx="4608195" cy="87121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3302635" algn="ctr">
              <a:lnSpc>
                <a:spcPct val="100000"/>
              </a:lnSpc>
              <a:spcBef>
                <a:spcPts val="135"/>
              </a:spcBef>
            </a:pPr>
            <a:r>
              <a:rPr sz="1400" spc="-5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Computation</a:t>
            </a:r>
            <a:endParaRPr sz="1400">
              <a:latin typeface="Trebuchet MS" panose="020B0703020202020204"/>
              <a:cs typeface="Trebuchet MS" panose="020B0703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 panose="02020503050405090304"/>
              <a:cs typeface="Times New Roman" panose="02020503050405090304"/>
            </a:endParaRPr>
          </a:p>
          <a:p>
            <a:pPr marL="359410">
              <a:lnSpc>
                <a:spcPct val="100000"/>
              </a:lnSpc>
            </a:pPr>
            <a:r>
              <a:rPr sz="1000" spc="-3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Methods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359410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latin typeface="Arial" panose="020B0604020202090204"/>
                <a:cs typeface="Arial" panose="020B0604020202090204"/>
              </a:rPr>
              <a:t>Approximate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frequency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support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by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a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rectangular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box.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5203" y="1526057"/>
            <a:ext cx="1901825" cy="170815"/>
          </a:xfrm>
          <a:custGeom>
            <a:avLst/>
            <a:gdLst/>
            <a:ahLst/>
            <a:cxnLst/>
            <a:rect l="l" t="t" r="r" b="b"/>
            <a:pathLst>
              <a:path w="1901825" h="170814">
                <a:moveTo>
                  <a:pt x="185082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0251"/>
                </a:lnTo>
                <a:lnTo>
                  <a:pt x="1901622" y="170251"/>
                </a:lnTo>
                <a:lnTo>
                  <a:pt x="1901622" y="50800"/>
                </a:lnTo>
                <a:lnTo>
                  <a:pt x="1897613" y="31075"/>
                </a:lnTo>
                <a:lnTo>
                  <a:pt x="1886699" y="14922"/>
                </a:lnTo>
                <a:lnTo>
                  <a:pt x="1870547" y="4008"/>
                </a:lnTo>
                <a:lnTo>
                  <a:pt x="1850822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23303" y="1512803"/>
            <a:ext cx="6248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Resolutions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5203" y="1570304"/>
            <a:ext cx="1952396" cy="1639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6003" y="3091484"/>
            <a:ext cx="101600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6804" y="3078784"/>
            <a:ext cx="1850795" cy="114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86825" y="1621078"/>
            <a:ext cx="50774" cy="14704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85203" y="1727923"/>
            <a:ext cx="1901825" cy="1414780"/>
          </a:xfrm>
          <a:custGeom>
            <a:avLst/>
            <a:gdLst/>
            <a:ahLst/>
            <a:cxnLst/>
            <a:rect l="l" t="t" r="r" b="b"/>
            <a:pathLst>
              <a:path w="1901825" h="1414780">
                <a:moveTo>
                  <a:pt x="1901622" y="0"/>
                </a:moveTo>
                <a:lnTo>
                  <a:pt x="0" y="0"/>
                </a:lnTo>
                <a:lnTo>
                  <a:pt x="0" y="1363560"/>
                </a:lnTo>
                <a:lnTo>
                  <a:pt x="4008" y="1383285"/>
                </a:lnTo>
                <a:lnTo>
                  <a:pt x="14922" y="1399438"/>
                </a:lnTo>
                <a:lnTo>
                  <a:pt x="31075" y="1410352"/>
                </a:lnTo>
                <a:lnTo>
                  <a:pt x="50800" y="1414361"/>
                </a:lnTo>
                <a:lnTo>
                  <a:pt x="1850822" y="1414361"/>
                </a:lnTo>
                <a:lnTo>
                  <a:pt x="1870547" y="1410352"/>
                </a:lnTo>
                <a:lnTo>
                  <a:pt x="1886699" y="1399438"/>
                </a:lnTo>
                <a:lnTo>
                  <a:pt x="1897613" y="1383285"/>
                </a:lnTo>
                <a:lnTo>
                  <a:pt x="1901622" y="1363560"/>
                </a:lnTo>
                <a:lnTo>
                  <a:pt x="1901622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186825" y="1608378"/>
            <a:ext cx="0" cy="1502410"/>
          </a:xfrm>
          <a:custGeom>
            <a:avLst/>
            <a:gdLst/>
            <a:ahLst/>
            <a:cxnLst/>
            <a:rect l="l" t="t" r="r" b="b"/>
            <a:pathLst>
              <a:path h="1502410">
                <a:moveTo>
                  <a:pt x="0" y="150215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186825" y="159567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186825" y="158297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186825" y="157027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6003" y="1753260"/>
            <a:ext cx="1439993" cy="1344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421203" y="1526057"/>
            <a:ext cx="1901825" cy="170815"/>
          </a:xfrm>
          <a:custGeom>
            <a:avLst/>
            <a:gdLst/>
            <a:ahLst/>
            <a:cxnLst/>
            <a:rect l="l" t="t" r="r" b="b"/>
            <a:pathLst>
              <a:path w="1901825" h="170814">
                <a:moveTo>
                  <a:pt x="185082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0251"/>
                </a:lnTo>
                <a:lnTo>
                  <a:pt x="1901622" y="170251"/>
                </a:lnTo>
                <a:lnTo>
                  <a:pt x="1901622" y="50800"/>
                </a:lnTo>
                <a:lnTo>
                  <a:pt x="1897613" y="31075"/>
                </a:lnTo>
                <a:lnTo>
                  <a:pt x="1886699" y="14922"/>
                </a:lnTo>
                <a:lnTo>
                  <a:pt x="1870547" y="4008"/>
                </a:lnTo>
                <a:lnTo>
                  <a:pt x="1850822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459304" y="1512803"/>
            <a:ext cx="6248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Resolutions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21204" y="1570304"/>
            <a:ext cx="1952396" cy="1639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72004" y="2975381"/>
            <a:ext cx="101600" cy="1016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22804" y="2962681"/>
            <a:ext cx="1850795" cy="1143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322826" y="1621078"/>
            <a:ext cx="50774" cy="135430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421203" y="1727922"/>
            <a:ext cx="1901825" cy="1298575"/>
          </a:xfrm>
          <a:custGeom>
            <a:avLst/>
            <a:gdLst/>
            <a:ahLst/>
            <a:cxnLst/>
            <a:rect l="l" t="t" r="r" b="b"/>
            <a:pathLst>
              <a:path w="1901825" h="1298575">
                <a:moveTo>
                  <a:pt x="1901622" y="0"/>
                </a:moveTo>
                <a:lnTo>
                  <a:pt x="0" y="0"/>
                </a:lnTo>
                <a:lnTo>
                  <a:pt x="0" y="1247458"/>
                </a:lnTo>
                <a:lnTo>
                  <a:pt x="4008" y="1267183"/>
                </a:lnTo>
                <a:lnTo>
                  <a:pt x="14922" y="1283336"/>
                </a:lnTo>
                <a:lnTo>
                  <a:pt x="31075" y="1294250"/>
                </a:lnTo>
                <a:lnTo>
                  <a:pt x="50800" y="1298259"/>
                </a:lnTo>
                <a:lnTo>
                  <a:pt x="1850822" y="1298259"/>
                </a:lnTo>
                <a:lnTo>
                  <a:pt x="1870547" y="1294250"/>
                </a:lnTo>
                <a:lnTo>
                  <a:pt x="1886699" y="1283336"/>
                </a:lnTo>
                <a:lnTo>
                  <a:pt x="1897613" y="1267183"/>
                </a:lnTo>
                <a:lnTo>
                  <a:pt x="1901622" y="1247458"/>
                </a:lnTo>
                <a:lnTo>
                  <a:pt x="1901622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322826" y="1608378"/>
            <a:ext cx="0" cy="1386205"/>
          </a:xfrm>
          <a:custGeom>
            <a:avLst/>
            <a:gdLst/>
            <a:ahLst/>
            <a:cxnLst/>
            <a:rect l="l" t="t" r="r" b="b"/>
            <a:pathLst>
              <a:path h="1386205">
                <a:moveTo>
                  <a:pt x="0" y="138605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322826" y="159567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322826" y="158297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322826" y="157027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745280" y="1714543"/>
            <a:ext cx="1695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215" dirty="0">
                <a:latin typeface="Arial" panose="020B0604020202090204"/>
                <a:cs typeface="Arial" panose="020B0604020202090204"/>
              </a:rPr>
              <a:t>∆</a:t>
            </a:r>
            <a:r>
              <a:rPr sz="1000" i="1" spc="25" dirty="0">
                <a:latin typeface="Arial" panose="020B0604020202090204"/>
                <a:cs typeface="Arial" panose="020B0604020202090204"/>
              </a:rPr>
              <a:t>f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757980" y="1907730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5">
                <a:moveTo>
                  <a:pt x="0" y="0"/>
                </a:moveTo>
                <a:lnTo>
                  <a:pt x="17156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2786583" y="1800141"/>
            <a:ext cx="1092835" cy="44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65" dirty="0">
                <a:latin typeface="Arial" panose="020B0604020202090204"/>
                <a:cs typeface="Arial" panose="020B0604020202090204"/>
              </a:rPr>
              <a:t>∆</a:t>
            </a:r>
            <a:r>
              <a:rPr sz="1000" i="1" spc="65" dirty="0">
                <a:latin typeface="Arial" panose="020B0604020202090204"/>
                <a:cs typeface="Arial" panose="020B0604020202090204"/>
              </a:rPr>
              <a:t>k</a:t>
            </a:r>
            <a:r>
              <a:rPr sz="1050" i="1" spc="97" baseline="-12000" dirty="0">
                <a:latin typeface="Arial" panose="020B0604020202090204"/>
                <a:cs typeface="Arial" panose="020B0604020202090204"/>
              </a:rPr>
              <a:t>x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 </a:t>
            </a:r>
            <a:r>
              <a:rPr sz="1000" spc="45" dirty="0">
                <a:latin typeface="Arial" panose="020B0604020202090204"/>
                <a:cs typeface="Arial" panose="020B0604020202090204"/>
              </a:rPr>
              <a:t>2∆</a:t>
            </a:r>
            <a:r>
              <a:rPr sz="1000" i="1" spc="45" dirty="0">
                <a:latin typeface="Arial" panose="020B0604020202090204"/>
                <a:cs typeface="Arial" panose="020B0604020202090204"/>
              </a:rPr>
              <a:t>k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4</a:t>
            </a:r>
            <a:r>
              <a:rPr sz="1000" i="1" spc="-70" dirty="0">
                <a:latin typeface="Verdana" panose="020B0604030504040204"/>
                <a:cs typeface="Verdana" panose="020B0604030504040204"/>
              </a:rPr>
              <a:t>π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 </a:t>
            </a:r>
            <a:r>
              <a:rPr sz="1500" i="1" spc="-89" baseline="-39000" dirty="0">
                <a:latin typeface="Arial" panose="020B0604020202090204"/>
                <a:cs typeface="Arial" panose="020B0604020202090204"/>
              </a:rPr>
              <a:t>c</a:t>
            </a:r>
            <a:endParaRPr sz="1500" baseline="-39000">
              <a:latin typeface="Arial" panose="020B0604020202090204"/>
              <a:cs typeface="Arial" panose="020B0604020202090204"/>
            </a:endParaRPr>
          </a:p>
          <a:p>
            <a:pPr marL="74295" algn="ctr">
              <a:lnSpc>
                <a:spcPct val="100000"/>
              </a:lnSpc>
              <a:spcBef>
                <a:spcPts val="870"/>
              </a:spcBef>
            </a:pPr>
            <a:r>
              <a:rPr sz="1000" spc="65" dirty="0">
                <a:latin typeface="Arial" panose="020B0604020202090204"/>
                <a:cs typeface="Arial" panose="020B0604020202090204"/>
              </a:rPr>
              <a:t>∆</a:t>
            </a:r>
            <a:r>
              <a:rPr sz="1000" i="1" spc="65" dirty="0">
                <a:latin typeface="Arial" panose="020B0604020202090204"/>
                <a:cs typeface="Arial" panose="020B0604020202090204"/>
              </a:rPr>
              <a:t>k</a:t>
            </a:r>
            <a:r>
              <a:rPr sz="1050" i="1" spc="97" baseline="-12000" dirty="0">
                <a:latin typeface="Arial" panose="020B0604020202090204"/>
                <a:cs typeface="Arial" panose="020B0604020202090204"/>
              </a:rPr>
              <a:t>y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r>
              <a:rPr sz="1000" spc="-160" dirty="0">
                <a:latin typeface="Arial" panose="020B0604020202090204"/>
                <a:cs typeface="Arial" panose="020B0604020202090204"/>
              </a:rPr>
              <a:t> </a:t>
            </a:r>
            <a:r>
              <a:rPr sz="1000" dirty="0">
                <a:latin typeface="Arial" panose="020B0604020202090204"/>
                <a:cs typeface="Arial" panose="020B0604020202090204"/>
              </a:rPr>
              <a:t>2</a:t>
            </a:r>
            <a:r>
              <a:rPr sz="1000" i="1" dirty="0">
                <a:latin typeface="Arial" panose="020B0604020202090204"/>
                <a:cs typeface="Arial" panose="020B0604020202090204"/>
              </a:rPr>
              <a:t>k</a:t>
            </a:r>
            <a:r>
              <a:rPr sz="1050" baseline="-12000" dirty="0">
                <a:latin typeface="Arial" panose="020B0604020202090204"/>
                <a:cs typeface="Arial" panose="020B0604020202090204"/>
              </a:rPr>
              <a:t>0</a:t>
            </a:r>
            <a:r>
              <a:rPr sz="1000" dirty="0">
                <a:latin typeface="Arial" panose="020B0604020202090204"/>
                <a:cs typeface="Arial" panose="020B0604020202090204"/>
              </a:rPr>
              <a:t>∆</a:t>
            </a:r>
            <a:r>
              <a:rPr sz="1000" i="1" dirty="0">
                <a:latin typeface="Verdana" panose="020B0604030504040204"/>
                <a:cs typeface="Verdana" panose="020B0604030504040204"/>
              </a:rPr>
              <a:t>θ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12923" y="2413599"/>
            <a:ext cx="692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 panose="020B0604020202090204"/>
                <a:cs typeface="Arial" panose="020B0604020202090204"/>
              </a:rPr>
              <a:t>x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110179" y="2271070"/>
            <a:ext cx="1612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0" dirty="0">
                <a:latin typeface="Arial" panose="020B0604020202090204"/>
                <a:cs typeface="Arial" panose="020B0604020202090204"/>
              </a:rPr>
              <a:t>2</a:t>
            </a:r>
            <a:r>
              <a:rPr sz="1000" i="1" spc="-70" dirty="0">
                <a:latin typeface="Verdana" panose="020B0604030504040204"/>
                <a:cs typeface="Verdana" panose="020B0604030504040204"/>
              </a:rPr>
              <a:t>π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067291" y="246425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09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3054591" y="2443459"/>
            <a:ext cx="2190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215" dirty="0">
                <a:latin typeface="Arial" panose="020B0604020202090204"/>
                <a:cs typeface="Arial" panose="020B0604020202090204"/>
              </a:rPr>
              <a:t>∆</a:t>
            </a:r>
            <a:r>
              <a:rPr sz="1000" i="1" spc="20" dirty="0">
                <a:latin typeface="Arial" panose="020B0604020202090204"/>
                <a:cs typeface="Arial" panose="020B0604020202090204"/>
              </a:rPr>
              <a:t>K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47898" y="2500391"/>
            <a:ext cx="692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 panose="020B0604020202090204"/>
                <a:cs typeface="Arial" panose="020B0604020202090204"/>
              </a:rPr>
              <a:t>x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56687" y="2356667"/>
            <a:ext cx="91249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76580" algn="l"/>
              </a:tabLst>
            </a:pPr>
            <a:r>
              <a:rPr sz="1000" i="1" spc="-170" dirty="0">
                <a:latin typeface="Verdana" panose="020B0604030504040204"/>
                <a:cs typeface="Verdana" panose="020B0604030504040204"/>
              </a:rPr>
              <a:t>δ   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	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 δ</a:t>
            </a:r>
            <a:r>
              <a:rPr sz="1000" i="1" spc="-90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-6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706761" y="2464257"/>
            <a:ext cx="252729" cy="0"/>
          </a:xfrm>
          <a:custGeom>
            <a:avLst/>
            <a:gdLst/>
            <a:ahLst/>
            <a:cxnLst/>
            <a:rect l="l" t="t" r="r" b="b"/>
            <a:pathLst>
              <a:path w="252729">
                <a:moveTo>
                  <a:pt x="0" y="0"/>
                </a:moveTo>
                <a:lnTo>
                  <a:pt x="25266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3694061" y="2250510"/>
            <a:ext cx="219075" cy="37020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255"/>
              </a:spcBef>
            </a:pPr>
            <a:r>
              <a:rPr sz="1000" spc="-60" dirty="0">
                <a:latin typeface="Arial" panose="020B0604020202090204"/>
                <a:cs typeface="Arial" panose="020B0604020202090204"/>
              </a:rPr>
              <a:t>2</a:t>
            </a:r>
            <a:r>
              <a:rPr sz="1000" i="1" spc="-70" dirty="0">
                <a:latin typeface="Verdana" panose="020B0604030504040204"/>
                <a:cs typeface="Verdana" panose="020B0604030504040204"/>
              </a:rPr>
              <a:t>π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000" spc="215" dirty="0">
                <a:latin typeface="Arial" panose="020B0604020202090204"/>
                <a:cs typeface="Arial" panose="020B0604020202090204"/>
              </a:rPr>
              <a:t>∆</a:t>
            </a:r>
            <a:r>
              <a:rPr sz="1000" i="1" spc="20" dirty="0">
                <a:latin typeface="Arial" panose="020B0604020202090204"/>
                <a:cs typeface="Arial" panose="020B0604020202090204"/>
              </a:rPr>
              <a:t>K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887368" y="2500391"/>
            <a:ext cx="692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 panose="020B0604020202090204"/>
                <a:cs typeface="Arial" panose="020B0604020202090204"/>
              </a:rPr>
              <a:t>y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70377" y="2793697"/>
            <a:ext cx="692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 panose="020B0604020202090204"/>
                <a:cs typeface="Arial" panose="020B0604020202090204"/>
              </a:rPr>
              <a:t>x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096082" y="2651168"/>
            <a:ext cx="819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60" dirty="0">
                <a:latin typeface="Arial" panose="020B0604020202090204"/>
                <a:cs typeface="Arial" panose="020B0604020202090204"/>
              </a:rPr>
              <a:t>c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024758" y="2844355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82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3012058" y="2823558"/>
            <a:ext cx="2330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80" dirty="0">
                <a:latin typeface="Arial" panose="020B0604020202090204"/>
                <a:cs typeface="Arial" panose="020B0604020202090204"/>
              </a:rPr>
              <a:t>2∆</a:t>
            </a:r>
            <a:r>
              <a:rPr sz="1000" i="1" spc="25" dirty="0">
                <a:latin typeface="Arial" panose="020B0604020202090204"/>
                <a:cs typeface="Arial" panose="020B0604020202090204"/>
              </a:rPr>
              <a:t>f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14142" y="2736766"/>
            <a:ext cx="8966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60070" algn="l"/>
              </a:tabLst>
            </a:pPr>
            <a:r>
              <a:rPr sz="1000" i="1" spc="-170" dirty="0">
                <a:latin typeface="Verdana" panose="020B0604030504040204"/>
                <a:cs typeface="Verdana" panose="020B0604030504040204"/>
              </a:rPr>
              <a:t>δ   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	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 δ</a:t>
            </a:r>
            <a:r>
              <a:rPr sz="1000" i="1" spc="-90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-6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647947" y="2844355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0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3737178" y="2880489"/>
            <a:ext cx="73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latin typeface="Arial" panose="020B0604020202090204"/>
                <a:cs typeface="Arial" panose="020B0604020202090204"/>
              </a:rPr>
              <a:t>0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679520" y="2651168"/>
            <a:ext cx="2832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6375" algn="l"/>
              </a:tabLst>
            </a:pPr>
            <a:r>
              <a:rPr sz="1000" i="1" spc="-60" dirty="0">
                <a:latin typeface="Arial" panose="020B0604020202090204"/>
                <a:cs typeface="Arial" panose="020B0604020202090204"/>
              </a:rPr>
              <a:t>c	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1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833621" y="2844355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35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3635247" y="2823558"/>
            <a:ext cx="3759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Arial" panose="020B0604020202090204"/>
                <a:cs typeface="Arial" panose="020B0604020202090204"/>
              </a:rPr>
              <a:t>2</a:t>
            </a:r>
            <a:r>
              <a:rPr sz="1000" i="1" spc="-20" dirty="0">
                <a:latin typeface="Arial" panose="020B0604020202090204"/>
                <a:cs typeface="Arial" panose="020B0604020202090204"/>
              </a:rPr>
              <a:t>f</a:t>
            </a:r>
            <a:r>
              <a:rPr sz="1000" i="1" spc="4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30" dirty="0">
                <a:latin typeface="Arial" panose="020B0604020202090204"/>
                <a:cs typeface="Arial" panose="020B0604020202090204"/>
              </a:rPr>
              <a:t>∆</a:t>
            </a:r>
            <a:r>
              <a:rPr sz="1000" i="1" spc="30" dirty="0">
                <a:latin typeface="Verdana" panose="020B0604030504040204"/>
                <a:cs typeface="Verdana" panose="020B0604030504040204"/>
              </a:rPr>
              <a:t>θ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1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2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3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3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325755"/>
          </a:xfrm>
          <a:custGeom>
            <a:avLst/>
            <a:gdLst/>
            <a:ahLst/>
            <a:cxnLst/>
            <a:rect l="l" t="t" r="r" b="b"/>
            <a:pathLst>
              <a:path w="2304415" h="325755">
                <a:moveTo>
                  <a:pt x="0" y="325450"/>
                </a:moveTo>
                <a:lnTo>
                  <a:pt x="2303995" y="325450"/>
                </a:lnTo>
                <a:lnTo>
                  <a:pt x="2303995" y="0"/>
                </a:lnTo>
                <a:lnTo>
                  <a:pt x="0" y="0"/>
                </a:lnTo>
                <a:lnTo>
                  <a:pt x="0" y="32545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3995" y="0"/>
            <a:ext cx="2304415" cy="3073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07950" marR="1514475">
              <a:lnSpc>
                <a:spcPts val="540"/>
              </a:lnSpc>
              <a:spcBef>
                <a:spcPts val="165"/>
              </a:spcBef>
            </a:pP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Geometric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PSF </a:t>
            </a:r>
            <a:r>
              <a:rPr sz="5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point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</a:t>
            </a:r>
            <a:r>
              <a:rPr sz="5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view</a:t>
            </a:r>
            <a:endParaRPr sz="500">
              <a:latin typeface="Arial" panose="020B0604020202090204"/>
              <a:cs typeface="Arial" panose="020B0604020202090204"/>
            </a:endParaRPr>
          </a:p>
          <a:p>
            <a:pPr marL="107950" marR="1198245">
              <a:lnSpc>
                <a:spcPts val="540"/>
              </a:lnSpc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The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signal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processing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Why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different </a:t>
            </a:r>
            <a:r>
              <a:rPr sz="500" spc="-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SAR</a:t>
            </a:r>
            <a:r>
              <a:rPr sz="500" spc="7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 </a:t>
            </a:r>
            <a:r>
              <a:rPr sz="500" spc="-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algorithms?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0" y="320342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5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Examples </a:t>
            </a:r>
            <a:r>
              <a:rPr sz="1400" spc="-7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of </a:t>
            </a:r>
            <a:r>
              <a:rPr sz="1400" spc="-6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images </a:t>
            </a:r>
            <a:r>
              <a:rPr sz="1400" spc="-6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from </a:t>
            </a:r>
            <a:r>
              <a:rPr sz="1400" spc="-6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indoor</a:t>
            </a:r>
            <a:r>
              <a:rPr sz="1400" spc="-24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measurement</a:t>
            </a:r>
            <a:endParaRPr sz="1400">
              <a:latin typeface="Trebuchet MS" panose="020B0703020202020204"/>
              <a:cs typeface="Trebuchet MS" panose="020B0703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4006" y="965732"/>
            <a:ext cx="2879999" cy="12025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193" y="2396045"/>
            <a:ext cx="3989704" cy="170815"/>
          </a:xfrm>
          <a:custGeom>
            <a:avLst/>
            <a:gdLst/>
            <a:ahLst/>
            <a:cxnLst/>
            <a:rect l="l" t="t" r="r" b="b"/>
            <a:pathLst>
              <a:path w="3989704" h="17081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0251"/>
                </a:lnTo>
                <a:lnTo>
                  <a:pt x="3989654" y="17025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005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194" y="2440292"/>
            <a:ext cx="4040403" cy="1639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9994" y="2919120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0794" y="2906420"/>
            <a:ext cx="3938802" cy="11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2491084"/>
            <a:ext cx="50749" cy="4280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9193" y="2597929"/>
            <a:ext cx="3989704" cy="372110"/>
          </a:xfrm>
          <a:custGeom>
            <a:avLst/>
            <a:gdLst/>
            <a:ahLst/>
            <a:cxnLst/>
            <a:rect l="l" t="t" r="r" b="b"/>
            <a:pathLst>
              <a:path w="3989704" h="372110">
                <a:moveTo>
                  <a:pt x="3989654" y="0"/>
                </a:moveTo>
                <a:lnTo>
                  <a:pt x="0" y="0"/>
                </a:lnTo>
                <a:lnTo>
                  <a:pt x="0" y="321190"/>
                </a:lnTo>
                <a:lnTo>
                  <a:pt x="4008" y="340915"/>
                </a:lnTo>
                <a:lnTo>
                  <a:pt x="14922" y="357068"/>
                </a:lnTo>
                <a:lnTo>
                  <a:pt x="31075" y="367982"/>
                </a:lnTo>
                <a:lnTo>
                  <a:pt x="50800" y="371991"/>
                </a:lnTo>
                <a:lnTo>
                  <a:pt x="3938854" y="371991"/>
                </a:lnTo>
                <a:lnTo>
                  <a:pt x="3958579" y="367982"/>
                </a:lnTo>
                <a:lnTo>
                  <a:pt x="3974732" y="357068"/>
                </a:lnTo>
                <a:lnTo>
                  <a:pt x="3985646" y="340915"/>
                </a:lnTo>
                <a:lnTo>
                  <a:pt x="3989654" y="321190"/>
                </a:lnTo>
                <a:lnTo>
                  <a:pt x="3989654" y="0"/>
                </a:lnTo>
                <a:close/>
              </a:path>
            </a:pathLst>
          </a:custGeom>
          <a:solidFill>
            <a:srgbClr val="E5EF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2478384"/>
            <a:ext cx="0" cy="460375"/>
          </a:xfrm>
          <a:custGeom>
            <a:avLst/>
            <a:gdLst/>
            <a:ahLst/>
            <a:cxnLst/>
            <a:rect l="l" t="t" r="r" b="b"/>
            <a:pathLst>
              <a:path h="460375">
                <a:moveTo>
                  <a:pt x="0" y="45978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246568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245298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98848" y="244028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0181" y="2648966"/>
            <a:ext cx="59601" cy="596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0181" y="2838754"/>
            <a:ext cx="59601" cy="596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47294" y="2345531"/>
            <a:ext cx="2983865" cy="5937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000" spc="-5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Questions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>
              <a:lnSpc>
                <a:spcPct val="100000"/>
              </a:lnSpc>
              <a:spcBef>
                <a:spcPts val="285"/>
              </a:spcBef>
            </a:pPr>
            <a:r>
              <a:rPr sz="1000" spc="-55" dirty="0">
                <a:latin typeface="Arial" panose="020B0604020202090204"/>
                <a:cs typeface="Arial" panose="020B0604020202090204"/>
              </a:rPr>
              <a:t>Where is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stealth</a:t>
            </a:r>
            <a:r>
              <a:rPr sz="1000" spc="-114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aircraft?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>
              <a:lnSpc>
                <a:spcPct val="100000"/>
              </a:lnSpc>
              <a:spcBef>
                <a:spcPts val="295"/>
              </a:spcBef>
            </a:pPr>
            <a:r>
              <a:rPr sz="1000" spc="-45" dirty="0">
                <a:latin typeface="Arial" panose="020B0604020202090204"/>
                <a:cs typeface="Arial" panose="020B0604020202090204"/>
              </a:rPr>
              <a:t>On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which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parameters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depends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resulting</a:t>
            </a:r>
            <a:r>
              <a:rPr sz="1000" spc="-14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65" dirty="0">
                <a:latin typeface="Arial" panose="020B0604020202090204"/>
                <a:cs typeface="Arial" panose="020B0604020202090204"/>
              </a:rPr>
              <a:t>image?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6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7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7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3995" y="0"/>
            <a:ext cx="2304415" cy="325755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17780" rIns="0" bIns="0" rtlCol="0">
            <a:spAutoFit/>
          </a:bodyPr>
          <a:lstStyle/>
          <a:p>
            <a:pPr marL="107950" marR="1514475">
              <a:lnSpc>
                <a:spcPts val="540"/>
              </a:lnSpc>
              <a:spcBef>
                <a:spcPts val="140"/>
              </a:spcBef>
            </a:pP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Geometric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PSF </a:t>
            </a:r>
            <a:r>
              <a:rPr sz="5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point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</a:t>
            </a:r>
            <a:r>
              <a:rPr sz="5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view</a:t>
            </a:r>
            <a:endParaRPr sz="500">
              <a:latin typeface="Arial" panose="020B0604020202090204"/>
              <a:cs typeface="Arial" panose="020B0604020202090204"/>
            </a:endParaRPr>
          </a:p>
          <a:p>
            <a:pPr marL="107950" marR="1198245">
              <a:lnSpc>
                <a:spcPts val="540"/>
              </a:lnSpc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The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signal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processing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Why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different </a:t>
            </a:r>
            <a:r>
              <a:rPr sz="500" spc="-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SAR</a:t>
            </a:r>
            <a:r>
              <a:rPr sz="500" spc="7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 </a:t>
            </a:r>
            <a:r>
              <a:rPr sz="500" spc="-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algorithms?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0" y="320342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5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Examples </a:t>
            </a:r>
            <a:r>
              <a:rPr sz="1400" spc="-7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of </a:t>
            </a:r>
            <a:r>
              <a:rPr sz="1400" spc="-6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images </a:t>
            </a:r>
            <a:r>
              <a:rPr sz="1400" spc="-6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from </a:t>
            </a:r>
            <a:r>
              <a:rPr sz="1400" spc="-6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indoor</a:t>
            </a:r>
            <a:r>
              <a:rPr sz="1400" spc="-24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measurement</a:t>
            </a:r>
            <a:endParaRPr sz="1400">
              <a:latin typeface="Trebuchet MS" panose="020B0703020202020204"/>
              <a:cs typeface="Trebuchet MS" panose="020B0703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4006" y="844351"/>
            <a:ext cx="2880014" cy="15059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9193" y="2578112"/>
            <a:ext cx="3989704" cy="170815"/>
          </a:xfrm>
          <a:custGeom>
            <a:avLst/>
            <a:gdLst/>
            <a:ahLst/>
            <a:cxnLst/>
            <a:rect l="l" t="t" r="r" b="b"/>
            <a:pathLst>
              <a:path w="3989704" h="17081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0251"/>
                </a:lnTo>
                <a:lnTo>
                  <a:pt x="3989654" y="17025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005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194" y="2622346"/>
            <a:ext cx="4040403" cy="1639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9994" y="3101175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794" y="3088474"/>
            <a:ext cx="3938802" cy="11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2673139"/>
            <a:ext cx="50749" cy="4280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2779984"/>
            <a:ext cx="3989704" cy="372110"/>
          </a:xfrm>
          <a:custGeom>
            <a:avLst/>
            <a:gdLst/>
            <a:ahLst/>
            <a:cxnLst/>
            <a:rect l="l" t="t" r="r" b="b"/>
            <a:pathLst>
              <a:path w="3989704" h="372110">
                <a:moveTo>
                  <a:pt x="3989654" y="0"/>
                </a:moveTo>
                <a:lnTo>
                  <a:pt x="0" y="0"/>
                </a:lnTo>
                <a:lnTo>
                  <a:pt x="0" y="321190"/>
                </a:lnTo>
                <a:lnTo>
                  <a:pt x="4008" y="340915"/>
                </a:lnTo>
                <a:lnTo>
                  <a:pt x="14922" y="357068"/>
                </a:lnTo>
                <a:lnTo>
                  <a:pt x="31075" y="367982"/>
                </a:lnTo>
                <a:lnTo>
                  <a:pt x="50800" y="371991"/>
                </a:lnTo>
                <a:lnTo>
                  <a:pt x="3938854" y="371991"/>
                </a:lnTo>
                <a:lnTo>
                  <a:pt x="3958579" y="367982"/>
                </a:lnTo>
                <a:lnTo>
                  <a:pt x="3974732" y="357068"/>
                </a:lnTo>
                <a:lnTo>
                  <a:pt x="3985646" y="340915"/>
                </a:lnTo>
                <a:lnTo>
                  <a:pt x="3989654" y="321190"/>
                </a:lnTo>
                <a:lnTo>
                  <a:pt x="3989654" y="0"/>
                </a:lnTo>
                <a:close/>
              </a:path>
            </a:pathLst>
          </a:custGeom>
          <a:solidFill>
            <a:srgbClr val="E5EF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2660439"/>
            <a:ext cx="0" cy="460375"/>
          </a:xfrm>
          <a:custGeom>
            <a:avLst/>
            <a:gdLst/>
            <a:ahLst/>
            <a:cxnLst/>
            <a:rect l="l" t="t" r="r" b="b"/>
            <a:pathLst>
              <a:path h="460375">
                <a:moveTo>
                  <a:pt x="0" y="45978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264773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263503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262233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0181" y="2831033"/>
            <a:ext cx="59601" cy="596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0181" y="3020809"/>
            <a:ext cx="59601" cy="596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47294" y="2527586"/>
            <a:ext cx="2333625" cy="5937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000" spc="-5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Questions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>
              <a:lnSpc>
                <a:spcPct val="100000"/>
              </a:lnSpc>
              <a:spcBef>
                <a:spcPts val="285"/>
              </a:spcBef>
            </a:pPr>
            <a:r>
              <a:rPr sz="1000" spc="-55" dirty="0">
                <a:latin typeface="Arial" panose="020B0604020202090204"/>
                <a:cs typeface="Arial" panose="020B0604020202090204"/>
              </a:rPr>
              <a:t>Where is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</a:t>
            </a:r>
            <a:r>
              <a:rPr sz="1000" spc="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radar?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>
              <a:lnSpc>
                <a:spcPct val="100000"/>
              </a:lnSpc>
              <a:spcBef>
                <a:spcPts val="295"/>
              </a:spcBef>
            </a:pPr>
            <a:r>
              <a:rPr sz="1000" spc="-40" dirty="0">
                <a:latin typeface="Arial" panose="020B0604020202090204"/>
                <a:cs typeface="Arial" panose="020B0604020202090204"/>
              </a:rPr>
              <a:t>Order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of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magnitude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of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</a:t>
            </a:r>
            <a:r>
              <a:rPr sz="1000" spc="-114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resolutions?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4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6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6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325755"/>
          </a:xfrm>
          <a:custGeom>
            <a:avLst/>
            <a:gdLst/>
            <a:ahLst/>
            <a:cxnLst/>
            <a:rect l="l" t="t" r="r" b="b"/>
            <a:pathLst>
              <a:path w="2304415" h="325755">
                <a:moveTo>
                  <a:pt x="0" y="325450"/>
                </a:moveTo>
                <a:lnTo>
                  <a:pt x="2303995" y="325450"/>
                </a:lnTo>
                <a:lnTo>
                  <a:pt x="2303995" y="0"/>
                </a:lnTo>
                <a:lnTo>
                  <a:pt x="0" y="0"/>
                </a:lnTo>
                <a:lnTo>
                  <a:pt x="0" y="32545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320342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pc="-50" dirty="0"/>
              <a:t>Outline</a:t>
            </a:r>
            <a:endParaRPr spc="-50" dirty="0"/>
          </a:p>
        </p:txBody>
      </p:sp>
      <p:sp>
        <p:nvSpPr>
          <p:cNvPr id="6" name="object 6"/>
          <p:cNvSpPr/>
          <p:nvPr/>
        </p:nvSpPr>
        <p:spPr>
          <a:xfrm>
            <a:off x="315010" y="932230"/>
            <a:ext cx="146202" cy="146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51891" y="933122"/>
            <a:ext cx="73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EAEAF7"/>
                </a:solidFill>
                <a:latin typeface="Arial" panose="020B0604020202090204"/>
                <a:cs typeface="Arial" panose="020B0604020202090204"/>
              </a:rPr>
              <a:t>1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5322" y="1131303"/>
            <a:ext cx="59601" cy="596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5322" y="1283131"/>
            <a:ext cx="59601" cy="596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01942" y="905477"/>
            <a:ext cx="1103630" cy="481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065" marR="5080" indent="-1270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solidFill>
                  <a:srgbClr val="3333B2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1000" spc="10" dirty="0">
                <a:solidFill>
                  <a:srgbClr val="3333B2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 </a:t>
            </a:r>
            <a:r>
              <a:rPr sz="1000" spc="-70" dirty="0">
                <a:solidFill>
                  <a:srgbClr val="3333B2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1000" spc="-70" dirty="0">
                <a:solidFill>
                  <a:srgbClr val="3333B2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20" dirty="0">
                <a:solidFill>
                  <a:schemeClr val="tx1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Introductions </a:t>
            </a:r>
            <a:r>
              <a:rPr sz="1000" spc="-20" dirty="0">
                <a:solidFill>
                  <a:schemeClr val="tx1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50" dirty="0">
                <a:solidFill>
                  <a:schemeClr val="tx1"/>
                </a:solidFill>
                <a:latin typeface="Arial" panose="020B0604020202090204"/>
                <a:cs typeface="Arial" panose="020B0604020202090204"/>
                <a:hlinkClick r:id="rId8" action="ppaction://hlinksldjump"/>
              </a:rPr>
              <a:t>Resolutions</a:t>
            </a:r>
            <a:endParaRPr sz="1000" spc="-50" dirty="0">
              <a:solidFill>
                <a:schemeClr val="tx1"/>
              </a:solidFill>
              <a:latin typeface="Arial" panose="020B0604020202090204"/>
              <a:cs typeface="Arial" panose="020B0604020202090204"/>
              <a:hlinkClick r:id="rId8" action="ppaction://hlinksldjump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5010" y="1546809"/>
            <a:ext cx="146202" cy="1462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51891" y="1547700"/>
            <a:ext cx="73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EAEAF7"/>
                </a:solidFill>
                <a:latin typeface="Arial" panose="020B0604020202090204"/>
                <a:cs typeface="Arial" panose="020B0604020202090204"/>
              </a:rPr>
              <a:t>2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5322" y="1745869"/>
            <a:ext cx="59601" cy="596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5322" y="1897710"/>
            <a:ext cx="59601" cy="596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5322" y="2049538"/>
            <a:ext cx="59601" cy="596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5322" y="2201367"/>
            <a:ext cx="59601" cy="596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01942" y="1520042"/>
            <a:ext cx="2360930" cy="784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065" marR="5080" indent="-1270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solidFill>
                  <a:srgbClr val="3333B2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</a:t>
            </a:r>
            <a:r>
              <a:rPr sz="1000" spc="-50" dirty="0">
                <a:solidFill>
                  <a:srgbClr val="3333B2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SAR: </a:t>
            </a:r>
            <a:r>
              <a:rPr sz="1000" spc="-25" dirty="0">
                <a:solidFill>
                  <a:srgbClr val="3333B2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 </a:t>
            </a:r>
            <a:r>
              <a:rPr sz="1000" spc="-20" dirty="0">
                <a:solidFill>
                  <a:srgbClr val="3333B2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 </a:t>
            </a:r>
            <a:r>
              <a:rPr sz="1000" spc="-50" dirty="0">
                <a:solidFill>
                  <a:srgbClr val="3333B2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1000" spc="-50" dirty="0">
                <a:solidFill>
                  <a:srgbClr val="3333B2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50" dirty="0">
                <a:latin typeface="Arial" panose="020B0604020202090204"/>
                <a:cs typeface="Arial" panose="020B0604020202090204"/>
                <a:hlinkClick r:id="rId2" action="ppaction://hlinksldjump"/>
              </a:rPr>
              <a:t>Geometric </a:t>
            </a:r>
            <a:r>
              <a:rPr sz="1000" spc="-5" dirty="0">
                <a:latin typeface="Arial" panose="020B0604020202090204"/>
                <a:cs typeface="Arial" panose="020B0604020202090204"/>
                <a:hlinkClick r:id="rId2" action="ppaction://hlinksldjump"/>
              </a:rPr>
              <a:t>point </a:t>
            </a:r>
            <a:r>
              <a:rPr sz="1000" spc="-20" dirty="0"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1000" spc="-30" dirty="0"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1000" spc="-50" dirty="0">
                <a:latin typeface="Arial" panose="020B0604020202090204"/>
                <a:cs typeface="Arial" panose="020B0604020202090204"/>
                <a:hlinkClick r:id="rId2" action="ppaction://hlinksldjump"/>
              </a:rPr>
              <a:t>view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139065">
              <a:lnSpc>
                <a:spcPts val="1190"/>
              </a:lnSpc>
            </a:pPr>
            <a:r>
              <a:rPr sz="1000" spc="-30" dirty="0">
                <a:latin typeface="Arial" panose="020B0604020202090204"/>
                <a:cs typeface="Arial" panose="020B0604020202090204"/>
                <a:hlinkClick r:id="rId13" action="ppaction://hlinksldjump"/>
              </a:rPr>
              <a:t>The </a:t>
            </a:r>
            <a:r>
              <a:rPr sz="1000" spc="-65" dirty="0">
                <a:latin typeface="Arial" panose="020B0604020202090204"/>
                <a:cs typeface="Arial" panose="020B0604020202090204"/>
                <a:hlinkClick r:id="rId13" action="ppaction://hlinksldjump"/>
              </a:rPr>
              <a:t>PSF </a:t>
            </a:r>
            <a:r>
              <a:rPr sz="1000" spc="-5" dirty="0">
                <a:latin typeface="Arial" panose="020B0604020202090204"/>
                <a:cs typeface="Arial" panose="020B0604020202090204"/>
                <a:hlinkClick r:id="rId13" action="ppaction://hlinksldjump"/>
              </a:rPr>
              <a:t>point </a:t>
            </a:r>
            <a:r>
              <a:rPr sz="1000" spc="-20" dirty="0">
                <a:latin typeface="Arial" panose="020B0604020202090204"/>
                <a:cs typeface="Arial" panose="020B0604020202090204"/>
                <a:hlinkClick r:id="rId13" action="ppaction://hlinksldjump"/>
              </a:rPr>
              <a:t>of</a:t>
            </a:r>
            <a:r>
              <a:rPr sz="1000" spc="-165" dirty="0">
                <a:latin typeface="Arial" panose="020B0604020202090204"/>
                <a:cs typeface="Arial" panose="020B0604020202090204"/>
                <a:hlinkClick r:id="rId13" action="ppaction://hlinksldjump"/>
              </a:rPr>
              <a:t> </a:t>
            </a:r>
            <a:r>
              <a:rPr sz="1000" spc="-50" dirty="0">
                <a:latin typeface="Arial" panose="020B0604020202090204"/>
                <a:cs typeface="Arial" panose="020B0604020202090204"/>
                <a:hlinkClick r:id="rId13" action="ppaction://hlinksldjump"/>
              </a:rPr>
              <a:t>view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139065" marR="349885">
              <a:lnSpc>
                <a:spcPts val="1200"/>
              </a:lnSpc>
              <a:spcBef>
                <a:spcPts val="40"/>
              </a:spcBef>
            </a:pPr>
            <a:r>
              <a:rPr sz="1000" spc="-30" dirty="0">
                <a:latin typeface="Arial" panose="020B0604020202090204"/>
                <a:cs typeface="Arial" panose="020B0604020202090204"/>
                <a:hlinkClick r:id="rId14" action="ppaction://hlinksldjump"/>
              </a:rPr>
              <a:t>The </a:t>
            </a:r>
            <a:r>
              <a:rPr sz="1000" spc="-45" dirty="0">
                <a:latin typeface="Arial" panose="020B0604020202090204"/>
                <a:cs typeface="Arial" panose="020B0604020202090204"/>
                <a:hlinkClick r:id="rId14" action="ppaction://hlinksldjump"/>
              </a:rPr>
              <a:t>signal </a:t>
            </a:r>
            <a:r>
              <a:rPr sz="1000" spc="-60" dirty="0">
                <a:latin typeface="Arial" panose="020B0604020202090204"/>
                <a:cs typeface="Arial" panose="020B0604020202090204"/>
                <a:hlinkClick r:id="rId14" action="ppaction://hlinksldjump"/>
              </a:rPr>
              <a:t>processing </a:t>
            </a:r>
            <a:r>
              <a:rPr sz="1000" spc="-5" dirty="0">
                <a:latin typeface="Arial" panose="020B0604020202090204"/>
                <a:cs typeface="Arial" panose="020B0604020202090204"/>
                <a:hlinkClick r:id="rId14" action="ppaction://hlinksldjump"/>
              </a:rPr>
              <a:t>point </a:t>
            </a:r>
            <a:r>
              <a:rPr sz="1000" spc="-20" dirty="0">
                <a:latin typeface="Arial" panose="020B0604020202090204"/>
                <a:cs typeface="Arial" panose="020B0604020202090204"/>
                <a:hlinkClick r:id="rId14" action="ppaction://hlinksldjump"/>
              </a:rPr>
              <a:t>of </a:t>
            </a:r>
            <a:r>
              <a:rPr sz="1000" spc="-50" dirty="0">
                <a:latin typeface="Arial" panose="020B0604020202090204"/>
                <a:cs typeface="Arial" panose="020B0604020202090204"/>
                <a:hlinkClick r:id="rId14" action="ppaction://hlinksldjump"/>
              </a:rPr>
              <a:t>view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30" dirty="0">
                <a:latin typeface="Arial" panose="020B0604020202090204"/>
                <a:cs typeface="Arial" panose="020B0604020202090204"/>
                <a:hlinkClick r:id="rId15" action="ppaction://hlinksldjump"/>
              </a:rPr>
              <a:t>Why </a:t>
            </a:r>
            <a:r>
              <a:rPr sz="1000" spc="-25" dirty="0">
                <a:latin typeface="Arial" panose="020B0604020202090204"/>
                <a:cs typeface="Arial" panose="020B0604020202090204"/>
                <a:hlinkClick r:id="rId15" action="ppaction://hlinksldjump"/>
              </a:rPr>
              <a:t>different </a:t>
            </a:r>
            <a:r>
              <a:rPr sz="1000" spc="-70" dirty="0">
                <a:latin typeface="Arial" panose="020B0604020202090204"/>
                <a:cs typeface="Arial" panose="020B0604020202090204"/>
                <a:hlinkClick r:id="rId15" action="ppaction://hlinksldjump"/>
              </a:rPr>
              <a:t>SAR</a:t>
            </a:r>
            <a:r>
              <a:rPr sz="1000" dirty="0">
                <a:latin typeface="Arial" panose="020B0604020202090204"/>
                <a:cs typeface="Arial" panose="020B0604020202090204"/>
                <a:hlinkClick r:id="rId15" action="ppaction://hlinksldjump"/>
              </a:rPr>
              <a:t> </a:t>
            </a:r>
            <a:r>
              <a:rPr sz="1000" spc="-40" dirty="0">
                <a:latin typeface="Arial" panose="020B0604020202090204"/>
                <a:cs typeface="Arial" panose="020B0604020202090204"/>
                <a:hlinkClick r:id="rId15" action="ppaction://hlinksldjump"/>
              </a:rPr>
              <a:t>algorithms?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5010" y="2465044"/>
            <a:ext cx="146202" cy="1462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25322" y="2664104"/>
            <a:ext cx="59601" cy="596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25322" y="2815932"/>
            <a:ext cx="59601" cy="596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51891" y="2438278"/>
            <a:ext cx="2842260" cy="478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indent="0">
              <a:lnSpc>
                <a:spcPts val="1200"/>
              </a:lnSpc>
              <a:spcBef>
                <a:spcPts val="95"/>
              </a:spcBef>
              <a:buNone/>
            </a:pPr>
            <a:r>
              <a:rPr sz="1050" spc="-30" baseline="8000" dirty="0">
                <a:solidFill>
                  <a:srgbClr val="EAEAF7"/>
                </a:solidFill>
                <a:latin typeface="Arial" panose="020B0604020202090204"/>
                <a:cs typeface="Arial" panose="020B0604020202090204"/>
              </a:rPr>
              <a:t>3 </a:t>
            </a:r>
            <a:r>
              <a:rPr sz="1000" spc="-55" dirty="0">
                <a:solidFill>
                  <a:srgbClr val="3333B2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1000" spc="-20" dirty="0">
                <a:solidFill>
                  <a:srgbClr val="3333B2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1000" spc="-80" dirty="0">
                <a:solidFill>
                  <a:srgbClr val="3333B2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1000" spc="-70" dirty="0">
                <a:solidFill>
                  <a:srgbClr val="3333B2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1000" spc="-20" dirty="0">
                <a:solidFill>
                  <a:srgbClr val="3333B2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</a:t>
            </a:r>
            <a:r>
              <a:rPr sz="1000" spc="-25" dirty="0">
                <a:solidFill>
                  <a:srgbClr val="3333B2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the</a:t>
            </a:r>
            <a:r>
              <a:rPr sz="1000" spc="-95" dirty="0">
                <a:solidFill>
                  <a:srgbClr val="3333B2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1000" spc="-15" dirty="0">
                <a:solidFill>
                  <a:srgbClr val="3333B2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88925" marR="5080">
              <a:lnSpc>
                <a:spcPts val="1200"/>
              </a:lnSpc>
              <a:spcBef>
                <a:spcPts val="40"/>
              </a:spcBef>
            </a:pPr>
            <a:r>
              <a:rPr sz="1000" spc="-25" dirty="0">
                <a:latin typeface="Arial" panose="020B0604020202090204"/>
                <a:cs typeface="Arial" panose="020B0604020202090204"/>
                <a:hlinkClick r:id="rId3" action="ppaction://hlinksldjump"/>
              </a:rPr>
              <a:t>Modelling </a:t>
            </a:r>
            <a:r>
              <a:rPr sz="1000" spc="-20" dirty="0"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1000" spc="-25" dirty="0">
                <a:latin typeface="Arial" panose="020B0604020202090204"/>
                <a:cs typeface="Arial" panose="020B0604020202090204"/>
                <a:hlinkClick r:id="rId3" action="ppaction://hlinksldjump"/>
              </a:rPr>
              <a:t>the </a:t>
            </a:r>
            <a:r>
              <a:rPr sz="1000" spc="-30" dirty="0">
                <a:latin typeface="Arial" panose="020B0604020202090204"/>
                <a:cs typeface="Arial" panose="020B0604020202090204"/>
                <a:hlinkClick r:id="rId3" action="ppaction://hlinksldjump"/>
              </a:rPr>
              <a:t>mathematical </a:t>
            </a:r>
            <a:r>
              <a:rPr sz="1000" spc="-45" dirty="0">
                <a:latin typeface="Arial" panose="020B0604020202090204"/>
                <a:cs typeface="Arial" panose="020B0604020202090204"/>
                <a:hlinkClick r:id="rId3" action="ppaction://hlinksldjump"/>
              </a:rPr>
              <a:t>problem </a:t>
            </a:r>
            <a:r>
              <a:rPr sz="1000" spc="10" dirty="0">
                <a:latin typeface="Arial" panose="020B0604020202090204"/>
                <a:cs typeface="Arial" panose="020B0604020202090204"/>
                <a:hlinkClick r:id="rId3" action="ppaction://hlinksldjump"/>
              </a:rPr>
              <a:t>to </a:t>
            </a:r>
            <a:r>
              <a:rPr sz="1000" spc="-65" dirty="0">
                <a:latin typeface="Arial" panose="020B0604020202090204"/>
                <a:cs typeface="Arial" panose="020B0604020202090204"/>
                <a:hlinkClick r:id="rId3" action="ppaction://hlinksldjump"/>
              </a:rPr>
              <a:t>solve </a:t>
            </a:r>
            <a:r>
              <a:rPr sz="1000" spc="-6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30" dirty="0">
                <a:latin typeface="Arial" panose="020B0604020202090204"/>
                <a:cs typeface="Arial" panose="020B0604020202090204"/>
                <a:hlinkClick r:id="rId18" action="ppaction://hlinksldjump"/>
              </a:rPr>
              <a:t>The </a:t>
            </a:r>
            <a:r>
              <a:rPr sz="1000" spc="-25" dirty="0">
                <a:latin typeface="Arial" panose="020B0604020202090204"/>
                <a:cs typeface="Arial" panose="020B0604020202090204"/>
                <a:hlinkClick r:id="rId18" action="ppaction://hlinksldjump"/>
              </a:rPr>
              <a:t>different </a:t>
            </a:r>
            <a:r>
              <a:rPr sz="1000" spc="-65" dirty="0">
                <a:latin typeface="Arial" panose="020B0604020202090204"/>
                <a:cs typeface="Arial" panose="020B0604020202090204"/>
                <a:hlinkClick r:id="rId18" action="ppaction://hlinksldjump"/>
              </a:rPr>
              <a:t>steps </a:t>
            </a:r>
            <a:r>
              <a:rPr sz="1000" spc="-20" dirty="0">
                <a:latin typeface="Arial" panose="020B0604020202090204"/>
                <a:cs typeface="Arial" panose="020B0604020202090204"/>
                <a:hlinkClick r:id="rId18" action="ppaction://hlinksldjump"/>
              </a:rPr>
              <a:t>of </a:t>
            </a:r>
            <a:r>
              <a:rPr sz="1000" spc="-25" dirty="0">
                <a:latin typeface="Arial" panose="020B0604020202090204"/>
                <a:cs typeface="Arial" panose="020B0604020202090204"/>
                <a:hlinkClick r:id="rId18" action="ppaction://hlinksldjump"/>
              </a:rPr>
              <a:t>the</a:t>
            </a:r>
            <a:r>
              <a:rPr sz="1000" spc="185" dirty="0">
                <a:latin typeface="Arial" panose="020B0604020202090204"/>
                <a:cs typeface="Arial" panose="020B0604020202090204"/>
                <a:hlinkClick r:id="rId18" action="ppaction://hlinksldjump"/>
              </a:rPr>
              <a:t> </a:t>
            </a:r>
            <a:r>
              <a:rPr sz="1000" spc="-25" dirty="0">
                <a:latin typeface="Arial" panose="020B0604020202090204"/>
                <a:cs typeface="Arial" panose="020B0604020202090204"/>
                <a:hlinkClick r:id="rId18" action="ppaction://hlinksldjump"/>
              </a:rPr>
              <a:t>algorithm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9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0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1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1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3995" y="0"/>
            <a:ext cx="2304415" cy="325755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17780" rIns="0" bIns="0" rtlCol="0">
            <a:spAutoFit/>
          </a:bodyPr>
          <a:lstStyle/>
          <a:p>
            <a:pPr marL="107950" marR="1514475">
              <a:lnSpc>
                <a:spcPts val="540"/>
              </a:lnSpc>
              <a:spcBef>
                <a:spcPts val="140"/>
              </a:spcBef>
            </a:pP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Geometric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</a:t>
            </a:r>
            <a:r>
              <a:rPr sz="500" spc="-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PSF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</a:t>
            </a:r>
            <a:r>
              <a:rPr sz="500" spc="-3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view</a:t>
            </a:r>
            <a:endParaRPr sz="500">
              <a:latin typeface="Arial" panose="020B0604020202090204"/>
              <a:cs typeface="Arial" panose="020B0604020202090204"/>
            </a:endParaRPr>
          </a:p>
          <a:p>
            <a:pPr marL="107950" marR="1198245">
              <a:lnSpc>
                <a:spcPts val="540"/>
              </a:lnSpc>
            </a:pP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The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signal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processing </a:t>
            </a:r>
            <a:r>
              <a:rPr sz="5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point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of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view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Why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different </a:t>
            </a:r>
            <a:r>
              <a:rPr sz="500" spc="-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SAR</a:t>
            </a:r>
            <a:r>
              <a:rPr sz="500" spc="7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 </a:t>
            </a:r>
            <a:r>
              <a:rPr sz="500" spc="-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algorithms?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0" y="320342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1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The </a:t>
            </a:r>
            <a:r>
              <a:rPr sz="1400" spc="-8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case </a:t>
            </a:r>
            <a:r>
              <a:rPr sz="1400" spc="-7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of </a:t>
            </a:r>
            <a:r>
              <a:rPr sz="1400" spc="9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SAR</a:t>
            </a:r>
            <a:r>
              <a:rPr sz="1400" spc="34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acquisition</a:t>
            </a:r>
            <a:endParaRPr sz="1400">
              <a:latin typeface="Trebuchet MS" panose="020B0703020202020204"/>
              <a:cs typeface="Trebuchet MS" panose="020B0703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9193" y="1295094"/>
            <a:ext cx="3989704" cy="170815"/>
          </a:xfrm>
          <a:custGeom>
            <a:avLst/>
            <a:gdLst/>
            <a:ahLst/>
            <a:cxnLst/>
            <a:rect l="l" t="t" r="r" b="b"/>
            <a:pathLst>
              <a:path w="3989704" h="17081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0251"/>
                </a:lnTo>
                <a:lnTo>
                  <a:pt x="3989654" y="17025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9194" y="1339329"/>
            <a:ext cx="4040403" cy="1639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9994" y="1642427"/>
            <a:ext cx="101600" cy="10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629727"/>
            <a:ext cx="3938802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1390122"/>
            <a:ext cx="50749" cy="2523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9193" y="1496968"/>
            <a:ext cx="3989704" cy="196850"/>
          </a:xfrm>
          <a:custGeom>
            <a:avLst/>
            <a:gdLst/>
            <a:ahLst/>
            <a:cxnLst/>
            <a:rect l="l" t="t" r="r" b="b"/>
            <a:pathLst>
              <a:path w="3989704" h="196850">
                <a:moveTo>
                  <a:pt x="3989654" y="0"/>
                </a:moveTo>
                <a:lnTo>
                  <a:pt x="0" y="0"/>
                </a:lnTo>
                <a:lnTo>
                  <a:pt x="0" y="145459"/>
                </a:lnTo>
                <a:lnTo>
                  <a:pt x="4008" y="165184"/>
                </a:lnTo>
                <a:lnTo>
                  <a:pt x="14922" y="181337"/>
                </a:lnTo>
                <a:lnTo>
                  <a:pt x="31075" y="192251"/>
                </a:lnTo>
                <a:lnTo>
                  <a:pt x="50800" y="196259"/>
                </a:lnTo>
                <a:lnTo>
                  <a:pt x="3938854" y="196259"/>
                </a:lnTo>
                <a:lnTo>
                  <a:pt x="3958579" y="192251"/>
                </a:lnTo>
                <a:lnTo>
                  <a:pt x="3974732" y="181337"/>
                </a:lnTo>
                <a:lnTo>
                  <a:pt x="3985646" y="165184"/>
                </a:lnTo>
                <a:lnTo>
                  <a:pt x="3989654" y="145459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1377422"/>
            <a:ext cx="0" cy="284480"/>
          </a:xfrm>
          <a:custGeom>
            <a:avLst/>
            <a:gdLst/>
            <a:ahLst/>
            <a:cxnLst/>
            <a:rect l="l" t="t" r="r" b="b"/>
            <a:pathLst>
              <a:path h="284480">
                <a:moveTo>
                  <a:pt x="0" y="28405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36472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35202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33932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47294" y="1237545"/>
            <a:ext cx="1804670" cy="41783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000" spc="-6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Goal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000" spc="-40" dirty="0">
                <a:latin typeface="Arial" panose="020B0604020202090204"/>
                <a:cs typeface="Arial" panose="020B0604020202090204"/>
              </a:rPr>
              <a:t>Determine </a:t>
            </a:r>
            <a:r>
              <a:rPr sz="1000" i="1" spc="-5" dirty="0">
                <a:latin typeface="Verdana" panose="020B0604030504040204"/>
                <a:cs typeface="Verdana" panose="020B0604030504040204"/>
              </a:rPr>
              <a:t>σ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x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for</a:t>
            </a:r>
            <a:r>
              <a:rPr sz="1000" spc="-16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each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target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9193" y="1845157"/>
            <a:ext cx="3989704" cy="170815"/>
          </a:xfrm>
          <a:custGeom>
            <a:avLst/>
            <a:gdLst/>
            <a:ahLst/>
            <a:cxnLst/>
            <a:rect l="l" t="t" r="r" b="b"/>
            <a:pathLst>
              <a:path w="3989704" h="17081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0251"/>
                </a:lnTo>
                <a:lnTo>
                  <a:pt x="3989654" y="17025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194" y="1889391"/>
            <a:ext cx="4040403" cy="1639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9994" y="2368219"/>
            <a:ext cx="101600" cy="101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0794" y="2355519"/>
            <a:ext cx="3938802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98848" y="1940184"/>
            <a:ext cx="50749" cy="4280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9193" y="2047029"/>
            <a:ext cx="3989704" cy="372110"/>
          </a:xfrm>
          <a:custGeom>
            <a:avLst/>
            <a:gdLst/>
            <a:ahLst/>
            <a:cxnLst/>
            <a:rect l="l" t="t" r="r" b="b"/>
            <a:pathLst>
              <a:path w="3989704" h="372110">
                <a:moveTo>
                  <a:pt x="3989654" y="0"/>
                </a:moveTo>
                <a:lnTo>
                  <a:pt x="0" y="0"/>
                </a:lnTo>
                <a:lnTo>
                  <a:pt x="0" y="321190"/>
                </a:lnTo>
                <a:lnTo>
                  <a:pt x="4008" y="340915"/>
                </a:lnTo>
                <a:lnTo>
                  <a:pt x="14922" y="357068"/>
                </a:lnTo>
                <a:lnTo>
                  <a:pt x="31075" y="367982"/>
                </a:lnTo>
                <a:lnTo>
                  <a:pt x="50800" y="371991"/>
                </a:lnTo>
                <a:lnTo>
                  <a:pt x="3938854" y="371991"/>
                </a:lnTo>
                <a:lnTo>
                  <a:pt x="3958579" y="367982"/>
                </a:lnTo>
                <a:lnTo>
                  <a:pt x="3974732" y="357068"/>
                </a:lnTo>
                <a:lnTo>
                  <a:pt x="3985646" y="340915"/>
                </a:lnTo>
                <a:lnTo>
                  <a:pt x="3989654" y="321190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98848" y="1927484"/>
            <a:ext cx="0" cy="460375"/>
          </a:xfrm>
          <a:custGeom>
            <a:avLst/>
            <a:gdLst/>
            <a:ahLst/>
            <a:cxnLst/>
            <a:rect l="l" t="t" r="r" b="b"/>
            <a:pathLst>
              <a:path h="460375">
                <a:moveTo>
                  <a:pt x="0" y="45978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98848" y="191478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190208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188938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90181" y="2098078"/>
            <a:ext cx="59601" cy="5960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90181" y="2287866"/>
            <a:ext cx="59601" cy="5960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47294" y="1794630"/>
            <a:ext cx="1388745" cy="5937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000" spc="-6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How?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>
              <a:lnSpc>
                <a:spcPct val="100000"/>
              </a:lnSpc>
              <a:spcBef>
                <a:spcPts val="285"/>
              </a:spcBef>
            </a:pPr>
            <a:r>
              <a:rPr sz="1000" spc="-75" dirty="0">
                <a:latin typeface="Arial" panose="020B0604020202090204"/>
                <a:cs typeface="Arial" panose="020B0604020202090204"/>
              </a:rPr>
              <a:t>Range</a:t>
            </a:r>
            <a:r>
              <a:rPr sz="1000" spc="4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imaging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>
              <a:lnSpc>
                <a:spcPct val="100000"/>
              </a:lnSpc>
              <a:spcBef>
                <a:spcPts val="295"/>
              </a:spcBef>
            </a:pPr>
            <a:r>
              <a:rPr sz="1000" spc="-80" dirty="0">
                <a:latin typeface="Arial" panose="020B0604020202090204"/>
                <a:cs typeface="Arial" panose="020B0604020202090204"/>
              </a:rPr>
              <a:t>Cross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Range</a:t>
            </a:r>
            <a:r>
              <a:rPr sz="1000" spc="-6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imaging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7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8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9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9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325755"/>
          </a:xfrm>
          <a:custGeom>
            <a:avLst/>
            <a:gdLst/>
            <a:ahLst/>
            <a:cxnLst/>
            <a:rect l="l" t="t" r="r" b="b"/>
            <a:pathLst>
              <a:path w="2304415" h="325755">
                <a:moveTo>
                  <a:pt x="0" y="325450"/>
                </a:moveTo>
                <a:lnTo>
                  <a:pt x="2303995" y="325450"/>
                </a:lnTo>
                <a:lnTo>
                  <a:pt x="2303995" y="0"/>
                </a:lnTo>
                <a:lnTo>
                  <a:pt x="0" y="0"/>
                </a:lnTo>
                <a:lnTo>
                  <a:pt x="0" y="32545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3995" y="0"/>
            <a:ext cx="2304415" cy="3073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07950" marR="1514475">
              <a:lnSpc>
                <a:spcPts val="540"/>
              </a:lnSpc>
              <a:spcBef>
                <a:spcPts val="165"/>
              </a:spcBef>
            </a:pP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Geometric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</a:t>
            </a:r>
            <a:r>
              <a:rPr sz="500" spc="-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PSF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</a:t>
            </a:r>
            <a:r>
              <a:rPr sz="500" spc="-3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view</a:t>
            </a:r>
            <a:endParaRPr sz="500">
              <a:latin typeface="Arial" panose="020B0604020202090204"/>
              <a:cs typeface="Arial" panose="020B0604020202090204"/>
            </a:endParaRPr>
          </a:p>
          <a:p>
            <a:pPr marL="107950" marR="1198245">
              <a:lnSpc>
                <a:spcPts val="540"/>
              </a:lnSpc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The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signal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processing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Why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different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SAR</a:t>
            </a:r>
            <a:r>
              <a:rPr sz="500" spc="7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algorithms?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0" y="320342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5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Computation</a:t>
            </a:r>
            <a:endParaRPr sz="1400">
              <a:latin typeface="Trebuchet MS" panose="020B0703020202020204"/>
              <a:cs typeface="Trebuchet MS" panose="020B0703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193" y="1065656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194" y="1228877"/>
            <a:ext cx="3989653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9994" y="1784134"/>
            <a:ext cx="101600" cy="10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794" y="1771434"/>
            <a:ext cx="3938802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109891"/>
            <a:ext cx="50749" cy="6742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273152"/>
            <a:ext cx="3989704" cy="561975"/>
          </a:xfrm>
          <a:custGeom>
            <a:avLst/>
            <a:gdLst/>
            <a:ahLst/>
            <a:cxnLst/>
            <a:rect l="l" t="t" r="r" b="b"/>
            <a:pathLst>
              <a:path w="3989704" h="561975">
                <a:moveTo>
                  <a:pt x="3989654" y="0"/>
                </a:moveTo>
                <a:lnTo>
                  <a:pt x="0" y="0"/>
                </a:lnTo>
                <a:lnTo>
                  <a:pt x="0" y="510981"/>
                </a:lnTo>
                <a:lnTo>
                  <a:pt x="4008" y="530706"/>
                </a:lnTo>
                <a:lnTo>
                  <a:pt x="14922" y="546859"/>
                </a:lnTo>
                <a:lnTo>
                  <a:pt x="31075" y="557773"/>
                </a:lnTo>
                <a:lnTo>
                  <a:pt x="50800" y="561782"/>
                </a:lnTo>
                <a:lnTo>
                  <a:pt x="3938854" y="561782"/>
                </a:lnTo>
                <a:lnTo>
                  <a:pt x="3958579" y="557773"/>
                </a:lnTo>
                <a:lnTo>
                  <a:pt x="3974732" y="546859"/>
                </a:lnTo>
                <a:lnTo>
                  <a:pt x="3985646" y="530706"/>
                </a:lnTo>
                <a:lnTo>
                  <a:pt x="3989654" y="510981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147983"/>
            <a:ext cx="0" cy="655320"/>
          </a:xfrm>
          <a:custGeom>
            <a:avLst/>
            <a:gdLst/>
            <a:ahLst/>
            <a:cxnLst/>
            <a:rect l="l" t="t" r="r" b="b"/>
            <a:pathLst>
              <a:path h="655319">
                <a:moveTo>
                  <a:pt x="0" y="6552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13528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12258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10988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0181" y="1324203"/>
            <a:ext cx="59601" cy="596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0181" y="1513992"/>
            <a:ext cx="59601" cy="596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0181" y="1703781"/>
            <a:ext cx="59601" cy="596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47294" y="1009529"/>
            <a:ext cx="2785745" cy="7943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Why </a:t>
            </a:r>
            <a:r>
              <a:rPr sz="10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different </a:t>
            </a:r>
            <a:r>
              <a:rPr sz="1000" spc="-7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SAR</a:t>
            </a:r>
            <a:r>
              <a:rPr sz="100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algorithms?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>
              <a:lnSpc>
                <a:spcPct val="100000"/>
              </a:lnSpc>
              <a:spcBef>
                <a:spcPts val="335"/>
              </a:spcBef>
            </a:pPr>
            <a:r>
              <a:rPr sz="1000" spc="-35" dirty="0">
                <a:latin typeface="Arial" panose="020B0604020202090204"/>
                <a:cs typeface="Arial" panose="020B0604020202090204"/>
              </a:rPr>
              <a:t>Computational</a:t>
            </a:r>
            <a:r>
              <a:rPr sz="1000" spc="4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cost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 marR="5080">
              <a:lnSpc>
                <a:spcPct val="125000"/>
              </a:lnSpc>
            </a:pPr>
            <a:r>
              <a:rPr sz="1000" spc="-15" dirty="0">
                <a:latin typeface="Arial" panose="020B0604020202090204"/>
                <a:cs typeface="Arial" panose="020B0604020202090204"/>
              </a:rPr>
              <a:t>Adaptability 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to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large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bandwidths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or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large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swath  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Motion</a:t>
            </a:r>
            <a:r>
              <a:rPr sz="1000" spc="4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compensation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9193" y="1986863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9194" y="2150084"/>
            <a:ext cx="3989653" cy="506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59994" y="2712377"/>
            <a:ext cx="101600" cy="101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0794" y="2699677"/>
            <a:ext cx="3938802" cy="114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2031098"/>
            <a:ext cx="50749" cy="68127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9193" y="2194365"/>
            <a:ext cx="3989704" cy="568960"/>
          </a:xfrm>
          <a:custGeom>
            <a:avLst/>
            <a:gdLst/>
            <a:ahLst/>
            <a:cxnLst/>
            <a:rect l="l" t="t" r="r" b="b"/>
            <a:pathLst>
              <a:path w="3989704" h="568960">
                <a:moveTo>
                  <a:pt x="3989654" y="0"/>
                </a:moveTo>
                <a:lnTo>
                  <a:pt x="0" y="0"/>
                </a:lnTo>
                <a:lnTo>
                  <a:pt x="0" y="518011"/>
                </a:lnTo>
                <a:lnTo>
                  <a:pt x="4008" y="537736"/>
                </a:lnTo>
                <a:lnTo>
                  <a:pt x="14922" y="553889"/>
                </a:lnTo>
                <a:lnTo>
                  <a:pt x="31075" y="564803"/>
                </a:lnTo>
                <a:lnTo>
                  <a:pt x="50800" y="568811"/>
                </a:lnTo>
                <a:lnTo>
                  <a:pt x="3938854" y="568811"/>
                </a:lnTo>
                <a:lnTo>
                  <a:pt x="3958579" y="564803"/>
                </a:lnTo>
                <a:lnTo>
                  <a:pt x="3974732" y="553889"/>
                </a:lnTo>
                <a:lnTo>
                  <a:pt x="3985646" y="537736"/>
                </a:lnTo>
                <a:lnTo>
                  <a:pt x="3989654" y="518011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2069197"/>
            <a:ext cx="0" cy="662305"/>
          </a:xfrm>
          <a:custGeom>
            <a:avLst/>
            <a:gdLst/>
            <a:ahLst/>
            <a:cxnLst/>
            <a:rect l="l" t="t" r="r" b="b"/>
            <a:pathLst>
              <a:path h="662305">
                <a:moveTo>
                  <a:pt x="0" y="66222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205649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98848" y="204379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298848" y="203109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90181" y="2245410"/>
            <a:ext cx="59601" cy="596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90181" y="2435199"/>
            <a:ext cx="59601" cy="596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90181" y="2624988"/>
            <a:ext cx="59601" cy="596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47294" y="1930711"/>
            <a:ext cx="3107690" cy="7950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Which </a:t>
            </a:r>
            <a:r>
              <a:rPr sz="10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different </a:t>
            </a:r>
            <a:r>
              <a:rPr sz="1000" spc="-7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SAR</a:t>
            </a:r>
            <a:r>
              <a:rPr sz="100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algorithms?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>
              <a:lnSpc>
                <a:spcPct val="100000"/>
              </a:lnSpc>
              <a:spcBef>
                <a:spcPts val="335"/>
              </a:spcBef>
            </a:pPr>
            <a:r>
              <a:rPr sz="1000" spc="-30" dirty="0">
                <a:latin typeface="Arial" panose="020B0604020202090204"/>
                <a:cs typeface="Arial" panose="020B0604020202090204"/>
              </a:rPr>
              <a:t>Backprojection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or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temporal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correlation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 marR="5080">
              <a:lnSpc>
                <a:spcPct val="125000"/>
              </a:lnSpc>
            </a:pPr>
            <a:r>
              <a:rPr sz="1000" spc="-40" dirty="0">
                <a:latin typeface="Arial" panose="020B0604020202090204"/>
                <a:cs typeface="Arial" panose="020B0604020202090204"/>
              </a:rPr>
              <a:t>RDA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Range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Doppler algorithms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or Polar </a:t>
            </a:r>
            <a:r>
              <a:rPr sz="1000" spc="-15" dirty="0">
                <a:latin typeface="Arial" panose="020B0604020202090204"/>
                <a:cs typeface="Arial" panose="020B0604020202090204"/>
              </a:rPr>
              <a:t>Algorithm  RMA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Range 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Migration </a:t>
            </a:r>
            <a:r>
              <a:rPr sz="1000" spc="-15" dirty="0">
                <a:latin typeface="Arial" panose="020B0604020202090204"/>
                <a:cs typeface="Arial" panose="020B0604020202090204"/>
              </a:rPr>
              <a:t>Algorithm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or </a:t>
            </a:r>
            <a:r>
              <a:rPr sz="1000" spc="-6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-65" dirty="0">
                <a:latin typeface="Verdana" panose="020B0604030504040204"/>
                <a:cs typeface="Verdana" panose="020B0604030504040204"/>
              </a:rPr>
              <a:t>ω, </a:t>
            </a:r>
            <a:r>
              <a:rPr sz="1000" i="1" spc="55" dirty="0">
                <a:latin typeface="Arial" panose="020B0604020202090204"/>
                <a:cs typeface="Arial" panose="020B0604020202090204"/>
              </a:rPr>
              <a:t>k</a:t>
            </a:r>
            <a:r>
              <a:rPr sz="1000" spc="55" dirty="0">
                <a:latin typeface="Arial" panose="020B0604020202090204"/>
                <a:cs typeface="Arial" panose="020B0604020202090204"/>
              </a:rPr>
              <a:t>)</a:t>
            </a:r>
            <a:r>
              <a:rPr sz="1000" spc="-12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15" dirty="0">
                <a:latin typeface="Arial" panose="020B0604020202090204"/>
                <a:cs typeface="Arial" panose="020B0604020202090204"/>
              </a:rPr>
              <a:t>Algorithm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0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1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2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2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325755"/>
          </a:xfrm>
          <a:custGeom>
            <a:avLst/>
            <a:gdLst/>
            <a:ahLst/>
            <a:cxnLst/>
            <a:rect l="l" t="t" r="r" b="b"/>
            <a:pathLst>
              <a:path w="2304415" h="325755">
                <a:moveTo>
                  <a:pt x="0" y="325450"/>
                </a:moveTo>
                <a:lnTo>
                  <a:pt x="2303995" y="325450"/>
                </a:lnTo>
                <a:lnTo>
                  <a:pt x="2303995" y="0"/>
                </a:lnTo>
                <a:lnTo>
                  <a:pt x="0" y="0"/>
                </a:lnTo>
                <a:lnTo>
                  <a:pt x="0" y="32545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3995" y="0"/>
            <a:ext cx="2304415" cy="3073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07950" marR="1514475">
              <a:lnSpc>
                <a:spcPts val="540"/>
              </a:lnSpc>
              <a:spcBef>
                <a:spcPts val="165"/>
              </a:spcBef>
            </a:pP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Geometric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</a:t>
            </a:r>
            <a:r>
              <a:rPr sz="500" spc="-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PSF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</a:t>
            </a:r>
            <a:r>
              <a:rPr sz="500" spc="-3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view</a:t>
            </a:r>
            <a:endParaRPr sz="500">
              <a:latin typeface="Arial" panose="020B0604020202090204"/>
              <a:cs typeface="Arial" panose="020B0604020202090204"/>
            </a:endParaRPr>
          </a:p>
          <a:p>
            <a:pPr marL="107950" marR="1198245">
              <a:lnSpc>
                <a:spcPts val="540"/>
              </a:lnSpc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The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signal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processing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Why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different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SAR</a:t>
            </a:r>
            <a:r>
              <a:rPr sz="500" spc="7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algorithms?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3" y="782129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9194" y="945349"/>
            <a:ext cx="3989653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9994" y="1295260"/>
            <a:ext cx="101600" cy="10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282560"/>
            <a:ext cx="3938802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826363"/>
            <a:ext cx="50749" cy="4688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9193" y="989633"/>
            <a:ext cx="3989704" cy="356870"/>
          </a:xfrm>
          <a:custGeom>
            <a:avLst/>
            <a:gdLst/>
            <a:ahLst/>
            <a:cxnLst/>
            <a:rect l="l" t="t" r="r" b="b"/>
            <a:pathLst>
              <a:path w="3989704" h="356869">
                <a:moveTo>
                  <a:pt x="3989654" y="0"/>
                </a:moveTo>
                <a:lnTo>
                  <a:pt x="0" y="0"/>
                </a:lnTo>
                <a:lnTo>
                  <a:pt x="0" y="305626"/>
                </a:lnTo>
                <a:lnTo>
                  <a:pt x="4008" y="325351"/>
                </a:lnTo>
                <a:lnTo>
                  <a:pt x="14922" y="341504"/>
                </a:lnTo>
                <a:lnTo>
                  <a:pt x="31075" y="352418"/>
                </a:lnTo>
                <a:lnTo>
                  <a:pt x="50800" y="356427"/>
                </a:lnTo>
                <a:lnTo>
                  <a:pt x="3938854" y="356427"/>
                </a:lnTo>
                <a:lnTo>
                  <a:pt x="3958579" y="352418"/>
                </a:lnTo>
                <a:lnTo>
                  <a:pt x="3974732" y="341504"/>
                </a:lnTo>
                <a:lnTo>
                  <a:pt x="3985646" y="325351"/>
                </a:lnTo>
                <a:lnTo>
                  <a:pt x="3989654" y="305626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864464"/>
            <a:ext cx="0" cy="450215"/>
          </a:xfrm>
          <a:custGeom>
            <a:avLst/>
            <a:gdLst/>
            <a:ahLst/>
            <a:cxnLst/>
            <a:rect l="l" t="t" r="r" b="b"/>
            <a:pathLst>
              <a:path h="450215">
                <a:moveTo>
                  <a:pt x="0" y="44984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85176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83906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82636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0181" y="1025106"/>
            <a:ext cx="59601" cy="596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0181" y="1214894"/>
            <a:ext cx="59601" cy="596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193" y="1497977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9194" y="1661198"/>
            <a:ext cx="3989653" cy="506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9994" y="2406256"/>
            <a:ext cx="101600" cy="101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0794" y="2393556"/>
            <a:ext cx="3938802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98848" y="1542224"/>
            <a:ext cx="50749" cy="8640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9193" y="1705484"/>
            <a:ext cx="3989704" cy="751840"/>
          </a:xfrm>
          <a:custGeom>
            <a:avLst/>
            <a:gdLst/>
            <a:ahLst/>
            <a:cxnLst/>
            <a:rect l="l" t="t" r="r" b="b"/>
            <a:pathLst>
              <a:path w="3989704" h="751839">
                <a:moveTo>
                  <a:pt x="3989654" y="0"/>
                </a:moveTo>
                <a:lnTo>
                  <a:pt x="0" y="0"/>
                </a:lnTo>
                <a:lnTo>
                  <a:pt x="0" y="700772"/>
                </a:lnTo>
                <a:lnTo>
                  <a:pt x="4008" y="720496"/>
                </a:lnTo>
                <a:lnTo>
                  <a:pt x="14922" y="736649"/>
                </a:lnTo>
                <a:lnTo>
                  <a:pt x="31075" y="747563"/>
                </a:lnTo>
                <a:lnTo>
                  <a:pt x="50800" y="751572"/>
                </a:lnTo>
                <a:lnTo>
                  <a:pt x="3938854" y="751572"/>
                </a:lnTo>
                <a:lnTo>
                  <a:pt x="3958579" y="747563"/>
                </a:lnTo>
                <a:lnTo>
                  <a:pt x="3974732" y="736649"/>
                </a:lnTo>
                <a:lnTo>
                  <a:pt x="3985646" y="720496"/>
                </a:lnTo>
                <a:lnTo>
                  <a:pt x="3989654" y="700772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98848" y="1580315"/>
            <a:ext cx="0" cy="845185"/>
          </a:xfrm>
          <a:custGeom>
            <a:avLst/>
            <a:gdLst/>
            <a:ahLst/>
            <a:cxnLst/>
            <a:rect l="l" t="t" r="r" b="b"/>
            <a:pathLst>
              <a:path h="845185">
                <a:moveTo>
                  <a:pt x="0" y="84499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156761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155491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154221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90181" y="1756524"/>
            <a:ext cx="59601" cy="596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90181" y="1946313"/>
            <a:ext cx="59601" cy="596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90181" y="2136101"/>
            <a:ext cx="59601" cy="596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90181" y="2325890"/>
            <a:ext cx="59601" cy="596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0" y="320342"/>
            <a:ext cx="4608195" cy="2106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5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Comparisons </a:t>
            </a:r>
            <a:r>
              <a:rPr sz="1400" spc="-7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of </a:t>
            </a:r>
            <a:r>
              <a:rPr sz="1400" spc="-9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different </a:t>
            </a:r>
            <a:r>
              <a:rPr sz="1400" spc="9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SAR</a:t>
            </a:r>
            <a:r>
              <a:rPr sz="1400" spc="5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algorithms</a:t>
            </a:r>
            <a:endParaRPr sz="1400">
              <a:latin typeface="Trebuchet MS" panose="020B0703020202020204"/>
              <a:cs typeface="Trebuchet MS" panose="020B070302020202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 panose="02020503050405090304"/>
              <a:cs typeface="Times New Roman" panose="02020503050405090304"/>
            </a:endParaRPr>
          </a:p>
          <a:p>
            <a:pPr marL="612775" marR="2306955" indent="-253365">
              <a:lnSpc>
                <a:spcPct val="118000"/>
              </a:lnSpc>
            </a:pPr>
            <a:r>
              <a:rPr sz="1000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Temporal </a:t>
            </a:r>
            <a:r>
              <a:rPr sz="10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correlation, </a:t>
            </a:r>
            <a:r>
              <a:rPr sz="1000" spc="-3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backprojection 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exact</a:t>
            </a:r>
            <a:r>
              <a:rPr sz="1000" spc="4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geometry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612775">
              <a:lnSpc>
                <a:spcPct val="100000"/>
              </a:lnSpc>
              <a:spcBef>
                <a:spcPts val="295"/>
              </a:spcBef>
            </a:pPr>
            <a:r>
              <a:rPr sz="1000" spc="-15" dirty="0">
                <a:latin typeface="Arial" panose="020B0604020202090204"/>
                <a:cs typeface="Arial" panose="020B0604020202090204"/>
              </a:rPr>
              <a:t>time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consuming </a:t>
            </a:r>
            <a:r>
              <a:rPr sz="1000" spc="-200" dirty="0">
                <a:latin typeface="Noto Sans CJK JP Regular"/>
                <a:cs typeface="Noto Sans CJK JP Regular"/>
              </a:rPr>
              <a:t>−→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backprojection: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one</a:t>
            </a:r>
            <a:r>
              <a:rPr sz="1000" spc="-8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15" dirty="0">
                <a:latin typeface="Arial" panose="020B0604020202090204"/>
                <a:cs typeface="Arial" panose="020B0604020202090204"/>
              </a:rPr>
              <a:t>interpolation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612775" marR="2090420" indent="-253365">
              <a:lnSpc>
                <a:spcPct val="126000"/>
              </a:lnSpc>
              <a:spcBef>
                <a:spcPts val="1215"/>
              </a:spcBef>
            </a:pPr>
            <a:r>
              <a:rPr sz="1000" spc="-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RDA </a:t>
            </a:r>
            <a:r>
              <a:rPr sz="1000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or PFA, </a:t>
            </a:r>
            <a:r>
              <a:rPr sz="1000" spc="-7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CSA </a:t>
            </a:r>
            <a:r>
              <a:rPr sz="10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: </a:t>
            </a:r>
            <a:r>
              <a:rPr sz="10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frequential </a:t>
            </a:r>
            <a:r>
              <a:rPr sz="1000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domain 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most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used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on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satellite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platforms 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only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one</a:t>
            </a:r>
            <a:r>
              <a:rPr sz="1000" spc="-12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15" dirty="0">
                <a:latin typeface="Arial" panose="020B0604020202090204"/>
                <a:cs typeface="Arial" panose="020B0604020202090204"/>
              </a:rPr>
              <a:t>interpolation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612775" marR="1821180">
              <a:lnSpc>
                <a:spcPct val="125000"/>
              </a:lnSpc>
            </a:pPr>
            <a:r>
              <a:rPr sz="1000" spc="-10" dirty="0">
                <a:latin typeface="Arial" panose="020B0604020202090204"/>
                <a:cs typeface="Arial" panose="020B0604020202090204"/>
              </a:rPr>
              <a:t>not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adapted 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to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very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large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bandwidths 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CSA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version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adapted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the chirp</a:t>
            </a:r>
            <a:r>
              <a:rPr sz="1000" spc="-12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signal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9193" y="2608973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09194" y="2772194"/>
            <a:ext cx="3989653" cy="5060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59994" y="3137662"/>
            <a:ext cx="101600" cy="1016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0794" y="3124961"/>
            <a:ext cx="3938802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298848" y="2653207"/>
            <a:ext cx="50749" cy="48445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09193" y="2816471"/>
            <a:ext cx="3989704" cy="372110"/>
          </a:xfrm>
          <a:custGeom>
            <a:avLst/>
            <a:gdLst/>
            <a:ahLst/>
            <a:cxnLst/>
            <a:rect l="l" t="t" r="r" b="b"/>
            <a:pathLst>
              <a:path w="3989704" h="372110">
                <a:moveTo>
                  <a:pt x="3989654" y="0"/>
                </a:moveTo>
                <a:lnTo>
                  <a:pt x="0" y="0"/>
                </a:lnTo>
                <a:lnTo>
                  <a:pt x="0" y="321190"/>
                </a:lnTo>
                <a:lnTo>
                  <a:pt x="4008" y="340915"/>
                </a:lnTo>
                <a:lnTo>
                  <a:pt x="14922" y="357068"/>
                </a:lnTo>
                <a:lnTo>
                  <a:pt x="31075" y="367982"/>
                </a:lnTo>
                <a:lnTo>
                  <a:pt x="50800" y="371991"/>
                </a:lnTo>
                <a:lnTo>
                  <a:pt x="3938854" y="371991"/>
                </a:lnTo>
                <a:lnTo>
                  <a:pt x="3958579" y="367982"/>
                </a:lnTo>
                <a:lnTo>
                  <a:pt x="3974732" y="357068"/>
                </a:lnTo>
                <a:lnTo>
                  <a:pt x="3985646" y="340915"/>
                </a:lnTo>
                <a:lnTo>
                  <a:pt x="3989654" y="321190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298848" y="2691302"/>
            <a:ext cx="0" cy="465455"/>
          </a:xfrm>
          <a:custGeom>
            <a:avLst/>
            <a:gdLst/>
            <a:ahLst/>
            <a:cxnLst/>
            <a:rect l="l" t="t" r="r" b="b"/>
            <a:pathLst>
              <a:path h="465455">
                <a:moveTo>
                  <a:pt x="0" y="46540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298848" y="267860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298848" y="266590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298848" y="265320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90181" y="2867520"/>
            <a:ext cx="59601" cy="596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90181" y="3057309"/>
            <a:ext cx="59601" cy="596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347294" y="2552846"/>
            <a:ext cx="329882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marR="1262380" indent="-253365">
              <a:lnSpc>
                <a:spcPct val="128000"/>
              </a:lnSpc>
              <a:spcBef>
                <a:spcPts val="100"/>
              </a:spcBef>
            </a:pPr>
            <a:r>
              <a:rPr sz="10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RMA </a:t>
            </a:r>
            <a:r>
              <a:rPr sz="10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: </a:t>
            </a:r>
            <a:r>
              <a:rPr sz="1000" spc="-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dual </a:t>
            </a:r>
            <a:r>
              <a:rPr sz="10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frequential </a:t>
            </a:r>
            <a:r>
              <a:rPr sz="1000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domain 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adapted 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to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very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large</a:t>
            </a:r>
            <a:r>
              <a:rPr sz="1000" spc="4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bandwidths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latin typeface="Arial" panose="020B0604020202090204"/>
                <a:cs typeface="Arial" panose="020B0604020202090204"/>
              </a:rPr>
              <a:t>Motion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compensation 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not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adapted 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to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circular</a:t>
            </a:r>
            <a:r>
              <a:rPr sz="1000" spc="-8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trajectories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3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4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5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5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325755"/>
          </a:xfrm>
          <a:custGeom>
            <a:avLst/>
            <a:gdLst/>
            <a:ahLst/>
            <a:cxnLst/>
            <a:rect l="l" t="t" r="r" b="b"/>
            <a:pathLst>
              <a:path w="2304415" h="325755">
                <a:moveTo>
                  <a:pt x="0" y="325450"/>
                </a:moveTo>
                <a:lnTo>
                  <a:pt x="2303995" y="325450"/>
                </a:lnTo>
                <a:lnTo>
                  <a:pt x="2303995" y="0"/>
                </a:lnTo>
                <a:lnTo>
                  <a:pt x="0" y="0"/>
                </a:lnTo>
                <a:lnTo>
                  <a:pt x="0" y="32545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3995" y="65667"/>
            <a:ext cx="2304415" cy="17018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07950" marR="838835">
              <a:lnSpc>
                <a:spcPts val="540"/>
              </a:lnSpc>
              <a:spcBef>
                <a:spcPts val="165"/>
              </a:spcBef>
            </a:pP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Modelling of the mathematical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problem </a:t>
            </a:r>
            <a:r>
              <a:rPr sz="500" spc="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to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solve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different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steps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 the</a:t>
            </a:r>
            <a:r>
              <a:rPr sz="500" spc="6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algorithm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3" y="713930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0" y="320342"/>
            <a:ext cx="4608195" cy="5581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1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The </a:t>
            </a:r>
            <a:r>
              <a:rPr sz="1400" spc="-6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initial </a:t>
            </a:r>
            <a:r>
              <a:rPr sz="1400" spc="-8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problem </a:t>
            </a:r>
            <a:r>
              <a:rPr sz="1400" spc="-5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to</a:t>
            </a:r>
            <a:r>
              <a:rPr sz="1400" spc="-4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solve</a:t>
            </a:r>
            <a:endParaRPr sz="1400">
              <a:latin typeface="Trebuchet MS" panose="020B0703020202020204"/>
              <a:cs typeface="Trebuchet MS" panose="020B0703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 panose="02020503050405090304"/>
              <a:cs typeface="Times New Roman" panose="02020503050405090304"/>
            </a:endParaRPr>
          </a:p>
          <a:p>
            <a:pPr marL="35941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Modelling </a:t>
            </a:r>
            <a:r>
              <a:rPr sz="10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of </a:t>
            </a:r>
            <a:r>
              <a:rPr sz="10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the</a:t>
            </a:r>
            <a:r>
              <a:rPr sz="1000" spc="19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signal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9194" y="877151"/>
            <a:ext cx="3989653" cy="50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9994" y="1234186"/>
            <a:ext cx="101600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794" y="1221486"/>
            <a:ext cx="3938802" cy="11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758164"/>
            <a:ext cx="50749" cy="4760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921426"/>
            <a:ext cx="3989704" cy="363855"/>
          </a:xfrm>
          <a:custGeom>
            <a:avLst/>
            <a:gdLst/>
            <a:ahLst/>
            <a:cxnLst/>
            <a:rect l="l" t="t" r="r" b="b"/>
            <a:pathLst>
              <a:path w="3989704" h="363855">
                <a:moveTo>
                  <a:pt x="3989654" y="0"/>
                </a:moveTo>
                <a:lnTo>
                  <a:pt x="0" y="0"/>
                </a:lnTo>
                <a:lnTo>
                  <a:pt x="0" y="312759"/>
                </a:lnTo>
                <a:lnTo>
                  <a:pt x="4008" y="332483"/>
                </a:lnTo>
                <a:lnTo>
                  <a:pt x="14922" y="348636"/>
                </a:lnTo>
                <a:lnTo>
                  <a:pt x="31075" y="359550"/>
                </a:lnTo>
                <a:lnTo>
                  <a:pt x="50800" y="363559"/>
                </a:lnTo>
                <a:lnTo>
                  <a:pt x="3938854" y="363559"/>
                </a:lnTo>
                <a:lnTo>
                  <a:pt x="3958579" y="359550"/>
                </a:lnTo>
                <a:lnTo>
                  <a:pt x="3974732" y="348636"/>
                </a:lnTo>
                <a:lnTo>
                  <a:pt x="3985646" y="332483"/>
                </a:lnTo>
                <a:lnTo>
                  <a:pt x="3989654" y="312759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796258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697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78355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77085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75815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76185" y="992383"/>
            <a:ext cx="4978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15" dirty="0">
                <a:latin typeface="Arial" panose="020B0604020202090204"/>
                <a:cs typeface="Arial" panose="020B0604020202090204"/>
              </a:rPr>
              <a:t>s</a:t>
            </a:r>
            <a:r>
              <a:rPr sz="1000" spc="1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15" dirty="0">
                <a:latin typeface="Arial" panose="020B0604020202090204"/>
                <a:cs typeface="Arial" panose="020B0604020202090204"/>
              </a:rPr>
              <a:t>t</a:t>
            </a:r>
            <a:r>
              <a:rPr sz="1000" i="1" spc="15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280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25" dirty="0">
                <a:latin typeface="Arial" panose="020B0604020202090204"/>
                <a:cs typeface="Arial" panose="020B0604020202090204"/>
              </a:rPr>
              <a:t>u</a:t>
            </a:r>
            <a:r>
              <a:rPr sz="1000" spc="25" dirty="0">
                <a:latin typeface="Arial" panose="020B0604020202090204"/>
                <a:cs typeface="Arial" panose="020B0604020202090204"/>
              </a:rPr>
              <a:t>)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3346" y="820171"/>
            <a:ext cx="180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275" dirty="0">
                <a:latin typeface="Arial" panose="020B0604020202090204"/>
                <a:cs typeface="Arial" panose="020B0604020202090204"/>
              </a:rPr>
              <a:t>∫</a:t>
            </a:r>
            <a:r>
              <a:rPr sz="1000" spc="-22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275" dirty="0">
                <a:latin typeface="Arial" panose="020B0604020202090204"/>
                <a:cs typeface="Arial" panose="020B0604020202090204"/>
              </a:rPr>
              <a:t>∫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01238" y="820171"/>
            <a:ext cx="1206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Times New Roman" panose="02020503050405090304"/>
                <a:cs typeface="Times New Roman" panose="02020503050405090304"/>
              </a:rPr>
              <a:t>  </a:t>
            </a:r>
            <a:endParaRPr sz="1000">
              <a:latin typeface="Times New Roman" panose="02020503050405090304"/>
              <a:cs typeface="Times New Roman" panose="020205030504050903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73997" y="1049314"/>
            <a:ext cx="73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latin typeface="Arial" panose="020B0604020202090204"/>
                <a:cs typeface="Arial" panose="020B0604020202090204"/>
              </a:rPr>
              <a:t>0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03004" y="906785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0" dirty="0">
                <a:latin typeface="Arial" panose="020B0604020202090204"/>
                <a:cs typeface="Arial" panose="020B0604020202090204"/>
              </a:rPr>
              <a:t>2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01238" y="1079175"/>
            <a:ext cx="819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60" dirty="0">
                <a:latin typeface="Arial" panose="020B0604020202090204"/>
                <a:cs typeface="Arial" panose="020B0604020202090204"/>
              </a:rPr>
              <a:t>c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15312" y="992383"/>
            <a:ext cx="15170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30" dirty="0">
                <a:latin typeface="Arial" panose="020B0604020202090204"/>
                <a:cs typeface="Arial" panose="020B0604020202090204"/>
              </a:rPr>
              <a:t>dxdyf</a:t>
            </a:r>
            <a:r>
              <a:rPr sz="1000" i="1" spc="-7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x</a:t>
            </a:r>
            <a:r>
              <a:rPr sz="1000" i="1" spc="-19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90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-17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)</a:t>
            </a:r>
            <a:r>
              <a:rPr sz="1000" i="1" spc="-35" dirty="0">
                <a:latin typeface="Arial" panose="020B0604020202090204"/>
                <a:cs typeface="Arial" panose="020B0604020202090204"/>
              </a:rPr>
              <a:t>s</a:t>
            </a:r>
            <a:r>
              <a:rPr sz="1000" i="1" spc="13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6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65" dirty="0">
                <a:latin typeface="Arial" panose="020B0604020202090204"/>
                <a:cs typeface="Arial" panose="020B0604020202090204"/>
              </a:rPr>
              <a:t>t</a:t>
            </a:r>
            <a:r>
              <a:rPr sz="1000" i="1" spc="1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229" dirty="0">
                <a:latin typeface="Noto Sans CJK JP Regular"/>
                <a:cs typeface="Noto Sans CJK JP Regular"/>
              </a:rPr>
              <a:t>−</a:t>
            </a:r>
            <a:r>
              <a:rPr sz="1000" spc="745" dirty="0">
                <a:latin typeface="Noto Sans CJK JP Regular"/>
                <a:cs typeface="Noto Sans CJK JP Regular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d</a:t>
            </a:r>
            <a:r>
              <a:rPr sz="1000" i="1" spc="-18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x</a:t>
            </a:r>
            <a:r>
              <a:rPr sz="1000" i="1" spc="-195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85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-17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))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85203" y="1576095"/>
            <a:ext cx="2261870" cy="175895"/>
          </a:xfrm>
          <a:custGeom>
            <a:avLst/>
            <a:gdLst/>
            <a:ahLst/>
            <a:cxnLst/>
            <a:rect l="l" t="t" r="r" b="b"/>
            <a:pathLst>
              <a:path w="2261870" h="175894">
                <a:moveTo>
                  <a:pt x="2210829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2261629" y="175873"/>
                </a:lnTo>
                <a:lnTo>
                  <a:pt x="2261629" y="50800"/>
                </a:lnTo>
                <a:lnTo>
                  <a:pt x="2257620" y="31075"/>
                </a:lnTo>
                <a:lnTo>
                  <a:pt x="2246706" y="14922"/>
                </a:lnTo>
                <a:lnTo>
                  <a:pt x="2230554" y="4008"/>
                </a:lnTo>
                <a:lnTo>
                  <a:pt x="2210829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23303" y="1562829"/>
            <a:ext cx="4927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The</a:t>
            </a:r>
            <a:r>
              <a:rPr sz="10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goal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5203" y="1739315"/>
            <a:ext cx="2261628" cy="506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6003" y="1929053"/>
            <a:ext cx="101600" cy="101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86804" y="1916353"/>
            <a:ext cx="2210789" cy="114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546832" y="1620329"/>
            <a:ext cx="50761" cy="3087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85203" y="1783594"/>
            <a:ext cx="2261870" cy="196850"/>
          </a:xfrm>
          <a:custGeom>
            <a:avLst/>
            <a:gdLst/>
            <a:ahLst/>
            <a:cxnLst/>
            <a:rect l="l" t="t" r="r" b="b"/>
            <a:pathLst>
              <a:path w="2261870" h="196850">
                <a:moveTo>
                  <a:pt x="2261629" y="0"/>
                </a:moveTo>
                <a:lnTo>
                  <a:pt x="0" y="0"/>
                </a:lnTo>
                <a:lnTo>
                  <a:pt x="0" y="145459"/>
                </a:lnTo>
                <a:lnTo>
                  <a:pt x="4008" y="165184"/>
                </a:lnTo>
                <a:lnTo>
                  <a:pt x="14922" y="181337"/>
                </a:lnTo>
                <a:lnTo>
                  <a:pt x="31075" y="192251"/>
                </a:lnTo>
                <a:lnTo>
                  <a:pt x="50800" y="196259"/>
                </a:lnTo>
                <a:lnTo>
                  <a:pt x="2210829" y="196259"/>
                </a:lnTo>
                <a:lnTo>
                  <a:pt x="2230554" y="192251"/>
                </a:lnTo>
                <a:lnTo>
                  <a:pt x="2246706" y="181337"/>
                </a:lnTo>
                <a:lnTo>
                  <a:pt x="2257620" y="165184"/>
                </a:lnTo>
                <a:lnTo>
                  <a:pt x="2261629" y="145459"/>
                </a:lnTo>
                <a:lnTo>
                  <a:pt x="2261629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546832" y="1658427"/>
            <a:ext cx="0" cy="290195"/>
          </a:xfrm>
          <a:custGeom>
            <a:avLst/>
            <a:gdLst/>
            <a:ahLst/>
            <a:cxnLst/>
            <a:rect l="l" t="t" r="r" b="b"/>
            <a:pathLst>
              <a:path h="290194">
                <a:moveTo>
                  <a:pt x="0" y="2896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46832" y="164572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46832" y="163302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1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46832" y="162032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23303" y="1764568"/>
            <a:ext cx="13265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Arial" panose="020B0604020202090204"/>
                <a:cs typeface="Arial" panose="020B0604020202090204"/>
              </a:rPr>
              <a:t>How</a:t>
            </a:r>
            <a:r>
              <a:rPr sz="1000" spc="4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to</a:t>
            </a:r>
            <a:r>
              <a:rPr sz="1000" spc="4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deduce</a:t>
            </a:r>
            <a:r>
              <a:rPr sz="1000" spc="4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25" dirty="0">
                <a:latin typeface="Arial" panose="020B0604020202090204"/>
                <a:cs typeface="Arial" panose="020B0604020202090204"/>
              </a:rPr>
              <a:t>f</a:t>
            </a:r>
            <a:r>
              <a:rPr sz="1000" i="1" spc="-7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x</a:t>
            </a:r>
            <a:r>
              <a:rPr sz="1000" i="1" spc="-195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90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-17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</a:t>
            </a:r>
            <a:r>
              <a:rPr sz="1000" spc="4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90" dirty="0">
                <a:latin typeface="Arial" panose="020B0604020202090204"/>
                <a:cs typeface="Arial" panose="020B0604020202090204"/>
              </a:rPr>
              <a:t>?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85203" y="2131783"/>
            <a:ext cx="2261870" cy="175895"/>
          </a:xfrm>
          <a:custGeom>
            <a:avLst/>
            <a:gdLst/>
            <a:ahLst/>
            <a:cxnLst/>
            <a:rect l="l" t="t" r="r" b="b"/>
            <a:pathLst>
              <a:path w="2261870" h="175894">
                <a:moveTo>
                  <a:pt x="2210829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2261629" y="175873"/>
                </a:lnTo>
                <a:lnTo>
                  <a:pt x="2261629" y="50800"/>
                </a:lnTo>
                <a:lnTo>
                  <a:pt x="2257620" y="31075"/>
                </a:lnTo>
                <a:lnTo>
                  <a:pt x="2246706" y="14922"/>
                </a:lnTo>
                <a:lnTo>
                  <a:pt x="2230554" y="4008"/>
                </a:lnTo>
                <a:lnTo>
                  <a:pt x="2210829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85203" y="2295004"/>
            <a:ext cx="2261628" cy="506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36003" y="2908681"/>
            <a:ext cx="101600" cy="101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86804" y="2895980"/>
            <a:ext cx="2210789" cy="1143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546832" y="2176018"/>
            <a:ext cx="50761" cy="7326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85203" y="2339276"/>
            <a:ext cx="2261870" cy="620395"/>
          </a:xfrm>
          <a:custGeom>
            <a:avLst/>
            <a:gdLst/>
            <a:ahLst/>
            <a:cxnLst/>
            <a:rect l="l" t="t" r="r" b="b"/>
            <a:pathLst>
              <a:path w="2261870" h="620394">
                <a:moveTo>
                  <a:pt x="2261629" y="0"/>
                </a:moveTo>
                <a:lnTo>
                  <a:pt x="0" y="0"/>
                </a:lnTo>
                <a:lnTo>
                  <a:pt x="0" y="569404"/>
                </a:lnTo>
                <a:lnTo>
                  <a:pt x="4008" y="589129"/>
                </a:lnTo>
                <a:lnTo>
                  <a:pt x="14922" y="605282"/>
                </a:lnTo>
                <a:lnTo>
                  <a:pt x="31075" y="616196"/>
                </a:lnTo>
                <a:lnTo>
                  <a:pt x="50800" y="620204"/>
                </a:lnTo>
                <a:lnTo>
                  <a:pt x="2210829" y="620204"/>
                </a:lnTo>
                <a:lnTo>
                  <a:pt x="2230554" y="616196"/>
                </a:lnTo>
                <a:lnTo>
                  <a:pt x="2246706" y="605282"/>
                </a:lnTo>
                <a:lnTo>
                  <a:pt x="2257620" y="589129"/>
                </a:lnTo>
                <a:lnTo>
                  <a:pt x="2261629" y="569404"/>
                </a:lnTo>
                <a:lnTo>
                  <a:pt x="2261629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546832" y="2214107"/>
            <a:ext cx="0" cy="713740"/>
          </a:xfrm>
          <a:custGeom>
            <a:avLst/>
            <a:gdLst/>
            <a:ahLst/>
            <a:cxnLst/>
            <a:rect l="l" t="t" r="r" b="b"/>
            <a:pathLst>
              <a:path h="713739">
                <a:moveTo>
                  <a:pt x="0" y="71362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546832" y="220140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546832" y="218870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546832" y="217600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166037" y="2765755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39">
                <a:moveTo>
                  <a:pt x="0" y="0"/>
                </a:moveTo>
                <a:lnTo>
                  <a:pt x="111996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323303" y="2075631"/>
            <a:ext cx="2134870" cy="8451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A </a:t>
            </a:r>
            <a:r>
              <a:rPr sz="10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particular</a:t>
            </a:r>
            <a:r>
              <a:rPr sz="1000" spc="10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9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case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12700" marR="5080">
              <a:lnSpc>
                <a:spcPct val="100000"/>
              </a:lnSpc>
              <a:spcBef>
                <a:spcPts val="335"/>
              </a:spcBef>
            </a:pPr>
            <a:r>
              <a:rPr sz="1000" spc="-40" dirty="0">
                <a:latin typeface="Arial" panose="020B0604020202090204"/>
                <a:cs typeface="Arial" panose="020B0604020202090204"/>
              </a:rPr>
              <a:t>linear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trajectory,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non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squinted,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stripmap 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mode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Times New Roman" panose="02020503050405090304"/>
              <a:cs typeface="Times New Roman" panose="02020503050405090304"/>
            </a:endParaRPr>
          </a:p>
          <a:p>
            <a:pPr marL="173355">
              <a:lnSpc>
                <a:spcPct val="100000"/>
              </a:lnSpc>
            </a:pPr>
            <a:r>
              <a:rPr sz="1000" i="1" spc="-45" dirty="0">
                <a:latin typeface="Arial" panose="020B0604020202090204"/>
                <a:cs typeface="Arial" panose="020B0604020202090204"/>
              </a:rPr>
              <a:t>d</a:t>
            </a:r>
            <a:r>
              <a:rPr sz="1000" i="1" spc="-19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x</a:t>
            </a:r>
            <a:r>
              <a:rPr sz="1000" i="1" spc="-19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85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-17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</a:t>
            </a:r>
            <a:r>
              <a:rPr sz="1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 </a:t>
            </a:r>
            <a:r>
              <a:rPr sz="1500" spc="172" baseline="50000" dirty="0">
                <a:latin typeface="Arial" panose="020B0604020202090204"/>
                <a:cs typeface="Arial" panose="020B0604020202090204"/>
              </a:rPr>
              <a:t>√</a:t>
            </a:r>
            <a:r>
              <a:rPr sz="1000" spc="114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114" dirty="0">
                <a:latin typeface="Arial" panose="020B0604020202090204"/>
                <a:cs typeface="Arial" panose="020B0604020202090204"/>
              </a:rPr>
              <a:t>X</a:t>
            </a:r>
            <a:r>
              <a:rPr sz="1050" i="1" spc="172" baseline="-12000" dirty="0">
                <a:latin typeface="Arial" panose="020B0604020202090204"/>
                <a:cs typeface="Arial" panose="020B0604020202090204"/>
              </a:rPr>
              <a:t>c</a:t>
            </a:r>
            <a:r>
              <a:rPr sz="1050" i="1" spc="195" baseline="-1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+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x</a:t>
            </a:r>
            <a:r>
              <a:rPr sz="1000" i="1" spc="-19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5" dirty="0">
                <a:latin typeface="Arial" panose="020B0604020202090204"/>
                <a:cs typeface="Arial" panose="020B0604020202090204"/>
              </a:rPr>
              <a:t>)</a:t>
            </a:r>
            <a:r>
              <a:rPr sz="1050" spc="22" baseline="24000" dirty="0">
                <a:latin typeface="Arial" panose="020B0604020202090204"/>
                <a:cs typeface="Arial" panose="020B0604020202090204"/>
              </a:rPr>
              <a:t>2</a:t>
            </a:r>
            <a:r>
              <a:rPr sz="1050" spc="112" baseline="24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+</a:t>
            </a:r>
            <a:r>
              <a:rPr sz="1000" spc="-6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u</a:t>
            </a:r>
            <a:r>
              <a:rPr sz="1000" i="1" spc="-1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229" dirty="0">
                <a:latin typeface="Noto Sans CJK JP Regular"/>
                <a:cs typeface="Noto Sans CJK JP Regular"/>
              </a:rPr>
              <a:t>−</a:t>
            </a:r>
            <a:r>
              <a:rPr sz="1000" spc="-10" dirty="0">
                <a:latin typeface="Noto Sans CJK JP Regular"/>
                <a:cs typeface="Noto Sans CJK JP Regular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-17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45" dirty="0">
                <a:latin typeface="Arial" panose="020B0604020202090204"/>
                <a:cs typeface="Arial" panose="020B0604020202090204"/>
              </a:rPr>
              <a:t>)</a:t>
            </a:r>
            <a:r>
              <a:rPr sz="1050" spc="67" baseline="24000" dirty="0">
                <a:latin typeface="Arial" panose="020B0604020202090204"/>
                <a:cs typeface="Arial" panose="020B0604020202090204"/>
              </a:rPr>
              <a:t>2</a:t>
            </a:r>
            <a:r>
              <a:rPr sz="1000" spc="45" dirty="0">
                <a:latin typeface="Arial" panose="020B0604020202090204"/>
                <a:cs typeface="Arial" panose="020B0604020202090204"/>
              </a:rPr>
              <a:t>)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781197" y="1576095"/>
            <a:ext cx="1541780" cy="175895"/>
          </a:xfrm>
          <a:custGeom>
            <a:avLst/>
            <a:gdLst/>
            <a:ahLst/>
            <a:cxnLst/>
            <a:rect l="l" t="t" r="r" b="b"/>
            <a:pathLst>
              <a:path w="1541779" h="175894">
                <a:moveTo>
                  <a:pt x="149081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1541615" y="175873"/>
                </a:lnTo>
                <a:lnTo>
                  <a:pt x="1541615" y="50800"/>
                </a:lnTo>
                <a:lnTo>
                  <a:pt x="1537607" y="31075"/>
                </a:lnTo>
                <a:lnTo>
                  <a:pt x="1526693" y="14922"/>
                </a:lnTo>
                <a:lnTo>
                  <a:pt x="1510540" y="4008"/>
                </a:lnTo>
                <a:lnTo>
                  <a:pt x="1490815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2819298" y="1562829"/>
            <a:ext cx="11804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Geometric</a:t>
            </a:r>
            <a:r>
              <a:rPr sz="10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parameters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781198" y="1739315"/>
            <a:ext cx="1541614" cy="5060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831998" y="3365690"/>
            <a:ext cx="101600" cy="9030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882799" y="3352990"/>
            <a:ext cx="1490801" cy="10300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322813" y="1620329"/>
            <a:ext cx="50787" cy="174536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781197" y="1783575"/>
            <a:ext cx="1541780" cy="1633220"/>
          </a:xfrm>
          <a:custGeom>
            <a:avLst/>
            <a:gdLst/>
            <a:ahLst/>
            <a:cxnLst/>
            <a:rect l="l" t="t" r="r" b="b"/>
            <a:pathLst>
              <a:path w="1541779" h="1633220">
                <a:moveTo>
                  <a:pt x="1541615" y="0"/>
                </a:moveTo>
                <a:lnTo>
                  <a:pt x="0" y="0"/>
                </a:lnTo>
                <a:lnTo>
                  <a:pt x="0" y="1582115"/>
                </a:lnTo>
                <a:lnTo>
                  <a:pt x="4008" y="1601839"/>
                </a:lnTo>
                <a:lnTo>
                  <a:pt x="14922" y="1617992"/>
                </a:lnTo>
                <a:lnTo>
                  <a:pt x="31075" y="1628907"/>
                </a:lnTo>
                <a:lnTo>
                  <a:pt x="50800" y="1632915"/>
                </a:lnTo>
                <a:lnTo>
                  <a:pt x="1490815" y="1632915"/>
                </a:lnTo>
                <a:lnTo>
                  <a:pt x="1510540" y="1628907"/>
                </a:lnTo>
                <a:lnTo>
                  <a:pt x="1526693" y="1617992"/>
                </a:lnTo>
                <a:lnTo>
                  <a:pt x="1537607" y="1601839"/>
                </a:lnTo>
                <a:lnTo>
                  <a:pt x="1541615" y="1582115"/>
                </a:lnTo>
                <a:lnTo>
                  <a:pt x="1541615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322813" y="1658404"/>
            <a:ext cx="0" cy="1696085"/>
          </a:xfrm>
          <a:custGeom>
            <a:avLst/>
            <a:gdLst/>
            <a:ahLst/>
            <a:cxnLst/>
            <a:rect l="l" t="t" r="r" b="b"/>
            <a:pathLst>
              <a:path h="1696085">
                <a:moveTo>
                  <a:pt x="0" y="0"/>
                </a:moveTo>
                <a:lnTo>
                  <a:pt x="0" y="1695678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322813" y="164570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322813" y="163300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322813" y="162030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831998" y="1808891"/>
            <a:ext cx="1439978" cy="15631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3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4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5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5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325755"/>
          </a:xfrm>
          <a:custGeom>
            <a:avLst/>
            <a:gdLst/>
            <a:ahLst/>
            <a:cxnLst/>
            <a:rect l="l" t="t" r="r" b="b"/>
            <a:pathLst>
              <a:path w="2304415" h="325755">
                <a:moveTo>
                  <a:pt x="0" y="325450"/>
                </a:moveTo>
                <a:lnTo>
                  <a:pt x="2303995" y="325450"/>
                </a:lnTo>
                <a:lnTo>
                  <a:pt x="2303995" y="0"/>
                </a:lnTo>
                <a:lnTo>
                  <a:pt x="0" y="0"/>
                </a:lnTo>
                <a:lnTo>
                  <a:pt x="0" y="32545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3995" y="65667"/>
            <a:ext cx="2304415" cy="17018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07950" marR="838835">
              <a:lnSpc>
                <a:spcPts val="540"/>
              </a:lnSpc>
              <a:spcBef>
                <a:spcPts val="165"/>
              </a:spcBef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Modelling of the mathematical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problem </a:t>
            </a:r>
            <a:r>
              <a:rPr sz="500" spc="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to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solve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different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steps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 the</a:t>
            </a:r>
            <a:r>
              <a:rPr sz="500" spc="6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algorithm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3" y="927747"/>
            <a:ext cx="3989704" cy="170815"/>
          </a:xfrm>
          <a:custGeom>
            <a:avLst/>
            <a:gdLst/>
            <a:ahLst/>
            <a:cxnLst/>
            <a:rect l="l" t="t" r="r" b="b"/>
            <a:pathLst>
              <a:path w="3989704" h="17081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0251"/>
                </a:lnTo>
                <a:lnTo>
                  <a:pt x="3989654" y="17025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9194" y="971981"/>
            <a:ext cx="4040403" cy="1639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9994" y="1275080"/>
            <a:ext cx="101600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262379"/>
            <a:ext cx="3938802" cy="11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1022775"/>
            <a:ext cx="50749" cy="2523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9193" y="1129620"/>
            <a:ext cx="3989704" cy="196850"/>
          </a:xfrm>
          <a:custGeom>
            <a:avLst/>
            <a:gdLst/>
            <a:ahLst/>
            <a:cxnLst/>
            <a:rect l="l" t="t" r="r" b="b"/>
            <a:pathLst>
              <a:path w="3989704" h="196850">
                <a:moveTo>
                  <a:pt x="3989654" y="0"/>
                </a:moveTo>
                <a:lnTo>
                  <a:pt x="0" y="0"/>
                </a:lnTo>
                <a:lnTo>
                  <a:pt x="0" y="145459"/>
                </a:lnTo>
                <a:lnTo>
                  <a:pt x="4008" y="165184"/>
                </a:lnTo>
                <a:lnTo>
                  <a:pt x="14922" y="181337"/>
                </a:lnTo>
                <a:lnTo>
                  <a:pt x="31075" y="192251"/>
                </a:lnTo>
                <a:lnTo>
                  <a:pt x="50800" y="196259"/>
                </a:lnTo>
                <a:lnTo>
                  <a:pt x="3938854" y="196259"/>
                </a:lnTo>
                <a:lnTo>
                  <a:pt x="3958579" y="192251"/>
                </a:lnTo>
                <a:lnTo>
                  <a:pt x="3974732" y="181337"/>
                </a:lnTo>
                <a:lnTo>
                  <a:pt x="3985646" y="165184"/>
                </a:lnTo>
                <a:lnTo>
                  <a:pt x="3989654" y="145459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1010075"/>
            <a:ext cx="0" cy="284480"/>
          </a:xfrm>
          <a:custGeom>
            <a:avLst/>
            <a:gdLst/>
            <a:ahLst/>
            <a:cxnLst/>
            <a:rect l="l" t="t" r="r" b="b"/>
            <a:pathLst>
              <a:path h="284480">
                <a:moveTo>
                  <a:pt x="0" y="28405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99737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98467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97197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0" y="320342"/>
            <a:ext cx="4608195" cy="9677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First</a:t>
            </a:r>
            <a:r>
              <a:rPr sz="1400" spc="-1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Step</a:t>
            </a:r>
            <a:endParaRPr sz="1400">
              <a:latin typeface="Trebuchet MS" panose="020B0703020202020204"/>
              <a:cs typeface="Trebuchet MS" panose="020B0703020202020204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 panose="02020503050405090304"/>
              <a:cs typeface="Times New Roman" panose="020205030504050903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 panose="02020503050405090304"/>
              <a:cs typeface="Times New Roman" panose="02020503050405090304"/>
            </a:endParaRPr>
          </a:p>
          <a:p>
            <a:pPr marL="35941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Notations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359410">
              <a:lnSpc>
                <a:spcPct val="100000"/>
              </a:lnSpc>
              <a:spcBef>
                <a:spcPts val="345"/>
              </a:spcBef>
            </a:pPr>
            <a:r>
              <a:rPr sz="1000" spc="-20" dirty="0">
                <a:latin typeface="Arial" panose="020B0604020202090204"/>
                <a:cs typeface="Arial" panose="020B0604020202090204"/>
              </a:rPr>
              <a:t>Let 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X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 </a:t>
            </a:r>
            <a:r>
              <a:rPr sz="1000" spc="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X</a:t>
            </a:r>
            <a:r>
              <a:rPr sz="1050" i="1" spc="7" baseline="-12000" dirty="0">
                <a:latin typeface="Arial" panose="020B0604020202090204"/>
                <a:cs typeface="Arial" panose="020B0604020202090204"/>
              </a:rPr>
              <a:t>c </a:t>
            </a:r>
            <a:r>
              <a:rPr sz="1000" spc="-229" dirty="0">
                <a:latin typeface="Noto Sans CJK JP Regular"/>
                <a:cs typeface="Noto Sans CJK JP Regular"/>
              </a:rPr>
              <a:t>−</a:t>
            </a:r>
            <a:r>
              <a:rPr sz="1000" spc="-10" dirty="0">
                <a:latin typeface="Noto Sans CJK JP Regular"/>
                <a:cs typeface="Noto Sans CJK JP Regular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x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and 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Y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 </a:t>
            </a:r>
            <a:r>
              <a:rPr sz="1000" spc="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u </a:t>
            </a:r>
            <a:r>
              <a:rPr sz="1000" spc="-229" dirty="0">
                <a:latin typeface="Noto Sans CJK JP Regular"/>
                <a:cs typeface="Noto Sans CJK JP Regular"/>
              </a:rPr>
              <a:t>−</a:t>
            </a:r>
            <a:r>
              <a:rPr sz="1000" spc="-5" dirty="0">
                <a:latin typeface="Noto Sans CJK JP Regular"/>
                <a:cs typeface="Noto Sans CJK JP Regular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 </a:t>
            </a:r>
            <a:r>
              <a:rPr sz="1000" spc="25" dirty="0">
                <a:latin typeface="Arial" panose="020B0604020202090204"/>
                <a:cs typeface="Arial" panose="020B0604020202090204"/>
              </a:rPr>
              <a:t>).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Note 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that 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X </a:t>
            </a:r>
            <a:r>
              <a:rPr sz="1000" i="1" spc="-45" dirty="0">
                <a:latin typeface="Verdana" panose="020B0604030504040204"/>
                <a:cs typeface="Verdana" panose="020B0604030504040204"/>
              </a:rPr>
              <a:t>&gt;</a:t>
            </a:r>
            <a:r>
              <a:rPr sz="1000" i="1" spc="-220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0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9193" y="1477809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47294" y="1464543"/>
            <a:ext cx="13563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Fourier </a:t>
            </a:r>
            <a:r>
              <a:rPr sz="10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transform </a:t>
            </a:r>
            <a:r>
              <a:rPr sz="1000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along</a:t>
            </a:r>
            <a:r>
              <a:rPr sz="1000" spc="-6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i="1" spc="8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t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9194" y="1641030"/>
            <a:ext cx="3989653" cy="506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9994" y="2919247"/>
            <a:ext cx="101600" cy="101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0794" y="2906547"/>
            <a:ext cx="3938802" cy="11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98848" y="1522044"/>
            <a:ext cx="50749" cy="13972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9193" y="1685297"/>
            <a:ext cx="3989704" cy="1285240"/>
          </a:xfrm>
          <a:custGeom>
            <a:avLst/>
            <a:gdLst/>
            <a:ahLst/>
            <a:cxnLst/>
            <a:rect l="l" t="t" r="r" b="b"/>
            <a:pathLst>
              <a:path w="3989704" h="1285239">
                <a:moveTo>
                  <a:pt x="3989654" y="0"/>
                </a:moveTo>
                <a:lnTo>
                  <a:pt x="0" y="0"/>
                </a:lnTo>
                <a:lnTo>
                  <a:pt x="0" y="1233949"/>
                </a:lnTo>
                <a:lnTo>
                  <a:pt x="4008" y="1253674"/>
                </a:lnTo>
                <a:lnTo>
                  <a:pt x="14922" y="1269827"/>
                </a:lnTo>
                <a:lnTo>
                  <a:pt x="31075" y="1280741"/>
                </a:lnTo>
                <a:lnTo>
                  <a:pt x="50800" y="1284750"/>
                </a:lnTo>
                <a:lnTo>
                  <a:pt x="3938854" y="1284750"/>
                </a:lnTo>
                <a:lnTo>
                  <a:pt x="3958579" y="1280741"/>
                </a:lnTo>
                <a:lnTo>
                  <a:pt x="3974732" y="1269827"/>
                </a:lnTo>
                <a:lnTo>
                  <a:pt x="3985646" y="1253674"/>
                </a:lnTo>
                <a:lnTo>
                  <a:pt x="3989654" y="1233949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98848" y="1560131"/>
            <a:ext cx="0" cy="1378585"/>
          </a:xfrm>
          <a:custGeom>
            <a:avLst/>
            <a:gdLst/>
            <a:ahLst/>
            <a:cxnLst/>
            <a:rect l="l" t="t" r="r" b="b"/>
            <a:pathLst>
              <a:path h="1378585">
                <a:moveTo>
                  <a:pt x="0" y="13781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154743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153473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152203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584365" y="1950964"/>
            <a:ext cx="6159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70" dirty="0">
                <a:latin typeface="Arial" panose="020B0604020202090204"/>
                <a:cs typeface="Arial" panose="020B0604020202090204"/>
              </a:rPr>
              <a:t>s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93673" y="1721820"/>
            <a:ext cx="180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275" dirty="0">
                <a:latin typeface="Arial" panose="020B0604020202090204"/>
                <a:cs typeface="Arial" panose="020B0604020202090204"/>
              </a:rPr>
              <a:t>∫</a:t>
            </a:r>
            <a:r>
              <a:rPr sz="1000" spc="-22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275" dirty="0">
                <a:latin typeface="Arial" panose="020B0604020202090204"/>
                <a:cs typeface="Arial" panose="020B0604020202090204"/>
              </a:rPr>
              <a:t>∫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5693" y="1894032"/>
            <a:ext cx="15741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92480" algn="l"/>
              </a:tabLst>
            </a:pPr>
            <a:r>
              <a:rPr sz="1000" i="1" spc="25" dirty="0">
                <a:latin typeface="Arial" panose="020B0604020202090204"/>
                <a:cs typeface="Arial" panose="020B0604020202090204"/>
              </a:rPr>
              <a:t>f </a:t>
            </a:r>
            <a:r>
              <a:rPr sz="1000" spc="3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35" dirty="0">
                <a:latin typeface="Arial" panose="020B0604020202090204"/>
                <a:cs typeface="Arial" panose="020B0604020202090204"/>
              </a:rPr>
              <a:t>f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95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25" dirty="0">
                <a:latin typeface="Arial" panose="020B0604020202090204"/>
                <a:cs typeface="Arial" panose="020B0604020202090204"/>
              </a:rPr>
              <a:t>u</a:t>
            </a:r>
            <a:r>
              <a:rPr sz="1000" spc="25" dirty="0">
                <a:latin typeface="Arial" panose="020B0604020202090204"/>
                <a:cs typeface="Arial" panose="020B0604020202090204"/>
              </a:rPr>
              <a:t>)</a:t>
            </a:r>
            <a:r>
              <a:rPr sz="1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	</a:t>
            </a:r>
            <a:r>
              <a:rPr sz="1000" i="1" spc="-30" dirty="0">
                <a:latin typeface="Arial" panose="020B0604020202090204"/>
                <a:cs typeface="Arial" panose="020B0604020202090204"/>
              </a:rPr>
              <a:t>dxdyf</a:t>
            </a:r>
            <a:r>
              <a:rPr sz="1000" i="1" spc="-9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x</a:t>
            </a:r>
            <a:r>
              <a:rPr sz="1000" i="1" spc="-20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200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-18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25" dirty="0">
                <a:latin typeface="Arial" panose="020B0604020202090204"/>
                <a:cs typeface="Arial" panose="020B0604020202090204"/>
              </a:rPr>
              <a:t>)</a:t>
            </a:r>
            <a:r>
              <a:rPr sz="1000" i="1" spc="25" dirty="0">
                <a:latin typeface="Arial" panose="020B0604020202090204"/>
                <a:cs typeface="Arial" panose="020B0604020202090204"/>
              </a:rPr>
              <a:t>TF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93976" y="1950964"/>
            <a:ext cx="44958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9255" algn="l"/>
              </a:tabLst>
            </a:pPr>
            <a:r>
              <a:rPr sz="700" i="1" spc="114" dirty="0">
                <a:latin typeface="Arial" panose="020B0604020202090204"/>
                <a:cs typeface="Arial" panose="020B0604020202090204"/>
              </a:rPr>
              <a:t>t</a:t>
            </a:r>
            <a:r>
              <a:rPr sz="700" spc="-40" dirty="0">
                <a:latin typeface="DejaVu Sans"/>
                <a:cs typeface="DejaVu Sans"/>
              </a:rPr>
              <a:t>›→</a:t>
            </a:r>
            <a:r>
              <a:rPr sz="700" i="1" spc="-35" dirty="0">
                <a:latin typeface="Trebuchet MS" panose="020B0703020202020204"/>
                <a:cs typeface="Trebuchet MS" panose="020B0703020202020204"/>
              </a:rPr>
              <a:t>ω</a:t>
            </a:r>
            <a:r>
              <a:rPr sz="700" i="1" dirty="0">
                <a:latin typeface="Trebuchet MS" panose="020B0703020202020204"/>
                <a:cs typeface="Trebuchet MS" panose="020B0703020202020204"/>
              </a:rPr>
              <a:t>	</a:t>
            </a:r>
            <a:r>
              <a:rPr sz="700" spc="-20" dirty="0">
                <a:latin typeface="Arial" panose="020B0604020202090204"/>
                <a:cs typeface="Arial" panose="020B0604020202090204"/>
              </a:rPr>
              <a:t>0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29433" y="1715635"/>
            <a:ext cx="3346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455" dirty="0">
                <a:latin typeface="Arial" panose="020B0604020202090204"/>
                <a:cs typeface="Arial" panose="020B0604020202090204"/>
              </a:rPr>
              <a:t>.</a:t>
            </a:r>
            <a:r>
              <a:rPr sz="1000" spc="59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455" dirty="0">
                <a:latin typeface="Arial" panose="020B0604020202090204"/>
                <a:cs typeface="Arial" panose="020B0604020202090204"/>
              </a:rPr>
              <a:t>.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65094" y="180843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u="sng" spc="-60" dirty="0">
                <a:uFill>
                  <a:solidFill>
                    <a:srgbClr val="000000"/>
                  </a:solidFill>
                </a:uFill>
                <a:latin typeface="Arial" panose="020B0604020202090204"/>
                <a:cs typeface="Arial" panose="020B0604020202090204"/>
              </a:rPr>
              <a:t>2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63329" y="1980824"/>
            <a:ext cx="819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60" dirty="0">
                <a:latin typeface="Arial" panose="020B0604020202090204"/>
                <a:cs typeface="Arial" panose="020B0604020202090204"/>
              </a:rPr>
              <a:t>c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45295" y="1769242"/>
            <a:ext cx="152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445" dirty="0">
                <a:latin typeface="Arial" panose="020B0604020202090204"/>
                <a:cs typeface="Arial" panose="020B0604020202090204"/>
              </a:rPr>
              <a:t>√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84525" y="1905939"/>
            <a:ext cx="469265" cy="0"/>
          </a:xfrm>
          <a:custGeom>
            <a:avLst/>
            <a:gdLst/>
            <a:ahLst/>
            <a:cxnLst/>
            <a:rect l="l" t="t" r="r" b="b"/>
            <a:pathLst>
              <a:path w="469264">
                <a:moveTo>
                  <a:pt x="0" y="0"/>
                </a:moveTo>
                <a:lnTo>
                  <a:pt x="4688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2422575" y="1894032"/>
            <a:ext cx="10687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8600" algn="l"/>
                <a:tab pos="661670" algn="l"/>
              </a:tabLst>
            </a:pPr>
            <a:r>
              <a:rPr sz="1000" i="1" spc="-120" dirty="0">
                <a:latin typeface="Arial" panose="020B0604020202090204"/>
                <a:cs typeface="Arial" panose="020B0604020202090204"/>
              </a:rPr>
              <a:t>s	</a:t>
            </a:r>
            <a:r>
              <a:rPr sz="1000" i="1" spc="80" dirty="0">
                <a:latin typeface="Arial" panose="020B0604020202090204"/>
                <a:cs typeface="Arial" panose="020B0604020202090204"/>
              </a:rPr>
              <a:t>t</a:t>
            </a:r>
            <a:r>
              <a:rPr sz="1000" i="1" spc="1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229" dirty="0">
                <a:latin typeface="Noto Sans CJK JP Regular"/>
                <a:cs typeface="Noto Sans CJK JP Regular"/>
              </a:rPr>
              <a:t>−	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X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+</a:t>
            </a:r>
            <a:r>
              <a:rPr sz="1000" spc="-195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Y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3095" y="1895439"/>
            <a:ext cx="3867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6390" algn="l"/>
              </a:tabLst>
            </a:pPr>
            <a:r>
              <a:rPr sz="700" spc="-20" dirty="0">
                <a:latin typeface="Arial" panose="020B0604020202090204"/>
                <a:cs typeface="Arial" panose="020B0604020202090204"/>
              </a:rPr>
              <a:t>2	2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41013" y="1950964"/>
            <a:ext cx="73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latin typeface="Arial" panose="020B0604020202090204"/>
                <a:cs typeface="Arial" panose="020B0604020202090204"/>
              </a:rPr>
              <a:t>0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94391" y="1715635"/>
            <a:ext cx="2120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14" dirty="0">
                <a:latin typeface="Arial" panose="020B0604020202090204"/>
                <a:cs typeface="Arial" panose="020B0604020202090204"/>
              </a:rPr>
              <a:t>ΣΣ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68801" y="1894032"/>
            <a:ext cx="4940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4500" algn="l"/>
              </a:tabLst>
            </a:pPr>
            <a:r>
              <a:rPr sz="1000" spc="190" dirty="0">
                <a:latin typeface="Arial" panose="020B0604020202090204"/>
                <a:cs typeface="Arial" panose="020B0604020202090204"/>
              </a:rPr>
              <a:t>+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80" dirty="0">
                <a:latin typeface="Arial" panose="020B0604020202090204"/>
                <a:cs typeface="Arial" panose="020B0604020202090204"/>
              </a:rPr>
              <a:t>t</a:t>
            </a:r>
            <a:r>
              <a:rPr sz="1000" i="1" dirty="0">
                <a:latin typeface="Arial" panose="020B0604020202090204"/>
                <a:cs typeface="Arial" panose="020B0604020202090204"/>
              </a:rPr>
              <a:t>	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.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5952" y="2723123"/>
            <a:ext cx="14947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33830" algn="l"/>
              </a:tabLst>
            </a:pPr>
            <a:r>
              <a:rPr sz="700" i="1" spc="-70" dirty="0">
                <a:latin typeface="Arial" panose="020B0604020202090204"/>
                <a:cs typeface="Arial" panose="020B0604020202090204"/>
              </a:rPr>
              <a:t>s	</a:t>
            </a:r>
            <a:r>
              <a:rPr sz="700" spc="-20" dirty="0">
                <a:latin typeface="Arial" panose="020B0604020202090204"/>
                <a:cs typeface="Arial" panose="020B0604020202090204"/>
              </a:rPr>
              <a:t>0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07614" y="258059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u="sng" spc="-60" dirty="0">
                <a:uFill>
                  <a:solidFill>
                    <a:srgbClr val="000000"/>
                  </a:solidFill>
                </a:uFill>
                <a:latin typeface="Arial" panose="020B0604020202090204"/>
                <a:cs typeface="Arial" panose="020B0604020202090204"/>
              </a:rPr>
              <a:t>2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05861" y="2752984"/>
            <a:ext cx="819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60" dirty="0">
                <a:latin typeface="Arial" panose="020B0604020202090204"/>
                <a:cs typeface="Arial" panose="020B0604020202090204"/>
              </a:rPr>
              <a:t>c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87815" y="2541402"/>
            <a:ext cx="152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445" dirty="0">
                <a:latin typeface="Arial" panose="020B0604020202090204"/>
                <a:cs typeface="Arial" panose="020B0604020202090204"/>
              </a:rPr>
              <a:t>√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927045" y="2678099"/>
            <a:ext cx="469265" cy="0"/>
          </a:xfrm>
          <a:custGeom>
            <a:avLst/>
            <a:gdLst/>
            <a:ahLst/>
            <a:cxnLst/>
            <a:rect l="l" t="t" r="r" b="b"/>
            <a:pathLst>
              <a:path w="469264">
                <a:moveTo>
                  <a:pt x="0" y="0"/>
                </a:moveTo>
                <a:lnTo>
                  <a:pt x="4688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3015614" y="2667599"/>
            <a:ext cx="3867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6390" algn="l"/>
              </a:tabLst>
            </a:pPr>
            <a:r>
              <a:rPr sz="700" spc="-20" dirty="0">
                <a:latin typeface="Arial" panose="020B0604020202090204"/>
                <a:cs typeface="Arial" panose="020B0604020202090204"/>
              </a:rPr>
              <a:t>2	2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47294" y="2248311"/>
            <a:ext cx="3154680" cy="4229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30" dirty="0">
                <a:latin typeface="Arial" panose="020B0604020202090204"/>
                <a:cs typeface="Arial" panose="020B0604020202090204"/>
              </a:rPr>
              <a:t>s</a:t>
            </a:r>
            <a:r>
              <a:rPr sz="1000" spc="30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30" dirty="0">
                <a:latin typeface="Arial" panose="020B0604020202090204"/>
                <a:cs typeface="Arial" panose="020B0604020202090204"/>
              </a:rPr>
              <a:t>t</a:t>
            </a:r>
            <a:r>
              <a:rPr sz="1000" i="1" spc="1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229" dirty="0">
                <a:latin typeface="Noto Sans CJK JP Regular"/>
                <a:cs typeface="Noto Sans CJK JP Regular"/>
              </a:rPr>
              <a:t>−</a:t>
            </a:r>
            <a:r>
              <a:rPr sz="1000" spc="-5" dirty="0">
                <a:latin typeface="Noto Sans CJK JP Regular"/>
                <a:cs typeface="Noto Sans CJK JP Regular"/>
              </a:rPr>
              <a:t> </a:t>
            </a:r>
            <a:r>
              <a:rPr sz="1000" i="1" spc="-10" dirty="0">
                <a:latin typeface="Arial" panose="020B0604020202090204"/>
                <a:cs typeface="Arial" panose="020B0604020202090204"/>
              </a:rPr>
              <a:t>a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)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 </a:t>
            </a:r>
            <a:r>
              <a:rPr sz="1050" i="1" spc="-322" baseline="-52000" dirty="0">
                <a:latin typeface="Arial" panose="020B0604020202090204"/>
                <a:cs typeface="Arial" panose="020B0604020202090204"/>
              </a:rPr>
              <a:t>FF</a:t>
            </a:r>
            <a:r>
              <a:rPr sz="1000" spc="-215" dirty="0">
                <a:latin typeface="Noto Sans CJK JP Regular"/>
                <a:cs typeface="Noto Sans CJK JP Regular"/>
              </a:rPr>
              <a:t>−</a:t>
            </a:r>
            <a:r>
              <a:rPr sz="1050" i="1" spc="-322" baseline="-52000" dirty="0">
                <a:latin typeface="Arial" panose="020B0604020202090204"/>
                <a:cs typeface="Arial" panose="020B0604020202090204"/>
              </a:rPr>
              <a:t>T</a:t>
            </a:r>
            <a:r>
              <a:rPr sz="1000" spc="-215" dirty="0">
                <a:latin typeface="Noto Sans CJK JP Regular"/>
                <a:cs typeface="Noto Sans CJK JP Regular"/>
              </a:rPr>
              <a:t>→</a:t>
            </a:r>
            <a:r>
              <a:rPr sz="1050" i="1" spc="-322" baseline="-52000" dirty="0">
                <a:latin typeface="Arial" panose="020B0604020202090204"/>
                <a:cs typeface="Arial" panose="020B0604020202090204"/>
              </a:rPr>
              <a:t>t</a:t>
            </a:r>
            <a:r>
              <a:rPr sz="1050" spc="-322" baseline="-52000" dirty="0">
                <a:latin typeface="DejaVu Sans"/>
                <a:cs typeface="DejaVu Sans"/>
              </a:rPr>
              <a:t>›→</a:t>
            </a:r>
            <a:r>
              <a:rPr sz="1050" i="1" spc="-322" baseline="-52000" dirty="0">
                <a:latin typeface="Trebuchet MS" panose="020B0703020202020204"/>
                <a:cs typeface="Trebuchet MS" panose="020B0703020202020204"/>
              </a:rPr>
              <a:t>ω</a:t>
            </a:r>
            <a:r>
              <a:rPr sz="1050" i="1" spc="135" baseline="-52000" dirty="0">
                <a:latin typeface="Trebuchet MS" panose="020B0703020202020204"/>
                <a:cs typeface="Trebuchet MS" panose="020B0703020202020204"/>
              </a:rPr>
              <a:t> </a:t>
            </a:r>
            <a:r>
              <a:rPr sz="1000" i="1" spc="-114" dirty="0">
                <a:latin typeface="Arial" panose="020B0604020202090204"/>
                <a:cs typeface="Arial" panose="020B0604020202090204"/>
              </a:rPr>
              <a:t>S</a:t>
            </a:r>
            <a:r>
              <a:rPr sz="1000" i="1" spc="-19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-45" dirty="0">
                <a:latin typeface="Verdana" panose="020B0604030504040204"/>
                <a:cs typeface="Verdana" panose="020B0604030504040204"/>
              </a:rPr>
              <a:t>ω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)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exp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(</a:t>
            </a:r>
            <a:r>
              <a:rPr sz="1000" spc="-45" dirty="0">
                <a:latin typeface="Noto Sans CJK JP Regular"/>
                <a:cs typeface="Noto Sans CJK JP Regular"/>
              </a:rPr>
              <a:t>−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i</a:t>
            </a:r>
            <a:r>
              <a:rPr sz="1000" i="1" spc="-185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60" dirty="0">
                <a:latin typeface="Verdana" panose="020B0604030504040204"/>
                <a:cs typeface="Verdana" panose="020B0604030504040204"/>
              </a:rPr>
              <a:t>ω</a:t>
            </a:r>
            <a:r>
              <a:rPr sz="1000" i="1" spc="-60" dirty="0">
                <a:latin typeface="Arial" panose="020B0604020202090204"/>
                <a:cs typeface="Arial" panose="020B0604020202090204"/>
              </a:rPr>
              <a:t>a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)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560070">
              <a:lnSpc>
                <a:spcPct val="100000"/>
              </a:lnSpc>
              <a:spcBef>
                <a:spcPts val="735"/>
              </a:spcBef>
              <a:tabLst>
                <a:tab pos="1912620" algn="l"/>
                <a:tab pos="3048000" algn="l"/>
              </a:tabLst>
            </a:pPr>
            <a:r>
              <a:rPr sz="1000" spc="275" dirty="0">
                <a:latin typeface="Arial" panose="020B0604020202090204"/>
                <a:cs typeface="Arial" panose="020B0604020202090204"/>
              </a:rPr>
              <a:t>∫</a:t>
            </a:r>
            <a:r>
              <a:rPr sz="1000" spc="-17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275" dirty="0">
                <a:latin typeface="Arial" panose="020B0604020202090204"/>
                <a:cs typeface="Arial" panose="020B0604020202090204"/>
              </a:rPr>
              <a:t>∫</a:t>
            </a:r>
            <a:r>
              <a:rPr sz="1000" dirty="0">
                <a:latin typeface="Arial" panose="020B0604020202090204"/>
                <a:cs typeface="Arial" panose="020B0604020202090204"/>
              </a:rPr>
              <a:t>	</a:t>
            </a:r>
            <a:r>
              <a:rPr sz="1500" spc="682" baseline="3000" dirty="0">
                <a:latin typeface="Arial" panose="020B0604020202090204"/>
                <a:cs typeface="Arial" panose="020B0604020202090204"/>
              </a:rPr>
              <a:t>.</a:t>
            </a:r>
            <a:r>
              <a:rPr sz="1500" baseline="3000" dirty="0">
                <a:latin typeface="Arial" panose="020B0604020202090204"/>
                <a:cs typeface="Arial" panose="020B0604020202090204"/>
              </a:rPr>
              <a:t>	</a:t>
            </a:r>
            <a:r>
              <a:rPr sz="1500" spc="172" baseline="3000" dirty="0">
                <a:latin typeface="Arial" panose="020B0604020202090204"/>
                <a:cs typeface="Arial" panose="020B0604020202090204"/>
              </a:rPr>
              <a:t>Σ</a:t>
            </a:r>
            <a:endParaRPr sz="1500" baseline="3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015994" y="258059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u="sng" spc="-60" dirty="0">
                <a:uFill>
                  <a:solidFill>
                    <a:srgbClr val="000000"/>
                  </a:solidFill>
                </a:uFill>
                <a:latin typeface="Arial" panose="020B0604020202090204"/>
                <a:cs typeface="Arial" panose="020B0604020202090204"/>
              </a:rPr>
              <a:t>2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47294" y="2666192"/>
            <a:ext cx="39985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92480" algn="l"/>
                <a:tab pos="2579370" algn="l"/>
                <a:tab pos="3162300" algn="l"/>
              </a:tabLst>
            </a:pPr>
            <a:r>
              <a:rPr sz="1000" i="1" spc="25" dirty="0">
                <a:latin typeface="Arial" panose="020B0604020202090204"/>
                <a:cs typeface="Arial" panose="020B0604020202090204"/>
              </a:rPr>
              <a:t>f </a:t>
            </a:r>
            <a:r>
              <a:rPr sz="1000" spc="3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35" dirty="0">
                <a:latin typeface="Arial" panose="020B0604020202090204"/>
                <a:cs typeface="Arial" panose="020B0604020202090204"/>
              </a:rPr>
              <a:t>f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95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25" dirty="0">
                <a:latin typeface="Arial" panose="020B0604020202090204"/>
                <a:cs typeface="Arial" panose="020B0604020202090204"/>
              </a:rPr>
              <a:t>u</a:t>
            </a:r>
            <a:r>
              <a:rPr sz="1000" spc="25" dirty="0">
                <a:latin typeface="Arial" panose="020B0604020202090204"/>
                <a:cs typeface="Arial" panose="020B0604020202090204"/>
              </a:rPr>
              <a:t>)</a:t>
            </a:r>
            <a:r>
              <a:rPr sz="1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	</a:t>
            </a:r>
            <a:r>
              <a:rPr sz="1000" i="1" spc="-30" dirty="0">
                <a:latin typeface="Arial" panose="020B0604020202090204"/>
                <a:cs typeface="Arial" panose="020B0604020202090204"/>
              </a:rPr>
              <a:t>dxdyf</a:t>
            </a:r>
            <a:r>
              <a:rPr sz="1000" i="1" spc="-6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x</a:t>
            </a:r>
            <a:r>
              <a:rPr sz="1000" i="1" spc="-19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80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-17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)</a:t>
            </a:r>
            <a:r>
              <a:rPr sz="1000" i="1" spc="-35" dirty="0">
                <a:latin typeface="Arial" panose="020B0604020202090204"/>
                <a:cs typeface="Arial" panose="020B0604020202090204"/>
              </a:rPr>
              <a:t>S</a:t>
            </a:r>
            <a:r>
              <a:rPr sz="1000" i="1" spc="15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3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35" dirty="0">
                <a:latin typeface="Arial" panose="020B0604020202090204"/>
                <a:cs typeface="Arial" panose="020B0604020202090204"/>
              </a:rPr>
              <a:t>f</a:t>
            </a:r>
            <a:r>
              <a:rPr sz="1000" i="1" spc="-6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</a:t>
            </a:r>
            <a:r>
              <a:rPr sz="1000" spc="-11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exp   </a:t>
            </a:r>
            <a:r>
              <a:rPr sz="1000" spc="1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35" dirty="0">
                <a:latin typeface="Noto Sans CJK JP Regular"/>
                <a:cs typeface="Noto Sans CJK JP Regular"/>
              </a:rPr>
              <a:t>−</a:t>
            </a:r>
            <a:r>
              <a:rPr sz="1000" i="1" spc="-35" dirty="0">
                <a:latin typeface="Arial" panose="020B0604020202090204"/>
                <a:cs typeface="Arial" panose="020B0604020202090204"/>
              </a:rPr>
              <a:t>j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2</a:t>
            </a:r>
            <a:r>
              <a:rPr sz="1000" i="1" spc="-35" dirty="0">
                <a:latin typeface="Verdana" panose="020B0604030504040204"/>
                <a:cs typeface="Verdana" panose="020B0604030504040204"/>
              </a:rPr>
              <a:t>π</a:t>
            </a:r>
            <a:r>
              <a:rPr sz="1000" i="1" spc="-35" dirty="0">
                <a:latin typeface="Arial" panose="020B0604020202090204"/>
                <a:cs typeface="Arial" panose="020B0604020202090204"/>
              </a:rPr>
              <a:t>f	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X </a:t>
            </a:r>
            <a:r>
              <a:rPr sz="1000" i="1" spc="22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+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Y	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exp </a:t>
            </a:r>
            <a:r>
              <a:rPr sz="1000" spc="20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20" dirty="0">
                <a:latin typeface="Arial" panose="020B0604020202090204"/>
                <a:cs typeface="Arial" panose="020B0604020202090204"/>
              </a:rPr>
              <a:t>j</a:t>
            </a:r>
            <a:r>
              <a:rPr sz="1000" spc="20" dirty="0">
                <a:latin typeface="Arial" panose="020B0604020202090204"/>
                <a:cs typeface="Arial" panose="020B0604020202090204"/>
              </a:rPr>
              <a:t>2</a:t>
            </a:r>
            <a:r>
              <a:rPr sz="1000" i="1" spc="20" dirty="0">
                <a:latin typeface="Verdana" panose="020B0604030504040204"/>
                <a:cs typeface="Verdana" panose="020B0604030504040204"/>
              </a:rPr>
              <a:t>π</a:t>
            </a:r>
            <a:r>
              <a:rPr sz="1000" i="1" spc="20" dirty="0">
                <a:latin typeface="Arial" panose="020B0604020202090204"/>
                <a:cs typeface="Arial" panose="020B0604020202090204"/>
              </a:rPr>
              <a:t>f </a:t>
            </a:r>
            <a:r>
              <a:rPr sz="1500" i="1" spc="-89" baseline="-39000" dirty="0">
                <a:latin typeface="Arial" panose="020B0604020202090204"/>
                <a:cs typeface="Arial" panose="020B0604020202090204"/>
              </a:rPr>
              <a:t>c </a:t>
            </a:r>
            <a:r>
              <a:rPr sz="1000" i="1" spc="-15" dirty="0">
                <a:latin typeface="Arial" panose="020B0604020202090204"/>
                <a:cs typeface="Arial" panose="020B0604020202090204"/>
              </a:rPr>
              <a:t>X</a:t>
            </a:r>
            <a:r>
              <a:rPr sz="1050" i="1" spc="-22" baseline="-12000" dirty="0">
                <a:latin typeface="Arial" panose="020B0604020202090204"/>
                <a:cs typeface="Arial" panose="020B0604020202090204"/>
              </a:rPr>
              <a:t>c</a:t>
            </a:r>
            <a:r>
              <a:rPr sz="1050" i="1" spc="-240" baseline="-1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)</a:t>
            </a:r>
            <a:r>
              <a:rPr sz="1000" i="1" spc="-20" dirty="0">
                <a:latin typeface="Verdana" panose="020B0604030504040204"/>
                <a:cs typeface="Verdana" panose="020B0604030504040204"/>
              </a:rPr>
              <a:t>.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3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4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325755"/>
          </a:xfrm>
          <a:custGeom>
            <a:avLst/>
            <a:gdLst/>
            <a:ahLst/>
            <a:cxnLst/>
            <a:rect l="l" t="t" r="r" b="b"/>
            <a:pathLst>
              <a:path w="2304415" h="325755">
                <a:moveTo>
                  <a:pt x="0" y="325450"/>
                </a:moveTo>
                <a:lnTo>
                  <a:pt x="2303995" y="325450"/>
                </a:lnTo>
                <a:lnTo>
                  <a:pt x="2303995" y="0"/>
                </a:lnTo>
                <a:lnTo>
                  <a:pt x="0" y="0"/>
                </a:lnTo>
                <a:lnTo>
                  <a:pt x="0" y="32545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3995" y="65667"/>
            <a:ext cx="2304415" cy="17018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07950" marR="838835">
              <a:lnSpc>
                <a:spcPts val="540"/>
              </a:lnSpc>
              <a:spcBef>
                <a:spcPts val="165"/>
              </a:spcBef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Modelling of the mathematical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problem </a:t>
            </a:r>
            <a:r>
              <a:rPr sz="500" spc="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to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solve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different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steps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 the</a:t>
            </a:r>
            <a:r>
              <a:rPr sz="500" spc="6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algorithm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3" y="802042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0" y="320342"/>
            <a:ext cx="4608195" cy="645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4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Second</a:t>
            </a:r>
            <a:r>
              <a:rPr sz="1400" spc="4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Step</a:t>
            </a:r>
            <a:endParaRPr sz="1400">
              <a:latin typeface="Trebuchet MS" panose="020B0703020202020204"/>
              <a:cs typeface="Trebuchet MS" panose="020B070302020202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 panose="02020503050405090304"/>
              <a:cs typeface="Times New Roman" panose="02020503050405090304"/>
            </a:endParaRPr>
          </a:p>
          <a:p>
            <a:pPr marL="359410">
              <a:lnSpc>
                <a:spcPct val="100000"/>
              </a:lnSpc>
            </a:pPr>
            <a:r>
              <a:rPr sz="1000" spc="-3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Matched</a:t>
            </a:r>
            <a:r>
              <a:rPr sz="1000" spc="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filtering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9194" y="965263"/>
            <a:ext cx="3989653" cy="50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9994" y="1506029"/>
            <a:ext cx="101600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794" y="1493329"/>
            <a:ext cx="3938802" cy="11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846277"/>
            <a:ext cx="50749" cy="6597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009548"/>
            <a:ext cx="3989704" cy="547370"/>
          </a:xfrm>
          <a:custGeom>
            <a:avLst/>
            <a:gdLst/>
            <a:ahLst/>
            <a:cxnLst/>
            <a:rect l="l" t="t" r="r" b="b"/>
            <a:pathLst>
              <a:path w="3989704" h="547369">
                <a:moveTo>
                  <a:pt x="3989654" y="0"/>
                </a:moveTo>
                <a:lnTo>
                  <a:pt x="0" y="0"/>
                </a:lnTo>
                <a:lnTo>
                  <a:pt x="0" y="496481"/>
                </a:lnTo>
                <a:lnTo>
                  <a:pt x="4008" y="516205"/>
                </a:lnTo>
                <a:lnTo>
                  <a:pt x="14922" y="532358"/>
                </a:lnTo>
                <a:lnTo>
                  <a:pt x="31075" y="543272"/>
                </a:lnTo>
                <a:lnTo>
                  <a:pt x="50800" y="547281"/>
                </a:lnTo>
                <a:lnTo>
                  <a:pt x="3938854" y="547281"/>
                </a:lnTo>
                <a:lnTo>
                  <a:pt x="3958579" y="543272"/>
                </a:lnTo>
                <a:lnTo>
                  <a:pt x="3974732" y="532358"/>
                </a:lnTo>
                <a:lnTo>
                  <a:pt x="3985646" y="516205"/>
                </a:lnTo>
                <a:lnTo>
                  <a:pt x="3989654" y="496481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884379"/>
            <a:ext cx="0" cy="640715"/>
          </a:xfrm>
          <a:custGeom>
            <a:avLst/>
            <a:gdLst/>
            <a:ahLst/>
            <a:cxnLst/>
            <a:rect l="l" t="t" r="r" b="b"/>
            <a:pathLst>
              <a:path h="640715">
                <a:moveTo>
                  <a:pt x="0" y="6406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87167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85897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84627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277073" y="1117666"/>
            <a:ext cx="2393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i="1" spc="-52" baseline="8000" dirty="0">
                <a:latin typeface="Arial" panose="020B0604020202090204"/>
                <a:cs typeface="Arial" panose="020B0604020202090204"/>
              </a:rPr>
              <a:t>S</a:t>
            </a:r>
            <a:r>
              <a:rPr sz="500" spc="-35" dirty="0">
                <a:latin typeface="Arial" panose="020B0604020202090204"/>
                <a:cs typeface="Arial" panose="020B0604020202090204"/>
              </a:rPr>
              <a:t>0 </a:t>
            </a:r>
            <a:r>
              <a:rPr sz="1050" spc="60" baseline="8000" dirty="0">
                <a:latin typeface="Arial" panose="020B0604020202090204"/>
                <a:cs typeface="Arial" panose="020B0604020202090204"/>
              </a:rPr>
              <a:t>(</a:t>
            </a:r>
            <a:r>
              <a:rPr sz="1050" i="1" spc="60" baseline="8000" dirty="0">
                <a:latin typeface="Arial" panose="020B0604020202090204"/>
                <a:cs typeface="Arial" panose="020B0604020202090204"/>
              </a:rPr>
              <a:t>f</a:t>
            </a:r>
            <a:r>
              <a:rPr sz="1050" i="1" spc="-232" baseline="8000" dirty="0">
                <a:latin typeface="Arial" panose="020B0604020202090204"/>
                <a:cs typeface="Arial" panose="020B0604020202090204"/>
              </a:rPr>
              <a:t> </a:t>
            </a:r>
            <a:r>
              <a:rPr sz="1050" spc="75" baseline="8000" dirty="0">
                <a:latin typeface="Arial" panose="020B0604020202090204"/>
                <a:cs typeface="Arial" panose="020B0604020202090204"/>
              </a:rPr>
              <a:t>)</a:t>
            </a:r>
            <a:endParaRPr sz="1050" baseline="8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294" y="1023422"/>
            <a:ext cx="37395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75" dirty="0">
                <a:latin typeface="Arial" panose="020B0604020202090204"/>
                <a:cs typeface="Arial" panose="020B0604020202090204"/>
              </a:rPr>
              <a:t>We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want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simply </a:t>
            </a:r>
            <a:r>
              <a:rPr sz="1050" i="1" u="sng" spc="-15" baseline="40000" dirty="0">
                <a:uFill>
                  <a:solidFill>
                    <a:srgbClr val="000000"/>
                  </a:solidFill>
                </a:uFill>
                <a:latin typeface="Arial" panose="020B0604020202090204"/>
                <a:cs typeface="Arial" panose="020B0604020202090204"/>
              </a:rPr>
              <a:t>f</a:t>
            </a:r>
            <a:r>
              <a:rPr sz="750" i="1" u="sng" spc="-15" baseline="44000" dirty="0">
                <a:uFill>
                  <a:solidFill>
                    <a:srgbClr val="000000"/>
                  </a:solidFill>
                </a:uFill>
                <a:latin typeface="Arial" panose="020B0604020202090204"/>
                <a:cs typeface="Arial" panose="020B0604020202090204"/>
              </a:rPr>
              <a:t>s </a:t>
            </a:r>
            <a:r>
              <a:rPr sz="1050" u="sng" spc="60" baseline="40000" dirty="0">
                <a:uFill>
                  <a:solidFill>
                    <a:srgbClr val="000000"/>
                  </a:solidFill>
                </a:uFill>
                <a:latin typeface="Arial" panose="020B0604020202090204"/>
                <a:cs typeface="Arial" panose="020B0604020202090204"/>
              </a:rPr>
              <a:t>(</a:t>
            </a:r>
            <a:r>
              <a:rPr sz="1050" i="1" u="sng" spc="60" baseline="40000" dirty="0">
                <a:uFill>
                  <a:solidFill>
                    <a:srgbClr val="000000"/>
                  </a:solidFill>
                </a:uFill>
                <a:latin typeface="Arial" panose="020B0604020202090204"/>
                <a:cs typeface="Arial" panose="020B0604020202090204"/>
              </a:rPr>
              <a:t>f </a:t>
            </a:r>
            <a:r>
              <a:rPr sz="1050" i="1" u="sng" spc="22" baseline="40000" dirty="0">
                <a:uFill>
                  <a:solidFill>
                    <a:srgbClr val="000000"/>
                  </a:solidFill>
                </a:uFill>
                <a:latin typeface="Trebuchet MS" panose="020B0703020202020204"/>
                <a:cs typeface="Trebuchet MS" panose="020B0703020202020204"/>
              </a:rPr>
              <a:t>,</a:t>
            </a:r>
            <a:r>
              <a:rPr sz="1050" i="1" u="sng" spc="22" baseline="40000" dirty="0">
                <a:uFill>
                  <a:solidFill>
                    <a:srgbClr val="000000"/>
                  </a:solidFill>
                </a:uFill>
                <a:latin typeface="Arial" panose="020B0604020202090204"/>
                <a:cs typeface="Arial" panose="020B0604020202090204"/>
              </a:rPr>
              <a:t>u</a:t>
            </a:r>
            <a:r>
              <a:rPr sz="1050" u="sng" spc="22" baseline="40000" dirty="0">
                <a:uFill>
                  <a:solidFill>
                    <a:srgbClr val="000000"/>
                  </a:solidFill>
                </a:uFill>
                <a:latin typeface="Arial" panose="020B0604020202090204"/>
                <a:cs typeface="Arial" panose="020B0604020202090204"/>
              </a:rPr>
              <a:t>)</a:t>
            </a:r>
            <a:r>
              <a:rPr sz="1050" spc="22" baseline="40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but 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S</a:t>
            </a:r>
            <a:r>
              <a:rPr sz="1050" spc="-7" baseline="-12000" dirty="0">
                <a:latin typeface="Arial" panose="020B0604020202090204"/>
                <a:cs typeface="Arial" panose="020B0604020202090204"/>
              </a:rPr>
              <a:t>0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f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can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have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zero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values.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We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do</a:t>
            </a:r>
            <a:r>
              <a:rPr sz="1000" spc="3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instead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7294" y="1189715"/>
            <a:ext cx="263461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sz="1000" spc="-30" dirty="0">
                <a:latin typeface="Arial" panose="020B0604020202090204"/>
                <a:cs typeface="Arial" panose="020B0604020202090204"/>
              </a:rPr>
              <a:t>match</a:t>
            </a:r>
            <a:r>
              <a:rPr sz="1000" spc="4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filtering: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1284605">
              <a:lnSpc>
                <a:spcPts val="1200"/>
              </a:lnSpc>
            </a:pPr>
            <a:r>
              <a:rPr sz="1000" i="1" spc="-15" dirty="0">
                <a:latin typeface="Arial" panose="020B0604020202090204"/>
                <a:cs typeface="Arial" panose="020B0604020202090204"/>
              </a:rPr>
              <a:t>f</a:t>
            </a:r>
            <a:r>
              <a:rPr sz="1050" i="1" spc="-22" baseline="-12000" dirty="0">
                <a:latin typeface="Arial" panose="020B0604020202090204"/>
                <a:cs typeface="Arial" panose="020B0604020202090204"/>
              </a:rPr>
              <a:t>sm</a:t>
            </a:r>
            <a:r>
              <a:rPr sz="1050" i="1" spc="-209" baseline="-1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3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35" dirty="0">
                <a:latin typeface="Arial" panose="020B0604020202090204"/>
                <a:cs typeface="Arial" panose="020B0604020202090204"/>
              </a:rPr>
              <a:t>f</a:t>
            </a:r>
            <a:r>
              <a:rPr sz="1000" i="1" spc="-65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90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25" dirty="0">
                <a:latin typeface="Arial" panose="020B0604020202090204"/>
                <a:cs typeface="Arial" panose="020B0604020202090204"/>
              </a:rPr>
              <a:t>u</a:t>
            </a:r>
            <a:r>
              <a:rPr sz="1000" spc="25" dirty="0">
                <a:latin typeface="Arial" panose="020B0604020202090204"/>
                <a:cs typeface="Arial" panose="020B0604020202090204"/>
              </a:rPr>
              <a:t>)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25" dirty="0">
                <a:latin typeface="Arial" panose="020B0604020202090204"/>
                <a:cs typeface="Arial" panose="020B0604020202090204"/>
              </a:rPr>
              <a:t>f</a:t>
            </a:r>
            <a:r>
              <a:rPr sz="1050" i="1" spc="-37" baseline="-12000" dirty="0">
                <a:latin typeface="Arial" panose="020B0604020202090204"/>
                <a:cs typeface="Arial" panose="020B0604020202090204"/>
              </a:rPr>
              <a:t>s</a:t>
            </a:r>
            <a:r>
              <a:rPr sz="1050" i="1" spc="-142" baseline="-1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3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35" dirty="0">
                <a:latin typeface="Arial" panose="020B0604020202090204"/>
                <a:cs typeface="Arial" panose="020B0604020202090204"/>
              </a:rPr>
              <a:t>f</a:t>
            </a:r>
            <a:r>
              <a:rPr sz="1000" i="1" spc="-7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90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u</a:t>
            </a:r>
            <a:r>
              <a:rPr sz="1000" spc="5" dirty="0">
                <a:latin typeface="Arial" panose="020B0604020202090204"/>
                <a:cs typeface="Arial" panose="020B0604020202090204"/>
              </a:rPr>
              <a:t>)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S</a:t>
            </a:r>
            <a:r>
              <a:rPr sz="1050" spc="7" baseline="-12000" dirty="0">
                <a:latin typeface="Arial" panose="020B0604020202090204"/>
                <a:cs typeface="Arial" panose="020B0604020202090204"/>
              </a:rPr>
              <a:t>0</a:t>
            </a:r>
            <a:r>
              <a:rPr sz="1000" spc="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f</a:t>
            </a:r>
            <a:r>
              <a:rPr sz="1000" i="1" spc="-6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65" dirty="0">
                <a:latin typeface="Arial" panose="020B0604020202090204"/>
                <a:cs typeface="Arial" panose="020B0604020202090204"/>
              </a:rPr>
              <a:t>)</a:t>
            </a:r>
            <a:r>
              <a:rPr sz="1050" spc="-97" baseline="32000" dirty="0">
                <a:latin typeface="DejaVu Sans"/>
                <a:cs typeface="DejaVu Sans"/>
              </a:rPr>
              <a:t>∗</a:t>
            </a:r>
            <a:endParaRPr sz="1050" baseline="32000">
              <a:latin typeface="DejaVu Sans"/>
              <a:cs typeface="DejaVu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9193" y="1708746"/>
            <a:ext cx="3989704" cy="170815"/>
          </a:xfrm>
          <a:custGeom>
            <a:avLst/>
            <a:gdLst/>
            <a:ahLst/>
            <a:cxnLst/>
            <a:rect l="l" t="t" r="r" b="b"/>
            <a:pathLst>
              <a:path w="3989704" h="17081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0251"/>
                </a:lnTo>
                <a:lnTo>
                  <a:pt x="3989654" y="17025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47294" y="1695493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Result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9194" y="1752981"/>
            <a:ext cx="4040403" cy="1639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59994" y="3107791"/>
            <a:ext cx="101600" cy="101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0794" y="3095091"/>
            <a:ext cx="3938802" cy="11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1803768"/>
            <a:ext cx="50749" cy="13040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9193" y="1910613"/>
            <a:ext cx="3989704" cy="1248410"/>
          </a:xfrm>
          <a:custGeom>
            <a:avLst/>
            <a:gdLst/>
            <a:ahLst/>
            <a:cxnLst/>
            <a:rect l="l" t="t" r="r" b="b"/>
            <a:pathLst>
              <a:path w="3989704" h="1248410">
                <a:moveTo>
                  <a:pt x="3989654" y="0"/>
                </a:moveTo>
                <a:lnTo>
                  <a:pt x="0" y="0"/>
                </a:lnTo>
                <a:lnTo>
                  <a:pt x="0" y="1197178"/>
                </a:lnTo>
                <a:lnTo>
                  <a:pt x="4008" y="1216902"/>
                </a:lnTo>
                <a:lnTo>
                  <a:pt x="14922" y="1233055"/>
                </a:lnTo>
                <a:lnTo>
                  <a:pt x="31075" y="1243970"/>
                </a:lnTo>
                <a:lnTo>
                  <a:pt x="50800" y="1247978"/>
                </a:lnTo>
                <a:lnTo>
                  <a:pt x="3938854" y="1247978"/>
                </a:lnTo>
                <a:lnTo>
                  <a:pt x="3958579" y="1243970"/>
                </a:lnTo>
                <a:lnTo>
                  <a:pt x="3974732" y="1233055"/>
                </a:lnTo>
                <a:lnTo>
                  <a:pt x="3985646" y="1216902"/>
                </a:lnTo>
                <a:lnTo>
                  <a:pt x="3989654" y="1197178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1791068"/>
            <a:ext cx="0" cy="1336040"/>
          </a:xfrm>
          <a:custGeom>
            <a:avLst/>
            <a:gdLst/>
            <a:ahLst/>
            <a:cxnLst/>
            <a:rect l="l" t="t" r="r" b="b"/>
            <a:pathLst>
              <a:path h="1336039">
                <a:moveTo>
                  <a:pt x="0" y="133577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177836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98848" y="176566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298848" y="175296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85952" y="2176287"/>
            <a:ext cx="7569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6595" algn="l"/>
              </a:tabLst>
            </a:pPr>
            <a:r>
              <a:rPr sz="700" i="1" spc="-35" dirty="0">
                <a:latin typeface="Arial" panose="020B0604020202090204"/>
                <a:cs typeface="Arial" panose="020B0604020202090204"/>
              </a:rPr>
              <a:t>sm	</a:t>
            </a:r>
            <a:r>
              <a:rPr sz="700" spc="-20" dirty="0">
                <a:latin typeface="Arial" panose="020B0604020202090204"/>
                <a:cs typeface="Arial" panose="020B0604020202090204"/>
              </a:rPr>
              <a:t>0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23174" y="2093699"/>
            <a:ext cx="73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latin typeface="Arial" panose="020B0604020202090204"/>
                <a:cs typeface="Arial" panose="020B0604020202090204"/>
              </a:rPr>
              <a:t>2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97635" y="1947131"/>
            <a:ext cx="12649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58240" algn="l"/>
              </a:tabLst>
            </a:pPr>
            <a:r>
              <a:rPr sz="1000" spc="275" dirty="0">
                <a:latin typeface="Arial" panose="020B0604020202090204"/>
                <a:cs typeface="Arial" panose="020B0604020202090204"/>
              </a:rPr>
              <a:t>∫</a:t>
            </a:r>
            <a:r>
              <a:rPr sz="1000" spc="-17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275" dirty="0">
                <a:latin typeface="Arial" panose="020B0604020202090204"/>
                <a:cs typeface="Arial" panose="020B0604020202090204"/>
              </a:rPr>
              <a:t>∫</a:t>
            </a:r>
            <a:r>
              <a:rPr sz="1000" dirty="0">
                <a:latin typeface="Arial" panose="020B0604020202090204"/>
                <a:cs typeface="Arial" panose="020B0604020202090204"/>
              </a:rPr>
              <a:t>	</a:t>
            </a:r>
            <a:r>
              <a:rPr sz="1500" spc="682" baseline="3000" dirty="0">
                <a:latin typeface="Arial" panose="020B0604020202090204"/>
                <a:cs typeface="Arial" panose="020B0604020202090204"/>
              </a:rPr>
              <a:t>.</a:t>
            </a:r>
            <a:endParaRPr sz="1500" baseline="3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03321" y="2033757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u="sng" spc="-60" dirty="0">
                <a:uFill>
                  <a:solidFill>
                    <a:srgbClr val="000000"/>
                  </a:solidFill>
                </a:uFill>
                <a:latin typeface="Arial" panose="020B0604020202090204"/>
                <a:cs typeface="Arial" panose="020B0604020202090204"/>
              </a:rPr>
              <a:t>2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01568" y="2206147"/>
            <a:ext cx="819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60" dirty="0">
                <a:latin typeface="Arial" panose="020B0604020202090204"/>
                <a:cs typeface="Arial" panose="020B0604020202090204"/>
              </a:rPr>
              <a:t>c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83534" y="1994565"/>
            <a:ext cx="152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445" dirty="0">
                <a:latin typeface="Arial" panose="020B0604020202090204"/>
                <a:cs typeface="Arial" panose="020B0604020202090204"/>
              </a:rPr>
              <a:t>√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222751" y="2131250"/>
            <a:ext cx="469265" cy="0"/>
          </a:xfrm>
          <a:custGeom>
            <a:avLst/>
            <a:gdLst/>
            <a:ahLst/>
            <a:cxnLst/>
            <a:rect l="l" t="t" r="r" b="b"/>
            <a:pathLst>
              <a:path w="469264">
                <a:moveTo>
                  <a:pt x="0" y="0"/>
                </a:moveTo>
                <a:lnTo>
                  <a:pt x="4688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3311321" y="2120762"/>
            <a:ext cx="3867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6390" algn="l"/>
              </a:tabLst>
            </a:pPr>
            <a:r>
              <a:rPr sz="700" spc="-20" dirty="0">
                <a:latin typeface="Arial" panose="020B0604020202090204"/>
                <a:cs typeface="Arial" panose="020B0604020202090204"/>
              </a:rPr>
              <a:t>2	2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78910" y="1940946"/>
            <a:ext cx="1187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14" dirty="0">
                <a:latin typeface="Arial" panose="020B0604020202090204"/>
                <a:cs typeface="Arial" panose="020B0604020202090204"/>
              </a:rPr>
              <a:t>Σ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7294" y="2119355"/>
            <a:ext cx="35064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94765" algn="l"/>
                <a:tab pos="2875280" algn="l"/>
                <a:tab pos="3436620" algn="l"/>
              </a:tabLst>
            </a:pPr>
            <a:r>
              <a:rPr sz="1000" i="1" spc="25" dirty="0">
                <a:latin typeface="Arial" panose="020B0604020202090204"/>
                <a:cs typeface="Arial" panose="020B0604020202090204"/>
              </a:rPr>
              <a:t>f  </a:t>
            </a:r>
            <a:r>
              <a:rPr sz="1000" i="1" spc="1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25" dirty="0">
                <a:latin typeface="Arial" panose="020B0604020202090204"/>
                <a:cs typeface="Arial" panose="020B0604020202090204"/>
              </a:rPr>
              <a:t>f</a:t>
            </a:r>
            <a:r>
              <a:rPr sz="1000" i="1" spc="-65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85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u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</a:t>
            </a:r>
            <a:r>
              <a:rPr sz="1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" dirty="0">
                <a:latin typeface="Noto Sans CJK JP Regular"/>
                <a:cs typeface="Noto Sans CJK JP Regular"/>
              </a:rPr>
              <a:t>|</a:t>
            </a:r>
            <a:r>
              <a:rPr sz="1000" i="1" spc="-114" dirty="0">
                <a:latin typeface="Arial" panose="020B0604020202090204"/>
                <a:cs typeface="Arial" panose="020B0604020202090204"/>
              </a:rPr>
              <a:t>S</a:t>
            </a:r>
            <a:r>
              <a:rPr sz="1000" i="1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13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25" dirty="0">
                <a:latin typeface="Arial" panose="020B0604020202090204"/>
                <a:cs typeface="Arial" panose="020B0604020202090204"/>
              </a:rPr>
              <a:t>f</a:t>
            </a:r>
            <a:r>
              <a:rPr sz="1000" i="1" spc="-6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</a:t>
            </a:r>
            <a:r>
              <a:rPr sz="1000" spc="5" dirty="0">
                <a:latin typeface="Noto Sans CJK JP Regular"/>
                <a:cs typeface="Noto Sans CJK JP Regular"/>
              </a:rPr>
              <a:t>|</a:t>
            </a:r>
            <a:r>
              <a:rPr sz="1000" dirty="0">
                <a:latin typeface="Noto Sans CJK JP Regular"/>
                <a:cs typeface="Noto Sans CJK JP Regular"/>
              </a:rPr>
              <a:t>	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dx</a:t>
            </a:r>
            <a:r>
              <a:rPr sz="1000" i="1" spc="35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dy</a:t>
            </a:r>
            <a:r>
              <a:rPr sz="1000" i="1" spc="5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25" dirty="0">
                <a:latin typeface="Arial" panose="020B0604020202090204"/>
                <a:cs typeface="Arial" panose="020B0604020202090204"/>
              </a:rPr>
              <a:t>f</a:t>
            </a:r>
            <a:r>
              <a:rPr sz="1000" i="1" spc="-6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x</a:t>
            </a:r>
            <a:r>
              <a:rPr sz="1000" i="1" spc="-19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85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-17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</a:t>
            </a:r>
            <a:r>
              <a:rPr sz="1000" spc="-114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exp</a:t>
            </a:r>
            <a:r>
              <a:rPr sz="1000" dirty="0">
                <a:latin typeface="Arial" panose="020B0604020202090204"/>
                <a:cs typeface="Arial" panose="020B0604020202090204"/>
              </a:rPr>
              <a:t>  </a:t>
            </a:r>
            <a:r>
              <a:rPr sz="1000" spc="6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229" dirty="0">
                <a:latin typeface="Noto Sans CJK JP Regular"/>
                <a:cs typeface="Noto Sans CJK JP Regular"/>
              </a:rPr>
              <a:t>−</a:t>
            </a:r>
            <a:r>
              <a:rPr sz="1000" i="1" spc="130" dirty="0">
                <a:latin typeface="Arial" panose="020B0604020202090204"/>
                <a:cs typeface="Arial" panose="020B0604020202090204"/>
              </a:rPr>
              <a:t>j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2</a:t>
            </a:r>
            <a:r>
              <a:rPr sz="1000" i="1" spc="-35" dirty="0">
                <a:latin typeface="Verdana" panose="020B0604030504040204"/>
                <a:cs typeface="Verdana" panose="020B0604030504040204"/>
              </a:rPr>
              <a:t>π</a:t>
            </a:r>
            <a:r>
              <a:rPr sz="1000" i="1" spc="25" dirty="0">
                <a:latin typeface="Arial" panose="020B0604020202090204"/>
                <a:cs typeface="Arial" panose="020B0604020202090204"/>
              </a:rPr>
              <a:t>f</a:t>
            </a:r>
            <a:r>
              <a:rPr sz="1000" i="1" dirty="0">
                <a:latin typeface="Arial" panose="020B0604020202090204"/>
                <a:cs typeface="Arial" panose="020B0604020202090204"/>
              </a:rPr>
              <a:t>	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X</a:t>
            </a:r>
            <a:r>
              <a:rPr sz="1000" i="1" dirty="0">
                <a:latin typeface="Arial" panose="020B0604020202090204"/>
                <a:cs typeface="Arial" panose="020B0604020202090204"/>
              </a:rPr>
              <a:t>  </a:t>
            </a:r>
            <a:r>
              <a:rPr sz="1000" i="1" spc="-6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+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dirty="0">
                <a:latin typeface="Arial" panose="020B0604020202090204"/>
                <a:cs typeface="Arial" panose="020B0604020202090204"/>
              </a:rPr>
              <a:t>	</a:t>
            </a:r>
            <a:r>
              <a:rPr sz="1000" i="1" spc="-114" dirty="0">
                <a:latin typeface="Arial" panose="020B0604020202090204"/>
                <a:cs typeface="Arial" panose="020B0604020202090204"/>
              </a:rPr>
              <a:t>e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43743" y="2096372"/>
            <a:ext cx="5905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5" dirty="0">
                <a:latin typeface="Arial" panose="020B0604020202090204"/>
                <a:cs typeface="Arial" panose="020B0604020202090204"/>
              </a:rPr>
              <a:t>2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055694" y="2184196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02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4042994" y="2160863"/>
            <a:ext cx="5588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i="1" spc="-15" dirty="0">
                <a:latin typeface="Arial" panose="020B0604020202090204"/>
                <a:cs typeface="Arial" panose="020B0604020202090204"/>
              </a:rPr>
              <a:t>c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36860" y="2105065"/>
            <a:ext cx="3448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45" dirty="0">
                <a:latin typeface="Arial" panose="020B0604020202090204"/>
                <a:cs typeface="Arial" panose="020B0604020202090204"/>
              </a:rPr>
              <a:t>j</a:t>
            </a:r>
            <a:r>
              <a:rPr sz="700" spc="45" dirty="0">
                <a:latin typeface="Arial" panose="020B0604020202090204"/>
                <a:cs typeface="Arial" panose="020B0604020202090204"/>
              </a:rPr>
              <a:t>2</a:t>
            </a:r>
            <a:r>
              <a:rPr sz="700" i="1" spc="45" dirty="0">
                <a:latin typeface="Trebuchet MS" panose="020B0703020202020204"/>
                <a:cs typeface="Trebuchet MS" panose="020B0703020202020204"/>
              </a:rPr>
              <a:t>π</a:t>
            </a:r>
            <a:r>
              <a:rPr sz="700" i="1" spc="45" dirty="0">
                <a:latin typeface="Arial" panose="020B0604020202090204"/>
                <a:cs typeface="Arial" panose="020B0604020202090204"/>
              </a:rPr>
              <a:t>f</a:t>
            </a:r>
            <a:r>
              <a:rPr sz="700" i="1" spc="150" dirty="0">
                <a:latin typeface="Arial" panose="020B0604020202090204"/>
                <a:cs typeface="Arial" panose="020B0604020202090204"/>
              </a:rPr>
              <a:t> </a:t>
            </a:r>
            <a:r>
              <a:rPr sz="700" i="1" spc="25" dirty="0">
                <a:latin typeface="Arial" panose="020B0604020202090204"/>
                <a:cs typeface="Arial" panose="020B0604020202090204"/>
              </a:rPr>
              <a:t>X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56024" y="2143019"/>
            <a:ext cx="5588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i="1" spc="-15" dirty="0">
                <a:latin typeface="Arial" panose="020B0604020202090204"/>
                <a:cs typeface="Arial" panose="020B0604020202090204"/>
              </a:rPr>
              <a:t>c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03776" y="2119355"/>
            <a:ext cx="60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90" dirty="0">
                <a:latin typeface="Verdana" panose="020B0604030504040204"/>
                <a:cs typeface="Verdana" panose="020B0604030504040204"/>
              </a:rPr>
              <a:t>.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5480" y="2911680"/>
            <a:ext cx="1365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35" dirty="0">
                <a:latin typeface="Arial" panose="020B0604020202090204"/>
                <a:cs typeface="Arial" panose="020B0604020202090204"/>
              </a:rPr>
              <a:t>sm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47294" y="2474813"/>
            <a:ext cx="2131695" cy="385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1965">
              <a:lnSpc>
                <a:spcPts val="520"/>
              </a:lnSpc>
              <a:spcBef>
                <a:spcPts val="95"/>
              </a:spcBef>
            </a:pPr>
            <a:r>
              <a:rPr sz="700" spc="-20" dirty="0">
                <a:latin typeface="Arial" panose="020B0604020202090204"/>
                <a:cs typeface="Arial" panose="020B0604020202090204"/>
              </a:rPr>
              <a:t>2</a:t>
            </a:r>
            <a:endParaRPr sz="700">
              <a:latin typeface="Arial" panose="020B0604020202090204"/>
              <a:cs typeface="Arial" panose="020B0604020202090204"/>
            </a:endParaRPr>
          </a:p>
          <a:p>
            <a:pPr marL="12700">
              <a:lnSpc>
                <a:spcPts val="880"/>
              </a:lnSpc>
            </a:pPr>
            <a:r>
              <a:rPr sz="1000" spc="20" dirty="0">
                <a:latin typeface="Arial" panose="020B0604020202090204"/>
                <a:cs typeface="Arial" panose="020B0604020202090204"/>
              </a:rPr>
              <a:t>if </a:t>
            </a:r>
            <a:r>
              <a:rPr sz="1000" dirty="0">
                <a:latin typeface="Noto Sans CJK JP Regular"/>
                <a:cs typeface="Noto Sans CJK JP Regular"/>
              </a:rPr>
              <a:t>|</a:t>
            </a:r>
            <a:r>
              <a:rPr sz="1000" i="1" dirty="0">
                <a:latin typeface="Arial" panose="020B0604020202090204"/>
                <a:cs typeface="Arial" panose="020B0604020202090204"/>
              </a:rPr>
              <a:t>S</a:t>
            </a:r>
            <a:r>
              <a:rPr sz="1050" baseline="-12000" dirty="0">
                <a:latin typeface="Arial" panose="020B0604020202090204"/>
                <a:cs typeface="Arial" panose="020B0604020202090204"/>
              </a:rPr>
              <a:t>0</a:t>
            </a:r>
            <a:r>
              <a:rPr sz="1000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dirty="0">
                <a:latin typeface="Arial" panose="020B0604020202090204"/>
                <a:cs typeface="Arial" panose="020B0604020202090204"/>
              </a:rPr>
              <a:t>f </a:t>
            </a:r>
            <a:r>
              <a:rPr sz="1000" spc="30" dirty="0">
                <a:latin typeface="Arial" panose="020B0604020202090204"/>
                <a:cs typeface="Arial" panose="020B0604020202090204"/>
              </a:rPr>
              <a:t>)</a:t>
            </a:r>
            <a:r>
              <a:rPr sz="1000" spc="30" dirty="0">
                <a:latin typeface="Noto Sans CJK JP Regular"/>
                <a:cs typeface="Noto Sans CJK JP Regular"/>
              </a:rPr>
              <a:t>|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1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over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bandwidth: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808990">
              <a:lnSpc>
                <a:spcPct val="100000"/>
              </a:lnSpc>
              <a:spcBef>
                <a:spcPts val="235"/>
              </a:spcBef>
              <a:tabLst>
                <a:tab pos="2025650" algn="l"/>
              </a:tabLst>
            </a:pPr>
            <a:r>
              <a:rPr sz="1000" spc="275" dirty="0">
                <a:latin typeface="Arial" panose="020B0604020202090204"/>
                <a:cs typeface="Arial" panose="020B0604020202090204"/>
              </a:rPr>
              <a:t>∫</a:t>
            </a:r>
            <a:r>
              <a:rPr sz="1000" spc="-17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275" dirty="0">
                <a:latin typeface="Arial" panose="020B0604020202090204"/>
                <a:cs typeface="Arial" panose="020B0604020202090204"/>
              </a:rPr>
              <a:t>∫</a:t>
            </a:r>
            <a:r>
              <a:rPr sz="1000" dirty="0">
                <a:latin typeface="Arial" panose="020B0604020202090204"/>
                <a:cs typeface="Arial" panose="020B0604020202090204"/>
              </a:rPr>
              <a:t>	</a:t>
            </a:r>
            <a:r>
              <a:rPr sz="1500" spc="682" baseline="3000" dirty="0">
                <a:latin typeface="Arial" panose="020B0604020202090204"/>
                <a:cs typeface="Arial" panose="020B0604020202090204"/>
              </a:rPr>
              <a:t>.</a:t>
            </a:r>
            <a:endParaRPr sz="1500" baseline="3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820174" y="2769151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u="sng" spc="-60" dirty="0">
                <a:uFill>
                  <a:solidFill>
                    <a:srgbClr val="000000"/>
                  </a:solidFill>
                </a:uFill>
                <a:latin typeface="Arial" panose="020B0604020202090204"/>
                <a:cs typeface="Arial" panose="020B0604020202090204"/>
              </a:rPr>
              <a:t>2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818422" y="2941528"/>
            <a:ext cx="819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60" dirty="0">
                <a:latin typeface="Arial" panose="020B0604020202090204"/>
                <a:cs typeface="Arial" panose="020B0604020202090204"/>
              </a:rPr>
              <a:t>c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900387" y="2729946"/>
            <a:ext cx="152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445" dirty="0">
                <a:latin typeface="Arial" panose="020B0604020202090204"/>
                <a:cs typeface="Arial" panose="020B0604020202090204"/>
              </a:rPr>
              <a:t>√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039605" y="2866644"/>
            <a:ext cx="469265" cy="0"/>
          </a:xfrm>
          <a:custGeom>
            <a:avLst/>
            <a:gdLst/>
            <a:ahLst/>
            <a:cxnLst/>
            <a:rect l="l" t="t" r="r" b="b"/>
            <a:pathLst>
              <a:path w="469264">
                <a:moveTo>
                  <a:pt x="0" y="0"/>
                </a:moveTo>
                <a:lnTo>
                  <a:pt x="4688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3128175" y="2856143"/>
            <a:ext cx="3867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6390" algn="l"/>
              </a:tabLst>
            </a:pPr>
            <a:r>
              <a:rPr sz="700" spc="-20" dirty="0">
                <a:latin typeface="Arial" panose="020B0604020202090204"/>
                <a:cs typeface="Arial" panose="020B0604020202090204"/>
              </a:rPr>
              <a:t>2	2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495763" y="2676339"/>
            <a:ext cx="1187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14" dirty="0">
                <a:latin typeface="Arial" panose="020B0604020202090204"/>
                <a:cs typeface="Arial" panose="020B0604020202090204"/>
              </a:rPr>
              <a:t>Σ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6821" y="2854736"/>
            <a:ext cx="3143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1060" algn="l"/>
                <a:tab pos="2512695" algn="l"/>
                <a:tab pos="3074670" algn="l"/>
              </a:tabLst>
            </a:pPr>
            <a:r>
              <a:rPr sz="1000" i="1" spc="25" dirty="0">
                <a:latin typeface="Arial" panose="020B0604020202090204"/>
                <a:cs typeface="Arial" panose="020B0604020202090204"/>
              </a:rPr>
              <a:t>f  </a:t>
            </a:r>
            <a:r>
              <a:rPr sz="1000" i="1" spc="1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25" dirty="0">
                <a:latin typeface="Arial" panose="020B0604020202090204"/>
                <a:cs typeface="Arial" panose="020B0604020202090204"/>
              </a:rPr>
              <a:t>f</a:t>
            </a:r>
            <a:r>
              <a:rPr sz="1000" i="1" spc="-65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85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u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</a:t>
            </a:r>
            <a:r>
              <a:rPr sz="1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r>
              <a:rPr sz="1000" dirty="0">
                <a:latin typeface="Arial" panose="020B0604020202090204"/>
                <a:cs typeface="Arial" panose="020B0604020202090204"/>
              </a:rPr>
              <a:t>	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dx</a:t>
            </a:r>
            <a:r>
              <a:rPr sz="1000" i="1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135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dy</a:t>
            </a:r>
            <a:r>
              <a:rPr sz="1000" i="1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114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25" dirty="0">
                <a:latin typeface="Arial" panose="020B0604020202090204"/>
                <a:cs typeface="Arial" panose="020B0604020202090204"/>
              </a:rPr>
              <a:t>f</a:t>
            </a:r>
            <a:r>
              <a:rPr sz="1000" i="1" spc="-6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x</a:t>
            </a:r>
            <a:r>
              <a:rPr sz="1000" i="1" spc="-19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85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-17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</a:t>
            </a:r>
            <a:r>
              <a:rPr sz="1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exp</a:t>
            </a:r>
            <a:r>
              <a:rPr sz="1000" dirty="0">
                <a:latin typeface="Arial" panose="020B0604020202090204"/>
                <a:cs typeface="Arial" panose="020B0604020202090204"/>
              </a:rPr>
              <a:t>  </a:t>
            </a:r>
            <a:r>
              <a:rPr sz="1000" spc="6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229" dirty="0">
                <a:latin typeface="Noto Sans CJK JP Regular"/>
                <a:cs typeface="Noto Sans CJK JP Regular"/>
              </a:rPr>
              <a:t>−</a:t>
            </a:r>
            <a:r>
              <a:rPr sz="1000" i="1" spc="130" dirty="0">
                <a:latin typeface="Arial" panose="020B0604020202090204"/>
                <a:cs typeface="Arial" panose="020B0604020202090204"/>
              </a:rPr>
              <a:t>j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2</a:t>
            </a:r>
            <a:r>
              <a:rPr sz="1000" i="1" spc="-35" dirty="0">
                <a:latin typeface="Verdana" panose="020B0604030504040204"/>
                <a:cs typeface="Verdana" panose="020B0604030504040204"/>
              </a:rPr>
              <a:t>π</a:t>
            </a:r>
            <a:r>
              <a:rPr sz="1000" i="1" spc="25" dirty="0">
                <a:latin typeface="Arial" panose="020B0604020202090204"/>
                <a:cs typeface="Arial" panose="020B0604020202090204"/>
              </a:rPr>
              <a:t>f</a:t>
            </a:r>
            <a:r>
              <a:rPr sz="1000" i="1" dirty="0">
                <a:latin typeface="Arial" panose="020B0604020202090204"/>
                <a:cs typeface="Arial" panose="020B0604020202090204"/>
              </a:rPr>
              <a:t>	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X</a:t>
            </a:r>
            <a:r>
              <a:rPr sz="1000" i="1" dirty="0">
                <a:latin typeface="Arial" panose="020B0604020202090204"/>
                <a:cs typeface="Arial" panose="020B0604020202090204"/>
              </a:rPr>
              <a:t>  </a:t>
            </a:r>
            <a:r>
              <a:rPr sz="1000" i="1" spc="-6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+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dirty="0">
                <a:latin typeface="Arial" panose="020B0604020202090204"/>
                <a:cs typeface="Arial" panose="020B0604020202090204"/>
              </a:rPr>
              <a:t>	</a:t>
            </a:r>
            <a:r>
              <a:rPr sz="1000" i="1" spc="-114" dirty="0">
                <a:latin typeface="Arial" panose="020B0604020202090204"/>
                <a:cs typeface="Arial" panose="020B0604020202090204"/>
              </a:rPr>
              <a:t>e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860596" y="2831766"/>
            <a:ext cx="5905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5" dirty="0">
                <a:latin typeface="Arial" panose="020B0604020202090204"/>
                <a:cs typeface="Arial" panose="020B0604020202090204"/>
              </a:rPr>
              <a:t>2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872547" y="291957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02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3859847" y="2896243"/>
            <a:ext cx="5588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i="1" spc="-15" dirty="0">
                <a:latin typeface="Arial" panose="020B0604020202090204"/>
                <a:cs typeface="Arial" panose="020B0604020202090204"/>
              </a:rPr>
              <a:t>c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653713" y="2840459"/>
            <a:ext cx="3448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45" dirty="0">
                <a:latin typeface="Arial" panose="020B0604020202090204"/>
                <a:cs typeface="Arial" panose="020B0604020202090204"/>
              </a:rPr>
              <a:t>j</a:t>
            </a:r>
            <a:r>
              <a:rPr sz="700" spc="45" dirty="0">
                <a:latin typeface="Arial" panose="020B0604020202090204"/>
                <a:cs typeface="Arial" panose="020B0604020202090204"/>
              </a:rPr>
              <a:t>2</a:t>
            </a:r>
            <a:r>
              <a:rPr sz="700" i="1" spc="45" dirty="0">
                <a:latin typeface="Trebuchet MS" panose="020B0703020202020204"/>
                <a:cs typeface="Trebuchet MS" panose="020B0703020202020204"/>
              </a:rPr>
              <a:t>π</a:t>
            </a:r>
            <a:r>
              <a:rPr sz="700" i="1" spc="45" dirty="0">
                <a:latin typeface="Arial" panose="020B0604020202090204"/>
                <a:cs typeface="Arial" panose="020B0604020202090204"/>
              </a:rPr>
              <a:t>f</a:t>
            </a:r>
            <a:r>
              <a:rPr sz="700" i="1" spc="150" dirty="0">
                <a:latin typeface="Arial" panose="020B0604020202090204"/>
                <a:cs typeface="Arial" panose="020B0604020202090204"/>
              </a:rPr>
              <a:t> </a:t>
            </a:r>
            <a:r>
              <a:rPr sz="700" i="1" spc="25" dirty="0">
                <a:latin typeface="Arial" panose="020B0604020202090204"/>
                <a:cs typeface="Arial" panose="020B0604020202090204"/>
              </a:rPr>
              <a:t>X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972877" y="2878413"/>
            <a:ext cx="5588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i="1" spc="-15" dirty="0">
                <a:latin typeface="Arial" panose="020B0604020202090204"/>
                <a:cs typeface="Arial" panose="020B0604020202090204"/>
              </a:rPr>
              <a:t>c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020629" y="2854736"/>
            <a:ext cx="60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90" dirty="0">
                <a:latin typeface="Verdana" panose="020B0604030504040204"/>
                <a:cs typeface="Verdana" panose="020B0604030504040204"/>
              </a:rPr>
              <a:t>.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3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4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325755"/>
          </a:xfrm>
          <a:custGeom>
            <a:avLst/>
            <a:gdLst/>
            <a:ahLst/>
            <a:cxnLst/>
            <a:rect l="l" t="t" r="r" b="b"/>
            <a:pathLst>
              <a:path w="2304415" h="325755">
                <a:moveTo>
                  <a:pt x="0" y="325450"/>
                </a:moveTo>
                <a:lnTo>
                  <a:pt x="2303995" y="325450"/>
                </a:lnTo>
                <a:lnTo>
                  <a:pt x="2303995" y="0"/>
                </a:lnTo>
                <a:lnTo>
                  <a:pt x="0" y="0"/>
                </a:lnTo>
                <a:lnTo>
                  <a:pt x="0" y="32545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3995" y="65667"/>
            <a:ext cx="2304415" cy="17018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07950" marR="838835">
              <a:lnSpc>
                <a:spcPts val="540"/>
              </a:lnSpc>
              <a:spcBef>
                <a:spcPts val="165"/>
              </a:spcBef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Modelling of the mathematical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problem </a:t>
            </a:r>
            <a:r>
              <a:rPr sz="500" spc="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to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solve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different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steps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 the</a:t>
            </a:r>
            <a:r>
              <a:rPr sz="500" spc="6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algorithm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3" y="844613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9194" y="1007834"/>
            <a:ext cx="3989653" cy="50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9994" y="2193607"/>
            <a:ext cx="101600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2180907"/>
            <a:ext cx="3938802" cy="11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888847"/>
            <a:ext cx="50749" cy="13047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9193" y="1052094"/>
            <a:ext cx="3989704" cy="1192530"/>
          </a:xfrm>
          <a:custGeom>
            <a:avLst/>
            <a:gdLst/>
            <a:ahLst/>
            <a:cxnLst/>
            <a:rect l="l" t="t" r="r" b="b"/>
            <a:pathLst>
              <a:path w="3989704" h="1192530">
                <a:moveTo>
                  <a:pt x="3989654" y="0"/>
                </a:moveTo>
                <a:lnTo>
                  <a:pt x="0" y="0"/>
                </a:lnTo>
                <a:lnTo>
                  <a:pt x="0" y="1141512"/>
                </a:lnTo>
                <a:lnTo>
                  <a:pt x="4008" y="1161237"/>
                </a:lnTo>
                <a:lnTo>
                  <a:pt x="14922" y="1177390"/>
                </a:lnTo>
                <a:lnTo>
                  <a:pt x="31075" y="1188304"/>
                </a:lnTo>
                <a:lnTo>
                  <a:pt x="50800" y="1192313"/>
                </a:lnTo>
                <a:lnTo>
                  <a:pt x="3938854" y="1192313"/>
                </a:lnTo>
                <a:lnTo>
                  <a:pt x="3958579" y="1188304"/>
                </a:lnTo>
                <a:lnTo>
                  <a:pt x="3974732" y="1177390"/>
                </a:lnTo>
                <a:lnTo>
                  <a:pt x="3985646" y="1161237"/>
                </a:lnTo>
                <a:lnTo>
                  <a:pt x="3989654" y="1141512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926922"/>
            <a:ext cx="0" cy="1285875"/>
          </a:xfrm>
          <a:custGeom>
            <a:avLst/>
            <a:gdLst/>
            <a:ahLst/>
            <a:cxnLst/>
            <a:rect l="l" t="t" r="r" b="b"/>
            <a:pathLst>
              <a:path h="1285875">
                <a:moveTo>
                  <a:pt x="0" y="12857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91422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90152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88882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0" y="320342"/>
            <a:ext cx="4608195" cy="1219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2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Third</a:t>
            </a:r>
            <a:r>
              <a:rPr sz="1400" spc="4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Step</a:t>
            </a:r>
            <a:endParaRPr sz="1400">
              <a:latin typeface="Trebuchet MS" panose="020B0703020202020204"/>
              <a:cs typeface="Trebuchet MS" panose="020B070302020202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Times New Roman" panose="02020503050405090304"/>
              <a:cs typeface="Times New Roman" panose="02020503050405090304"/>
            </a:endParaRPr>
          </a:p>
          <a:p>
            <a:pPr marL="359410">
              <a:lnSpc>
                <a:spcPct val="100000"/>
              </a:lnSpc>
            </a:pPr>
            <a:r>
              <a:rPr sz="1000" spc="-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Fourier </a:t>
            </a:r>
            <a:r>
              <a:rPr sz="10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transform </a:t>
            </a:r>
            <a:r>
              <a:rPr sz="1000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along</a:t>
            </a:r>
            <a:r>
              <a:rPr sz="10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i="1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u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359410">
              <a:lnSpc>
                <a:spcPct val="100000"/>
              </a:lnSpc>
              <a:spcBef>
                <a:spcPts val="330"/>
              </a:spcBef>
            </a:pPr>
            <a:r>
              <a:rPr sz="1000" spc="-10" dirty="0">
                <a:latin typeface="Arial" panose="020B0604020202090204"/>
                <a:cs typeface="Arial" panose="020B0604020202090204"/>
              </a:rPr>
              <a:t>FFT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transform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along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u</a:t>
            </a:r>
            <a:r>
              <a:rPr sz="1000" i="1" spc="-15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axis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 panose="02020503050405090304"/>
              <a:cs typeface="Times New Roman" panose="02020503050405090304"/>
            </a:endParaRPr>
          </a:p>
          <a:p>
            <a:pPr marL="1310640">
              <a:lnSpc>
                <a:spcPct val="100000"/>
              </a:lnSpc>
            </a:pPr>
            <a:r>
              <a:rPr sz="1000" i="1" spc="-60" dirty="0">
                <a:latin typeface="Arial" panose="020B0604020202090204"/>
                <a:cs typeface="Arial" panose="020B0604020202090204"/>
              </a:rPr>
              <a:t>F</a:t>
            </a:r>
            <a:r>
              <a:rPr sz="1050" i="1" spc="-89" baseline="-12000" dirty="0">
                <a:latin typeface="Arial" panose="020B0604020202090204"/>
                <a:cs typeface="Arial" panose="020B0604020202090204"/>
              </a:rPr>
              <a:t>s</a:t>
            </a:r>
            <a:r>
              <a:rPr sz="1050" i="1" spc="-150" baseline="-1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3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35" dirty="0">
                <a:latin typeface="Arial" panose="020B0604020202090204"/>
                <a:cs typeface="Arial" panose="020B0604020202090204"/>
              </a:rPr>
              <a:t>f</a:t>
            </a:r>
            <a:r>
              <a:rPr sz="1000" i="1" spc="-65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85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15" dirty="0">
                <a:latin typeface="Arial" panose="020B0604020202090204"/>
                <a:cs typeface="Arial" panose="020B0604020202090204"/>
              </a:rPr>
              <a:t>k</a:t>
            </a:r>
            <a:r>
              <a:rPr sz="1050" i="1" spc="-22" baseline="-12000" dirty="0">
                <a:latin typeface="Arial" panose="020B0604020202090204"/>
                <a:cs typeface="Arial" panose="020B0604020202090204"/>
              </a:rPr>
              <a:t>u</a:t>
            </a:r>
            <a:r>
              <a:rPr sz="1050" i="1" spc="-179" baseline="-1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</a:t>
            </a:r>
            <a:r>
              <a:rPr sz="1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 </a:t>
            </a:r>
            <a:r>
              <a:rPr sz="1500" spc="412" baseline="75000" dirty="0">
                <a:latin typeface="Arial" panose="020B0604020202090204"/>
                <a:cs typeface="Arial" panose="020B0604020202090204"/>
              </a:rPr>
              <a:t>∫</a:t>
            </a:r>
            <a:r>
              <a:rPr sz="1500" spc="494" baseline="7500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15" dirty="0">
                <a:latin typeface="Arial" panose="020B0604020202090204"/>
                <a:cs typeface="Arial" panose="020B0604020202090204"/>
              </a:rPr>
              <a:t>f</a:t>
            </a:r>
            <a:r>
              <a:rPr sz="1050" i="1" spc="-22" baseline="-12000" dirty="0">
                <a:latin typeface="Arial" panose="020B0604020202090204"/>
                <a:cs typeface="Arial" panose="020B0604020202090204"/>
              </a:rPr>
              <a:t>sm</a:t>
            </a:r>
            <a:r>
              <a:rPr sz="1050" i="1" spc="-202" baseline="-1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3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35" dirty="0">
                <a:latin typeface="Arial" panose="020B0604020202090204"/>
                <a:cs typeface="Arial" panose="020B0604020202090204"/>
              </a:rPr>
              <a:t>f</a:t>
            </a:r>
            <a:r>
              <a:rPr sz="1000" i="1" spc="-7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85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25" dirty="0">
                <a:latin typeface="Arial" panose="020B0604020202090204"/>
                <a:cs typeface="Arial" panose="020B0604020202090204"/>
              </a:rPr>
              <a:t>u</a:t>
            </a:r>
            <a:r>
              <a:rPr sz="1000" spc="25" dirty="0">
                <a:latin typeface="Arial" panose="020B0604020202090204"/>
                <a:cs typeface="Arial" panose="020B0604020202090204"/>
              </a:rPr>
              <a:t>)</a:t>
            </a:r>
            <a:r>
              <a:rPr sz="1000" spc="-114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exp(</a:t>
            </a:r>
            <a:r>
              <a:rPr sz="1000" spc="-45" dirty="0">
                <a:latin typeface="Noto Sans CJK JP Regular"/>
                <a:cs typeface="Noto Sans CJK JP Regular"/>
              </a:rPr>
              <a:t>−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jk</a:t>
            </a:r>
            <a:r>
              <a:rPr sz="1050" i="1" spc="-67" baseline="-12000" dirty="0">
                <a:latin typeface="Arial" panose="020B0604020202090204"/>
                <a:cs typeface="Arial" panose="020B0604020202090204"/>
              </a:rPr>
              <a:t>u</a:t>
            </a:r>
            <a:r>
              <a:rPr sz="1050" i="1" spc="-179" baseline="-1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10" dirty="0">
                <a:latin typeface="Arial" panose="020B0604020202090204"/>
                <a:cs typeface="Arial" panose="020B0604020202090204"/>
              </a:rPr>
              <a:t>u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)</a:t>
            </a:r>
            <a:r>
              <a:rPr sz="1000" i="1" spc="-10" dirty="0">
                <a:latin typeface="Arial" panose="020B0604020202090204"/>
                <a:cs typeface="Arial" panose="020B0604020202090204"/>
              </a:rPr>
              <a:t>du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0631" y="2008736"/>
            <a:ext cx="35687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4640" algn="l"/>
              </a:tabLst>
            </a:pPr>
            <a:r>
              <a:rPr sz="700" i="1" spc="-70" dirty="0">
                <a:latin typeface="Arial" panose="020B0604020202090204"/>
                <a:cs typeface="Arial" panose="020B0604020202090204"/>
              </a:rPr>
              <a:t>s	</a:t>
            </a:r>
            <a:r>
              <a:rPr sz="700" i="1" spc="-10" dirty="0">
                <a:latin typeface="Arial" panose="020B0604020202090204"/>
                <a:cs typeface="Arial" panose="020B0604020202090204"/>
              </a:rPr>
              <a:t>u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8571" y="1951804"/>
            <a:ext cx="6216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45" dirty="0">
                <a:latin typeface="Arial" panose="020B0604020202090204"/>
                <a:cs typeface="Arial" panose="020B0604020202090204"/>
              </a:rPr>
              <a:t>F </a:t>
            </a:r>
            <a:r>
              <a:rPr sz="1000" spc="3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35" dirty="0">
                <a:latin typeface="Arial" panose="020B0604020202090204"/>
                <a:cs typeface="Arial" panose="020B0604020202090204"/>
              </a:rPr>
              <a:t>f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 </a:t>
            </a:r>
            <a:r>
              <a:rPr sz="1000" i="1" spc="-15" dirty="0">
                <a:latin typeface="Arial" panose="020B0604020202090204"/>
                <a:cs typeface="Arial" panose="020B0604020202090204"/>
              </a:rPr>
              <a:t>k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</a:t>
            </a:r>
            <a:r>
              <a:rPr sz="1000" spc="-18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9659" y="1779592"/>
            <a:ext cx="264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275" dirty="0">
                <a:latin typeface="Arial" panose="020B0604020202090204"/>
                <a:cs typeface="Arial" panose="020B0604020202090204"/>
              </a:rPr>
              <a:t>∫</a:t>
            </a:r>
            <a:r>
              <a:rPr sz="1000" spc="-2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275" dirty="0">
                <a:latin typeface="Arial" panose="020B0604020202090204"/>
                <a:cs typeface="Arial" panose="020B0604020202090204"/>
              </a:rPr>
              <a:t>∫</a:t>
            </a:r>
            <a:r>
              <a:rPr sz="1000" spc="-2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275" dirty="0">
                <a:latin typeface="Arial" panose="020B0604020202090204"/>
                <a:cs typeface="Arial" panose="020B0604020202090204"/>
              </a:rPr>
              <a:t>∫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55978" y="1951804"/>
            <a:ext cx="10223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45" dirty="0">
                <a:latin typeface="Arial" panose="020B0604020202090204"/>
                <a:cs typeface="Arial" panose="020B0604020202090204"/>
              </a:rPr>
              <a:t>dx dy du </a:t>
            </a:r>
            <a:r>
              <a:rPr sz="1000" i="1" spc="25" dirty="0">
                <a:latin typeface="Arial" panose="020B0604020202090204"/>
                <a:cs typeface="Arial" panose="020B0604020202090204"/>
              </a:rPr>
              <a:t>f </a:t>
            </a:r>
            <a:r>
              <a:rPr sz="1000" spc="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x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</a:t>
            </a:r>
            <a:r>
              <a:rPr sz="1000" spc="2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114" dirty="0">
                <a:latin typeface="Arial" panose="020B0604020202090204"/>
                <a:cs typeface="Arial" panose="020B0604020202090204"/>
              </a:rPr>
              <a:t>e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08135" y="201414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02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795435" y="1990810"/>
            <a:ext cx="5588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i="1" spc="-15" dirty="0">
                <a:latin typeface="Arial" panose="020B0604020202090204"/>
                <a:cs typeface="Arial" panose="020B0604020202090204"/>
              </a:rPr>
              <a:t>c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45714" y="1861403"/>
            <a:ext cx="10858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204" dirty="0">
                <a:latin typeface="DejaVu Sans"/>
                <a:cs typeface="DejaVu Sans"/>
              </a:rPr>
              <a:t>√</a:t>
            </a:r>
            <a:endParaRPr sz="700">
              <a:latin typeface="DejaVu Sans"/>
              <a:cs typeface="DejaVu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41535" y="1960524"/>
            <a:ext cx="306070" cy="0"/>
          </a:xfrm>
          <a:custGeom>
            <a:avLst/>
            <a:gdLst/>
            <a:ahLst/>
            <a:cxnLst/>
            <a:rect l="l" t="t" r="r" b="b"/>
            <a:pathLst>
              <a:path w="306069">
                <a:moveTo>
                  <a:pt x="0" y="0"/>
                </a:moveTo>
                <a:lnTo>
                  <a:pt x="305727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796184" y="1935019"/>
            <a:ext cx="26670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9710" algn="l"/>
              </a:tabLst>
            </a:pPr>
            <a:r>
              <a:rPr sz="750" spc="-22" baseline="6000" dirty="0">
                <a:latin typeface="Arial" panose="020B0604020202090204"/>
                <a:cs typeface="Arial" panose="020B0604020202090204"/>
              </a:rPr>
              <a:t>2	</a:t>
            </a:r>
            <a:r>
              <a:rPr sz="500" spc="-15" dirty="0">
                <a:latin typeface="Arial" panose="020B0604020202090204"/>
                <a:cs typeface="Arial" panose="020B0604020202090204"/>
              </a:rPr>
              <a:t>2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61005" y="1906554"/>
            <a:ext cx="7435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9425" algn="l"/>
              </a:tabLst>
            </a:pPr>
            <a:r>
              <a:rPr sz="1000" spc="45" dirty="0">
                <a:latin typeface="Arial" panose="020B0604020202090204"/>
                <a:cs typeface="Arial" panose="020B0604020202090204"/>
              </a:rPr>
              <a:t>(</a:t>
            </a:r>
            <a:r>
              <a:rPr sz="1050" spc="67" baseline="4000" dirty="0">
                <a:latin typeface="DejaVu Sans"/>
                <a:cs typeface="DejaVu Sans"/>
              </a:rPr>
              <a:t>−</a:t>
            </a:r>
            <a:r>
              <a:rPr sz="1050" i="1" spc="67" baseline="4000" dirty="0">
                <a:latin typeface="Arial" panose="020B0604020202090204"/>
                <a:cs typeface="Arial" panose="020B0604020202090204"/>
              </a:rPr>
              <a:t>j</a:t>
            </a:r>
            <a:r>
              <a:rPr sz="1050" spc="67" baseline="4000" dirty="0">
                <a:latin typeface="Arial" panose="020B0604020202090204"/>
                <a:cs typeface="Arial" panose="020B0604020202090204"/>
              </a:rPr>
              <a:t>2</a:t>
            </a:r>
            <a:r>
              <a:rPr sz="1050" i="1" spc="67" baseline="4000" dirty="0">
                <a:latin typeface="Trebuchet MS" panose="020B0703020202020204"/>
                <a:cs typeface="Trebuchet MS" panose="020B0703020202020204"/>
              </a:rPr>
              <a:t>π</a:t>
            </a:r>
            <a:r>
              <a:rPr sz="1050" i="1" spc="67" baseline="4000" dirty="0">
                <a:latin typeface="Arial" panose="020B0604020202090204"/>
                <a:cs typeface="Arial" panose="020B0604020202090204"/>
              </a:rPr>
              <a:t>f	</a:t>
            </a:r>
            <a:r>
              <a:rPr sz="1050" i="1" spc="37" baseline="4000" dirty="0">
                <a:latin typeface="Arial" panose="020B0604020202090204"/>
                <a:cs typeface="Arial" panose="020B0604020202090204"/>
              </a:rPr>
              <a:t>X</a:t>
            </a:r>
            <a:r>
              <a:rPr sz="1050" i="1" spc="202" baseline="4000" dirty="0">
                <a:latin typeface="Arial" panose="020B0604020202090204"/>
                <a:cs typeface="Arial" panose="020B0604020202090204"/>
              </a:rPr>
              <a:t> </a:t>
            </a:r>
            <a:r>
              <a:rPr sz="1050" spc="142" baseline="4000" dirty="0">
                <a:latin typeface="Arial" panose="020B0604020202090204"/>
                <a:cs typeface="Arial" panose="020B0604020202090204"/>
              </a:rPr>
              <a:t>+</a:t>
            </a:r>
            <a:r>
              <a:rPr sz="1050" i="1" spc="142" baseline="4000" dirty="0">
                <a:latin typeface="Arial" panose="020B0604020202090204"/>
                <a:cs typeface="Arial" panose="020B0604020202090204"/>
              </a:rPr>
              <a:t>Y</a:t>
            </a:r>
            <a:endParaRPr sz="1050" baseline="4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94634" y="1935019"/>
            <a:ext cx="5905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5" dirty="0">
                <a:latin typeface="Arial" panose="020B0604020202090204"/>
                <a:cs typeface="Arial" panose="020B0604020202090204"/>
              </a:rPr>
              <a:t>2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90099" y="1951804"/>
            <a:ext cx="819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114" dirty="0">
                <a:latin typeface="Arial" panose="020B0604020202090204"/>
                <a:cs typeface="Arial" panose="020B0604020202090204"/>
              </a:rPr>
              <a:t>e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61791" y="1928821"/>
            <a:ext cx="5905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5" dirty="0">
                <a:latin typeface="Arial" panose="020B0604020202090204"/>
                <a:cs typeface="Arial" panose="020B0604020202090204"/>
              </a:rPr>
              <a:t>2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73741" y="201664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02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561041" y="1993312"/>
            <a:ext cx="5588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i="1" spc="-15" dirty="0">
                <a:latin typeface="Arial" panose="020B0604020202090204"/>
                <a:cs typeface="Arial" panose="020B0604020202090204"/>
              </a:rPr>
              <a:t>c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74071" y="1975481"/>
            <a:ext cx="32321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4955" algn="l"/>
              </a:tabLst>
            </a:pPr>
            <a:r>
              <a:rPr sz="500" i="1" spc="-15" dirty="0">
                <a:latin typeface="Arial" panose="020B0604020202090204"/>
                <a:cs typeface="Arial" panose="020B0604020202090204"/>
              </a:rPr>
              <a:t>c	</a:t>
            </a:r>
            <a:r>
              <a:rPr sz="500" i="1" spc="-10" dirty="0">
                <a:latin typeface="Arial" panose="020B0604020202090204"/>
                <a:cs typeface="Arial" panose="020B0604020202090204"/>
              </a:rPr>
              <a:t>u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34563" y="1906554"/>
            <a:ext cx="8197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latin typeface="Arial" panose="020B0604020202090204"/>
                <a:cs typeface="Arial" panose="020B0604020202090204"/>
              </a:rPr>
              <a:t>) </a:t>
            </a:r>
            <a:r>
              <a:rPr sz="1050" i="1" spc="67" baseline="4000" dirty="0">
                <a:latin typeface="Arial" panose="020B0604020202090204"/>
                <a:cs typeface="Arial" panose="020B0604020202090204"/>
              </a:rPr>
              <a:t>j</a:t>
            </a:r>
            <a:r>
              <a:rPr sz="1050" spc="67" baseline="4000" dirty="0">
                <a:latin typeface="Arial" panose="020B0604020202090204"/>
                <a:cs typeface="Arial" panose="020B0604020202090204"/>
              </a:rPr>
              <a:t>2</a:t>
            </a:r>
            <a:r>
              <a:rPr sz="1050" i="1" spc="67" baseline="4000" dirty="0">
                <a:latin typeface="Trebuchet MS" panose="020B0703020202020204"/>
                <a:cs typeface="Trebuchet MS" panose="020B0703020202020204"/>
              </a:rPr>
              <a:t>π</a:t>
            </a:r>
            <a:r>
              <a:rPr sz="1050" i="1" spc="67" baseline="4000" dirty="0">
                <a:latin typeface="Arial" panose="020B0604020202090204"/>
                <a:cs typeface="Arial" panose="020B0604020202090204"/>
              </a:rPr>
              <a:t>f </a:t>
            </a:r>
            <a:r>
              <a:rPr sz="1050" i="1" spc="37" baseline="4000" dirty="0">
                <a:latin typeface="Arial" panose="020B0604020202090204"/>
                <a:cs typeface="Arial" panose="020B0604020202090204"/>
              </a:rPr>
              <a:t>X </a:t>
            </a:r>
            <a:r>
              <a:rPr sz="1050" spc="37" baseline="4000" dirty="0">
                <a:latin typeface="DejaVu Sans"/>
                <a:cs typeface="DejaVu Sans"/>
              </a:rPr>
              <a:t>−</a:t>
            </a:r>
            <a:r>
              <a:rPr sz="1050" i="1" spc="37" baseline="4000" dirty="0">
                <a:latin typeface="Arial" panose="020B0604020202090204"/>
                <a:cs typeface="Arial" panose="020B0604020202090204"/>
              </a:rPr>
              <a:t>jk</a:t>
            </a:r>
            <a:r>
              <a:rPr sz="1050" i="1" spc="-104" baseline="4000" dirty="0">
                <a:latin typeface="Arial" panose="020B0604020202090204"/>
                <a:cs typeface="Arial" panose="020B0604020202090204"/>
              </a:rPr>
              <a:t> </a:t>
            </a:r>
            <a:r>
              <a:rPr sz="1050" i="1" spc="-15" baseline="4000" dirty="0">
                <a:latin typeface="Arial" panose="020B0604020202090204"/>
                <a:cs typeface="Arial" panose="020B0604020202090204"/>
              </a:rPr>
              <a:t>u</a:t>
            </a:r>
            <a:endParaRPr sz="1050" baseline="4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21823" y="1951804"/>
            <a:ext cx="377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9565" algn="l"/>
              </a:tabLst>
            </a:pPr>
            <a:r>
              <a:rPr sz="1000" i="1" spc="-114" dirty="0">
                <a:latin typeface="Arial" panose="020B0604020202090204"/>
                <a:cs typeface="Arial" panose="020B0604020202090204"/>
              </a:rPr>
              <a:t>e	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.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09193" y="2396337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347294" y="2383071"/>
            <a:ext cx="2000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Stationary </a:t>
            </a:r>
            <a:r>
              <a:rPr sz="1000" spc="-3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method </a:t>
            </a:r>
            <a:r>
              <a:rPr sz="10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for </a:t>
            </a:r>
            <a:r>
              <a:rPr sz="10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integral </a:t>
            </a:r>
            <a:r>
              <a:rPr sz="1000" spc="-5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over</a:t>
            </a:r>
            <a:r>
              <a:rPr sz="1000" spc="13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u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09194" y="2559558"/>
            <a:ext cx="3989653" cy="506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59994" y="3043948"/>
            <a:ext cx="101600" cy="101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10794" y="3031248"/>
            <a:ext cx="3938802" cy="114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298848" y="2440571"/>
            <a:ext cx="50749" cy="6033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09193" y="2603836"/>
            <a:ext cx="3989704" cy="491490"/>
          </a:xfrm>
          <a:custGeom>
            <a:avLst/>
            <a:gdLst/>
            <a:ahLst/>
            <a:cxnLst/>
            <a:rect l="l" t="t" r="r" b="b"/>
            <a:pathLst>
              <a:path w="3989704" h="491489">
                <a:moveTo>
                  <a:pt x="3989654" y="0"/>
                </a:moveTo>
                <a:lnTo>
                  <a:pt x="0" y="0"/>
                </a:lnTo>
                <a:lnTo>
                  <a:pt x="0" y="440112"/>
                </a:lnTo>
                <a:lnTo>
                  <a:pt x="4008" y="459836"/>
                </a:lnTo>
                <a:lnTo>
                  <a:pt x="14922" y="475989"/>
                </a:lnTo>
                <a:lnTo>
                  <a:pt x="31075" y="486904"/>
                </a:lnTo>
                <a:lnTo>
                  <a:pt x="50800" y="490912"/>
                </a:lnTo>
                <a:lnTo>
                  <a:pt x="3938854" y="490912"/>
                </a:lnTo>
                <a:lnTo>
                  <a:pt x="3958579" y="486904"/>
                </a:lnTo>
                <a:lnTo>
                  <a:pt x="3974732" y="475989"/>
                </a:lnTo>
                <a:lnTo>
                  <a:pt x="3985646" y="459836"/>
                </a:lnTo>
                <a:lnTo>
                  <a:pt x="3989654" y="440112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298848" y="2478667"/>
            <a:ext cx="0" cy="584835"/>
          </a:xfrm>
          <a:custGeom>
            <a:avLst/>
            <a:gdLst/>
            <a:ahLst/>
            <a:cxnLst/>
            <a:rect l="l" t="t" r="r" b="b"/>
            <a:pathLst>
              <a:path h="584835">
                <a:moveTo>
                  <a:pt x="0" y="58433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298848" y="246596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298848" y="245326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298848" y="244056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611327" y="2859077"/>
            <a:ext cx="3632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0990" algn="l"/>
              </a:tabLst>
            </a:pPr>
            <a:r>
              <a:rPr sz="700" i="1" spc="-70" dirty="0">
                <a:latin typeface="Arial" panose="020B0604020202090204"/>
                <a:cs typeface="Arial" panose="020B0604020202090204"/>
              </a:rPr>
              <a:t>s	</a:t>
            </a:r>
            <a:r>
              <a:rPr sz="700" i="1" spc="-10" dirty="0">
                <a:latin typeface="Arial" panose="020B0604020202090204"/>
                <a:cs typeface="Arial" panose="020B0604020202090204"/>
              </a:rPr>
              <a:t>u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39267" y="2802145"/>
            <a:ext cx="6280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45" dirty="0">
                <a:latin typeface="Arial" panose="020B0604020202090204"/>
                <a:cs typeface="Arial" panose="020B0604020202090204"/>
              </a:rPr>
              <a:t>F 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10" dirty="0">
                <a:latin typeface="Arial" panose="020B0604020202090204"/>
                <a:cs typeface="Arial" panose="020B0604020202090204"/>
              </a:rPr>
              <a:t>k</a:t>
            </a:r>
            <a:r>
              <a:rPr sz="1000" i="1" spc="10" dirty="0">
                <a:latin typeface="Verdana" panose="020B0604030504040204"/>
                <a:cs typeface="Verdana" panose="020B0604030504040204"/>
              </a:rPr>
              <a:t>, </a:t>
            </a:r>
            <a:r>
              <a:rPr sz="1000" i="1" spc="-15" dirty="0">
                <a:latin typeface="Arial" panose="020B0604020202090204"/>
                <a:cs typeface="Arial" panose="020B0604020202090204"/>
              </a:rPr>
              <a:t>k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</a:t>
            </a:r>
            <a:r>
              <a:rPr sz="1000" spc="-19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76642" y="2629921"/>
            <a:ext cx="180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275" dirty="0">
                <a:latin typeface="Arial" panose="020B0604020202090204"/>
                <a:cs typeface="Arial" panose="020B0604020202090204"/>
              </a:rPr>
              <a:t>∫</a:t>
            </a:r>
            <a:r>
              <a:rPr sz="1000" spc="-22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275" dirty="0">
                <a:latin typeface="Arial" panose="020B0604020202090204"/>
                <a:cs typeface="Arial" panose="020B0604020202090204"/>
              </a:rPr>
              <a:t>∫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193264" y="2787855"/>
            <a:ext cx="12953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35" dirty="0">
                <a:latin typeface="DejaVu Sans"/>
                <a:cs typeface="DejaVu Sans"/>
              </a:rPr>
              <a:t>−</a:t>
            </a:r>
            <a:r>
              <a:rPr sz="700" i="1" spc="40" dirty="0">
                <a:latin typeface="Arial" panose="020B0604020202090204"/>
                <a:cs typeface="Arial" panose="020B0604020202090204"/>
              </a:rPr>
              <a:t>j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320721" y="2779162"/>
            <a:ext cx="781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i="1" u="sng" spc="75" dirty="0">
                <a:uFill>
                  <a:solidFill>
                    <a:srgbClr val="000000"/>
                  </a:solidFill>
                </a:uFill>
                <a:latin typeface="Arial" panose="020B0604020202090204"/>
                <a:cs typeface="Arial" panose="020B0604020202090204"/>
              </a:rPr>
              <a:t>π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331339" y="2843653"/>
            <a:ext cx="5905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5" dirty="0">
                <a:latin typeface="Arial" panose="020B0604020202090204"/>
                <a:cs typeface="Arial" panose="020B0604020202090204"/>
              </a:rPr>
              <a:t>4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408607" y="2802145"/>
            <a:ext cx="10706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00760" algn="l"/>
              </a:tabLst>
            </a:pPr>
            <a:r>
              <a:rPr sz="1000" i="1" spc="-45" dirty="0">
                <a:latin typeface="Arial" panose="020B0604020202090204"/>
                <a:cs typeface="Arial" panose="020B0604020202090204"/>
              </a:rPr>
              <a:t>dx </a:t>
            </a:r>
            <a:r>
              <a:rPr sz="1000" i="1" spc="-135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dy</a:t>
            </a:r>
            <a:r>
              <a:rPr sz="1000" i="1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114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25" dirty="0">
                <a:latin typeface="Arial" panose="020B0604020202090204"/>
                <a:cs typeface="Arial" panose="020B0604020202090204"/>
              </a:rPr>
              <a:t>f</a:t>
            </a:r>
            <a:r>
              <a:rPr sz="1000" i="1" spc="-6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x</a:t>
            </a:r>
            <a:r>
              <a:rPr sz="1000" i="1" spc="-19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85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-17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</a:t>
            </a:r>
            <a:r>
              <a:rPr sz="1000" i="1" spc="-114" dirty="0">
                <a:latin typeface="Arial" panose="020B0604020202090204"/>
                <a:cs typeface="Arial" panose="020B0604020202090204"/>
              </a:rPr>
              <a:t>e</a:t>
            </a:r>
            <a:r>
              <a:rPr sz="1000" i="1" dirty="0">
                <a:latin typeface="Arial" panose="020B0604020202090204"/>
                <a:cs typeface="Arial" panose="020B0604020202090204"/>
              </a:rPr>
              <a:t>	</a:t>
            </a:r>
            <a:r>
              <a:rPr sz="1000" i="1" spc="-114" dirty="0">
                <a:latin typeface="Arial" panose="020B0604020202090204"/>
                <a:cs typeface="Arial" panose="020B0604020202090204"/>
              </a:rPr>
              <a:t>e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461895" y="2671358"/>
            <a:ext cx="869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285" dirty="0">
                <a:latin typeface="Arial" panose="020B0604020202090204"/>
                <a:cs typeface="Arial" panose="020B0604020202090204"/>
              </a:rPr>
              <a:t>,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635542" y="2646774"/>
            <a:ext cx="1308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75" dirty="0">
                <a:latin typeface="Noto Sans CJK JP Regular"/>
                <a:cs typeface="Noto Sans CJK JP Regular"/>
              </a:rPr>
              <a:t>√</a:t>
            </a:r>
            <a:endParaRPr sz="1000">
              <a:latin typeface="Noto Sans CJK JP Regular"/>
              <a:cs typeface="Noto Sans CJK JP Regular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753677" y="2783471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5">
                <a:moveTo>
                  <a:pt x="0" y="0"/>
                </a:moveTo>
                <a:lnTo>
                  <a:pt x="3125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2841332" y="2768913"/>
            <a:ext cx="23177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785" algn="l"/>
              </a:tabLst>
            </a:pPr>
            <a:r>
              <a:rPr sz="500" spc="-15" dirty="0">
                <a:latin typeface="Arial" panose="020B0604020202090204"/>
                <a:cs typeface="Arial" panose="020B0604020202090204"/>
              </a:rPr>
              <a:t>2	2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006318" y="2819523"/>
            <a:ext cx="2019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i="1" spc="-10" dirty="0">
                <a:latin typeface="Arial" panose="020B0604020202090204"/>
                <a:cs typeface="Arial" panose="020B0604020202090204"/>
              </a:rPr>
              <a:t>u</a:t>
            </a:r>
            <a:r>
              <a:rPr sz="500" i="1" spc="10" dirty="0">
                <a:latin typeface="Arial" panose="020B0604020202090204"/>
                <a:cs typeface="Arial" panose="020B0604020202090204"/>
              </a:rPr>
              <a:t> </a:t>
            </a:r>
            <a:r>
              <a:rPr sz="750" i="1" spc="-22" baseline="11000" dirty="0">
                <a:latin typeface="Arial" panose="020B0604020202090204"/>
                <a:cs typeface="Arial" panose="020B0604020202090204"/>
              </a:rPr>
              <a:t>c</a:t>
            </a:r>
            <a:endParaRPr sz="750" baseline="1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523261" y="2768907"/>
            <a:ext cx="11410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35" dirty="0">
                <a:latin typeface="DejaVu Sans"/>
                <a:cs typeface="DejaVu Sans"/>
              </a:rPr>
              <a:t>−</a:t>
            </a:r>
            <a:r>
              <a:rPr sz="700" i="1" spc="35" dirty="0">
                <a:latin typeface="Arial" panose="020B0604020202090204"/>
                <a:cs typeface="Arial" panose="020B0604020202090204"/>
              </a:rPr>
              <a:t>j </a:t>
            </a:r>
            <a:r>
              <a:rPr sz="700" spc="-5" dirty="0">
                <a:latin typeface="Arial" panose="020B0604020202090204"/>
                <a:cs typeface="Arial" panose="020B0604020202090204"/>
              </a:rPr>
              <a:t>4</a:t>
            </a:r>
            <a:r>
              <a:rPr sz="700" i="1" spc="-5" dirty="0">
                <a:latin typeface="Arial" panose="020B0604020202090204"/>
                <a:cs typeface="Arial" panose="020B0604020202090204"/>
              </a:rPr>
              <a:t>k </a:t>
            </a:r>
            <a:r>
              <a:rPr sz="700" spc="20" dirty="0">
                <a:latin typeface="DejaVu Sans"/>
                <a:cs typeface="DejaVu Sans"/>
              </a:rPr>
              <a:t>−</a:t>
            </a:r>
            <a:r>
              <a:rPr sz="700" i="1" spc="20" dirty="0">
                <a:latin typeface="Arial" panose="020B0604020202090204"/>
                <a:cs typeface="Arial" panose="020B0604020202090204"/>
              </a:rPr>
              <a:t>k </a:t>
            </a:r>
            <a:r>
              <a:rPr sz="700" spc="40" dirty="0">
                <a:latin typeface="Arial" panose="020B0604020202090204"/>
                <a:cs typeface="Arial" panose="020B0604020202090204"/>
              </a:rPr>
              <a:t>(</a:t>
            </a:r>
            <a:r>
              <a:rPr sz="700" i="1" spc="40" dirty="0">
                <a:latin typeface="Arial" panose="020B0604020202090204"/>
                <a:cs typeface="Arial" panose="020B0604020202090204"/>
              </a:rPr>
              <a:t>X </a:t>
            </a:r>
            <a:r>
              <a:rPr sz="700" spc="75" dirty="0">
                <a:latin typeface="Arial" panose="020B0604020202090204"/>
                <a:cs typeface="Arial" panose="020B0604020202090204"/>
              </a:rPr>
              <a:t>+</a:t>
            </a:r>
            <a:r>
              <a:rPr sz="700" i="1" spc="75" dirty="0">
                <a:latin typeface="Arial" panose="020B0604020202090204"/>
                <a:cs typeface="Arial" panose="020B0604020202090204"/>
              </a:rPr>
              <a:t>x </a:t>
            </a:r>
            <a:r>
              <a:rPr sz="700" spc="35" dirty="0">
                <a:latin typeface="Arial" panose="020B0604020202090204"/>
                <a:cs typeface="Arial" panose="020B0604020202090204"/>
              </a:rPr>
              <a:t>)</a:t>
            </a:r>
            <a:r>
              <a:rPr sz="700" spc="35" dirty="0">
                <a:latin typeface="DejaVu Sans"/>
                <a:cs typeface="DejaVu Sans"/>
              </a:rPr>
              <a:t>−</a:t>
            </a:r>
            <a:r>
              <a:rPr sz="700" i="1" spc="35" dirty="0">
                <a:latin typeface="Arial" panose="020B0604020202090204"/>
                <a:cs typeface="Arial" panose="020B0604020202090204"/>
              </a:rPr>
              <a:t>jk </a:t>
            </a:r>
            <a:r>
              <a:rPr sz="700" i="1" spc="-10" dirty="0">
                <a:latin typeface="Arial" panose="020B0604020202090204"/>
                <a:cs typeface="Arial" panose="020B0604020202090204"/>
              </a:rPr>
              <a:t>y</a:t>
            </a:r>
            <a:r>
              <a:rPr sz="700" i="1" spc="-75" dirty="0">
                <a:latin typeface="Arial" panose="020B0604020202090204"/>
                <a:cs typeface="Arial" panose="020B0604020202090204"/>
              </a:rPr>
              <a:t> </a:t>
            </a:r>
            <a:r>
              <a:rPr sz="700" spc="50" dirty="0">
                <a:latin typeface="Arial" panose="020B0604020202090204"/>
                <a:cs typeface="Arial" panose="020B0604020202090204"/>
              </a:rPr>
              <a:t>)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638943" y="2671358"/>
            <a:ext cx="869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285" dirty="0">
                <a:latin typeface="Arial" panose="020B0604020202090204"/>
                <a:cs typeface="Arial" panose="020B0604020202090204"/>
              </a:rPr>
              <a:t>,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505708" y="2787855"/>
            <a:ext cx="4806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8130" algn="l"/>
              </a:tabLst>
            </a:pPr>
            <a:r>
              <a:rPr sz="750" i="1" spc="-15" baseline="6000" dirty="0">
                <a:latin typeface="Arial" panose="020B0604020202090204"/>
                <a:cs typeface="Arial" panose="020B0604020202090204"/>
              </a:rPr>
              <a:t>u	</a:t>
            </a:r>
            <a:r>
              <a:rPr sz="700" i="1" spc="100" dirty="0">
                <a:latin typeface="Arial" panose="020B0604020202090204"/>
                <a:cs typeface="Arial" panose="020B0604020202090204"/>
              </a:rPr>
              <a:t>j</a:t>
            </a:r>
            <a:r>
              <a:rPr sz="700" spc="-20" dirty="0">
                <a:latin typeface="Arial" panose="020B0604020202090204"/>
                <a:cs typeface="Arial" panose="020B0604020202090204"/>
              </a:rPr>
              <a:t>2</a:t>
            </a:r>
            <a:r>
              <a:rPr sz="700" i="1" spc="15" dirty="0">
                <a:latin typeface="Arial" panose="020B0604020202090204"/>
                <a:cs typeface="Arial" panose="020B0604020202090204"/>
              </a:rPr>
              <a:t>kX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960418" y="2825809"/>
            <a:ext cx="5588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i="1" spc="-15" dirty="0">
                <a:latin typeface="Arial" panose="020B0604020202090204"/>
                <a:cs typeface="Arial" panose="020B0604020202090204"/>
              </a:rPr>
              <a:t>c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706647" y="2802145"/>
            <a:ext cx="3625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3690" algn="l"/>
              </a:tabLst>
            </a:pPr>
            <a:r>
              <a:rPr sz="1000" i="1" spc="-114" dirty="0">
                <a:latin typeface="Arial" panose="020B0604020202090204"/>
                <a:cs typeface="Arial" panose="020B0604020202090204"/>
              </a:rPr>
              <a:t>e	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.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4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6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6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3995" y="0"/>
            <a:ext cx="2304415" cy="325755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50">
              <a:latin typeface="Times New Roman" panose="02020503050405090304"/>
              <a:cs typeface="Times New Roman" panose="02020503050405090304"/>
            </a:endParaRPr>
          </a:p>
          <a:p>
            <a:pPr marL="107950" marR="838835">
              <a:lnSpc>
                <a:spcPts val="540"/>
              </a:lnSpc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Modelling of the mathematical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problem </a:t>
            </a:r>
            <a:r>
              <a:rPr sz="500" spc="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to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solve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different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steps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 the</a:t>
            </a:r>
            <a:r>
              <a:rPr sz="500" spc="6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algorithm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0" y="320342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4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Fourth</a:t>
            </a:r>
            <a:r>
              <a:rPr sz="1400" spc="4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Step</a:t>
            </a:r>
            <a:endParaRPr sz="1400">
              <a:latin typeface="Trebuchet MS" panose="020B0703020202020204"/>
              <a:cs typeface="Trebuchet MS" panose="020B0703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9193" y="1397431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47294" y="1384165"/>
            <a:ext cx="1052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frequence</a:t>
            </a:r>
            <a:r>
              <a:rPr sz="100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centering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9194" y="1560652"/>
            <a:ext cx="3989653" cy="50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9994" y="2214727"/>
            <a:ext cx="101600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794" y="2202027"/>
            <a:ext cx="3938802" cy="11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441665"/>
            <a:ext cx="50749" cy="7730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604929"/>
            <a:ext cx="3989704" cy="661035"/>
          </a:xfrm>
          <a:custGeom>
            <a:avLst/>
            <a:gdLst/>
            <a:ahLst/>
            <a:cxnLst/>
            <a:rect l="l" t="t" r="r" b="b"/>
            <a:pathLst>
              <a:path w="3989704" h="661035">
                <a:moveTo>
                  <a:pt x="3989654" y="0"/>
                </a:moveTo>
                <a:lnTo>
                  <a:pt x="0" y="0"/>
                </a:lnTo>
                <a:lnTo>
                  <a:pt x="0" y="609798"/>
                </a:lnTo>
                <a:lnTo>
                  <a:pt x="4008" y="629522"/>
                </a:lnTo>
                <a:lnTo>
                  <a:pt x="14922" y="645675"/>
                </a:lnTo>
                <a:lnTo>
                  <a:pt x="31075" y="656590"/>
                </a:lnTo>
                <a:lnTo>
                  <a:pt x="50800" y="660598"/>
                </a:lnTo>
                <a:lnTo>
                  <a:pt x="3938854" y="660598"/>
                </a:lnTo>
                <a:lnTo>
                  <a:pt x="3958579" y="656590"/>
                </a:lnTo>
                <a:lnTo>
                  <a:pt x="3974732" y="645675"/>
                </a:lnTo>
                <a:lnTo>
                  <a:pt x="3985646" y="629522"/>
                </a:lnTo>
                <a:lnTo>
                  <a:pt x="3989654" y="609798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479760"/>
            <a:ext cx="0" cy="754380"/>
          </a:xfrm>
          <a:custGeom>
            <a:avLst/>
            <a:gdLst/>
            <a:ahLst/>
            <a:cxnLst/>
            <a:rect l="l" t="t" r="r" b="b"/>
            <a:pathLst>
              <a:path h="754380">
                <a:moveTo>
                  <a:pt x="0" y="75401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46706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45436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44166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47294" y="1636222"/>
            <a:ext cx="19856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15795" algn="l"/>
              </a:tabLst>
            </a:pPr>
            <a:r>
              <a:rPr sz="1000" spc="-75" dirty="0">
                <a:latin typeface="Arial" panose="020B0604020202090204"/>
                <a:cs typeface="Arial" panose="020B0604020202090204"/>
              </a:rPr>
              <a:t>b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y</a:t>
            </a:r>
            <a:r>
              <a:rPr sz="1000" spc="5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15" dirty="0">
                <a:latin typeface="Arial" panose="020B0604020202090204"/>
                <a:cs typeface="Arial" panose="020B0604020202090204"/>
              </a:rPr>
              <a:t>multiplying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our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15" dirty="0">
                <a:latin typeface="Arial" panose="020B0604020202090204"/>
                <a:cs typeface="Arial" panose="020B0604020202090204"/>
              </a:rPr>
              <a:t>function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b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y</a:t>
            </a:r>
            <a:r>
              <a:rPr sz="1000" spc="55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114" dirty="0">
                <a:latin typeface="Arial" panose="020B0604020202090204"/>
                <a:cs typeface="Arial" panose="020B0604020202090204"/>
              </a:rPr>
              <a:t>e</a:t>
            </a:r>
            <a:r>
              <a:rPr sz="1000" i="1" dirty="0">
                <a:latin typeface="Arial" panose="020B0604020202090204"/>
                <a:cs typeface="Arial" panose="020B0604020202090204"/>
              </a:rPr>
              <a:t>	</a:t>
            </a:r>
            <a:r>
              <a:rPr sz="1000" i="1" spc="-114" dirty="0">
                <a:latin typeface="Arial" panose="020B0604020202090204"/>
                <a:cs typeface="Arial" panose="020B0604020202090204"/>
              </a:rPr>
              <a:t>e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49030" y="1501132"/>
            <a:ext cx="1308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75" dirty="0">
                <a:latin typeface="Noto Sans CJK JP Regular"/>
                <a:cs typeface="Noto Sans CJK JP Regular"/>
              </a:rPr>
              <a:t>√</a:t>
            </a:r>
            <a:endParaRPr sz="1000">
              <a:latin typeface="Noto Sans CJK JP Regular"/>
              <a:cs typeface="Noto Sans CJK JP Regular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67165" y="1637830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5">
                <a:moveTo>
                  <a:pt x="0" y="0"/>
                </a:moveTo>
                <a:lnTo>
                  <a:pt x="3125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554820" y="1623272"/>
            <a:ext cx="23177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785" algn="l"/>
              </a:tabLst>
            </a:pPr>
            <a:r>
              <a:rPr sz="500" spc="-15" dirty="0">
                <a:latin typeface="Arial" panose="020B0604020202090204"/>
                <a:cs typeface="Arial" panose="020B0604020202090204"/>
              </a:rPr>
              <a:t>2	2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19806" y="1673881"/>
            <a:ext cx="16573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i="1" spc="-10" dirty="0">
                <a:latin typeface="Arial" panose="020B0604020202090204"/>
                <a:cs typeface="Arial" panose="020B0604020202090204"/>
              </a:rPr>
              <a:t>u</a:t>
            </a:r>
            <a:r>
              <a:rPr sz="500" i="1" spc="110" dirty="0">
                <a:latin typeface="Arial" panose="020B0604020202090204"/>
                <a:cs typeface="Arial" panose="020B0604020202090204"/>
              </a:rPr>
              <a:t> </a:t>
            </a:r>
            <a:r>
              <a:rPr sz="750" i="1" spc="-22" baseline="11000" dirty="0">
                <a:latin typeface="Arial" panose="020B0604020202090204"/>
                <a:cs typeface="Arial" panose="020B0604020202090204"/>
              </a:rPr>
              <a:t>c</a:t>
            </a:r>
            <a:endParaRPr sz="750" baseline="1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50262" y="1628257"/>
            <a:ext cx="11855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45" dirty="0">
                <a:latin typeface="Arial" panose="020B0604020202090204"/>
                <a:cs typeface="Arial" panose="020B0604020202090204"/>
              </a:rPr>
              <a:t>j</a:t>
            </a:r>
            <a:r>
              <a:rPr sz="700" i="1" spc="45" dirty="0">
                <a:latin typeface="Trebuchet MS" panose="020B0703020202020204"/>
                <a:cs typeface="Trebuchet MS" panose="020B0703020202020204"/>
              </a:rPr>
              <a:t>π/</a:t>
            </a:r>
            <a:r>
              <a:rPr sz="700" spc="45" dirty="0">
                <a:latin typeface="Arial" panose="020B0604020202090204"/>
                <a:cs typeface="Arial" panose="020B0604020202090204"/>
              </a:rPr>
              <a:t>4 </a:t>
            </a:r>
            <a:r>
              <a:rPr sz="1050" i="1" spc="60" baseline="4000" dirty="0">
                <a:latin typeface="Arial" panose="020B0604020202090204"/>
                <a:cs typeface="Arial" panose="020B0604020202090204"/>
              </a:rPr>
              <a:t>j </a:t>
            </a:r>
            <a:r>
              <a:rPr sz="1050" spc="-7" baseline="4000" dirty="0">
                <a:latin typeface="Arial" panose="020B0604020202090204"/>
                <a:cs typeface="Arial" panose="020B0604020202090204"/>
              </a:rPr>
              <a:t>4</a:t>
            </a:r>
            <a:r>
              <a:rPr sz="1050" i="1" spc="-7" baseline="4000" dirty="0">
                <a:latin typeface="Arial" panose="020B0604020202090204"/>
                <a:cs typeface="Arial" panose="020B0604020202090204"/>
              </a:rPr>
              <a:t>k </a:t>
            </a:r>
            <a:r>
              <a:rPr sz="1050" spc="30" baseline="4000" dirty="0">
                <a:latin typeface="DejaVu Sans"/>
                <a:cs typeface="DejaVu Sans"/>
              </a:rPr>
              <a:t>−</a:t>
            </a:r>
            <a:r>
              <a:rPr sz="1050" i="1" spc="30" baseline="4000" dirty="0">
                <a:latin typeface="Arial" panose="020B0604020202090204"/>
                <a:cs typeface="Arial" panose="020B0604020202090204"/>
              </a:rPr>
              <a:t>k </a:t>
            </a:r>
            <a:r>
              <a:rPr sz="1050" i="1" spc="37" baseline="4000" dirty="0">
                <a:latin typeface="Arial" panose="020B0604020202090204"/>
                <a:cs typeface="Arial" panose="020B0604020202090204"/>
              </a:rPr>
              <a:t>X</a:t>
            </a:r>
            <a:r>
              <a:rPr sz="1050" i="1" spc="217" baseline="4000" dirty="0">
                <a:latin typeface="Arial" panose="020B0604020202090204"/>
                <a:cs typeface="Arial" panose="020B0604020202090204"/>
              </a:rPr>
              <a:t> </a:t>
            </a:r>
            <a:r>
              <a:rPr sz="700" spc="30" dirty="0">
                <a:latin typeface="DejaVu Sans"/>
                <a:cs typeface="DejaVu Sans"/>
              </a:rPr>
              <a:t>−</a:t>
            </a:r>
            <a:r>
              <a:rPr sz="700" i="1" spc="30" dirty="0">
                <a:latin typeface="Arial" panose="020B0604020202090204"/>
                <a:cs typeface="Arial" panose="020B0604020202090204"/>
              </a:rPr>
              <a:t>j</a:t>
            </a:r>
            <a:r>
              <a:rPr sz="700" spc="30" dirty="0">
                <a:latin typeface="Arial" panose="020B0604020202090204"/>
                <a:cs typeface="Arial" panose="020B0604020202090204"/>
              </a:rPr>
              <a:t>2</a:t>
            </a:r>
            <a:r>
              <a:rPr sz="700" i="1" spc="30" dirty="0">
                <a:latin typeface="Arial" panose="020B0604020202090204"/>
                <a:cs typeface="Arial" panose="020B0604020202090204"/>
              </a:rPr>
              <a:t>kX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10407" y="1666223"/>
            <a:ext cx="5588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i="1" spc="-15" dirty="0">
                <a:latin typeface="Arial" panose="020B0604020202090204"/>
                <a:cs typeface="Arial" panose="020B0604020202090204"/>
              </a:rPr>
              <a:t>c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77553" y="1636222"/>
            <a:ext cx="10306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3065" algn="l"/>
              </a:tabLst>
            </a:pPr>
            <a:r>
              <a:rPr sz="1000" i="1" spc="-114" dirty="0">
                <a:latin typeface="Arial" panose="020B0604020202090204"/>
                <a:cs typeface="Arial" panose="020B0604020202090204"/>
              </a:rPr>
              <a:t>e	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, </a:t>
            </a:r>
            <a:r>
              <a:rPr sz="1000" spc="-95" dirty="0">
                <a:latin typeface="Arial" panose="020B0604020202090204"/>
                <a:cs typeface="Arial" panose="020B0604020202090204"/>
              </a:rPr>
              <a:t>we</a:t>
            </a:r>
            <a:r>
              <a:rPr sz="1000" spc="3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obtain: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97279" y="1800700"/>
            <a:ext cx="180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275" dirty="0">
                <a:latin typeface="Arial" panose="020B0604020202090204"/>
                <a:cs typeface="Arial" panose="020B0604020202090204"/>
              </a:rPr>
              <a:t>∫</a:t>
            </a:r>
            <a:r>
              <a:rPr sz="1000" spc="-22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275" dirty="0">
                <a:latin typeface="Arial" panose="020B0604020202090204"/>
                <a:cs typeface="Arial" panose="020B0604020202090204"/>
              </a:rPr>
              <a:t>∫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34640" y="1858497"/>
            <a:ext cx="152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445" dirty="0">
                <a:latin typeface="Arial" panose="020B0604020202090204"/>
                <a:cs typeface="Arial" panose="020B0604020202090204"/>
              </a:rPr>
              <a:t>√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73857" y="1995182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46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996831" y="1974319"/>
            <a:ext cx="35306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2735" algn="l"/>
              </a:tabLst>
            </a:pPr>
            <a:r>
              <a:rPr sz="700" spc="-20" dirty="0">
                <a:latin typeface="Arial" panose="020B0604020202090204"/>
                <a:cs typeface="Arial" panose="020B0604020202090204"/>
              </a:rPr>
              <a:t>2	2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2558" y="2042149"/>
            <a:ext cx="29622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0840" algn="l"/>
                <a:tab pos="2516505" algn="l"/>
                <a:tab pos="2900680" algn="l"/>
              </a:tabLst>
            </a:pPr>
            <a:r>
              <a:rPr sz="1050" i="1" spc="-52" baseline="8000" dirty="0">
                <a:latin typeface="Arial" panose="020B0604020202090204"/>
                <a:cs typeface="Arial" panose="020B0604020202090204"/>
              </a:rPr>
              <a:t>sm	</a:t>
            </a:r>
            <a:r>
              <a:rPr sz="1050" i="1" spc="-15" baseline="8000" dirty="0">
                <a:latin typeface="Arial" panose="020B0604020202090204"/>
                <a:cs typeface="Arial" panose="020B0604020202090204"/>
              </a:rPr>
              <a:t>u	</a:t>
            </a:r>
            <a:r>
              <a:rPr sz="700" i="1" spc="-10" dirty="0">
                <a:latin typeface="Arial" panose="020B0604020202090204"/>
                <a:cs typeface="Arial" panose="020B0604020202090204"/>
              </a:rPr>
              <a:t>u	</a:t>
            </a:r>
            <a:r>
              <a:rPr sz="1050" i="1" spc="-15" baseline="8000" dirty="0">
                <a:latin typeface="Arial" panose="020B0604020202090204"/>
                <a:cs typeface="Arial" panose="020B0604020202090204"/>
              </a:rPr>
              <a:t>u</a:t>
            </a:r>
            <a:endParaRPr sz="1050" baseline="8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15336" y="1832475"/>
            <a:ext cx="13671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78255" algn="l"/>
              </a:tabLst>
            </a:pPr>
            <a:r>
              <a:rPr sz="1000" spc="315" dirty="0">
                <a:latin typeface="Arial" panose="020B0604020202090204"/>
                <a:cs typeface="Arial" panose="020B0604020202090204"/>
              </a:rPr>
              <a:t>.	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Σ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0498" y="1972912"/>
            <a:ext cx="3227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1230" algn="l"/>
                <a:tab pos="2183130" algn="l"/>
              </a:tabLst>
            </a:pPr>
            <a:r>
              <a:rPr sz="1000" i="1" spc="-45" dirty="0">
                <a:latin typeface="Arial" panose="020B0604020202090204"/>
                <a:cs typeface="Arial" panose="020B0604020202090204"/>
              </a:rPr>
              <a:t>F    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10" dirty="0">
                <a:latin typeface="Arial" panose="020B0604020202090204"/>
                <a:cs typeface="Arial" panose="020B0604020202090204"/>
              </a:rPr>
              <a:t>k</a:t>
            </a:r>
            <a:r>
              <a:rPr sz="1000" i="1" spc="10" dirty="0">
                <a:latin typeface="Verdana" panose="020B0604030504040204"/>
                <a:cs typeface="Verdana" panose="020B0604030504040204"/>
              </a:rPr>
              <a:t>, </a:t>
            </a:r>
            <a:r>
              <a:rPr sz="1000" i="1" spc="-15" dirty="0">
                <a:latin typeface="Arial" panose="020B0604020202090204"/>
                <a:cs typeface="Arial" panose="020B0604020202090204"/>
              </a:rPr>
              <a:t>k</a:t>
            </a:r>
            <a:r>
              <a:rPr sz="1000" i="1" spc="-1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</a:t>
            </a:r>
            <a:r>
              <a:rPr sz="1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	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dx</a:t>
            </a:r>
            <a:r>
              <a:rPr sz="1000" i="1" spc="15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20" dirty="0">
                <a:latin typeface="Arial" panose="020B0604020202090204"/>
                <a:cs typeface="Arial" panose="020B0604020202090204"/>
              </a:rPr>
              <a:t>dyf</a:t>
            </a:r>
            <a:r>
              <a:rPr sz="1000" i="1" spc="-6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x</a:t>
            </a:r>
            <a:r>
              <a:rPr sz="1000" i="1" spc="-19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80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-17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</a:t>
            </a:r>
            <a:r>
              <a:rPr sz="1000" spc="-114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exp  </a:t>
            </a:r>
            <a:r>
              <a:rPr sz="1000" spc="8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95" dirty="0">
                <a:latin typeface="Noto Sans CJK JP Regular"/>
                <a:cs typeface="Noto Sans CJK JP Regular"/>
              </a:rPr>
              <a:t>−</a:t>
            </a:r>
            <a:r>
              <a:rPr sz="1000" i="1" spc="-95" dirty="0">
                <a:latin typeface="Arial" panose="020B0604020202090204"/>
                <a:cs typeface="Arial" panose="020B0604020202090204"/>
              </a:rPr>
              <a:t>j	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4</a:t>
            </a:r>
            <a:r>
              <a:rPr sz="1000" i="1" spc="-40" dirty="0">
                <a:latin typeface="Arial" panose="020B0604020202090204"/>
                <a:cs typeface="Arial" panose="020B0604020202090204"/>
              </a:rPr>
              <a:t>k </a:t>
            </a:r>
            <a:r>
              <a:rPr sz="1000" spc="-229" dirty="0">
                <a:latin typeface="Noto Sans CJK JP Regular"/>
                <a:cs typeface="Noto Sans CJK JP Regular"/>
              </a:rPr>
              <a:t>−</a:t>
            </a:r>
            <a:r>
              <a:rPr sz="1000" spc="-10" dirty="0">
                <a:latin typeface="Noto Sans CJK JP Regular"/>
                <a:cs typeface="Noto Sans CJK JP Regular"/>
              </a:rPr>
              <a:t> </a:t>
            </a:r>
            <a:r>
              <a:rPr sz="1000" i="1" spc="-15" dirty="0">
                <a:latin typeface="Arial" panose="020B0604020202090204"/>
                <a:cs typeface="Arial" panose="020B0604020202090204"/>
              </a:rPr>
              <a:t>k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x </a:t>
            </a:r>
            <a:r>
              <a:rPr sz="1000" spc="-229" dirty="0">
                <a:latin typeface="Noto Sans CJK JP Regular"/>
                <a:cs typeface="Noto Sans CJK JP Regular"/>
              </a:rPr>
              <a:t>−</a:t>
            </a:r>
            <a:r>
              <a:rPr sz="1000" spc="-10" dirty="0">
                <a:latin typeface="Noto Sans CJK JP Regular"/>
                <a:cs typeface="Noto Sans CJK JP Regular"/>
              </a:rPr>
              <a:t> </a:t>
            </a:r>
            <a:r>
              <a:rPr sz="1000" i="1" spc="10" dirty="0">
                <a:latin typeface="Arial" panose="020B0604020202090204"/>
                <a:cs typeface="Arial" panose="020B0604020202090204"/>
              </a:rPr>
              <a:t>jk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85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.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0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1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2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2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3995" y="0"/>
            <a:ext cx="2304415" cy="325755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50">
              <a:latin typeface="Times New Roman" panose="02020503050405090304"/>
              <a:cs typeface="Times New Roman" panose="02020503050405090304"/>
            </a:endParaRPr>
          </a:p>
          <a:p>
            <a:pPr marL="107950" marR="838835">
              <a:lnSpc>
                <a:spcPts val="540"/>
              </a:lnSpc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Modelling of the mathematical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problem </a:t>
            </a:r>
            <a:r>
              <a:rPr sz="500" spc="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to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solve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different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steps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 the</a:t>
            </a:r>
            <a:r>
              <a:rPr sz="500" spc="6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algorithm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715555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878776"/>
            <a:ext cx="3989653" cy="50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1519237"/>
            <a:ext cx="101600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0794" y="1506537"/>
            <a:ext cx="3938802" cy="11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98848" y="759802"/>
            <a:ext cx="50749" cy="7594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9193" y="923056"/>
            <a:ext cx="3989704" cy="647065"/>
          </a:xfrm>
          <a:custGeom>
            <a:avLst/>
            <a:gdLst/>
            <a:ahLst/>
            <a:cxnLst/>
            <a:rect l="l" t="t" r="r" b="b"/>
            <a:pathLst>
              <a:path w="3989704" h="647065">
                <a:moveTo>
                  <a:pt x="3989654" y="0"/>
                </a:moveTo>
                <a:lnTo>
                  <a:pt x="0" y="0"/>
                </a:lnTo>
                <a:lnTo>
                  <a:pt x="0" y="596181"/>
                </a:lnTo>
                <a:lnTo>
                  <a:pt x="4008" y="615905"/>
                </a:lnTo>
                <a:lnTo>
                  <a:pt x="14922" y="632058"/>
                </a:lnTo>
                <a:lnTo>
                  <a:pt x="31075" y="642973"/>
                </a:lnTo>
                <a:lnTo>
                  <a:pt x="50800" y="646981"/>
                </a:lnTo>
                <a:lnTo>
                  <a:pt x="3938854" y="646981"/>
                </a:lnTo>
                <a:lnTo>
                  <a:pt x="3958579" y="642973"/>
                </a:lnTo>
                <a:lnTo>
                  <a:pt x="3974732" y="632058"/>
                </a:lnTo>
                <a:lnTo>
                  <a:pt x="3985646" y="615905"/>
                </a:lnTo>
                <a:lnTo>
                  <a:pt x="3989654" y="596181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797887"/>
            <a:ext cx="0" cy="740410"/>
          </a:xfrm>
          <a:custGeom>
            <a:avLst/>
            <a:gdLst/>
            <a:ahLst/>
            <a:cxnLst/>
            <a:rect l="l" t="t" r="r" b="b"/>
            <a:pathLst>
              <a:path h="740410">
                <a:moveTo>
                  <a:pt x="0" y="7403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78518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77248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75978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0" y="320342"/>
            <a:ext cx="4608195" cy="676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4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Fifth</a:t>
            </a:r>
            <a:r>
              <a:rPr sz="1400" spc="4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Step</a:t>
            </a:r>
            <a:endParaRPr sz="1400">
              <a:latin typeface="Trebuchet MS" panose="020B0703020202020204"/>
              <a:cs typeface="Trebuchet MS" panose="020B070302020202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 panose="02020503050405090304"/>
              <a:cs typeface="Times New Roman" panose="02020503050405090304"/>
            </a:endParaRPr>
          </a:p>
          <a:p>
            <a:pPr marR="2914015" algn="ctr">
              <a:lnSpc>
                <a:spcPts val="1060"/>
              </a:lnSpc>
            </a:pPr>
            <a:r>
              <a:rPr sz="100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Stolt</a:t>
            </a:r>
            <a:r>
              <a:rPr sz="1000" spc="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interpolation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R="2828290" algn="ctr">
              <a:lnSpc>
                <a:spcPts val="1060"/>
              </a:lnSpc>
            </a:pPr>
            <a:r>
              <a:rPr sz="1000" spc="445" dirty="0">
                <a:latin typeface="Arial" panose="020B0604020202090204"/>
                <a:cs typeface="Arial" panose="020B0604020202090204"/>
              </a:rPr>
              <a:t>√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49197" y="955954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46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72159" y="928918"/>
            <a:ext cx="35306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2735" algn="l"/>
              </a:tabLst>
            </a:pPr>
            <a:r>
              <a:rPr sz="700" spc="-20" dirty="0">
                <a:latin typeface="Arial" panose="020B0604020202090204"/>
                <a:cs typeface="Arial" panose="020B0604020202090204"/>
              </a:rPr>
              <a:t>2	2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3476" y="996749"/>
            <a:ext cx="152463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0890" algn="l"/>
                <a:tab pos="1172845" algn="l"/>
                <a:tab pos="1462405" algn="l"/>
              </a:tabLst>
            </a:pPr>
            <a:r>
              <a:rPr sz="1050" i="1" spc="-15" baseline="8000" dirty="0">
                <a:latin typeface="Arial" panose="020B0604020202090204"/>
                <a:cs typeface="Arial" panose="020B0604020202090204"/>
              </a:rPr>
              <a:t>x	</a:t>
            </a:r>
            <a:r>
              <a:rPr sz="700" i="1" spc="-10" dirty="0">
                <a:latin typeface="Arial" panose="020B0604020202090204"/>
                <a:cs typeface="Arial" panose="020B0604020202090204"/>
              </a:rPr>
              <a:t>u	</a:t>
            </a:r>
            <a:r>
              <a:rPr sz="1050" i="1" spc="-15" baseline="8000" dirty="0">
                <a:latin typeface="Arial" panose="020B0604020202090204"/>
                <a:cs typeface="Arial" panose="020B0604020202090204"/>
              </a:rPr>
              <a:t>y	u</a:t>
            </a:r>
            <a:endParaRPr sz="1050" baseline="8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7294" y="927511"/>
            <a:ext cx="21348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1345" algn="l"/>
              </a:tabLst>
            </a:pPr>
            <a:r>
              <a:rPr sz="1000" spc="-10" dirty="0">
                <a:latin typeface="Arial" panose="020B0604020202090204"/>
                <a:cs typeface="Arial" panose="020B0604020202090204"/>
              </a:rPr>
              <a:t>let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15" dirty="0">
                <a:latin typeface="Arial" panose="020B0604020202090204"/>
                <a:cs typeface="Arial" panose="020B0604020202090204"/>
              </a:rPr>
              <a:t>k </a:t>
            </a:r>
            <a:r>
              <a:rPr sz="1000" i="1" spc="19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	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4</a:t>
            </a:r>
            <a:r>
              <a:rPr sz="1000" i="1" spc="-40" dirty="0">
                <a:latin typeface="Arial" panose="020B0604020202090204"/>
                <a:cs typeface="Arial" panose="020B0604020202090204"/>
              </a:rPr>
              <a:t>k </a:t>
            </a:r>
            <a:r>
              <a:rPr sz="1000" spc="-229" dirty="0">
                <a:latin typeface="Noto Sans CJK JP Regular"/>
                <a:cs typeface="Noto Sans CJK JP Regular"/>
              </a:rPr>
              <a:t>−</a:t>
            </a:r>
            <a:r>
              <a:rPr sz="1000" spc="-5" dirty="0">
                <a:latin typeface="Noto Sans CJK JP Regular"/>
                <a:cs typeface="Noto Sans CJK JP Regular"/>
              </a:rPr>
              <a:t> </a:t>
            </a:r>
            <a:r>
              <a:rPr sz="1000" i="1" spc="-15" dirty="0">
                <a:latin typeface="Arial" panose="020B0604020202090204"/>
                <a:cs typeface="Arial" panose="020B0604020202090204"/>
              </a:rPr>
              <a:t>k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and </a:t>
            </a:r>
            <a:r>
              <a:rPr sz="1000" i="1" spc="-15" dirty="0">
                <a:latin typeface="Arial" panose="020B0604020202090204"/>
                <a:cs typeface="Arial" panose="020B0604020202090204"/>
              </a:rPr>
              <a:t>k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 </a:t>
            </a:r>
            <a:r>
              <a:rPr sz="1000" i="1" spc="-15" dirty="0">
                <a:latin typeface="Arial" panose="020B0604020202090204"/>
                <a:cs typeface="Arial" panose="020B0604020202090204"/>
              </a:rPr>
              <a:t>k 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.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Then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8418" y="1277434"/>
            <a:ext cx="27914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40" dirty="0">
                <a:latin typeface="Arial" panose="020B0604020202090204"/>
                <a:cs typeface="Arial" panose="020B0604020202090204"/>
              </a:rPr>
              <a:t>F</a:t>
            </a:r>
            <a:r>
              <a:rPr sz="1050" i="1" spc="-60" baseline="-12000" dirty="0">
                <a:latin typeface="Arial" panose="020B0604020202090204"/>
                <a:cs typeface="Arial" panose="020B0604020202090204"/>
              </a:rPr>
              <a:t>sm</a:t>
            </a:r>
            <a:r>
              <a:rPr sz="1050" i="1" spc="-202" baseline="-1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10" dirty="0">
                <a:latin typeface="Arial" panose="020B0604020202090204"/>
                <a:cs typeface="Arial" panose="020B0604020202090204"/>
              </a:rPr>
              <a:t>k</a:t>
            </a:r>
            <a:r>
              <a:rPr sz="1050" i="1" spc="15" baseline="-12000" dirty="0">
                <a:latin typeface="Arial" panose="020B0604020202090204"/>
                <a:cs typeface="Arial" panose="020B0604020202090204"/>
              </a:rPr>
              <a:t>x</a:t>
            </a:r>
            <a:r>
              <a:rPr sz="1050" i="1" spc="-127" baseline="-1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85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15" dirty="0">
                <a:latin typeface="Arial" panose="020B0604020202090204"/>
                <a:cs typeface="Arial" panose="020B0604020202090204"/>
              </a:rPr>
              <a:t>k</a:t>
            </a:r>
            <a:r>
              <a:rPr sz="1050" i="1" spc="-22" baseline="-12000" dirty="0">
                <a:latin typeface="Arial" panose="020B0604020202090204"/>
                <a:cs typeface="Arial" panose="020B0604020202090204"/>
              </a:rPr>
              <a:t>y</a:t>
            </a:r>
            <a:r>
              <a:rPr sz="1050" i="1" spc="-104" baseline="-1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</a:t>
            </a:r>
            <a:r>
              <a:rPr sz="1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r>
              <a:rPr sz="1000" dirty="0">
                <a:latin typeface="Arial" panose="020B0604020202090204"/>
                <a:cs typeface="Arial" panose="020B0604020202090204"/>
              </a:rPr>
              <a:t> </a:t>
            </a:r>
            <a:r>
              <a:rPr sz="1500" spc="412" baseline="75000" dirty="0">
                <a:latin typeface="Arial" panose="020B0604020202090204"/>
                <a:cs typeface="Arial" panose="020B0604020202090204"/>
              </a:rPr>
              <a:t>∫</a:t>
            </a:r>
            <a:r>
              <a:rPr sz="1500" spc="-254" baseline="75000" dirty="0">
                <a:latin typeface="Arial" panose="020B0604020202090204"/>
                <a:cs typeface="Arial" panose="020B0604020202090204"/>
              </a:rPr>
              <a:t> </a:t>
            </a:r>
            <a:r>
              <a:rPr sz="1500" spc="412" baseline="75000" dirty="0">
                <a:latin typeface="Arial" panose="020B0604020202090204"/>
                <a:cs typeface="Arial" panose="020B0604020202090204"/>
              </a:rPr>
              <a:t>∫</a:t>
            </a:r>
            <a:r>
              <a:rPr sz="1500" spc="494" baseline="7500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dx</a:t>
            </a:r>
            <a:r>
              <a:rPr sz="1000" i="1" spc="145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dy</a:t>
            </a:r>
            <a:r>
              <a:rPr sz="1000" i="1" spc="165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25" dirty="0">
                <a:latin typeface="Arial" panose="020B0604020202090204"/>
                <a:cs typeface="Arial" panose="020B0604020202090204"/>
              </a:rPr>
              <a:t>f</a:t>
            </a:r>
            <a:r>
              <a:rPr sz="1000" i="1" spc="-6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x</a:t>
            </a:r>
            <a:r>
              <a:rPr sz="1000" i="1" spc="-19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85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-16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</a:t>
            </a:r>
            <a:r>
              <a:rPr sz="1000" spc="-114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exp</a:t>
            </a:r>
            <a:r>
              <a:rPr sz="1000" spc="-114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(</a:t>
            </a:r>
            <a:r>
              <a:rPr sz="1000" spc="-35" dirty="0">
                <a:latin typeface="Noto Sans CJK JP Regular"/>
                <a:cs typeface="Noto Sans CJK JP Regular"/>
              </a:rPr>
              <a:t>−</a:t>
            </a:r>
            <a:r>
              <a:rPr sz="1000" i="1" spc="-35" dirty="0">
                <a:latin typeface="Arial" panose="020B0604020202090204"/>
                <a:cs typeface="Arial" panose="020B0604020202090204"/>
              </a:rPr>
              <a:t>jk</a:t>
            </a:r>
            <a:r>
              <a:rPr sz="1050" i="1" spc="-52" baseline="-12000" dirty="0">
                <a:latin typeface="Arial" panose="020B0604020202090204"/>
                <a:cs typeface="Arial" panose="020B0604020202090204"/>
              </a:rPr>
              <a:t>x</a:t>
            </a:r>
            <a:r>
              <a:rPr sz="1050" i="1" spc="-127" baseline="-1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x</a:t>
            </a:r>
            <a:r>
              <a:rPr sz="1000" i="1" spc="3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229" dirty="0">
                <a:latin typeface="Noto Sans CJK JP Regular"/>
                <a:cs typeface="Noto Sans CJK JP Regular"/>
              </a:rPr>
              <a:t>−</a:t>
            </a:r>
            <a:r>
              <a:rPr sz="1000" dirty="0">
                <a:latin typeface="Noto Sans CJK JP Regular"/>
                <a:cs typeface="Noto Sans CJK JP Regular"/>
              </a:rPr>
              <a:t> 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jk</a:t>
            </a:r>
            <a:r>
              <a:rPr sz="1050" i="1" spc="7" baseline="-12000" dirty="0">
                <a:latin typeface="Arial" panose="020B0604020202090204"/>
                <a:cs typeface="Arial" panose="020B0604020202090204"/>
              </a:rPr>
              <a:t>y</a:t>
            </a:r>
            <a:r>
              <a:rPr sz="1050" i="1" spc="-104" baseline="-1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-17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)</a:t>
            </a:r>
            <a:r>
              <a:rPr sz="1000" i="1" spc="-20" dirty="0">
                <a:latin typeface="Verdana" panose="020B0604030504040204"/>
                <a:cs typeface="Verdana" panose="020B0604030504040204"/>
              </a:rPr>
              <a:t>.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9193" y="1686445"/>
            <a:ext cx="3989704" cy="194945"/>
          </a:xfrm>
          <a:custGeom>
            <a:avLst/>
            <a:gdLst/>
            <a:ahLst/>
            <a:cxnLst/>
            <a:rect l="l" t="t" r="r" b="b"/>
            <a:pathLst>
              <a:path w="3989704" h="19494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4502"/>
                </a:lnTo>
                <a:lnTo>
                  <a:pt x="3989654" y="194502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47294" y="1680215"/>
            <a:ext cx="27920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Schematic</a:t>
            </a:r>
            <a:r>
              <a:rPr sz="1000" spc="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representation</a:t>
            </a:r>
            <a:r>
              <a:rPr sz="1000" spc="5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i="1" spc="-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F</a:t>
            </a:r>
            <a:r>
              <a:rPr sz="1050" i="1" spc="-60" baseline="-1200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sm</a:t>
            </a:r>
            <a:r>
              <a:rPr sz="1050" i="1" spc="-202" baseline="-1200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(</a:t>
            </a:r>
            <a:r>
              <a:rPr sz="1000" i="1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</a:t>
            </a:r>
            <a:r>
              <a:rPr sz="1000" i="1" spc="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8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</a:t>
            </a:r>
            <a:r>
              <a:rPr sz="1050" i="1" spc="-22" baseline="-1200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u</a:t>
            </a:r>
            <a:r>
              <a:rPr sz="1050" i="1" spc="-179" baseline="-1200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)</a:t>
            </a:r>
            <a:r>
              <a:rPr sz="10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2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−→</a:t>
            </a:r>
            <a:r>
              <a:rPr sz="1000" spc="-19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000" i="1" spc="-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F</a:t>
            </a:r>
            <a:r>
              <a:rPr sz="1050" i="1" spc="-60" baseline="-1200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sm</a:t>
            </a:r>
            <a:r>
              <a:rPr sz="1050" i="1" spc="-202" baseline="-1200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(</a:t>
            </a:r>
            <a:r>
              <a:rPr sz="1000" i="1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</a:t>
            </a:r>
            <a:r>
              <a:rPr sz="1050" i="1" spc="15" baseline="-1200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x</a:t>
            </a:r>
            <a:r>
              <a:rPr sz="1050" i="1" spc="-127" baseline="-1200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8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</a:t>
            </a:r>
            <a:r>
              <a:rPr sz="1050" i="1" spc="-22" baseline="-1200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y</a:t>
            </a:r>
            <a:r>
              <a:rPr sz="1050" i="1" spc="-104" baseline="-1200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)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9194" y="1868297"/>
            <a:ext cx="3989653" cy="506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9994" y="3213849"/>
            <a:ext cx="101600" cy="101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0794" y="3201149"/>
            <a:ext cx="3938802" cy="114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1730692"/>
            <a:ext cx="50749" cy="14831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9193" y="1912569"/>
            <a:ext cx="3989704" cy="1352550"/>
          </a:xfrm>
          <a:custGeom>
            <a:avLst/>
            <a:gdLst/>
            <a:ahLst/>
            <a:cxnLst/>
            <a:rect l="l" t="t" r="r" b="b"/>
            <a:pathLst>
              <a:path w="3989704" h="1352550">
                <a:moveTo>
                  <a:pt x="3989654" y="0"/>
                </a:moveTo>
                <a:lnTo>
                  <a:pt x="0" y="0"/>
                </a:lnTo>
                <a:lnTo>
                  <a:pt x="0" y="1301280"/>
                </a:lnTo>
                <a:lnTo>
                  <a:pt x="4008" y="1321004"/>
                </a:lnTo>
                <a:lnTo>
                  <a:pt x="14922" y="1337157"/>
                </a:lnTo>
                <a:lnTo>
                  <a:pt x="31075" y="1348071"/>
                </a:lnTo>
                <a:lnTo>
                  <a:pt x="50800" y="1352080"/>
                </a:lnTo>
                <a:lnTo>
                  <a:pt x="3938854" y="1352080"/>
                </a:lnTo>
                <a:lnTo>
                  <a:pt x="3958579" y="1348071"/>
                </a:lnTo>
                <a:lnTo>
                  <a:pt x="3974732" y="1337157"/>
                </a:lnTo>
                <a:lnTo>
                  <a:pt x="3985646" y="1321004"/>
                </a:lnTo>
                <a:lnTo>
                  <a:pt x="3989654" y="1301280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1768767"/>
            <a:ext cx="0" cy="1464310"/>
          </a:xfrm>
          <a:custGeom>
            <a:avLst/>
            <a:gdLst/>
            <a:ahLst/>
            <a:cxnLst/>
            <a:rect l="l" t="t" r="r" b="b"/>
            <a:pathLst>
              <a:path h="1464310">
                <a:moveTo>
                  <a:pt x="0" y="146413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98848" y="175606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298848" y="174336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298848" y="173066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583994" y="1937879"/>
            <a:ext cx="1440010" cy="128234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6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7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7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3995" y="0"/>
            <a:ext cx="2304415" cy="325755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50">
              <a:latin typeface="Times New Roman" panose="02020503050405090304"/>
              <a:cs typeface="Times New Roman" panose="02020503050405090304"/>
            </a:endParaRPr>
          </a:p>
          <a:p>
            <a:pPr marL="107950" marR="838835">
              <a:lnSpc>
                <a:spcPts val="540"/>
              </a:lnSpc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Modelling of the mathematical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problem </a:t>
            </a:r>
            <a:r>
              <a:rPr sz="500" spc="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to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solve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different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steps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 the</a:t>
            </a:r>
            <a:r>
              <a:rPr sz="500" spc="6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algorithm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0" y="320342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2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Sixth </a:t>
            </a:r>
            <a:r>
              <a:rPr sz="1400" spc="-6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and last</a:t>
            </a:r>
            <a:r>
              <a:rPr sz="1400" spc="21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step</a:t>
            </a:r>
            <a:endParaRPr sz="1400">
              <a:latin typeface="Trebuchet MS" panose="020B0703020202020204"/>
              <a:cs typeface="Trebuchet MS" panose="020B0703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9193" y="1518487"/>
            <a:ext cx="3989704" cy="170815"/>
          </a:xfrm>
          <a:custGeom>
            <a:avLst/>
            <a:gdLst/>
            <a:ahLst/>
            <a:cxnLst/>
            <a:rect l="l" t="t" r="r" b="b"/>
            <a:pathLst>
              <a:path w="3989704" h="17081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0251"/>
                </a:lnTo>
                <a:lnTo>
                  <a:pt x="3989654" y="17025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9194" y="1562722"/>
            <a:ext cx="4040403" cy="1639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9994" y="2033130"/>
            <a:ext cx="101600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2020430"/>
            <a:ext cx="3938802" cy="11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1613526"/>
            <a:ext cx="50749" cy="4196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9193" y="1720371"/>
            <a:ext cx="3989704" cy="363855"/>
          </a:xfrm>
          <a:custGeom>
            <a:avLst/>
            <a:gdLst/>
            <a:ahLst/>
            <a:cxnLst/>
            <a:rect l="l" t="t" r="r" b="b"/>
            <a:pathLst>
              <a:path w="3989704" h="363855">
                <a:moveTo>
                  <a:pt x="3989654" y="0"/>
                </a:moveTo>
                <a:lnTo>
                  <a:pt x="0" y="0"/>
                </a:lnTo>
                <a:lnTo>
                  <a:pt x="0" y="312759"/>
                </a:lnTo>
                <a:lnTo>
                  <a:pt x="4008" y="332483"/>
                </a:lnTo>
                <a:lnTo>
                  <a:pt x="14922" y="348636"/>
                </a:lnTo>
                <a:lnTo>
                  <a:pt x="31075" y="359550"/>
                </a:lnTo>
                <a:lnTo>
                  <a:pt x="50800" y="363559"/>
                </a:lnTo>
                <a:lnTo>
                  <a:pt x="3938854" y="363559"/>
                </a:lnTo>
                <a:lnTo>
                  <a:pt x="3958579" y="359550"/>
                </a:lnTo>
                <a:lnTo>
                  <a:pt x="3974732" y="348636"/>
                </a:lnTo>
                <a:lnTo>
                  <a:pt x="3985646" y="332483"/>
                </a:lnTo>
                <a:lnTo>
                  <a:pt x="3989654" y="312759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1600826"/>
            <a:ext cx="0" cy="451484"/>
          </a:xfrm>
          <a:custGeom>
            <a:avLst/>
            <a:gdLst/>
            <a:ahLst/>
            <a:cxnLst/>
            <a:rect l="l" t="t" r="r" b="b"/>
            <a:pathLst>
              <a:path h="451485">
                <a:moveTo>
                  <a:pt x="0" y="45135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58812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57542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56272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47294" y="1505234"/>
            <a:ext cx="3304540" cy="463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2D</a:t>
            </a:r>
            <a:r>
              <a:rPr sz="1000" spc="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FFT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 panose="02020503050405090304"/>
              <a:cs typeface="Times New Roman" panose="02020503050405090304"/>
            </a:endParaRPr>
          </a:p>
          <a:p>
            <a:pPr marL="621665">
              <a:lnSpc>
                <a:spcPct val="100000"/>
              </a:lnSpc>
              <a:spcBef>
                <a:spcPts val="5"/>
              </a:spcBef>
            </a:pPr>
            <a:r>
              <a:rPr sz="1000" i="1" spc="25" dirty="0">
                <a:latin typeface="Arial" panose="020B0604020202090204"/>
                <a:cs typeface="Arial" panose="020B0604020202090204"/>
              </a:rPr>
              <a:t>f</a:t>
            </a:r>
            <a:r>
              <a:rPr sz="1000" i="1" spc="-6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x</a:t>
            </a:r>
            <a:r>
              <a:rPr sz="1000" i="1" spc="-19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85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-17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)</a:t>
            </a:r>
            <a:r>
              <a:rPr sz="1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 </a:t>
            </a:r>
            <a:r>
              <a:rPr sz="1500" spc="412" baseline="75000" dirty="0">
                <a:latin typeface="Arial" panose="020B0604020202090204"/>
                <a:cs typeface="Arial" panose="020B0604020202090204"/>
              </a:rPr>
              <a:t>∫</a:t>
            </a:r>
            <a:r>
              <a:rPr sz="1500" spc="-254" baseline="75000" dirty="0">
                <a:latin typeface="Arial" panose="020B0604020202090204"/>
                <a:cs typeface="Arial" panose="020B0604020202090204"/>
              </a:rPr>
              <a:t> </a:t>
            </a:r>
            <a:r>
              <a:rPr sz="1500" spc="412" baseline="75000" dirty="0">
                <a:latin typeface="Arial" panose="020B0604020202090204"/>
                <a:cs typeface="Arial" panose="020B0604020202090204"/>
              </a:rPr>
              <a:t>∫</a:t>
            </a:r>
            <a:r>
              <a:rPr sz="1500" spc="494" baseline="7500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40" dirty="0">
                <a:latin typeface="Arial" panose="020B0604020202090204"/>
                <a:cs typeface="Arial" panose="020B0604020202090204"/>
              </a:rPr>
              <a:t>F</a:t>
            </a:r>
            <a:r>
              <a:rPr sz="1050" i="1" spc="-60" baseline="-12000" dirty="0">
                <a:latin typeface="Arial" panose="020B0604020202090204"/>
                <a:cs typeface="Arial" panose="020B0604020202090204"/>
              </a:rPr>
              <a:t>sm</a:t>
            </a:r>
            <a:r>
              <a:rPr sz="1050" i="1" spc="-202" baseline="-1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(</a:t>
            </a:r>
            <a:r>
              <a:rPr sz="1000" i="1" spc="10" dirty="0">
                <a:latin typeface="Arial" panose="020B0604020202090204"/>
                <a:cs typeface="Arial" panose="020B0604020202090204"/>
              </a:rPr>
              <a:t>k</a:t>
            </a:r>
            <a:r>
              <a:rPr sz="1050" i="1" spc="15" baseline="-12000" dirty="0">
                <a:latin typeface="Arial" panose="020B0604020202090204"/>
                <a:cs typeface="Arial" panose="020B0604020202090204"/>
              </a:rPr>
              <a:t>x</a:t>
            </a:r>
            <a:r>
              <a:rPr sz="1050" i="1" spc="-127" baseline="-1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,</a:t>
            </a:r>
            <a:r>
              <a:rPr sz="1000" i="1" spc="-185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15" dirty="0">
                <a:latin typeface="Arial" panose="020B0604020202090204"/>
                <a:cs typeface="Arial" panose="020B0604020202090204"/>
              </a:rPr>
              <a:t>k</a:t>
            </a:r>
            <a:r>
              <a:rPr sz="1050" i="1" spc="-22" baseline="-12000" dirty="0">
                <a:latin typeface="Arial" panose="020B0604020202090204"/>
                <a:cs typeface="Arial" panose="020B0604020202090204"/>
              </a:rPr>
              <a:t>y</a:t>
            </a:r>
            <a:r>
              <a:rPr sz="1050" i="1" spc="-104" baseline="-1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)</a:t>
            </a:r>
            <a:r>
              <a:rPr sz="1000" i="1" spc="-25" dirty="0">
                <a:latin typeface="Arial" panose="020B0604020202090204"/>
                <a:cs typeface="Arial" panose="020B0604020202090204"/>
              </a:rPr>
              <a:t>dxdy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exp</a:t>
            </a:r>
            <a:r>
              <a:rPr sz="1000" spc="-114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50" dirty="0">
                <a:latin typeface="Arial" panose="020B0604020202090204"/>
                <a:cs typeface="Arial" panose="020B0604020202090204"/>
              </a:rPr>
              <a:t>(+</a:t>
            </a:r>
            <a:r>
              <a:rPr sz="1000" i="1" spc="50" dirty="0">
                <a:latin typeface="Arial" panose="020B0604020202090204"/>
                <a:cs typeface="Arial" panose="020B0604020202090204"/>
              </a:rPr>
              <a:t>jk</a:t>
            </a:r>
            <a:r>
              <a:rPr sz="1050" i="1" spc="75" baseline="-12000" dirty="0">
                <a:latin typeface="Arial" panose="020B0604020202090204"/>
                <a:cs typeface="Arial" panose="020B0604020202090204"/>
              </a:rPr>
              <a:t>x</a:t>
            </a:r>
            <a:r>
              <a:rPr sz="1050" i="1" spc="-127" baseline="-1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x</a:t>
            </a:r>
            <a:r>
              <a:rPr sz="1000" i="1" spc="3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+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5" dirty="0">
                <a:latin typeface="Arial" panose="020B0604020202090204"/>
                <a:cs typeface="Arial" panose="020B0604020202090204"/>
              </a:rPr>
              <a:t>jk</a:t>
            </a:r>
            <a:r>
              <a:rPr sz="1050" i="1" spc="7" baseline="-12000" dirty="0">
                <a:latin typeface="Arial" panose="020B0604020202090204"/>
                <a:cs typeface="Arial" panose="020B0604020202090204"/>
              </a:rPr>
              <a:t>y</a:t>
            </a:r>
            <a:r>
              <a:rPr sz="1050" i="1" spc="-104" baseline="-1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y</a:t>
            </a:r>
            <a:r>
              <a:rPr sz="1000" i="1" spc="-17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)</a:t>
            </a:r>
            <a:r>
              <a:rPr sz="1000" i="1" spc="-20" dirty="0">
                <a:latin typeface="Verdana" panose="020B0604030504040204"/>
                <a:cs typeface="Verdana" panose="020B0604030504040204"/>
              </a:rPr>
              <a:t>.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0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1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2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2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325755"/>
          </a:xfrm>
          <a:custGeom>
            <a:avLst/>
            <a:gdLst/>
            <a:ahLst/>
            <a:cxnLst/>
            <a:rect l="l" t="t" r="r" b="b"/>
            <a:pathLst>
              <a:path w="2304415" h="325755">
                <a:moveTo>
                  <a:pt x="0" y="325450"/>
                </a:moveTo>
                <a:lnTo>
                  <a:pt x="2303995" y="325450"/>
                </a:lnTo>
                <a:lnTo>
                  <a:pt x="2303995" y="0"/>
                </a:lnTo>
                <a:lnTo>
                  <a:pt x="0" y="0"/>
                </a:lnTo>
                <a:lnTo>
                  <a:pt x="0" y="32545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3995" y="65667"/>
            <a:ext cx="2304415" cy="17018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07950" marR="1818640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</a:t>
            </a:r>
            <a:r>
              <a:rPr sz="500" spc="3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o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ductions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Intr</a:t>
            </a:r>
            <a:r>
              <a:rPr sz="500" spc="3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</a:t>
            </a:r>
            <a:r>
              <a:rPr sz="500" spc="-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ductions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3" y="713930"/>
            <a:ext cx="3989704" cy="170815"/>
          </a:xfrm>
          <a:custGeom>
            <a:avLst/>
            <a:gdLst/>
            <a:ahLst/>
            <a:cxnLst/>
            <a:rect l="l" t="t" r="r" b="b"/>
            <a:pathLst>
              <a:path w="3989704" h="17081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0251"/>
                </a:lnTo>
                <a:lnTo>
                  <a:pt x="3989654" y="17025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9194" y="758164"/>
            <a:ext cx="4040403" cy="1639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9994" y="1889302"/>
            <a:ext cx="101600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876602"/>
            <a:ext cx="3938802" cy="11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808948"/>
            <a:ext cx="50749" cy="10803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9193" y="915794"/>
            <a:ext cx="3989704" cy="1024890"/>
          </a:xfrm>
          <a:custGeom>
            <a:avLst/>
            <a:gdLst/>
            <a:ahLst/>
            <a:cxnLst/>
            <a:rect l="l" t="t" r="r" b="b"/>
            <a:pathLst>
              <a:path w="3989704" h="1024889">
                <a:moveTo>
                  <a:pt x="3989654" y="0"/>
                </a:moveTo>
                <a:lnTo>
                  <a:pt x="0" y="0"/>
                </a:lnTo>
                <a:lnTo>
                  <a:pt x="0" y="973508"/>
                </a:lnTo>
                <a:lnTo>
                  <a:pt x="4008" y="993233"/>
                </a:lnTo>
                <a:lnTo>
                  <a:pt x="14922" y="1009386"/>
                </a:lnTo>
                <a:lnTo>
                  <a:pt x="31075" y="1020300"/>
                </a:lnTo>
                <a:lnTo>
                  <a:pt x="50800" y="1024308"/>
                </a:lnTo>
                <a:lnTo>
                  <a:pt x="3938854" y="1024308"/>
                </a:lnTo>
                <a:lnTo>
                  <a:pt x="3958579" y="1020300"/>
                </a:lnTo>
                <a:lnTo>
                  <a:pt x="3974732" y="1009386"/>
                </a:lnTo>
                <a:lnTo>
                  <a:pt x="3985646" y="993233"/>
                </a:lnTo>
                <a:lnTo>
                  <a:pt x="3989654" y="973508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796248"/>
            <a:ext cx="0" cy="1112520"/>
          </a:xfrm>
          <a:custGeom>
            <a:avLst/>
            <a:gdLst/>
            <a:ahLst/>
            <a:cxnLst/>
            <a:rect l="l" t="t" r="r" b="b"/>
            <a:pathLst>
              <a:path h="1112520">
                <a:moveTo>
                  <a:pt x="0" y="11121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78354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77084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75814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0181" y="973874"/>
            <a:ext cx="59601" cy="596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0181" y="1315491"/>
            <a:ext cx="59601" cy="596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0181" y="1657121"/>
            <a:ext cx="59601" cy="596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9193" y="2054072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0" y="320342"/>
            <a:ext cx="4608195" cy="19431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What </a:t>
            </a:r>
            <a:r>
              <a:rPr sz="1400" spc="-5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is</a:t>
            </a:r>
            <a:r>
              <a:rPr sz="1400" spc="9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SAR?</a:t>
            </a:r>
            <a:endParaRPr sz="1400">
              <a:latin typeface="Trebuchet MS" panose="020B0703020202020204"/>
              <a:cs typeface="Trebuchet MS" panose="020B0703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 panose="02020503050405090304"/>
              <a:cs typeface="Times New Roman" panose="02020503050405090304"/>
            </a:endParaRPr>
          </a:p>
          <a:p>
            <a:pPr marL="359410">
              <a:lnSpc>
                <a:spcPct val="100000"/>
              </a:lnSpc>
            </a:pPr>
            <a:r>
              <a:rPr sz="10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Definition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612775" marR="560070">
              <a:lnSpc>
                <a:spcPct val="100000"/>
              </a:lnSpc>
              <a:spcBef>
                <a:spcPts val="345"/>
              </a:spcBef>
            </a:pPr>
            <a:r>
              <a:rPr sz="900" spc="-30" dirty="0">
                <a:latin typeface="Arial" panose="020B0604020202090204"/>
                <a:cs typeface="Arial" panose="020B0604020202090204"/>
              </a:rPr>
              <a:t>Synthetic </a:t>
            </a:r>
            <a:r>
              <a:rPr sz="900" spc="-25" dirty="0">
                <a:latin typeface="Arial" panose="020B0604020202090204"/>
                <a:cs typeface="Arial" panose="020B0604020202090204"/>
              </a:rPr>
              <a:t>Aperture </a:t>
            </a:r>
            <a:r>
              <a:rPr sz="900" spc="-65" dirty="0">
                <a:latin typeface="Arial" panose="020B0604020202090204"/>
                <a:cs typeface="Arial" panose="020B0604020202090204"/>
              </a:rPr>
              <a:t>Radar </a:t>
            </a:r>
            <a:r>
              <a:rPr sz="900" spc="-20" dirty="0">
                <a:latin typeface="Arial" panose="020B0604020202090204"/>
                <a:cs typeface="Arial" panose="020B0604020202090204"/>
              </a:rPr>
              <a:t>(SAR) </a:t>
            </a:r>
            <a:r>
              <a:rPr sz="900" spc="-55" dirty="0">
                <a:latin typeface="Arial" panose="020B0604020202090204"/>
                <a:cs typeface="Arial" panose="020B0604020202090204"/>
              </a:rPr>
              <a:t>is </a:t>
            </a:r>
            <a:r>
              <a:rPr sz="900" spc="-60" dirty="0">
                <a:latin typeface="Arial" panose="020B0604020202090204"/>
                <a:cs typeface="Arial" panose="020B0604020202090204"/>
              </a:rPr>
              <a:t>an </a:t>
            </a:r>
            <a:r>
              <a:rPr sz="900" spc="-35" dirty="0">
                <a:latin typeface="Arial" panose="020B0604020202090204"/>
                <a:cs typeface="Arial" panose="020B0604020202090204"/>
              </a:rPr>
              <a:t>active </a:t>
            </a:r>
            <a:r>
              <a:rPr sz="900" spc="-40" dirty="0">
                <a:latin typeface="Arial" panose="020B0604020202090204"/>
                <a:cs typeface="Arial" panose="020B0604020202090204"/>
              </a:rPr>
              <a:t>remote </a:t>
            </a:r>
            <a:r>
              <a:rPr sz="900" spc="-70" dirty="0">
                <a:latin typeface="Arial" panose="020B0604020202090204"/>
                <a:cs typeface="Arial" panose="020B0604020202090204"/>
              </a:rPr>
              <a:t>sensing  </a:t>
            </a:r>
            <a:r>
              <a:rPr sz="900" spc="-40" dirty="0">
                <a:latin typeface="Arial" panose="020B0604020202090204"/>
                <a:cs typeface="Arial" panose="020B0604020202090204"/>
              </a:rPr>
              <a:t>technology </a:t>
            </a:r>
            <a:endParaRPr sz="900" spc="-40" dirty="0">
              <a:latin typeface="Arial" panose="020B0604020202090204"/>
              <a:cs typeface="Arial" panose="020B0604020202090204"/>
            </a:endParaRPr>
          </a:p>
          <a:p>
            <a:pPr marL="612775" marR="560070">
              <a:lnSpc>
                <a:spcPct val="100000"/>
              </a:lnSpc>
              <a:spcBef>
                <a:spcPts val="345"/>
              </a:spcBef>
            </a:pPr>
            <a:r>
              <a:rPr sz="900" spc="10" dirty="0">
                <a:latin typeface="Arial" panose="020B0604020202090204"/>
                <a:cs typeface="Arial" panose="020B0604020202090204"/>
              </a:rPr>
              <a:t>that </a:t>
            </a:r>
            <a:r>
              <a:rPr sz="900" spc="-100" dirty="0">
                <a:latin typeface="Arial" panose="020B0604020202090204"/>
                <a:cs typeface="Arial" panose="020B0604020202090204"/>
              </a:rPr>
              <a:t>uses </a:t>
            </a:r>
            <a:r>
              <a:rPr sz="900" spc="-55" dirty="0">
                <a:latin typeface="Arial" panose="020B0604020202090204"/>
                <a:cs typeface="Arial" panose="020B0604020202090204"/>
              </a:rPr>
              <a:t>microwave </a:t>
            </a:r>
            <a:r>
              <a:rPr sz="900" spc="-65" dirty="0">
                <a:latin typeface="Arial" panose="020B0604020202090204"/>
                <a:cs typeface="Arial" panose="020B0604020202090204"/>
              </a:rPr>
              <a:t>energy </a:t>
            </a:r>
            <a:r>
              <a:rPr sz="900" spc="10" dirty="0">
                <a:latin typeface="Arial" panose="020B0604020202090204"/>
                <a:cs typeface="Arial" panose="020B0604020202090204"/>
              </a:rPr>
              <a:t>to </a:t>
            </a:r>
            <a:r>
              <a:rPr sz="900" spc="-20" dirty="0">
                <a:latin typeface="Arial" panose="020B0604020202090204"/>
                <a:cs typeface="Arial" panose="020B0604020202090204"/>
              </a:rPr>
              <a:t>illuminate </a:t>
            </a:r>
            <a:r>
              <a:rPr sz="900" spc="-25" dirty="0">
                <a:latin typeface="Arial" panose="020B0604020202090204"/>
                <a:cs typeface="Arial" panose="020B0604020202090204"/>
              </a:rPr>
              <a:t>the</a:t>
            </a:r>
            <a:r>
              <a:rPr sz="900" spc="-145" dirty="0">
                <a:latin typeface="Arial" panose="020B0604020202090204"/>
                <a:cs typeface="Arial" panose="020B0604020202090204"/>
              </a:rPr>
              <a:t> </a:t>
            </a:r>
            <a:r>
              <a:rPr sz="900" spc="-50" dirty="0">
                <a:latin typeface="Arial" panose="020B0604020202090204"/>
                <a:cs typeface="Arial" panose="020B0604020202090204"/>
              </a:rPr>
              <a:t>surface.</a:t>
            </a:r>
            <a:endParaRPr sz="900">
              <a:latin typeface="Arial" panose="020B0604020202090204"/>
              <a:cs typeface="Arial" panose="020B0604020202090204"/>
            </a:endParaRPr>
          </a:p>
          <a:p>
            <a:pPr marL="612775" marR="414020">
              <a:lnSpc>
                <a:spcPct val="100000"/>
              </a:lnSpc>
              <a:spcBef>
                <a:spcPts val="290"/>
              </a:spcBef>
            </a:pPr>
            <a:r>
              <a:rPr sz="900" spc="-30" dirty="0">
                <a:latin typeface="Arial" panose="020B0604020202090204"/>
                <a:cs typeface="Arial" panose="020B0604020202090204"/>
              </a:rPr>
              <a:t>The </a:t>
            </a:r>
            <a:r>
              <a:rPr sz="900" spc="-60" dirty="0">
                <a:latin typeface="Arial" panose="020B0604020202090204"/>
                <a:cs typeface="Arial" panose="020B0604020202090204"/>
              </a:rPr>
              <a:t>system records </a:t>
            </a:r>
            <a:r>
              <a:rPr sz="9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900" spc="-75" dirty="0">
                <a:latin typeface="Arial" panose="020B0604020202090204"/>
                <a:cs typeface="Arial" panose="020B0604020202090204"/>
              </a:rPr>
              <a:t>elapsed </a:t>
            </a:r>
            <a:r>
              <a:rPr sz="900" spc="-15" dirty="0">
                <a:latin typeface="Arial" panose="020B0604020202090204"/>
                <a:cs typeface="Arial" panose="020B0604020202090204"/>
              </a:rPr>
              <a:t>time </a:t>
            </a:r>
            <a:r>
              <a:rPr sz="900" spc="-60" dirty="0">
                <a:latin typeface="Arial" panose="020B0604020202090204"/>
                <a:cs typeface="Arial" panose="020B0604020202090204"/>
              </a:rPr>
              <a:t>and </a:t>
            </a:r>
            <a:r>
              <a:rPr sz="900" spc="-65" dirty="0">
                <a:latin typeface="Arial" panose="020B0604020202090204"/>
                <a:cs typeface="Arial" panose="020B0604020202090204"/>
              </a:rPr>
              <a:t>energy </a:t>
            </a:r>
            <a:r>
              <a:rPr sz="900" spc="-20" dirty="0">
                <a:latin typeface="Arial" panose="020B0604020202090204"/>
                <a:cs typeface="Arial" panose="020B0604020202090204"/>
              </a:rPr>
              <a:t>of </a:t>
            </a:r>
            <a:r>
              <a:rPr sz="9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900" spc="-20" dirty="0">
                <a:latin typeface="Arial" panose="020B0604020202090204"/>
                <a:cs typeface="Arial" panose="020B0604020202090204"/>
              </a:rPr>
              <a:t>return </a:t>
            </a:r>
            <a:r>
              <a:rPr sz="900" spc="-65" dirty="0">
                <a:latin typeface="Arial" panose="020B0604020202090204"/>
                <a:cs typeface="Arial" panose="020B0604020202090204"/>
              </a:rPr>
              <a:t>pulse  </a:t>
            </a:r>
            <a:endParaRPr sz="900" spc="-65" dirty="0">
              <a:latin typeface="Arial" panose="020B0604020202090204"/>
              <a:cs typeface="Arial" panose="020B0604020202090204"/>
            </a:endParaRPr>
          </a:p>
          <a:p>
            <a:pPr marL="612775" marR="414020">
              <a:lnSpc>
                <a:spcPct val="100000"/>
              </a:lnSpc>
              <a:spcBef>
                <a:spcPts val="290"/>
              </a:spcBef>
            </a:pPr>
            <a:r>
              <a:rPr sz="900" spc="-60" dirty="0">
                <a:latin typeface="Arial" panose="020B0604020202090204"/>
                <a:cs typeface="Arial" panose="020B0604020202090204"/>
              </a:rPr>
              <a:t>received by </a:t>
            </a:r>
            <a:r>
              <a:rPr sz="900" spc="-25" dirty="0">
                <a:latin typeface="Arial" panose="020B0604020202090204"/>
                <a:cs typeface="Arial" panose="020B0604020202090204"/>
              </a:rPr>
              <a:t>the</a:t>
            </a:r>
            <a:r>
              <a:rPr sz="900" spc="-170" dirty="0">
                <a:latin typeface="Arial" panose="020B0604020202090204"/>
                <a:cs typeface="Arial" panose="020B0604020202090204"/>
              </a:rPr>
              <a:t> </a:t>
            </a:r>
            <a:r>
              <a:rPr sz="900" spc="-40" dirty="0">
                <a:latin typeface="Arial" panose="020B0604020202090204"/>
                <a:cs typeface="Arial" panose="020B0604020202090204"/>
              </a:rPr>
              <a:t>antenna.</a:t>
            </a:r>
            <a:endParaRPr sz="900">
              <a:latin typeface="Arial" panose="020B0604020202090204"/>
              <a:cs typeface="Arial" panose="020B0604020202090204"/>
            </a:endParaRPr>
          </a:p>
          <a:p>
            <a:pPr marL="612775" marR="389890">
              <a:lnSpc>
                <a:spcPct val="100000"/>
              </a:lnSpc>
              <a:spcBef>
                <a:spcPts val="290"/>
              </a:spcBef>
            </a:pPr>
            <a:r>
              <a:rPr sz="900" spc="-65" dirty="0">
                <a:latin typeface="Arial" panose="020B0604020202090204"/>
                <a:cs typeface="Arial" panose="020B0604020202090204"/>
              </a:rPr>
              <a:t>These </a:t>
            </a:r>
            <a:r>
              <a:rPr sz="900" spc="-35" dirty="0">
                <a:latin typeface="Arial" panose="020B0604020202090204"/>
                <a:cs typeface="Arial" panose="020B0604020202090204"/>
              </a:rPr>
              <a:t>instruments </a:t>
            </a:r>
            <a:r>
              <a:rPr sz="900" spc="-60" dirty="0">
                <a:latin typeface="Arial" panose="020B0604020202090204"/>
                <a:cs typeface="Arial" panose="020B0604020202090204"/>
              </a:rPr>
              <a:t>can </a:t>
            </a:r>
            <a:r>
              <a:rPr sz="900" spc="-30" dirty="0">
                <a:latin typeface="Arial" panose="020B0604020202090204"/>
                <a:cs typeface="Arial" panose="020B0604020202090204"/>
              </a:rPr>
              <a:t>collect </a:t>
            </a:r>
            <a:r>
              <a:rPr sz="900" spc="-35" dirty="0">
                <a:latin typeface="Arial" panose="020B0604020202090204"/>
                <a:cs typeface="Arial" panose="020B0604020202090204"/>
              </a:rPr>
              <a:t>data </a:t>
            </a:r>
            <a:r>
              <a:rPr sz="900" spc="-25" dirty="0">
                <a:latin typeface="Arial" panose="020B0604020202090204"/>
                <a:cs typeface="Arial" panose="020B0604020202090204"/>
              </a:rPr>
              <a:t>about the </a:t>
            </a:r>
            <a:r>
              <a:rPr sz="900" spc="-30" dirty="0">
                <a:latin typeface="Arial" panose="020B0604020202090204"/>
                <a:cs typeface="Arial" panose="020B0604020202090204"/>
              </a:rPr>
              <a:t>Earth’s </a:t>
            </a:r>
            <a:r>
              <a:rPr sz="900" spc="-55" dirty="0">
                <a:latin typeface="Arial" panose="020B0604020202090204"/>
                <a:cs typeface="Arial" panose="020B0604020202090204"/>
              </a:rPr>
              <a:t>surface </a:t>
            </a:r>
            <a:r>
              <a:rPr sz="900" spc="-65" dirty="0">
                <a:latin typeface="Arial" panose="020B0604020202090204"/>
                <a:cs typeface="Arial" panose="020B0604020202090204"/>
              </a:rPr>
              <a:t>day </a:t>
            </a:r>
            <a:r>
              <a:rPr sz="900" spc="-45" dirty="0">
                <a:latin typeface="Arial" panose="020B0604020202090204"/>
                <a:cs typeface="Arial" panose="020B0604020202090204"/>
              </a:rPr>
              <a:t>or  </a:t>
            </a:r>
            <a:r>
              <a:rPr sz="900" spc="-10" dirty="0">
                <a:latin typeface="Arial" panose="020B0604020202090204"/>
                <a:cs typeface="Arial" panose="020B0604020202090204"/>
              </a:rPr>
              <a:t>night, </a:t>
            </a:r>
            <a:endParaRPr sz="900" spc="-10" dirty="0">
              <a:latin typeface="Arial" panose="020B0604020202090204"/>
              <a:cs typeface="Arial" panose="020B0604020202090204"/>
            </a:endParaRPr>
          </a:p>
          <a:p>
            <a:pPr marL="612775" marR="389890">
              <a:lnSpc>
                <a:spcPct val="100000"/>
              </a:lnSpc>
              <a:spcBef>
                <a:spcPts val="290"/>
              </a:spcBef>
            </a:pPr>
            <a:r>
              <a:rPr sz="900" spc="-65" dirty="0">
                <a:latin typeface="Arial" panose="020B0604020202090204"/>
                <a:cs typeface="Arial" panose="020B0604020202090204"/>
              </a:rPr>
              <a:t>regardless </a:t>
            </a:r>
            <a:r>
              <a:rPr sz="900" spc="-20" dirty="0">
                <a:latin typeface="Arial" panose="020B0604020202090204"/>
                <a:cs typeface="Arial" panose="020B0604020202090204"/>
              </a:rPr>
              <a:t>of </a:t>
            </a:r>
            <a:r>
              <a:rPr sz="900" spc="-40" dirty="0">
                <a:latin typeface="Arial" panose="020B0604020202090204"/>
                <a:cs typeface="Arial" panose="020B0604020202090204"/>
              </a:rPr>
              <a:t>cloud</a:t>
            </a:r>
            <a:r>
              <a:rPr sz="900" spc="80" dirty="0">
                <a:latin typeface="Arial" panose="020B0604020202090204"/>
                <a:cs typeface="Arial" panose="020B0604020202090204"/>
              </a:rPr>
              <a:t> </a:t>
            </a:r>
            <a:r>
              <a:rPr sz="900" spc="-50" dirty="0">
                <a:latin typeface="Arial" panose="020B0604020202090204"/>
                <a:cs typeface="Arial" panose="020B0604020202090204"/>
              </a:rPr>
              <a:t>cover.</a:t>
            </a:r>
            <a:endParaRPr sz="900">
              <a:latin typeface="Arial" panose="020B0604020202090204"/>
              <a:cs typeface="Arial" panose="020B060402020209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 panose="02020503050405090304"/>
              <a:cs typeface="Times New Roman" panose="02020503050405090304"/>
            </a:endParaRPr>
          </a:p>
          <a:p>
            <a:pPr marL="359410">
              <a:lnSpc>
                <a:spcPct val="100000"/>
              </a:lnSpc>
            </a:pPr>
            <a:r>
              <a:rPr sz="1000" spc="-5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Example </a:t>
            </a:r>
            <a:r>
              <a:rPr sz="10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of </a:t>
            </a:r>
            <a:r>
              <a:rPr sz="1000" spc="-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airborne</a:t>
            </a:r>
            <a:r>
              <a:rPr sz="10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6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system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9194" y="2217293"/>
            <a:ext cx="3989653" cy="506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59994" y="3240443"/>
            <a:ext cx="101600" cy="101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0794" y="3227743"/>
            <a:ext cx="3938802" cy="11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98848" y="2098306"/>
            <a:ext cx="50749" cy="11421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193" y="2261560"/>
            <a:ext cx="3989704" cy="1029969"/>
          </a:xfrm>
          <a:custGeom>
            <a:avLst/>
            <a:gdLst/>
            <a:ahLst/>
            <a:cxnLst/>
            <a:rect l="l" t="t" r="r" b="b"/>
            <a:pathLst>
              <a:path w="3989704" h="1029970">
                <a:moveTo>
                  <a:pt x="3989654" y="0"/>
                </a:moveTo>
                <a:lnTo>
                  <a:pt x="0" y="0"/>
                </a:lnTo>
                <a:lnTo>
                  <a:pt x="0" y="978882"/>
                </a:lnTo>
                <a:lnTo>
                  <a:pt x="4008" y="998607"/>
                </a:lnTo>
                <a:lnTo>
                  <a:pt x="14922" y="1014760"/>
                </a:lnTo>
                <a:lnTo>
                  <a:pt x="31075" y="1025674"/>
                </a:lnTo>
                <a:lnTo>
                  <a:pt x="50800" y="1029683"/>
                </a:lnTo>
                <a:lnTo>
                  <a:pt x="3938854" y="1029683"/>
                </a:lnTo>
                <a:lnTo>
                  <a:pt x="3958579" y="1025674"/>
                </a:lnTo>
                <a:lnTo>
                  <a:pt x="3974732" y="1014760"/>
                </a:lnTo>
                <a:lnTo>
                  <a:pt x="3985646" y="998607"/>
                </a:lnTo>
                <a:lnTo>
                  <a:pt x="3989654" y="978882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2136391"/>
            <a:ext cx="0" cy="1123315"/>
          </a:xfrm>
          <a:custGeom>
            <a:avLst/>
            <a:gdLst/>
            <a:ahLst/>
            <a:cxnLst/>
            <a:rect l="l" t="t" r="r" b="b"/>
            <a:pathLst>
              <a:path h="1123314">
                <a:moveTo>
                  <a:pt x="0" y="11231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212369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211099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98848" y="209829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01826" y="2286901"/>
            <a:ext cx="1439875" cy="9599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526169" y="2436888"/>
            <a:ext cx="1079906" cy="8099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8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9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0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0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3995" y="0"/>
            <a:ext cx="2304415" cy="325755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50">
              <a:latin typeface="Times New Roman" panose="02020503050405090304"/>
              <a:cs typeface="Times New Roman" panose="02020503050405090304"/>
            </a:endParaRPr>
          </a:p>
          <a:p>
            <a:pPr marL="107950" marR="838835">
              <a:lnSpc>
                <a:spcPts val="540"/>
              </a:lnSpc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Modelling of the mathematical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problem </a:t>
            </a:r>
            <a:r>
              <a:rPr sz="500" spc="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to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solve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different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steps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 the</a:t>
            </a:r>
            <a:r>
              <a:rPr sz="500" spc="6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algorithm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782535"/>
            <a:ext cx="3989704" cy="170815"/>
          </a:xfrm>
          <a:custGeom>
            <a:avLst/>
            <a:gdLst/>
            <a:ahLst/>
            <a:cxnLst/>
            <a:rect l="l" t="t" r="r" b="b"/>
            <a:pathLst>
              <a:path w="3989704" h="17081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0251"/>
                </a:lnTo>
                <a:lnTo>
                  <a:pt x="3989654" y="17025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826770"/>
            <a:ext cx="4040403" cy="1639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1267637"/>
            <a:ext cx="101600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0794" y="1254937"/>
            <a:ext cx="3938802" cy="11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98848" y="877559"/>
            <a:ext cx="50749" cy="3900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9193" y="984405"/>
            <a:ext cx="3989704" cy="334645"/>
          </a:xfrm>
          <a:custGeom>
            <a:avLst/>
            <a:gdLst/>
            <a:ahLst/>
            <a:cxnLst/>
            <a:rect l="l" t="t" r="r" b="b"/>
            <a:pathLst>
              <a:path w="3989704" h="334644">
                <a:moveTo>
                  <a:pt x="3989654" y="0"/>
                </a:moveTo>
                <a:lnTo>
                  <a:pt x="0" y="0"/>
                </a:lnTo>
                <a:lnTo>
                  <a:pt x="0" y="283232"/>
                </a:lnTo>
                <a:lnTo>
                  <a:pt x="4008" y="302957"/>
                </a:lnTo>
                <a:lnTo>
                  <a:pt x="14922" y="319110"/>
                </a:lnTo>
                <a:lnTo>
                  <a:pt x="31075" y="330024"/>
                </a:lnTo>
                <a:lnTo>
                  <a:pt x="50800" y="334033"/>
                </a:lnTo>
                <a:lnTo>
                  <a:pt x="3938854" y="334033"/>
                </a:lnTo>
                <a:lnTo>
                  <a:pt x="3958579" y="330024"/>
                </a:lnTo>
                <a:lnTo>
                  <a:pt x="3974732" y="319110"/>
                </a:lnTo>
                <a:lnTo>
                  <a:pt x="3985646" y="302957"/>
                </a:lnTo>
                <a:lnTo>
                  <a:pt x="3989654" y="283232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864859"/>
            <a:ext cx="0" cy="422275"/>
          </a:xfrm>
          <a:custGeom>
            <a:avLst/>
            <a:gdLst/>
            <a:ahLst/>
            <a:cxnLst/>
            <a:rect l="l" t="t" r="r" b="b"/>
            <a:pathLst>
              <a:path h="422275">
                <a:moveTo>
                  <a:pt x="0" y="42182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85215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83945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82675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0" y="320342"/>
            <a:ext cx="4608195" cy="9671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1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The </a:t>
            </a:r>
            <a:r>
              <a:rPr sz="1400" spc="-3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Point </a:t>
            </a:r>
            <a:r>
              <a:rPr sz="1400" spc="-5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Spread</a:t>
            </a:r>
            <a:r>
              <a:rPr sz="1400" spc="17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Function</a:t>
            </a:r>
            <a:endParaRPr sz="1400">
              <a:latin typeface="Trebuchet MS" panose="020B0703020202020204"/>
              <a:cs typeface="Trebuchet MS" panose="020B07030202020202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 panose="02020503050405090304"/>
              <a:cs typeface="Times New Roman" panose="02020503050405090304"/>
            </a:endParaRPr>
          </a:p>
          <a:p>
            <a:pPr marL="359410">
              <a:lnSpc>
                <a:spcPct val="100000"/>
              </a:lnSpc>
            </a:pPr>
            <a:r>
              <a:rPr sz="10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Definition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359410" marR="491490">
              <a:lnSpc>
                <a:spcPct val="100000"/>
              </a:lnSpc>
              <a:spcBef>
                <a:spcPts val="290"/>
              </a:spcBef>
            </a:pPr>
            <a:r>
              <a:rPr sz="1000" spc="-65" dirty="0">
                <a:latin typeface="Arial" panose="020B0604020202090204"/>
                <a:cs typeface="Arial" panose="020B0604020202090204"/>
              </a:rPr>
              <a:t>describes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response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of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an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imaging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system 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to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a 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point </a:t>
            </a:r>
            <a:r>
              <a:rPr sz="1000" spc="-65" dirty="0">
                <a:latin typeface="Arial" panose="020B0604020202090204"/>
                <a:cs typeface="Arial" panose="020B0604020202090204"/>
              </a:rPr>
              <a:t>source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or 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point 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object.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76001" y="1571111"/>
            <a:ext cx="1648889" cy="14832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1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2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3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3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3995" y="0"/>
            <a:ext cx="2304415" cy="325755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50">
              <a:latin typeface="Times New Roman" panose="02020503050405090304"/>
              <a:cs typeface="Times New Roman" panose="02020503050405090304"/>
            </a:endParaRPr>
          </a:p>
          <a:p>
            <a:pPr marL="107950" marR="838835">
              <a:lnSpc>
                <a:spcPts val="540"/>
              </a:lnSpc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Modelling of the mathematical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problem </a:t>
            </a:r>
            <a:r>
              <a:rPr sz="500" spc="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to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solve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different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steps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 the</a:t>
            </a:r>
            <a:r>
              <a:rPr sz="500" spc="6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algorithm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0" y="320342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1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The </a:t>
            </a:r>
            <a:r>
              <a:rPr sz="1400" spc="-3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Point </a:t>
            </a:r>
            <a:r>
              <a:rPr sz="1400" spc="-5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Spread</a:t>
            </a:r>
            <a:r>
              <a:rPr sz="1400" spc="17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Function</a:t>
            </a:r>
            <a:endParaRPr sz="1400">
              <a:latin typeface="Trebuchet MS" panose="020B0703020202020204"/>
              <a:cs typeface="Trebuchet MS" panose="020B0703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994" y="989407"/>
            <a:ext cx="1270037" cy="1080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93519" y="989458"/>
            <a:ext cx="1175978" cy="1079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32976" y="989423"/>
            <a:ext cx="1315045" cy="10800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193" y="2170709"/>
            <a:ext cx="3989704" cy="170815"/>
          </a:xfrm>
          <a:custGeom>
            <a:avLst/>
            <a:gdLst/>
            <a:ahLst/>
            <a:cxnLst/>
            <a:rect l="l" t="t" r="r" b="b"/>
            <a:pathLst>
              <a:path w="3989704" h="17081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0251"/>
                </a:lnTo>
                <a:lnTo>
                  <a:pt x="3989654" y="17025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005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9194" y="2214943"/>
            <a:ext cx="4040403" cy="1639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9994" y="2693771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0794" y="2681071"/>
            <a:ext cx="3938802" cy="11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2265735"/>
            <a:ext cx="50749" cy="4280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9193" y="2372581"/>
            <a:ext cx="3989704" cy="372110"/>
          </a:xfrm>
          <a:custGeom>
            <a:avLst/>
            <a:gdLst/>
            <a:ahLst/>
            <a:cxnLst/>
            <a:rect l="l" t="t" r="r" b="b"/>
            <a:pathLst>
              <a:path w="3989704" h="372110">
                <a:moveTo>
                  <a:pt x="3989654" y="0"/>
                </a:moveTo>
                <a:lnTo>
                  <a:pt x="0" y="0"/>
                </a:lnTo>
                <a:lnTo>
                  <a:pt x="0" y="321190"/>
                </a:lnTo>
                <a:lnTo>
                  <a:pt x="4008" y="340915"/>
                </a:lnTo>
                <a:lnTo>
                  <a:pt x="14922" y="357068"/>
                </a:lnTo>
                <a:lnTo>
                  <a:pt x="31075" y="367982"/>
                </a:lnTo>
                <a:lnTo>
                  <a:pt x="50800" y="371991"/>
                </a:lnTo>
                <a:lnTo>
                  <a:pt x="3938854" y="371991"/>
                </a:lnTo>
                <a:lnTo>
                  <a:pt x="3958579" y="367982"/>
                </a:lnTo>
                <a:lnTo>
                  <a:pt x="3974732" y="357068"/>
                </a:lnTo>
                <a:lnTo>
                  <a:pt x="3985646" y="340915"/>
                </a:lnTo>
                <a:lnTo>
                  <a:pt x="3989654" y="321190"/>
                </a:lnTo>
                <a:lnTo>
                  <a:pt x="3989654" y="0"/>
                </a:lnTo>
                <a:close/>
              </a:path>
            </a:pathLst>
          </a:custGeom>
          <a:solidFill>
            <a:srgbClr val="E5EF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2253035"/>
            <a:ext cx="0" cy="460375"/>
          </a:xfrm>
          <a:custGeom>
            <a:avLst/>
            <a:gdLst/>
            <a:ahLst/>
            <a:cxnLst/>
            <a:rect l="l" t="t" r="r" b="b"/>
            <a:pathLst>
              <a:path h="460375">
                <a:moveTo>
                  <a:pt x="0" y="45978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224033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98848" y="222763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98848" y="221493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0181" y="2423629"/>
            <a:ext cx="59601" cy="596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90181" y="2613418"/>
            <a:ext cx="59601" cy="596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47294" y="2120208"/>
            <a:ext cx="3147060" cy="5937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000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Question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 marR="5080">
              <a:lnSpc>
                <a:spcPts val="1490"/>
              </a:lnSpc>
              <a:spcBef>
                <a:spcPts val="95"/>
              </a:spcBef>
            </a:pPr>
            <a:r>
              <a:rPr sz="1000" spc="-15" dirty="0">
                <a:latin typeface="Arial" panose="020B0604020202090204"/>
                <a:cs typeface="Arial" panose="020B0604020202090204"/>
              </a:rPr>
              <a:t>What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is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15" dirty="0">
                <a:latin typeface="Arial" panose="020B0604020202090204"/>
                <a:cs typeface="Arial" panose="020B0604020202090204"/>
              </a:rPr>
              <a:t>Point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Spread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Function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for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a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SAR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image </a:t>
            </a:r>
            <a:r>
              <a:rPr sz="1000" spc="-90" dirty="0">
                <a:latin typeface="Arial" panose="020B0604020202090204"/>
                <a:cs typeface="Arial" panose="020B0604020202090204"/>
              </a:rPr>
              <a:t>? 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Why?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4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6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6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325755"/>
          </a:xfrm>
          <a:custGeom>
            <a:avLst/>
            <a:gdLst/>
            <a:ahLst/>
            <a:cxnLst/>
            <a:rect l="l" t="t" r="r" b="b"/>
            <a:pathLst>
              <a:path w="2304415" h="325755">
                <a:moveTo>
                  <a:pt x="0" y="325450"/>
                </a:moveTo>
                <a:lnTo>
                  <a:pt x="2303995" y="325450"/>
                </a:lnTo>
                <a:lnTo>
                  <a:pt x="2303995" y="0"/>
                </a:lnTo>
                <a:lnTo>
                  <a:pt x="0" y="0"/>
                </a:lnTo>
                <a:lnTo>
                  <a:pt x="0" y="32545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3995" y="65667"/>
            <a:ext cx="2304415" cy="17018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07950" marR="838835">
              <a:lnSpc>
                <a:spcPts val="540"/>
              </a:lnSpc>
              <a:spcBef>
                <a:spcPts val="165"/>
              </a:spcBef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Modelling of the mathematical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problem </a:t>
            </a:r>
            <a:r>
              <a:rPr sz="500" spc="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to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solve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different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steps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 the</a:t>
            </a:r>
            <a:r>
              <a:rPr sz="500" spc="6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algorithm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0" y="320342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1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Why </a:t>
            </a:r>
            <a:r>
              <a:rPr sz="1400" spc="-5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is </a:t>
            </a:r>
            <a:r>
              <a:rPr sz="1400" spc="-6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it </a:t>
            </a:r>
            <a:r>
              <a:rPr sz="1400" spc="-9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far more</a:t>
            </a:r>
            <a:r>
              <a:rPr sz="1400" spc="7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complex?</a:t>
            </a:r>
            <a:endParaRPr sz="1400">
              <a:latin typeface="Trebuchet MS" panose="020B0703020202020204"/>
              <a:cs typeface="Trebuchet MS" panose="020B0703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193" y="1004925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194" y="1168146"/>
            <a:ext cx="3989653" cy="50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9994" y="1882267"/>
            <a:ext cx="101600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794" y="1869566"/>
            <a:ext cx="3938802" cy="11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049159"/>
            <a:ext cx="50749" cy="8331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212423"/>
            <a:ext cx="3989704" cy="720725"/>
          </a:xfrm>
          <a:custGeom>
            <a:avLst/>
            <a:gdLst/>
            <a:ahLst/>
            <a:cxnLst/>
            <a:rect l="l" t="t" r="r" b="b"/>
            <a:pathLst>
              <a:path w="3989704" h="720725">
                <a:moveTo>
                  <a:pt x="3989654" y="0"/>
                </a:moveTo>
                <a:lnTo>
                  <a:pt x="0" y="0"/>
                </a:lnTo>
                <a:lnTo>
                  <a:pt x="0" y="669843"/>
                </a:lnTo>
                <a:lnTo>
                  <a:pt x="4008" y="689568"/>
                </a:lnTo>
                <a:lnTo>
                  <a:pt x="14922" y="705721"/>
                </a:lnTo>
                <a:lnTo>
                  <a:pt x="31075" y="716635"/>
                </a:lnTo>
                <a:lnTo>
                  <a:pt x="50800" y="720644"/>
                </a:lnTo>
                <a:lnTo>
                  <a:pt x="3938854" y="720644"/>
                </a:lnTo>
                <a:lnTo>
                  <a:pt x="3958579" y="716635"/>
                </a:lnTo>
                <a:lnTo>
                  <a:pt x="3974732" y="705721"/>
                </a:lnTo>
                <a:lnTo>
                  <a:pt x="3985646" y="689568"/>
                </a:lnTo>
                <a:lnTo>
                  <a:pt x="3989654" y="669843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087254"/>
            <a:ext cx="0" cy="814069"/>
          </a:xfrm>
          <a:custGeom>
            <a:avLst/>
            <a:gdLst/>
            <a:ahLst/>
            <a:cxnLst/>
            <a:rect l="l" t="t" r="r" b="b"/>
            <a:pathLst>
              <a:path h="814069">
                <a:moveTo>
                  <a:pt x="0" y="8140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07455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06185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04915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0181" y="1270495"/>
            <a:ext cx="59601" cy="596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0181" y="1612112"/>
            <a:ext cx="59601" cy="596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0181" y="1801901"/>
            <a:ext cx="59601" cy="596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47294" y="941762"/>
            <a:ext cx="3877945" cy="960755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000" spc="-5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Geometry is </a:t>
            </a:r>
            <a:r>
              <a:rPr sz="1000" spc="-6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more</a:t>
            </a:r>
            <a:r>
              <a:rPr sz="1000" spc="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complex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 marR="5080">
              <a:lnSpc>
                <a:spcPct val="100000"/>
              </a:lnSpc>
              <a:spcBef>
                <a:spcPts val="385"/>
              </a:spcBef>
            </a:pPr>
            <a:r>
              <a:rPr sz="1000" spc="-40" dirty="0">
                <a:latin typeface="Arial" panose="020B0604020202090204"/>
                <a:cs typeface="Arial" panose="020B0604020202090204"/>
              </a:rPr>
              <a:t>squinted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modes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(middle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of trajectory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does 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not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correspond 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to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middle 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of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</a:t>
            </a:r>
            <a:r>
              <a:rPr sz="1000" spc="12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90" dirty="0">
                <a:latin typeface="Arial" panose="020B0604020202090204"/>
                <a:cs typeface="Arial" panose="020B0604020202090204"/>
              </a:rPr>
              <a:t>scene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latin typeface="Arial" panose="020B0604020202090204"/>
                <a:cs typeface="Arial" panose="020B0604020202090204"/>
              </a:rPr>
              <a:t>3D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mode: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antenna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has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an</a:t>
            </a:r>
            <a:r>
              <a:rPr sz="1000" spc="-1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elevation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>
              <a:lnSpc>
                <a:spcPct val="100000"/>
              </a:lnSpc>
              <a:spcBef>
                <a:spcPts val="295"/>
              </a:spcBef>
            </a:pPr>
            <a:r>
              <a:rPr sz="1000" spc="-20" dirty="0">
                <a:latin typeface="Arial" panose="020B0604020202090204"/>
                <a:cs typeface="Arial" panose="020B0604020202090204"/>
              </a:rPr>
              <a:t>motion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compensation: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trajectory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is 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not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exactly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linear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9193" y="2084996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9194" y="2248217"/>
            <a:ext cx="3989653" cy="506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59994" y="2803474"/>
            <a:ext cx="101600" cy="101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0794" y="2790774"/>
            <a:ext cx="3938802" cy="1143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2129231"/>
            <a:ext cx="50749" cy="6742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9193" y="2292492"/>
            <a:ext cx="3989704" cy="561975"/>
          </a:xfrm>
          <a:custGeom>
            <a:avLst/>
            <a:gdLst/>
            <a:ahLst/>
            <a:cxnLst/>
            <a:rect l="l" t="t" r="r" b="b"/>
            <a:pathLst>
              <a:path w="3989704" h="561975">
                <a:moveTo>
                  <a:pt x="3989654" y="0"/>
                </a:moveTo>
                <a:lnTo>
                  <a:pt x="0" y="0"/>
                </a:lnTo>
                <a:lnTo>
                  <a:pt x="0" y="510981"/>
                </a:lnTo>
                <a:lnTo>
                  <a:pt x="4008" y="530706"/>
                </a:lnTo>
                <a:lnTo>
                  <a:pt x="14922" y="546859"/>
                </a:lnTo>
                <a:lnTo>
                  <a:pt x="31075" y="557773"/>
                </a:lnTo>
                <a:lnTo>
                  <a:pt x="50800" y="561782"/>
                </a:lnTo>
                <a:lnTo>
                  <a:pt x="3938854" y="561782"/>
                </a:lnTo>
                <a:lnTo>
                  <a:pt x="3958579" y="557773"/>
                </a:lnTo>
                <a:lnTo>
                  <a:pt x="3974732" y="546859"/>
                </a:lnTo>
                <a:lnTo>
                  <a:pt x="3985646" y="530706"/>
                </a:lnTo>
                <a:lnTo>
                  <a:pt x="3989654" y="510981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2167323"/>
            <a:ext cx="0" cy="655320"/>
          </a:xfrm>
          <a:custGeom>
            <a:avLst/>
            <a:gdLst/>
            <a:ahLst/>
            <a:cxnLst/>
            <a:rect l="l" t="t" r="r" b="b"/>
            <a:pathLst>
              <a:path h="655319">
                <a:moveTo>
                  <a:pt x="0" y="6552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21546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98848" y="21419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298848" y="21292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90181" y="2343531"/>
            <a:ext cx="59601" cy="596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90181" y="2533319"/>
            <a:ext cx="59601" cy="596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90181" y="2723108"/>
            <a:ext cx="59601" cy="596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47294" y="2028844"/>
            <a:ext cx="3235325" cy="7950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6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Towards </a:t>
            </a:r>
            <a:r>
              <a:rPr sz="1000" spc="-6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more </a:t>
            </a:r>
            <a:r>
              <a:rPr sz="1000" spc="-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sophisticated</a:t>
            </a:r>
            <a:r>
              <a:rPr sz="1000" spc="-15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configurations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 marR="5080">
              <a:lnSpc>
                <a:spcPct val="125000"/>
              </a:lnSpc>
              <a:spcBef>
                <a:spcPts val="40"/>
              </a:spcBef>
            </a:pPr>
            <a:r>
              <a:rPr sz="1000" spc="-50" dirty="0">
                <a:latin typeface="Arial" panose="020B0604020202090204"/>
                <a:cs typeface="Arial" panose="020B0604020202090204"/>
              </a:rPr>
              <a:t>towards 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ultra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high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resolution: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very </a:t>
            </a:r>
            <a:r>
              <a:rPr sz="1000" spc="-65" dirty="0">
                <a:latin typeface="Arial" panose="020B0604020202090204"/>
                <a:cs typeface="Arial" panose="020B0604020202090204"/>
              </a:rPr>
              <a:t>sensible 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to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trajectory 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towards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other trajectories:</a:t>
            </a:r>
            <a:r>
              <a:rPr sz="1000" spc="-13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circular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>
              <a:lnSpc>
                <a:spcPct val="100000"/>
              </a:lnSpc>
              <a:spcBef>
                <a:spcPts val="295"/>
              </a:spcBef>
            </a:pPr>
            <a:r>
              <a:rPr sz="1000" spc="-50" dirty="0">
                <a:latin typeface="Arial" panose="020B0604020202090204"/>
                <a:cs typeface="Arial" panose="020B0604020202090204"/>
              </a:rPr>
              <a:t>towards </a:t>
            </a:r>
            <a:r>
              <a:rPr sz="1000" spc="-15" dirty="0">
                <a:latin typeface="Arial" panose="020B0604020202090204"/>
                <a:cs typeface="Arial" panose="020B0604020202090204"/>
              </a:rPr>
              <a:t>bistatic</a:t>
            </a:r>
            <a:r>
              <a:rPr sz="1000" spc="-8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configurations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0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1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2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2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325755"/>
          </a:xfrm>
          <a:custGeom>
            <a:avLst/>
            <a:gdLst/>
            <a:ahLst/>
            <a:cxnLst/>
            <a:rect l="l" t="t" r="r" b="b"/>
            <a:pathLst>
              <a:path w="2304415" h="325755">
                <a:moveTo>
                  <a:pt x="0" y="325450"/>
                </a:moveTo>
                <a:lnTo>
                  <a:pt x="2303995" y="325450"/>
                </a:lnTo>
                <a:lnTo>
                  <a:pt x="2303995" y="0"/>
                </a:lnTo>
                <a:lnTo>
                  <a:pt x="0" y="0"/>
                </a:lnTo>
                <a:lnTo>
                  <a:pt x="0" y="32545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3995" y="65667"/>
            <a:ext cx="2304415" cy="17018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07950" marR="838835">
              <a:lnSpc>
                <a:spcPts val="540"/>
              </a:lnSpc>
              <a:spcBef>
                <a:spcPts val="165"/>
              </a:spcBef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Modelling of the mathematical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problem </a:t>
            </a:r>
            <a:r>
              <a:rPr sz="500" spc="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to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solve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different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steps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 the</a:t>
            </a:r>
            <a:r>
              <a:rPr sz="500" spc="6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algorithm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0" y="320342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1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To</a:t>
            </a:r>
            <a:r>
              <a:rPr sz="1400" spc="4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conclude</a:t>
            </a:r>
            <a:endParaRPr sz="1400">
              <a:latin typeface="Trebuchet MS" panose="020B0703020202020204"/>
              <a:cs typeface="Trebuchet MS" panose="020B0703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193" y="1236763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194" y="1399984"/>
            <a:ext cx="3989653" cy="50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9994" y="2455722"/>
            <a:ext cx="101600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794" y="2443022"/>
            <a:ext cx="3938802" cy="11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280998"/>
            <a:ext cx="50749" cy="11747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444255"/>
            <a:ext cx="3989704" cy="1062355"/>
          </a:xfrm>
          <a:custGeom>
            <a:avLst/>
            <a:gdLst/>
            <a:ahLst/>
            <a:cxnLst/>
            <a:rect l="l" t="t" r="r" b="b"/>
            <a:pathLst>
              <a:path w="3989704" h="1062355">
                <a:moveTo>
                  <a:pt x="3989654" y="0"/>
                </a:moveTo>
                <a:lnTo>
                  <a:pt x="0" y="0"/>
                </a:lnTo>
                <a:lnTo>
                  <a:pt x="0" y="1011467"/>
                </a:lnTo>
                <a:lnTo>
                  <a:pt x="4008" y="1031192"/>
                </a:lnTo>
                <a:lnTo>
                  <a:pt x="14922" y="1047345"/>
                </a:lnTo>
                <a:lnTo>
                  <a:pt x="31075" y="1058259"/>
                </a:lnTo>
                <a:lnTo>
                  <a:pt x="50800" y="1062267"/>
                </a:lnTo>
                <a:lnTo>
                  <a:pt x="3938854" y="1062267"/>
                </a:lnTo>
                <a:lnTo>
                  <a:pt x="3958579" y="1058259"/>
                </a:lnTo>
                <a:lnTo>
                  <a:pt x="3974732" y="1047345"/>
                </a:lnTo>
                <a:lnTo>
                  <a:pt x="3985646" y="1031192"/>
                </a:lnTo>
                <a:lnTo>
                  <a:pt x="3989654" y="1011467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319086"/>
            <a:ext cx="0" cy="1155700"/>
          </a:xfrm>
          <a:custGeom>
            <a:avLst/>
            <a:gdLst/>
            <a:ahLst/>
            <a:cxnLst/>
            <a:rect l="l" t="t" r="r" b="b"/>
            <a:pathLst>
              <a:path h="1155700">
                <a:moveTo>
                  <a:pt x="0" y="115568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30638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29368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28098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0181" y="1495310"/>
            <a:ext cx="59601" cy="596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0181" y="1685099"/>
            <a:ext cx="59601" cy="596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0181" y="1874875"/>
            <a:ext cx="59601" cy="596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90181" y="2216505"/>
            <a:ext cx="59601" cy="596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47294" y="1180611"/>
            <a:ext cx="3811904" cy="1288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marR="2092960" indent="-253365">
              <a:lnSpc>
                <a:spcPct val="128000"/>
              </a:lnSpc>
              <a:spcBef>
                <a:spcPts val="100"/>
              </a:spcBef>
            </a:pPr>
            <a:r>
              <a:rPr sz="10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The </a:t>
            </a:r>
            <a:r>
              <a:rPr sz="1000" spc="-3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only </a:t>
            </a:r>
            <a:r>
              <a:rPr sz="10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things </a:t>
            </a:r>
            <a:r>
              <a:rPr sz="10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to </a:t>
            </a:r>
            <a:r>
              <a:rPr sz="1000" spc="-8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keep </a:t>
            </a:r>
            <a:r>
              <a:rPr sz="10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in </a:t>
            </a:r>
            <a:r>
              <a:rPr sz="10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mind 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SAR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is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a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2D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image</a:t>
            </a:r>
            <a:r>
              <a:rPr sz="1000" spc="-15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process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>
              <a:lnSpc>
                <a:spcPct val="100000"/>
              </a:lnSpc>
              <a:spcBef>
                <a:spcPts val="295"/>
              </a:spcBef>
            </a:pPr>
            <a:r>
              <a:rPr sz="1000" spc="-35" dirty="0">
                <a:latin typeface="Arial" panose="020B0604020202090204"/>
                <a:cs typeface="Arial" panose="020B0604020202090204"/>
              </a:rPr>
              <a:t>Points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are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differentiated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by </a:t>
            </a:r>
            <a:r>
              <a:rPr sz="1000" spc="-15" dirty="0">
                <a:latin typeface="Arial" panose="020B0604020202090204"/>
                <a:cs typeface="Arial" panose="020B0604020202090204"/>
              </a:rPr>
              <a:t>their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distance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and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doppler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 marR="311785">
              <a:lnSpc>
                <a:spcPct val="100000"/>
              </a:lnSpc>
              <a:spcBef>
                <a:spcPts val="295"/>
              </a:spcBef>
            </a:pPr>
            <a:r>
              <a:rPr sz="1000" spc="-75" dirty="0">
                <a:latin typeface="Arial" panose="020B0604020202090204"/>
                <a:cs typeface="Arial" panose="020B0604020202090204"/>
              </a:rPr>
              <a:t>Range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resolution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is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obtained like </a:t>
            </a:r>
            <a:r>
              <a:rPr sz="1000" dirty="0">
                <a:latin typeface="Arial" panose="020B0604020202090204"/>
                <a:cs typeface="Arial" panose="020B0604020202090204"/>
              </a:rPr>
              <a:t>with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a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classical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radar: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using 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compression </a:t>
            </a:r>
            <a:r>
              <a:rPr sz="1000" dirty="0">
                <a:latin typeface="Arial" panose="020B0604020202090204"/>
                <a:cs typeface="Arial" panose="020B0604020202090204"/>
              </a:rPr>
              <a:t>with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a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frequency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bandwith.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 marR="5080">
              <a:lnSpc>
                <a:spcPct val="100000"/>
              </a:lnSpc>
              <a:spcBef>
                <a:spcPts val="290"/>
              </a:spcBef>
            </a:pPr>
            <a:r>
              <a:rPr sz="1000" spc="-15" dirty="0">
                <a:latin typeface="Arial" panose="020B0604020202090204"/>
                <a:cs typeface="Arial" panose="020B0604020202090204"/>
              </a:rPr>
              <a:t>Azimuth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resolution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is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obtained </a:t>
            </a:r>
            <a:r>
              <a:rPr sz="1000" dirty="0">
                <a:latin typeface="Arial" panose="020B0604020202090204"/>
                <a:cs typeface="Arial" panose="020B0604020202090204"/>
              </a:rPr>
              <a:t>with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movement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of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antenna.  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(”Synthetic 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antenna”). </a:t>
            </a:r>
            <a:r>
              <a:rPr sz="1000" spc="40" dirty="0">
                <a:latin typeface="Arial" panose="020B0604020202090204"/>
                <a:cs typeface="Arial" panose="020B0604020202090204"/>
              </a:rPr>
              <a:t>It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depends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also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on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central</a:t>
            </a:r>
            <a:r>
              <a:rPr sz="1000" spc="2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frequency.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2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3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4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4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325755"/>
          </a:xfrm>
          <a:custGeom>
            <a:avLst/>
            <a:gdLst/>
            <a:ahLst/>
            <a:cxnLst/>
            <a:rect l="l" t="t" r="r" b="b"/>
            <a:pathLst>
              <a:path w="2304415" h="325755">
                <a:moveTo>
                  <a:pt x="0" y="325450"/>
                </a:moveTo>
                <a:lnTo>
                  <a:pt x="2303995" y="325450"/>
                </a:lnTo>
                <a:lnTo>
                  <a:pt x="2303995" y="0"/>
                </a:lnTo>
                <a:lnTo>
                  <a:pt x="0" y="0"/>
                </a:lnTo>
                <a:lnTo>
                  <a:pt x="0" y="32545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3995" y="65667"/>
            <a:ext cx="2304415" cy="17018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07950" marR="1818640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</a:t>
            </a:r>
            <a:r>
              <a:rPr sz="500" spc="3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o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ductions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Intr</a:t>
            </a:r>
            <a:r>
              <a:rPr sz="500" spc="3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</a:t>
            </a:r>
            <a:r>
              <a:rPr sz="500" spc="-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ductions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0" y="320342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1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Why </a:t>
            </a:r>
            <a:r>
              <a:rPr sz="1400" spc="-4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doing</a:t>
            </a:r>
            <a:r>
              <a:rPr sz="1400" spc="7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SAR?</a:t>
            </a:r>
            <a:endParaRPr sz="1400">
              <a:latin typeface="Trebuchet MS" panose="020B0703020202020204"/>
              <a:cs typeface="Trebuchet MS" panose="020B0703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193" y="1133296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194" y="1296517"/>
            <a:ext cx="3989653" cy="50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9994" y="2610929"/>
            <a:ext cx="101600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794" y="2598229"/>
            <a:ext cx="3938802" cy="11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177531"/>
            <a:ext cx="50749" cy="14333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340789"/>
            <a:ext cx="3989704" cy="1321435"/>
          </a:xfrm>
          <a:custGeom>
            <a:avLst/>
            <a:gdLst/>
            <a:ahLst/>
            <a:cxnLst/>
            <a:rect l="l" t="t" r="r" b="b"/>
            <a:pathLst>
              <a:path w="3989704" h="1321435">
                <a:moveTo>
                  <a:pt x="3989654" y="0"/>
                </a:moveTo>
                <a:lnTo>
                  <a:pt x="0" y="0"/>
                </a:lnTo>
                <a:lnTo>
                  <a:pt x="0" y="1270139"/>
                </a:lnTo>
                <a:lnTo>
                  <a:pt x="4008" y="1289864"/>
                </a:lnTo>
                <a:lnTo>
                  <a:pt x="14922" y="1306017"/>
                </a:lnTo>
                <a:lnTo>
                  <a:pt x="31075" y="1316931"/>
                </a:lnTo>
                <a:lnTo>
                  <a:pt x="50800" y="1320940"/>
                </a:lnTo>
                <a:lnTo>
                  <a:pt x="3938854" y="1320940"/>
                </a:lnTo>
                <a:lnTo>
                  <a:pt x="3958579" y="1316931"/>
                </a:lnTo>
                <a:lnTo>
                  <a:pt x="3974732" y="1306017"/>
                </a:lnTo>
                <a:lnTo>
                  <a:pt x="3985646" y="1289864"/>
                </a:lnTo>
                <a:lnTo>
                  <a:pt x="3989654" y="1270139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215618"/>
            <a:ext cx="0" cy="1414780"/>
          </a:xfrm>
          <a:custGeom>
            <a:avLst/>
            <a:gdLst/>
            <a:ahLst/>
            <a:cxnLst/>
            <a:rect l="l" t="t" r="r" b="b"/>
            <a:pathLst>
              <a:path h="1414780">
                <a:moveTo>
                  <a:pt x="0" y="141436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20291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19021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17751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0181" y="1391831"/>
            <a:ext cx="59601" cy="596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0181" y="1885289"/>
            <a:ext cx="59601" cy="596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0181" y="2378735"/>
            <a:ext cx="59601" cy="596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47294" y="1077144"/>
            <a:ext cx="3914775" cy="15538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3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Specificities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 marR="5080">
              <a:lnSpc>
                <a:spcPct val="100000"/>
              </a:lnSpc>
              <a:spcBef>
                <a:spcPts val="335"/>
              </a:spcBef>
            </a:pPr>
            <a:r>
              <a:rPr sz="1000" spc="-80" dirty="0">
                <a:latin typeface="Arial" panose="020B0604020202090204"/>
                <a:cs typeface="Arial" panose="020B0604020202090204"/>
              </a:rPr>
              <a:t>Because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Radars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opperate </a:t>
            </a:r>
            <a:r>
              <a:rPr sz="1000" dirty="0">
                <a:latin typeface="Arial" panose="020B0604020202090204"/>
                <a:cs typeface="Arial" panose="020B0604020202090204"/>
              </a:rPr>
              <a:t>at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relatively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long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wavelengths,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they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are 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not  (or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only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very </a:t>
            </a:r>
            <a:r>
              <a:rPr sz="1000" spc="20" dirty="0">
                <a:latin typeface="Arial" panose="020B0604020202090204"/>
                <a:cs typeface="Arial" panose="020B0604020202090204"/>
              </a:rPr>
              <a:t>little)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affected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by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scattering </a:t>
            </a:r>
            <a:r>
              <a:rPr sz="1000" spc="-15" dirty="0">
                <a:latin typeface="Arial" panose="020B0604020202090204"/>
                <a:cs typeface="Arial" panose="020B0604020202090204"/>
              </a:rPr>
              <a:t>in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atmosphere,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thus 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they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can 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”see”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through</a:t>
            </a:r>
            <a:r>
              <a:rPr sz="1000" spc="-17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clouds.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 marR="138430">
              <a:lnSpc>
                <a:spcPct val="100000"/>
              </a:lnSpc>
              <a:spcBef>
                <a:spcPts val="285"/>
              </a:spcBef>
            </a:pPr>
            <a:r>
              <a:rPr sz="1000" spc="-30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reflected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signal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depends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(among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other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factors)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on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surface 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roughness,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which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provides 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important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additional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information 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not 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directly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available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from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other</a:t>
            </a:r>
            <a:r>
              <a:rPr sz="1000" spc="6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observations.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 marR="274955">
              <a:lnSpc>
                <a:spcPct val="100000"/>
              </a:lnSpc>
              <a:spcBef>
                <a:spcPts val="285"/>
              </a:spcBef>
            </a:pPr>
            <a:r>
              <a:rPr sz="1000" spc="-65" dirty="0">
                <a:latin typeface="Arial" panose="020B0604020202090204"/>
                <a:cs typeface="Arial" panose="020B0604020202090204"/>
              </a:rPr>
              <a:t>Radar </a:t>
            </a:r>
            <a:r>
              <a:rPr sz="1000" spc="-85" dirty="0">
                <a:latin typeface="Arial" panose="020B0604020202090204"/>
                <a:cs typeface="Arial" panose="020B0604020202090204"/>
              </a:rPr>
              <a:t>waves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used 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to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visualize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objects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because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of </a:t>
            </a:r>
            <a:r>
              <a:rPr sz="1000" spc="-15" dirty="0">
                <a:latin typeface="Arial" panose="020B0604020202090204"/>
                <a:cs typeface="Arial" panose="020B0604020202090204"/>
              </a:rPr>
              <a:t>their 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ability 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to 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penetrate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a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range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of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materials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3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4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325755"/>
          </a:xfrm>
          <a:custGeom>
            <a:avLst/>
            <a:gdLst/>
            <a:ahLst/>
            <a:cxnLst/>
            <a:rect l="l" t="t" r="r" b="b"/>
            <a:pathLst>
              <a:path w="2304415" h="325755">
                <a:moveTo>
                  <a:pt x="0" y="325450"/>
                </a:moveTo>
                <a:lnTo>
                  <a:pt x="2303995" y="325450"/>
                </a:lnTo>
                <a:lnTo>
                  <a:pt x="2303995" y="0"/>
                </a:lnTo>
                <a:lnTo>
                  <a:pt x="0" y="0"/>
                </a:lnTo>
                <a:lnTo>
                  <a:pt x="0" y="32545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3995" y="65667"/>
            <a:ext cx="2304415" cy="17018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07950" marR="1818640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</a:t>
            </a:r>
            <a:r>
              <a:rPr sz="500" spc="3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o</a:t>
            </a:r>
            <a:r>
              <a:rPr sz="500" spc="-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ductions </a:t>
            </a:r>
            <a:r>
              <a:rPr sz="500" spc="-5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Intr</a:t>
            </a:r>
            <a:r>
              <a:rPr sz="500" spc="3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ductions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3" y="835088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9194" y="998309"/>
            <a:ext cx="3989653" cy="50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9994" y="1325816"/>
            <a:ext cx="101600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313116"/>
            <a:ext cx="3938802" cy="11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879322"/>
            <a:ext cx="50749" cy="4464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9193" y="1042583"/>
            <a:ext cx="3989704" cy="334645"/>
          </a:xfrm>
          <a:custGeom>
            <a:avLst/>
            <a:gdLst/>
            <a:ahLst/>
            <a:cxnLst/>
            <a:rect l="l" t="t" r="r" b="b"/>
            <a:pathLst>
              <a:path w="3989704" h="334644">
                <a:moveTo>
                  <a:pt x="3989654" y="0"/>
                </a:moveTo>
                <a:lnTo>
                  <a:pt x="0" y="0"/>
                </a:lnTo>
                <a:lnTo>
                  <a:pt x="0" y="283232"/>
                </a:lnTo>
                <a:lnTo>
                  <a:pt x="4008" y="302957"/>
                </a:lnTo>
                <a:lnTo>
                  <a:pt x="14922" y="319110"/>
                </a:lnTo>
                <a:lnTo>
                  <a:pt x="31075" y="330024"/>
                </a:lnTo>
                <a:lnTo>
                  <a:pt x="50800" y="334033"/>
                </a:lnTo>
                <a:lnTo>
                  <a:pt x="3938854" y="334033"/>
                </a:lnTo>
                <a:lnTo>
                  <a:pt x="3958579" y="330024"/>
                </a:lnTo>
                <a:lnTo>
                  <a:pt x="3974732" y="319110"/>
                </a:lnTo>
                <a:lnTo>
                  <a:pt x="3985646" y="302957"/>
                </a:lnTo>
                <a:lnTo>
                  <a:pt x="3989654" y="283232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917415"/>
            <a:ext cx="0" cy="427990"/>
          </a:xfrm>
          <a:custGeom>
            <a:avLst/>
            <a:gdLst/>
            <a:ahLst/>
            <a:cxnLst/>
            <a:rect l="l" t="t" r="r" b="b"/>
            <a:pathLst>
              <a:path h="427990">
                <a:moveTo>
                  <a:pt x="0" y="42745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90471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89201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87931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0" y="320342"/>
            <a:ext cx="4608195" cy="10255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9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SAR</a:t>
            </a:r>
            <a:r>
              <a:rPr sz="1400" spc="4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concept</a:t>
            </a:r>
            <a:endParaRPr sz="1400">
              <a:latin typeface="Trebuchet MS" panose="020B0703020202020204"/>
              <a:cs typeface="Trebuchet MS" panose="020B0703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Times New Roman" panose="02020503050405090304"/>
              <a:cs typeface="Times New Roman" panose="02020503050405090304"/>
            </a:endParaRPr>
          </a:p>
          <a:p>
            <a:pPr marL="359410">
              <a:lnSpc>
                <a:spcPct val="100000"/>
              </a:lnSpc>
            </a:pPr>
            <a:r>
              <a:rPr sz="1000" spc="-3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Principle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359410" marR="710565">
              <a:lnSpc>
                <a:spcPct val="100000"/>
              </a:lnSpc>
              <a:spcBef>
                <a:spcPts val="330"/>
              </a:spcBef>
            </a:pPr>
            <a:r>
              <a:rPr sz="1000" spc="-30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65" dirty="0">
                <a:latin typeface="Arial" panose="020B0604020202090204"/>
                <a:cs typeface="Arial" panose="020B0604020202090204"/>
              </a:rPr>
              <a:t>Radar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is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an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active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remote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sensing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system.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Short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pulses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of EM  radiation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are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sent 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out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and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reflected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signal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is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detected.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9193" y="1528546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47294" y="1515292"/>
            <a:ext cx="9067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7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Range</a:t>
            </a:r>
            <a:r>
              <a:rPr sz="1000" spc="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resolution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9194" y="1691767"/>
            <a:ext cx="3989653" cy="506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9994" y="3058223"/>
            <a:ext cx="101600" cy="101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0794" y="3045523"/>
            <a:ext cx="3938802" cy="114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98848" y="1572780"/>
            <a:ext cx="50749" cy="14854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9193" y="1736026"/>
            <a:ext cx="3989704" cy="1373505"/>
          </a:xfrm>
          <a:custGeom>
            <a:avLst/>
            <a:gdLst/>
            <a:ahLst/>
            <a:cxnLst/>
            <a:rect l="l" t="t" r="r" b="b"/>
            <a:pathLst>
              <a:path w="3989704" h="1373505">
                <a:moveTo>
                  <a:pt x="3989654" y="0"/>
                </a:moveTo>
                <a:lnTo>
                  <a:pt x="0" y="0"/>
                </a:lnTo>
                <a:lnTo>
                  <a:pt x="0" y="1322197"/>
                </a:lnTo>
                <a:lnTo>
                  <a:pt x="4008" y="1341921"/>
                </a:lnTo>
                <a:lnTo>
                  <a:pt x="14922" y="1358074"/>
                </a:lnTo>
                <a:lnTo>
                  <a:pt x="31075" y="1368988"/>
                </a:lnTo>
                <a:lnTo>
                  <a:pt x="50800" y="1372997"/>
                </a:lnTo>
                <a:lnTo>
                  <a:pt x="3938854" y="1372997"/>
                </a:lnTo>
                <a:lnTo>
                  <a:pt x="3958579" y="1368988"/>
                </a:lnTo>
                <a:lnTo>
                  <a:pt x="3974732" y="1358074"/>
                </a:lnTo>
                <a:lnTo>
                  <a:pt x="3985646" y="1341921"/>
                </a:lnTo>
                <a:lnTo>
                  <a:pt x="3989654" y="1322197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98848" y="1610868"/>
            <a:ext cx="0" cy="1466850"/>
          </a:xfrm>
          <a:custGeom>
            <a:avLst/>
            <a:gdLst/>
            <a:ahLst/>
            <a:cxnLst/>
            <a:rect l="l" t="t" r="r" b="b"/>
            <a:pathLst>
              <a:path h="1466850">
                <a:moveTo>
                  <a:pt x="0" y="146640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159816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158546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157276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47294" y="1730075"/>
            <a:ext cx="35972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 panose="020B0604020202090204"/>
                <a:cs typeface="Arial" panose="020B0604020202090204"/>
              </a:rPr>
              <a:t>travel </a:t>
            </a:r>
            <a:r>
              <a:rPr sz="1000" spc="-15" dirty="0">
                <a:latin typeface="Arial" panose="020B0604020202090204"/>
                <a:cs typeface="Arial" panose="020B0604020202090204"/>
              </a:rPr>
              <a:t>time </a:t>
            </a:r>
            <a:r>
              <a:rPr sz="1000" i="1" spc="80" dirty="0">
                <a:latin typeface="Arial" panose="020B0604020202090204"/>
                <a:cs typeface="Arial" panose="020B0604020202090204"/>
              </a:rPr>
              <a:t>t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given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by </a:t>
            </a:r>
            <a:r>
              <a:rPr sz="1000" i="1" spc="-65" dirty="0">
                <a:latin typeface="Verdana" panose="020B0604030504040204"/>
                <a:cs typeface="Verdana" panose="020B0604030504040204"/>
              </a:rPr>
              <a:t>τ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 </a:t>
            </a:r>
            <a:r>
              <a:rPr sz="1050" u="sng" spc="-22" baseline="32000" dirty="0">
                <a:uFill>
                  <a:solidFill>
                    <a:srgbClr val="000000"/>
                  </a:solidFill>
                </a:uFill>
                <a:latin typeface="Arial" panose="020B0604020202090204"/>
                <a:cs typeface="Arial" panose="020B0604020202090204"/>
              </a:rPr>
              <a:t>2</a:t>
            </a:r>
            <a:r>
              <a:rPr sz="1050" i="1" u="sng" spc="-22" baseline="32000" dirty="0">
                <a:uFill>
                  <a:solidFill>
                    <a:srgbClr val="000000"/>
                  </a:solidFill>
                </a:uFill>
                <a:latin typeface="Arial" panose="020B0604020202090204"/>
                <a:cs typeface="Arial" panose="020B0604020202090204"/>
              </a:rPr>
              <a:t>x</a:t>
            </a:r>
            <a:r>
              <a:rPr sz="1050" i="1" spc="-22" baseline="3200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,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x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is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distance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travelled The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 range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7294" y="1811657"/>
            <a:ext cx="2693035" cy="247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3530" algn="ctr">
              <a:lnSpc>
                <a:spcPts val="695"/>
              </a:lnSpc>
              <a:spcBef>
                <a:spcPts val="95"/>
              </a:spcBef>
            </a:pPr>
            <a:r>
              <a:rPr sz="700" i="1" spc="-25" dirty="0">
                <a:latin typeface="Arial" panose="020B0604020202090204"/>
                <a:cs typeface="Arial" panose="020B0604020202090204"/>
              </a:rPr>
              <a:t>c</a:t>
            </a:r>
            <a:endParaRPr sz="700">
              <a:latin typeface="Arial" panose="020B0604020202090204"/>
              <a:cs typeface="Arial" panose="020B0604020202090204"/>
            </a:endParaRPr>
          </a:p>
          <a:p>
            <a:pPr marL="12700">
              <a:lnSpc>
                <a:spcPts val="1055"/>
              </a:lnSpc>
            </a:pPr>
            <a:r>
              <a:rPr sz="1000" spc="-35" dirty="0">
                <a:latin typeface="Arial" panose="020B0604020202090204"/>
                <a:cs typeface="Arial" panose="020B0604020202090204"/>
              </a:rPr>
              <a:t>resolution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is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then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given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by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length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of </a:t>
            </a:r>
            <a:r>
              <a:rPr sz="1000" spc="-65" dirty="0">
                <a:latin typeface="Arial" panose="020B0604020202090204"/>
                <a:cs typeface="Arial" panose="020B0604020202090204"/>
              </a:rPr>
              <a:t>pulse </a:t>
            </a:r>
            <a:r>
              <a:rPr sz="1000" spc="75" dirty="0">
                <a:latin typeface="Arial" panose="020B0604020202090204"/>
                <a:cs typeface="Arial" panose="020B0604020202090204"/>
              </a:rPr>
              <a:t>∆</a:t>
            </a:r>
            <a:r>
              <a:rPr sz="1000" i="1" spc="75" dirty="0">
                <a:latin typeface="Verdana" panose="020B0604030504040204"/>
                <a:cs typeface="Verdana" panose="020B0604030504040204"/>
              </a:rPr>
              <a:t>τ</a:t>
            </a:r>
            <a:r>
              <a:rPr sz="1000" i="1" spc="-270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: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13826" y="2219139"/>
            <a:ext cx="2730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90" dirty="0">
                <a:latin typeface="Verdana" panose="020B0604030504040204"/>
                <a:cs typeface="Verdana" panose="020B0604030504040204"/>
              </a:rPr>
              <a:t>δ</a:t>
            </a:r>
            <a:r>
              <a:rPr sz="1050" i="1" spc="-135" baseline="-12000" dirty="0">
                <a:latin typeface="Arial" panose="020B0604020202090204"/>
                <a:cs typeface="Arial" panose="020B0604020202090204"/>
              </a:rPr>
              <a:t>x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24430" y="2326728"/>
            <a:ext cx="241935" cy="0"/>
          </a:xfrm>
          <a:custGeom>
            <a:avLst/>
            <a:gdLst/>
            <a:ahLst/>
            <a:cxnLst/>
            <a:rect l="l" t="t" r="r" b="b"/>
            <a:pathLst>
              <a:path w="241935">
                <a:moveTo>
                  <a:pt x="0" y="0"/>
                </a:moveTo>
                <a:lnTo>
                  <a:pt x="2418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311730" y="2112981"/>
            <a:ext cx="257175" cy="37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marR="5080" indent="-89535">
              <a:lnSpc>
                <a:spcPct val="113000"/>
              </a:lnSpc>
              <a:spcBef>
                <a:spcPts val="100"/>
              </a:spcBef>
            </a:pPr>
            <a:r>
              <a:rPr sz="1000" spc="215" dirty="0">
                <a:latin typeface="Arial" panose="020B0604020202090204"/>
                <a:cs typeface="Arial" panose="020B0604020202090204"/>
              </a:rPr>
              <a:t>∆</a:t>
            </a:r>
            <a:r>
              <a:rPr sz="1000" i="1" spc="-65" dirty="0">
                <a:latin typeface="Verdana" panose="020B0604030504040204"/>
                <a:cs typeface="Verdana" panose="020B0604030504040204"/>
              </a:rPr>
              <a:t>τ</a:t>
            </a:r>
            <a:r>
              <a:rPr sz="1000" i="1" spc="-240" dirty="0">
                <a:latin typeface="Verdana" panose="020B0604030504040204"/>
                <a:cs typeface="Verdana" panose="020B0604030504040204"/>
              </a:rPr>
              <a:t> 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c </a:t>
            </a:r>
            <a:r>
              <a:rPr sz="1000" i="1" spc="-3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2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7294" y="2532969"/>
            <a:ext cx="30581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0" dirty="0">
                <a:latin typeface="Arial" panose="020B0604020202090204"/>
                <a:cs typeface="Arial" panose="020B0604020202090204"/>
              </a:rPr>
              <a:t>If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frequency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modulation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is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used </a:t>
            </a:r>
            <a:r>
              <a:rPr sz="1000" dirty="0">
                <a:latin typeface="Arial" panose="020B0604020202090204"/>
                <a:cs typeface="Arial" panose="020B0604020202090204"/>
              </a:rPr>
              <a:t>with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a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bandwidth </a:t>
            </a:r>
            <a:r>
              <a:rPr sz="1000" i="1" spc="-5" dirty="0">
                <a:latin typeface="Arial" panose="020B0604020202090204"/>
                <a:cs typeface="Arial" panose="020B0604020202090204"/>
              </a:rPr>
              <a:t>B</a:t>
            </a:r>
            <a:r>
              <a:rPr sz="1000" i="1" spc="3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then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99271" y="2752984"/>
            <a:ext cx="819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60" dirty="0">
                <a:latin typeface="Arial" panose="020B0604020202090204"/>
                <a:cs typeface="Arial" panose="020B0604020202090204"/>
              </a:rPr>
              <a:t>c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66314" y="2946171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4">
                <a:moveTo>
                  <a:pt x="0" y="0"/>
                </a:moveTo>
                <a:lnTo>
                  <a:pt x="1581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055698" y="2838582"/>
            <a:ext cx="4711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90" dirty="0">
                <a:latin typeface="Verdana" panose="020B0604030504040204"/>
                <a:cs typeface="Verdana" panose="020B0604030504040204"/>
              </a:rPr>
              <a:t>δ</a:t>
            </a:r>
            <a:r>
              <a:rPr sz="1050" i="1" spc="-135" baseline="-12000" dirty="0">
                <a:latin typeface="Arial" panose="020B0604020202090204"/>
                <a:cs typeface="Arial" panose="020B0604020202090204"/>
              </a:rPr>
              <a:t>x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 </a:t>
            </a:r>
            <a:r>
              <a:rPr sz="1500" spc="-52" baseline="-39000" dirty="0">
                <a:latin typeface="Arial" panose="020B0604020202090204"/>
                <a:cs typeface="Arial" panose="020B0604020202090204"/>
              </a:rPr>
              <a:t>2</a:t>
            </a:r>
            <a:r>
              <a:rPr sz="1500" i="1" spc="-52" baseline="-39000" dirty="0">
                <a:latin typeface="Arial" panose="020B0604020202090204"/>
                <a:cs typeface="Arial" panose="020B0604020202090204"/>
              </a:rPr>
              <a:t>B</a:t>
            </a:r>
            <a:endParaRPr sz="1500" baseline="-39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4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6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6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325755"/>
          </a:xfrm>
          <a:custGeom>
            <a:avLst/>
            <a:gdLst/>
            <a:ahLst/>
            <a:cxnLst/>
            <a:rect l="l" t="t" r="r" b="b"/>
            <a:pathLst>
              <a:path w="2304415" h="325755">
                <a:moveTo>
                  <a:pt x="0" y="325450"/>
                </a:moveTo>
                <a:lnTo>
                  <a:pt x="2303995" y="325450"/>
                </a:lnTo>
                <a:lnTo>
                  <a:pt x="2303995" y="0"/>
                </a:lnTo>
                <a:lnTo>
                  <a:pt x="0" y="0"/>
                </a:lnTo>
                <a:lnTo>
                  <a:pt x="0" y="32545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3995" y="65667"/>
            <a:ext cx="2304415" cy="17018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07950" marR="1818640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</a:t>
            </a:r>
            <a:r>
              <a:rPr sz="500" spc="3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o</a:t>
            </a:r>
            <a:r>
              <a:rPr sz="500" spc="-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ductions </a:t>
            </a:r>
            <a:r>
              <a:rPr sz="500" spc="-5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Intr</a:t>
            </a:r>
            <a:r>
              <a:rPr sz="500" spc="3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ductions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3" y="764133"/>
            <a:ext cx="3989704" cy="170815"/>
          </a:xfrm>
          <a:custGeom>
            <a:avLst/>
            <a:gdLst/>
            <a:ahLst/>
            <a:cxnLst/>
            <a:rect l="l" t="t" r="r" b="b"/>
            <a:pathLst>
              <a:path w="3989704" h="17081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0251"/>
                </a:lnTo>
                <a:lnTo>
                  <a:pt x="3989654" y="17025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9194" y="808367"/>
            <a:ext cx="4040403" cy="1639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9994" y="1446060"/>
            <a:ext cx="101600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433360"/>
            <a:ext cx="3938802" cy="11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859162"/>
            <a:ext cx="50749" cy="5868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9193" y="966007"/>
            <a:ext cx="3989704" cy="530860"/>
          </a:xfrm>
          <a:custGeom>
            <a:avLst/>
            <a:gdLst/>
            <a:ahLst/>
            <a:cxnLst/>
            <a:rect l="l" t="t" r="r" b="b"/>
            <a:pathLst>
              <a:path w="3989704" h="530860">
                <a:moveTo>
                  <a:pt x="3989654" y="0"/>
                </a:moveTo>
                <a:lnTo>
                  <a:pt x="0" y="0"/>
                </a:lnTo>
                <a:lnTo>
                  <a:pt x="0" y="480052"/>
                </a:lnTo>
                <a:lnTo>
                  <a:pt x="4008" y="499777"/>
                </a:lnTo>
                <a:lnTo>
                  <a:pt x="14922" y="515930"/>
                </a:lnTo>
                <a:lnTo>
                  <a:pt x="31075" y="526844"/>
                </a:lnTo>
                <a:lnTo>
                  <a:pt x="50800" y="530852"/>
                </a:lnTo>
                <a:lnTo>
                  <a:pt x="3938854" y="530852"/>
                </a:lnTo>
                <a:lnTo>
                  <a:pt x="3958579" y="526844"/>
                </a:lnTo>
                <a:lnTo>
                  <a:pt x="3974732" y="515930"/>
                </a:lnTo>
                <a:lnTo>
                  <a:pt x="3985646" y="499777"/>
                </a:lnTo>
                <a:lnTo>
                  <a:pt x="3989654" y="480052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846461"/>
            <a:ext cx="0" cy="619125"/>
          </a:xfrm>
          <a:custGeom>
            <a:avLst/>
            <a:gdLst/>
            <a:ahLst/>
            <a:cxnLst/>
            <a:rect l="l" t="t" r="r" b="b"/>
            <a:pathLst>
              <a:path h="619125">
                <a:moveTo>
                  <a:pt x="0" y="6186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83376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82106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80836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8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0181" y="1017054"/>
            <a:ext cx="59601" cy="596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0181" y="1206843"/>
            <a:ext cx="59601" cy="596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0" y="320342"/>
            <a:ext cx="4608195" cy="1138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9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SAR</a:t>
            </a:r>
            <a:r>
              <a:rPr sz="1400" spc="4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concept</a:t>
            </a:r>
            <a:endParaRPr sz="1400">
              <a:latin typeface="Trebuchet MS" panose="020B0703020202020204"/>
              <a:cs typeface="Trebuchet MS" panose="020B0703020202020204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 panose="02020503050405090304"/>
              <a:cs typeface="Times New Roman" panose="02020503050405090304"/>
            </a:endParaRPr>
          </a:p>
          <a:p>
            <a:pPr marL="359410">
              <a:lnSpc>
                <a:spcPct val="100000"/>
              </a:lnSpc>
            </a:pPr>
            <a:r>
              <a:rPr sz="10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Azimuth</a:t>
            </a:r>
            <a:r>
              <a:rPr sz="1000" spc="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resolution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612775">
              <a:lnSpc>
                <a:spcPct val="100000"/>
              </a:lnSpc>
              <a:spcBef>
                <a:spcPts val="290"/>
              </a:spcBef>
            </a:pPr>
            <a:r>
              <a:rPr sz="1000" spc="-15" dirty="0">
                <a:latin typeface="Arial" panose="020B0604020202090204"/>
                <a:cs typeface="Arial" panose="020B0604020202090204"/>
              </a:rPr>
              <a:t>Azimuth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Resolution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of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image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improves </a:t>
            </a:r>
            <a:r>
              <a:rPr sz="1000" spc="-100" dirty="0">
                <a:latin typeface="Arial" panose="020B0604020202090204"/>
                <a:cs typeface="Arial" panose="020B0604020202090204"/>
              </a:rPr>
              <a:t>as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aperture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size</a:t>
            </a:r>
            <a:r>
              <a:rPr sz="1000" spc="-12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65" dirty="0">
                <a:latin typeface="Arial" panose="020B0604020202090204"/>
                <a:cs typeface="Arial" panose="020B0604020202090204"/>
              </a:rPr>
              <a:t>increases.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612775" marR="401955">
              <a:lnSpc>
                <a:spcPct val="100000"/>
              </a:lnSpc>
              <a:spcBef>
                <a:spcPts val="295"/>
              </a:spcBef>
            </a:pPr>
            <a:r>
              <a:rPr sz="1000" spc="-30" dirty="0">
                <a:latin typeface="Arial" panose="020B0604020202090204"/>
                <a:cs typeface="Arial" panose="020B0604020202090204"/>
              </a:rPr>
              <a:t>Unfortunately,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increasing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aperture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size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(antenna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length) </a:t>
            </a:r>
            <a:r>
              <a:rPr sz="1000" spc="-65" dirty="0">
                <a:latin typeface="Arial" panose="020B0604020202090204"/>
                <a:cs typeface="Arial" panose="020B0604020202090204"/>
              </a:rPr>
              <a:t>may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simply 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be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impractical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(antenna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lengths </a:t>
            </a:r>
            <a:r>
              <a:rPr sz="1000" spc="-15" dirty="0">
                <a:latin typeface="Arial" panose="020B0604020202090204"/>
                <a:cs typeface="Arial" panose="020B0604020202090204"/>
              </a:rPr>
              <a:t>in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kilometers)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5195" y="1800618"/>
            <a:ext cx="1901825" cy="170815"/>
          </a:xfrm>
          <a:custGeom>
            <a:avLst/>
            <a:gdLst/>
            <a:ahLst/>
            <a:cxnLst/>
            <a:rect l="l" t="t" r="r" b="b"/>
            <a:pathLst>
              <a:path w="1901825" h="170814">
                <a:moveTo>
                  <a:pt x="185082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0251"/>
                </a:lnTo>
                <a:lnTo>
                  <a:pt x="1901622" y="170251"/>
                </a:lnTo>
                <a:lnTo>
                  <a:pt x="1901622" y="50800"/>
                </a:lnTo>
                <a:lnTo>
                  <a:pt x="1897613" y="31075"/>
                </a:lnTo>
                <a:lnTo>
                  <a:pt x="1886699" y="14922"/>
                </a:lnTo>
                <a:lnTo>
                  <a:pt x="1870547" y="4008"/>
                </a:lnTo>
                <a:lnTo>
                  <a:pt x="1850822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63296" y="1787352"/>
            <a:ext cx="8661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beam</a:t>
            </a:r>
            <a:r>
              <a:rPr sz="1000" spc="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resolution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5196" y="1844852"/>
            <a:ext cx="1952396" cy="1639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5996" y="3202609"/>
            <a:ext cx="101600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26797" y="3189909"/>
            <a:ext cx="1850795" cy="114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126818" y="1895627"/>
            <a:ext cx="50774" cy="13069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25195" y="2002476"/>
            <a:ext cx="1901825" cy="1250950"/>
          </a:xfrm>
          <a:custGeom>
            <a:avLst/>
            <a:gdLst/>
            <a:ahLst/>
            <a:cxnLst/>
            <a:rect l="l" t="t" r="r" b="b"/>
            <a:pathLst>
              <a:path w="1901825" h="1250950">
                <a:moveTo>
                  <a:pt x="1901622" y="0"/>
                </a:moveTo>
                <a:lnTo>
                  <a:pt x="0" y="0"/>
                </a:lnTo>
                <a:lnTo>
                  <a:pt x="0" y="1200133"/>
                </a:lnTo>
                <a:lnTo>
                  <a:pt x="4008" y="1219858"/>
                </a:lnTo>
                <a:lnTo>
                  <a:pt x="14922" y="1236011"/>
                </a:lnTo>
                <a:lnTo>
                  <a:pt x="31075" y="1246925"/>
                </a:lnTo>
                <a:lnTo>
                  <a:pt x="50800" y="1250933"/>
                </a:lnTo>
                <a:lnTo>
                  <a:pt x="1850822" y="1250933"/>
                </a:lnTo>
                <a:lnTo>
                  <a:pt x="1870547" y="1246925"/>
                </a:lnTo>
                <a:lnTo>
                  <a:pt x="1886699" y="1236011"/>
                </a:lnTo>
                <a:lnTo>
                  <a:pt x="1897613" y="1219858"/>
                </a:lnTo>
                <a:lnTo>
                  <a:pt x="1901622" y="1200133"/>
                </a:lnTo>
                <a:lnTo>
                  <a:pt x="1901622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126818" y="1882927"/>
            <a:ext cx="0" cy="1339215"/>
          </a:xfrm>
          <a:custGeom>
            <a:avLst/>
            <a:gdLst/>
            <a:ahLst/>
            <a:cxnLst/>
            <a:rect l="l" t="t" r="r" b="b"/>
            <a:pathLst>
              <a:path h="1339214">
                <a:moveTo>
                  <a:pt x="0" y="133873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126818" y="187022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126818" y="185752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126818" y="184482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75996" y="2027799"/>
            <a:ext cx="1799901" cy="11811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301201" y="1800618"/>
            <a:ext cx="2082164" cy="175895"/>
          </a:xfrm>
          <a:custGeom>
            <a:avLst/>
            <a:gdLst/>
            <a:ahLst/>
            <a:cxnLst/>
            <a:rect l="l" t="t" r="r" b="b"/>
            <a:pathLst>
              <a:path w="2082164" h="175894">
                <a:moveTo>
                  <a:pt x="2030819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2081632" y="175873"/>
                </a:lnTo>
                <a:lnTo>
                  <a:pt x="2081632" y="50800"/>
                </a:lnTo>
                <a:lnTo>
                  <a:pt x="2077623" y="31075"/>
                </a:lnTo>
                <a:lnTo>
                  <a:pt x="2066708" y="14922"/>
                </a:lnTo>
                <a:lnTo>
                  <a:pt x="2050551" y="4008"/>
                </a:lnTo>
                <a:lnTo>
                  <a:pt x="2030819" y="0"/>
                </a:lnTo>
                <a:close/>
              </a:path>
            </a:pathLst>
          </a:custGeom>
          <a:solidFill>
            <a:srgbClr val="005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339301" y="1787352"/>
            <a:ext cx="4724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Example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01201" y="1963839"/>
            <a:ext cx="2081630" cy="5060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352001" y="3069526"/>
            <a:ext cx="101600" cy="1016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402802" y="3056826"/>
            <a:ext cx="2030792" cy="1143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382833" y="1844852"/>
            <a:ext cx="50761" cy="122467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301201" y="2008101"/>
            <a:ext cx="2082164" cy="1112520"/>
          </a:xfrm>
          <a:custGeom>
            <a:avLst/>
            <a:gdLst/>
            <a:ahLst/>
            <a:cxnLst/>
            <a:rect l="l" t="t" r="r" b="b"/>
            <a:pathLst>
              <a:path w="2082164" h="1112520">
                <a:moveTo>
                  <a:pt x="2081632" y="0"/>
                </a:moveTo>
                <a:lnTo>
                  <a:pt x="0" y="0"/>
                </a:lnTo>
                <a:lnTo>
                  <a:pt x="0" y="1061425"/>
                </a:lnTo>
                <a:lnTo>
                  <a:pt x="4008" y="1081150"/>
                </a:lnTo>
                <a:lnTo>
                  <a:pt x="14922" y="1097303"/>
                </a:lnTo>
                <a:lnTo>
                  <a:pt x="31075" y="1108217"/>
                </a:lnTo>
                <a:lnTo>
                  <a:pt x="50800" y="1112225"/>
                </a:lnTo>
                <a:lnTo>
                  <a:pt x="2030819" y="1112225"/>
                </a:lnTo>
                <a:lnTo>
                  <a:pt x="2050551" y="1108217"/>
                </a:lnTo>
                <a:lnTo>
                  <a:pt x="2066708" y="1097303"/>
                </a:lnTo>
                <a:lnTo>
                  <a:pt x="2077623" y="1081150"/>
                </a:lnTo>
                <a:lnTo>
                  <a:pt x="2081632" y="1061425"/>
                </a:lnTo>
                <a:lnTo>
                  <a:pt x="2081632" y="0"/>
                </a:lnTo>
                <a:close/>
              </a:path>
            </a:pathLst>
          </a:custGeom>
          <a:solidFill>
            <a:srgbClr val="E5EF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382833" y="1882932"/>
            <a:ext cx="0" cy="1205865"/>
          </a:xfrm>
          <a:custGeom>
            <a:avLst/>
            <a:gdLst/>
            <a:ahLst/>
            <a:cxnLst/>
            <a:rect l="l" t="t" r="r" b="b"/>
            <a:pathLst>
              <a:path h="1205864">
                <a:moveTo>
                  <a:pt x="0" y="120564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382833" y="187023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382833" y="185753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382833" y="184483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2339301" y="1982068"/>
            <a:ext cx="19748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 panose="020B0604020202090204"/>
                <a:cs typeface="Arial" panose="020B0604020202090204"/>
              </a:rPr>
              <a:t>Uniform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aperture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antenna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has a</a:t>
            </a:r>
            <a:r>
              <a:rPr sz="1000" spc="-1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lobe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41165" y="2215479"/>
            <a:ext cx="7683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10" dirty="0">
                <a:latin typeface="Arial" panose="020B0604020202090204"/>
                <a:cs typeface="Arial" panose="020B0604020202090204"/>
              </a:rPr>
              <a:t>L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39301" y="2133897"/>
            <a:ext cx="19481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 panose="020B0604020202090204"/>
                <a:cs typeface="Arial" panose="020B0604020202090204"/>
              </a:rPr>
              <a:t>with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an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aperture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angle </a:t>
            </a:r>
            <a:r>
              <a:rPr sz="1000" i="1" spc="-200" dirty="0">
                <a:latin typeface="Verdana" panose="020B0604030504040204"/>
                <a:cs typeface="Verdana" panose="020B0604030504040204"/>
              </a:rPr>
              <a:t>φ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 </a:t>
            </a:r>
            <a:r>
              <a:rPr sz="1050" i="1" u="sng" spc="150" baseline="32000" dirty="0">
                <a:uFill>
                  <a:solidFill>
                    <a:srgbClr val="000000"/>
                  </a:solidFill>
                </a:uFill>
                <a:latin typeface="Trebuchet MS" panose="020B0703020202020204"/>
                <a:cs typeface="Trebuchet MS" panose="020B0703020202020204"/>
              </a:rPr>
              <a:t>λ</a:t>
            </a:r>
            <a:r>
              <a:rPr sz="1050" i="1" spc="67" baseline="32000" dirty="0">
                <a:latin typeface="Trebuchet MS" panose="020B0703020202020204"/>
                <a:cs typeface="Trebuchet MS" panose="020B0703020202020204"/>
              </a:rPr>
              <a:t> </a:t>
            </a:r>
            <a:r>
              <a:rPr sz="1000" spc="-65" dirty="0">
                <a:latin typeface="Arial" panose="020B0604020202090204"/>
                <a:cs typeface="Arial" panose="020B0604020202090204"/>
              </a:rPr>
              <a:t>where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39301" y="2285725"/>
            <a:ext cx="2003425" cy="633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sz="1000" i="1" spc="-20" dirty="0">
                <a:latin typeface="Arial" panose="020B0604020202090204"/>
                <a:cs typeface="Arial" panose="020B0604020202090204"/>
              </a:rPr>
              <a:t>L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is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antenna</a:t>
            </a:r>
            <a:r>
              <a:rPr sz="1000" spc="6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dimension.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12700">
              <a:lnSpc>
                <a:spcPts val="1195"/>
              </a:lnSpc>
            </a:pPr>
            <a:r>
              <a:rPr sz="1000" i="1" spc="-20" dirty="0">
                <a:latin typeface="Arial" panose="020B0604020202090204"/>
                <a:cs typeface="Arial" panose="020B0604020202090204"/>
              </a:rPr>
              <a:t>L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10m, </a:t>
            </a:r>
            <a:r>
              <a:rPr sz="1000" i="1" spc="-15" dirty="0">
                <a:latin typeface="Verdana" panose="020B0604030504040204"/>
                <a:cs typeface="Verdana" panose="020B0604030504040204"/>
              </a:rPr>
              <a:t>λ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r>
              <a:rPr sz="1000" spc="-16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20cm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12700" marR="5080">
              <a:lnSpc>
                <a:spcPts val="1200"/>
              </a:lnSpc>
              <a:spcBef>
                <a:spcPts val="40"/>
              </a:spcBef>
            </a:pPr>
            <a:r>
              <a:rPr sz="1000" spc="5" dirty="0">
                <a:latin typeface="Arial" panose="020B0604020202090204"/>
                <a:cs typeface="Arial" panose="020B0604020202090204"/>
              </a:rPr>
              <a:t>=</a:t>
            </a:r>
            <a:r>
              <a:rPr sz="1000" spc="5" dirty="0">
                <a:latin typeface="Noto Sans CJK JP Regular"/>
                <a:cs typeface="Noto Sans CJK JP Regular"/>
              </a:rPr>
              <a:t>⇒ </a:t>
            </a:r>
            <a:r>
              <a:rPr sz="1000" i="1" spc="-200" dirty="0">
                <a:latin typeface="Verdana" panose="020B0604030504040204"/>
                <a:cs typeface="Verdana" panose="020B0604030504040204"/>
              </a:rPr>
              <a:t>φ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0</a:t>
            </a:r>
            <a:r>
              <a:rPr sz="1000" i="1" spc="-55" dirty="0">
                <a:latin typeface="Verdana" panose="020B0604030504040204"/>
                <a:cs typeface="Verdana" panose="020B0604030504040204"/>
              </a:rPr>
              <a:t>.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02</a:t>
            </a:r>
            <a:r>
              <a:rPr sz="1000" i="1" spc="-55" dirty="0">
                <a:latin typeface="Arial" panose="020B0604020202090204"/>
                <a:cs typeface="Arial" panose="020B0604020202090204"/>
              </a:rPr>
              <a:t>rad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1</a:t>
            </a:r>
            <a:r>
              <a:rPr sz="1000" i="1" spc="-55" dirty="0">
                <a:latin typeface="Verdana" panose="020B0604030504040204"/>
                <a:cs typeface="Verdana" panose="020B0604030504040204"/>
              </a:rPr>
              <a:t>.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145</a:t>
            </a:r>
            <a:r>
              <a:rPr sz="1050" spc="-82" baseline="28000" dirty="0">
                <a:latin typeface="DejaVu Sans"/>
                <a:cs typeface="DejaVu Sans"/>
              </a:rPr>
              <a:t>◦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for  </a:t>
            </a:r>
            <a:r>
              <a:rPr sz="1000" spc="-10" dirty="0">
                <a:latin typeface="Arial" panose="020B0604020202090204"/>
                <a:cs typeface="Arial" panose="020B0604020202090204"/>
              </a:rPr>
              <a:t>H=800km, </a:t>
            </a:r>
            <a:r>
              <a:rPr sz="1000" i="1" spc="-90" dirty="0">
                <a:latin typeface="Verdana" panose="020B0604030504040204"/>
                <a:cs typeface="Verdana" panose="020B0604030504040204"/>
              </a:rPr>
              <a:t>θ</a:t>
            </a:r>
            <a:r>
              <a:rPr sz="1050" spc="-135" baseline="-12000" dirty="0">
                <a:latin typeface="Arial" panose="020B0604020202090204"/>
                <a:cs typeface="Arial" panose="020B0604020202090204"/>
              </a:rPr>
              <a:t>0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20</a:t>
            </a:r>
            <a:r>
              <a:rPr sz="1050" spc="-67" baseline="28000" dirty="0">
                <a:latin typeface="DejaVu Sans"/>
                <a:cs typeface="DejaVu Sans"/>
              </a:rPr>
              <a:t>◦ </a:t>
            </a:r>
            <a:r>
              <a:rPr sz="1000" spc="5" dirty="0">
                <a:latin typeface="Arial" panose="020B0604020202090204"/>
                <a:cs typeface="Arial" panose="020B0604020202090204"/>
              </a:rPr>
              <a:t>=</a:t>
            </a:r>
            <a:r>
              <a:rPr sz="1000" spc="5" dirty="0">
                <a:latin typeface="Noto Sans CJK JP Regular"/>
                <a:cs typeface="Noto Sans CJK JP Regular"/>
              </a:rPr>
              <a:t>⇒ </a:t>
            </a:r>
            <a:r>
              <a:rPr sz="1000" i="1" spc="-80" dirty="0">
                <a:latin typeface="Arial" panose="020B0604020202090204"/>
                <a:cs typeface="Arial" panose="020B0604020202090204"/>
              </a:rPr>
              <a:t>R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r>
              <a:rPr sz="1000" spc="-14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900</a:t>
            </a:r>
            <a:r>
              <a:rPr sz="1000" i="1" spc="-50" dirty="0">
                <a:latin typeface="Arial" panose="020B0604020202090204"/>
                <a:cs typeface="Arial" panose="020B0604020202090204"/>
              </a:rPr>
              <a:t>km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95537" y="2949984"/>
            <a:ext cx="692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 panose="020B0604020202090204"/>
                <a:cs typeface="Arial" panose="020B0604020202090204"/>
              </a:rPr>
              <a:t>y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08287" y="2874558"/>
            <a:ext cx="8636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u="sng" spc="-15" dirty="0">
                <a:uFill>
                  <a:solidFill>
                    <a:srgbClr val="000000"/>
                  </a:solidFill>
                </a:uFill>
                <a:latin typeface="Trebuchet MS" panose="020B0703020202020204"/>
                <a:cs typeface="Trebuchet MS" panose="020B0703020202020204"/>
              </a:rPr>
              <a:t>φ</a:t>
            </a:r>
            <a:endParaRPr sz="700">
              <a:latin typeface="Trebuchet MS" panose="020B0703020202020204"/>
              <a:cs typeface="Trebuchet MS" panose="020B0703020202020204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15183" y="2974634"/>
            <a:ext cx="73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latin typeface="Arial" panose="020B0604020202090204"/>
                <a:cs typeface="Arial" panose="020B0604020202090204"/>
              </a:rPr>
              <a:t>2</a:t>
            </a:r>
            <a:endParaRPr sz="7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39301" y="2893052"/>
            <a:ext cx="1689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92480" algn="l"/>
              </a:tabLst>
            </a:pPr>
            <a:r>
              <a:rPr sz="1000" i="1" spc="-170" dirty="0">
                <a:latin typeface="Verdana" panose="020B0604030504040204"/>
                <a:cs typeface="Verdana" panose="020B0604030504040204"/>
              </a:rPr>
              <a:t>δ   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</a:t>
            </a:r>
            <a:r>
              <a:rPr sz="1000" spc="2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2</a:t>
            </a:r>
            <a:r>
              <a:rPr sz="1000" i="1" spc="-75" dirty="0">
                <a:latin typeface="Arial" panose="020B0604020202090204"/>
                <a:cs typeface="Arial" panose="020B0604020202090204"/>
              </a:rPr>
              <a:t>R</a:t>
            </a:r>
            <a:r>
              <a:rPr sz="1000" i="1" spc="-3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15" dirty="0">
                <a:latin typeface="Arial" panose="020B0604020202090204"/>
                <a:cs typeface="Arial" panose="020B0604020202090204"/>
              </a:rPr>
              <a:t>tan	</a:t>
            </a:r>
            <a:r>
              <a:rPr sz="1000" spc="-229" dirty="0">
                <a:latin typeface="Noto Sans CJK JP Regular"/>
                <a:cs typeface="Noto Sans CJK JP Regular"/>
              </a:rPr>
              <a:t>≈</a:t>
            </a:r>
            <a:r>
              <a:rPr sz="1000" spc="30" dirty="0">
                <a:latin typeface="Noto Sans CJK JP Regular"/>
                <a:cs typeface="Noto Sans CJK JP Regular"/>
              </a:rPr>
              <a:t> </a:t>
            </a:r>
            <a:r>
              <a:rPr sz="1000" i="1" spc="-100" dirty="0">
                <a:latin typeface="Arial" panose="020B0604020202090204"/>
                <a:cs typeface="Arial" panose="020B0604020202090204"/>
              </a:rPr>
              <a:t>R</a:t>
            </a:r>
            <a:r>
              <a:rPr sz="1000" i="1" spc="-100" dirty="0">
                <a:latin typeface="Verdana" panose="020B0604030504040204"/>
                <a:cs typeface="Verdana" panose="020B0604030504040204"/>
              </a:rPr>
              <a:t>φ </a:t>
            </a:r>
            <a:r>
              <a:rPr sz="1000" spc="190" dirty="0">
                <a:latin typeface="Arial" panose="020B0604020202090204"/>
                <a:cs typeface="Arial" panose="020B0604020202090204"/>
              </a:rPr>
              <a:t>=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18</a:t>
            </a:r>
            <a:r>
              <a:rPr sz="1000" i="1" spc="-45" dirty="0">
                <a:latin typeface="Arial" panose="020B0604020202090204"/>
                <a:cs typeface="Arial" panose="020B0604020202090204"/>
              </a:rPr>
              <a:t>km</a:t>
            </a:r>
            <a:r>
              <a:rPr sz="1000" i="1" spc="-160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40" dirty="0">
                <a:latin typeface="Arial" panose="020B0604020202090204"/>
                <a:cs typeface="Arial" panose="020B0604020202090204"/>
              </a:rPr>
              <a:t>!!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1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2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3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3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325755"/>
          </a:xfrm>
          <a:custGeom>
            <a:avLst/>
            <a:gdLst/>
            <a:ahLst/>
            <a:cxnLst/>
            <a:rect l="l" t="t" r="r" b="b"/>
            <a:pathLst>
              <a:path w="2304415" h="325755">
                <a:moveTo>
                  <a:pt x="0" y="325450"/>
                </a:moveTo>
                <a:lnTo>
                  <a:pt x="2303995" y="325450"/>
                </a:lnTo>
                <a:lnTo>
                  <a:pt x="2303995" y="0"/>
                </a:lnTo>
                <a:lnTo>
                  <a:pt x="0" y="0"/>
                </a:lnTo>
                <a:lnTo>
                  <a:pt x="0" y="32545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3995" y="65667"/>
            <a:ext cx="2304415" cy="17018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07950" marR="1818640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</a:t>
            </a:r>
            <a:r>
              <a:rPr sz="500" spc="3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o</a:t>
            </a:r>
            <a:r>
              <a:rPr sz="500" spc="-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ductions </a:t>
            </a:r>
            <a:r>
              <a:rPr sz="500" spc="-5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Intr</a:t>
            </a:r>
            <a:r>
              <a:rPr sz="500" spc="3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ductions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0" y="320342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9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SAR</a:t>
            </a:r>
            <a:r>
              <a:rPr sz="1400" spc="4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concept</a:t>
            </a:r>
            <a:endParaRPr sz="1400">
              <a:latin typeface="Trebuchet MS" panose="020B0703020202020204"/>
              <a:cs typeface="Trebuchet MS" panose="020B0703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193" y="1036421"/>
            <a:ext cx="3989704" cy="170815"/>
          </a:xfrm>
          <a:custGeom>
            <a:avLst/>
            <a:gdLst/>
            <a:ahLst/>
            <a:cxnLst/>
            <a:rect l="l" t="t" r="r" b="b"/>
            <a:pathLst>
              <a:path w="3989704" h="17081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0251"/>
                </a:lnTo>
                <a:lnTo>
                  <a:pt x="3989654" y="17025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194" y="1080668"/>
            <a:ext cx="4040403" cy="1639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9994" y="1521536"/>
            <a:ext cx="101600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794" y="1508836"/>
            <a:ext cx="3938802" cy="11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131458"/>
            <a:ext cx="50749" cy="3900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238303"/>
            <a:ext cx="3989704" cy="334645"/>
          </a:xfrm>
          <a:custGeom>
            <a:avLst/>
            <a:gdLst/>
            <a:ahLst/>
            <a:cxnLst/>
            <a:rect l="l" t="t" r="r" b="b"/>
            <a:pathLst>
              <a:path w="3989704" h="334644">
                <a:moveTo>
                  <a:pt x="3989654" y="0"/>
                </a:moveTo>
                <a:lnTo>
                  <a:pt x="0" y="0"/>
                </a:lnTo>
                <a:lnTo>
                  <a:pt x="0" y="283232"/>
                </a:lnTo>
                <a:lnTo>
                  <a:pt x="4008" y="302957"/>
                </a:lnTo>
                <a:lnTo>
                  <a:pt x="14922" y="319110"/>
                </a:lnTo>
                <a:lnTo>
                  <a:pt x="31075" y="330024"/>
                </a:lnTo>
                <a:lnTo>
                  <a:pt x="50800" y="334033"/>
                </a:lnTo>
                <a:lnTo>
                  <a:pt x="3938854" y="334033"/>
                </a:lnTo>
                <a:lnTo>
                  <a:pt x="3958579" y="330024"/>
                </a:lnTo>
                <a:lnTo>
                  <a:pt x="3974732" y="319110"/>
                </a:lnTo>
                <a:lnTo>
                  <a:pt x="3985646" y="302957"/>
                </a:lnTo>
                <a:lnTo>
                  <a:pt x="3989654" y="283232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118758"/>
            <a:ext cx="0" cy="422275"/>
          </a:xfrm>
          <a:custGeom>
            <a:avLst/>
            <a:gdLst/>
            <a:ahLst/>
            <a:cxnLst/>
            <a:rect l="l" t="t" r="r" b="b"/>
            <a:pathLst>
              <a:path h="422275">
                <a:moveTo>
                  <a:pt x="0" y="42182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10605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09335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08065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47294" y="985907"/>
            <a:ext cx="3912870" cy="5556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000" spc="-6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Goal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sz="1000" spc="-45" dirty="0">
                <a:latin typeface="Arial" panose="020B0604020202090204"/>
                <a:cs typeface="Arial" panose="020B0604020202090204"/>
              </a:rPr>
              <a:t>gain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advantages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of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a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large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aperture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radar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by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using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a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smaller,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traveling 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aperture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9193" y="1724266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47294" y="1711000"/>
            <a:ext cx="1054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Azimuth </a:t>
            </a:r>
            <a:r>
              <a:rPr sz="1000" spc="-6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processing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9194" y="1887486"/>
            <a:ext cx="3989653" cy="506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59994" y="2756217"/>
            <a:ext cx="101600" cy="101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0794" y="2743517"/>
            <a:ext cx="3938802" cy="114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98848" y="1768500"/>
            <a:ext cx="50749" cy="9877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9193" y="1931748"/>
            <a:ext cx="3989704" cy="875665"/>
          </a:xfrm>
          <a:custGeom>
            <a:avLst/>
            <a:gdLst/>
            <a:ahLst/>
            <a:cxnLst/>
            <a:rect l="l" t="t" r="r" b="b"/>
            <a:pathLst>
              <a:path w="3989704" h="875664">
                <a:moveTo>
                  <a:pt x="3989654" y="0"/>
                </a:moveTo>
                <a:lnTo>
                  <a:pt x="0" y="0"/>
                </a:lnTo>
                <a:lnTo>
                  <a:pt x="0" y="824468"/>
                </a:lnTo>
                <a:lnTo>
                  <a:pt x="4008" y="844193"/>
                </a:lnTo>
                <a:lnTo>
                  <a:pt x="14922" y="860346"/>
                </a:lnTo>
                <a:lnTo>
                  <a:pt x="31075" y="871260"/>
                </a:lnTo>
                <a:lnTo>
                  <a:pt x="50800" y="875269"/>
                </a:lnTo>
                <a:lnTo>
                  <a:pt x="3938854" y="875269"/>
                </a:lnTo>
                <a:lnTo>
                  <a:pt x="3958579" y="871260"/>
                </a:lnTo>
                <a:lnTo>
                  <a:pt x="3974732" y="860346"/>
                </a:lnTo>
                <a:lnTo>
                  <a:pt x="3985646" y="844193"/>
                </a:lnTo>
                <a:lnTo>
                  <a:pt x="3989654" y="824468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1806580"/>
            <a:ext cx="0" cy="969010"/>
          </a:xfrm>
          <a:custGeom>
            <a:avLst/>
            <a:gdLst/>
            <a:ahLst/>
            <a:cxnLst/>
            <a:rect l="l" t="t" r="r" b="b"/>
            <a:pathLst>
              <a:path h="969010">
                <a:moveTo>
                  <a:pt x="0" y="9686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179388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178118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176848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03997" y="1957060"/>
            <a:ext cx="1800072" cy="8055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6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7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7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325755"/>
          </a:xfrm>
          <a:custGeom>
            <a:avLst/>
            <a:gdLst/>
            <a:ahLst/>
            <a:cxnLst/>
            <a:rect l="l" t="t" r="r" b="b"/>
            <a:pathLst>
              <a:path w="2304415" h="325755">
                <a:moveTo>
                  <a:pt x="0" y="325450"/>
                </a:moveTo>
                <a:lnTo>
                  <a:pt x="2303995" y="325450"/>
                </a:lnTo>
                <a:lnTo>
                  <a:pt x="2303995" y="0"/>
                </a:lnTo>
                <a:lnTo>
                  <a:pt x="0" y="0"/>
                </a:lnTo>
                <a:lnTo>
                  <a:pt x="0" y="32545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3995" y="0"/>
            <a:ext cx="2304415" cy="3073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07950" marR="1514475">
              <a:lnSpc>
                <a:spcPts val="540"/>
              </a:lnSpc>
              <a:spcBef>
                <a:spcPts val="165"/>
              </a:spcBef>
            </a:pP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Geometric </a:t>
            </a:r>
            <a:r>
              <a:rPr sz="5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point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</a:t>
            </a:r>
            <a:r>
              <a:rPr sz="500" spc="-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PSF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</a:t>
            </a:r>
            <a:r>
              <a:rPr sz="500" spc="-3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view</a:t>
            </a:r>
            <a:endParaRPr sz="500">
              <a:latin typeface="Arial" panose="020B0604020202090204"/>
              <a:cs typeface="Arial" panose="020B0604020202090204"/>
            </a:endParaRPr>
          </a:p>
          <a:p>
            <a:pPr marL="107950" marR="1198245">
              <a:lnSpc>
                <a:spcPts val="540"/>
              </a:lnSpc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The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signal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processing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Why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different </a:t>
            </a:r>
            <a:r>
              <a:rPr sz="500" spc="-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SAR</a:t>
            </a:r>
            <a:r>
              <a:rPr sz="500" spc="7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 </a:t>
            </a:r>
            <a:r>
              <a:rPr sz="500" spc="-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algorithms?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0" y="320342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8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Geometric </a:t>
            </a:r>
            <a:r>
              <a:rPr sz="1400" spc="-7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properties </a:t>
            </a:r>
            <a:r>
              <a:rPr sz="1400" spc="-7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of </a:t>
            </a:r>
            <a:r>
              <a:rPr sz="1400" spc="-6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a </a:t>
            </a:r>
            <a:r>
              <a:rPr sz="1400" spc="9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SAR</a:t>
            </a:r>
            <a:r>
              <a:rPr sz="1400" spc="515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acquisition</a:t>
            </a:r>
            <a:endParaRPr sz="1400">
              <a:latin typeface="Trebuchet MS" panose="020B0703020202020204"/>
              <a:cs typeface="Trebuchet MS" panose="020B0703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193" y="1098841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194" y="1262062"/>
            <a:ext cx="3989653" cy="5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9994" y="1627530"/>
            <a:ext cx="101600" cy="10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794" y="1614830"/>
            <a:ext cx="3938802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143076"/>
            <a:ext cx="50749" cy="48445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306339"/>
            <a:ext cx="3989704" cy="372110"/>
          </a:xfrm>
          <a:custGeom>
            <a:avLst/>
            <a:gdLst/>
            <a:ahLst/>
            <a:cxnLst/>
            <a:rect l="l" t="t" r="r" b="b"/>
            <a:pathLst>
              <a:path w="3989704" h="372110">
                <a:moveTo>
                  <a:pt x="3989654" y="0"/>
                </a:moveTo>
                <a:lnTo>
                  <a:pt x="0" y="0"/>
                </a:lnTo>
                <a:lnTo>
                  <a:pt x="0" y="321190"/>
                </a:lnTo>
                <a:lnTo>
                  <a:pt x="4008" y="340915"/>
                </a:lnTo>
                <a:lnTo>
                  <a:pt x="14922" y="357068"/>
                </a:lnTo>
                <a:lnTo>
                  <a:pt x="31075" y="367982"/>
                </a:lnTo>
                <a:lnTo>
                  <a:pt x="50800" y="371991"/>
                </a:lnTo>
                <a:lnTo>
                  <a:pt x="3938854" y="371991"/>
                </a:lnTo>
                <a:lnTo>
                  <a:pt x="3958579" y="367982"/>
                </a:lnTo>
                <a:lnTo>
                  <a:pt x="3974732" y="357068"/>
                </a:lnTo>
                <a:lnTo>
                  <a:pt x="3985646" y="340915"/>
                </a:lnTo>
                <a:lnTo>
                  <a:pt x="3989654" y="321190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181171"/>
            <a:ext cx="0" cy="465455"/>
          </a:xfrm>
          <a:custGeom>
            <a:avLst/>
            <a:gdLst/>
            <a:ahLst/>
            <a:cxnLst/>
            <a:rect l="l" t="t" r="r" b="b"/>
            <a:pathLst>
              <a:path h="465455">
                <a:moveTo>
                  <a:pt x="0" y="46540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16847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15577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14307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0181" y="1357376"/>
            <a:ext cx="59601" cy="596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0181" y="1547164"/>
            <a:ext cx="59601" cy="596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47294" y="1042689"/>
            <a:ext cx="3221355" cy="6051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7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SAR </a:t>
            </a:r>
            <a:r>
              <a:rPr sz="1000" spc="-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geometric</a:t>
            </a:r>
            <a:r>
              <a:rPr sz="1000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principles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 marR="5080">
              <a:lnSpc>
                <a:spcPct val="125000"/>
              </a:lnSpc>
              <a:spcBef>
                <a:spcPts val="40"/>
              </a:spcBef>
            </a:pPr>
            <a:r>
              <a:rPr sz="1000" spc="-35" dirty="0">
                <a:latin typeface="Arial" panose="020B0604020202090204"/>
                <a:cs typeface="Arial" panose="020B0604020202090204"/>
              </a:rPr>
              <a:t>Points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of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ground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are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differentiated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by </a:t>
            </a:r>
            <a:r>
              <a:rPr sz="1000" spc="-15" dirty="0">
                <a:latin typeface="Arial" panose="020B0604020202090204"/>
                <a:cs typeface="Arial" panose="020B0604020202090204"/>
              </a:rPr>
              <a:t>their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distance 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Points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of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ground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are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differentiated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by </a:t>
            </a:r>
            <a:r>
              <a:rPr sz="1000" spc="-15" dirty="0">
                <a:latin typeface="Arial" panose="020B0604020202090204"/>
                <a:cs typeface="Arial" panose="020B0604020202090204"/>
              </a:rPr>
              <a:t>their</a:t>
            </a:r>
            <a:r>
              <a:rPr sz="1000" spc="3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doppler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9193" y="1830260"/>
            <a:ext cx="3989704" cy="175895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3"/>
                </a:lnTo>
                <a:lnTo>
                  <a:pt x="3989654" y="17587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005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9194" y="1993481"/>
            <a:ext cx="3989653" cy="506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59994" y="2662605"/>
            <a:ext cx="101600" cy="101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0794" y="2649905"/>
            <a:ext cx="3938802" cy="1143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98848" y="1874494"/>
            <a:ext cx="50749" cy="78811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193" y="2037749"/>
            <a:ext cx="3989704" cy="676275"/>
          </a:xfrm>
          <a:custGeom>
            <a:avLst/>
            <a:gdLst/>
            <a:ahLst/>
            <a:cxnLst/>
            <a:rect l="l" t="t" r="r" b="b"/>
            <a:pathLst>
              <a:path w="3989704" h="676275">
                <a:moveTo>
                  <a:pt x="3989654" y="0"/>
                </a:moveTo>
                <a:lnTo>
                  <a:pt x="0" y="0"/>
                </a:lnTo>
                <a:lnTo>
                  <a:pt x="0" y="624856"/>
                </a:lnTo>
                <a:lnTo>
                  <a:pt x="4008" y="644581"/>
                </a:lnTo>
                <a:lnTo>
                  <a:pt x="14922" y="660734"/>
                </a:lnTo>
                <a:lnTo>
                  <a:pt x="31075" y="671648"/>
                </a:lnTo>
                <a:lnTo>
                  <a:pt x="50800" y="675656"/>
                </a:lnTo>
                <a:lnTo>
                  <a:pt x="3938854" y="675656"/>
                </a:lnTo>
                <a:lnTo>
                  <a:pt x="3958579" y="671648"/>
                </a:lnTo>
                <a:lnTo>
                  <a:pt x="3974732" y="660734"/>
                </a:lnTo>
                <a:lnTo>
                  <a:pt x="3985646" y="644581"/>
                </a:lnTo>
                <a:lnTo>
                  <a:pt x="3989654" y="624856"/>
                </a:lnTo>
                <a:lnTo>
                  <a:pt x="3989654" y="0"/>
                </a:lnTo>
                <a:close/>
              </a:path>
            </a:pathLst>
          </a:custGeom>
          <a:solidFill>
            <a:srgbClr val="E5EF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1912580"/>
            <a:ext cx="0" cy="769620"/>
          </a:xfrm>
          <a:custGeom>
            <a:avLst/>
            <a:gdLst/>
            <a:ahLst/>
            <a:cxnLst/>
            <a:rect l="l" t="t" r="r" b="b"/>
            <a:pathLst>
              <a:path h="769619">
                <a:moveTo>
                  <a:pt x="0" y="76907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189988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188718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98848" y="187448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90181" y="2088794"/>
            <a:ext cx="59601" cy="596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90181" y="2430411"/>
            <a:ext cx="59601" cy="596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47294" y="1774120"/>
            <a:ext cx="3913504" cy="9086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5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Separation </a:t>
            </a:r>
            <a:r>
              <a:rPr sz="1000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according </a:t>
            </a:r>
            <a:r>
              <a:rPr sz="10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to</a:t>
            </a:r>
            <a:r>
              <a:rPr sz="1000" spc="24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distance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 marR="424180">
              <a:lnSpc>
                <a:spcPct val="100000"/>
              </a:lnSpc>
              <a:spcBef>
                <a:spcPts val="335"/>
              </a:spcBef>
            </a:pPr>
            <a:r>
              <a:rPr sz="1000" spc="-15" dirty="0">
                <a:latin typeface="Arial" panose="020B0604020202090204"/>
                <a:cs typeface="Arial" panose="020B0604020202090204"/>
              </a:rPr>
              <a:t>What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are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set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of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points </a:t>
            </a:r>
            <a:r>
              <a:rPr sz="1000" spc="-35" dirty="0">
                <a:latin typeface="Arial" panose="020B0604020202090204"/>
                <a:cs typeface="Arial" panose="020B0604020202090204"/>
              </a:rPr>
              <a:t>located </a:t>
            </a:r>
            <a:r>
              <a:rPr sz="1000" dirty="0">
                <a:latin typeface="Arial" panose="020B0604020202090204"/>
                <a:cs typeface="Arial" panose="020B0604020202090204"/>
              </a:rPr>
              <a:t>at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a </a:t>
            </a:r>
            <a:r>
              <a:rPr sz="1000" spc="-50" dirty="0">
                <a:latin typeface="Arial" panose="020B0604020202090204"/>
                <a:cs typeface="Arial" panose="020B0604020202090204"/>
              </a:rPr>
              <a:t>given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distance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of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antenna</a:t>
            </a:r>
            <a:r>
              <a:rPr sz="1000" spc="4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90" dirty="0">
                <a:latin typeface="Arial" panose="020B0604020202090204"/>
                <a:cs typeface="Arial" panose="020B0604020202090204"/>
              </a:rPr>
              <a:t>?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265430" marR="5080">
              <a:lnSpc>
                <a:spcPct val="100000"/>
              </a:lnSpc>
              <a:spcBef>
                <a:spcPts val="290"/>
              </a:spcBef>
            </a:pPr>
            <a:r>
              <a:rPr sz="1000" spc="-15" dirty="0">
                <a:latin typeface="Arial" panose="020B0604020202090204"/>
                <a:cs typeface="Arial" panose="020B0604020202090204"/>
              </a:rPr>
              <a:t>What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are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intersection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of this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set </a:t>
            </a:r>
            <a:r>
              <a:rPr sz="1000" dirty="0">
                <a:latin typeface="Arial" panose="020B0604020202090204"/>
                <a:cs typeface="Arial" panose="020B0604020202090204"/>
              </a:rPr>
              <a:t>with 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the </a:t>
            </a:r>
            <a:r>
              <a:rPr sz="1000" spc="-40" dirty="0">
                <a:latin typeface="Arial" panose="020B0604020202090204"/>
                <a:cs typeface="Arial" panose="020B0604020202090204"/>
              </a:rPr>
              <a:t>ground </a:t>
            </a:r>
            <a:r>
              <a:rPr sz="1000" spc="20" dirty="0">
                <a:latin typeface="Arial" panose="020B0604020202090204"/>
                <a:cs typeface="Arial" panose="020B0604020202090204"/>
              </a:rPr>
              <a:t>if </a:t>
            </a:r>
            <a:r>
              <a:rPr sz="1000" spc="45" dirty="0">
                <a:latin typeface="Arial" panose="020B0604020202090204"/>
                <a:cs typeface="Arial" panose="020B0604020202090204"/>
              </a:rPr>
              <a:t>it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is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assumed  </a:t>
            </a:r>
            <a:r>
              <a:rPr sz="1000" spc="10" dirty="0">
                <a:latin typeface="Arial" panose="020B0604020202090204"/>
                <a:cs typeface="Arial" panose="020B0604020202090204"/>
              </a:rPr>
              <a:t>to </a:t>
            </a:r>
            <a:r>
              <a:rPr sz="1000" spc="-70" dirty="0">
                <a:latin typeface="Arial" panose="020B0604020202090204"/>
                <a:cs typeface="Arial" panose="020B0604020202090204"/>
              </a:rPr>
              <a:t>be </a:t>
            </a:r>
            <a:r>
              <a:rPr sz="1000" spc="-60" dirty="0">
                <a:latin typeface="Arial" panose="020B0604020202090204"/>
                <a:cs typeface="Arial" panose="020B0604020202090204"/>
              </a:rPr>
              <a:t>an </a:t>
            </a:r>
            <a:r>
              <a:rPr sz="1000" spc="-30" dirty="0">
                <a:latin typeface="Arial" panose="020B0604020202090204"/>
                <a:cs typeface="Arial" panose="020B0604020202090204"/>
              </a:rPr>
              <a:t>horizontal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plane</a:t>
            </a:r>
            <a:r>
              <a:rPr sz="1000" spc="-2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90" dirty="0">
                <a:latin typeface="Arial" panose="020B0604020202090204"/>
                <a:cs typeface="Arial" panose="020B0604020202090204"/>
              </a:rPr>
              <a:t>?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9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0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1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1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936" y="31403"/>
            <a:ext cx="1266190" cy="2387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68020" algn="r">
              <a:lnSpc>
                <a:spcPts val="540"/>
              </a:lnSpc>
              <a:spcBef>
                <a:spcPts val="165"/>
              </a:spcBef>
            </a:pPr>
            <a:r>
              <a:rPr sz="500" spc="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Introduction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to</a:t>
            </a:r>
            <a:r>
              <a:rPr sz="500" spc="1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1" action="ppaction://hlinksldjump"/>
              </a:rPr>
              <a:t>SAR </a:t>
            </a:r>
            <a:r>
              <a:rPr sz="500" spc="-10" dirty="0">
                <a:solidFill>
                  <a:srgbClr val="7F7F7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Understanding SAR: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different points</a:t>
            </a:r>
            <a:r>
              <a:rPr sz="500" spc="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</a:t>
            </a:r>
            <a:r>
              <a:rPr sz="500" spc="3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Example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of </a:t>
            </a:r>
            <a:r>
              <a:rPr sz="500" spc="-2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 </a:t>
            </a:r>
            <a:r>
              <a:rPr sz="500" spc="-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SAR </a:t>
            </a:r>
            <a:r>
              <a:rPr sz="500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algorithm: the</a:t>
            </a:r>
            <a:r>
              <a:rPr sz="500" spc="5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 </a:t>
            </a:r>
            <a:r>
              <a:rPr sz="500" spc="15" dirty="0">
                <a:solidFill>
                  <a:srgbClr val="7F7F7F"/>
                </a:solidFill>
                <a:latin typeface="Arial" panose="020B0604020202090204"/>
                <a:cs typeface="Arial" panose="020B0604020202090204"/>
                <a:hlinkClick r:id="rId3" action="ppaction://hlinksldjump"/>
              </a:rPr>
              <a:t>RMA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3995" y="0"/>
            <a:ext cx="2304415" cy="325755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17780" rIns="0" bIns="0" rtlCol="0">
            <a:spAutoFit/>
          </a:bodyPr>
          <a:lstStyle/>
          <a:p>
            <a:pPr marL="107950" marR="1514475">
              <a:lnSpc>
                <a:spcPts val="540"/>
              </a:lnSpc>
              <a:spcBef>
                <a:spcPts val="140"/>
              </a:spcBef>
            </a:pP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Geometric </a:t>
            </a:r>
            <a:r>
              <a:rPr sz="500" spc="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point </a:t>
            </a:r>
            <a:r>
              <a:rPr sz="50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of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2" action="ppaction://hlinksldjump"/>
              </a:rPr>
              <a:t>view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The </a:t>
            </a:r>
            <a:r>
              <a:rPr sz="500" spc="-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PSF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of</a:t>
            </a:r>
            <a:r>
              <a:rPr sz="500" spc="-3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4" action="ppaction://hlinksldjump"/>
              </a:rPr>
              <a:t>view</a:t>
            </a:r>
            <a:endParaRPr sz="500">
              <a:latin typeface="Arial" panose="020B0604020202090204"/>
              <a:cs typeface="Arial" panose="020B0604020202090204"/>
            </a:endParaRPr>
          </a:p>
          <a:p>
            <a:pPr marL="107950" marR="1198245">
              <a:lnSpc>
                <a:spcPts val="540"/>
              </a:lnSpc>
            </a:pP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The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signal </a:t>
            </a:r>
            <a:r>
              <a:rPr sz="500" spc="-2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processing </a:t>
            </a:r>
            <a:r>
              <a:rPr sz="500" spc="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point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of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5" action="ppaction://hlinksldjump"/>
              </a:rPr>
              <a:t>view </a:t>
            </a:r>
            <a:r>
              <a:rPr sz="500" spc="-10" dirty="0">
                <a:solidFill>
                  <a:srgbClr val="9898D8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Why </a:t>
            </a:r>
            <a:r>
              <a:rPr sz="50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different </a:t>
            </a:r>
            <a:r>
              <a:rPr sz="500" spc="-1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SAR</a:t>
            </a:r>
            <a:r>
              <a:rPr sz="500" spc="70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 </a:t>
            </a:r>
            <a:r>
              <a:rPr sz="500" spc="-5" dirty="0">
                <a:solidFill>
                  <a:srgbClr val="9898D8"/>
                </a:solidFill>
                <a:latin typeface="Arial" panose="020B0604020202090204"/>
                <a:cs typeface="Arial" panose="020B0604020202090204"/>
                <a:hlinkClick r:id="rId6" action="ppaction://hlinksldjump"/>
              </a:rPr>
              <a:t>algorithms?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22917"/>
            <a:ext cx="4608004" cy="3087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776020"/>
            <a:ext cx="3989704" cy="170815"/>
          </a:xfrm>
          <a:custGeom>
            <a:avLst/>
            <a:gdLst/>
            <a:ahLst/>
            <a:cxnLst/>
            <a:rect l="l" t="t" r="r" b="b"/>
            <a:pathLst>
              <a:path w="3989704" h="17081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0251"/>
                </a:lnTo>
                <a:lnTo>
                  <a:pt x="3989654" y="17025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820267"/>
            <a:ext cx="4040403" cy="1639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1299095"/>
            <a:ext cx="101600" cy="10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0794" y="1286395"/>
            <a:ext cx="3938802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98848" y="871060"/>
            <a:ext cx="50749" cy="4280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9193" y="977905"/>
            <a:ext cx="3989704" cy="372110"/>
          </a:xfrm>
          <a:custGeom>
            <a:avLst/>
            <a:gdLst/>
            <a:ahLst/>
            <a:cxnLst/>
            <a:rect l="l" t="t" r="r" b="b"/>
            <a:pathLst>
              <a:path w="3989704" h="372109">
                <a:moveTo>
                  <a:pt x="3989654" y="0"/>
                </a:moveTo>
                <a:lnTo>
                  <a:pt x="0" y="0"/>
                </a:lnTo>
                <a:lnTo>
                  <a:pt x="0" y="321190"/>
                </a:lnTo>
                <a:lnTo>
                  <a:pt x="4008" y="340915"/>
                </a:lnTo>
                <a:lnTo>
                  <a:pt x="14922" y="357068"/>
                </a:lnTo>
                <a:lnTo>
                  <a:pt x="31075" y="367982"/>
                </a:lnTo>
                <a:lnTo>
                  <a:pt x="50800" y="371991"/>
                </a:lnTo>
                <a:lnTo>
                  <a:pt x="3938854" y="371991"/>
                </a:lnTo>
                <a:lnTo>
                  <a:pt x="3958579" y="367982"/>
                </a:lnTo>
                <a:lnTo>
                  <a:pt x="3974732" y="357068"/>
                </a:lnTo>
                <a:lnTo>
                  <a:pt x="3985646" y="340915"/>
                </a:lnTo>
                <a:lnTo>
                  <a:pt x="3989654" y="321190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858360"/>
            <a:ext cx="0" cy="460375"/>
          </a:xfrm>
          <a:custGeom>
            <a:avLst/>
            <a:gdLst/>
            <a:ahLst/>
            <a:cxnLst/>
            <a:rect l="l" t="t" r="r" b="b"/>
            <a:pathLst>
              <a:path h="460375">
                <a:moveTo>
                  <a:pt x="0" y="45978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84566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83296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82026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0181" y="1028941"/>
            <a:ext cx="59601" cy="596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0181" y="1218730"/>
            <a:ext cx="59601" cy="596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0" y="320342"/>
            <a:ext cx="4608195" cy="9988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60" dirty="0">
                <a:solidFill>
                  <a:srgbClr val="FFFFFF"/>
                </a:solidFill>
                <a:latin typeface="Trebuchet MS" panose="020B0703020202020204"/>
                <a:cs typeface="Trebuchet MS" panose="020B0703020202020204"/>
              </a:rPr>
              <a:t>Isorange</a:t>
            </a:r>
            <a:endParaRPr sz="1400">
              <a:latin typeface="Trebuchet MS" panose="020B0703020202020204"/>
              <a:cs typeface="Trebuchet MS" panose="020B0703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 panose="02020503050405090304"/>
              <a:cs typeface="Times New Roman" panose="02020503050405090304"/>
            </a:endParaRPr>
          </a:p>
          <a:p>
            <a:pPr marL="359410">
              <a:lnSpc>
                <a:spcPct val="100000"/>
              </a:lnSpc>
            </a:pPr>
            <a:r>
              <a:rPr sz="1000" spc="-5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Geometric</a:t>
            </a:r>
            <a:r>
              <a:rPr sz="1000" spc="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considerations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612775">
              <a:lnSpc>
                <a:spcPct val="100000"/>
              </a:lnSpc>
              <a:spcBef>
                <a:spcPts val="285"/>
              </a:spcBef>
            </a:pPr>
            <a:r>
              <a:rPr sz="1000" spc="-60" dirty="0">
                <a:latin typeface="Arial" panose="020B0604020202090204"/>
                <a:cs typeface="Arial" panose="020B0604020202090204"/>
              </a:rPr>
              <a:t>Iso range </a:t>
            </a:r>
            <a:r>
              <a:rPr sz="1000" spc="-65" dirty="0">
                <a:latin typeface="Arial" panose="020B0604020202090204"/>
                <a:cs typeface="Arial" panose="020B0604020202090204"/>
              </a:rPr>
              <a:t>surfaces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are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spheres</a:t>
            </a:r>
            <a:endParaRPr sz="1000">
              <a:latin typeface="Arial" panose="020B0604020202090204"/>
              <a:cs typeface="Arial" panose="020B0604020202090204"/>
            </a:endParaRPr>
          </a:p>
          <a:p>
            <a:pPr marL="612775">
              <a:lnSpc>
                <a:spcPct val="100000"/>
              </a:lnSpc>
              <a:spcBef>
                <a:spcPts val="295"/>
              </a:spcBef>
            </a:pPr>
            <a:r>
              <a:rPr sz="1000" spc="-35" dirty="0">
                <a:latin typeface="Arial" panose="020B0604020202090204"/>
                <a:cs typeface="Arial" panose="020B0604020202090204"/>
              </a:rPr>
              <a:t>Intersection </a:t>
            </a:r>
            <a:r>
              <a:rPr sz="1000" spc="-20" dirty="0">
                <a:latin typeface="Arial" panose="020B0604020202090204"/>
                <a:cs typeface="Arial" panose="020B0604020202090204"/>
              </a:rPr>
              <a:t>of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a </a:t>
            </a:r>
            <a:r>
              <a:rPr sz="1000" spc="-75" dirty="0">
                <a:latin typeface="Arial" panose="020B0604020202090204"/>
                <a:cs typeface="Arial" panose="020B0604020202090204"/>
              </a:rPr>
              <a:t>sphere </a:t>
            </a:r>
            <a:r>
              <a:rPr sz="1000" dirty="0">
                <a:latin typeface="Arial" panose="020B0604020202090204"/>
                <a:cs typeface="Arial" panose="020B0604020202090204"/>
              </a:rPr>
              <a:t>with </a:t>
            </a:r>
            <a:r>
              <a:rPr sz="1000" spc="-80" dirty="0">
                <a:latin typeface="Arial" panose="020B0604020202090204"/>
                <a:cs typeface="Arial" panose="020B0604020202090204"/>
              </a:rPr>
              <a:t>a </a:t>
            </a:r>
            <a:r>
              <a:rPr sz="1000" spc="-55" dirty="0">
                <a:latin typeface="Arial" panose="020B0604020202090204"/>
                <a:cs typeface="Arial" panose="020B0604020202090204"/>
              </a:rPr>
              <a:t>plane </a:t>
            </a:r>
            <a:r>
              <a:rPr sz="1000" spc="-5" dirty="0">
                <a:latin typeface="Arial" panose="020B0604020202090204"/>
                <a:cs typeface="Arial" panose="020B0604020202090204"/>
              </a:rPr>
              <a:t>:</a:t>
            </a:r>
            <a:r>
              <a:rPr sz="1000" spc="45" dirty="0">
                <a:latin typeface="Arial" panose="020B0604020202090204"/>
                <a:cs typeface="Arial" panose="020B0604020202090204"/>
              </a:rPr>
              <a:t> </a:t>
            </a:r>
            <a:r>
              <a:rPr sz="1000" spc="-45" dirty="0">
                <a:latin typeface="Arial" panose="020B0604020202090204"/>
                <a:cs typeface="Arial" panose="020B0604020202090204"/>
              </a:rPr>
              <a:t>circles</a:t>
            </a:r>
            <a:endParaRPr sz="10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58998" y="1693484"/>
            <a:ext cx="1873769" cy="132027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03995" y="3354082"/>
            <a:ext cx="2304415" cy="102235"/>
          </a:xfrm>
          <a:custGeom>
            <a:avLst/>
            <a:gdLst/>
            <a:ahLst/>
            <a:cxnLst/>
            <a:rect l="l" t="t" r="r" b="b"/>
            <a:pathLst>
              <a:path w="2304415" h="102235">
                <a:moveTo>
                  <a:pt x="0" y="101917"/>
                </a:moveTo>
                <a:lnTo>
                  <a:pt x="2303995" y="101917"/>
                </a:lnTo>
                <a:lnTo>
                  <a:pt x="2303995" y="0"/>
                </a:lnTo>
                <a:lnTo>
                  <a:pt x="0" y="0"/>
                </a:lnTo>
                <a:lnTo>
                  <a:pt x="0" y="101917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46302" y="3363521"/>
            <a:ext cx="12623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E. 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Colin </a:t>
            </a:r>
            <a:r>
              <a:rPr sz="500" spc="-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Koeniguer,</a:t>
            </a:r>
            <a:r>
              <a:rPr sz="500" spc="25" dirty="0">
                <a:solidFill>
                  <a:srgbClr val="FFFFFF"/>
                </a:solidFill>
                <a:latin typeface="Arial" panose="020B0604020202090204"/>
                <a:cs typeface="Arial" panose="020B0604020202090204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5"/>
              </a:rPr>
              <a:t>elise.ko</a:t>
            </a:r>
            <a:r>
              <a:rPr sz="500" spc="-2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6"/>
              </a:rPr>
              <a:t>eniguer@onera.fr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99296" y="3363521"/>
            <a:ext cx="4330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-15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7" action="ppaction://hlinksldjump"/>
              </a:rPr>
              <a:t>SAR</a:t>
            </a:r>
            <a:r>
              <a:rPr sz="500" spc="-10" dirty="0">
                <a:solidFill>
                  <a:srgbClr val="FFFFFF"/>
                </a:solidFill>
                <a:latin typeface="Arial" panose="020B0604020202090204"/>
                <a:cs typeface="Arial" panose="020B0604020202090204"/>
                <a:hlinkClick r:id="rId17" action="ppaction://hlinksldjump"/>
              </a:rPr>
              <a:t> principles</a:t>
            </a:r>
            <a:endParaRPr sz="500">
              <a:latin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15659</Words>
  <Application>WPS 演示</Application>
  <PresentationFormat>On-screen Show (4:3)</PresentationFormat>
  <Paragraphs>834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2" baseType="lpstr">
      <vt:lpstr>Arial</vt:lpstr>
      <vt:lpstr>方正书宋_GBK</vt:lpstr>
      <vt:lpstr>Wingdings</vt:lpstr>
      <vt:lpstr>Trebuchet MS</vt:lpstr>
      <vt:lpstr>Arial</vt:lpstr>
      <vt:lpstr>Times New Roman</vt:lpstr>
      <vt:lpstr>Verdana</vt:lpstr>
      <vt:lpstr>Noto Sans CJK JP Regular</vt:lpstr>
      <vt:lpstr>DejaVu Sans</vt:lpstr>
      <vt:lpstr>Calibri</vt:lpstr>
      <vt:lpstr>Helvetica Neue</vt:lpstr>
      <vt:lpstr>微软雅黑</vt:lpstr>
      <vt:lpstr>汉仪旗黑KW</vt:lpstr>
      <vt:lpstr>宋体</vt:lpstr>
      <vt:lpstr>Arial Unicode MS</vt:lpstr>
      <vt:lpstr>汉仪书宋二KW</vt:lpstr>
      <vt:lpstr>Thonburi</vt:lpstr>
      <vt:lpstr>宋体-简</vt:lpstr>
      <vt:lpstr>Office Theme</vt:lpstr>
      <vt:lpstr>SAR principles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 principles</dc:title>
  <dc:creator>E. Colin Koeniguer, elise.koeniguer@onera.fr</dc:creator>
  <cp:lastModifiedBy>newuhe</cp:lastModifiedBy>
  <cp:revision>3</cp:revision>
  <dcterms:created xsi:type="dcterms:W3CDTF">2019-06-10T05:13:42Z</dcterms:created>
  <dcterms:modified xsi:type="dcterms:W3CDTF">2019-06-10T05:13:42Z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1900-01-00T00:00:00Z</vt:filetime>
  </property>
  <property fmtid="{D5CDD505-2E9C-101B-9397-08002B2CF9AE}" pid="3" name="Creator">
    <vt:lpwstr>LaTeX with Beamer class version 3.33</vt:lpwstr>
  </property>
  <property fmtid="{D5CDD505-2E9C-101B-9397-08002B2CF9AE}" pid="4" name="LastSaved">
    <vt:filetime>1900-01-00T00:00:00Z</vt:filetime>
  </property>
  <property fmtid="{D5CDD505-2E9C-101B-9397-08002B2CF9AE}" pid="5" name="KSOProductBuildVer">
    <vt:lpwstr>2052-1.1.0.1454</vt:lpwstr>
  </property>
</Properties>
</file>