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2" r:id="rId9"/>
    <p:sldId id="264" r:id="rId10"/>
    <p:sldId id="273" r:id="rId11"/>
    <p:sldId id="265" r:id="rId12"/>
    <p:sldId id="263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14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31AC-F6D8-4A75-AA02-FBB5233C866C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E8B8E-0C47-4D10-8BC5-0DE0E3183C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48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77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同一个人、同一手势在不同地方的特征表现非常不同（原因：</a:t>
            </a:r>
            <a:r>
              <a:rPr lang="en-US" altLang="zh-CN" dirty="0"/>
              <a:t>multipath effect</a:t>
            </a:r>
            <a:r>
              <a:rPr lang="zh-CN" altLang="en-US" dirty="0"/>
              <a:t>）。图为同一个人的手势在两个不同地点的特征。收集数据需要耗费大量时间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en-US" altLang="zh-CN" dirty="0"/>
              <a:t>User</a:t>
            </a:r>
            <a:r>
              <a:rPr lang="zh-CN" altLang="en-US" dirty="0"/>
              <a:t>数目增多时，准确率下降明显。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67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仅在一个地点收集数据，但是通过一些方法得到多个环境下的模型，达到跨站点的效果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分类的类别数增加依然能保持很好的效果（步态识别中的用户数目，手势识别中的手势数目）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334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不同地点的数据扩展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048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问题规模增大时的解决方案：采用</a:t>
            </a:r>
            <a:r>
              <a:rPr lang="en-US" altLang="zh-CN" dirty="0"/>
              <a:t>expert selector</a:t>
            </a:r>
            <a:r>
              <a:rPr lang="zh-CN" altLang="en-US" dirty="0"/>
              <a:t>选择不同的模型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21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训练一个</a:t>
            </a:r>
            <a:r>
              <a:rPr lang="en-US" altLang="zh-CN" dirty="0"/>
              <a:t>roaming model</a:t>
            </a:r>
            <a:r>
              <a:rPr lang="zh-CN" altLang="en-US" dirty="0"/>
              <a:t>，</a:t>
            </a:r>
            <a:r>
              <a:rPr lang="en-US" altLang="zh-CN" dirty="0"/>
              <a:t>offline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E8B8E-0C47-4D10-8BC5-0DE0E3183C6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2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D98178-BF80-4806-8816-08AAA837B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9E2805B-AEEE-428C-A15B-08D894C5D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286F32-C257-48BB-876B-AEDD6B24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CE7569-AEF7-4C0B-BAA0-E91E709E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DC9A9F-408D-4846-94BC-6A639F4E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81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6CB4EA-FB87-4185-BBEC-063A102B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EEDE2F-51D3-4495-A42F-BB2D64F1C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FCA9D2-2E42-439E-9B73-826B0DD6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A27AA1-285E-4D3E-97AB-7F9F4667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A481EF-2499-425F-9B73-AC793886E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34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8AC7735-5CE5-4CD2-8D19-64A405CFC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9EB21AC-C15A-4EAD-86B2-9CF60068F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195C38-367A-4E00-B539-A20CCC84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6D0C30-8AB9-4CE0-82DB-FF267240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385D50-D135-4F9D-9D54-321976B7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6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EE797-A09B-4477-8C2B-E3DE207EB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0CA1CE-0CD0-4477-ADF8-FE1831494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B1A7F9-CDDC-473C-94C0-8246056F4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E46D78-C4C0-426C-9B3B-6F46FB6CE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7CFCF7-E3BD-423E-9DA3-7FE73A3A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27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2B3CC-C96C-4436-92C7-AC961C17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483DCA-9E39-4C9D-9A2F-230AD05E6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4E22BC-F8E0-4C0A-9121-C1426E76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C420B2-4C29-43CE-86F5-F951443E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8D5752-8DEA-4FD0-A81B-DA1237DF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44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A2DF02-2483-4190-8D64-59BC6D9BA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26ED76-2DAC-45F8-A0B4-F53ED1542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64F77A-75D2-4444-B912-FECE33768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A2F606-39E9-4E83-893C-DB6CFAC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8C63DBC-3A2D-4D35-B5E6-9E073A34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660623-271B-4222-9225-84E331553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6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6DFFA-6F8A-4778-A242-369D8E3A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0FD39E-2207-40FA-87C9-662BF35BC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8522FBC-22A0-4A33-A8DB-E7CA3DF7A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F050243-630A-4CC3-B371-D99CA0DF0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4EA86D5-6BEF-49F7-AAD9-A63B889BC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72DF7D5-EF25-4F8F-B12D-C1DD2DE2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A59C12-5F44-47D7-B60A-103C0CDF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67D6228-EA40-4224-879A-2C69481F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65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0F85AF-3FEF-4068-B2AE-FD2F5D900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CDEDF94-E7FD-46AA-9732-DB500342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21F1777-4A9F-406E-B99B-FC6BBDAF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2E2B048-C96F-4EBB-AB12-0DC2A124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31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1CC3983-91FB-4B09-BEDF-336053939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489B34B-A455-4D86-B1A1-348C2EA2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8CAB3C8-A57A-46AC-A67C-34C0AC73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47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A4441-0A74-4B82-8332-4B5021140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2A80FC-4201-495F-8669-27431EAF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7903139-9C78-4B40-8097-F9DB1057C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1A097C-F29A-41C9-9BDE-23C80761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316C5-8685-4049-85B4-5FBC8D2D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F523ACF-F97D-4A9A-AA4E-193A80E4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44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691B7E-5882-418D-A63A-14528BDE8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4B85A69-AA4F-4779-B65A-9697D39AA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5808E1-CD9A-4AB7-86EA-A1894C4D3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C3BF30-704E-41FB-BBB8-88FCD27F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E24C3E9-89E2-476C-B50B-B1C1B967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1EC14E-814D-4AC1-8922-24C4C888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54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38FCD2C-56A0-4EE7-96CD-AFEDBB29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DDE09A-241C-4E37-AA63-7D930CADC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B774CA-AC2D-4B1C-BE7E-768779DA2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F4E78-95BA-4460-A158-C033FC14B709}" type="datetimeFigureOut">
              <a:rPr lang="zh-CN" altLang="en-US" smtClean="0"/>
              <a:t>2019/6/3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703FE1-A62F-43DF-BE19-BD4F0E49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05F62D-F575-46D1-B79D-87CB74525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7C90E-7E04-4FD2-BF9B-F7789A1482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440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9F34510-40AD-4F43-8942-D795EFB4F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9" y="1546611"/>
            <a:ext cx="11984122" cy="3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1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38B69D-66D2-405A-BF35-D71E4FF5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model</a:t>
            </a:r>
            <a:endParaRPr lang="zh-CN" alt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8F75925-15E2-4420-9634-B6A0EF219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64458" cy="4351338"/>
          </a:xfrm>
        </p:spPr>
        <p:txBody>
          <a:bodyPr/>
          <a:lstStyle/>
          <a:p>
            <a:r>
              <a:rPr lang="en-US" altLang="zh-CN" dirty="0"/>
              <a:t>7-layer MLP</a:t>
            </a:r>
          </a:p>
          <a:p>
            <a:r>
              <a:rPr lang="en-US" altLang="zh-CN" dirty="0"/>
              <a:t>Training data</a:t>
            </a:r>
          </a:p>
          <a:p>
            <a:pPr lvl="1"/>
            <a:r>
              <a:rPr lang="en-US" altLang="zh-CN" dirty="0"/>
              <a:t>data collection site </a:t>
            </a:r>
            <a:r>
              <a:rPr lang="en-US" altLang="zh-CN" dirty="0">
                <a:sym typeface="Wingdings" panose="05000000000000000000" pitchFamily="2" charset="2"/>
              </a:rPr>
              <a:t> deployment site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Data collection time cost ~</a:t>
            </a:r>
            <a:r>
              <a:rPr lang="en-US" altLang="zh-CN" b="1" dirty="0">
                <a:sym typeface="Wingdings" panose="05000000000000000000" pitchFamily="2" charset="2"/>
              </a:rPr>
              <a:t>14 </a:t>
            </a:r>
            <a:r>
              <a:rPr lang="en-US" altLang="zh-CN" b="1" dirty="0" err="1">
                <a:sym typeface="Wingdings" panose="05000000000000000000" pitchFamily="2" charset="2"/>
              </a:rPr>
              <a:t>hrs</a:t>
            </a:r>
            <a:endParaRPr lang="en-US" altLang="zh-CN" b="1" dirty="0">
              <a:sym typeface="Wingdings" panose="05000000000000000000" pitchFamily="2" charset="2"/>
            </a:endParaRPr>
          </a:p>
          <a:p>
            <a:r>
              <a:rPr lang="en-US" altLang="zh-CN" dirty="0">
                <a:sym typeface="Wingdings" panose="05000000000000000000" pitchFamily="2" charset="2"/>
              </a:rPr>
              <a:t>Transfer learning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Shared params (first few layers) between </a:t>
            </a:r>
            <a:r>
              <a:rPr lang="en-US" altLang="zh-CN" dirty="0" err="1">
                <a:sym typeface="Wingdings" panose="05000000000000000000" pitchFamily="2" charset="2"/>
              </a:rPr>
              <a:t>Model</a:t>
            </a:r>
            <a:r>
              <a:rPr lang="en-US" altLang="zh-CN" baseline="-25000" dirty="0" err="1">
                <a:sym typeface="Wingdings" panose="05000000000000000000" pitchFamily="2" charset="2"/>
              </a:rPr>
              <a:t>A_B</a:t>
            </a:r>
            <a:r>
              <a:rPr lang="en-US" altLang="zh-CN" dirty="0">
                <a:sym typeface="Wingdings" panose="05000000000000000000" pitchFamily="2" charset="2"/>
              </a:rPr>
              <a:t> and </a:t>
            </a:r>
            <a:r>
              <a:rPr lang="en-US" altLang="zh-CN" dirty="0" err="1">
                <a:sym typeface="Wingdings" panose="05000000000000000000" pitchFamily="2" charset="2"/>
              </a:rPr>
              <a:t>Model</a:t>
            </a:r>
            <a:r>
              <a:rPr lang="en-US" altLang="zh-CN" baseline="-25000" dirty="0" err="1">
                <a:sym typeface="Wingdings" panose="05000000000000000000" pitchFamily="2" charset="2"/>
              </a:rPr>
              <a:t>A_C</a:t>
            </a:r>
            <a:endParaRPr lang="en-US" altLang="zh-CN" baseline="-25000" dirty="0">
              <a:sym typeface="Wingdings" panose="05000000000000000000" pitchFamily="2" charset="2"/>
            </a:endParaRPr>
          </a:p>
          <a:p>
            <a:pPr lvl="1"/>
            <a:r>
              <a:rPr lang="en-US" altLang="zh-CN" dirty="0"/>
              <a:t>Reducing data collection cost largely</a:t>
            </a:r>
            <a:endParaRPr lang="zh-CN" altLang="en-US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92FEA73-124C-45DB-8A0F-9B0AD0B79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656" y="1825625"/>
            <a:ext cx="4518733" cy="130294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0002636-0A43-4A8C-9BCE-3B5EDDD29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3436" y="3429000"/>
            <a:ext cx="3757171" cy="171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85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7B53CE-6339-44F1-BE6F-8E5270E8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936"/>
            <a:ext cx="10515600" cy="1325563"/>
          </a:xfrm>
        </p:spPr>
        <p:txBody>
          <a:bodyPr/>
          <a:lstStyle/>
          <a:p>
            <a:r>
              <a:rPr lang="en-US" altLang="zh-CN" dirty="0"/>
              <a:t>Classification based model selection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DE7F7BB-FFF9-44FA-A633-0E9A9848F45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70376" y="3485634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645742-E864-45AE-BDC6-7BF199B2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027" y="2364065"/>
            <a:ext cx="1009650" cy="8953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40A3E7C-9CB8-41CB-A8B5-6DCB4F4F4E4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419965" y="23640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C26013D-E621-44A2-B2B7-E3D29147499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572365" y="25164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06D7E5-07FD-467A-800A-D53DB242D1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724765" y="26688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07037BA-8F06-4E87-888D-1E0D6E5688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852" y="4689559"/>
            <a:ext cx="1524000" cy="86677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D84BFBA-D0C0-43C3-B9E4-F3752379A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5190" y="4702859"/>
            <a:ext cx="1657350" cy="819150"/>
          </a:xfrm>
          <a:prstGeom prst="rect">
            <a:avLst/>
          </a:prstGeom>
        </p:spPr>
      </p:pic>
      <p:sp>
        <p:nvSpPr>
          <p:cNvPr id="12" name="箭头: 右 11">
            <a:extLst>
              <a:ext uri="{FF2B5EF4-FFF2-40B4-BE49-F238E27FC236}">
                <a16:creationId xmlns:a16="http://schemas.microsoft.com/office/drawing/2014/main" id="{39ADF845-5C74-43BD-9F93-748D7D85FDF9}"/>
              </a:ext>
            </a:extLst>
          </p:cNvPr>
          <p:cNvSpPr/>
          <p:nvPr/>
        </p:nvSpPr>
        <p:spPr>
          <a:xfrm rot="20191585">
            <a:off x="2939144" y="2994416"/>
            <a:ext cx="1247775" cy="49121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78752A08-6D76-42ED-A2D6-DB7F0D32BF9C}"/>
              </a:ext>
            </a:extLst>
          </p:cNvPr>
          <p:cNvSpPr/>
          <p:nvPr/>
        </p:nvSpPr>
        <p:spPr>
          <a:xfrm rot="1056778">
            <a:off x="2950206" y="4443950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6F63F888-A0EA-44AA-8CF3-02A2368F57FF}"/>
              </a:ext>
            </a:extLst>
          </p:cNvPr>
          <p:cNvSpPr/>
          <p:nvPr/>
        </p:nvSpPr>
        <p:spPr>
          <a:xfrm>
            <a:off x="6418698" y="2520621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C359FC62-65E0-4E87-9E74-3456D29C9B83}"/>
              </a:ext>
            </a:extLst>
          </p:cNvPr>
          <p:cNvSpPr/>
          <p:nvPr/>
        </p:nvSpPr>
        <p:spPr>
          <a:xfrm>
            <a:off x="6549130" y="4877337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BC24E4-6187-4EB7-98DA-6801511DB359}"/>
              </a:ext>
            </a:extLst>
          </p:cNvPr>
          <p:cNvSpPr txBox="1"/>
          <p:nvPr/>
        </p:nvSpPr>
        <p:spPr>
          <a:xfrm>
            <a:off x="4385521" y="3449915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Roaming model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32330F5-0445-40C2-A916-0E050B2D6FE1}"/>
              </a:ext>
            </a:extLst>
          </p:cNvPr>
          <p:cNvSpPr txBox="1"/>
          <p:nvPr/>
        </p:nvSpPr>
        <p:spPr>
          <a:xfrm>
            <a:off x="1408205" y="443480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data</a:t>
            </a:r>
            <a:endParaRPr lang="zh-CN" altLang="en-US" b="1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E2A9F62-5D65-48BF-A388-6E5927E3F391}"/>
              </a:ext>
            </a:extLst>
          </p:cNvPr>
          <p:cNvSpPr txBox="1"/>
          <p:nvPr/>
        </p:nvSpPr>
        <p:spPr>
          <a:xfrm>
            <a:off x="8286413" y="3563204"/>
            <a:ext cx="2124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training data for new sites</a:t>
            </a:r>
            <a:endParaRPr lang="zh-CN" altLang="en-US" b="1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675F045-6E31-4E6B-AE4B-E625C56222F6}"/>
              </a:ext>
            </a:extLst>
          </p:cNvPr>
          <p:cNvSpPr/>
          <p:nvPr/>
        </p:nvSpPr>
        <p:spPr>
          <a:xfrm>
            <a:off x="4200852" y="2127936"/>
            <a:ext cx="6540742" cy="2138748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E8ACC8AE-FB92-454E-B2E5-5BB9F8E540D4}"/>
              </a:ext>
            </a:extLst>
          </p:cNvPr>
          <p:cNvSpPr/>
          <p:nvPr/>
        </p:nvSpPr>
        <p:spPr>
          <a:xfrm>
            <a:off x="4200852" y="4208669"/>
            <a:ext cx="6360856" cy="16997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5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80EC9569-4E43-473E-9FC9-6BA7048044FA}"/>
              </a:ext>
            </a:extLst>
          </p:cNvPr>
          <p:cNvSpPr/>
          <p:nvPr/>
        </p:nvSpPr>
        <p:spPr>
          <a:xfrm>
            <a:off x="4600135" y="2096086"/>
            <a:ext cx="2321170" cy="42484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10A9194-A9DF-4580-9B1C-AD40348F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Sensing model chosen based on input signal characteristics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434FB5-F6D0-4897-BC79-6E1EF48334B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70376" y="3641041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E34D6D53-AEAC-4568-A9CA-E974A25D36AD}"/>
              </a:ext>
            </a:extLst>
          </p:cNvPr>
          <p:cNvSpPr/>
          <p:nvPr/>
        </p:nvSpPr>
        <p:spPr>
          <a:xfrm>
            <a:off x="4839287" y="2377440"/>
            <a:ext cx="1842868" cy="576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Sensing model 1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8A171E2-9E30-45EE-ADAE-8A0DAC11EE43}"/>
              </a:ext>
            </a:extLst>
          </p:cNvPr>
          <p:cNvSpPr/>
          <p:nvPr/>
        </p:nvSpPr>
        <p:spPr>
          <a:xfrm>
            <a:off x="4839287" y="3454791"/>
            <a:ext cx="1842868" cy="576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Sensing model 2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5B8FAEA-7843-4EAC-8190-E82C2B706964}"/>
              </a:ext>
            </a:extLst>
          </p:cNvPr>
          <p:cNvSpPr/>
          <p:nvPr/>
        </p:nvSpPr>
        <p:spPr>
          <a:xfrm>
            <a:off x="4839287" y="5526258"/>
            <a:ext cx="1871004" cy="576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Sensing model N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79E5AE0-A079-4974-A2A3-C49B1D3B561A}"/>
              </a:ext>
            </a:extLst>
          </p:cNvPr>
          <p:cNvSpPr txBox="1"/>
          <p:nvPr/>
        </p:nvSpPr>
        <p:spPr>
          <a:xfrm>
            <a:off x="5422167" y="4563794"/>
            <a:ext cx="677108" cy="425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b="1" dirty="0"/>
              <a:t>…</a:t>
            </a:r>
            <a:endParaRPr lang="zh-CN" altLang="en-US" sz="3200" b="1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687F184-6DEB-4E9A-9062-24CFD401BC25}"/>
              </a:ext>
            </a:extLst>
          </p:cNvPr>
          <p:cNvSpPr/>
          <p:nvPr/>
        </p:nvSpPr>
        <p:spPr>
          <a:xfrm>
            <a:off x="8733694" y="3743179"/>
            <a:ext cx="1842868" cy="576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Sensing model </a:t>
            </a:r>
            <a:r>
              <a:rPr lang="en-US" altLang="zh-CN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5F574E6A-9A4F-4BA6-AECB-74ECD45A780A}"/>
              </a:ext>
            </a:extLst>
          </p:cNvPr>
          <p:cNvSpPr/>
          <p:nvPr/>
        </p:nvSpPr>
        <p:spPr>
          <a:xfrm>
            <a:off x="3063020" y="3785957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箭头: 右 10">
            <a:extLst>
              <a:ext uri="{FF2B5EF4-FFF2-40B4-BE49-F238E27FC236}">
                <a16:creationId xmlns:a16="http://schemas.microsoft.com/office/drawing/2014/main" id="{2501BD0A-C673-4D58-B839-FF47A71D6655}"/>
              </a:ext>
            </a:extLst>
          </p:cNvPr>
          <p:cNvSpPr/>
          <p:nvPr/>
        </p:nvSpPr>
        <p:spPr>
          <a:xfrm>
            <a:off x="7203612" y="3785957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71EB04-33BC-4CF8-B1CD-35CCCF2EAB9C}"/>
              </a:ext>
            </a:extLst>
          </p:cNvPr>
          <p:cNvSpPr txBox="1"/>
          <p:nvPr/>
        </p:nvSpPr>
        <p:spPr>
          <a:xfrm>
            <a:off x="970585" y="456379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Translated </a:t>
            </a:r>
            <a:r>
              <a:rPr lang="en-US" altLang="zh-CN" b="1" dirty="0" err="1"/>
              <a:t>WiFi</a:t>
            </a:r>
            <a:r>
              <a:rPr lang="en-US" altLang="zh-CN" b="1" dirty="0"/>
              <a:t> signals</a:t>
            </a:r>
            <a:endParaRPr lang="zh-CN" altLang="en-US" b="1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B1DAFF1-0998-4634-9180-836322C321F3}"/>
              </a:ext>
            </a:extLst>
          </p:cNvPr>
          <p:cNvSpPr txBox="1"/>
          <p:nvPr/>
        </p:nvSpPr>
        <p:spPr>
          <a:xfrm>
            <a:off x="7067515" y="3429000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kNN</a:t>
            </a:r>
            <a:r>
              <a:rPr lang="en-US" altLang="zh-CN" dirty="0"/>
              <a:t> classifier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4954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9307A6-D60B-4125-BE9A-4D655B06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 art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CE0935B-E8C7-4B35-AEFF-D0DB31CC10C6}"/>
              </a:ext>
            </a:extLst>
          </p:cNvPr>
          <p:cNvSpPr/>
          <p:nvPr/>
        </p:nvSpPr>
        <p:spPr>
          <a:xfrm>
            <a:off x="1551364" y="2125143"/>
            <a:ext cx="3114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/>
              <a:t>Gait Identification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6F7377-918F-4F8D-93C2-A7FD0A40022C}"/>
              </a:ext>
            </a:extLst>
          </p:cNvPr>
          <p:cNvSpPr/>
          <p:nvPr/>
        </p:nvSpPr>
        <p:spPr>
          <a:xfrm>
            <a:off x="7129738" y="2125143"/>
            <a:ext cx="3510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/>
              <a:t>Gesture Recognition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2F665DD-77F9-4471-8590-C9532183159E}"/>
              </a:ext>
            </a:extLst>
          </p:cNvPr>
          <p:cNvCxnSpPr>
            <a:cxnSpLocks/>
          </p:cNvCxnSpPr>
          <p:nvPr/>
        </p:nvCxnSpPr>
        <p:spPr>
          <a:xfrm>
            <a:off x="6236676" y="2264399"/>
            <a:ext cx="0" cy="2660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EFCB574B-A534-4EEB-BD5E-A86D8FB6C3DC}"/>
              </a:ext>
            </a:extLst>
          </p:cNvPr>
          <p:cNvSpPr/>
          <p:nvPr/>
        </p:nvSpPr>
        <p:spPr>
          <a:xfrm>
            <a:off x="1551364" y="3173528"/>
            <a:ext cx="1507144" cy="5232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zh-CN" sz="2800" b="1" dirty="0" err="1">
                <a:solidFill>
                  <a:schemeClr val="accent1">
                    <a:lumMod val="75000"/>
                  </a:schemeClr>
                </a:solidFill>
              </a:rPr>
              <a:t>WiWHO</a:t>
            </a:r>
            <a:endParaRPr lang="en-US" altLang="zh-CN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F06F138-01BE-42C7-8861-092877733D90}"/>
              </a:ext>
            </a:extLst>
          </p:cNvPr>
          <p:cNvSpPr/>
          <p:nvPr/>
        </p:nvSpPr>
        <p:spPr>
          <a:xfrm>
            <a:off x="3842538" y="3173528"/>
            <a:ext cx="1154483" cy="5232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zh-CN" sz="2800" b="1" dirty="0" err="1">
                <a:solidFill>
                  <a:schemeClr val="accent1">
                    <a:lumMod val="75000"/>
                  </a:schemeClr>
                </a:solidFill>
              </a:rPr>
              <a:t>WiFiU</a:t>
            </a:r>
            <a:endParaRPr lang="en-US" altLang="zh-CN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CA32289-6759-4F60-96A2-1DBD9C6BF0E1}"/>
              </a:ext>
            </a:extLst>
          </p:cNvPr>
          <p:cNvSpPr/>
          <p:nvPr/>
        </p:nvSpPr>
        <p:spPr>
          <a:xfrm>
            <a:off x="7194979" y="3173528"/>
            <a:ext cx="875561" cy="5232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zh-CN" sz="2800" b="1" dirty="0" err="1">
                <a:solidFill>
                  <a:schemeClr val="accent1">
                    <a:lumMod val="75000"/>
                  </a:schemeClr>
                </a:solidFill>
              </a:rPr>
              <a:t>WiG</a:t>
            </a:r>
            <a:endParaRPr lang="en-US" altLang="zh-CN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9E09006-B283-49B4-9B34-B126B3F1F937}"/>
              </a:ext>
            </a:extLst>
          </p:cNvPr>
          <p:cNvSpPr/>
          <p:nvPr/>
        </p:nvSpPr>
        <p:spPr>
          <a:xfrm>
            <a:off x="9486153" y="3173528"/>
            <a:ext cx="1116011" cy="5232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zh-CN" sz="2800" b="1" dirty="0" err="1">
                <a:solidFill>
                  <a:schemeClr val="accent1">
                    <a:lumMod val="75000"/>
                  </a:schemeClr>
                </a:solidFill>
              </a:rPr>
              <a:t>WiAG</a:t>
            </a:r>
            <a:endParaRPr lang="en-US" altLang="zh-CN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DBEA9E0-5C11-4740-8036-453D13AD387E}"/>
              </a:ext>
            </a:extLst>
          </p:cNvPr>
          <p:cNvSpPr/>
          <p:nvPr/>
        </p:nvSpPr>
        <p:spPr>
          <a:xfrm>
            <a:off x="1596731" y="4401726"/>
            <a:ext cx="3400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/>
              <a:t>Tens of participants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30CB7C2-3158-450C-92A4-139258F68A68}"/>
              </a:ext>
            </a:extLst>
          </p:cNvPr>
          <p:cNvSpPr/>
          <p:nvPr/>
        </p:nvSpPr>
        <p:spPr>
          <a:xfrm>
            <a:off x="7194979" y="4388620"/>
            <a:ext cx="3409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/>
              <a:t>Handful of gestures</a:t>
            </a:r>
          </a:p>
        </p:txBody>
      </p:sp>
    </p:spTree>
    <p:extLst>
      <p:ext uri="{BB962C8B-B14F-4D97-AF65-F5344CB8AC3E}">
        <p14:creationId xmlns:p14="http://schemas.microsoft.com/office/powerpoint/2010/main" val="32377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AA1F69-1464-43E9-95F9-2230939FF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DB7F48-3E63-4947-8D44-30D721A28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Environments</a:t>
            </a:r>
            <a:r>
              <a:rPr lang="en-US" altLang="zh-CN" dirty="0"/>
              <a:t>: 3x sites: </a:t>
            </a:r>
            <a:r>
              <a:rPr lang="en-US" altLang="zh-CN" i="1" dirty="0">
                <a:solidFill>
                  <a:schemeClr val="accent2">
                    <a:lumMod val="75000"/>
                  </a:schemeClr>
                </a:solidFill>
              </a:rPr>
              <a:t>low</a:t>
            </a:r>
            <a:r>
              <a:rPr lang="en-US" altLang="zh-CN" dirty="0"/>
              <a:t>, </a:t>
            </a:r>
            <a:r>
              <a:rPr lang="en-US" altLang="zh-CN" i="1" dirty="0">
                <a:solidFill>
                  <a:schemeClr val="accent2">
                    <a:lumMod val="75000"/>
                  </a:schemeClr>
                </a:solidFill>
              </a:rPr>
              <a:t>medium</a:t>
            </a:r>
            <a:r>
              <a:rPr lang="en-US" altLang="zh-CN" dirty="0"/>
              <a:t> and </a:t>
            </a:r>
            <a:r>
              <a:rPr lang="en-US" altLang="zh-CN" i="1" dirty="0">
                <a:solidFill>
                  <a:schemeClr val="accent2">
                    <a:lumMod val="75000"/>
                  </a:schemeClr>
                </a:solidFill>
              </a:rPr>
              <a:t>high</a:t>
            </a:r>
            <a:r>
              <a:rPr lang="en-US" altLang="zh-CN" dirty="0"/>
              <a:t> multipath</a:t>
            </a:r>
          </a:p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Activities</a:t>
            </a:r>
            <a:r>
              <a:rPr lang="en-US" altLang="zh-CN" dirty="0"/>
              <a:t>: Gait identification (100 users) and gesture recognition (40 gestures)</a:t>
            </a:r>
          </a:p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Wireless channel metrics</a:t>
            </a:r>
            <a:r>
              <a:rPr lang="en-US" altLang="zh-CN" dirty="0"/>
              <a:t>: CSI and RSSI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97118F-F5E2-4FCC-9695-5C5138DC0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529" y="3913198"/>
            <a:ext cx="4000352" cy="226376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DDBFCEF-8756-471B-84D2-F87B4E3A2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696" y="3633788"/>
            <a:ext cx="35337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76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2AC9C-3C54-4323-8CF0-AAC038B3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Consistently good performance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94E6EFCC-39CE-4C19-ADB1-73AA61631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9212" y="2154763"/>
            <a:ext cx="955357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97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FA93E3-8DEE-48E7-8A4B-7D3AAD39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200" dirty="0"/>
              <a:t>Roaming </a:t>
            </a:r>
            <a:r>
              <a:rPr lang="en-US" altLang="zh-CN" sz="4200" dirty="0" err="1"/>
              <a:t>WiFi</a:t>
            </a:r>
            <a:r>
              <a:rPr lang="en-US" altLang="zh-CN" sz="4200" dirty="0"/>
              <a:t> data improves the performance</a:t>
            </a:r>
            <a:endParaRPr lang="zh-CN" altLang="en-US" sz="4200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507E60A9-CB16-408C-A725-4C729FCAD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2193" y="2295294"/>
            <a:ext cx="10747613" cy="340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76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7BD2ED-1425-40AC-AF51-8BD22E53C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87E835-0399-4098-859E-3AA69B3B0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en-US" altLang="zh-CN" dirty="0"/>
              <a:t>: </a:t>
            </a:r>
            <a:r>
              <a:rPr lang="en-US" altLang="zh-CN" dirty="0" err="1"/>
              <a:t>Wifi</a:t>
            </a:r>
            <a:r>
              <a:rPr lang="en-US" altLang="zh-CN" dirty="0"/>
              <a:t> sensing is great, but limited to small-scale deployments</a:t>
            </a:r>
          </a:p>
          <a:p>
            <a:endParaRPr lang="en-US" altLang="zh-CN" dirty="0"/>
          </a:p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Solutions</a:t>
            </a:r>
            <a:r>
              <a:rPr lang="en-US" altLang="zh-CN" dirty="0"/>
              <a:t>: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Machine learning </a:t>
            </a:r>
            <a:r>
              <a:rPr lang="en-US" altLang="zh-CN" dirty="0"/>
              <a:t>for roaming training data and scalable performance</a:t>
            </a:r>
          </a:p>
          <a:p>
            <a:endParaRPr lang="en-US" altLang="zh-CN" dirty="0"/>
          </a:p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Results</a:t>
            </a:r>
            <a:r>
              <a:rPr lang="en-US" altLang="zh-CN" dirty="0"/>
              <a:t>: </a:t>
            </a:r>
          </a:p>
          <a:p>
            <a:pPr lvl="1"/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4x</a:t>
            </a:r>
            <a:r>
              <a:rPr lang="en-US" altLang="zh-CN" dirty="0"/>
              <a:t> improvements on accuracy</a:t>
            </a:r>
          </a:p>
          <a:p>
            <a:pPr lvl="1"/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much larger </a:t>
            </a:r>
            <a:r>
              <a:rPr lang="en-US" altLang="zh-CN" dirty="0"/>
              <a:t>problem sizes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14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292D69-6999-4E87-A952-9B731B84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3077"/>
            <a:ext cx="9144000" cy="991845"/>
          </a:xfrm>
        </p:spPr>
        <p:txBody>
          <a:bodyPr>
            <a:normAutofit/>
          </a:bodyPr>
          <a:lstStyle/>
          <a:p>
            <a:r>
              <a:rPr lang="en-US" altLang="zh-CN" dirty="0"/>
              <a:t>Thank you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48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8525C3-0307-4AA8-9C23-8073DC67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WiFi</a:t>
            </a:r>
            <a:r>
              <a:rPr lang="en-US" altLang="zh-CN" dirty="0"/>
              <a:t> is</a:t>
            </a:r>
            <a:r>
              <a:rPr lang="zh-CN" altLang="en-US" dirty="0"/>
              <a:t> </a:t>
            </a:r>
            <a:r>
              <a:rPr lang="en-US" altLang="zh-CN" dirty="0"/>
              <a:t>a powerful sensing medium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DFE6657-1466-44C1-B69C-46EB8248E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73" y="2468880"/>
            <a:ext cx="5146145" cy="2346642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5AD4BC1-A181-405C-A120-FB12ABFDDA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531" y="1829607"/>
            <a:ext cx="4830269" cy="362648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18B0697-3653-4A5C-BC44-812E34304450}"/>
              </a:ext>
            </a:extLst>
          </p:cNvPr>
          <p:cNvSpPr txBox="1"/>
          <p:nvPr/>
        </p:nvSpPr>
        <p:spPr>
          <a:xfrm>
            <a:off x="2646716" y="5708469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Gait Identification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D5A117B-01BB-4B19-BBD1-6A5319228D71}"/>
              </a:ext>
            </a:extLst>
          </p:cNvPr>
          <p:cNvSpPr txBox="1"/>
          <p:nvPr/>
        </p:nvSpPr>
        <p:spPr>
          <a:xfrm>
            <a:off x="7839646" y="5708469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Gesture Recognition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6416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490312-1913-49FB-B57E-C2BF41EF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A90624F-D2C4-42A1-80B7-CE4635F86F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21" y="556786"/>
            <a:ext cx="3858560" cy="210200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88C9ADC-D6D2-4896-A28F-DB4FCAB9BB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21" y="4540888"/>
            <a:ext cx="4151142" cy="1951987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19A8D66F-354B-4C0D-9B38-CA7B23506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Require collecting training data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b="1" dirty="0"/>
              <a:t>all sites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Only support for </a:t>
            </a:r>
            <a:r>
              <a:rPr lang="en-US" altLang="zh-CN" b="1" dirty="0"/>
              <a:t>a handful of users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B82ECFC-84A4-4BD3-BE73-B5CD615EDE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4721" y="2658794"/>
            <a:ext cx="3533077" cy="180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3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8124F2-C680-487A-8250-E65292F2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Goals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43A357-22C8-4957-90E7-C5DAD7C38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Scaling to new environments</a:t>
            </a:r>
          </a:p>
          <a:p>
            <a:endParaRPr lang="en-US" altLang="zh-CN" dirty="0"/>
          </a:p>
          <a:p>
            <a:r>
              <a:rPr lang="en-US" altLang="zh-CN" dirty="0"/>
              <a:t>Consistent performance for larger problem sizes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717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FE9975-A6FF-46DB-B69A-DD295B1C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</a:t>
            </a:r>
            <a:r>
              <a:rPr lang="en-US" altLang="zh-CN" dirty="0" err="1"/>
              <a:t>WiFi</a:t>
            </a:r>
            <a:r>
              <a:rPr lang="en-US" altLang="zh-CN" dirty="0"/>
              <a:t> metrics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5CFC4C3-7358-4DA6-82DE-FE9293131CAB}"/>
              </a:ext>
            </a:extLst>
          </p:cNvPr>
          <p:cNvSpPr txBox="1"/>
          <p:nvPr/>
        </p:nvSpPr>
        <p:spPr>
          <a:xfrm>
            <a:off x="4719493" y="4219310"/>
            <a:ext cx="24913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/>
              <a:t>y = f(x)</a:t>
            </a:r>
            <a:endParaRPr lang="zh-CN" altLang="en-US" sz="60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75197CF-6610-439A-8B02-53BFC1BEC6C8}"/>
              </a:ext>
            </a:extLst>
          </p:cNvPr>
          <p:cNvSpPr txBox="1"/>
          <p:nvPr/>
        </p:nvSpPr>
        <p:spPr>
          <a:xfrm>
            <a:off x="1110343" y="3066486"/>
            <a:ext cx="40756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Translated signal metrics for site B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B28CB94-FB1A-416B-808E-7DFBBDA47092}"/>
              </a:ext>
            </a:extLst>
          </p:cNvPr>
          <p:cNvSpPr txBox="1"/>
          <p:nvPr/>
        </p:nvSpPr>
        <p:spPr>
          <a:xfrm>
            <a:off x="7006047" y="2947854"/>
            <a:ext cx="333973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Input signal metrics </a:t>
            </a:r>
          </a:p>
          <a:p>
            <a:r>
              <a:rPr lang="en-US" altLang="zh-CN" sz="2800" dirty="0"/>
              <a:t>for site A</a:t>
            </a:r>
            <a:endParaRPr lang="zh-CN" altLang="en-US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1FAD0B2-AD8A-4CDE-A282-445EE70A12B8}"/>
              </a:ext>
            </a:extLst>
          </p:cNvPr>
          <p:cNvSpPr txBox="1"/>
          <p:nvPr/>
        </p:nvSpPr>
        <p:spPr>
          <a:xfrm>
            <a:off x="4419232" y="5728753"/>
            <a:ext cx="309191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Roaming model</a:t>
            </a:r>
            <a:endParaRPr lang="zh-CN" altLang="en-US" sz="2800" dirty="0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C2AB6DEF-C5D6-4E4A-AD8C-AD16DC10FC81}"/>
              </a:ext>
            </a:extLst>
          </p:cNvPr>
          <p:cNvSpPr/>
          <p:nvPr/>
        </p:nvSpPr>
        <p:spPr>
          <a:xfrm rot="3654565">
            <a:off x="4572921" y="4237092"/>
            <a:ext cx="293144" cy="180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3F534C77-A38E-4D98-B3EB-B032CCE13C12}"/>
              </a:ext>
            </a:extLst>
          </p:cNvPr>
          <p:cNvSpPr/>
          <p:nvPr/>
        </p:nvSpPr>
        <p:spPr>
          <a:xfrm rot="7833822">
            <a:off x="6587707" y="4194968"/>
            <a:ext cx="479296" cy="16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7D00A5CF-94DA-40FA-89B1-FA6F3607A180}"/>
              </a:ext>
            </a:extLst>
          </p:cNvPr>
          <p:cNvSpPr/>
          <p:nvPr/>
        </p:nvSpPr>
        <p:spPr>
          <a:xfrm rot="16200000">
            <a:off x="5994474" y="5336501"/>
            <a:ext cx="401772" cy="198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D793ADD-92D0-4614-A91D-B4131C355774}"/>
              </a:ext>
            </a:extLst>
          </p:cNvPr>
          <p:cNvSpPr/>
          <p:nvPr/>
        </p:nvSpPr>
        <p:spPr>
          <a:xfrm>
            <a:off x="960452" y="1857395"/>
            <a:ext cx="6250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Learning how does the environment affect the </a:t>
            </a:r>
            <a:r>
              <a:rPr lang="en-US" altLang="zh-CN" b="1" dirty="0" err="1"/>
              <a:t>WiFi</a:t>
            </a:r>
            <a:r>
              <a:rPr lang="en-US" altLang="zh-CN" b="1" dirty="0"/>
              <a:t> signal</a:t>
            </a:r>
          </a:p>
        </p:txBody>
      </p:sp>
    </p:spTree>
    <p:extLst>
      <p:ext uri="{BB962C8B-B14F-4D97-AF65-F5344CB8AC3E}">
        <p14:creationId xmlns:p14="http://schemas.microsoft.com/office/powerpoint/2010/main" val="422639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FE9975-A6FF-46DB-B69A-DD295B1C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Using multiple sensing models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5CFC4C3-7358-4DA6-82DE-FE9293131CAB}"/>
              </a:ext>
            </a:extLst>
          </p:cNvPr>
          <p:cNvSpPr txBox="1"/>
          <p:nvPr/>
        </p:nvSpPr>
        <p:spPr>
          <a:xfrm>
            <a:off x="4719493" y="4219310"/>
            <a:ext cx="27077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/>
              <a:t>y = g(x)</a:t>
            </a:r>
            <a:endParaRPr lang="zh-CN" altLang="en-US" sz="60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75197CF-6610-439A-8B02-53BFC1BEC6C8}"/>
              </a:ext>
            </a:extLst>
          </p:cNvPr>
          <p:cNvSpPr txBox="1"/>
          <p:nvPr/>
        </p:nvSpPr>
        <p:spPr>
          <a:xfrm>
            <a:off x="1319349" y="3202310"/>
            <a:ext cx="407561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Sensing model to use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B28CB94-FB1A-416B-808E-7DFBBDA47092}"/>
              </a:ext>
            </a:extLst>
          </p:cNvPr>
          <p:cNvSpPr txBox="1"/>
          <p:nvPr/>
        </p:nvSpPr>
        <p:spPr>
          <a:xfrm>
            <a:off x="7082641" y="3171300"/>
            <a:ext cx="333973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Input </a:t>
            </a:r>
            <a:r>
              <a:rPr lang="en-US" altLang="zh-CN" sz="2800" dirty="0" err="1"/>
              <a:t>WiFi</a:t>
            </a:r>
            <a:r>
              <a:rPr lang="en-US" altLang="zh-CN" sz="2800" dirty="0"/>
              <a:t> signal</a:t>
            </a:r>
            <a:endParaRPr lang="zh-CN" altLang="en-US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1FAD0B2-AD8A-4CDE-A282-445EE70A12B8}"/>
              </a:ext>
            </a:extLst>
          </p:cNvPr>
          <p:cNvSpPr txBox="1"/>
          <p:nvPr/>
        </p:nvSpPr>
        <p:spPr>
          <a:xfrm>
            <a:off x="4419232" y="5728753"/>
            <a:ext cx="309191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/>
              <a:t>Expert selector</a:t>
            </a:r>
            <a:endParaRPr lang="zh-CN" altLang="en-US" sz="2800" b="1" dirty="0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C2AB6DEF-C5D6-4E4A-AD8C-AD16DC10FC81}"/>
              </a:ext>
            </a:extLst>
          </p:cNvPr>
          <p:cNvSpPr/>
          <p:nvPr/>
        </p:nvSpPr>
        <p:spPr>
          <a:xfrm rot="3654565">
            <a:off x="4375176" y="4162458"/>
            <a:ext cx="509452" cy="1987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7D00A5CF-94DA-40FA-89B1-FA6F3607A180}"/>
              </a:ext>
            </a:extLst>
          </p:cNvPr>
          <p:cNvSpPr/>
          <p:nvPr/>
        </p:nvSpPr>
        <p:spPr>
          <a:xfrm rot="16200000">
            <a:off x="5974879" y="5356095"/>
            <a:ext cx="440961" cy="198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D793ADD-92D0-4614-A91D-B4131C355774}"/>
              </a:ext>
            </a:extLst>
          </p:cNvPr>
          <p:cNvSpPr/>
          <p:nvPr/>
        </p:nvSpPr>
        <p:spPr>
          <a:xfrm>
            <a:off x="960452" y="1857395"/>
            <a:ext cx="6122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Dynamically choose which sensing model (expert) to use</a:t>
            </a:r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8225C368-F97E-4C79-B7E6-1F67F2B65E9B}"/>
              </a:ext>
            </a:extLst>
          </p:cNvPr>
          <p:cNvSpPr/>
          <p:nvPr/>
        </p:nvSpPr>
        <p:spPr>
          <a:xfrm rot="7513855">
            <a:off x="6827915" y="4013716"/>
            <a:ext cx="509452" cy="1987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99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7B53CE-6339-44F1-BE6F-8E5270E8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/>
              <a:t>How do the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parts work together?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DE7F7BB-FFF9-44FA-A633-0E9A9848F45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70376" y="3485634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645742-E864-45AE-BDC6-7BF199B219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9027" y="2364065"/>
            <a:ext cx="1009650" cy="8953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40A3E7C-9CB8-41CB-A8B5-6DCB4F4F4E4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419965" y="23640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C26013D-E621-44A2-B2B7-E3D29147499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572365" y="25164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06D7E5-07FD-467A-800A-D53DB242D1A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724765" y="26688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07037BA-8F06-4E87-888D-1E0D6E5688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1852" y="4689559"/>
            <a:ext cx="1524000" cy="86677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D84BFBA-D0C0-43C3-B9E4-F3752379A8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5190" y="4702859"/>
            <a:ext cx="1657350" cy="819150"/>
          </a:xfrm>
          <a:prstGeom prst="rect">
            <a:avLst/>
          </a:prstGeom>
        </p:spPr>
      </p:pic>
      <p:sp>
        <p:nvSpPr>
          <p:cNvPr id="12" name="箭头: 右 11">
            <a:extLst>
              <a:ext uri="{FF2B5EF4-FFF2-40B4-BE49-F238E27FC236}">
                <a16:creationId xmlns:a16="http://schemas.microsoft.com/office/drawing/2014/main" id="{39ADF845-5C74-43BD-9F93-748D7D85FDF9}"/>
              </a:ext>
            </a:extLst>
          </p:cNvPr>
          <p:cNvSpPr/>
          <p:nvPr/>
        </p:nvSpPr>
        <p:spPr>
          <a:xfrm rot="20191585">
            <a:off x="2939144" y="2994416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78752A08-6D76-42ED-A2D6-DB7F0D32BF9C}"/>
              </a:ext>
            </a:extLst>
          </p:cNvPr>
          <p:cNvSpPr/>
          <p:nvPr/>
        </p:nvSpPr>
        <p:spPr>
          <a:xfrm rot="1056778">
            <a:off x="2950206" y="4443950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6F63F888-A0EA-44AA-8CF3-02A2368F57FF}"/>
              </a:ext>
            </a:extLst>
          </p:cNvPr>
          <p:cNvSpPr/>
          <p:nvPr/>
        </p:nvSpPr>
        <p:spPr>
          <a:xfrm>
            <a:off x="6418698" y="2520621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C359FC62-65E0-4E87-9E74-3456D29C9B83}"/>
              </a:ext>
            </a:extLst>
          </p:cNvPr>
          <p:cNvSpPr/>
          <p:nvPr/>
        </p:nvSpPr>
        <p:spPr>
          <a:xfrm>
            <a:off x="6549130" y="4877337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BC24E4-6187-4EB7-98DA-6801511DB359}"/>
              </a:ext>
            </a:extLst>
          </p:cNvPr>
          <p:cNvSpPr txBox="1"/>
          <p:nvPr/>
        </p:nvSpPr>
        <p:spPr>
          <a:xfrm>
            <a:off x="4385521" y="3449915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Roaming model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32330F5-0445-40C2-A916-0E050B2D6FE1}"/>
              </a:ext>
            </a:extLst>
          </p:cNvPr>
          <p:cNvSpPr txBox="1"/>
          <p:nvPr/>
        </p:nvSpPr>
        <p:spPr>
          <a:xfrm>
            <a:off x="1408205" y="443480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data</a:t>
            </a:r>
            <a:endParaRPr lang="zh-CN" altLang="en-US" b="1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E2A9F62-5D65-48BF-A388-6E5927E3F391}"/>
              </a:ext>
            </a:extLst>
          </p:cNvPr>
          <p:cNvSpPr txBox="1"/>
          <p:nvPr/>
        </p:nvSpPr>
        <p:spPr>
          <a:xfrm>
            <a:off x="8286413" y="3563204"/>
            <a:ext cx="2124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training data for new sites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3117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0C9BB5-4A95-4E7A-B88E-46F3F0A7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 Input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F4125C1-1DE2-403A-8291-21BA6ECEB9C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117156" y="3485634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71A517F-79B5-4B9B-80D1-6F3D9993A9D2}"/>
              </a:ext>
            </a:extLst>
          </p:cNvPr>
          <p:cNvSpPr txBox="1"/>
          <p:nvPr/>
        </p:nvSpPr>
        <p:spPr>
          <a:xfrm>
            <a:off x="1154985" y="443480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data</a:t>
            </a:r>
            <a:endParaRPr lang="zh-CN" altLang="en-US" b="1" dirty="0"/>
          </a:p>
        </p:txBody>
      </p:sp>
      <p:sp>
        <p:nvSpPr>
          <p:cNvPr id="6" name="箭头: 右 5">
            <a:extLst>
              <a:ext uri="{FF2B5EF4-FFF2-40B4-BE49-F238E27FC236}">
                <a16:creationId xmlns:a16="http://schemas.microsoft.com/office/drawing/2014/main" id="{3A2905C4-F268-4332-BF37-A0C542919734}"/>
              </a:ext>
            </a:extLst>
          </p:cNvPr>
          <p:cNvSpPr/>
          <p:nvPr/>
        </p:nvSpPr>
        <p:spPr>
          <a:xfrm>
            <a:off x="2479743" y="3672753"/>
            <a:ext cx="530743" cy="3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42488F-0881-476A-A294-8EE2184BBF28}"/>
              </a:ext>
            </a:extLst>
          </p:cNvPr>
          <p:cNvSpPr/>
          <p:nvPr/>
        </p:nvSpPr>
        <p:spPr>
          <a:xfrm>
            <a:off x="3166792" y="3217650"/>
            <a:ext cx="1319233" cy="1222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Noise Removal</a:t>
            </a:r>
            <a:endParaRPr lang="zh-CN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9B643549-3F33-474F-816D-7586B2AF0B04}"/>
              </a:ext>
            </a:extLst>
          </p:cNvPr>
          <p:cNvSpPr/>
          <p:nvPr/>
        </p:nvSpPr>
        <p:spPr>
          <a:xfrm>
            <a:off x="4692277" y="3669469"/>
            <a:ext cx="529887" cy="3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7B4613-F1A7-417E-BF11-56F7C068FFE8}"/>
              </a:ext>
            </a:extLst>
          </p:cNvPr>
          <p:cNvSpPr/>
          <p:nvPr/>
        </p:nvSpPr>
        <p:spPr>
          <a:xfrm>
            <a:off x="5358655" y="3217650"/>
            <a:ext cx="1474689" cy="1222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Feature Selection</a:t>
            </a:r>
            <a:endParaRPr lang="zh-CN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553709B4-3B1C-4A88-9A32-C6BD25B8AA66}"/>
              </a:ext>
            </a:extLst>
          </p:cNvPr>
          <p:cNvSpPr/>
          <p:nvPr/>
        </p:nvSpPr>
        <p:spPr>
          <a:xfrm>
            <a:off x="7066378" y="3669469"/>
            <a:ext cx="451729" cy="308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006F458-B862-4189-ABB6-0B4683A1E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5253" y="2716187"/>
            <a:ext cx="3972473" cy="230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49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7B53CE-6339-44F1-BE6F-8E5270E8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Artificial neural network based data roaming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DE7F7BB-FFF9-44FA-A633-0E9A9848F45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70376" y="3485634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645742-E864-45AE-BDC6-7BF199B2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027" y="2364065"/>
            <a:ext cx="1009650" cy="8953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40A3E7C-9CB8-41CB-A8B5-6DCB4F4F4E4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419965" y="23640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C26013D-E621-44A2-B2B7-E3D29147499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572365" y="25164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06D7E5-07FD-467A-800A-D53DB242D1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724765" y="2668865"/>
            <a:ext cx="1247775" cy="781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箭头: 右 11">
            <a:extLst>
              <a:ext uri="{FF2B5EF4-FFF2-40B4-BE49-F238E27FC236}">
                <a16:creationId xmlns:a16="http://schemas.microsoft.com/office/drawing/2014/main" id="{39ADF845-5C74-43BD-9F93-748D7D85FDF9}"/>
              </a:ext>
            </a:extLst>
          </p:cNvPr>
          <p:cNvSpPr/>
          <p:nvPr/>
        </p:nvSpPr>
        <p:spPr>
          <a:xfrm rot="20191585">
            <a:off x="2939144" y="2994416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78752A08-6D76-42ED-A2D6-DB7F0D32BF9C}"/>
              </a:ext>
            </a:extLst>
          </p:cNvPr>
          <p:cNvSpPr/>
          <p:nvPr/>
        </p:nvSpPr>
        <p:spPr>
          <a:xfrm rot="1056778">
            <a:off x="2950206" y="4443950"/>
            <a:ext cx="1247775" cy="49121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6F63F888-A0EA-44AA-8CF3-02A2368F57FF}"/>
              </a:ext>
            </a:extLst>
          </p:cNvPr>
          <p:cNvSpPr/>
          <p:nvPr/>
        </p:nvSpPr>
        <p:spPr>
          <a:xfrm>
            <a:off x="6418698" y="2520621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BC24E4-6187-4EB7-98DA-6801511DB359}"/>
              </a:ext>
            </a:extLst>
          </p:cNvPr>
          <p:cNvSpPr txBox="1"/>
          <p:nvPr/>
        </p:nvSpPr>
        <p:spPr>
          <a:xfrm>
            <a:off x="4385521" y="3449915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Roaming model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32330F5-0445-40C2-A916-0E050B2D6FE1}"/>
              </a:ext>
            </a:extLst>
          </p:cNvPr>
          <p:cNvSpPr txBox="1"/>
          <p:nvPr/>
        </p:nvSpPr>
        <p:spPr>
          <a:xfrm>
            <a:off x="1408205" y="443480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data</a:t>
            </a:r>
            <a:endParaRPr lang="zh-CN" altLang="en-US" b="1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E2A9F62-5D65-48BF-A388-6E5927E3F391}"/>
              </a:ext>
            </a:extLst>
          </p:cNvPr>
          <p:cNvSpPr txBox="1"/>
          <p:nvPr/>
        </p:nvSpPr>
        <p:spPr>
          <a:xfrm>
            <a:off x="8286413" y="3563204"/>
            <a:ext cx="2124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/>
              <a:t>WiFi</a:t>
            </a:r>
            <a:r>
              <a:rPr lang="en-US" altLang="zh-CN" b="1" dirty="0"/>
              <a:t> training data for new sites</a:t>
            </a:r>
            <a:endParaRPr lang="zh-CN" altLang="en-US" b="1" dirty="0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2D38BAA1-4D84-4027-AE52-C23C8AFD9A73}"/>
              </a:ext>
            </a:extLst>
          </p:cNvPr>
          <p:cNvSpPr/>
          <p:nvPr/>
        </p:nvSpPr>
        <p:spPr>
          <a:xfrm>
            <a:off x="4233121" y="1714254"/>
            <a:ext cx="6360856" cy="2743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90BE130B-E84E-4D1A-82A2-ACBDD025A8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852" y="4689559"/>
            <a:ext cx="1524000" cy="866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9923D1AB-2427-4B5A-BE81-AA6A4C23A7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5190" y="4702859"/>
            <a:ext cx="1657350" cy="819150"/>
          </a:xfrm>
          <a:prstGeom prst="rect">
            <a:avLst/>
          </a:prstGeom>
        </p:spPr>
      </p:pic>
      <p:sp>
        <p:nvSpPr>
          <p:cNvPr id="21" name="箭头: 右 20">
            <a:extLst>
              <a:ext uri="{FF2B5EF4-FFF2-40B4-BE49-F238E27FC236}">
                <a16:creationId xmlns:a16="http://schemas.microsoft.com/office/drawing/2014/main" id="{7AB6A049-845C-4188-9A0F-0985F3DAC08B}"/>
              </a:ext>
            </a:extLst>
          </p:cNvPr>
          <p:cNvSpPr/>
          <p:nvPr/>
        </p:nvSpPr>
        <p:spPr>
          <a:xfrm>
            <a:off x="6549130" y="4877337"/>
            <a:ext cx="1247775" cy="491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956616-3669-4E96-84BE-9CE0C0FFE716}"/>
              </a:ext>
            </a:extLst>
          </p:cNvPr>
          <p:cNvSpPr/>
          <p:nvPr/>
        </p:nvSpPr>
        <p:spPr>
          <a:xfrm>
            <a:off x="4243053" y="4548894"/>
            <a:ext cx="6540742" cy="11164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83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452</Words>
  <Application>Microsoft Office PowerPoint</Application>
  <PresentationFormat>宽屏</PresentationFormat>
  <Paragraphs>95</Paragraphs>
  <Slides>18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等线</vt:lpstr>
      <vt:lpstr>等线 Light</vt:lpstr>
      <vt:lpstr>Arial</vt:lpstr>
      <vt:lpstr>Office 主题​​</vt:lpstr>
      <vt:lpstr>PowerPoint 演示文稿</vt:lpstr>
      <vt:lpstr>WiFi is a powerful sensing medium</vt:lpstr>
      <vt:lpstr>Limitations</vt:lpstr>
      <vt:lpstr>Goals</vt:lpstr>
      <vt:lpstr>Roaming WiFi metrics</vt:lpstr>
      <vt:lpstr>Using multiple sensing models</vt:lpstr>
      <vt:lpstr>How do the two parts work together?</vt:lpstr>
      <vt:lpstr>Model Input</vt:lpstr>
      <vt:lpstr>Artificial neural network based data roaming</vt:lpstr>
      <vt:lpstr>Roaming model</vt:lpstr>
      <vt:lpstr>Classification based model selection</vt:lpstr>
      <vt:lpstr>Sensing model chosen based on input signal characteristics</vt:lpstr>
      <vt:lpstr>Prior art</vt:lpstr>
      <vt:lpstr>Evaluation Setup</vt:lpstr>
      <vt:lpstr>Consistently good performance</vt:lpstr>
      <vt:lpstr>Roaming WiFi data improves the performance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 Chen</dc:creator>
  <cp:lastModifiedBy>Liu Chen</cp:lastModifiedBy>
  <cp:revision>42</cp:revision>
  <dcterms:created xsi:type="dcterms:W3CDTF">2019-06-03T12:55:29Z</dcterms:created>
  <dcterms:modified xsi:type="dcterms:W3CDTF">2019-06-04T04:39:51Z</dcterms:modified>
</cp:coreProperties>
</file>