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337" r:id="rId4"/>
    <p:sldId id="259" r:id="rId5"/>
    <p:sldId id="342" r:id="rId6"/>
    <p:sldId id="331" r:id="rId7"/>
    <p:sldId id="343" r:id="rId8"/>
    <p:sldId id="344" r:id="rId9"/>
    <p:sldId id="345" r:id="rId10"/>
    <p:sldId id="346" r:id="rId11"/>
    <p:sldId id="350" r:id="rId12"/>
    <p:sldId id="347" r:id="rId13"/>
    <p:sldId id="349" r:id="rId14"/>
    <p:sldId id="348" r:id="rId15"/>
    <p:sldId id="351" r:id="rId16"/>
    <p:sldId id="352" r:id="rId17"/>
    <p:sldId id="353" r:id="rId18"/>
    <p:sldId id="341" r:id="rId19"/>
    <p:sldId id="354" r:id="rId20"/>
    <p:sldId id="327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de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99E"/>
    <a:srgbClr val="EFAFDE"/>
    <a:srgbClr val="E789CE"/>
    <a:srgbClr val="754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79006" autoAdjust="0"/>
  </p:normalViewPr>
  <p:slideViewPr>
    <p:cSldViewPr>
      <p:cViewPr varScale="1">
        <p:scale>
          <a:sx n="52" d="100"/>
          <a:sy n="52" d="100"/>
        </p:scale>
        <p:origin x="-9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3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314CB-6F31-4434-BB63-CCE66D9848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9486D92-7D79-4C76-9448-80272AF7569C}">
      <dgm:prSet phldrT="[文本]"/>
      <dgm:spPr/>
      <dgm:t>
        <a:bodyPr/>
        <a:lstStyle/>
        <a:p>
          <a:r>
            <a:rPr lang="en-US" altLang="zh-CN" dirty="0" smtClean="0"/>
            <a:t>Two</a:t>
          </a:r>
        </a:p>
        <a:p>
          <a:r>
            <a:rPr lang="en-US" altLang="zh-CN" dirty="0" smtClean="0"/>
            <a:t>Solutions:</a:t>
          </a:r>
          <a:endParaRPr lang="zh-CN" altLang="en-US" dirty="0"/>
        </a:p>
      </dgm:t>
    </dgm:pt>
    <dgm:pt modelId="{AE4B836C-3B27-4D8B-9CBD-BB01463C62BF}" type="parTrans" cxnId="{7C68DC41-B90D-413F-A938-51377BB77475}">
      <dgm:prSet/>
      <dgm:spPr/>
      <dgm:t>
        <a:bodyPr/>
        <a:lstStyle/>
        <a:p>
          <a:endParaRPr lang="zh-CN" altLang="en-US"/>
        </a:p>
      </dgm:t>
    </dgm:pt>
    <dgm:pt modelId="{BC67D2D8-FFFE-472C-A70E-2D70AB1FF731}" type="sibTrans" cxnId="{7C68DC41-B90D-413F-A938-51377BB77475}">
      <dgm:prSet/>
      <dgm:spPr/>
      <dgm:t>
        <a:bodyPr/>
        <a:lstStyle/>
        <a:p>
          <a:endParaRPr lang="zh-CN" altLang="en-US"/>
        </a:p>
      </dgm:t>
    </dgm:pt>
    <dgm:pt modelId="{1259A0ED-EE3F-4BD5-881B-E7C0145C5702}">
      <dgm:prSet phldrT="[文本]"/>
      <dgm:spPr/>
      <dgm:t>
        <a:bodyPr/>
        <a:lstStyle/>
        <a:p>
          <a:r>
            <a:rPr lang="en-US" altLang="zh-CN" dirty="0" smtClean="0"/>
            <a:t>Signal modeling</a:t>
          </a:r>
        </a:p>
        <a:p>
          <a:r>
            <a:rPr lang="en-US" altLang="zh-CN" dirty="0" smtClean="0"/>
            <a:t>localization</a:t>
          </a:r>
          <a:endParaRPr lang="zh-CN" altLang="en-US" dirty="0"/>
        </a:p>
      </dgm:t>
    </dgm:pt>
    <dgm:pt modelId="{D321D96C-0081-4EE9-B3F3-4C8429012824}" type="parTrans" cxnId="{9CA33A9D-FF8C-404D-99E2-27C1165FD22F}">
      <dgm:prSet/>
      <dgm:spPr/>
      <dgm:t>
        <a:bodyPr/>
        <a:lstStyle/>
        <a:p>
          <a:endParaRPr lang="zh-CN" altLang="en-US"/>
        </a:p>
      </dgm:t>
    </dgm:pt>
    <dgm:pt modelId="{95F33AB1-3DF1-43E3-A5D6-8608DE62E527}" type="sibTrans" cxnId="{9CA33A9D-FF8C-404D-99E2-27C1165FD22F}">
      <dgm:prSet/>
      <dgm:spPr/>
      <dgm:t>
        <a:bodyPr/>
        <a:lstStyle/>
        <a:p>
          <a:endParaRPr lang="zh-CN" altLang="en-US"/>
        </a:p>
      </dgm:t>
    </dgm:pt>
    <dgm:pt modelId="{2C228055-E499-4AFC-9A5D-369B9BB266A3}">
      <dgm:prSet phldrT="[文本]"/>
      <dgm:spPr/>
      <dgm:t>
        <a:bodyPr/>
        <a:lstStyle/>
        <a:p>
          <a:r>
            <a:rPr lang="en-US" altLang="zh-CN" dirty="0" smtClean="0"/>
            <a:t>Fingerprint modeling localization</a:t>
          </a:r>
          <a:endParaRPr lang="zh-CN" altLang="en-US" dirty="0"/>
        </a:p>
      </dgm:t>
    </dgm:pt>
    <dgm:pt modelId="{4561F2B7-9980-4EE9-93CC-2593AD7ED662}" type="parTrans" cxnId="{A7ACFC09-F4AB-42CD-91F8-729C4868A4FC}">
      <dgm:prSet/>
      <dgm:spPr/>
      <dgm:t>
        <a:bodyPr/>
        <a:lstStyle/>
        <a:p>
          <a:endParaRPr lang="zh-CN" altLang="en-US"/>
        </a:p>
      </dgm:t>
    </dgm:pt>
    <dgm:pt modelId="{CA7B426C-F9F3-4D79-BA32-CC00BDC6B475}" type="sibTrans" cxnId="{A7ACFC09-F4AB-42CD-91F8-729C4868A4FC}">
      <dgm:prSet/>
      <dgm:spPr/>
      <dgm:t>
        <a:bodyPr/>
        <a:lstStyle/>
        <a:p>
          <a:endParaRPr lang="zh-CN" altLang="en-US"/>
        </a:p>
      </dgm:t>
    </dgm:pt>
    <dgm:pt modelId="{B68CADE7-818F-4DF6-B373-2FEBEDAD4A36}" type="pres">
      <dgm:prSet presAssocID="{1C5314CB-6F31-4434-BB63-CCE66D9848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18144F2D-9B88-4B9C-8A56-1D9FA0146C9E}" type="pres">
      <dgm:prSet presAssocID="{C9486D92-7D79-4C76-9448-80272AF7569C}" presName="thickLine" presStyleLbl="alignNode1" presStyleIdx="0" presStyleCnt="1"/>
      <dgm:spPr/>
    </dgm:pt>
    <dgm:pt modelId="{F2F30833-4B4F-451A-B64E-84D5DA262A4A}" type="pres">
      <dgm:prSet presAssocID="{C9486D92-7D79-4C76-9448-80272AF7569C}" presName="horz1" presStyleCnt="0"/>
      <dgm:spPr/>
    </dgm:pt>
    <dgm:pt modelId="{580BE23D-C982-489C-8298-05EC6A56D693}" type="pres">
      <dgm:prSet presAssocID="{C9486D92-7D79-4C76-9448-80272AF7569C}" presName="tx1" presStyleLbl="revTx" presStyleIdx="0" presStyleCnt="3"/>
      <dgm:spPr/>
      <dgm:t>
        <a:bodyPr/>
        <a:lstStyle/>
        <a:p>
          <a:endParaRPr lang="zh-CN" altLang="en-US"/>
        </a:p>
      </dgm:t>
    </dgm:pt>
    <dgm:pt modelId="{6A1FA7AC-7DAF-49AA-828E-EDA118668554}" type="pres">
      <dgm:prSet presAssocID="{C9486D92-7D79-4C76-9448-80272AF7569C}" presName="vert1" presStyleCnt="0"/>
      <dgm:spPr/>
    </dgm:pt>
    <dgm:pt modelId="{8EA9D2E1-15C3-4580-AD70-A03680EAA296}" type="pres">
      <dgm:prSet presAssocID="{1259A0ED-EE3F-4BD5-881B-E7C0145C5702}" presName="vertSpace2a" presStyleCnt="0"/>
      <dgm:spPr/>
    </dgm:pt>
    <dgm:pt modelId="{55703568-8DD6-48DA-A9CC-0C407A0D7041}" type="pres">
      <dgm:prSet presAssocID="{1259A0ED-EE3F-4BD5-881B-E7C0145C5702}" presName="horz2" presStyleCnt="0"/>
      <dgm:spPr/>
    </dgm:pt>
    <dgm:pt modelId="{BEA20973-6A6A-4181-9FCB-8F2266C29DC1}" type="pres">
      <dgm:prSet presAssocID="{1259A0ED-EE3F-4BD5-881B-E7C0145C5702}" presName="horzSpace2" presStyleCnt="0"/>
      <dgm:spPr/>
    </dgm:pt>
    <dgm:pt modelId="{C568F24D-6372-455F-A900-707CD4ADA64F}" type="pres">
      <dgm:prSet presAssocID="{1259A0ED-EE3F-4BD5-881B-E7C0145C5702}" presName="tx2" presStyleLbl="revTx" presStyleIdx="1" presStyleCnt="3"/>
      <dgm:spPr/>
      <dgm:t>
        <a:bodyPr/>
        <a:lstStyle/>
        <a:p>
          <a:endParaRPr lang="zh-CN" altLang="en-US"/>
        </a:p>
      </dgm:t>
    </dgm:pt>
    <dgm:pt modelId="{6CA018AB-642E-42F5-BA2F-DEB9B5892FDE}" type="pres">
      <dgm:prSet presAssocID="{1259A0ED-EE3F-4BD5-881B-E7C0145C5702}" presName="vert2" presStyleCnt="0"/>
      <dgm:spPr/>
    </dgm:pt>
    <dgm:pt modelId="{5460E391-C8E9-47FC-99E3-FC288C4D6B6D}" type="pres">
      <dgm:prSet presAssocID="{1259A0ED-EE3F-4BD5-881B-E7C0145C5702}" presName="thinLine2b" presStyleLbl="callout" presStyleIdx="0" presStyleCnt="2"/>
      <dgm:spPr/>
    </dgm:pt>
    <dgm:pt modelId="{2C8AF886-50DC-4980-B2E7-9C169C55C08F}" type="pres">
      <dgm:prSet presAssocID="{1259A0ED-EE3F-4BD5-881B-E7C0145C5702}" presName="vertSpace2b" presStyleCnt="0"/>
      <dgm:spPr/>
    </dgm:pt>
    <dgm:pt modelId="{6B2B3A92-FCF0-4DFA-A183-61547BEA98B6}" type="pres">
      <dgm:prSet presAssocID="{2C228055-E499-4AFC-9A5D-369B9BB266A3}" presName="horz2" presStyleCnt="0"/>
      <dgm:spPr/>
    </dgm:pt>
    <dgm:pt modelId="{4099ACAE-AF9A-4135-89B9-13C4A19DFBA7}" type="pres">
      <dgm:prSet presAssocID="{2C228055-E499-4AFC-9A5D-369B9BB266A3}" presName="horzSpace2" presStyleCnt="0"/>
      <dgm:spPr/>
    </dgm:pt>
    <dgm:pt modelId="{BBEBD132-2E67-431B-9917-E51AA4553645}" type="pres">
      <dgm:prSet presAssocID="{2C228055-E499-4AFC-9A5D-369B9BB266A3}" presName="tx2" presStyleLbl="revTx" presStyleIdx="2" presStyleCnt="3"/>
      <dgm:spPr/>
      <dgm:t>
        <a:bodyPr/>
        <a:lstStyle/>
        <a:p>
          <a:endParaRPr lang="zh-CN" altLang="en-US"/>
        </a:p>
      </dgm:t>
    </dgm:pt>
    <dgm:pt modelId="{BD3D0C60-FE63-459B-8EA0-3189852F2170}" type="pres">
      <dgm:prSet presAssocID="{2C228055-E499-4AFC-9A5D-369B9BB266A3}" presName="vert2" presStyleCnt="0"/>
      <dgm:spPr/>
    </dgm:pt>
    <dgm:pt modelId="{DB6E667C-2484-4862-8AE8-E9B6FB620853}" type="pres">
      <dgm:prSet presAssocID="{2C228055-E499-4AFC-9A5D-369B9BB266A3}" presName="thinLine2b" presStyleLbl="callout" presStyleIdx="1" presStyleCnt="2"/>
      <dgm:spPr/>
    </dgm:pt>
    <dgm:pt modelId="{FD8CED5B-176A-4BC2-9FBE-DDF0A64BF7FB}" type="pres">
      <dgm:prSet presAssocID="{2C228055-E499-4AFC-9A5D-369B9BB266A3}" presName="vertSpace2b" presStyleCnt="0"/>
      <dgm:spPr/>
    </dgm:pt>
  </dgm:ptLst>
  <dgm:cxnLst>
    <dgm:cxn modelId="{9CA33A9D-FF8C-404D-99E2-27C1165FD22F}" srcId="{C9486D92-7D79-4C76-9448-80272AF7569C}" destId="{1259A0ED-EE3F-4BD5-881B-E7C0145C5702}" srcOrd="0" destOrd="0" parTransId="{D321D96C-0081-4EE9-B3F3-4C8429012824}" sibTransId="{95F33AB1-3DF1-43E3-A5D6-8608DE62E527}"/>
    <dgm:cxn modelId="{A7ACFC09-F4AB-42CD-91F8-729C4868A4FC}" srcId="{C9486D92-7D79-4C76-9448-80272AF7569C}" destId="{2C228055-E499-4AFC-9A5D-369B9BB266A3}" srcOrd="1" destOrd="0" parTransId="{4561F2B7-9980-4EE9-93CC-2593AD7ED662}" sibTransId="{CA7B426C-F9F3-4D79-BA32-CC00BDC6B475}"/>
    <dgm:cxn modelId="{977648D6-B437-43C3-BB35-18290723EA04}" type="presOf" srcId="{C9486D92-7D79-4C76-9448-80272AF7569C}" destId="{580BE23D-C982-489C-8298-05EC6A56D693}" srcOrd="0" destOrd="0" presId="urn:microsoft.com/office/officeart/2008/layout/LinedList"/>
    <dgm:cxn modelId="{5C185DCC-DDDD-409C-9EA5-1B640E774438}" type="presOf" srcId="{2C228055-E499-4AFC-9A5D-369B9BB266A3}" destId="{BBEBD132-2E67-431B-9917-E51AA4553645}" srcOrd="0" destOrd="0" presId="urn:microsoft.com/office/officeart/2008/layout/LinedList"/>
    <dgm:cxn modelId="{CD4A3261-E245-48D5-92F9-707624BB3932}" type="presOf" srcId="{1259A0ED-EE3F-4BD5-881B-E7C0145C5702}" destId="{C568F24D-6372-455F-A900-707CD4ADA64F}" srcOrd="0" destOrd="0" presId="urn:microsoft.com/office/officeart/2008/layout/LinedList"/>
    <dgm:cxn modelId="{C6D3ACAC-F93F-400C-8AFA-C0C3191FB71D}" type="presOf" srcId="{1C5314CB-6F31-4434-BB63-CCE66D984824}" destId="{B68CADE7-818F-4DF6-B373-2FEBEDAD4A36}" srcOrd="0" destOrd="0" presId="urn:microsoft.com/office/officeart/2008/layout/LinedList"/>
    <dgm:cxn modelId="{7C68DC41-B90D-413F-A938-51377BB77475}" srcId="{1C5314CB-6F31-4434-BB63-CCE66D984824}" destId="{C9486D92-7D79-4C76-9448-80272AF7569C}" srcOrd="0" destOrd="0" parTransId="{AE4B836C-3B27-4D8B-9CBD-BB01463C62BF}" sibTransId="{BC67D2D8-FFFE-472C-A70E-2D70AB1FF731}"/>
    <dgm:cxn modelId="{59944651-014B-4168-9E4A-839A606B86A7}" type="presParOf" srcId="{B68CADE7-818F-4DF6-B373-2FEBEDAD4A36}" destId="{18144F2D-9B88-4B9C-8A56-1D9FA0146C9E}" srcOrd="0" destOrd="0" presId="urn:microsoft.com/office/officeart/2008/layout/LinedList"/>
    <dgm:cxn modelId="{61BBF663-6A51-4DF9-A383-74B5997531EE}" type="presParOf" srcId="{B68CADE7-818F-4DF6-B373-2FEBEDAD4A36}" destId="{F2F30833-4B4F-451A-B64E-84D5DA262A4A}" srcOrd="1" destOrd="0" presId="urn:microsoft.com/office/officeart/2008/layout/LinedList"/>
    <dgm:cxn modelId="{CA8EA97B-8D82-493B-B96E-DE292C297A8C}" type="presParOf" srcId="{F2F30833-4B4F-451A-B64E-84D5DA262A4A}" destId="{580BE23D-C982-489C-8298-05EC6A56D693}" srcOrd="0" destOrd="0" presId="urn:microsoft.com/office/officeart/2008/layout/LinedList"/>
    <dgm:cxn modelId="{A1A09941-BCDB-49DE-84B0-EE22F887B1C6}" type="presParOf" srcId="{F2F30833-4B4F-451A-B64E-84D5DA262A4A}" destId="{6A1FA7AC-7DAF-49AA-828E-EDA118668554}" srcOrd="1" destOrd="0" presId="urn:microsoft.com/office/officeart/2008/layout/LinedList"/>
    <dgm:cxn modelId="{126724DA-DCAF-4B14-8AC2-8FA6C3F9A16A}" type="presParOf" srcId="{6A1FA7AC-7DAF-49AA-828E-EDA118668554}" destId="{8EA9D2E1-15C3-4580-AD70-A03680EAA296}" srcOrd="0" destOrd="0" presId="urn:microsoft.com/office/officeart/2008/layout/LinedList"/>
    <dgm:cxn modelId="{F0B52183-2EEB-4B58-9B36-C3E98E55CB8F}" type="presParOf" srcId="{6A1FA7AC-7DAF-49AA-828E-EDA118668554}" destId="{55703568-8DD6-48DA-A9CC-0C407A0D7041}" srcOrd="1" destOrd="0" presId="urn:microsoft.com/office/officeart/2008/layout/LinedList"/>
    <dgm:cxn modelId="{82E1F88E-D0C4-48AE-82BF-7154DCDE745B}" type="presParOf" srcId="{55703568-8DD6-48DA-A9CC-0C407A0D7041}" destId="{BEA20973-6A6A-4181-9FCB-8F2266C29DC1}" srcOrd="0" destOrd="0" presId="urn:microsoft.com/office/officeart/2008/layout/LinedList"/>
    <dgm:cxn modelId="{9964A0FD-CBBE-4BC1-BA98-5C198932311B}" type="presParOf" srcId="{55703568-8DD6-48DA-A9CC-0C407A0D7041}" destId="{C568F24D-6372-455F-A900-707CD4ADA64F}" srcOrd="1" destOrd="0" presId="urn:microsoft.com/office/officeart/2008/layout/LinedList"/>
    <dgm:cxn modelId="{41BBC6DC-037B-41C8-9C2F-69DF17051D25}" type="presParOf" srcId="{55703568-8DD6-48DA-A9CC-0C407A0D7041}" destId="{6CA018AB-642E-42F5-BA2F-DEB9B5892FDE}" srcOrd="2" destOrd="0" presId="urn:microsoft.com/office/officeart/2008/layout/LinedList"/>
    <dgm:cxn modelId="{3332AE0F-B677-4546-8FE5-644B2AF13E15}" type="presParOf" srcId="{6A1FA7AC-7DAF-49AA-828E-EDA118668554}" destId="{5460E391-C8E9-47FC-99E3-FC288C4D6B6D}" srcOrd="2" destOrd="0" presId="urn:microsoft.com/office/officeart/2008/layout/LinedList"/>
    <dgm:cxn modelId="{275A4055-D7B0-4844-BBE5-11259B4F32D4}" type="presParOf" srcId="{6A1FA7AC-7DAF-49AA-828E-EDA118668554}" destId="{2C8AF886-50DC-4980-B2E7-9C169C55C08F}" srcOrd="3" destOrd="0" presId="urn:microsoft.com/office/officeart/2008/layout/LinedList"/>
    <dgm:cxn modelId="{A9B02CE1-FB51-47C9-93F3-7795188E9CD1}" type="presParOf" srcId="{6A1FA7AC-7DAF-49AA-828E-EDA118668554}" destId="{6B2B3A92-FCF0-4DFA-A183-61547BEA98B6}" srcOrd="4" destOrd="0" presId="urn:microsoft.com/office/officeart/2008/layout/LinedList"/>
    <dgm:cxn modelId="{AFE02BF2-9418-4AE2-9D2F-209A3F8B5366}" type="presParOf" srcId="{6B2B3A92-FCF0-4DFA-A183-61547BEA98B6}" destId="{4099ACAE-AF9A-4135-89B9-13C4A19DFBA7}" srcOrd="0" destOrd="0" presId="urn:microsoft.com/office/officeart/2008/layout/LinedList"/>
    <dgm:cxn modelId="{50196284-B873-4B10-AABE-8BED1E94D6A4}" type="presParOf" srcId="{6B2B3A92-FCF0-4DFA-A183-61547BEA98B6}" destId="{BBEBD132-2E67-431B-9917-E51AA4553645}" srcOrd="1" destOrd="0" presId="urn:microsoft.com/office/officeart/2008/layout/LinedList"/>
    <dgm:cxn modelId="{C6D78894-5200-4905-93CC-20DF77F56D28}" type="presParOf" srcId="{6B2B3A92-FCF0-4DFA-A183-61547BEA98B6}" destId="{BD3D0C60-FE63-459B-8EA0-3189852F2170}" srcOrd="2" destOrd="0" presId="urn:microsoft.com/office/officeart/2008/layout/LinedList"/>
    <dgm:cxn modelId="{F698B79F-C752-4964-AA20-404B59B149EB}" type="presParOf" srcId="{6A1FA7AC-7DAF-49AA-828E-EDA118668554}" destId="{DB6E667C-2484-4862-8AE8-E9B6FB620853}" srcOrd="5" destOrd="0" presId="urn:microsoft.com/office/officeart/2008/layout/LinedList"/>
    <dgm:cxn modelId="{781DBB7E-2561-454B-939C-AF80F7DC9DDB}" type="presParOf" srcId="{6A1FA7AC-7DAF-49AA-828E-EDA118668554}" destId="{FD8CED5B-176A-4BC2-9FBE-DDF0A64BF7F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A1937A-1512-431B-9FB1-9FAF8272BD6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18C237D-B938-4AB2-838B-BC9991E2C131}">
      <dgm:prSet phldrT="[文本]"/>
      <dgm:spPr/>
      <dgm:t>
        <a:bodyPr/>
        <a:lstStyle/>
        <a:p>
          <a:r>
            <a:rPr lang="en-US" altLang="zh-CN" dirty="0" smtClean="0"/>
            <a:t>Signal modeling</a:t>
          </a:r>
        </a:p>
        <a:p>
          <a:r>
            <a:rPr lang="en-US" altLang="zh-CN" dirty="0" smtClean="0"/>
            <a:t>localization</a:t>
          </a:r>
          <a:endParaRPr lang="zh-CN" altLang="en-US" dirty="0"/>
        </a:p>
      </dgm:t>
    </dgm:pt>
    <dgm:pt modelId="{DAD42941-8B9E-43B7-9AE4-775D94167965}" type="parTrans" cxnId="{255854B3-83AB-4BE6-B7C5-2A81D80655BB}">
      <dgm:prSet/>
      <dgm:spPr/>
      <dgm:t>
        <a:bodyPr/>
        <a:lstStyle/>
        <a:p>
          <a:endParaRPr lang="zh-CN" altLang="en-US"/>
        </a:p>
      </dgm:t>
    </dgm:pt>
    <dgm:pt modelId="{E2D82185-706F-4515-8270-C8DD2E563189}" type="sibTrans" cxnId="{255854B3-83AB-4BE6-B7C5-2A81D80655BB}">
      <dgm:prSet/>
      <dgm:spPr/>
      <dgm:t>
        <a:bodyPr/>
        <a:lstStyle/>
        <a:p>
          <a:endParaRPr lang="zh-CN" altLang="en-US"/>
        </a:p>
      </dgm:t>
    </dgm:pt>
    <dgm:pt modelId="{24C878B4-9FBB-45A6-8C65-2CCBAA70837F}">
      <dgm:prSet phldrT="[文本]"/>
      <dgm:spPr/>
      <dgm:t>
        <a:bodyPr/>
        <a:lstStyle/>
        <a:p>
          <a:r>
            <a:rPr lang="en-US" altLang="zh-CN" dirty="0" smtClean="0"/>
            <a:t>Based on pass loss model</a:t>
          </a:r>
          <a:endParaRPr lang="zh-CN" altLang="en-US" dirty="0"/>
        </a:p>
      </dgm:t>
    </dgm:pt>
    <dgm:pt modelId="{2995762D-DDA4-438B-A6EC-06239E3177B4}" type="parTrans" cxnId="{6718F2BC-9CE0-4640-B739-15C0AEB87152}">
      <dgm:prSet/>
      <dgm:spPr/>
      <dgm:t>
        <a:bodyPr/>
        <a:lstStyle/>
        <a:p>
          <a:endParaRPr lang="zh-CN" altLang="en-US"/>
        </a:p>
      </dgm:t>
    </dgm:pt>
    <dgm:pt modelId="{814565A0-D7BF-481D-A21A-87B41CE75C93}" type="sibTrans" cxnId="{6718F2BC-9CE0-4640-B739-15C0AEB87152}">
      <dgm:prSet/>
      <dgm:spPr/>
      <dgm:t>
        <a:bodyPr/>
        <a:lstStyle/>
        <a:p>
          <a:endParaRPr lang="zh-CN" altLang="en-US"/>
        </a:p>
      </dgm:t>
    </dgm:pt>
    <dgm:pt modelId="{89574A3F-CF79-44D9-A7D6-5DAB4DE9A3DE}">
      <dgm:prSet phldrT="[文本]"/>
      <dgm:spPr/>
      <dgm:t>
        <a:bodyPr/>
        <a:lstStyle/>
        <a:p>
          <a:r>
            <a:rPr lang="en-US" altLang="zh-CN" dirty="0" smtClean="0"/>
            <a:t>Cannot be commonly used</a:t>
          </a:r>
          <a:endParaRPr lang="zh-CN" altLang="en-US" dirty="0"/>
        </a:p>
      </dgm:t>
    </dgm:pt>
    <dgm:pt modelId="{C0355ABA-266F-4E05-A800-AA72B1766030}" type="parTrans" cxnId="{AC926443-DEB6-494E-8023-52AAE8116D3D}">
      <dgm:prSet/>
      <dgm:spPr/>
      <dgm:t>
        <a:bodyPr/>
        <a:lstStyle/>
        <a:p>
          <a:endParaRPr lang="zh-CN" altLang="en-US"/>
        </a:p>
      </dgm:t>
    </dgm:pt>
    <dgm:pt modelId="{1021E5DC-DBD2-4092-A615-28F5D2B73A31}" type="sibTrans" cxnId="{AC926443-DEB6-494E-8023-52AAE8116D3D}">
      <dgm:prSet/>
      <dgm:spPr/>
      <dgm:t>
        <a:bodyPr/>
        <a:lstStyle/>
        <a:p>
          <a:endParaRPr lang="zh-CN" altLang="en-US"/>
        </a:p>
      </dgm:t>
    </dgm:pt>
    <dgm:pt modelId="{28D2C9FD-8820-4C03-B330-64DC3BAC7B7F}">
      <dgm:prSet phldrT="[文本]"/>
      <dgm:spPr/>
      <dgm:t>
        <a:bodyPr/>
        <a:lstStyle/>
        <a:p>
          <a:r>
            <a:rPr lang="en-US" altLang="zh-CN" dirty="0" smtClean="0"/>
            <a:t>Fingerprint modeling localization</a:t>
          </a:r>
          <a:endParaRPr lang="zh-CN" altLang="en-US" dirty="0"/>
        </a:p>
      </dgm:t>
    </dgm:pt>
    <dgm:pt modelId="{54AC2743-7D05-4D68-BF77-6089D6A28AED}" type="parTrans" cxnId="{B44C1A17-7F36-4C35-8C1E-037D59B6ADD5}">
      <dgm:prSet/>
      <dgm:spPr/>
      <dgm:t>
        <a:bodyPr/>
        <a:lstStyle/>
        <a:p>
          <a:endParaRPr lang="zh-CN" altLang="en-US"/>
        </a:p>
      </dgm:t>
    </dgm:pt>
    <dgm:pt modelId="{071CB7BB-98D7-48C7-842C-61ECA2297A16}" type="sibTrans" cxnId="{B44C1A17-7F36-4C35-8C1E-037D59B6ADD5}">
      <dgm:prSet/>
      <dgm:spPr/>
      <dgm:t>
        <a:bodyPr/>
        <a:lstStyle/>
        <a:p>
          <a:endParaRPr lang="zh-CN" altLang="en-US"/>
        </a:p>
      </dgm:t>
    </dgm:pt>
    <dgm:pt modelId="{86F71896-733E-4D6F-88EA-AB673BF103B3}">
      <dgm:prSet phldrT="[文本]"/>
      <dgm:spPr/>
      <dgm:t>
        <a:bodyPr/>
        <a:lstStyle/>
        <a:p>
          <a:r>
            <a:rPr lang="en-US" altLang="zh-CN" dirty="0" smtClean="0"/>
            <a:t>Should build up a database at first </a:t>
          </a:r>
          <a:endParaRPr lang="zh-CN" altLang="en-US" dirty="0"/>
        </a:p>
      </dgm:t>
    </dgm:pt>
    <dgm:pt modelId="{B679241E-C6BF-4BEB-8A7F-B069353BEF35}" type="parTrans" cxnId="{75523717-C480-44C1-8864-3DE36EA4A5C3}">
      <dgm:prSet/>
      <dgm:spPr/>
      <dgm:t>
        <a:bodyPr/>
        <a:lstStyle/>
        <a:p>
          <a:endParaRPr lang="zh-CN" altLang="en-US"/>
        </a:p>
      </dgm:t>
    </dgm:pt>
    <dgm:pt modelId="{F52B5A02-8DA5-4AE6-8FBF-2EBF6D01893E}" type="sibTrans" cxnId="{75523717-C480-44C1-8864-3DE36EA4A5C3}">
      <dgm:prSet/>
      <dgm:spPr/>
      <dgm:t>
        <a:bodyPr/>
        <a:lstStyle/>
        <a:p>
          <a:endParaRPr lang="zh-CN" altLang="en-US"/>
        </a:p>
      </dgm:t>
    </dgm:pt>
    <dgm:pt modelId="{B5D35BCD-7D8D-49E0-B092-FFF2524D1C5A}">
      <dgm:prSet phldrT="[文本]"/>
      <dgm:spPr/>
      <dgm:t>
        <a:bodyPr/>
        <a:lstStyle/>
        <a:p>
          <a:r>
            <a:rPr lang="en-US" altLang="zh-CN" dirty="0" smtClean="0"/>
            <a:t>The time delay when matching with database</a:t>
          </a:r>
          <a:endParaRPr lang="zh-CN" altLang="en-US" dirty="0"/>
        </a:p>
      </dgm:t>
    </dgm:pt>
    <dgm:pt modelId="{D8BB45C0-5D36-4ADB-8F03-C54B62089C84}" type="parTrans" cxnId="{963EF33E-A20F-40C2-889E-B6A339084230}">
      <dgm:prSet/>
      <dgm:spPr/>
      <dgm:t>
        <a:bodyPr/>
        <a:lstStyle/>
        <a:p>
          <a:endParaRPr lang="zh-CN" altLang="en-US"/>
        </a:p>
      </dgm:t>
    </dgm:pt>
    <dgm:pt modelId="{759FE33F-0AEC-45FA-871E-B47D8FB28F75}" type="sibTrans" cxnId="{963EF33E-A20F-40C2-889E-B6A339084230}">
      <dgm:prSet/>
      <dgm:spPr/>
      <dgm:t>
        <a:bodyPr/>
        <a:lstStyle/>
        <a:p>
          <a:endParaRPr lang="zh-CN" altLang="en-US"/>
        </a:p>
      </dgm:t>
    </dgm:pt>
    <dgm:pt modelId="{66038892-5490-4138-AE19-103F3920205F}" type="pres">
      <dgm:prSet presAssocID="{10A1937A-1512-431B-9FB1-9FAF8272BD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C5E0B2D-09B8-4679-B0D1-68AE2BC2E9E1}" type="pres">
      <dgm:prSet presAssocID="{118C237D-B938-4AB2-838B-BC9991E2C131}" presName="root" presStyleCnt="0"/>
      <dgm:spPr/>
    </dgm:pt>
    <dgm:pt modelId="{5351FDFB-2E91-457E-A46F-6E7DF9A6EF92}" type="pres">
      <dgm:prSet presAssocID="{118C237D-B938-4AB2-838B-BC9991E2C131}" presName="rootComposite" presStyleCnt="0"/>
      <dgm:spPr/>
    </dgm:pt>
    <dgm:pt modelId="{3E35551B-DDAF-4ED7-8902-D30EFDEDFCAB}" type="pres">
      <dgm:prSet presAssocID="{118C237D-B938-4AB2-838B-BC9991E2C131}" presName="rootText" presStyleLbl="node1" presStyleIdx="0" presStyleCnt="2"/>
      <dgm:spPr/>
      <dgm:t>
        <a:bodyPr/>
        <a:lstStyle/>
        <a:p>
          <a:endParaRPr lang="zh-CN" altLang="en-US"/>
        </a:p>
      </dgm:t>
    </dgm:pt>
    <dgm:pt modelId="{FF1AFF96-FBF6-4A25-92BB-496068ADF827}" type="pres">
      <dgm:prSet presAssocID="{118C237D-B938-4AB2-838B-BC9991E2C131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227E3F14-4333-42EA-B169-39026BD61CA6}" type="pres">
      <dgm:prSet presAssocID="{118C237D-B938-4AB2-838B-BC9991E2C131}" presName="childShape" presStyleCnt="0"/>
      <dgm:spPr/>
    </dgm:pt>
    <dgm:pt modelId="{03DBC1BA-AB6F-4DDD-A0EE-DE6D08CB528A}" type="pres">
      <dgm:prSet presAssocID="{2995762D-DDA4-438B-A6EC-06239E3177B4}" presName="Name13" presStyleLbl="parChTrans1D2" presStyleIdx="0" presStyleCnt="4"/>
      <dgm:spPr/>
      <dgm:t>
        <a:bodyPr/>
        <a:lstStyle/>
        <a:p>
          <a:endParaRPr lang="zh-CN" altLang="en-US"/>
        </a:p>
      </dgm:t>
    </dgm:pt>
    <dgm:pt modelId="{A21836AB-E8AB-4DAA-A76A-CC297F6E66D8}" type="pres">
      <dgm:prSet presAssocID="{24C878B4-9FBB-45A6-8C65-2CCBAA70837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F761DA-16CA-482F-ACF1-C6C124C0F5B3}" type="pres">
      <dgm:prSet presAssocID="{C0355ABA-266F-4E05-A800-AA72B1766030}" presName="Name13" presStyleLbl="parChTrans1D2" presStyleIdx="1" presStyleCnt="4"/>
      <dgm:spPr/>
      <dgm:t>
        <a:bodyPr/>
        <a:lstStyle/>
        <a:p>
          <a:endParaRPr lang="zh-CN" altLang="en-US"/>
        </a:p>
      </dgm:t>
    </dgm:pt>
    <dgm:pt modelId="{7B91ADEF-9B8D-47F7-A1F6-FEADBD571F92}" type="pres">
      <dgm:prSet presAssocID="{89574A3F-CF79-44D9-A7D6-5DAB4DE9A3D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E94F61-4260-4AD5-8B93-085D7A9FE670}" type="pres">
      <dgm:prSet presAssocID="{28D2C9FD-8820-4C03-B330-64DC3BAC7B7F}" presName="root" presStyleCnt="0"/>
      <dgm:spPr/>
    </dgm:pt>
    <dgm:pt modelId="{7A81C542-DC96-4C36-9B58-F86DDA6DF2E4}" type="pres">
      <dgm:prSet presAssocID="{28D2C9FD-8820-4C03-B330-64DC3BAC7B7F}" presName="rootComposite" presStyleCnt="0"/>
      <dgm:spPr/>
    </dgm:pt>
    <dgm:pt modelId="{281F089B-F9B6-47BA-8877-F32A36F54FDB}" type="pres">
      <dgm:prSet presAssocID="{28D2C9FD-8820-4C03-B330-64DC3BAC7B7F}" presName="rootText" presStyleLbl="node1" presStyleIdx="1" presStyleCnt="2"/>
      <dgm:spPr/>
      <dgm:t>
        <a:bodyPr/>
        <a:lstStyle/>
        <a:p>
          <a:endParaRPr lang="zh-CN" altLang="en-US"/>
        </a:p>
      </dgm:t>
    </dgm:pt>
    <dgm:pt modelId="{95BDB1FD-8E3C-41DA-A161-F3F2B063BF68}" type="pres">
      <dgm:prSet presAssocID="{28D2C9FD-8820-4C03-B330-64DC3BAC7B7F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2068AE3A-0F8B-4F87-8FF3-B56AA526B0A7}" type="pres">
      <dgm:prSet presAssocID="{28D2C9FD-8820-4C03-B330-64DC3BAC7B7F}" presName="childShape" presStyleCnt="0"/>
      <dgm:spPr/>
    </dgm:pt>
    <dgm:pt modelId="{352FC251-F68E-4591-A04A-87AF67895C6E}" type="pres">
      <dgm:prSet presAssocID="{B679241E-C6BF-4BEB-8A7F-B069353BEF35}" presName="Name13" presStyleLbl="parChTrans1D2" presStyleIdx="2" presStyleCnt="4"/>
      <dgm:spPr/>
      <dgm:t>
        <a:bodyPr/>
        <a:lstStyle/>
        <a:p>
          <a:endParaRPr lang="zh-CN" altLang="en-US"/>
        </a:p>
      </dgm:t>
    </dgm:pt>
    <dgm:pt modelId="{8F697012-E0DE-4F50-80C0-ADB74F8B3E96}" type="pres">
      <dgm:prSet presAssocID="{86F71896-733E-4D6F-88EA-AB673BF103B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8BD4B9-AFFD-407C-9A55-445EB1A63DAE}" type="pres">
      <dgm:prSet presAssocID="{D8BB45C0-5D36-4ADB-8F03-C54B62089C84}" presName="Name13" presStyleLbl="parChTrans1D2" presStyleIdx="3" presStyleCnt="4"/>
      <dgm:spPr/>
      <dgm:t>
        <a:bodyPr/>
        <a:lstStyle/>
        <a:p>
          <a:endParaRPr lang="zh-CN" altLang="en-US"/>
        </a:p>
      </dgm:t>
    </dgm:pt>
    <dgm:pt modelId="{88A256E1-BE24-49E9-8C17-ADEA98FF51ED}" type="pres">
      <dgm:prSet presAssocID="{B5D35BCD-7D8D-49E0-B092-FFF2524D1C5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63EF33E-A20F-40C2-889E-B6A339084230}" srcId="{28D2C9FD-8820-4C03-B330-64DC3BAC7B7F}" destId="{B5D35BCD-7D8D-49E0-B092-FFF2524D1C5A}" srcOrd="1" destOrd="0" parTransId="{D8BB45C0-5D36-4ADB-8F03-C54B62089C84}" sibTransId="{759FE33F-0AEC-45FA-871E-B47D8FB28F75}"/>
    <dgm:cxn modelId="{0C05E7C6-83A2-4E0D-8137-0E62BE7024F7}" type="presOf" srcId="{118C237D-B938-4AB2-838B-BC9991E2C131}" destId="{3E35551B-DDAF-4ED7-8902-D30EFDEDFCAB}" srcOrd="0" destOrd="0" presId="urn:microsoft.com/office/officeart/2005/8/layout/hierarchy3"/>
    <dgm:cxn modelId="{E31F288F-3EF4-4DBE-91BD-474EB4009550}" type="presOf" srcId="{118C237D-B938-4AB2-838B-BC9991E2C131}" destId="{FF1AFF96-FBF6-4A25-92BB-496068ADF827}" srcOrd="1" destOrd="0" presId="urn:microsoft.com/office/officeart/2005/8/layout/hierarchy3"/>
    <dgm:cxn modelId="{6718F2BC-9CE0-4640-B739-15C0AEB87152}" srcId="{118C237D-B938-4AB2-838B-BC9991E2C131}" destId="{24C878B4-9FBB-45A6-8C65-2CCBAA70837F}" srcOrd="0" destOrd="0" parTransId="{2995762D-DDA4-438B-A6EC-06239E3177B4}" sibTransId="{814565A0-D7BF-481D-A21A-87B41CE75C93}"/>
    <dgm:cxn modelId="{E51A92B6-FEA2-496B-9863-2826B83288BA}" type="presOf" srcId="{86F71896-733E-4D6F-88EA-AB673BF103B3}" destId="{8F697012-E0DE-4F50-80C0-ADB74F8B3E96}" srcOrd="0" destOrd="0" presId="urn:microsoft.com/office/officeart/2005/8/layout/hierarchy3"/>
    <dgm:cxn modelId="{C44F18C5-9DF8-4E0F-8B71-5C510FFD7EA5}" type="presOf" srcId="{B679241E-C6BF-4BEB-8A7F-B069353BEF35}" destId="{352FC251-F68E-4591-A04A-87AF67895C6E}" srcOrd="0" destOrd="0" presId="urn:microsoft.com/office/officeart/2005/8/layout/hierarchy3"/>
    <dgm:cxn modelId="{95817F2C-22FA-499E-913C-68EBBECC4B52}" type="presOf" srcId="{2995762D-DDA4-438B-A6EC-06239E3177B4}" destId="{03DBC1BA-AB6F-4DDD-A0EE-DE6D08CB528A}" srcOrd="0" destOrd="0" presId="urn:microsoft.com/office/officeart/2005/8/layout/hierarchy3"/>
    <dgm:cxn modelId="{C2EBCE8A-5247-474A-BFE4-044F52CE7518}" type="presOf" srcId="{C0355ABA-266F-4E05-A800-AA72B1766030}" destId="{64F761DA-16CA-482F-ACF1-C6C124C0F5B3}" srcOrd="0" destOrd="0" presId="urn:microsoft.com/office/officeart/2005/8/layout/hierarchy3"/>
    <dgm:cxn modelId="{78BD79FB-869E-48C5-9E84-5119A8F23255}" type="presOf" srcId="{89574A3F-CF79-44D9-A7D6-5DAB4DE9A3DE}" destId="{7B91ADEF-9B8D-47F7-A1F6-FEADBD571F92}" srcOrd="0" destOrd="0" presId="urn:microsoft.com/office/officeart/2005/8/layout/hierarchy3"/>
    <dgm:cxn modelId="{AC926443-DEB6-494E-8023-52AAE8116D3D}" srcId="{118C237D-B938-4AB2-838B-BC9991E2C131}" destId="{89574A3F-CF79-44D9-A7D6-5DAB4DE9A3DE}" srcOrd="1" destOrd="0" parTransId="{C0355ABA-266F-4E05-A800-AA72B1766030}" sibTransId="{1021E5DC-DBD2-4092-A615-28F5D2B73A31}"/>
    <dgm:cxn modelId="{255854B3-83AB-4BE6-B7C5-2A81D80655BB}" srcId="{10A1937A-1512-431B-9FB1-9FAF8272BD6E}" destId="{118C237D-B938-4AB2-838B-BC9991E2C131}" srcOrd="0" destOrd="0" parTransId="{DAD42941-8B9E-43B7-9AE4-775D94167965}" sibTransId="{E2D82185-706F-4515-8270-C8DD2E563189}"/>
    <dgm:cxn modelId="{2721E7F1-3E68-4F2D-83F9-25047091B503}" type="presOf" srcId="{D8BB45C0-5D36-4ADB-8F03-C54B62089C84}" destId="{B98BD4B9-AFFD-407C-9A55-445EB1A63DAE}" srcOrd="0" destOrd="0" presId="urn:microsoft.com/office/officeart/2005/8/layout/hierarchy3"/>
    <dgm:cxn modelId="{8BAB4E8F-E328-42EC-AC34-2F8BEBD20564}" type="presOf" srcId="{B5D35BCD-7D8D-49E0-B092-FFF2524D1C5A}" destId="{88A256E1-BE24-49E9-8C17-ADEA98FF51ED}" srcOrd="0" destOrd="0" presId="urn:microsoft.com/office/officeart/2005/8/layout/hierarchy3"/>
    <dgm:cxn modelId="{28AB8C26-69A4-440A-867D-1CD6EAD77142}" type="presOf" srcId="{24C878B4-9FBB-45A6-8C65-2CCBAA70837F}" destId="{A21836AB-E8AB-4DAA-A76A-CC297F6E66D8}" srcOrd="0" destOrd="0" presId="urn:microsoft.com/office/officeart/2005/8/layout/hierarchy3"/>
    <dgm:cxn modelId="{75523717-C480-44C1-8864-3DE36EA4A5C3}" srcId="{28D2C9FD-8820-4C03-B330-64DC3BAC7B7F}" destId="{86F71896-733E-4D6F-88EA-AB673BF103B3}" srcOrd="0" destOrd="0" parTransId="{B679241E-C6BF-4BEB-8A7F-B069353BEF35}" sibTransId="{F52B5A02-8DA5-4AE6-8FBF-2EBF6D01893E}"/>
    <dgm:cxn modelId="{A23E4BF7-6B12-427F-BCE7-0DF188B13BB9}" type="presOf" srcId="{10A1937A-1512-431B-9FB1-9FAF8272BD6E}" destId="{66038892-5490-4138-AE19-103F3920205F}" srcOrd="0" destOrd="0" presId="urn:microsoft.com/office/officeart/2005/8/layout/hierarchy3"/>
    <dgm:cxn modelId="{B44C1A17-7F36-4C35-8C1E-037D59B6ADD5}" srcId="{10A1937A-1512-431B-9FB1-9FAF8272BD6E}" destId="{28D2C9FD-8820-4C03-B330-64DC3BAC7B7F}" srcOrd="1" destOrd="0" parTransId="{54AC2743-7D05-4D68-BF77-6089D6A28AED}" sibTransId="{071CB7BB-98D7-48C7-842C-61ECA2297A16}"/>
    <dgm:cxn modelId="{6AE2D543-9858-46F3-9A06-258CD74FFB83}" type="presOf" srcId="{28D2C9FD-8820-4C03-B330-64DC3BAC7B7F}" destId="{281F089B-F9B6-47BA-8877-F32A36F54FDB}" srcOrd="0" destOrd="0" presId="urn:microsoft.com/office/officeart/2005/8/layout/hierarchy3"/>
    <dgm:cxn modelId="{C0EC21B8-8468-488F-AEAF-54ABA940D36F}" type="presOf" srcId="{28D2C9FD-8820-4C03-B330-64DC3BAC7B7F}" destId="{95BDB1FD-8E3C-41DA-A161-F3F2B063BF68}" srcOrd="1" destOrd="0" presId="urn:microsoft.com/office/officeart/2005/8/layout/hierarchy3"/>
    <dgm:cxn modelId="{7A53B78F-19B2-4DBD-AA5D-1ADA76283970}" type="presParOf" srcId="{66038892-5490-4138-AE19-103F3920205F}" destId="{8C5E0B2D-09B8-4679-B0D1-68AE2BC2E9E1}" srcOrd="0" destOrd="0" presId="urn:microsoft.com/office/officeart/2005/8/layout/hierarchy3"/>
    <dgm:cxn modelId="{6912E530-0D0A-424E-80CC-0AC845DC71CC}" type="presParOf" srcId="{8C5E0B2D-09B8-4679-B0D1-68AE2BC2E9E1}" destId="{5351FDFB-2E91-457E-A46F-6E7DF9A6EF92}" srcOrd="0" destOrd="0" presId="urn:microsoft.com/office/officeart/2005/8/layout/hierarchy3"/>
    <dgm:cxn modelId="{20BCFCF9-0167-4882-AE78-8F74CFC96D43}" type="presParOf" srcId="{5351FDFB-2E91-457E-A46F-6E7DF9A6EF92}" destId="{3E35551B-DDAF-4ED7-8902-D30EFDEDFCAB}" srcOrd="0" destOrd="0" presId="urn:microsoft.com/office/officeart/2005/8/layout/hierarchy3"/>
    <dgm:cxn modelId="{2DA5DDFA-EFA3-49BC-86DB-95598FFE7B26}" type="presParOf" srcId="{5351FDFB-2E91-457E-A46F-6E7DF9A6EF92}" destId="{FF1AFF96-FBF6-4A25-92BB-496068ADF827}" srcOrd="1" destOrd="0" presId="urn:microsoft.com/office/officeart/2005/8/layout/hierarchy3"/>
    <dgm:cxn modelId="{1D40D792-CF38-400B-8E90-E128587E0309}" type="presParOf" srcId="{8C5E0B2D-09B8-4679-B0D1-68AE2BC2E9E1}" destId="{227E3F14-4333-42EA-B169-39026BD61CA6}" srcOrd="1" destOrd="0" presId="urn:microsoft.com/office/officeart/2005/8/layout/hierarchy3"/>
    <dgm:cxn modelId="{111CC43F-2A4A-4873-A59E-1766E16F204D}" type="presParOf" srcId="{227E3F14-4333-42EA-B169-39026BD61CA6}" destId="{03DBC1BA-AB6F-4DDD-A0EE-DE6D08CB528A}" srcOrd="0" destOrd="0" presId="urn:microsoft.com/office/officeart/2005/8/layout/hierarchy3"/>
    <dgm:cxn modelId="{C69931BD-4B04-4C1D-BD82-C1AA25F3931D}" type="presParOf" srcId="{227E3F14-4333-42EA-B169-39026BD61CA6}" destId="{A21836AB-E8AB-4DAA-A76A-CC297F6E66D8}" srcOrd="1" destOrd="0" presId="urn:microsoft.com/office/officeart/2005/8/layout/hierarchy3"/>
    <dgm:cxn modelId="{EFAB182A-BB6F-4E08-A3C7-E07180F6D510}" type="presParOf" srcId="{227E3F14-4333-42EA-B169-39026BD61CA6}" destId="{64F761DA-16CA-482F-ACF1-C6C124C0F5B3}" srcOrd="2" destOrd="0" presId="urn:microsoft.com/office/officeart/2005/8/layout/hierarchy3"/>
    <dgm:cxn modelId="{6255054B-E8F8-4691-8C8B-9D6B89F4F589}" type="presParOf" srcId="{227E3F14-4333-42EA-B169-39026BD61CA6}" destId="{7B91ADEF-9B8D-47F7-A1F6-FEADBD571F92}" srcOrd="3" destOrd="0" presId="urn:microsoft.com/office/officeart/2005/8/layout/hierarchy3"/>
    <dgm:cxn modelId="{38117909-E3F7-495E-A131-1C5D3994F75C}" type="presParOf" srcId="{66038892-5490-4138-AE19-103F3920205F}" destId="{FBE94F61-4260-4AD5-8B93-085D7A9FE670}" srcOrd="1" destOrd="0" presId="urn:microsoft.com/office/officeart/2005/8/layout/hierarchy3"/>
    <dgm:cxn modelId="{09ED6831-04ED-4E56-93B1-698EB5E471D8}" type="presParOf" srcId="{FBE94F61-4260-4AD5-8B93-085D7A9FE670}" destId="{7A81C542-DC96-4C36-9B58-F86DDA6DF2E4}" srcOrd="0" destOrd="0" presId="urn:microsoft.com/office/officeart/2005/8/layout/hierarchy3"/>
    <dgm:cxn modelId="{17047B6A-E472-4F39-A26C-C4ED5863F56C}" type="presParOf" srcId="{7A81C542-DC96-4C36-9B58-F86DDA6DF2E4}" destId="{281F089B-F9B6-47BA-8877-F32A36F54FDB}" srcOrd="0" destOrd="0" presId="urn:microsoft.com/office/officeart/2005/8/layout/hierarchy3"/>
    <dgm:cxn modelId="{DB30A751-EBBB-4277-8B0C-4DF1E051B318}" type="presParOf" srcId="{7A81C542-DC96-4C36-9B58-F86DDA6DF2E4}" destId="{95BDB1FD-8E3C-41DA-A161-F3F2B063BF68}" srcOrd="1" destOrd="0" presId="urn:microsoft.com/office/officeart/2005/8/layout/hierarchy3"/>
    <dgm:cxn modelId="{F16C0A40-A455-4AEA-A0E2-CD7878D883DD}" type="presParOf" srcId="{FBE94F61-4260-4AD5-8B93-085D7A9FE670}" destId="{2068AE3A-0F8B-4F87-8FF3-B56AA526B0A7}" srcOrd="1" destOrd="0" presId="urn:microsoft.com/office/officeart/2005/8/layout/hierarchy3"/>
    <dgm:cxn modelId="{21FE1FA9-B967-4192-80A2-C9583D2C0006}" type="presParOf" srcId="{2068AE3A-0F8B-4F87-8FF3-B56AA526B0A7}" destId="{352FC251-F68E-4591-A04A-87AF67895C6E}" srcOrd="0" destOrd="0" presId="urn:microsoft.com/office/officeart/2005/8/layout/hierarchy3"/>
    <dgm:cxn modelId="{19ACC1E1-EAA3-4147-BFC5-DB0520B37EDF}" type="presParOf" srcId="{2068AE3A-0F8B-4F87-8FF3-B56AA526B0A7}" destId="{8F697012-E0DE-4F50-80C0-ADB74F8B3E96}" srcOrd="1" destOrd="0" presId="urn:microsoft.com/office/officeart/2005/8/layout/hierarchy3"/>
    <dgm:cxn modelId="{B71F51BF-B0CD-4704-8680-F91A152840F5}" type="presParOf" srcId="{2068AE3A-0F8B-4F87-8FF3-B56AA526B0A7}" destId="{B98BD4B9-AFFD-407C-9A55-445EB1A63DAE}" srcOrd="2" destOrd="0" presId="urn:microsoft.com/office/officeart/2005/8/layout/hierarchy3"/>
    <dgm:cxn modelId="{6274646F-5520-4E4A-86A4-F2C007A4DA32}" type="presParOf" srcId="{2068AE3A-0F8B-4F87-8FF3-B56AA526B0A7}" destId="{88A256E1-BE24-49E9-8C17-ADEA98FF51E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44F2D-9B88-4B9C-8A56-1D9FA0146C9E}">
      <dsp:nvSpPr>
        <dsp:cNvPr id="0" name=""/>
        <dsp:cNvSpPr/>
      </dsp:nvSpPr>
      <dsp:spPr>
        <a:xfrm>
          <a:off x="0" y="0"/>
          <a:ext cx="59766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BE23D-C982-489C-8298-05EC6A56D693}">
      <dsp:nvSpPr>
        <dsp:cNvPr id="0" name=""/>
        <dsp:cNvSpPr/>
      </dsp:nvSpPr>
      <dsp:spPr>
        <a:xfrm>
          <a:off x="0" y="0"/>
          <a:ext cx="1195332" cy="316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Two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Solutions:</a:t>
          </a:r>
          <a:endParaRPr lang="zh-CN" altLang="en-US" sz="1900" kern="1200" dirty="0"/>
        </a:p>
      </dsp:txBody>
      <dsp:txXfrm>
        <a:off x="0" y="0"/>
        <a:ext cx="1195332" cy="3168351"/>
      </dsp:txXfrm>
    </dsp:sp>
    <dsp:sp modelId="{C568F24D-6372-455F-A900-707CD4ADA64F}">
      <dsp:nvSpPr>
        <dsp:cNvPr id="0" name=""/>
        <dsp:cNvSpPr/>
      </dsp:nvSpPr>
      <dsp:spPr>
        <a:xfrm>
          <a:off x="1284982" y="73639"/>
          <a:ext cx="4691681" cy="147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Signal modeling</a:t>
          </a:r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localization</a:t>
          </a:r>
          <a:endParaRPr lang="zh-CN" altLang="en-US" sz="3700" kern="1200" dirty="0"/>
        </a:p>
      </dsp:txBody>
      <dsp:txXfrm>
        <a:off x="1284982" y="73639"/>
        <a:ext cx="4691681" cy="1472788"/>
      </dsp:txXfrm>
    </dsp:sp>
    <dsp:sp modelId="{5460E391-C8E9-47FC-99E3-FC288C4D6B6D}">
      <dsp:nvSpPr>
        <dsp:cNvPr id="0" name=""/>
        <dsp:cNvSpPr/>
      </dsp:nvSpPr>
      <dsp:spPr>
        <a:xfrm>
          <a:off x="1195332" y="1546428"/>
          <a:ext cx="47813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BD132-2E67-431B-9917-E51AA4553645}">
      <dsp:nvSpPr>
        <dsp:cNvPr id="0" name=""/>
        <dsp:cNvSpPr/>
      </dsp:nvSpPr>
      <dsp:spPr>
        <a:xfrm>
          <a:off x="1284982" y="1620067"/>
          <a:ext cx="4691681" cy="1472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Fingerprint modeling localization</a:t>
          </a:r>
          <a:endParaRPr lang="zh-CN" altLang="en-US" sz="3700" kern="1200" dirty="0"/>
        </a:p>
      </dsp:txBody>
      <dsp:txXfrm>
        <a:off x="1284982" y="1620067"/>
        <a:ext cx="4691681" cy="1472788"/>
      </dsp:txXfrm>
    </dsp:sp>
    <dsp:sp modelId="{DB6E667C-2484-4862-8AE8-E9B6FB620853}">
      <dsp:nvSpPr>
        <dsp:cNvPr id="0" name=""/>
        <dsp:cNvSpPr/>
      </dsp:nvSpPr>
      <dsp:spPr>
        <a:xfrm>
          <a:off x="1195332" y="3092856"/>
          <a:ext cx="47813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5551B-DDAF-4ED7-8902-D30EFDEDFCAB}">
      <dsp:nvSpPr>
        <dsp:cNvPr id="0" name=""/>
        <dsp:cNvSpPr/>
      </dsp:nvSpPr>
      <dsp:spPr>
        <a:xfrm>
          <a:off x="2083529" y="342"/>
          <a:ext cx="1604357" cy="80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Signal modeling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localization</a:t>
          </a:r>
          <a:endParaRPr lang="zh-CN" altLang="en-US" sz="1600" kern="1200" dirty="0"/>
        </a:p>
      </dsp:txBody>
      <dsp:txXfrm>
        <a:off x="2107024" y="23837"/>
        <a:ext cx="1557367" cy="755188"/>
      </dsp:txXfrm>
    </dsp:sp>
    <dsp:sp modelId="{03DBC1BA-AB6F-4DDD-A0EE-DE6D08CB528A}">
      <dsp:nvSpPr>
        <dsp:cNvPr id="0" name=""/>
        <dsp:cNvSpPr/>
      </dsp:nvSpPr>
      <dsp:spPr>
        <a:xfrm>
          <a:off x="2243965" y="802521"/>
          <a:ext cx="160435" cy="601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634"/>
              </a:lnTo>
              <a:lnTo>
                <a:pt x="160435" y="601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836AB-E8AB-4DAA-A76A-CC297F6E66D8}">
      <dsp:nvSpPr>
        <dsp:cNvPr id="0" name=""/>
        <dsp:cNvSpPr/>
      </dsp:nvSpPr>
      <dsp:spPr>
        <a:xfrm>
          <a:off x="2404400" y="1003066"/>
          <a:ext cx="1283486" cy="8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Based on pass loss model</a:t>
          </a:r>
          <a:endParaRPr lang="zh-CN" altLang="en-US" sz="1300" kern="1200" dirty="0"/>
        </a:p>
      </dsp:txBody>
      <dsp:txXfrm>
        <a:off x="2427895" y="1026561"/>
        <a:ext cx="1236496" cy="755188"/>
      </dsp:txXfrm>
    </dsp:sp>
    <dsp:sp modelId="{64F761DA-16CA-482F-ACF1-C6C124C0F5B3}">
      <dsp:nvSpPr>
        <dsp:cNvPr id="0" name=""/>
        <dsp:cNvSpPr/>
      </dsp:nvSpPr>
      <dsp:spPr>
        <a:xfrm>
          <a:off x="2243965" y="802521"/>
          <a:ext cx="160435" cy="160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357"/>
              </a:lnTo>
              <a:lnTo>
                <a:pt x="160435" y="1604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1ADEF-9B8D-47F7-A1F6-FEADBD571F92}">
      <dsp:nvSpPr>
        <dsp:cNvPr id="0" name=""/>
        <dsp:cNvSpPr/>
      </dsp:nvSpPr>
      <dsp:spPr>
        <a:xfrm>
          <a:off x="2404400" y="2005790"/>
          <a:ext cx="1283486" cy="8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Cannot be commonly used</a:t>
          </a:r>
          <a:endParaRPr lang="zh-CN" altLang="en-US" sz="1300" kern="1200" dirty="0"/>
        </a:p>
      </dsp:txBody>
      <dsp:txXfrm>
        <a:off x="2427895" y="2029285"/>
        <a:ext cx="1236496" cy="755188"/>
      </dsp:txXfrm>
    </dsp:sp>
    <dsp:sp modelId="{281F089B-F9B6-47BA-8877-F32A36F54FDB}">
      <dsp:nvSpPr>
        <dsp:cNvPr id="0" name=""/>
        <dsp:cNvSpPr/>
      </dsp:nvSpPr>
      <dsp:spPr>
        <a:xfrm>
          <a:off x="4088976" y="342"/>
          <a:ext cx="1604357" cy="80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Fingerprint modeling localization</a:t>
          </a:r>
          <a:endParaRPr lang="zh-CN" altLang="en-US" sz="1600" kern="1200" dirty="0"/>
        </a:p>
      </dsp:txBody>
      <dsp:txXfrm>
        <a:off x="4112471" y="23837"/>
        <a:ext cx="1557367" cy="755188"/>
      </dsp:txXfrm>
    </dsp:sp>
    <dsp:sp modelId="{352FC251-F68E-4591-A04A-87AF67895C6E}">
      <dsp:nvSpPr>
        <dsp:cNvPr id="0" name=""/>
        <dsp:cNvSpPr/>
      </dsp:nvSpPr>
      <dsp:spPr>
        <a:xfrm>
          <a:off x="4249412" y="802521"/>
          <a:ext cx="160435" cy="601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634"/>
              </a:lnTo>
              <a:lnTo>
                <a:pt x="160435" y="601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97012-E0DE-4F50-80C0-ADB74F8B3E96}">
      <dsp:nvSpPr>
        <dsp:cNvPr id="0" name=""/>
        <dsp:cNvSpPr/>
      </dsp:nvSpPr>
      <dsp:spPr>
        <a:xfrm>
          <a:off x="4409848" y="1003066"/>
          <a:ext cx="1283486" cy="8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Should build up a database at first </a:t>
          </a:r>
          <a:endParaRPr lang="zh-CN" altLang="en-US" sz="1300" kern="1200" dirty="0"/>
        </a:p>
      </dsp:txBody>
      <dsp:txXfrm>
        <a:off x="4433343" y="1026561"/>
        <a:ext cx="1236496" cy="755188"/>
      </dsp:txXfrm>
    </dsp:sp>
    <dsp:sp modelId="{B98BD4B9-AFFD-407C-9A55-445EB1A63DAE}">
      <dsp:nvSpPr>
        <dsp:cNvPr id="0" name=""/>
        <dsp:cNvSpPr/>
      </dsp:nvSpPr>
      <dsp:spPr>
        <a:xfrm>
          <a:off x="4249412" y="802521"/>
          <a:ext cx="160435" cy="160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357"/>
              </a:lnTo>
              <a:lnTo>
                <a:pt x="160435" y="1604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256E1-BE24-49E9-8C17-ADEA98FF51ED}">
      <dsp:nvSpPr>
        <dsp:cNvPr id="0" name=""/>
        <dsp:cNvSpPr/>
      </dsp:nvSpPr>
      <dsp:spPr>
        <a:xfrm>
          <a:off x="4409848" y="2005790"/>
          <a:ext cx="1283486" cy="80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The time delay when matching with database</a:t>
          </a:r>
          <a:endParaRPr lang="zh-CN" altLang="en-US" sz="1300" kern="1200" dirty="0"/>
        </a:p>
      </dsp:txBody>
      <dsp:txXfrm>
        <a:off x="4433343" y="2029285"/>
        <a:ext cx="1236496" cy="755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9411-20AF-495A-8202-693C18907AD0}" type="datetimeFigureOut">
              <a:rPr lang="zh-CN" altLang="en-US" smtClean="0"/>
              <a:pPr/>
              <a:t>2014/6/20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85317-3EC4-4C4D-B405-65175163F0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21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85317-3EC4-4C4D-B405-65175163F01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93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ltGray">
          <a:xfrm>
            <a:off x="0" y="6611938"/>
            <a:ext cx="9144000" cy="260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163794"/>
              </a:solidFill>
              <a:ea typeface="宋体" charset="-122"/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71600" y="5867400"/>
            <a:ext cx="655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0" y="4868863"/>
            <a:ext cx="9144000" cy="720725"/>
          </a:xfr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100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3300-CD7F-44F1-845A-DB1CC093E13E}" type="slidenum">
              <a:rPr lang="en-US" altLang="zh-CN">
                <a:solidFill>
                  <a:srgbClr val="163794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AA8FC-AF6A-4103-B4E8-967975BA1674}" type="slidenum">
              <a:rPr lang="en-US" altLang="zh-CN">
                <a:solidFill>
                  <a:srgbClr val="163794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152525"/>
            <a:ext cx="8229600" cy="524827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9A39A-66FB-4DCD-AE58-CB3D3A745A04}" type="slidenum">
              <a:rPr lang="en-US" altLang="zh-CN">
                <a:solidFill>
                  <a:srgbClr val="163794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0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163794"/>
                </a:solidFill>
              </a:rPr>
              <a:t>Senhong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70D28-004A-4B44-B777-886A92D858FB}" type="slidenum">
              <a:rPr lang="en-US" altLang="zh-CN" smtClean="0">
                <a:solidFill>
                  <a:srgbClr val="16379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9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9B3B7-03F5-45CA-A880-1E507526ED41}" type="slidenum">
              <a:rPr lang="en-US" altLang="zh-CN">
                <a:solidFill>
                  <a:srgbClr val="163794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6F26B-ED4D-4680-8913-6B458274DB34}" type="slidenum">
              <a:rPr lang="en-US" altLang="zh-CN">
                <a:solidFill>
                  <a:srgbClr val="163794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2C80-8EEC-464D-B723-EDD45B5BAF71}" type="slidenum">
              <a:rPr lang="en-US" altLang="zh-CN">
                <a:solidFill>
                  <a:srgbClr val="163794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9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6D503-AFFF-4B91-A75E-39FC3812AE76}" type="slidenum">
              <a:rPr lang="en-US" altLang="zh-CN">
                <a:solidFill>
                  <a:srgbClr val="163794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2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2497-4E4A-476E-BC9A-D3A7DA8C122E}" type="slidenum">
              <a:rPr lang="en-US" altLang="zh-CN">
                <a:solidFill>
                  <a:srgbClr val="163794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7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1D5E0-A348-457E-9485-672DB6B4C548}" type="slidenum">
              <a:rPr lang="en-US" altLang="zh-CN">
                <a:solidFill>
                  <a:srgbClr val="163794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D385-95F7-48D5-9AA3-AE048C4CC222}" type="slidenum">
              <a:rPr lang="en-US" altLang="zh-CN">
                <a:solidFill>
                  <a:srgbClr val="163794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9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084B-E0BC-431A-8691-5B6A66DD07D3}" type="slidenum">
              <a:rPr lang="en-US" altLang="zh-CN">
                <a:solidFill>
                  <a:srgbClr val="163794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163794"/>
              </a:solidFill>
              <a:ea typeface="宋体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25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 smtClean="0"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 err="1" smtClean="0">
                <a:solidFill>
                  <a:srgbClr val="163794"/>
                </a:solidFill>
              </a:rPr>
              <a:t>Senhong</a:t>
            </a:r>
            <a:r>
              <a:rPr lang="en-US" altLang="zh-CN" dirty="0" smtClean="0">
                <a:solidFill>
                  <a:srgbClr val="163794"/>
                </a:solidFill>
              </a:rPr>
              <a:t> Huang, 2012.11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70D28-004A-4B44-B777-886A92D858FB}" type="slidenum">
              <a:rPr lang="en-US" altLang="zh-CN">
                <a:solidFill>
                  <a:srgbClr val="16379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152400"/>
            <a:ext cx="8458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gray">
          <a:xfrm>
            <a:off x="0" y="838200"/>
            <a:ext cx="9144000" cy="244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CN" altLang="zh-CN" sz="1000" b="1" smtClean="0">
              <a:solidFill>
                <a:srgbClr val="FFFFFF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4288" y="838200"/>
            <a:ext cx="845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chemeClr val="bg1"/>
                </a:solidFill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Advanced Network Lab – Seminar on Data Center Network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\Desktop\NV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94" y="4740993"/>
            <a:ext cx="1838142" cy="2117007"/>
          </a:xfrm>
          <a:prstGeom prst="rect">
            <a:avLst/>
          </a:prstGeom>
          <a:noFill/>
          <a:effectLst>
            <a:glow rad="127000">
              <a:schemeClr val="bg1"/>
            </a:glow>
            <a:reflection blurRad="850900" stA="86000" endPos="65000" dist="50800" dir="5400000" sy="-100000" algn="bl" rotWithShape="0"/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sz="4000" b="1" dirty="0" smtClean="0"/>
              <a:t>Some Tentative Exploration In Crowdsourcing And Indoor localization</a:t>
            </a:r>
            <a:endParaRPr lang="zh-CN" altLang="en-US" sz="4000" b="1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66F26B-ED4D-4680-8913-6B458274DB34}" type="slidenum">
              <a:rPr lang="en-US" altLang="zh-CN" smtClean="0">
                <a:solidFill>
                  <a:srgbClr val="163794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8459" y="3762861"/>
            <a:ext cx="623696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Yan Huang</a:t>
            </a:r>
          </a:p>
          <a:p>
            <a:pPr algn="ctr">
              <a:spcAft>
                <a:spcPts val="1200"/>
              </a:spcAft>
            </a:pPr>
            <a:r>
              <a:rPr lang="zh-CN" alt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（黄</a:t>
            </a:r>
            <a:r>
              <a:rPr lang="zh-CN" altLang="en-US" sz="3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琰</a:t>
            </a:r>
            <a:r>
              <a:rPr lang="zh-CN" alt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）</a:t>
            </a:r>
            <a:endParaRPr lang="en-US" altLang="zh-CN" sz="36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altLang="zh-CN" sz="28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635000" dist="50800" dir="5400000" algn="ctr" rotWithShape="0">
                    <a:schemeClr val="bg1">
                      <a:alpha val="43000"/>
                    </a:schemeClr>
                  </a:outerShdw>
                </a:effectLst>
              </a:rPr>
              <a:t>Department of Electronic Engineering</a:t>
            </a:r>
          </a:p>
          <a:p>
            <a:pPr algn="ctr"/>
            <a:r>
              <a:rPr lang="en-US" altLang="zh-CN" sz="28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635000" dist="50800" dir="5400000" algn="ctr" rotWithShape="0">
                    <a:schemeClr val="bg1">
                      <a:alpha val="43000"/>
                    </a:schemeClr>
                  </a:outerShdw>
                </a:effectLst>
              </a:rPr>
              <a:t>Shanghai </a:t>
            </a:r>
            <a:r>
              <a:rPr lang="en-US" altLang="zh-CN" sz="2800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635000" dist="50800" dir="5400000" algn="ctr" rotWithShape="0">
                    <a:schemeClr val="bg1">
                      <a:alpha val="43000"/>
                    </a:schemeClr>
                  </a:outerShdw>
                </a:effectLst>
              </a:rPr>
              <a:t>Jiao Tong </a:t>
            </a:r>
            <a:r>
              <a:rPr lang="en-US" altLang="zh-CN" sz="2800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635000" dist="50800" dir="5400000" algn="ctr" rotWithShape="0">
                    <a:schemeClr val="bg1">
                      <a:alpha val="43000"/>
                    </a:schemeClr>
                  </a:outerShdw>
                </a:effectLst>
              </a:rPr>
              <a:t>University</a:t>
            </a:r>
          </a:p>
          <a:p>
            <a:r>
              <a:rPr lang="en-US" altLang="zh-CN" sz="4000" dirty="0" smtClean="0">
                <a:solidFill>
                  <a:srgbClr val="FF0000"/>
                </a:solidFill>
              </a:rPr>
              <a:t> 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"/>
    </mc:Choice>
    <mc:Fallback xmlns="">
      <p:transition spd="slow" advTm="18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de\Desktop\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4320480" cy="26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tx2"/>
                </a:solidFill>
                <a:ea typeface="宋体" charset="-122"/>
              </a:rPr>
              <a:t>MY work &amp; My SIMULATION</a:t>
            </a:r>
            <a:r>
              <a:rPr lang="en-US" altLang="zh-CN" sz="3600" dirty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3600" dirty="0">
                <a:solidFill>
                  <a:schemeClr val="tx2"/>
                </a:solidFill>
                <a:ea typeface="宋体" charset="-122"/>
              </a:rPr>
            </a:br>
            <a:endParaRPr lang="zh-CN" altLang="en-US" sz="3600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Crowdsourcing and indoor localization</a:t>
            </a:r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163794"/>
                </a:solidFill>
              </a:rPr>
              <a:t>Yan Huang, 2014.5</a:t>
            </a: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10</a:t>
            </a:fld>
            <a:endParaRPr lang="zh-CN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2"/>
    </mc:Choice>
    <mc:Fallback xmlns="">
      <p:transition spd="slow" advTm="292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Adobe 楷体 Std R" pitchFamily="18" charset="-122"/>
                <a:ea typeface="Adobe 楷体 Std R" pitchFamily="18" charset="-122"/>
              </a:rPr>
              <a:t>Two main problems</a:t>
            </a:r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936104"/>
          </a:xfrm>
        </p:spPr>
        <p:txBody>
          <a:bodyPr/>
          <a:lstStyle/>
          <a:p>
            <a:r>
              <a:rPr lang="en-US" altLang="zh-CN" sz="2800" dirty="0" smtClean="0"/>
              <a:t>1.unsteady RSS at the fixed location may affect accuracy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2.Matching the location needs long time</a:t>
            </a:r>
            <a:endParaRPr lang="en-US" altLang="zh-CN" sz="2400" dirty="0"/>
          </a:p>
          <a:p>
            <a:pPr marL="400050" lvl="1" indent="0"/>
            <a:endParaRPr lang="en-US" altLang="zh-CN" sz="2400" dirty="0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11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4"/>
    </mc:Choice>
    <mc:Fallback xmlns="">
      <p:transition spd="slow" advTm="537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Adobe 楷体 Std R" pitchFamily="18" charset="-122"/>
                <a:ea typeface="Adobe 楷体 Std R" pitchFamily="18" charset="-122"/>
              </a:rPr>
              <a:t>For more accuracy…</a:t>
            </a:r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936104"/>
          </a:xfrm>
        </p:spPr>
        <p:txBody>
          <a:bodyPr/>
          <a:lstStyle/>
          <a:p>
            <a:r>
              <a:rPr lang="en-US" altLang="zh-CN" sz="2800" dirty="0" smtClean="0"/>
              <a:t>1.Take RSS change into consideration</a:t>
            </a:r>
          </a:p>
          <a:p>
            <a:pPr lvl="1"/>
            <a:endParaRPr lang="en-US" altLang="zh-CN" sz="2400" dirty="0" smtClean="0"/>
          </a:p>
          <a:p>
            <a:pPr marL="400050" lvl="1" indent="0"/>
            <a:r>
              <a:rPr lang="en-US" altLang="zh-CN" sz="2400" dirty="0" smtClean="0"/>
              <a:t>In some paper, the RSS change at a fixed location is neglected, however…-60dbm~-94dbm on my computer!</a:t>
            </a:r>
          </a:p>
          <a:p>
            <a:pPr marL="400050" lvl="1" indent="0"/>
            <a:endParaRPr lang="en-US" altLang="zh-CN" sz="2400" dirty="0"/>
          </a:p>
          <a:p>
            <a:pPr marL="400050" lvl="1" indent="0"/>
            <a:endParaRPr lang="en-US" altLang="zh-CN" sz="2400" dirty="0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12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3" y="3378304"/>
            <a:ext cx="7591424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3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"/>
    </mc:Choice>
    <mc:Fallback xmlns="">
      <p:transition spd="slow" advTm="48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177288" cy="318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Adobe 楷体 Std R" pitchFamily="18" charset="-122"/>
                <a:ea typeface="Adobe 楷体 Std R" pitchFamily="18" charset="-122"/>
              </a:rPr>
              <a:t>Little suggestion</a:t>
            </a:r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936104"/>
          </a:xfrm>
        </p:spPr>
        <p:txBody>
          <a:bodyPr/>
          <a:lstStyle/>
          <a:p>
            <a:r>
              <a:rPr lang="en-US" altLang="zh-CN" sz="2800" dirty="0" smtClean="0"/>
              <a:t>1.Take RSS change into consideration</a:t>
            </a:r>
          </a:p>
          <a:p>
            <a:pPr lvl="1"/>
            <a:endParaRPr lang="en-US" altLang="zh-CN" sz="2400" dirty="0" smtClean="0"/>
          </a:p>
          <a:p>
            <a:pPr marL="400050" lvl="1" indent="0"/>
            <a:r>
              <a:rPr lang="en-US" altLang="zh-CN" sz="2400" dirty="0" smtClean="0"/>
              <a:t>My solution: overlapping average to decrease fluctuation</a:t>
            </a:r>
          </a:p>
          <a:p>
            <a:pPr marL="400050" lvl="1" indent="0"/>
            <a:endParaRPr lang="en-US" altLang="zh-CN" sz="2400" dirty="0"/>
          </a:p>
          <a:p>
            <a:pPr marL="400050" lvl="1" indent="0"/>
            <a:endParaRPr lang="en-US" altLang="zh-CN" sz="2400" dirty="0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13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3936062"/>
                <a:ext cx="3353482" cy="870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𝐴𝑉𝐺</m:t>
                      </m:r>
                      <m:r>
                        <a:rPr lang="en-US" altLang="zh-CN" b="0" i="1" smtClean="0">
                          <a:latin typeface="Cambria Math"/>
                        </a:rPr>
                        <m:t>_</m:t>
                      </m:r>
                      <m:r>
                        <a:rPr lang="en-US" altLang="zh-CN" b="0" i="1" smtClean="0">
                          <a:latin typeface="Cambria Math"/>
                        </a:rPr>
                        <m:t>𝑅𝑆𝑆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𝑡</m:t>
                      </m:r>
                      <m:r>
                        <a:rPr lang="en-US" altLang="zh-CN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𝑅𝑆𝑆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36062"/>
                <a:ext cx="3353482" cy="8707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77"/>
    </mc:Choice>
    <mc:Fallback xmlns="">
      <p:transition spd="slow" advTm="4737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Adobe 楷体 Std R" pitchFamily="18" charset="-122"/>
                <a:ea typeface="Adobe 楷体 Std R" pitchFamily="18" charset="-122"/>
              </a:rPr>
              <a:t>For less time…</a:t>
            </a:r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04056"/>
          </a:xfrm>
        </p:spPr>
        <p:txBody>
          <a:bodyPr/>
          <a:lstStyle/>
          <a:p>
            <a:r>
              <a:rPr lang="en-US" altLang="zh-CN" sz="2800" dirty="0" smtClean="0"/>
              <a:t>2.A New Algorithm based on matrix operation</a:t>
            </a:r>
          </a:p>
          <a:p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endParaRPr lang="en-US" altLang="zh-CN" sz="2400" dirty="0" smtClean="0"/>
          </a:p>
          <a:p>
            <a:pPr marL="400050" lvl="1" indent="0"/>
            <a:endParaRPr lang="en-US" altLang="zh-CN" sz="2400" dirty="0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14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82472"/>
              </p:ext>
            </p:extLst>
          </p:nvPr>
        </p:nvGraphicFramePr>
        <p:xfrm>
          <a:off x="1259632" y="2564904"/>
          <a:ext cx="4608512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Signal</a:t>
                      </a:r>
                      <a:r>
                        <a:rPr lang="en-US" altLang="zh-CN" baseline="0" dirty="0" smtClean="0"/>
                        <a:t> strength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Signal</a:t>
                      </a:r>
                      <a:r>
                        <a:rPr lang="en-US" altLang="zh-CN" baseline="0" dirty="0" smtClean="0"/>
                        <a:t> strength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Signal</a:t>
                      </a:r>
                      <a:r>
                        <a:rPr lang="en-US" altLang="zh-CN" baseline="0" dirty="0" smtClean="0"/>
                        <a:t> strength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3768" y="22271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Sampling data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959" y="2596496"/>
            <a:ext cx="461665" cy="1480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Different APs</a:t>
            </a:r>
            <a:endParaRPr lang="zh-CN" altLang="en-US" dirty="0"/>
          </a:p>
        </p:txBody>
      </p:sp>
      <p:cxnSp>
        <p:nvCxnSpPr>
          <p:cNvPr id="10" name="肘形连接符 9"/>
          <p:cNvCxnSpPr/>
          <p:nvPr/>
        </p:nvCxnSpPr>
        <p:spPr>
          <a:xfrm rot="5400000" flipH="1" flipV="1">
            <a:off x="5724128" y="3068960"/>
            <a:ext cx="576064" cy="288032"/>
          </a:xfrm>
          <a:prstGeom prst="bentConnector3">
            <a:avLst>
              <a:gd name="adj1" fmla="val -29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/>
          <p:nvPr/>
        </p:nvCxnSpPr>
        <p:spPr>
          <a:xfrm rot="5400000" flipH="1" flipV="1">
            <a:off x="5652120" y="3140968"/>
            <a:ext cx="1152128" cy="720080"/>
          </a:xfrm>
          <a:prstGeom prst="bentConnector3">
            <a:avLst>
              <a:gd name="adj1" fmla="val -158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/>
          <p:cNvCxnSpPr/>
          <p:nvPr/>
        </p:nvCxnSpPr>
        <p:spPr>
          <a:xfrm rot="5400000" flipH="1" flipV="1">
            <a:off x="5688124" y="3104964"/>
            <a:ext cx="1512168" cy="1152128"/>
          </a:xfrm>
          <a:prstGeom prst="bentConnector3">
            <a:avLst>
              <a:gd name="adj1" fmla="val -3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868144" y="2924944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31640" y="47251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M*N      1*MN</a:t>
            </a:r>
            <a:endParaRPr lang="zh-CN" altLang="en-US" dirty="0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1835696" y="490981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7904" y="47251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data from one location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843808" y="490981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1843"/>
              </p:ext>
            </p:extLst>
          </p:nvPr>
        </p:nvGraphicFramePr>
        <p:xfrm>
          <a:off x="7236296" y="4581128"/>
          <a:ext cx="19077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Location1_data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Location2_data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Location3_data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直接箭头连接符 16"/>
          <p:cNvCxnSpPr/>
          <p:nvPr/>
        </p:nvCxnSpPr>
        <p:spPr>
          <a:xfrm>
            <a:off x="6565703" y="490981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32039" y="5133982"/>
            <a:ext cx="228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Fold them together to get the matrix like this, we call it matrix 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75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97"/>
    </mc:Choice>
    <mc:Fallback xmlns="">
      <p:transition spd="slow" advTm="16119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04056"/>
          </a:xfrm>
        </p:spPr>
        <p:txBody>
          <a:bodyPr/>
          <a:lstStyle/>
          <a:p>
            <a:r>
              <a:rPr lang="en-US" altLang="zh-CN" sz="2800" dirty="0" smtClean="0"/>
              <a:t>2.A New Algorithm based on matrix operation</a:t>
            </a:r>
          </a:p>
          <a:p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r>
              <a:rPr lang="en-US" altLang="zh-CN" sz="2400" dirty="0" smtClean="0"/>
              <a:t>++++++     +</a:t>
            </a:r>
          </a:p>
          <a:p>
            <a:pPr marL="400050" lvl="1" indent="0"/>
            <a:endParaRPr lang="en-US" altLang="zh-CN" sz="2400" dirty="0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15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25884"/>
              </p:ext>
            </p:extLst>
          </p:nvPr>
        </p:nvGraphicFramePr>
        <p:xfrm>
          <a:off x="557808" y="2665720"/>
          <a:ext cx="19077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Location1_data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Location2_data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Location3_data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…Location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58772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Note: The locations are in same cluster divided in </a:t>
            </a:r>
            <a:r>
              <a:rPr lang="en-US" altLang="zh-CN" dirty="0" err="1" smtClean="0"/>
              <a:t>Zhengyong</a:t>
            </a:r>
            <a:r>
              <a:rPr lang="en-US" altLang="zh-CN" dirty="0" smtClean="0"/>
              <a:t> Huang’s project 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3150096" y="3127693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9816" y="4393912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Average location data</a:t>
            </a:r>
            <a:endParaRPr lang="zh-CN" altLang="en-US" dirty="0"/>
          </a:p>
        </p:txBody>
      </p:sp>
      <p:cxnSp>
        <p:nvCxnSpPr>
          <p:cNvPr id="19" name="直接箭头连接符 18"/>
          <p:cNvCxnSpPr>
            <a:endCxn id="14" idx="2"/>
          </p:cNvCxnSpPr>
          <p:nvPr/>
        </p:nvCxnSpPr>
        <p:spPr>
          <a:xfrm>
            <a:off x="2430016" y="341572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stCxn id="15" idx="3"/>
            <a:endCxn id="14" idx="4"/>
          </p:cNvCxnSpPr>
          <p:nvPr/>
        </p:nvCxnSpPr>
        <p:spPr>
          <a:xfrm flipV="1">
            <a:off x="2430016" y="3703757"/>
            <a:ext cx="1008112" cy="9781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302224" y="3127693"/>
                <a:ext cx="1152128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/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24" y="3127693"/>
                <a:ext cx="1152128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椭圆 31"/>
              <p:cNvSpPr/>
              <p:nvPr/>
            </p:nvSpPr>
            <p:spPr>
              <a:xfrm>
                <a:off x="6102424" y="3127693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椭圆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24" y="3127693"/>
                <a:ext cx="576064" cy="576064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32"/>
          <p:cNvCxnSpPr/>
          <p:nvPr/>
        </p:nvCxnSpPr>
        <p:spPr>
          <a:xfrm>
            <a:off x="3726160" y="341572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endCxn id="32" idx="2"/>
          </p:cNvCxnSpPr>
          <p:nvPr/>
        </p:nvCxnSpPr>
        <p:spPr>
          <a:xfrm>
            <a:off x="5454352" y="3415725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endCxn id="32" idx="4"/>
          </p:cNvCxnSpPr>
          <p:nvPr/>
        </p:nvCxnSpPr>
        <p:spPr>
          <a:xfrm>
            <a:off x="4014192" y="3415725"/>
            <a:ext cx="2376264" cy="288032"/>
          </a:xfrm>
          <a:prstGeom prst="bentConnector4">
            <a:avLst>
              <a:gd name="adj1" fmla="val -1898"/>
              <a:gd name="adj2" fmla="val 1793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椭圆 41"/>
              <p:cNvSpPr/>
              <p:nvPr/>
            </p:nvSpPr>
            <p:spPr>
              <a:xfrm>
                <a:off x="4428238" y="2218708"/>
                <a:ext cx="900100" cy="6059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椭圆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38" y="2218708"/>
                <a:ext cx="900100" cy="605989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肘形连接符 43"/>
          <p:cNvCxnSpPr>
            <a:endCxn id="32" idx="0"/>
          </p:cNvCxnSpPr>
          <p:nvPr/>
        </p:nvCxnSpPr>
        <p:spPr>
          <a:xfrm>
            <a:off x="5328338" y="2521702"/>
            <a:ext cx="1062118" cy="60599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186028" y="2947673"/>
            <a:ext cx="19797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Covariance matrix</a:t>
            </a:r>
            <a:endParaRPr lang="zh-CN" altLang="en-US" dirty="0"/>
          </a:p>
        </p:txBody>
      </p:sp>
      <p:cxnSp>
        <p:nvCxnSpPr>
          <p:cNvPr id="47" name="直接箭头连接符 46"/>
          <p:cNvCxnSpPr>
            <a:stCxn id="32" idx="6"/>
            <a:endCxn id="45" idx="1"/>
          </p:cNvCxnSpPr>
          <p:nvPr/>
        </p:nvCxnSpPr>
        <p:spPr>
          <a:xfrm>
            <a:off x="6678488" y="3415725"/>
            <a:ext cx="507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0397" y="3787225"/>
            <a:ext cx="4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95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6"/>
    </mc:Choice>
    <mc:Fallback xmlns="">
      <p:transition spd="slow" advTm="2076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04056"/>
          </a:xfrm>
        </p:spPr>
        <p:txBody>
          <a:bodyPr/>
          <a:lstStyle/>
          <a:p>
            <a:r>
              <a:rPr lang="en-US" altLang="zh-CN" sz="2800" dirty="0" smtClean="0"/>
              <a:t>2.A New Algorithm based on matrix operation</a:t>
            </a:r>
          </a:p>
          <a:p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endParaRPr lang="en-US" altLang="zh-CN" sz="2400" dirty="0" smtClean="0"/>
          </a:p>
          <a:p>
            <a:pPr marL="400050" lvl="1" indent="0"/>
            <a:endParaRPr lang="en-US" altLang="zh-CN" sz="2400" dirty="0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16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40768" y="2924944"/>
            <a:ext cx="19797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Covariance matrix</a:t>
            </a:r>
            <a:endParaRPr lang="zh-CN" altLang="en-US" dirty="0"/>
          </a:p>
        </p:txBody>
      </p:sp>
      <p:cxnSp>
        <p:nvCxnSpPr>
          <p:cNvPr id="3" name="直接箭头连接符 2"/>
          <p:cNvCxnSpPr>
            <a:stCxn id="45" idx="3"/>
          </p:cNvCxnSpPr>
          <p:nvPr/>
        </p:nvCxnSpPr>
        <p:spPr>
          <a:xfrm>
            <a:off x="2720480" y="3392996"/>
            <a:ext cx="9874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43808" y="3023664"/>
            <a:ext cx="98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SVD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831232" y="2708920"/>
            <a:ext cx="2180928" cy="499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Eigenvalue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831232" y="3611343"/>
            <a:ext cx="2180928" cy="499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Eigenvector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26586" y="2635459"/>
            <a:ext cx="221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 call the Eigen value series Li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26586" y="3537882"/>
            <a:ext cx="1668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We call the </a:t>
            </a:r>
          </a:p>
          <a:p>
            <a:r>
              <a:rPr lang="en-US" altLang="zh-CN" dirty="0" smtClean="0"/>
              <a:t>Eigenvector Vi</a:t>
            </a:r>
            <a:endParaRPr lang="zh-CN" altLang="en-US" dirty="0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08515"/>
              </p:ext>
            </p:extLst>
          </p:nvPr>
        </p:nvGraphicFramePr>
        <p:xfrm>
          <a:off x="1116013" y="4724400"/>
          <a:ext cx="30194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1612800" imgH="457200" progId="Equation.DSMT4">
                  <p:embed/>
                </p:oleObj>
              </mc:Choice>
              <mc:Fallback>
                <p:oleObj name="Equation" r:id="rId3" imgW="1612800" imgH="4572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724400"/>
                        <a:ext cx="30194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78816" y="4909810"/>
            <a:ext cx="326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Ui</a:t>
            </a:r>
            <a:r>
              <a:rPr lang="en-US" altLang="zh-CN" dirty="0" smtClean="0"/>
              <a:t> is our mapping function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34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9"/>
    </mc:Choice>
    <mc:Fallback xmlns="">
      <p:transition spd="slow" advTm="3863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676456" cy="504056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2.A New Algorithm based on matrix operation</a:t>
                </a:r>
              </a:p>
              <a:p>
                <a:pPr lvl="6"/>
                <a:endParaRPr lang="en-US" altLang="zh-CN" sz="1600" dirty="0" smtClean="0"/>
              </a:p>
              <a:p>
                <a:pPr marL="0" indent="0">
                  <a:buNone/>
                </a:pPr>
                <a:endParaRPr lang="en-US" altLang="zh-CN" sz="2800" dirty="0" smtClean="0"/>
              </a:p>
              <a:p>
                <a:pPr lvl="1"/>
                <a:endParaRPr lang="en-US" altLang="zh-CN" sz="2400" dirty="0" smtClean="0"/>
              </a:p>
              <a:p>
                <a:pPr marL="400050" lvl="1" indent="0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𝑠𝑎𝑚𝑝𝑙𝑒𝑠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𝑖𝑛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𝑑𝑎𝑡𝑎𝑏𝑎𝑠𝑒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 marL="400050" lvl="1" indent="0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𝑟𝑒𝑎𝑙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𝑡𝑖𝑚𝑒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𝑠𝑎𝑚𝑝𝑙𝑒𝑠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 smtClean="0"/>
              </a:p>
              <a:p>
                <a:pPr marL="400050" lvl="1" indent="0"/>
                <a:endParaRPr lang="en-US" altLang="zh-CN" sz="2400" dirty="0" smtClean="0"/>
              </a:p>
            </p:txBody>
          </p:sp>
        </mc:Choice>
        <mc:Fallback xmlns="">
          <p:sp>
            <p:nvSpPr>
              <p:cNvPr id="6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676456" cy="504056"/>
              </a:xfrm>
              <a:blipFill rotWithShape="1">
                <a:blip r:embed="rId3"/>
                <a:stretch>
                  <a:fillRect l="-1265" t="-12195" b="-453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17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71232"/>
              </p:ext>
            </p:extLst>
          </p:nvPr>
        </p:nvGraphicFramePr>
        <p:xfrm>
          <a:off x="998954" y="2402989"/>
          <a:ext cx="30194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1612800" imgH="457200" progId="Equation.DSMT4">
                  <p:embed/>
                </p:oleObj>
              </mc:Choice>
              <mc:Fallback>
                <p:oleObj name="Equation" r:id="rId4" imgW="16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954" y="2402989"/>
                        <a:ext cx="30194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261757" y="2588399"/>
            <a:ext cx="3266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Ui</a:t>
            </a:r>
            <a:r>
              <a:rPr lang="en-US" altLang="zh-CN" dirty="0" smtClean="0"/>
              <a:t> is our mapping function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572000" y="3789040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20263" y="3327375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Compare and find the top n matched nodes in one cluster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9419" y="5733256"/>
            <a:ext cx="758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Note:This</a:t>
            </a:r>
            <a:r>
              <a:rPr lang="en-US" altLang="zh-CN" dirty="0" smtClean="0"/>
              <a:t> is also called PCA(Principle component algorithm), we use this method to find the most matched point in a cluster.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95"/>
    </mc:Choice>
    <mc:Fallback xmlns="">
      <p:transition spd="slow" advTm="5519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 smtClean="0">
                <a:solidFill>
                  <a:schemeClr val="tx1"/>
                </a:solidFill>
                <a:latin typeface="+mn-ea"/>
                <a:ea typeface="+mn-ea"/>
              </a:rPr>
              <a:t>conclusion</a:t>
            </a:r>
            <a:endParaRPr lang="zh-CN" altLang="en-US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Conclusion of Crowdsourcing and indoor localization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163794"/>
                </a:solidFill>
              </a:rPr>
              <a:t>Yan Huang, 2014.5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66F26B-ED4D-4680-8913-6B458274DB34}" type="slidenum">
              <a:rPr lang="en-US" altLang="zh-CN" smtClean="0">
                <a:solidFill>
                  <a:srgbClr val="163794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15362" name="Picture 2" descr="C:\Users\Sam\Desktop\presentation of topology\下载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"/>
    </mc:Choice>
    <mc:Fallback xmlns="">
      <p:transition spd="slow" advTm="75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5040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My work in a word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800" dirty="0" smtClean="0"/>
              <a:t>Find an algorithm to match the RSS to the database consuming less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/>
              <a:t>Future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Write an android program to test my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Use a continuous series of samples(a cycle) instead of a point in the database.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800" dirty="0" smtClean="0"/>
          </a:p>
          <a:p>
            <a:pPr marL="0" indent="0">
              <a:buNone/>
            </a:pPr>
            <a:endParaRPr lang="en-US" altLang="zh-CN" sz="2800" dirty="0" smtClean="0"/>
          </a:p>
          <a:p>
            <a:pPr lvl="1"/>
            <a:endParaRPr lang="en-US" altLang="zh-CN" sz="2400" dirty="0" smtClean="0"/>
          </a:p>
          <a:p>
            <a:pPr marL="400050" lvl="1" indent="0"/>
            <a:endParaRPr lang="en-US" altLang="zh-CN" sz="2400" dirty="0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19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53"/>
    </mc:Choice>
    <mc:Fallback xmlns="">
      <p:transition spd="slow" advTm="435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kern="1200" dirty="0">
              <a:latin typeface="+mn-lt"/>
              <a:ea typeface="宋体" charset="-122"/>
              <a:cs typeface="+mn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Overview</a:t>
            </a:r>
            <a:endParaRPr lang="zh-CN" altLang="en-US" dirty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2</a:t>
            </a:fld>
            <a:endParaRPr lang="zh-CN" alt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-1305086" y="2154703"/>
            <a:ext cx="9423722" cy="4070350"/>
            <a:chOff x="-1965325" y="1820863"/>
            <a:chExt cx="9423722" cy="4070350"/>
          </a:xfrm>
        </p:grpSpPr>
        <p:sp>
          <p:nvSpPr>
            <p:cNvPr id="79" name="AutoShape 47"/>
            <p:cNvSpPr>
              <a:spLocks noChangeArrowheads="1"/>
            </p:cNvSpPr>
            <p:nvPr/>
          </p:nvSpPr>
          <p:spPr bwMode="ltGray">
            <a:xfrm rot="5400000" flipH="1">
              <a:off x="-201691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56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48000"/>
                  </a:schemeClr>
                </a:gs>
              </a:gsLst>
              <a:lin ang="540000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dirty="0" smtClean="0">
                  <a:ea typeface="宋体" charset="-122"/>
                </a:rPr>
                <a:t>         </a:t>
              </a:r>
              <a:endParaRPr lang="zh-CN" altLang="en-US" dirty="0">
                <a:ea typeface="宋体" charset="-122"/>
              </a:endParaRPr>
            </a:p>
          </p:txBody>
        </p:sp>
        <p:sp>
          <p:nvSpPr>
            <p:cNvPr id="80" name="AutoShape 48"/>
            <p:cNvSpPr>
              <a:spLocks noChangeArrowheads="1"/>
            </p:cNvSpPr>
            <p:nvPr/>
          </p:nvSpPr>
          <p:spPr bwMode="gray">
            <a:xfrm>
              <a:off x="1822450" y="5099050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400" b="1" dirty="0" smtClean="0">
                  <a:solidFill>
                    <a:schemeClr val="tx2"/>
                  </a:solidFill>
                  <a:ea typeface="宋体" charset="-122"/>
                </a:rPr>
                <a:t> Conclusion</a:t>
              </a:r>
              <a:endParaRPr lang="en-US" altLang="zh-CN" sz="2400" b="1" dirty="0">
                <a:solidFill>
                  <a:schemeClr val="tx2"/>
                </a:solidFill>
                <a:ea typeface="宋体" charset="-122"/>
              </a:endParaRPr>
            </a:p>
          </p:txBody>
        </p:sp>
        <p:sp>
          <p:nvSpPr>
            <p:cNvPr id="81" name="AutoShape 49"/>
            <p:cNvSpPr>
              <a:spLocks noChangeArrowheads="1"/>
            </p:cNvSpPr>
            <p:nvPr/>
          </p:nvSpPr>
          <p:spPr bwMode="gray">
            <a:xfrm>
              <a:off x="2317750" y="4271963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400" b="1" dirty="0" smtClean="0">
                  <a:solidFill>
                    <a:schemeClr val="tx2"/>
                  </a:solidFill>
                  <a:ea typeface="宋体" charset="-122"/>
                </a:rPr>
                <a:t>My Simulation</a:t>
              </a:r>
              <a:endParaRPr lang="en-US" altLang="zh-CN" sz="2400" b="1" dirty="0">
                <a:solidFill>
                  <a:schemeClr val="tx2"/>
                </a:solidFill>
                <a:ea typeface="宋体" charset="-122"/>
              </a:endParaRPr>
            </a:p>
          </p:txBody>
        </p:sp>
        <p:sp>
          <p:nvSpPr>
            <p:cNvPr id="82" name="AutoShape 50"/>
            <p:cNvSpPr>
              <a:spLocks noChangeArrowheads="1"/>
            </p:cNvSpPr>
            <p:nvPr/>
          </p:nvSpPr>
          <p:spPr bwMode="gray">
            <a:xfrm>
              <a:off x="2438399" y="3459163"/>
              <a:ext cx="5019998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400" b="1" dirty="0" smtClean="0">
                  <a:solidFill>
                    <a:schemeClr val="tx2"/>
                  </a:solidFill>
                  <a:ea typeface="宋体" charset="-122"/>
                </a:rPr>
                <a:t> </a:t>
              </a:r>
              <a:r>
                <a:rPr lang="en-US" altLang="zh-CN" sz="2400" b="1" dirty="0">
                  <a:solidFill>
                    <a:schemeClr val="tx2"/>
                  </a:solidFill>
                  <a:ea typeface="宋体" charset="-122"/>
                </a:rPr>
                <a:t>M</a:t>
              </a:r>
              <a:r>
                <a:rPr lang="en-US" altLang="zh-CN" sz="2400" b="1" dirty="0" smtClean="0">
                  <a:solidFill>
                    <a:schemeClr val="tx2"/>
                  </a:solidFill>
                  <a:ea typeface="宋体" charset="-122"/>
                </a:rPr>
                <a:t>y Work</a:t>
              </a:r>
              <a:endParaRPr lang="en-US" altLang="zh-CN" sz="2400" b="1" dirty="0">
                <a:solidFill>
                  <a:schemeClr val="tx2"/>
                </a:solidFill>
                <a:ea typeface="宋体" charset="-122"/>
              </a:endParaRPr>
            </a:p>
          </p:txBody>
        </p:sp>
        <p:sp>
          <p:nvSpPr>
            <p:cNvPr id="83" name="AutoShape 51"/>
            <p:cNvSpPr>
              <a:spLocks noChangeArrowheads="1"/>
            </p:cNvSpPr>
            <p:nvPr/>
          </p:nvSpPr>
          <p:spPr bwMode="gray">
            <a:xfrm>
              <a:off x="2285999" y="2590800"/>
              <a:ext cx="4572001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400" b="1" dirty="0" smtClean="0">
                  <a:solidFill>
                    <a:schemeClr val="tx2"/>
                  </a:solidFill>
                  <a:ea typeface="宋体" charset="-122"/>
                </a:rPr>
                <a:t>Previous Work</a:t>
              </a:r>
              <a:endParaRPr lang="en-US" altLang="zh-CN" sz="2400" b="1" dirty="0">
                <a:solidFill>
                  <a:schemeClr val="tx2"/>
                </a:solidFill>
                <a:ea typeface="宋体" charset="-122"/>
              </a:endParaRPr>
            </a:p>
          </p:txBody>
        </p:sp>
        <p:sp>
          <p:nvSpPr>
            <p:cNvPr id="84" name="AutoShape 52"/>
            <p:cNvSpPr>
              <a:spLocks noChangeArrowheads="1"/>
            </p:cNvSpPr>
            <p:nvPr/>
          </p:nvSpPr>
          <p:spPr bwMode="gray">
            <a:xfrm>
              <a:off x="1765300" y="1820863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zh-CN" sz="2400" b="1" dirty="0" smtClean="0">
                  <a:solidFill>
                    <a:schemeClr val="tx2"/>
                  </a:solidFill>
                  <a:ea typeface="宋体" charset="-122"/>
                </a:rPr>
                <a:t> Introduction</a:t>
              </a:r>
              <a:endParaRPr lang="en-US" altLang="zh-CN" sz="2400" b="1" dirty="0">
                <a:solidFill>
                  <a:schemeClr val="tx2"/>
                </a:solidFill>
                <a:ea typeface="宋体" charset="-122"/>
              </a:endParaRPr>
            </a:p>
          </p:txBody>
        </p:sp>
        <p:grpSp>
          <p:nvGrpSpPr>
            <p:cNvPr id="85" name="Group 53"/>
            <p:cNvGrpSpPr>
              <a:grpSpLocks/>
            </p:cNvGrpSpPr>
            <p:nvPr/>
          </p:nvGrpSpPr>
          <p:grpSpPr bwMode="auto">
            <a:xfrm>
              <a:off x="1447800" y="1909763"/>
              <a:ext cx="381000" cy="381000"/>
              <a:chOff x="2078" y="1680"/>
              <a:chExt cx="1615" cy="1615"/>
            </a:xfrm>
          </p:grpSpPr>
          <p:sp>
            <p:nvSpPr>
              <p:cNvPr id="86" name="Oval 54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87" name="Oval 55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88" name="Oval 56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89" name="Oval 57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90" name="Oval 58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91" name="Oval 59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92" name="Group 60"/>
            <p:cNvGrpSpPr>
              <a:grpSpLocks/>
            </p:cNvGrpSpPr>
            <p:nvPr/>
          </p:nvGrpSpPr>
          <p:grpSpPr bwMode="auto">
            <a:xfrm>
              <a:off x="1981200" y="2697163"/>
              <a:ext cx="381000" cy="381000"/>
              <a:chOff x="2078" y="1680"/>
              <a:chExt cx="1615" cy="1615"/>
            </a:xfrm>
          </p:grpSpPr>
          <p:sp>
            <p:nvSpPr>
              <p:cNvPr id="93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94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95" name="Oval 63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96" name="Oval 6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97" name="Oval 65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98" name="Oval 6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99" name="Group 67"/>
            <p:cNvGrpSpPr>
              <a:grpSpLocks/>
            </p:cNvGrpSpPr>
            <p:nvPr/>
          </p:nvGrpSpPr>
          <p:grpSpPr bwMode="auto">
            <a:xfrm>
              <a:off x="2133600" y="3535363"/>
              <a:ext cx="381000" cy="381000"/>
              <a:chOff x="2078" y="1680"/>
              <a:chExt cx="1615" cy="1615"/>
            </a:xfrm>
          </p:grpSpPr>
          <p:sp>
            <p:nvSpPr>
              <p:cNvPr id="100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01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02" name="Oval 70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03" name="Oval 7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04" name="Oval 72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05" name="Oval 7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6" name="Group 74"/>
            <p:cNvGrpSpPr>
              <a:grpSpLocks/>
            </p:cNvGrpSpPr>
            <p:nvPr/>
          </p:nvGrpSpPr>
          <p:grpSpPr bwMode="auto">
            <a:xfrm>
              <a:off x="1981200" y="4373563"/>
              <a:ext cx="381000" cy="381000"/>
              <a:chOff x="2078" y="1680"/>
              <a:chExt cx="1615" cy="1615"/>
            </a:xfrm>
          </p:grpSpPr>
          <p:sp>
            <p:nvSpPr>
              <p:cNvPr id="107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08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09" name="Oval 77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0" name="Oval 7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1" name="Oval 79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2" name="Oval 8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13" name="Group 81"/>
            <p:cNvGrpSpPr>
              <a:grpSpLocks/>
            </p:cNvGrpSpPr>
            <p:nvPr/>
          </p:nvGrpSpPr>
          <p:grpSpPr bwMode="auto">
            <a:xfrm>
              <a:off x="1524000" y="5148263"/>
              <a:ext cx="355600" cy="381000"/>
              <a:chOff x="2078" y="1680"/>
              <a:chExt cx="1615" cy="1615"/>
            </a:xfrm>
          </p:grpSpPr>
          <p:sp>
            <p:nvSpPr>
              <p:cNvPr id="114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6" name="Oval 84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7" name="Oval 8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8" name="Oval 86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9" name="Oval 8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</p:grpSp>
      <p:sp>
        <p:nvSpPr>
          <p:cNvPr id="47" name="日期占位符 4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48" name="页脚占位符 4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"/>
    </mc:Choice>
    <mc:Fallback xmlns="">
      <p:transition spd="slow" advTm="137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3600" b="0" dirty="0">
              <a:latin typeface="+mj-ea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20</a:t>
            </a:fld>
            <a:endParaRPr lang="zh-CN" altLang="zh-CN"/>
          </a:p>
        </p:txBody>
      </p:sp>
      <p:sp>
        <p:nvSpPr>
          <p:cNvPr id="3" name="矩形 2"/>
          <p:cNvSpPr/>
          <p:nvPr/>
        </p:nvSpPr>
        <p:spPr>
          <a:xfrm>
            <a:off x="2123728" y="2881423"/>
            <a:ext cx="47051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  <a:endParaRPr lang="zh-CN" altLang="en-US" sz="6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163794"/>
                </a:solidFill>
              </a:rPr>
              <a:t>Yan Huang, 2014.5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989419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References: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[1]</a:t>
            </a:r>
            <a:r>
              <a:rPr lang="en-US" altLang="zh-CN" dirty="0"/>
              <a:t> Indoor Localization with a Crowdsourcing </a:t>
            </a:r>
            <a:r>
              <a:rPr lang="en-US" altLang="zh-CN" dirty="0" smtClean="0"/>
              <a:t>based Fingerprints Collecting-</a:t>
            </a:r>
            <a:r>
              <a:rPr lang="en-US" altLang="zh-CN" dirty="0" err="1" smtClean="0"/>
              <a:t>Zhengyong</a:t>
            </a:r>
            <a:r>
              <a:rPr lang="en-US" altLang="zh-CN" dirty="0" smtClean="0"/>
              <a:t> Huang</a:t>
            </a:r>
          </a:p>
          <a:p>
            <a:r>
              <a:rPr lang="en-US" altLang="zh-CN" dirty="0" smtClean="0"/>
              <a:t>[2]</a:t>
            </a:r>
            <a:r>
              <a:rPr lang="en-US" altLang="zh-CN" dirty="0"/>
              <a:t> Real time f </a:t>
            </a:r>
            <a:r>
              <a:rPr lang="en-US" altLang="zh-CN" dirty="0" err="1"/>
              <a:t>ingerprint</a:t>
            </a:r>
            <a:r>
              <a:rPr lang="en-US" altLang="zh-CN" dirty="0"/>
              <a:t> positioning </a:t>
            </a:r>
            <a:r>
              <a:rPr lang="en-US" altLang="zh-CN" dirty="0" smtClean="0"/>
              <a:t>algorithm based </a:t>
            </a:r>
            <a:r>
              <a:rPr lang="en-US" altLang="zh-CN" dirty="0"/>
              <a:t>on spatial diversity </a:t>
            </a:r>
            <a:r>
              <a:rPr lang="en-US" altLang="zh-CN" dirty="0" smtClean="0"/>
              <a:t>and trajectory continuity-</a:t>
            </a:r>
            <a:r>
              <a:rPr lang="en-US" altLang="zh-CN" dirty="0"/>
              <a:t>LIU </a:t>
            </a:r>
            <a:r>
              <a:rPr lang="en-US" altLang="zh-CN" dirty="0" err="1"/>
              <a:t>Xingchuan</a:t>
            </a:r>
            <a:r>
              <a:rPr lang="en-US" altLang="zh-CN" dirty="0"/>
              <a:t>, </a:t>
            </a:r>
            <a:r>
              <a:rPr lang="en-US" altLang="zh-CN" dirty="0" err="1"/>
              <a:t>ZHANGSheng</a:t>
            </a:r>
            <a:r>
              <a:rPr lang="en-US" altLang="zh-CN" dirty="0"/>
              <a:t>, XU </a:t>
            </a:r>
            <a:r>
              <a:rPr lang="en-US" altLang="zh-CN" dirty="0" err="1"/>
              <a:t>Liqiang</a:t>
            </a:r>
            <a:r>
              <a:rPr lang="en-US" altLang="zh-CN" dirty="0"/>
              <a:t>, LIN </a:t>
            </a:r>
            <a:r>
              <a:rPr lang="en-US" altLang="zh-CN" dirty="0" err="1" smtClean="0"/>
              <a:t>Xiaokang</a:t>
            </a:r>
            <a:endParaRPr lang="en-US" altLang="zh-CN" dirty="0" smtClean="0"/>
          </a:p>
          <a:p>
            <a:r>
              <a:rPr lang="en-US" altLang="zh-CN" dirty="0" smtClean="0"/>
              <a:t>[3]</a:t>
            </a:r>
            <a:r>
              <a:rPr lang="en-US" altLang="zh-CN" b="1" dirty="0"/>
              <a:t> </a:t>
            </a:r>
            <a:r>
              <a:rPr lang="en-US" altLang="zh-CN" dirty="0"/>
              <a:t>WLAN</a:t>
            </a:r>
            <a:r>
              <a:rPr lang="zh-CN" altLang="en-US" dirty="0"/>
              <a:t>定位技术</a:t>
            </a:r>
            <a:r>
              <a:rPr lang="en-US" altLang="zh-CN" dirty="0"/>
              <a:t>-</a:t>
            </a:r>
            <a:r>
              <a:rPr lang="zh-CN" altLang="en-US" dirty="0"/>
              <a:t>中国移动通信有限公司研究院业务所</a:t>
            </a:r>
          </a:p>
        </p:txBody>
      </p:sp>
    </p:spTree>
    <p:extLst>
      <p:ext uri="{BB962C8B-B14F-4D97-AF65-F5344CB8AC3E}">
        <p14:creationId xmlns:p14="http://schemas.microsoft.com/office/powerpoint/2010/main" val="26953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5"/>
    </mc:Choice>
    <mc:Fallback xmlns="">
      <p:transition spd="slow" advTm="29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3999" y="4581128"/>
            <a:ext cx="7772400" cy="136207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Introduction</a:t>
            </a:r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3999" y="3068960"/>
            <a:ext cx="7772400" cy="1500187"/>
          </a:xfrm>
        </p:spPr>
        <p:txBody>
          <a:bodyPr/>
          <a:lstStyle/>
          <a:p>
            <a:r>
              <a:rPr lang="en-US" altLang="zh-CN" dirty="0" smtClean="0"/>
              <a:t>Basic Concepts for Crowdsourcing and indoor localization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66F26B-ED4D-4680-8913-6B458274DB34}" type="slidenum">
              <a:rPr lang="en-US" altLang="zh-CN" smtClean="0">
                <a:solidFill>
                  <a:srgbClr val="163794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163794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163794"/>
                </a:solidFill>
              </a:rPr>
              <a:t>Yan Huang, 2014.5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352" y="1340822"/>
            <a:ext cx="4841630" cy="266429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0"/>
    </mc:Choice>
    <mc:Fallback xmlns="">
      <p:transition spd="slow" advTm="177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Adobe 楷体 Std R" pitchFamily="18" charset="-122"/>
                <a:ea typeface="Adobe 楷体 Std R" pitchFamily="18" charset="-122"/>
              </a:rPr>
              <a:t>Brief Description</a:t>
            </a:r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916016"/>
          </a:xfrm>
        </p:spPr>
        <p:txBody>
          <a:bodyPr/>
          <a:lstStyle/>
          <a:p>
            <a:r>
              <a:rPr lang="en-US" altLang="zh-CN" sz="2800" dirty="0" smtClean="0"/>
              <a:t>To make up for the deficiency of GPS</a:t>
            </a:r>
          </a:p>
          <a:p>
            <a:pPr lvl="1"/>
            <a:endParaRPr lang="en-US" altLang="zh-CN" sz="2400" dirty="0" smtClean="0"/>
          </a:p>
          <a:p>
            <a:pPr marL="400050" lvl="1" indent="0"/>
            <a:endParaRPr lang="en-US" altLang="zh-CN" sz="2400" dirty="0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4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4263233728"/>
              </p:ext>
            </p:extLst>
          </p:nvPr>
        </p:nvGraphicFramePr>
        <p:xfrm>
          <a:off x="1043608" y="2204864"/>
          <a:ext cx="597666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5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4"/>
    </mc:Choice>
    <mc:Fallback xmlns="">
      <p:transition spd="slow" advTm="1111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92" y="4574879"/>
            <a:ext cx="3160008" cy="171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0" y="4221088"/>
            <a:ext cx="2987314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Adobe 楷体 Std R" pitchFamily="18" charset="-122"/>
                <a:ea typeface="Adobe 楷体 Std R" pitchFamily="18" charset="-122"/>
              </a:rPr>
              <a:t>Comparison</a:t>
            </a:r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916016"/>
          </a:xfrm>
        </p:spPr>
        <p:txBody>
          <a:bodyPr/>
          <a:lstStyle/>
          <a:p>
            <a:r>
              <a:rPr lang="en-US" altLang="zh-CN" sz="2800" dirty="0" smtClean="0"/>
              <a:t>The weakness of each method?</a:t>
            </a:r>
          </a:p>
          <a:p>
            <a:pPr lvl="1"/>
            <a:endParaRPr lang="en-US" altLang="zh-CN" sz="2400" dirty="0" smtClean="0"/>
          </a:p>
          <a:p>
            <a:pPr marL="400050" lvl="1" indent="0"/>
            <a:endParaRPr lang="en-US" altLang="zh-CN" sz="2400" dirty="0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5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806369377"/>
              </p:ext>
            </p:extLst>
          </p:nvPr>
        </p:nvGraphicFramePr>
        <p:xfrm>
          <a:off x="539552" y="2132856"/>
          <a:ext cx="77768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15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82"/>
    </mc:Choice>
    <mc:Fallback xmlns="">
      <p:transition spd="slow" advTm="1973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tx2"/>
                </a:solidFill>
                <a:ea typeface="宋体" charset="-122"/>
              </a:rPr>
              <a:t>Previous work</a:t>
            </a:r>
            <a:r>
              <a:rPr lang="en-US" altLang="zh-CN" sz="3600" dirty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3600" dirty="0">
                <a:solidFill>
                  <a:schemeClr val="tx2"/>
                </a:solidFill>
                <a:ea typeface="宋体" charset="-122"/>
              </a:rPr>
            </a:br>
            <a:endParaRPr lang="zh-CN" altLang="en-US" sz="3600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Crowdsourcing and indoor localization</a:t>
            </a:r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rgbClr val="163794"/>
                </a:solidFill>
              </a:rPr>
              <a:t>Yan Huang, 2014.5</a:t>
            </a: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6</a:t>
            </a:fld>
            <a:endParaRPr lang="zh-CN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11266" name="Picture 2" descr="C:\Users\Sam\Desktop\presentation of topology\Fig1_Traditional_Wireless_Archite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4483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7"/>
    </mc:Choice>
    <mc:Fallback xmlns="">
      <p:transition spd="slow" advTm="602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752003" cy="420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Adobe 楷体 Std R" pitchFamily="18" charset="-122"/>
                <a:ea typeface="Adobe 楷体 Std R" pitchFamily="18" charset="-122"/>
              </a:rPr>
              <a:t>senior fellow apprentice’s work</a:t>
            </a:r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936104"/>
          </a:xfrm>
        </p:spPr>
        <p:txBody>
          <a:bodyPr/>
          <a:lstStyle/>
          <a:p>
            <a:r>
              <a:rPr lang="en-US" altLang="zh-CN" sz="2800" u="sng" dirty="0" smtClean="0"/>
              <a:t>1.Kernel </a:t>
            </a:r>
            <a:r>
              <a:rPr lang="en-US" altLang="zh-CN" sz="2800" u="sng" dirty="0"/>
              <a:t>Density </a:t>
            </a:r>
            <a:r>
              <a:rPr lang="en-US" altLang="zh-CN" sz="2800" u="sng" dirty="0" smtClean="0"/>
              <a:t>Estimate </a:t>
            </a:r>
            <a:r>
              <a:rPr lang="en-US" altLang="zh-CN" sz="2800" dirty="0" smtClean="0"/>
              <a:t>to deal with heterogeneous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devices</a:t>
            </a:r>
          </a:p>
          <a:p>
            <a:pPr lvl="1"/>
            <a:endParaRPr lang="en-US" altLang="zh-CN" sz="2400" dirty="0" smtClean="0"/>
          </a:p>
          <a:p>
            <a:pPr marL="400050" lvl="1" indent="0"/>
            <a:endParaRPr lang="en-US" altLang="zh-CN" sz="2400" dirty="0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7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3076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3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0"/>
    </mc:Choice>
    <mc:Fallback xmlns="">
      <p:transition spd="slow" advTm="3134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2185"/>
            <a:ext cx="53054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Adobe 楷体 Std R" pitchFamily="18" charset="-122"/>
                <a:ea typeface="Adobe 楷体 Std R" pitchFamily="18" charset="-122"/>
              </a:rPr>
              <a:t>senior fellow apprentice’s work</a:t>
            </a:r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936104"/>
          </a:xfrm>
        </p:spPr>
        <p:txBody>
          <a:bodyPr/>
          <a:lstStyle/>
          <a:p>
            <a:r>
              <a:rPr lang="en-US" altLang="zh-CN" sz="2800" dirty="0" smtClean="0"/>
              <a:t>2.Design an algorithm to shorten searching time</a:t>
            </a:r>
          </a:p>
          <a:p>
            <a:pPr lvl="1"/>
            <a:endParaRPr lang="en-US" altLang="zh-CN" sz="2400" dirty="0" smtClean="0"/>
          </a:p>
          <a:p>
            <a:pPr marL="400050" lvl="1" indent="0"/>
            <a:r>
              <a:rPr lang="en-US" altLang="zh-CN" sz="2400" dirty="0" smtClean="0"/>
              <a:t>MMC-KNN algorithm</a:t>
            </a: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8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01"/>
    </mc:Choice>
    <mc:Fallback xmlns="">
      <p:transition spd="slow" advTm="4030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latin typeface="Adobe 楷体 Std R" pitchFamily="18" charset="-122"/>
                <a:ea typeface="Adobe 楷体 Std R" pitchFamily="18" charset="-122"/>
              </a:rPr>
              <a:t>Other works</a:t>
            </a:r>
            <a:endParaRPr lang="zh-CN" altLang="en-US" sz="3600" dirty="0">
              <a:latin typeface="Adobe 楷体 Std R" pitchFamily="18" charset="-122"/>
              <a:ea typeface="Adobe 楷体 Std R" pitchFamily="18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968552"/>
          </a:xfrm>
        </p:spPr>
        <p:txBody>
          <a:bodyPr/>
          <a:lstStyle/>
          <a:p>
            <a:r>
              <a:rPr lang="en-US" altLang="zh-CN" sz="2800" dirty="0" smtClean="0"/>
              <a:t>Probability distribution method</a:t>
            </a:r>
          </a:p>
          <a:p>
            <a:r>
              <a:rPr lang="en-US" altLang="zh-CN" sz="2400" dirty="0" smtClean="0"/>
              <a:t>Use SNR to localization(UCLA)</a:t>
            </a:r>
          </a:p>
          <a:p>
            <a:r>
              <a:rPr lang="en-US" altLang="zh-CN" sz="2400" dirty="0" smtClean="0"/>
              <a:t>Use sensors in devices and combine it with rectifying system(DUKE)</a:t>
            </a:r>
          </a:p>
          <a:p>
            <a:r>
              <a:rPr lang="en-US" altLang="zh-CN" sz="2400" dirty="0" smtClean="0"/>
              <a:t>…</a:t>
            </a:r>
            <a:endParaRPr lang="en-US" altLang="zh-CN" sz="2800" dirty="0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7CCDE8-A670-4934-B3FE-86964A7B9BC8}" type="slidenum">
              <a:rPr lang="zh-CN" altLang="zh-CN" smtClean="0"/>
              <a:pPr/>
              <a:t>9</a:t>
            </a:fld>
            <a:endParaRPr lang="zh-CN" altLang="zh-CN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163794"/>
                </a:solidFill>
              </a:rPr>
              <a:t>Yan Huang, 2014.5</a:t>
            </a:r>
            <a:endParaRPr lang="en-US" altLang="zh-CN" dirty="0">
              <a:solidFill>
                <a:srgbClr val="16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1"/>
    </mc:Choice>
    <mc:Fallback xmlns="">
      <p:transition spd="slow" advTm="395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制作PPT的必备武器+精美的国外PPT模板及图标">
  <a:themeElements>
    <a:clrScheme name="sample 1">
      <a:dk1>
        <a:srgbClr val="163794"/>
      </a:dk1>
      <a:lt1>
        <a:srgbClr val="FFFFFF"/>
      </a:lt1>
      <a:dk2>
        <a:srgbClr val="000000"/>
      </a:dk2>
      <a:lt2>
        <a:srgbClr val="C0C0C0"/>
      </a:lt2>
      <a:accent1>
        <a:srgbClr val="009999"/>
      </a:accent1>
      <a:accent2>
        <a:srgbClr val="990000"/>
      </a:accent2>
      <a:accent3>
        <a:srgbClr val="FFFFFF"/>
      </a:accent3>
      <a:accent4>
        <a:srgbClr val="112D7E"/>
      </a:accent4>
      <a:accent5>
        <a:srgbClr val="AACACA"/>
      </a:accent5>
      <a:accent6>
        <a:srgbClr val="8A0000"/>
      </a:accent6>
      <a:hlink>
        <a:srgbClr val="66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63794"/>
        </a:dk1>
        <a:lt1>
          <a:srgbClr val="FFFFFF"/>
        </a:lt1>
        <a:dk2>
          <a:srgbClr val="000000"/>
        </a:dk2>
        <a:lt2>
          <a:srgbClr val="C0C0C0"/>
        </a:lt2>
        <a:accent1>
          <a:srgbClr val="009999"/>
        </a:accent1>
        <a:accent2>
          <a:srgbClr val="990000"/>
        </a:accent2>
        <a:accent3>
          <a:srgbClr val="FFFFFF"/>
        </a:accent3>
        <a:accent4>
          <a:srgbClr val="112D7E"/>
        </a:accent4>
        <a:accent5>
          <a:srgbClr val="AACACA"/>
        </a:accent5>
        <a:accent6>
          <a:srgbClr val="8A0000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9698D"/>
        </a:dk1>
        <a:lt1>
          <a:srgbClr val="FFFFFF"/>
        </a:lt1>
        <a:dk2>
          <a:srgbClr val="000000"/>
        </a:dk2>
        <a:lt2>
          <a:srgbClr val="A1BABD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3127</TotalTime>
  <Words>643</Words>
  <Application>Microsoft Office PowerPoint</Application>
  <PresentationFormat>全屏显示(4:3)</PresentationFormat>
  <Paragraphs>170</Paragraphs>
  <Slides>20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制作PPT的必备武器+精美的国外PPT模板及图标</vt:lpstr>
      <vt:lpstr>Equation</vt:lpstr>
      <vt:lpstr>PowerPoint 演示文稿</vt:lpstr>
      <vt:lpstr>PowerPoint 演示文稿</vt:lpstr>
      <vt:lpstr>Introduction</vt:lpstr>
      <vt:lpstr>Brief Description</vt:lpstr>
      <vt:lpstr>Comparison</vt:lpstr>
      <vt:lpstr>Previous work </vt:lpstr>
      <vt:lpstr>senior fellow apprentice’s work</vt:lpstr>
      <vt:lpstr>senior fellow apprentice’s work</vt:lpstr>
      <vt:lpstr>Other works</vt:lpstr>
      <vt:lpstr>MY work &amp; My SIMULATION </vt:lpstr>
      <vt:lpstr>Two main problems</vt:lpstr>
      <vt:lpstr>For more accuracy…</vt:lpstr>
      <vt:lpstr>Little suggestion</vt:lpstr>
      <vt:lpstr>For less time…</vt:lpstr>
      <vt:lpstr>PowerPoint 演示文稿</vt:lpstr>
      <vt:lpstr>PowerPoint 演示文稿</vt:lpstr>
      <vt:lpstr>PowerPoint 演示文稿</vt:lpstr>
      <vt:lpstr>conclusion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Sam</dc:creator>
  <cp:lastModifiedBy>Jade</cp:lastModifiedBy>
  <cp:revision>243</cp:revision>
  <dcterms:created xsi:type="dcterms:W3CDTF">2012-11-11T02:07:18Z</dcterms:created>
  <dcterms:modified xsi:type="dcterms:W3CDTF">2014-06-20T16:53:05Z</dcterms:modified>
</cp:coreProperties>
</file>