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3" r:id="rId2"/>
    <p:sldId id="304" r:id="rId3"/>
    <p:sldId id="331" r:id="rId4"/>
    <p:sldId id="332" r:id="rId5"/>
    <p:sldId id="333" r:id="rId6"/>
    <p:sldId id="335" r:id="rId7"/>
    <p:sldId id="336" r:id="rId8"/>
    <p:sldId id="334" r:id="rId9"/>
    <p:sldId id="328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29" r:id="rId19"/>
    <p:sldId id="345" r:id="rId20"/>
    <p:sldId id="346" r:id="rId21"/>
    <p:sldId id="347" r:id="rId22"/>
    <p:sldId id="348" r:id="rId23"/>
    <p:sldId id="349" r:id="rId24"/>
    <p:sldId id="350" r:id="rId25"/>
    <p:sldId id="330" r:id="rId26"/>
    <p:sldId id="351" r:id="rId27"/>
    <p:sldId id="327" r:id="rId2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0">
          <p15:clr>
            <a:srgbClr val="A4A3A4"/>
          </p15:clr>
        </p15:guide>
        <p15:guide id="2" orient="horz" pos="1206">
          <p15:clr>
            <a:srgbClr val="A4A3A4"/>
          </p15:clr>
        </p15:guide>
        <p15:guide id="3" orient="horz" pos="4008">
          <p15:clr>
            <a:srgbClr val="A4A3A4"/>
          </p15:clr>
        </p15:guide>
        <p15:guide id="4" pos="1584">
          <p15:clr>
            <a:srgbClr val="A4A3A4"/>
          </p15:clr>
        </p15:guide>
        <p15:guide id="5" pos="512">
          <p15:clr>
            <a:srgbClr val="A4A3A4"/>
          </p15:clr>
        </p15:guide>
        <p15:guide id="6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.veale" initials="p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D8A3"/>
    <a:srgbClr val="0099CC"/>
    <a:srgbClr val="E6E6E6"/>
    <a:srgbClr val="BABEF8"/>
    <a:srgbClr val="0099FF"/>
    <a:srgbClr val="33CCFF"/>
    <a:srgbClr val="B4AAC6"/>
    <a:srgbClr val="9081AB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8" autoAdjust="0"/>
    <p:restoredTop sz="73540" autoAdjust="0"/>
  </p:normalViewPr>
  <p:slideViewPr>
    <p:cSldViewPr snapToGrid="0">
      <p:cViewPr varScale="1">
        <p:scale>
          <a:sx n="55" d="100"/>
          <a:sy n="55" d="100"/>
        </p:scale>
        <p:origin x="-1662" y="-90"/>
      </p:cViewPr>
      <p:guideLst>
        <p:guide orient="horz" pos="810"/>
        <p:guide orient="horz" pos="1206"/>
        <p:guide orient="horz" pos="4008"/>
        <p:guide pos="1584"/>
        <p:guide pos="512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075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3263"/>
            <a:ext cx="4630738" cy="3473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588" tIns="44991" rIns="91588" bIns="449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85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Good morning, ladies</a:t>
            </a:r>
            <a:r>
              <a:rPr lang="en-US" altLang="zh-CN" baseline="0" dirty="0" smtClean="0"/>
              <a:t> and gentlemen!</a:t>
            </a:r>
            <a:r>
              <a:rPr lang="en-US" altLang="zh-CN" dirty="0" smtClean="0"/>
              <a:t> I’m Huang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Senhong</a:t>
            </a:r>
            <a:r>
              <a:rPr lang="en-US" altLang="zh-CN" baseline="0" dirty="0" smtClean="0"/>
              <a:t>.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 am going to talk today about a novel topology for data center: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wireless deadline-aware SWCube.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0363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 are two parameters in</a:t>
            </a:r>
            <a:r>
              <a:rPr lang="en-US" altLang="zh-CN" baseline="0" dirty="0" smtClean="0"/>
              <a:t> SWCube(</a:t>
            </a:r>
            <a:r>
              <a:rPr lang="en-US" altLang="zh-CN" baseline="0" dirty="0" err="1" smtClean="0"/>
              <a:t>r,k</a:t>
            </a:r>
            <a:r>
              <a:rPr lang="en-US" altLang="zh-CN" baseline="0" dirty="0" smtClean="0"/>
              <a:t>)</a:t>
            </a:r>
          </a:p>
          <a:p>
            <a:r>
              <a:rPr lang="en-US" altLang="zh-CN" baseline="0" dirty="0" smtClean="0"/>
              <a:t>N port commodity switches and dual port servers are used in the construction.</a:t>
            </a:r>
          </a:p>
        </p:txBody>
      </p:sp>
    </p:spTree>
    <p:extLst>
      <p:ext uri="{BB962C8B-B14F-4D97-AF65-F5344CB8AC3E}">
        <p14:creationId xmlns:p14="http://schemas.microsoft.com/office/powerpoint/2010/main" val="3986976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new architecture can be constructed by 4 steps. Of course, I will show you how to generalize SWCube(4,2)to help you understand that.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7745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Note</a:t>
            </a:r>
            <a:r>
              <a:rPr lang="en-US" altLang="zh-CN" baseline="0" dirty="0" smtClean="0"/>
              <a:t> that, the interconnections of nodes along the 2</a:t>
            </a:r>
            <a:r>
              <a:rPr lang="en-US" altLang="zh-CN" baseline="30000" dirty="0" smtClean="0"/>
              <a:t>nd</a:t>
            </a:r>
            <a:r>
              <a:rPr lang="en-US" altLang="zh-CN" baseline="0" dirty="0" smtClean="0"/>
              <a:t>,3</a:t>
            </a:r>
            <a:r>
              <a:rPr lang="en-US" altLang="zh-CN" baseline="30000" dirty="0" smtClean="0"/>
              <a:t>rd</a:t>
            </a:r>
            <a:r>
              <a:rPr lang="en-US" altLang="zh-CN" baseline="0" dirty="0" smtClean="0"/>
              <a:t>,and 4</a:t>
            </a:r>
            <a:r>
              <a:rPr lang="en-US" altLang="zh-CN" baseline="30000" dirty="0" smtClean="0"/>
              <a:t>th</a:t>
            </a:r>
            <a:r>
              <a:rPr lang="en-US" altLang="zh-CN" baseline="0" dirty="0" smtClean="0"/>
              <a:t> columns are represented by dotted lines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831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After that, the progress is finished.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0528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Some</a:t>
            </a:r>
            <a:r>
              <a:rPr lang="en-US" altLang="zh-CN" baseline="0" dirty="0" smtClean="0"/>
              <a:t> properties will show in this slide.</a:t>
            </a:r>
          </a:p>
          <a:p>
            <a:r>
              <a:rPr lang="en-US" altLang="zh-CN" baseline="0" dirty="0" smtClean="0"/>
              <a:t>R power k</a:t>
            </a:r>
          </a:p>
          <a:p>
            <a:r>
              <a:rPr lang="zh-CN" altLang="en-US" baseline="0" dirty="0" smtClean="0"/>
              <a:t>加：</a:t>
            </a:r>
            <a:r>
              <a:rPr lang="en-US" altLang="zh-CN" baseline="0" dirty="0" smtClean="0"/>
              <a:t>plus </a:t>
            </a:r>
            <a:r>
              <a:rPr lang="zh-CN" altLang="en-US" baseline="0" dirty="0" smtClean="0"/>
              <a:t>减：</a:t>
            </a:r>
            <a:r>
              <a:rPr lang="en-US" altLang="zh-CN" baseline="0" dirty="0" smtClean="0"/>
              <a:t>minus </a:t>
            </a:r>
            <a:r>
              <a:rPr lang="zh-CN" altLang="en-US" baseline="0" dirty="0" smtClean="0"/>
              <a:t>乘：</a:t>
            </a:r>
            <a:r>
              <a:rPr lang="en-US" altLang="zh-CN" baseline="0" dirty="0" smtClean="0"/>
              <a:t>times </a:t>
            </a:r>
            <a:r>
              <a:rPr lang="zh-CN" altLang="en-US" baseline="0" dirty="0" smtClean="0"/>
              <a:t>除</a:t>
            </a:r>
            <a:r>
              <a:rPr lang="en-US" altLang="zh-CN" baseline="0" dirty="0" smtClean="0"/>
              <a:t>:divide by</a:t>
            </a:r>
          </a:p>
          <a:p>
            <a:r>
              <a:rPr lang="en-US" altLang="zh-CN" baseline="0" dirty="0" smtClean="0"/>
              <a:t>The distance of two servers that are along the same dimension is at most 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The distance of two servers that are along the different dimension is at most k+1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8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After that I'll show you the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algorithm of the deadline aware TCP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5602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Which is divided</a:t>
            </a:r>
            <a:r>
              <a:rPr lang="en-US" altLang="zh-CN" baseline="0" dirty="0" smtClean="0"/>
              <a:t> into 5 steps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9890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If queue occupancy is less than K, packets are only transported by wire</a:t>
            </a:r>
            <a:r>
              <a:rPr lang="en-US" altLang="zh-CN" baseline="0" dirty="0" smtClean="0"/>
              <a:t> link;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If not,</a:t>
            </a:r>
            <a:r>
              <a:rPr lang="en-US" altLang="zh-CN" dirty="0" smtClean="0"/>
              <a:t> packets are transported by wire</a:t>
            </a:r>
            <a:r>
              <a:rPr lang="en-US" altLang="zh-CN" baseline="0" dirty="0" smtClean="0"/>
              <a:t> and wireless link;</a:t>
            </a:r>
          </a:p>
        </p:txBody>
      </p:sp>
    </p:spTree>
    <p:extLst>
      <p:ext uri="{BB962C8B-B14F-4D97-AF65-F5344CB8AC3E}">
        <p14:creationId xmlns:p14="http://schemas.microsoft.com/office/powerpoint/2010/main" val="700607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If queue occupancy is larger than W, packets are marked</a:t>
            </a:r>
            <a:r>
              <a:rPr lang="en-US" altLang="zh-CN" baseline="0" dirty="0" smtClean="0"/>
              <a:t> with CE code point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5794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receiver tries to convey the exact sequence of marked packets back to the sender;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51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start with I'll mention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the motivation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related work of my project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60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Congestion window size is calculated</a:t>
                </a:r>
                <a:r>
                  <a:rPr lang="en-US" altLang="zh-CN" baseline="0" dirty="0" smtClean="0"/>
                  <a:t> a</a:t>
                </a:r>
                <a:r>
                  <a:rPr lang="en-US" altLang="zh-CN" dirty="0" smtClean="0"/>
                  <a:t>ccording to the </a:t>
                </a:r>
                <a:r>
                  <a:rPr lang="en-US" altLang="zh-CN" dirty="0" smtClean="0"/>
                  <a:t>estimate of fraction of marked packets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CN" dirty="0" smtClean="0"/>
                  <a:t>,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Congestion window size is calculated</a:t>
                </a:r>
                <a:r>
                  <a:rPr lang="en-US" altLang="zh-CN" baseline="0" dirty="0" smtClean="0"/>
                  <a:t> a</a:t>
                </a:r>
                <a:r>
                  <a:rPr lang="en-US" altLang="zh-CN" dirty="0" smtClean="0"/>
                  <a:t>ccording to the </a:t>
                </a:r>
                <a:r>
                  <a:rPr lang="en-US" altLang="zh-CN" dirty="0" smtClean="0"/>
                  <a:t>estimate of fraction of marked packets </a:t>
                </a:r>
                <a:r>
                  <a:rPr lang="zh-CN" altLang="en-US" i="0" smtClean="0">
                    <a:latin typeface="Cambria Math"/>
                  </a:rPr>
                  <a:t>𝛼</a:t>
                </a:r>
                <a:r>
                  <a:rPr lang="en-US" altLang="zh-CN" dirty="0" smtClean="0"/>
                  <a:t>,</a:t>
                </a:r>
                <a:endParaRPr lang="zh-CN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658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If the</a:t>
            </a:r>
            <a:r>
              <a:rPr lang="en-US" altLang="zh-CN" baseline="0" dirty="0" smtClean="0"/>
              <a:t> buffer is full in the switch, the far deadline packet is dropped.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7872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Finally, I'll summarize my presentation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5602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 made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two</a:t>
            </a:r>
            <a:r>
              <a:rPr lang="en-US" altLang="zh-CN" baseline="0" dirty="0" smtClean="0"/>
              <a:t> contribution in my project, designing a novel structure: Wireless SWCube and</a:t>
            </a:r>
          </a:p>
          <a:p>
            <a:r>
              <a:rPr lang="en-US" altLang="zh-CN" baseline="0" dirty="0" smtClean="0"/>
              <a:t> proposing deadline aware TCP algorithm for my topology.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8511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That’s all, thank you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85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latest</a:t>
            </a:r>
            <a:r>
              <a:rPr lang="en-US" altLang="zh-CN" baseline="0" dirty="0" smtClean="0"/>
              <a:t> concept of cloud service is “X as a service”, which means all is service;</a:t>
            </a:r>
          </a:p>
          <a:p>
            <a:r>
              <a:rPr lang="en-US" altLang="zh-CN" baseline="0" dirty="0" smtClean="0"/>
              <a:t>Do you know what infrastructure support </a:t>
            </a:r>
            <a:r>
              <a:rPr lang="en-US" altLang="zh-CN" baseline="0" dirty="0" smtClean="0"/>
              <a:t>those services? </a:t>
            </a:r>
            <a:r>
              <a:rPr lang="en-US" altLang="zh-CN" baseline="0" dirty="0" smtClean="0"/>
              <a:t>Data Center!</a:t>
            </a:r>
          </a:p>
          <a:p>
            <a:r>
              <a:rPr lang="en-US" altLang="zh-CN" dirty="0" smtClean="0"/>
              <a:t>To meet the demand of variety</a:t>
            </a:r>
            <a:r>
              <a:rPr lang="en-US" altLang="zh-CN" baseline="0" dirty="0" smtClean="0"/>
              <a:t> of service you guy enjoying every day, the data center is becoming larger and larger</a:t>
            </a:r>
            <a:r>
              <a:rPr lang="en-US" altLang="zh-CN" baseline="0" dirty="0" smtClean="0"/>
              <a:t>!</a:t>
            </a:r>
          </a:p>
          <a:p>
            <a:r>
              <a:rPr lang="en-US" altLang="zh-CN" baseline="0" dirty="0" smtClean="0"/>
              <a:t>Problem 1:How to connect a larger number of servers?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5528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assume </a:t>
            </a:r>
            <a:r>
              <a:rPr lang="en-US" altLang="zh-CN" baseline="0" dirty="0" smtClean="0"/>
              <a:t>that you are buying the train ticket----what the hell?</a:t>
            </a:r>
          </a:p>
          <a:p>
            <a:r>
              <a:rPr lang="en-US" altLang="zh-CN" baseline="0" dirty="0" smtClean="0"/>
              <a:t>Do you know what happen? Because so many people send their request to buy the ticket, causing the burst of query traffic. </a:t>
            </a:r>
          </a:p>
          <a:p>
            <a:r>
              <a:rPr lang="en-US" altLang="zh-CN" baseline="0" dirty="0" smtClean="0"/>
              <a:t>Some </a:t>
            </a:r>
            <a:r>
              <a:rPr lang="en-US" altLang="zh-CN" baseline="0" dirty="0" smtClean="0"/>
              <a:t>of the request had to be dropped</a:t>
            </a:r>
            <a:r>
              <a:rPr lang="en-US" altLang="zh-CN" baseline="0" dirty="0" smtClean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Problem 2:How to relieve hotspots in DCN?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1448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Then we</a:t>
            </a:r>
            <a:r>
              <a:rPr lang="en-US" altLang="zh-CN" baseline="0" dirty="0" smtClean="0"/>
              <a:t> will have a look at the traditional tree-based topology. Unfortunately, </a:t>
            </a:r>
            <a:r>
              <a:rPr lang="en-US" altLang="zh-CN" baseline="0" dirty="0" smtClean="0"/>
              <a:t>for the bottleneck of core switch in the layer 3,</a:t>
            </a: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performance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very bad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What I want to do is to build a data center with those requirements: high bandwidth, server expansive, burst tolerance and low cost.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246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Before</a:t>
            </a:r>
            <a:r>
              <a:rPr lang="en-US" altLang="zh-CN" baseline="0" dirty="0" smtClean="0"/>
              <a:t> moving on, have a look at related work on such project.</a:t>
            </a:r>
          </a:p>
          <a:p>
            <a:r>
              <a:rPr lang="en-US" altLang="zh-CN" baseline="0" dirty="0" smtClean="0"/>
              <a:t>Topologies proposed for DCN from 2008 to 2013 is shown on this slide, which can be classified as tree-based, level-based, wireless based and other kind of structure.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5367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And the improved version of TCP for the DCN is shown on this slide.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6191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There is another interesting</a:t>
            </a:r>
            <a:r>
              <a:rPr lang="en-US" altLang="zh-CN" baseline="0" dirty="0" smtClean="0"/>
              <a:t> structure named Hypercube, with nodes in different dimension.</a:t>
            </a:r>
          </a:p>
          <a:p>
            <a:r>
              <a:rPr lang="en-US" altLang="zh-CN" baseline="0" dirty="0" smtClean="0"/>
              <a:t>60GHz technology is available in DCN.</a:t>
            </a:r>
          </a:p>
          <a:p>
            <a:r>
              <a:rPr lang="en-US" altLang="zh-CN" baseline="0" dirty="0" smtClean="0"/>
              <a:t>Based on those works above, I proposed my design: Wireless Deadline aware SWCube.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44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Then I'll describe the topology of Wireless SWCube. </a:t>
            </a:r>
          </a:p>
        </p:txBody>
      </p:sp>
    </p:spTree>
    <p:extLst>
      <p:ext uri="{BB962C8B-B14F-4D97-AF65-F5344CB8AC3E}">
        <p14:creationId xmlns:p14="http://schemas.microsoft.com/office/powerpoint/2010/main" val="326560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istrator.AAA-F6375412D0A\桌面\ibm_green_data_center.jpg"/>
          <p:cNvPicPr>
            <a:picLocks noChangeAspect="1" noChangeArrowheads="1"/>
          </p:cNvPicPr>
          <p:nvPr userDrawn="1"/>
        </p:nvPicPr>
        <p:blipFill>
          <a:blip r:embed="rId2">
            <a:lum brigh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8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10300" name="Rectangle 60"/>
          <p:cNvSpPr>
            <a:spLocks noGrp="1" noChangeArrowheads="1"/>
          </p:cNvSpPr>
          <p:nvPr>
            <p:ph type="ctrTitle" sz="quarter"/>
          </p:nvPr>
        </p:nvSpPr>
        <p:spPr>
          <a:xfrm>
            <a:off x="1451811" y="3524611"/>
            <a:ext cx="6216650" cy="1143000"/>
          </a:xfrm>
          <a:ln w="9525"/>
        </p:spPr>
        <p:txBody>
          <a:bodyPr lIns="91440" tIns="45720" rIns="91440" bIns="45720"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00390" y="5043749"/>
            <a:ext cx="6216650" cy="674688"/>
          </a:xfr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7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" y="6324600"/>
            <a:ext cx="8832850" cy="4572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4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7A3E0C-41EA-4942-8EE0-ACE0E5A0B204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751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1944687" cy="617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1688" y="0"/>
            <a:ext cx="5686425" cy="617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9CBD3-EA65-440A-9689-0339CC53AB01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1896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0"/>
            <a:ext cx="6226175" cy="847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1688" y="1500188"/>
            <a:ext cx="3814762" cy="467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8850" y="1500188"/>
            <a:ext cx="3816350" cy="226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8850" y="3913188"/>
            <a:ext cx="3816350" cy="226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0AC6B-94C6-4CBE-B4A3-03ADDB008CF1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3338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0"/>
            <a:ext cx="6226175" cy="84772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1688" y="1500188"/>
            <a:ext cx="3814762" cy="467518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1500188"/>
            <a:ext cx="3816350" cy="467518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CFA8AA-55A8-4A2F-AED7-2A29E94037A5}" type="slidenum">
              <a:rPr lang="zh-CN" altLang="en-US" smtClean="0"/>
              <a:pPr/>
              <a:t>‹#›</a:t>
            </a:fld>
            <a:r>
              <a:rPr lang="en-US" altLang="zh-CN" smtClean="0"/>
              <a:t>/20</a:t>
            </a:r>
            <a:endParaRPr lang="en-US" altLang="zh-CN" dirty="0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544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Rectangle 60"/>
          <p:cNvSpPr>
            <a:spLocks noGrp="1" noChangeArrowheads="1"/>
          </p:cNvSpPr>
          <p:nvPr>
            <p:ph type="ctrTitle" sz="quarter"/>
          </p:nvPr>
        </p:nvSpPr>
        <p:spPr>
          <a:xfrm>
            <a:off x="1451811" y="3524611"/>
            <a:ext cx="6216650" cy="1143000"/>
          </a:xfrm>
          <a:ln w="9525"/>
        </p:spPr>
        <p:txBody>
          <a:bodyPr lIns="91440" tIns="45720" rIns="91440" bIns="45720" anchor="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00390" y="5043749"/>
            <a:ext cx="6216650" cy="674688"/>
          </a:xfr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07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25" y="6324600"/>
            <a:ext cx="8832850" cy="4572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pic>
        <p:nvPicPr>
          <p:cNvPr id="8" name="Picture 115" descr="179_SERVER_ROOM_36288_33_0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893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4C30E4D-A525-41B9-9CE2-C896BBE28444}" type="slidenum">
              <a:rPr lang="zh-CN" altLang="en-US" smtClean="0"/>
              <a:pPr/>
              <a:t>‹#›</a:t>
            </a:fld>
            <a:r>
              <a:rPr lang="en-US" altLang="zh-CN" dirty="0" smtClean="0"/>
              <a:t>/25</a:t>
            </a:r>
            <a:endParaRPr lang="en-US" altLang="zh-CN" dirty="0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074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6B5B373-FDC3-4FDA-9A91-B42492950C70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321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688" y="1500188"/>
            <a:ext cx="3814762" cy="4675187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1500188"/>
            <a:ext cx="3816350" cy="4675187"/>
          </a:xfrm>
        </p:spPr>
        <p:txBody>
          <a:bodyPr/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D8C3BD3-4151-4EA3-954F-736F65CB1FDF}" type="slidenum">
              <a:rPr lang="zh-CN" altLang="en-US" smtClean="0"/>
              <a:pPr/>
              <a:t>‹#›</a:t>
            </a:fld>
            <a:r>
              <a:rPr lang="en-US" altLang="zh-CN" dirty="0" smtClean="0"/>
              <a:t>/25</a:t>
            </a:r>
            <a:endParaRPr lang="en-US" altLang="zh-CN" dirty="0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126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16A34F-0755-4DA9-8360-AF0F843BC40F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8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49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CBB01B5-8F2B-47B9-B567-9E2017A4C2A5}" type="slidenum">
              <a:rPr lang="zh-CN" altLang="en-US" smtClean="0"/>
              <a:pPr/>
              <a:t>‹#›</a:t>
            </a:fld>
            <a:r>
              <a:rPr lang="en-US" altLang="zh-CN" dirty="0" smtClean="0"/>
              <a:t>/25</a:t>
            </a:r>
            <a:endParaRPr lang="en-US" altLang="zh-CN" dirty="0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104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0E75917-F6CF-428F-BFC4-E78B2C44FDDF}" type="slidenum">
              <a:rPr lang="zh-CN" altLang="en-US" smtClean="0"/>
              <a:pPr/>
              <a:t>‹#›</a:t>
            </a:fld>
            <a:r>
              <a:rPr lang="en-US" altLang="zh-CN" dirty="0" smtClean="0"/>
              <a:t>/25</a:t>
            </a:r>
            <a:endParaRPr lang="en-US" altLang="zh-CN" dirty="0"/>
          </a:p>
        </p:txBody>
      </p:sp>
      <p:sp>
        <p:nvSpPr>
          <p:cNvPr id="3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8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D11499C-531E-4406-8AFE-A655B35E7CC6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59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4E1E4-1B7A-4E25-B22F-5D95D8AEC90E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1792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hong\Desktop\图片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85" y="1320638"/>
            <a:ext cx="4650095" cy="473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4" name="AC Banner"/>
          <p:cNvSpPr>
            <a:spLocks noChangeArrowheads="1"/>
          </p:cNvSpPr>
          <p:nvPr/>
        </p:nvSpPr>
        <p:spPr bwMode="auto">
          <a:xfrm>
            <a:off x="0" y="0"/>
            <a:ext cx="9144000" cy="9318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3075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500188"/>
            <a:ext cx="7783512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84" name="Rectangle 6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69163" y="6379781"/>
            <a:ext cx="1693862" cy="4782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>
              <a:defRPr sz="1800" b="1">
                <a:solidFill>
                  <a:srgbClr val="7030A0"/>
                </a:solidFill>
                <a:latin typeface="Times New Roman" pitchFamily="18" charset="0"/>
                <a:ea typeface="宋体" charset="-122"/>
                <a:cs typeface="Times New Roman" pitchFamily="18" charset="0"/>
              </a:defRPr>
            </a:lvl1pPr>
          </a:lstStyle>
          <a:p>
            <a:fld id="{2BB9842F-9AF1-404D-980A-03CEF2020135}" type="slidenum">
              <a:rPr lang="zh-CN" altLang="en-US" smtClean="0"/>
              <a:pPr/>
              <a:t>‹#›</a:t>
            </a:fld>
            <a:r>
              <a:rPr lang="en-US" altLang="zh-CN" dirty="0" smtClean="0"/>
              <a:t>/25</a:t>
            </a:r>
            <a:endParaRPr lang="en-US" altLang="zh-CN" dirty="0"/>
          </a:p>
        </p:txBody>
      </p:sp>
      <p:sp>
        <p:nvSpPr>
          <p:cNvPr id="307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0"/>
            <a:ext cx="62261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104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366" y="6400800"/>
            <a:ext cx="614850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800" b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CN" smtClean="0"/>
              <a:t>Senhong Huang</a:t>
            </a:r>
            <a:r>
              <a:rPr lang="zh-CN" altLang="en-US" smtClean="0"/>
              <a:t>                  </a:t>
            </a:r>
            <a:r>
              <a:rPr lang="en-US" altLang="zh-CN" smtClean="0"/>
              <a:t>Wireless Deadline-aware SWCube </a:t>
            </a:r>
            <a:endParaRPr lang="en-US" dirty="0"/>
          </a:p>
        </p:txBody>
      </p:sp>
      <p:pic>
        <p:nvPicPr>
          <p:cNvPr id="3079" name="Picture 89" descr="179_SERVER_ROOM_36288_33_01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0"/>
            <a:ext cx="1166812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0" r:id="rId2"/>
    <p:sldLayoutId id="2147483799" r:id="rId3"/>
    <p:sldLayoutId id="2147483798" r:id="rId4"/>
    <p:sldLayoutId id="2147483797" r:id="rId5"/>
    <p:sldLayoutId id="2147483796" r:id="rId6"/>
    <p:sldLayoutId id="2147483795" r:id="rId7"/>
    <p:sldLayoutId id="2147483794" r:id="rId8"/>
    <p:sldLayoutId id="2147483793" r:id="rId9"/>
    <p:sldLayoutId id="2147483792" r:id="rId10"/>
    <p:sldLayoutId id="2147483791" r:id="rId11"/>
    <p:sldLayoutId id="2147483790" r:id="rId12"/>
    <p:sldLayoutId id="2147483789" r:id="rId13"/>
    <p:sldLayoutId id="2147483803" r:id="rId14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0" y="2403789"/>
            <a:ext cx="9144000" cy="2266696"/>
          </a:xfrm>
        </p:spPr>
        <p:txBody>
          <a:bodyPr/>
          <a:lstStyle/>
          <a:p>
            <a:pPr algn="ctr"/>
            <a:r>
              <a:rPr lang="en-US" altLang="zh-CN" sz="40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 the </a:t>
            </a:r>
            <a:r>
              <a:rPr lang="en-US" altLang="zh-CN" sz="4000" dirty="0" smtClean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Design </a:t>
            </a:r>
            <a:r>
              <a:rPr lang="en-US" altLang="zh-CN" sz="40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and A</a:t>
            </a:r>
            <a:r>
              <a:rPr lang="en-US" altLang="zh-CN" sz="4000" dirty="0" smtClean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nalysis </a:t>
            </a:r>
            <a:r>
              <a:rPr lang="en-US" altLang="zh-CN" sz="40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of </a:t>
            </a:r>
            <a:r>
              <a:rPr lang="en-US" altLang="zh-CN" sz="4000" dirty="0" smtClean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4000" dirty="0" smtClean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Wireless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Deadline-aware SWCube 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4000" dirty="0" smtClean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Data Center Networking</a:t>
            </a:r>
            <a:endParaRPr lang="zh-CN" altLang="en-US" sz="4000" dirty="0">
              <a:solidFill>
                <a:srgbClr val="000099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5027673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rgbClr val="0070C0"/>
                </a:solidFill>
              </a:rPr>
              <a:t>Senhong</a:t>
            </a:r>
            <a:r>
              <a:rPr lang="en-US" altLang="zh-CN" dirty="0" smtClean="0">
                <a:solidFill>
                  <a:srgbClr val="0070C0"/>
                </a:solidFill>
              </a:rPr>
              <a:t> Huang</a:t>
            </a:r>
          </a:p>
          <a:p>
            <a:pPr algn="ctr"/>
            <a:r>
              <a:rPr lang="en-US" altLang="zh-CN" sz="2400" dirty="0" smtClean="0">
                <a:solidFill>
                  <a:srgbClr val="0070C0"/>
                </a:solidFill>
                <a:effectLst>
                  <a:outerShdw blurRad="635000" dist="50800" dir="5400000" algn="ctr" rotWithShape="0">
                    <a:schemeClr val="bg1">
                      <a:alpha val="43000"/>
                    </a:schemeClr>
                  </a:outerShdw>
                </a:effectLst>
              </a:rPr>
              <a:t>Department 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635000" dist="50800" dir="5400000" algn="ctr" rotWithShape="0">
                    <a:schemeClr val="bg1">
                      <a:alpha val="43000"/>
                    </a:schemeClr>
                  </a:outerShdw>
                </a:effectLst>
              </a:rPr>
              <a:t>of Electronic Engineering</a:t>
            </a:r>
          </a:p>
          <a:p>
            <a:pPr algn="ctr"/>
            <a:r>
              <a:rPr lang="en-US" altLang="zh-CN" sz="2400" dirty="0">
                <a:solidFill>
                  <a:srgbClr val="0070C0"/>
                </a:solidFill>
                <a:effectLst>
                  <a:outerShdw blurRad="635000" dist="50800" dir="5400000" algn="ctr" rotWithShape="0">
                    <a:schemeClr val="bg1">
                      <a:alpha val="43000"/>
                    </a:schemeClr>
                  </a:outerShdw>
                </a:effectLst>
              </a:rPr>
              <a:t>Shanghai Jiao Tong University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Topology of Wireless SWCube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01688" y="1628776"/>
                <a:ext cx="7783512" cy="4546600"/>
              </a:xfrm>
            </p:spPr>
            <p:txBody>
              <a:bodyPr/>
              <a:lstStyle/>
              <a:p>
                <a:r>
                  <a:rPr lang="en-US" altLang="zh-CN" dirty="0" smtClean="0"/>
                  <a:t>Wireless SWCube(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𝑟</m:t>
                    </m:r>
                    <m:r>
                      <a:rPr lang="en-US" altLang="zh-CN" i="1" dirty="0" smtClean="0">
                        <a:latin typeface="Cambria Math"/>
                      </a:rPr>
                      <m:t>,</m:t>
                    </m:r>
                    <m:r>
                      <a:rPr lang="en-US" altLang="zh-CN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dirty="0" smtClean="0"/>
                  <a:t>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sz="2400" dirty="0" smtClean="0"/>
                  <a:t>-dimensional hypercube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/>
                      </a:rPr>
                      <m:t>𝑟</m:t>
                    </m:r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 smtClean="0"/>
                  <a:t>nodes in the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altLang="zh-CN" sz="2400" dirty="0"/>
                      <m:t>−</m:t>
                    </m:r>
                    <m:r>
                      <a:rPr lang="en-US" altLang="zh-CN" sz="2400" b="0" i="1" dirty="0" smtClean="0">
                        <a:latin typeface="Cambria Math"/>
                      </a:rPr>
                      <m:t>𝑡h</m:t>
                    </m:r>
                  </m:oMath>
                </a14:m>
                <a:r>
                  <a:rPr lang="en-US" altLang="zh-CN" sz="2400" dirty="0" smtClean="0"/>
                  <a:t> dimension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ID of node: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𝑊</m:t>
                    </m:r>
                    <m:r>
                      <a:rPr lang="en-US" altLang="zh-CN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,where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0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sz="2400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en-US" altLang="zh-CN" sz="2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dirty="0"/>
                  <a:t> port </a:t>
                </a:r>
                <a:r>
                  <a:rPr lang="en-US" altLang="zh-CN" dirty="0" smtClean="0"/>
                  <a:t>commodity switches</a:t>
                </a:r>
                <a:endParaRPr lang="en-US" altLang="zh-CN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d</a:t>
                </a:r>
                <a:r>
                  <a:rPr lang="en-US" altLang="zh-CN" dirty="0" smtClean="0"/>
                  <a:t>ual port servers</a:t>
                </a:r>
              </a:p>
              <a:p>
                <a:pPr marL="800100" lvl="2" indent="-4000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ID of </a:t>
                </a:r>
                <a:r>
                  <a:rPr lang="en-US" altLang="zh-CN" sz="2400" dirty="0" smtClean="0"/>
                  <a:t>server: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𝑉</m:t>
                    </m:r>
                    <m:r>
                      <a:rPr lang="en-US" altLang="zh-CN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/>
                      </a:rPr>
                      <m:t>=(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 smtClean="0">
                            <a:latin typeface="Cambria Math"/>
                            <a:ea typeface="Cambria Math"/>
                          </a:rPr>
                          <m:t>⋯</m:t>
                        </m:r>
                        <m:r>
                          <a:rPr lang="en-US" altLang="zh-CN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altLang="zh-CN" sz="2400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/>
                            <a:ea typeface="Cambria Math"/>
                          </a:rPr>
                          <m:t>⋯</m:t>
                        </m:r>
                        <m:r>
                          <a:rPr lang="en-US" altLang="zh-CN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1688" y="1628776"/>
                <a:ext cx="7783512" cy="4546600"/>
              </a:xfrm>
              <a:blipFill rotWithShape="1">
                <a:blip r:embed="rId3"/>
                <a:stretch>
                  <a:fillRect l="-1411" t="-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内容占位符 5"/>
          <p:cNvSpPr txBox="1">
            <a:spLocks/>
          </p:cNvSpPr>
          <p:nvPr/>
        </p:nvSpPr>
        <p:spPr bwMode="auto">
          <a:xfrm>
            <a:off x="780257" y="1016808"/>
            <a:ext cx="7783512" cy="4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b="0" kern="0" dirty="0" smtClean="0"/>
              <a:t>Construction of Wireless SWCube</a:t>
            </a:r>
            <a:endParaRPr lang="zh-CN" altLang="en-US" b="0" kern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9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520501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Topology of Wireless SWCube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01688" y="1628776"/>
                <a:ext cx="7783512" cy="4546600"/>
              </a:xfrm>
            </p:spPr>
            <p:txBody>
              <a:bodyPr/>
              <a:lstStyle/>
              <a:p>
                <a:r>
                  <a:rPr lang="en-US" altLang="zh-CN" dirty="0" smtClean="0"/>
                  <a:t>Step 1: Constructing Hypercube(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𝑟</m:t>
                    </m:r>
                    <m:r>
                      <a:rPr lang="en-US" altLang="zh-CN" i="1" dirty="0" smtClean="0">
                        <a:latin typeface="Cambria Math"/>
                      </a:rPr>
                      <m:t>,</m:t>
                    </m:r>
                    <m:r>
                      <a:rPr lang="en-US" altLang="zh-CN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dirty="0" smtClean="0"/>
                  <a:t>)</a:t>
                </a:r>
              </a:p>
              <a:p>
                <a:r>
                  <a:rPr lang="en-US" altLang="zh-CN" dirty="0" smtClean="0"/>
                  <a:t>Step 2: Replace  all the nodes with switches</a:t>
                </a:r>
              </a:p>
              <a:p>
                <a:r>
                  <a:rPr lang="en-US" altLang="zh-CN" dirty="0" smtClean="0"/>
                  <a:t>Step 3: Insert one server into each link</a:t>
                </a:r>
              </a:p>
              <a:p>
                <a:r>
                  <a:rPr lang="en-US" altLang="zh-CN" dirty="0" smtClean="0"/>
                  <a:t>Step 4: Place one antenna on the top of switch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1688" y="1628776"/>
                <a:ext cx="7783512" cy="4546600"/>
              </a:xfrm>
              <a:blipFill rotWithShape="1">
                <a:blip r:embed="rId3"/>
                <a:stretch>
                  <a:fillRect l="-1411" t="-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 txBox="1">
                <a:spLocks/>
              </p:cNvSpPr>
              <p:nvPr/>
            </p:nvSpPr>
            <p:spPr bwMode="auto">
              <a:xfrm>
                <a:off x="780257" y="1016808"/>
                <a:ext cx="7783512" cy="497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b="0" kern="0" dirty="0" smtClean="0"/>
                  <a:t>Construction of Wireless SWCube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𝑟</m:t>
                    </m:r>
                    <m:r>
                      <a:rPr lang="en-US" altLang="zh-CN" i="1" dirty="0">
                        <a:latin typeface="Cambria Math"/>
                      </a:rPr>
                      <m:t>,</m:t>
                    </m:r>
                    <m:r>
                      <a:rPr lang="en-US" altLang="zh-CN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dirty="0" smtClean="0"/>
                  <a:t>)</a:t>
                </a:r>
                <a:endParaRPr lang="zh-CN" altLang="en-US" b="0" kern="0" dirty="0"/>
              </a:p>
            </p:txBody>
          </p:sp>
        </mc:Choice>
        <mc:Fallback xmlns="">
          <p:sp>
            <p:nvSpPr>
              <p:cNvPr id="6" name="内容占位符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257" y="1016808"/>
                <a:ext cx="7783512" cy="497665"/>
              </a:xfrm>
              <a:prstGeom prst="rect">
                <a:avLst/>
              </a:prstGeom>
              <a:blipFill rotWithShape="1">
                <a:blip r:embed="rId4"/>
                <a:stretch>
                  <a:fillRect l="-1410" t="-12346" b="-395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10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335311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1688" y="0"/>
            <a:ext cx="7242175" cy="847725"/>
          </a:xfrm>
        </p:spPr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Topology of Wireless </a:t>
            </a:r>
            <a:r>
              <a:rPr lang="en-US" altLang="zh-CN" dirty="0" smtClean="0">
                <a:ea typeface="宋体" panose="02010600030101010101" pitchFamily="2" charset="-122"/>
              </a:rPr>
              <a:t>SWCube(4,2)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 txBox="1">
                <a:spLocks/>
              </p:cNvSpPr>
              <p:nvPr/>
            </p:nvSpPr>
            <p:spPr bwMode="auto">
              <a:xfrm>
                <a:off x="780257" y="1016808"/>
                <a:ext cx="7783512" cy="497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altLang="zh-CN" b="0" dirty="0" smtClean="0"/>
                  <a:t>Step 1: Constructing Hypercube(4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CN" b="0" dirty="0"/>
                  <a:t>2</a:t>
                </a:r>
                <a:r>
                  <a:rPr lang="en-US" altLang="zh-CN" b="0" dirty="0" smtClean="0"/>
                  <a:t>)</a:t>
                </a:r>
                <a:endParaRPr lang="en-US" altLang="zh-CN" b="0" dirty="0"/>
              </a:p>
            </p:txBody>
          </p:sp>
        </mc:Choice>
        <mc:Fallback xmlns="">
          <p:sp>
            <p:nvSpPr>
              <p:cNvPr id="6" name="内容占位符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257" y="1016808"/>
                <a:ext cx="7783512" cy="497665"/>
              </a:xfrm>
              <a:prstGeom prst="rect">
                <a:avLst/>
              </a:prstGeom>
              <a:blipFill rotWithShape="1">
                <a:blip r:embed="rId3"/>
                <a:stretch>
                  <a:fillRect l="-1410" t="-29630" b="-222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04" y="1385889"/>
            <a:ext cx="5824522" cy="54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11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778856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1688" y="0"/>
            <a:ext cx="7199312" cy="847725"/>
          </a:xfrm>
        </p:spPr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Topology of Wireless </a:t>
            </a:r>
            <a:r>
              <a:rPr lang="en-US" altLang="zh-CN" dirty="0" smtClean="0">
                <a:ea typeface="宋体" panose="02010600030101010101" pitchFamily="2" charset="-122"/>
              </a:rPr>
              <a:t>SWCube(4,2)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1688" y="1628776"/>
            <a:ext cx="7783512" cy="4546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内容占位符 5"/>
          <p:cNvSpPr txBox="1">
            <a:spLocks/>
          </p:cNvSpPr>
          <p:nvPr/>
        </p:nvSpPr>
        <p:spPr bwMode="auto">
          <a:xfrm>
            <a:off x="780257" y="1016808"/>
            <a:ext cx="7783512" cy="4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0" dirty="0"/>
              <a:t>Step 2: Replace  all the nodes with switches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61" y="1412088"/>
            <a:ext cx="5625703" cy="544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12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944799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1688" y="0"/>
            <a:ext cx="7170737" cy="847725"/>
          </a:xfrm>
        </p:spPr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Topology of Wireless </a:t>
            </a:r>
            <a:r>
              <a:rPr lang="en-US" altLang="zh-CN" dirty="0" smtClean="0">
                <a:ea typeface="宋体" panose="02010600030101010101" pitchFamily="2" charset="-122"/>
              </a:rPr>
              <a:t>SWCube(4,2)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1688" y="1628776"/>
            <a:ext cx="7783512" cy="4546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内容占位符 5"/>
          <p:cNvSpPr txBox="1">
            <a:spLocks/>
          </p:cNvSpPr>
          <p:nvPr/>
        </p:nvSpPr>
        <p:spPr bwMode="auto">
          <a:xfrm>
            <a:off x="780257" y="1016808"/>
            <a:ext cx="7783512" cy="4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0" dirty="0"/>
              <a:t>Step 3: Insert one server into each link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93" y="1408515"/>
            <a:ext cx="5033157" cy="53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13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03307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1688" y="0"/>
            <a:ext cx="7185025" cy="847725"/>
          </a:xfrm>
        </p:spPr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Topology of Wireless </a:t>
            </a:r>
            <a:r>
              <a:rPr lang="en-US" altLang="zh-CN" dirty="0" smtClean="0">
                <a:ea typeface="宋体" panose="02010600030101010101" pitchFamily="2" charset="-122"/>
              </a:rPr>
              <a:t>SWCube(4,2)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内容占位符 5"/>
          <p:cNvSpPr txBox="1">
            <a:spLocks/>
          </p:cNvSpPr>
          <p:nvPr/>
        </p:nvSpPr>
        <p:spPr bwMode="auto">
          <a:xfrm>
            <a:off x="780257" y="1016808"/>
            <a:ext cx="7783512" cy="4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b="0" dirty="0"/>
              <a:t>Step 4: Place one antenna on the top of </a:t>
            </a:r>
            <a:r>
              <a:rPr lang="en-US" altLang="zh-CN" b="0" dirty="0" smtClean="0"/>
              <a:t>switch</a:t>
            </a:r>
            <a:endParaRPr lang="en-US" altLang="zh-CN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36" y="1514473"/>
            <a:ext cx="5046351" cy="53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14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844188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Topology of Wireless SWCube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内容占位符 5"/>
          <p:cNvSpPr txBox="1">
            <a:spLocks/>
          </p:cNvSpPr>
          <p:nvPr/>
        </p:nvSpPr>
        <p:spPr bwMode="auto">
          <a:xfrm>
            <a:off x="780257" y="1016808"/>
            <a:ext cx="7783512" cy="4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b="0" kern="0" dirty="0" smtClean="0"/>
              <a:t>Placement </a:t>
            </a:r>
            <a:r>
              <a:rPr lang="en-US" altLang="zh-CN" b="0" kern="0" dirty="0"/>
              <a:t>of Wireless </a:t>
            </a:r>
            <a:r>
              <a:rPr lang="en-US" altLang="zh-CN" b="0" kern="0" dirty="0" smtClean="0"/>
              <a:t>SWCube in DCN</a:t>
            </a:r>
            <a:endParaRPr lang="zh-CN" altLang="en-US" b="0" kern="0" dirty="0"/>
          </a:p>
        </p:txBody>
      </p:sp>
      <p:pic>
        <p:nvPicPr>
          <p:cNvPr id="5122" name="Picture 2" descr="C:\Users\Samhong\Desktop\On the design and analysis of Wireless Deadline-aware SWCube for data center networking\Picture\wireless R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8" y="1924049"/>
            <a:ext cx="8563769" cy="316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15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33886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Topology of Wireless SWCube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/>
              <p:cNvSpPr txBox="1">
                <a:spLocks/>
              </p:cNvSpPr>
              <p:nvPr/>
            </p:nvSpPr>
            <p:spPr bwMode="auto">
              <a:xfrm>
                <a:off x="780257" y="1016808"/>
                <a:ext cx="7783512" cy="497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b="0" kern="0" dirty="0" smtClean="0"/>
                  <a:t>Properties </a:t>
                </a:r>
                <a:r>
                  <a:rPr lang="en-US" altLang="zh-CN" b="0" kern="0" dirty="0"/>
                  <a:t>of Wireless </a:t>
                </a:r>
                <a:r>
                  <a:rPr lang="en-US" altLang="zh-CN" b="0" kern="0" dirty="0" smtClean="0"/>
                  <a:t>SWCube</a:t>
                </a:r>
                <a:r>
                  <a:rPr lang="en-US" altLang="zh-CN" b="0" dirty="0"/>
                  <a:t>(</a:t>
                </a:r>
                <a14:m>
                  <m:oMath xmlns:m="http://schemas.openxmlformats.org/officeDocument/2006/math">
                    <m:r>
                      <a:rPr lang="en-US" altLang="zh-CN" b="0" i="1" dirty="0">
                        <a:latin typeface="Cambria Math"/>
                      </a:rPr>
                      <m:t>𝑟</m:t>
                    </m:r>
                    <m:r>
                      <a:rPr lang="en-US" altLang="zh-CN" b="0" i="1" dirty="0">
                        <a:latin typeface="Cambria Math"/>
                      </a:rPr>
                      <m:t>,</m:t>
                    </m:r>
                    <m:r>
                      <a:rPr lang="en-US" altLang="zh-CN" b="0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b="0" dirty="0"/>
                  <a:t>)</a:t>
                </a:r>
              </a:p>
              <a:p>
                <a:pPr>
                  <a:lnSpc>
                    <a:spcPct val="100000"/>
                  </a:lnSpc>
                </a:pPr>
                <a:endParaRPr lang="zh-CN" altLang="en-US" b="0" kern="0" dirty="0"/>
              </a:p>
            </p:txBody>
          </p:sp>
        </mc:Choice>
        <mc:Fallback xmlns="">
          <p:sp>
            <p:nvSpPr>
              <p:cNvPr id="6" name="内容占位符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257" y="1016808"/>
                <a:ext cx="7783512" cy="497665"/>
              </a:xfrm>
              <a:prstGeom prst="rect">
                <a:avLst/>
              </a:prstGeom>
              <a:blipFill rotWithShape="1">
                <a:blip r:embed="rId3"/>
                <a:stretch>
                  <a:fillRect l="-1410" t="-12346" b="-395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01688" y="1628776"/>
                <a:ext cx="7783512" cy="4546600"/>
              </a:xfrm>
            </p:spPr>
            <p:txBody>
              <a:bodyPr/>
              <a:lstStyle/>
              <a:p>
                <a:r>
                  <a:rPr lang="en-US" altLang="zh-CN" dirty="0" smtClean="0"/>
                  <a:t>Number of switches</a:t>
                </a:r>
                <a:r>
                  <a:rPr lang="zh-CN" altLang="en-US" dirty="0" smtClean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Number of servers: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𝑘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altLang="zh-CN" b="0" dirty="0" smtClean="0">
                  <a:ea typeface="Cambria Math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Number of antenna: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en-US" altLang="zh-CN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Diameter: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𝑑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endParaRPr lang="en-US" altLang="zh-CN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d</a:t>
                </a:r>
                <a:r>
                  <a:rPr lang="en-US" altLang="zh-CN" dirty="0" smtClean="0"/>
                  <a:t>istance of two servers: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𝑠𝑎𝑚𝑒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𝑑𝑖𝑚𝑒𝑛𝑠𝑖𝑜𝑛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            </m:t>
                              </m:r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≤2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𝑑𝑖𝑓𝑓𝑒𝑟𝑒𝑛𝑡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𝑑𝑖𝑚𝑒𝑛𝑠𝑖𝑜𝑛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1688" y="1628776"/>
                <a:ext cx="7783512" cy="4546600"/>
              </a:xfrm>
              <a:blipFill rotWithShape="1">
                <a:blip r:embed="rId4"/>
                <a:stretch>
                  <a:fillRect l="-1411" t="-1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16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33093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O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utline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 dirty="0"/>
          </a:p>
        </p:txBody>
      </p:sp>
      <p:grpSp>
        <p:nvGrpSpPr>
          <p:cNvPr id="5" name="Rectangle 6"/>
          <p:cNvGrpSpPr>
            <a:grpSpLocks/>
          </p:cNvGrpSpPr>
          <p:nvPr/>
        </p:nvGrpSpPr>
        <p:grpSpPr bwMode="auto">
          <a:xfrm>
            <a:off x="459810" y="2511425"/>
            <a:ext cx="7956550" cy="1066800"/>
            <a:chOff x="399" y="1951"/>
            <a:chExt cx="5012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6" name="Rectangle 6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951"/>
              <a:ext cx="5012" cy="6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43" y="1982"/>
              <a:ext cx="4925" cy="58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Rectangle 6"/>
          <p:cNvGrpSpPr>
            <a:grpSpLocks/>
          </p:cNvGrpSpPr>
          <p:nvPr/>
        </p:nvGrpSpPr>
        <p:grpSpPr bwMode="auto">
          <a:xfrm>
            <a:off x="459810" y="1335087"/>
            <a:ext cx="7950200" cy="1066800"/>
            <a:chOff x="399" y="1210"/>
            <a:chExt cx="5008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9" name="Rectangle 6"/>
            <p:cNvPicPr>
              <a:picLocks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210"/>
              <a:ext cx="5008" cy="672"/>
            </a:xfrm>
            <a:prstGeom prst="rect">
              <a:avLst/>
            </a:prstGeom>
            <a:grpFill/>
            <a:ln w="19050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/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40" y="1239"/>
              <a:ext cx="4925" cy="588"/>
            </a:xfrm>
            <a:prstGeom prst="rect">
              <a:avLst/>
            </a:prstGeom>
            <a:grpFill/>
            <a:ln w="19050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74123" y="2816113"/>
            <a:ext cx="6041002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Topology of Wireless SWCube              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74123" y="1624012"/>
            <a:ext cx="6041002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Introduction &amp; motivation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23" descr="微软数据中心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436687"/>
            <a:ext cx="1518673" cy="8636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微软数据中心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594769"/>
            <a:ext cx="1529785" cy="865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Rectangle 6"/>
          <p:cNvGrpSpPr>
            <a:grpSpLocks/>
          </p:cNvGrpSpPr>
          <p:nvPr/>
        </p:nvGrpSpPr>
        <p:grpSpPr bwMode="auto">
          <a:xfrm>
            <a:off x="451874" y="4845051"/>
            <a:ext cx="7956550" cy="1066800"/>
            <a:chOff x="399" y="1951"/>
            <a:chExt cx="5012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16" name="Rectangle 6"/>
            <p:cNvPicPr>
              <a:picLocks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951"/>
              <a:ext cx="5012" cy="6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43" y="1982"/>
              <a:ext cx="4925" cy="58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Rectangle 6"/>
          <p:cNvGrpSpPr>
            <a:grpSpLocks/>
          </p:cNvGrpSpPr>
          <p:nvPr/>
        </p:nvGrpSpPr>
        <p:grpSpPr bwMode="auto">
          <a:xfrm>
            <a:off x="451874" y="3668713"/>
            <a:ext cx="7950200" cy="1066800"/>
            <a:chOff x="399" y="1210"/>
            <a:chExt cx="5008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19" name="Rectangle 6"/>
            <p:cNvPicPr>
              <a:picLocks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210"/>
              <a:ext cx="5008" cy="672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miter lim="800000"/>
              <a:headEnd/>
              <a:tailEnd/>
            </a:ln>
            <a:extLst/>
          </p:spPr>
        </p:pic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440" y="1239"/>
              <a:ext cx="4925" cy="588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66187" y="5149739"/>
            <a:ext cx="6048938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Conclusion &amp; future work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66187" y="4029758"/>
            <a:ext cx="6048938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Deadline-aware data center TCP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3" descr="微软数据中心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743327"/>
            <a:ext cx="1505975" cy="904874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微软数据中心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928395"/>
            <a:ext cx="1505974" cy="865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01B5-8F2B-47B9-B567-9E2017A4C2A5}" type="slidenum">
              <a:rPr lang="zh-CN" altLang="en-US" smtClean="0"/>
              <a:pPr/>
              <a:t>17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82293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Deadline-aware data center TCP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Step 1: Flow scheduling at the switch</a:t>
            </a:r>
          </a:p>
          <a:p>
            <a:r>
              <a:rPr lang="en-US" altLang="zh-CN" dirty="0"/>
              <a:t>Step </a:t>
            </a:r>
            <a:r>
              <a:rPr lang="en-US" altLang="zh-CN" dirty="0" smtClean="0"/>
              <a:t>2: Simple marking at the switch</a:t>
            </a:r>
          </a:p>
          <a:p>
            <a:r>
              <a:rPr lang="en-US" altLang="zh-CN" dirty="0"/>
              <a:t>Step </a:t>
            </a:r>
            <a:r>
              <a:rPr lang="en-US" altLang="zh-CN" dirty="0" smtClean="0"/>
              <a:t>3: ECN-Echo at the Receiver</a:t>
            </a:r>
          </a:p>
          <a:p>
            <a:r>
              <a:rPr lang="en-US" altLang="zh-CN" dirty="0"/>
              <a:t>Step </a:t>
            </a:r>
            <a:r>
              <a:rPr lang="en-US" altLang="zh-CN" dirty="0" smtClean="0"/>
              <a:t>4: Controller at the Sender</a:t>
            </a:r>
          </a:p>
          <a:p>
            <a:r>
              <a:rPr lang="en-US" altLang="zh-CN" dirty="0" smtClean="0"/>
              <a:t>Step 5: Deadline priority scheduling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内容占位符 5"/>
          <p:cNvSpPr txBox="1">
            <a:spLocks/>
          </p:cNvSpPr>
          <p:nvPr/>
        </p:nvSpPr>
        <p:spPr bwMode="auto">
          <a:xfrm>
            <a:off x="780257" y="1016808"/>
            <a:ext cx="7783512" cy="4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b="0" kern="0" dirty="0" smtClean="0"/>
              <a:t>Algorithm of Deadline-aware TCP</a:t>
            </a:r>
            <a:endParaRPr lang="en-US" altLang="zh-CN" b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18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956737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O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utline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 dirty="0"/>
          </a:p>
        </p:txBody>
      </p:sp>
      <p:grpSp>
        <p:nvGrpSpPr>
          <p:cNvPr id="5" name="Rectangle 6"/>
          <p:cNvGrpSpPr>
            <a:grpSpLocks/>
          </p:cNvGrpSpPr>
          <p:nvPr/>
        </p:nvGrpSpPr>
        <p:grpSpPr bwMode="auto">
          <a:xfrm>
            <a:off x="459810" y="2511425"/>
            <a:ext cx="7956550" cy="1066800"/>
            <a:chOff x="399" y="1951"/>
            <a:chExt cx="5012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6" name="Rectangle 6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951"/>
              <a:ext cx="5012" cy="6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43" y="1982"/>
              <a:ext cx="4925" cy="58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Rectangle 6"/>
          <p:cNvGrpSpPr>
            <a:grpSpLocks/>
          </p:cNvGrpSpPr>
          <p:nvPr/>
        </p:nvGrpSpPr>
        <p:grpSpPr bwMode="auto">
          <a:xfrm>
            <a:off x="459810" y="1335087"/>
            <a:ext cx="7950200" cy="1066800"/>
            <a:chOff x="399" y="1210"/>
            <a:chExt cx="5008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9" name="Rectangle 6"/>
            <p:cNvPicPr>
              <a:picLocks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210"/>
              <a:ext cx="5008" cy="672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40" y="1239"/>
              <a:ext cx="4925" cy="588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74123" y="2816113"/>
            <a:ext cx="6041002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Topology of Wireless SWCube              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74123" y="1624012"/>
            <a:ext cx="6041002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Introduction &amp; motivation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23" descr="微软数据中心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436687"/>
            <a:ext cx="1518673" cy="8636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微软数据中心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594769"/>
            <a:ext cx="1529785" cy="865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Rectangle 6"/>
          <p:cNvGrpSpPr>
            <a:grpSpLocks/>
          </p:cNvGrpSpPr>
          <p:nvPr/>
        </p:nvGrpSpPr>
        <p:grpSpPr bwMode="auto">
          <a:xfrm>
            <a:off x="451874" y="4845051"/>
            <a:ext cx="7956550" cy="1066800"/>
            <a:chOff x="399" y="1951"/>
            <a:chExt cx="5012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16" name="Rectangle 6"/>
            <p:cNvPicPr>
              <a:picLocks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951"/>
              <a:ext cx="5012" cy="6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43" y="1982"/>
              <a:ext cx="4925" cy="58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Rectangle 6"/>
          <p:cNvGrpSpPr>
            <a:grpSpLocks/>
          </p:cNvGrpSpPr>
          <p:nvPr/>
        </p:nvGrpSpPr>
        <p:grpSpPr bwMode="auto">
          <a:xfrm>
            <a:off x="451874" y="3668713"/>
            <a:ext cx="7950200" cy="1066800"/>
            <a:chOff x="399" y="1210"/>
            <a:chExt cx="5008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19" name="Rectangle 6"/>
            <p:cNvPicPr>
              <a:picLocks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210"/>
              <a:ext cx="5008" cy="6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440" y="1239"/>
              <a:ext cx="4925" cy="58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66187" y="5149739"/>
            <a:ext cx="6048938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Conclusion &amp; future work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66187" y="4029758"/>
            <a:ext cx="6048938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Deadline-aware data center TCP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3" descr="微软数据中心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743327"/>
            <a:ext cx="1505975" cy="904874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微软数据中心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928395"/>
            <a:ext cx="1505974" cy="865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01B5-8F2B-47B9-B567-9E2017A4C2A5}" type="slidenum">
              <a:rPr lang="zh-CN" altLang="en-US" smtClean="0"/>
              <a:pPr/>
              <a:t>1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9530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Deadline-aware data center TCP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Threshold: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𝐾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zh-CN" altLang="zh-C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/>
                          </a:rPr>
                          <m:t>𝐶</m:t>
                        </m:r>
                        <m:r>
                          <a:rPr lang="en-US" altLang="zh-CN" i="1">
                            <a:latin typeface="Cambria Math"/>
                          </a:rPr>
                          <m:t>×</m:t>
                        </m:r>
                        <m:r>
                          <a:rPr lang="en-US" altLang="zh-CN" i="1">
                            <a:latin typeface="Cambria Math"/>
                          </a:rPr>
                          <m:t>𝑅𝑇𝑇</m:t>
                        </m:r>
                      </m:e>
                    </m:rad>
                    <m:r>
                      <a:rPr lang="en-US" altLang="zh-CN" i="1">
                        <a:latin typeface="Cambria Math"/>
                      </a:rPr>
                      <m:t>)/7</m:t>
                    </m:r>
                  </m:oMath>
                </a14:m>
                <a:endParaRPr lang="en-US" altLang="zh-CN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𝐶</m:t>
                    </m:r>
                  </m:oMath>
                </a14:m>
                <a:r>
                  <a:rPr lang="en-US" altLang="zh-CN" dirty="0" smtClean="0"/>
                  <a:t> : capacity of single wire link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i="1" dirty="0" smtClean="0"/>
                  <a:t>RTT</a:t>
                </a:r>
                <a:r>
                  <a:rPr lang="en-US" altLang="zh-CN" dirty="0" smtClean="0"/>
                  <a:t>: round-trip time</a:t>
                </a:r>
              </a:p>
              <a:p>
                <a:r>
                  <a:rPr lang="en-US" altLang="zh-CN" dirty="0" smtClean="0"/>
                  <a:t>Queue occupancy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𝑄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transport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by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wire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link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/>
                                <m:t> 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𝑄</m:t>
                              </m:r>
                              <m:r>
                                <a:rPr lang="en-US" altLang="zh-CN" i="1" smtClean="0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both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by</m:t>
                              </m:r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</a:rPr>
                                <m:t>wire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wireless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11" t="-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内容占位符 5"/>
          <p:cNvSpPr txBox="1">
            <a:spLocks/>
          </p:cNvSpPr>
          <p:nvPr/>
        </p:nvSpPr>
        <p:spPr bwMode="auto">
          <a:xfrm>
            <a:off x="780257" y="1016808"/>
            <a:ext cx="7783512" cy="4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0" dirty="0"/>
              <a:t>Step 1: Flow scheduling at the switch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19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5858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Deadline-aware data center TCP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Marking threshold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𝑊</m:t>
                    </m:r>
                    <m:r>
                      <a:rPr lang="en-US" altLang="zh-CN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1+</m:t>
                        </m:r>
                        <m:r>
                          <a:rPr lang="zh-CN" altLang="en-US" b="0" i="1" dirty="0" smtClean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zh-CN" i="1" dirty="0">
                        <a:latin typeface="Cambria Math"/>
                      </a:rPr>
                      <m:t>𝐾</m:t>
                    </m:r>
                  </m:oMath>
                </a14:m>
                <a:endParaRPr lang="en-US" altLang="zh-CN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𝜃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/>
                          </a:rPr>
                          <m:t>𝐶𝑎𝑝𝑎𝑐𝑖𝑡𝑦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𝑜𝑓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𝑤𝑖𝑟𝑒𝑙𝑒𝑠𝑠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𝑙𝑖𝑛𝑘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𝐶𝑎𝑝𝑎𝑐𝑖𝑡𝑦</m:t>
                        </m:r>
                        <m:r>
                          <a:rPr lang="en-US" altLang="zh-CN" i="1">
                            <a:latin typeface="Cambria Math"/>
                          </a:rPr>
                          <m:t> </m:t>
                        </m:r>
                        <m:r>
                          <a:rPr lang="en-US" altLang="zh-CN" i="1">
                            <a:latin typeface="Cambria Math"/>
                          </a:rPr>
                          <m:t>𝑜𝑓</m:t>
                        </m:r>
                        <m:r>
                          <a:rPr lang="en-US" altLang="zh-CN" i="1">
                            <a:latin typeface="Cambria Math"/>
                          </a:rPr>
                          <m:t> </m:t>
                        </m:r>
                        <m:r>
                          <a:rPr lang="en-US" altLang="zh-CN" i="1">
                            <a:latin typeface="Cambria Math"/>
                          </a:rPr>
                          <m:t>𝑤𝑖𝑟𝑒</m:t>
                        </m:r>
                        <m:r>
                          <a:rPr lang="en-US" altLang="zh-CN" i="1">
                            <a:latin typeface="Cambria Math"/>
                          </a:rPr>
                          <m:t> </m:t>
                        </m:r>
                        <m:r>
                          <a:rPr lang="en-US" altLang="zh-CN" i="1">
                            <a:latin typeface="Cambria Math"/>
                          </a:rPr>
                          <m:t>𝑙𝑖𝑛𝑘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Marking with CE code-point</a:t>
                </a:r>
              </a:p>
              <a:p>
                <a:r>
                  <a:rPr lang="en-US" altLang="zh-CN" dirty="0" smtClean="0"/>
                  <a:t>Queue </a:t>
                </a:r>
                <a:r>
                  <a:rPr lang="en-US" altLang="zh-CN" dirty="0"/>
                  <a:t>occupancy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𝑄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altLang="zh-CN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𝑝𝑎𝑐𝑘𝑒𝑡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𝑖𝑠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𝑛𝑜𝑡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𝑚𝑎𝑟𝑘𝑒𝑑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𝑄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𝑊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𝑝𝑎𝑐𝑘𝑒𝑡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𝑖𝑠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/>
                                  <a:ea typeface="Cambria Math"/>
                                </a:rPr>
                                <m:t>𝑚𝑎𝑟𝑘𝑒𝑑</m:t>
                              </m:r>
                              <m:r>
                                <a:rPr lang="en-US" altLang="zh-CN" b="0" i="1" smtClean="0">
                                  <a:latin typeface="Cambria Math"/>
                                  <a:ea typeface="Cambria Math"/>
                                </a:rPr>
                                <m:t>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11" t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内容占位符 5"/>
          <p:cNvSpPr txBox="1">
            <a:spLocks/>
          </p:cNvSpPr>
          <p:nvPr/>
        </p:nvSpPr>
        <p:spPr bwMode="auto">
          <a:xfrm>
            <a:off x="780257" y="1016808"/>
            <a:ext cx="7783512" cy="4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0" dirty="0"/>
              <a:t>Step 2: Simple marking at the switch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20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5858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Deadline-aware data center TCP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Explicit Congestion Notification state machine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内容占位符 5"/>
          <p:cNvSpPr txBox="1">
            <a:spLocks/>
          </p:cNvSpPr>
          <p:nvPr/>
        </p:nvSpPr>
        <p:spPr bwMode="auto">
          <a:xfrm>
            <a:off x="780257" y="1016808"/>
            <a:ext cx="7783512" cy="4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0" dirty="0"/>
              <a:t>Step 3: ECN-Echo at the Receiver</a:t>
            </a:r>
          </a:p>
        </p:txBody>
      </p:sp>
      <p:pic>
        <p:nvPicPr>
          <p:cNvPr id="6146" name="Picture 2" descr="C:\Users\Samhong\Desktop\On the design and analysis of Wireless Deadline-aware SWCube for data center networking\Picture\EC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2" y="2543175"/>
            <a:ext cx="7685087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21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5858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Deadline-aware data center TCP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altLang="zh-CN" dirty="0" smtClean="0"/>
                  <a:t>: estimate of fraction of marked packets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𝛼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←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𝑔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zh-CN" altLang="en-US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𝑔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endParaRPr lang="en-US" altLang="zh-CN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𝐹</m:t>
                    </m:r>
                  </m:oMath>
                </a14:m>
                <a:r>
                  <a:rPr lang="en-US" altLang="zh-CN" dirty="0" smtClean="0"/>
                  <a:t>: fraction of marked packets last window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Cambria Math"/>
                      </a:rPr>
                      <m:t>𝑔</m:t>
                    </m:r>
                  </m:oMath>
                </a14:m>
                <a:r>
                  <a:rPr lang="en-US" altLang="zh-CN" dirty="0" smtClean="0"/>
                  <a:t>: weight given to new samples of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𝛼</m:t>
                    </m:r>
                  </m:oMath>
                </a14:m>
                <a:endParaRPr lang="en-US" altLang="zh-CN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Congestion window size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𝑐𝑤𝑛𝑑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𝑐𝑤𝑛𝑑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×(1−</m:t>
                    </m:r>
                    <m:r>
                      <a:rPr lang="zh-CN" altLang="en-US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/2)</m:t>
                    </m:r>
                  </m:oMath>
                </a14:m>
                <a:endParaRPr lang="en-US" altLang="zh-CN" dirty="0"/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11" t="-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内容占位符 5"/>
          <p:cNvSpPr txBox="1">
            <a:spLocks/>
          </p:cNvSpPr>
          <p:nvPr/>
        </p:nvSpPr>
        <p:spPr bwMode="auto">
          <a:xfrm>
            <a:off x="780257" y="1016808"/>
            <a:ext cx="7783512" cy="4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0" dirty="0"/>
              <a:t>Step 4: Controller at the Sender</a:t>
            </a:r>
            <a:endParaRPr lang="zh-CN" altLang="en-US" b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22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5858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Deadline-aware data center TCP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0" dirty="0" smtClean="0"/>
                  <a:t>Deadline :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/>
                      </a:rPr>
                      <m:t> </m:t>
                    </m:r>
                    <m:r>
                      <a:rPr lang="en-US" altLang="zh-CN" b="0" i="1" smtClean="0">
                        <a:latin typeface="Cambria Math"/>
                      </a:rPr>
                      <m:t>𝑑</m:t>
                    </m:r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zh-CN" dirty="0" smtClean="0"/>
                  <a:t>: time needed to complete transmitting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𝐷</m:t>
                    </m:r>
                  </m:oMath>
                </a14:m>
                <a:r>
                  <a:rPr lang="en-US" altLang="zh-CN" dirty="0" smtClean="0"/>
                  <a:t>: time remaining until deadline expires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Deadline priority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&gt;1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𝑛𝑒𝑎𝑟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𝑑𝑒𝑎𝑑𝑙𝑖𝑛𝑒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𝑓𝑙𝑜𝑤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1  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𝑑𝑒𝑎𝑑𝑙𝑖𝑛𝑒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𝑚𝑒𝑒𝑡𝑖𝑛𝑔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𝑓𝑙𝑜𝑤</m:t>
                            </m:r>
                          </m: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1 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𝑓𝑎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𝑑𝑒𝑎𝑑𝑙𝑖𝑛𝑒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/>
                                <a:ea typeface="Cambria Math"/>
                              </a:rPr>
                              <m:t>𝑓𝑙𝑜𝑤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        </m:t>
                            </m:r>
                          </m:e>
                        </m:eqArr>
                      </m:e>
                    </m:d>
                  </m:oMath>
                </a14:m>
                <a:endParaRPr lang="en-US" altLang="zh-CN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Priority dropping: lowest priority packet dropped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内容占位符 5"/>
          <p:cNvSpPr txBox="1">
            <a:spLocks/>
          </p:cNvSpPr>
          <p:nvPr/>
        </p:nvSpPr>
        <p:spPr bwMode="auto">
          <a:xfrm>
            <a:off x="780257" y="1016808"/>
            <a:ext cx="7783512" cy="4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b="0" dirty="0"/>
              <a:t>Step 5: Deadline priority scheduling</a:t>
            </a:r>
            <a:endParaRPr lang="zh-CN" altLang="en-US" b="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23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67296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O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utline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 dirty="0"/>
          </a:p>
        </p:txBody>
      </p:sp>
      <p:grpSp>
        <p:nvGrpSpPr>
          <p:cNvPr id="5" name="Rectangle 6"/>
          <p:cNvGrpSpPr>
            <a:grpSpLocks/>
          </p:cNvGrpSpPr>
          <p:nvPr/>
        </p:nvGrpSpPr>
        <p:grpSpPr bwMode="auto">
          <a:xfrm>
            <a:off x="459810" y="2511425"/>
            <a:ext cx="7956550" cy="1066800"/>
            <a:chOff x="399" y="1951"/>
            <a:chExt cx="5012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6" name="Rectangle 6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951"/>
              <a:ext cx="5012" cy="6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43" y="1982"/>
              <a:ext cx="4925" cy="58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Rectangle 6"/>
          <p:cNvGrpSpPr>
            <a:grpSpLocks/>
          </p:cNvGrpSpPr>
          <p:nvPr/>
        </p:nvGrpSpPr>
        <p:grpSpPr bwMode="auto">
          <a:xfrm>
            <a:off x="459810" y="1335087"/>
            <a:ext cx="7950200" cy="1066800"/>
            <a:chOff x="399" y="1210"/>
            <a:chExt cx="5008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9" name="Rectangle 6"/>
            <p:cNvPicPr>
              <a:picLocks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210"/>
              <a:ext cx="5008" cy="6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40" y="1239"/>
              <a:ext cx="4925" cy="58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74123" y="2816113"/>
            <a:ext cx="6041002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Topology of Wireless SWCube              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74123" y="1624012"/>
            <a:ext cx="6041002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Introduction &amp; motivation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23" descr="微软数据中心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436687"/>
            <a:ext cx="1518673" cy="8636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微软数据中心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594769"/>
            <a:ext cx="1529785" cy="865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Rectangle 6"/>
          <p:cNvGrpSpPr>
            <a:grpSpLocks/>
          </p:cNvGrpSpPr>
          <p:nvPr/>
        </p:nvGrpSpPr>
        <p:grpSpPr bwMode="auto">
          <a:xfrm>
            <a:off x="451874" y="4845051"/>
            <a:ext cx="7956550" cy="1066800"/>
            <a:chOff x="399" y="1951"/>
            <a:chExt cx="5012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16" name="Rectangle 6"/>
            <p:cNvPicPr>
              <a:picLocks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951"/>
              <a:ext cx="5012" cy="672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miter lim="800000"/>
              <a:headEnd/>
              <a:tailEnd/>
            </a:ln>
            <a:extLst/>
          </p:spPr>
        </p:pic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43" y="1982"/>
              <a:ext cx="4925" cy="588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Rectangle 6"/>
          <p:cNvGrpSpPr>
            <a:grpSpLocks/>
          </p:cNvGrpSpPr>
          <p:nvPr/>
        </p:nvGrpSpPr>
        <p:grpSpPr bwMode="auto">
          <a:xfrm>
            <a:off x="451874" y="3668713"/>
            <a:ext cx="7950200" cy="1066800"/>
            <a:chOff x="399" y="1210"/>
            <a:chExt cx="5008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19" name="Rectangle 6"/>
            <p:cNvPicPr>
              <a:picLocks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210"/>
              <a:ext cx="5008" cy="6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440" y="1239"/>
              <a:ext cx="4925" cy="58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66187" y="5149739"/>
            <a:ext cx="6048938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Conclusion &amp; future work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66187" y="4029758"/>
            <a:ext cx="6048938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Deadline-aware data center TCP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3" descr="微软数据中心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743327"/>
            <a:ext cx="1505975" cy="904874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微软数据中心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928395"/>
            <a:ext cx="1505974" cy="865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01B5-8F2B-47B9-B567-9E2017A4C2A5}" type="slidenum">
              <a:rPr lang="zh-CN" altLang="en-US" smtClean="0"/>
              <a:pPr/>
              <a:t>24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82293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ea typeface="宋体" panose="02010600030101010101" pitchFamily="2" charset="-122"/>
              </a:rPr>
              <a:t>Conclusion &amp; future work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Two contributions: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Design Wireless SWCube(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𝑛</m:t>
                    </m:r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dirty="0" smtClean="0"/>
                  <a:t>)</a:t>
                </a:r>
              </a:p>
              <a:p>
                <a:pPr lvl="2"/>
                <a:r>
                  <a:rPr lang="en-US" altLang="zh-CN" dirty="0" smtClean="0"/>
                  <a:t>high bandwidth: ECMP</a:t>
                </a:r>
              </a:p>
              <a:p>
                <a:pPr lvl="2"/>
                <a:r>
                  <a:rPr lang="en-US" altLang="zh-CN" dirty="0" smtClean="0"/>
                  <a:t>Server expansive: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Cambria Math"/>
                      </a:rPr>
                      <m:t>𝑘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/>
                  <a:t>Burst </a:t>
                </a:r>
                <a:r>
                  <a:rPr lang="en-US" altLang="zh-CN" dirty="0" smtClean="0"/>
                  <a:t>tolerance: deadline-aware TCP</a:t>
                </a:r>
              </a:p>
              <a:p>
                <a:pPr lvl="2"/>
                <a:r>
                  <a:rPr lang="en-US" altLang="zh-CN" dirty="0" smtClean="0"/>
                  <a:t>Low cost: dual port servers and commodity switches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Deadline-aware TCP for wireless network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Future work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Simulation on NS2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Compare with Fat-tree</a:t>
                </a:r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11" t="-1304" b="-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25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12514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1451811" y="3712500"/>
            <a:ext cx="6216650" cy="1697699"/>
          </a:xfrm>
        </p:spPr>
        <p:txBody>
          <a:bodyPr/>
          <a:lstStyle/>
          <a:p>
            <a:pPr algn="ctr"/>
            <a:r>
              <a:rPr lang="en-US" altLang="zh-CN" sz="4800" dirty="0">
                <a:solidFill>
                  <a:srgbClr val="0070C0"/>
                </a:solidFill>
                <a:ea typeface="宋体" panose="02010600030101010101" pitchFamily="2" charset="-122"/>
              </a:rPr>
              <a:t>Thank you</a:t>
            </a:r>
            <a: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4800" dirty="0" smtClean="0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Q&amp;A</a:t>
            </a:r>
            <a:endParaRPr lang="zh-CN" altLang="en-US" sz="4800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958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amhong\Desktop\On the design and analysis of Wireless Deadline-aware SWCube for data center networking\Picture\抓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56" y="4859026"/>
            <a:ext cx="1814512" cy="148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Introduction &amp; motivation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Cloud Service: X as a Service(</a:t>
            </a:r>
            <a:r>
              <a:rPr lang="en-US" altLang="zh-CN" dirty="0" err="1" smtClean="0"/>
              <a:t>XaaS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Basic infrastructure: Data Center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pic>
        <p:nvPicPr>
          <p:cNvPr id="1026" name="Picture 2" descr="C:\Users\Samhong\Desktop\On the design and analysis of Wireless Deadline-aware SWCube for data center networking\cloud serv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83" y="2528671"/>
            <a:ext cx="5336574" cy="381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hong\Desktop\On the design and analysis of Wireless Deadline-aware SWCube for data center networking\Picture\CBF_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7" y="2588105"/>
            <a:ext cx="5005388" cy="375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" y="3228975"/>
            <a:ext cx="830103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Large</a:t>
            </a:r>
            <a:r>
              <a:rPr lang="en-US" altLang="zh-CN" sz="5400" dirty="0" smtClean="0">
                <a:solidFill>
                  <a:srgbClr val="FF0000"/>
                </a:solidFill>
              </a:rPr>
              <a:t>, Larger</a:t>
            </a:r>
            <a:r>
              <a:rPr lang="en-US" altLang="zh-CN" dirty="0" smtClean="0">
                <a:solidFill>
                  <a:srgbClr val="FF0000"/>
                </a:solidFill>
              </a:rPr>
              <a:t>, </a:t>
            </a:r>
            <a:r>
              <a:rPr lang="en-US" altLang="zh-CN" sz="6600" dirty="0" err="1" smtClean="0">
                <a:solidFill>
                  <a:srgbClr val="FF0000"/>
                </a:solidFill>
              </a:rPr>
              <a:t>Larger~er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2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094905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Introduction &amp; motivation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12306: You are buying the train ticket!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pic>
        <p:nvPicPr>
          <p:cNvPr id="2050" name="Picture 2" descr="C:\Users\Samhong\Desktop\On the design and analysis of Wireless Deadline-aware SWCube for data center networking\Picture\12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162175"/>
            <a:ext cx="6237003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266825" y="4669629"/>
            <a:ext cx="5591656" cy="1323975"/>
            <a:chOff x="1266825" y="4669629"/>
            <a:chExt cx="5591656" cy="1323975"/>
          </a:xfrm>
        </p:grpSpPr>
        <p:pic>
          <p:nvPicPr>
            <p:cNvPr id="2052" name="Picture 4" descr="C:\Users\Samhong\Desktop\On the design and analysis of Wireless Deadline-aware SWCube for data center networking\Picture\郁闷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31"/>
            <a:stretch/>
          </p:blipFill>
          <p:spPr bwMode="auto">
            <a:xfrm>
              <a:off x="1266825" y="4669629"/>
              <a:ext cx="1354599" cy="13239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21424" y="5217062"/>
              <a:ext cx="4237057" cy="486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6600"/>
                  </a:solidFill>
                </a:rPr>
                <a:t>Are you kidding me?</a:t>
              </a:r>
              <a:endParaRPr lang="zh-CN" altLang="en-US" dirty="0">
                <a:solidFill>
                  <a:srgbClr val="FF66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275745" y="5638291"/>
            <a:ext cx="692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Burst of query traffic!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3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369858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Introduction &amp; motivation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708819" y="1016809"/>
            <a:ext cx="7783512" cy="497665"/>
          </a:xfrm>
        </p:spPr>
        <p:txBody>
          <a:bodyPr/>
          <a:lstStyle/>
          <a:p>
            <a:r>
              <a:rPr lang="en-US" altLang="zh-CN" sz="2400" dirty="0" smtClean="0"/>
              <a:t>Traditional tree-based topology of </a:t>
            </a:r>
            <a:r>
              <a:rPr lang="en-US" altLang="zh-CN" sz="2400" dirty="0"/>
              <a:t>d</a:t>
            </a:r>
            <a:r>
              <a:rPr lang="en-US" altLang="zh-CN" sz="2400" dirty="0" smtClean="0"/>
              <a:t>ata center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460914"/>
            <a:ext cx="7029450" cy="508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4743450" y="1819248"/>
            <a:ext cx="2807833" cy="4362323"/>
            <a:chOff x="4743450" y="1819248"/>
            <a:chExt cx="2807833" cy="4362323"/>
          </a:xfrm>
        </p:grpSpPr>
        <p:grpSp>
          <p:nvGrpSpPr>
            <p:cNvPr id="14" name="组合 13"/>
            <p:cNvGrpSpPr/>
            <p:nvPr/>
          </p:nvGrpSpPr>
          <p:grpSpPr>
            <a:xfrm>
              <a:off x="4743450" y="1856202"/>
              <a:ext cx="2807833" cy="4325369"/>
              <a:chOff x="5014759" y="1790325"/>
              <a:chExt cx="2807833" cy="4325369"/>
            </a:xfrm>
          </p:grpSpPr>
          <p:sp>
            <p:nvSpPr>
              <p:cNvPr id="20" name="AutoShape 24"/>
              <p:cNvSpPr>
                <a:spLocks noChangeArrowheads="1"/>
              </p:cNvSpPr>
              <p:nvPr/>
            </p:nvSpPr>
            <p:spPr bwMode="gray">
              <a:xfrm>
                <a:off x="5014759" y="3032646"/>
                <a:ext cx="2778954" cy="658245"/>
              </a:xfrm>
              <a:prstGeom prst="chevron">
                <a:avLst>
                  <a:gd name="adj" fmla="val 53163"/>
                </a:avLst>
              </a:prstGeom>
              <a:gradFill flip="none" rotWithShape="1">
                <a:gsLst>
                  <a:gs pos="57000">
                    <a:srgbClr val="FFD8A3"/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miter lim="800000"/>
                <a:headEnd/>
                <a:tailEnd/>
              </a:ln>
              <a:effectLst/>
              <a:scene3d>
                <a:camera prst="legacyPerspectiveBottomLeft"/>
                <a:lightRig rig="legacyFlat4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zh-CN" altLang="en-US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AutoShape 45"/>
              <p:cNvSpPr>
                <a:spLocks noChangeArrowheads="1"/>
              </p:cNvSpPr>
              <p:nvPr/>
            </p:nvSpPr>
            <p:spPr bwMode="gray">
              <a:xfrm>
                <a:off x="5014759" y="4257586"/>
                <a:ext cx="2778954" cy="658245"/>
              </a:xfrm>
              <a:prstGeom prst="chevron">
                <a:avLst>
                  <a:gd name="adj" fmla="val 53163"/>
                </a:avLst>
              </a:prstGeom>
              <a:gradFill flip="none" rotWithShape="1">
                <a:gsLst>
                  <a:gs pos="53000">
                    <a:schemeClr val="accent6">
                      <a:lumMod val="20000"/>
                      <a:lumOff val="80000"/>
                    </a:schemeClr>
                  </a:gs>
                  <a:gs pos="82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  <a:tileRect/>
              </a:gradFill>
              <a:ln w="19050">
                <a:miter lim="800000"/>
                <a:headEnd/>
                <a:tailEnd/>
              </a:ln>
              <a:effectLst/>
              <a:scene3d>
                <a:camera prst="legacyPerspectiveBottomLeft"/>
                <a:lightRig rig="legacyFlat4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zh-CN" altLang="en-US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AutoShape 24"/>
              <p:cNvSpPr>
                <a:spLocks noChangeArrowheads="1"/>
              </p:cNvSpPr>
              <p:nvPr/>
            </p:nvSpPr>
            <p:spPr bwMode="gray">
              <a:xfrm>
                <a:off x="5037658" y="5457449"/>
                <a:ext cx="2778954" cy="658245"/>
              </a:xfrm>
              <a:prstGeom prst="chevron">
                <a:avLst>
                  <a:gd name="adj" fmla="val 53163"/>
                </a:avLst>
              </a:prstGeom>
              <a:gradFill flip="none" rotWithShape="1">
                <a:gsLst>
                  <a:gs pos="57000">
                    <a:srgbClr val="FFD8A3"/>
                  </a:gs>
                  <a:gs pos="100000">
                    <a:srgbClr val="FF99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 w="19050">
                <a:miter lim="800000"/>
                <a:headEnd/>
                <a:tailEnd/>
              </a:ln>
              <a:effectLst/>
              <a:scene3d>
                <a:camera prst="legacyPerspectiveBottomLeft"/>
                <a:lightRig rig="legacyFlat4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zh-CN" altLang="en-US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AutoShape 3"/>
              <p:cNvSpPr>
                <a:spLocks noChangeArrowheads="1"/>
              </p:cNvSpPr>
              <p:nvPr/>
            </p:nvSpPr>
            <p:spPr bwMode="gray">
              <a:xfrm>
                <a:off x="5043638" y="1790325"/>
                <a:ext cx="2778954" cy="658245"/>
              </a:xfrm>
              <a:prstGeom prst="chevron">
                <a:avLst>
                  <a:gd name="adj" fmla="val 53163"/>
                </a:avLst>
              </a:prstGeom>
              <a:gradFill flip="none" rotWithShape="1">
                <a:gsLst>
                  <a:gs pos="45000">
                    <a:schemeClr val="accent6">
                      <a:lumMod val="20000"/>
                      <a:lumOff val="80000"/>
                    </a:schemeClr>
                  </a:gs>
                  <a:gs pos="100000">
                    <a:srgbClr val="BCC1E1"/>
                  </a:gs>
                </a:gsLst>
                <a:lin ang="0" scaled="1"/>
                <a:tileRect/>
              </a:gradFill>
              <a:ln w="19050">
                <a:miter lim="800000"/>
                <a:headEnd/>
                <a:tailEnd/>
              </a:ln>
              <a:effectLst/>
              <a:scene3d>
                <a:camera prst="legacyPerspectiveBottomLeft"/>
                <a:lightRig rig="legacyFlat4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zh-CN" altLang="en-US" b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117821" y="1819248"/>
              <a:ext cx="2097368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High </a:t>
              </a:r>
            </a:p>
            <a:p>
              <a:pPr algn="ctr"/>
              <a:r>
                <a:rPr lang="en-US" altLang="zh-CN" sz="28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bandwidth</a:t>
              </a:r>
              <a:endPara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46699" y="3045585"/>
              <a:ext cx="1939901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Server expansive</a:t>
              </a:r>
              <a:endPara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40719" y="4323463"/>
              <a:ext cx="2097372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Burst </a:t>
              </a:r>
            </a:p>
            <a:p>
              <a:pPr algn="ctr"/>
              <a:r>
                <a:rPr lang="en-US" altLang="zh-CN" sz="28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tolerance</a:t>
              </a:r>
              <a:endPara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17820" y="5620651"/>
              <a:ext cx="2097369" cy="43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Low cost</a:t>
              </a:r>
              <a:endPara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56269" y="1747315"/>
            <a:ext cx="3490430" cy="4493406"/>
            <a:chOff x="1656269" y="1747315"/>
            <a:chExt cx="3490430" cy="4493406"/>
          </a:xfrm>
        </p:grpSpPr>
        <p:sp>
          <p:nvSpPr>
            <p:cNvPr id="25" name="AutoShape 4"/>
            <p:cNvSpPr>
              <a:spLocks noChangeArrowheads="1"/>
            </p:cNvSpPr>
            <p:nvPr/>
          </p:nvSpPr>
          <p:spPr bwMode="gray">
            <a:xfrm>
              <a:off x="1685148" y="1747315"/>
              <a:ext cx="3461551" cy="826283"/>
            </a:xfrm>
            <a:prstGeom prst="homePlate">
              <a:avLst>
                <a:gd name="adj" fmla="val 51607"/>
              </a:avLst>
            </a:prstGeom>
            <a:gradFill flip="none" rotWithShape="1">
              <a:gsLst>
                <a:gs pos="100000">
                  <a:srgbClr val="9FCFCF"/>
                </a:gs>
                <a:gs pos="51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19050">
              <a:miter lim="800000"/>
              <a:headEnd/>
              <a:tailEnd/>
            </a:ln>
            <a:effectLst/>
            <a:scene3d>
              <a:camera prst="legacyObliqueBottomLef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Bandwidth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limited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gray">
            <a:xfrm>
              <a:off x="1656269" y="2989636"/>
              <a:ext cx="3461551" cy="826282"/>
            </a:xfrm>
            <a:prstGeom prst="homePlate">
              <a:avLst>
                <a:gd name="adj" fmla="val 51607"/>
              </a:avLst>
            </a:prstGeom>
            <a:gradFill flip="none" rotWithShape="1">
              <a:gsLst>
                <a:gs pos="53000">
                  <a:srgbClr val="FFD49F"/>
                </a:gs>
                <a:gs pos="90000">
                  <a:srgbClr val="FFB950"/>
                </a:gs>
              </a:gsLst>
              <a:lin ang="0" scaled="1"/>
              <a:tileRect/>
            </a:gradFill>
            <a:ln w="19050">
              <a:miter lim="800000"/>
              <a:headEnd/>
              <a:tailEnd/>
            </a:ln>
            <a:effectLst/>
            <a:scene3d>
              <a:camera prst="legacyObliqueBottomLef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Low scalability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AutoShape 46"/>
            <p:cNvSpPr>
              <a:spLocks noChangeArrowheads="1"/>
            </p:cNvSpPr>
            <p:nvPr/>
          </p:nvSpPr>
          <p:spPr bwMode="gray">
            <a:xfrm>
              <a:off x="1656269" y="4214576"/>
              <a:ext cx="3461551" cy="826284"/>
            </a:xfrm>
            <a:prstGeom prst="homePlate">
              <a:avLst>
                <a:gd name="adj" fmla="val 51607"/>
              </a:avLst>
            </a:prstGeom>
            <a:gradFill flip="none" rotWithShape="1">
              <a:gsLst>
                <a:gs pos="74000">
                  <a:schemeClr val="accent6">
                    <a:lumMod val="40000"/>
                    <a:lumOff val="6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  <a:gs pos="54000">
                  <a:srgbClr val="B4E4AD"/>
                </a:gs>
              </a:gsLst>
              <a:lin ang="0" scaled="1"/>
              <a:tileRect/>
            </a:gradFill>
            <a:ln w="19050">
              <a:miter lim="800000"/>
              <a:headEnd/>
              <a:tailEnd/>
            </a:ln>
            <a:effectLst/>
            <a:scene3d>
              <a:camera prst="legacyObliqueBottomLef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ow 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reliability</a:t>
              </a:r>
              <a:endPara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gray">
            <a:xfrm>
              <a:off x="1679168" y="5414439"/>
              <a:ext cx="3461551" cy="826282"/>
            </a:xfrm>
            <a:prstGeom prst="homePlate">
              <a:avLst>
                <a:gd name="adj" fmla="val 51607"/>
              </a:avLst>
            </a:prstGeom>
            <a:gradFill flip="none" rotWithShape="1">
              <a:gsLst>
                <a:gs pos="53000">
                  <a:srgbClr val="FFD49F"/>
                </a:gs>
                <a:gs pos="90000">
                  <a:srgbClr val="FFB950"/>
                </a:gs>
              </a:gsLst>
              <a:lin ang="0" scaled="1"/>
              <a:tileRect/>
            </a:gradFill>
            <a:ln w="19050">
              <a:miter lim="800000"/>
              <a:headEnd/>
              <a:tailEnd/>
            </a:ln>
            <a:effectLst/>
            <a:scene3d>
              <a:camera prst="legacyObliqueBottomLeft"/>
              <a:lightRig rig="legacyFlat3" dir="b"/>
            </a:scene3d>
            <a:sp3d extrusionH="430200" prstMaterial="legacyMetal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High cost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4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345316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Introduction &amp; motivation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708819" y="1016809"/>
            <a:ext cx="7783512" cy="497665"/>
          </a:xfrm>
        </p:spPr>
        <p:txBody>
          <a:bodyPr/>
          <a:lstStyle/>
          <a:p>
            <a:r>
              <a:rPr lang="en-US" altLang="zh-CN" sz="2400" dirty="0" smtClean="0"/>
              <a:t>Topologies proposed for DCN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6" y="1416139"/>
            <a:ext cx="5405436" cy="544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5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991253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Introduction &amp; motivation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708819" y="1016809"/>
            <a:ext cx="7783512" cy="497665"/>
          </a:xfrm>
        </p:spPr>
        <p:txBody>
          <a:bodyPr/>
          <a:lstStyle/>
          <a:p>
            <a:r>
              <a:rPr lang="en-US" altLang="zh-CN" sz="2400" dirty="0" smtClean="0"/>
              <a:t>Transmission </a:t>
            </a:r>
            <a:r>
              <a:rPr lang="en-US" altLang="zh-CN" sz="2400" dirty="0"/>
              <a:t>Control </a:t>
            </a:r>
            <a:r>
              <a:rPr lang="en-US" altLang="zh-CN" sz="2400" dirty="0" smtClean="0"/>
              <a:t>Protocol proposed for DCN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581150"/>
            <a:ext cx="718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6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81408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Introduction &amp; motivation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ea typeface="宋体" panose="02010600030101010101" pitchFamily="2" charset="-122"/>
              </a:rPr>
              <a:t>Hypercube : </a:t>
            </a:r>
            <a:r>
              <a:rPr lang="en-US" altLang="zh-CN" dirty="0">
                <a:ea typeface="宋体" panose="02010600030101010101" pitchFamily="2" charset="-122"/>
              </a:rPr>
              <a:t>I</a:t>
            </a:r>
            <a:r>
              <a:rPr lang="en-US" altLang="zh-CN" dirty="0" smtClean="0"/>
              <a:t>EEE </a:t>
            </a:r>
            <a:r>
              <a:rPr lang="en-US" altLang="zh-CN" dirty="0"/>
              <a:t>Transactions </a:t>
            </a:r>
            <a:r>
              <a:rPr lang="en-US" altLang="zh-CN" dirty="0" smtClean="0"/>
              <a:t>on Computers,           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1984</a:t>
            </a:r>
            <a:endParaRPr lang="en-US" altLang="zh-CN" dirty="0" smtClean="0">
              <a:ea typeface="宋体" panose="02010600030101010101" pitchFamily="2" charset="-122"/>
            </a:endParaRPr>
          </a:p>
          <a:p>
            <a:r>
              <a:rPr lang="en-US" altLang="zh-CN" dirty="0" smtClean="0">
                <a:ea typeface="宋体" panose="02010600030101010101" pitchFamily="2" charset="-122"/>
              </a:rPr>
              <a:t>60GHz</a:t>
            </a:r>
            <a:r>
              <a:rPr lang="zh-CN" altLang="en-US" dirty="0" smtClean="0"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technology</a:t>
            </a:r>
            <a:r>
              <a:rPr lang="zh-CN" altLang="en-US" dirty="0">
                <a:ea typeface="宋体" panose="02010600030101010101" pitchFamily="2" charset="-122"/>
              </a:rPr>
              <a:t>：</a:t>
            </a:r>
            <a:r>
              <a:rPr lang="en-US" altLang="zh-CN" dirty="0"/>
              <a:t>ACM SIGCOMM, 2011</a:t>
            </a:r>
            <a:endParaRPr lang="zh-CN" altLang="en-US" dirty="0"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4099" name="Picture 3" descr="C:\Users\Samhong\Desktop\On the design and analysis of Wireless Deadline-aware SWCube for data center networking\Picture\Hypercu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79" y="2595228"/>
            <a:ext cx="5284786" cy="391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err="1" smtClean="0"/>
              <a:t>Senhong</a:t>
            </a:r>
            <a:r>
              <a:rPr lang="en-US" altLang="zh-CN" dirty="0" smtClean="0"/>
              <a:t> Huang                  Wireless Deadline-aware SWCube 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243143"/>
            <a:ext cx="184731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243143"/>
            <a:ext cx="184731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5" y="3382754"/>
            <a:ext cx="5232754" cy="261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399" y="3382754"/>
            <a:ext cx="2937586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4412977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</a:rPr>
              <a:t>Wireless Deadline-aware SWCube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30E4D-A525-41B9-9CE2-C896BBE28444}" type="slidenum">
              <a:rPr lang="zh-CN" altLang="en-US" smtClean="0"/>
              <a:pPr/>
              <a:t>7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3487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O</a:t>
            </a:r>
            <a:r>
              <a:rPr lang="en-US" altLang="zh-C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宋体" panose="02010600030101010101" pitchFamily="2" charset="-122"/>
              </a:rPr>
              <a:t>utline</a:t>
            </a:r>
            <a:endParaRPr lang="zh-CN" altLang="en-US" sz="3600" dirty="0">
              <a:solidFill>
                <a:schemeClr val="tx1">
                  <a:lumMod val="95000"/>
                  <a:lumOff val="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Senhong Huang                  Wireless Deadline-aware SWCube </a:t>
            </a:r>
            <a:endParaRPr lang="en-US" dirty="0"/>
          </a:p>
        </p:txBody>
      </p:sp>
      <p:grpSp>
        <p:nvGrpSpPr>
          <p:cNvPr id="5" name="Rectangle 6"/>
          <p:cNvGrpSpPr>
            <a:grpSpLocks/>
          </p:cNvGrpSpPr>
          <p:nvPr/>
        </p:nvGrpSpPr>
        <p:grpSpPr bwMode="auto">
          <a:xfrm>
            <a:off x="459810" y="2511425"/>
            <a:ext cx="7956550" cy="1066800"/>
            <a:chOff x="399" y="1951"/>
            <a:chExt cx="5012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6" name="Rectangle 6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951"/>
              <a:ext cx="5012" cy="672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miter lim="800000"/>
              <a:headEnd/>
              <a:tailEnd/>
            </a:ln>
            <a:ex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43" y="1982"/>
              <a:ext cx="4925" cy="588"/>
            </a:xfrm>
            <a:prstGeom prst="rect">
              <a:avLst/>
            </a:prstGeom>
            <a:grpFill/>
            <a:ln w="1905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Rectangle 6"/>
          <p:cNvGrpSpPr>
            <a:grpSpLocks/>
          </p:cNvGrpSpPr>
          <p:nvPr/>
        </p:nvGrpSpPr>
        <p:grpSpPr bwMode="auto">
          <a:xfrm>
            <a:off x="459810" y="1335087"/>
            <a:ext cx="7950200" cy="1066800"/>
            <a:chOff x="399" y="1210"/>
            <a:chExt cx="5008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9" name="Rectangle 6"/>
            <p:cNvPicPr>
              <a:picLocks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210"/>
              <a:ext cx="5008" cy="6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40" y="1239"/>
              <a:ext cx="4925" cy="58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74123" y="2816113"/>
            <a:ext cx="6041002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Topology of Wireless SWCube             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74123" y="1624012"/>
            <a:ext cx="6041002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Introduction &amp; motivation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23" descr="微软数据中心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436687"/>
            <a:ext cx="1518673" cy="863600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微软数据中心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594769"/>
            <a:ext cx="1529785" cy="865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Rectangle 6"/>
          <p:cNvGrpSpPr>
            <a:grpSpLocks/>
          </p:cNvGrpSpPr>
          <p:nvPr/>
        </p:nvGrpSpPr>
        <p:grpSpPr bwMode="auto">
          <a:xfrm>
            <a:off x="451874" y="4845051"/>
            <a:ext cx="7956550" cy="1066800"/>
            <a:chOff x="399" y="1951"/>
            <a:chExt cx="5012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16" name="Rectangle 6"/>
            <p:cNvPicPr>
              <a:picLocks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951"/>
              <a:ext cx="5012" cy="6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43" y="1982"/>
              <a:ext cx="4925" cy="58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Rectangle 6"/>
          <p:cNvGrpSpPr>
            <a:grpSpLocks/>
          </p:cNvGrpSpPr>
          <p:nvPr/>
        </p:nvGrpSpPr>
        <p:grpSpPr bwMode="auto">
          <a:xfrm>
            <a:off x="451874" y="3668713"/>
            <a:ext cx="7950200" cy="1066800"/>
            <a:chOff x="399" y="1210"/>
            <a:chExt cx="5008" cy="672"/>
          </a:xfrm>
          <a:solidFill>
            <a:schemeClr val="bg2">
              <a:lumMod val="60000"/>
              <a:lumOff val="40000"/>
            </a:schemeClr>
          </a:solidFill>
        </p:grpSpPr>
        <p:pic>
          <p:nvPicPr>
            <p:cNvPr id="19" name="Rectangle 6"/>
            <p:cNvPicPr>
              <a:picLocks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210"/>
              <a:ext cx="5008" cy="672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440" y="1239"/>
              <a:ext cx="4925" cy="588"/>
            </a:xfrm>
            <a:prstGeom prst="rect">
              <a:avLst/>
            </a:prstGeom>
            <a:grpFill/>
            <a:ln w="1905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/>
              <a:endParaRPr lang="zh-CN" altLang="en-US" sz="1600" b="0">
                <a:solidFill>
                  <a:srgbClr val="0062A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66187" y="5149739"/>
            <a:ext cx="6048938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Conclusion &amp; future work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666187" y="4029758"/>
            <a:ext cx="6048938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25000"/>
              </a:spcBef>
              <a:buClr>
                <a:srgbClr val="336699"/>
              </a:buClr>
              <a:buSzPct val="80000"/>
              <a:buFont typeface="Wingdings" pitchFamily="2" charset="2"/>
              <a:buNone/>
            </a:pPr>
            <a:r>
              <a:rPr lang="en-US" altLang="zh-CN" sz="2800" dirty="0" smtClean="0">
                <a:solidFill>
                  <a:schemeClr val="accent4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Deadline-aware data center TCP</a:t>
            </a:r>
            <a:endParaRPr lang="zh-CN" altLang="en-US" sz="2800" dirty="0">
              <a:solidFill>
                <a:schemeClr val="accent4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3" descr="微软数据中心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743327"/>
            <a:ext cx="1505975" cy="904874"/>
          </a:xfrm>
          <a:prstGeom prst="rect">
            <a:avLst/>
          </a:prstGeom>
          <a:noFill/>
          <a:ln w="381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微软数据中心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928395"/>
            <a:ext cx="1505974" cy="8651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B01B5-8F2B-47B9-B567-9E2017A4C2A5}" type="slidenum">
              <a:rPr lang="zh-CN" altLang="en-US" smtClean="0"/>
              <a:pPr/>
              <a:t>8</a:t>
            </a:fld>
            <a:r>
              <a:rPr lang="en-US" altLang="zh-CN" smtClean="0"/>
              <a:t>/25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182293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ure Empty  Server Room - Full Brand">
  <a:themeElements>
    <a:clrScheme name="Accenture Empty  Server Room - Full Brand 3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336633"/>
      </a:accent1>
      <a:accent2>
        <a:srgbClr val="336666"/>
      </a:accent2>
      <a:accent3>
        <a:srgbClr val="FFFFFF"/>
      </a:accent3>
      <a:accent4>
        <a:srgbClr val="000000"/>
      </a:accent4>
      <a:accent5>
        <a:srgbClr val="ADB8AD"/>
      </a:accent5>
      <a:accent6>
        <a:srgbClr val="2D5C5C"/>
      </a:accent6>
      <a:hlink>
        <a:srgbClr val="990033"/>
      </a:hlink>
      <a:folHlink>
        <a:srgbClr val="666633"/>
      </a:folHlink>
    </a:clrScheme>
    <a:fontScheme name="Accenture Empty  Server Room - Full 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centure Empty  Server Room - Full Brand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Empty  Server Room - Full Brand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Empty  Server Room - Full Brand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Empty  Server Room - Full Brand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27669</TotalTime>
  <Words>1669</Words>
  <Application>Microsoft Office PowerPoint</Application>
  <PresentationFormat>全屏显示(4:3)</PresentationFormat>
  <Paragraphs>235</Paragraphs>
  <Slides>27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Accenture Empty  Server Room - Full Brand</vt:lpstr>
      <vt:lpstr>On the Design and Analysis of  Wireless Deadline-aware SWCube  for Data Center Networking</vt:lpstr>
      <vt:lpstr>Outline</vt:lpstr>
      <vt:lpstr>Introduction &amp; motivation</vt:lpstr>
      <vt:lpstr>Introduction &amp; motivation</vt:lpstr>
      <vt:lpstr>Introduction &amp; motivation</vt:lpstr>
      <vt:lpstr>Introduction &amp; motivation</vt:lpstr>
      <vt:lpstr>Introduction &amp; motivation</vt:lpstr>
      <vt:lpstr>Introduction &amp; motivation</vt:lpstr>
      <vt:lpstr>Outline</vt:lpstr>
      <vt:lpstr>Topology of Wireless SWCube</vt:lpstr>
      <vt:lpstr>Topology of Wireless SWCube</vt:lpstr>
      <vt:lpstr>Topology of Wireless SWCube(4,2)</vt:lpstr>
      <vt:lpstr>Topology of Wireless SWCube(4,2)</vt:lpstr>
      <vt:lpstr>Topology of Wireless SWCube(4,2)</vt:lpstr>
      <vt:lpstr>Topology of Wireless SWCube(4,2)</vt:lpstr>
      <vt:lpstr>Topology of Wireless SWCube</vt:lpstr>
      <vt:lpstr>Topology of Wireless SWCube</vt:lpstr>
      <vt:lpstr>Outline</vt:lpstr>
      <vt:lpstr>Deadline-aware data center TCP</vt:lpstr>
      <vt:lpstr>Deadline-aware data center TCP</vt:lpstr>
      <vt:lpstr>Deadline-aware data center TCP</vt:lpstr>
      <vt:lpstr>Deadline-aware data center TCP</vt:lpstr>
      <vt:lpstr>Deadline-aware data center TCP</vt:lpstr>
      <vt:lpstr>Deadline-aware data center TCP</vt:lpstr>
      <vt:lpstr>Outline</vt:lpstr>
      <vt:lpstr>Conclusion &amp; future work</vt:lpstr>
      <vt:lpstr>Thank you Q&amp;A</vt:lpstr>
    </vt:vector>
  </TitlesOfParts>
  <Company>Accenture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beyond Data Center Consolidation – the Next Generation Data Center</dc:title>
  <dc:creator>Stephen Nunn</dc:creator>
  <dc:description>Accenture Sample Presentation v9.1</dc:description>
  <cp:lastModifiedBy>Samhong</cp:lastModifiedBy>
  <cp:revision>411</cp:revision>
  <cp:lastPrinted>2000-08-10T20:43:38Z</cp:lastPrinted>
  <dcterms:created xsi:type="dcterms:W3CDTF">2006-06-12T18:42:34Z</dcterms:created>
  <dcterms:modified xsi:type="dcterms:W3CDTF">2014-05-19T16:10:49Z</dcterms:modified>
  <cp:category>Presentation Designs</cp:category>
</cp:coreProperties>
</file>