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CFACC50A-925F-48F7-A6C8-7946F82FE7A1}">
          <p14:sldIdLst>
            <p14:sldId id="256"/>
            <p14:sldId id="257"/>
            <p14:sldId id="258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BC306-1F96-4963-8BC7-787695BB84E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C9334-0955-49E4-9CFD-874BC40429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433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C9334-0955-49E4-9CFD-874BC404290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240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77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950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54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82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39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602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104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98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13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48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91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F1874-30ED-491A-A22D-F8E5456D676B}" type="datetimeFigureOut">
              <a:rPr lang="zh-CN" altLang="en-US" smtClean="0"/>
              <a:t>2014/6/22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C03C9-91C9-4966-A308-4A6BF995B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37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25.bin"/><Relationship Id="rId1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0.wmf"/><Relationship Id="rId2" Type="http://schemas.openxmlformats.org/officeDocument/2006/relationships/tags" Target="../tags/tag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25.wmf"/><Relationship Id="rId3" Type="http://schemas.openxmlformats.org/officeDocument/2006/relationships/oleObject" Target="../embeddings/oleObject32.bin"/><Relationship Id="rId7" Type="http://schemas.openxmlformats.org/officeDocument/2006/relationships/image" Target="../media/image31.png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image" Target="../media/image24.wmf"/><Relationship Id="rId5" Type="http://schemas.openxmlformats.org/officeDocument/2006/relationships/oleObject" Target="../embeddings/oleObject33.bin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34.bin"/><Relationship Id="rId4" Type="http://schemas.openxmlformats.org/officeDocument/2006/relationships/image" Target="../media/image22.wmf"/><Relationship Id="rId9" Type="http://schemas.openxmlformats.org/officeDocument/2006/relationships/image" Target="../media/image33.png"/><Relationship Id="rId14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8.wmf"/><Relationship Id="rId2" Type="http://schemas.openxmlformats.org/officeDocument/2006/relationships/tags" Target="../tags/tag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3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9.png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8.e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5.emf"/><Relationship Id="rId12" Type="http://schemas.openxmlformats.org/officeDocument/2006/relationships/oleObject" Target="../embeddings/oleObject5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7.emf"/><Relationship Id="rId5" Type="http://schemas.openxmlformats.org/officeDocument/2006/relationships/image" Target="../media/image14.emf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emf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 descr="ppt底板白-英文大写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185"/>
            <a:ext cx="12192000" cy="689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Capacity and delay analysis for multicast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                                                                           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Xing Gao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1" descr="图片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0950" y="62683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2" descr="图片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700" y="62683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3" descr="图片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0" y="62683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4" descr="图片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350" y="62683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5" descr="图片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683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03C9-91C9-4966-A308-4A6BF995B6C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43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79"/>
    </mc:Choice>
    <mc:Fallback xmlns="">
      <p:transition spd="slow" advTm="837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4800"/>
              </p:ext>
            </p:extLst>
          </p:nvPr>
        </p:nvGraphicFramePr>
        <p:xfrm>
          <a:off x="1220848" y="2505929"/>
          <a:ext cx="3671034" cy="3671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Visio" r:id="rId3" imgW="1756791" imgH="1756791" progId="Visio.Drawing.11">
                  <p:embed/>
                </p:oleObj>
              </mc:Choice>
              <mc:Fallback>
                <p:oleObj name="Visio" r:id="rId3" imgW="1756791" imgH="175679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848" y="2505929"/>
                        <a:ext cx="3671034" cy="36710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Multihop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Relay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 for Multicast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337311"/>
              </p:ext>
            </p:extLst>
          </p:nvPr>
        </p:nvGraphicFramePr>
        <p:xfrm>
          <a:off x="2797603" y="5710191"/>
          <a:ext cx="2587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Visio" r:id="rId5" imgW="226695" imgH="226695" progId="Visio.Drawing.11">
                  <p:embed/>
                </p:oleObj>
              </mc:Choice>
              <mc:Fallback>
                <p:oleObj name="Visio" r:id="rId5" imgW="226695" imgH="22669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603" y="5710191"/>
                        <a:ext cx="258762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5728"/>
              </p:ext>
            </p:extLst>
          </p:nvPr>
        </p:nvGraphicFramePr>
        <p:xfrm>
          <a:off x="3558653" y="4341446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Visio" r:id="rId7" imgW="217551" imgH="237363" progId="Visio.Drawing.11">
                  <p:embed/>
                </p:oleObj>
              </mc:Choice>
              <mc:Fallback>
                <p:oleObj name="Visio" r:id="rId7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653" y="4341446"/>
                        <a:ext cx="2444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280247"/>
              </p:ext>
            </p:extLst>
          </p:nvPr>
        </p:nvGraphicFramePr>
        <p:xfrm>
          <a:off x="4475163" y="3540172"/>
          <a:ext cx="2413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Visio" r:id="rId9" imgW="217551" imgH="237363" progId="Visio.Drawing.11">
                  <p:embed/>
                </p:oleObj>
              </mc:Choice>
              <mc:Fallback>
                <p:oleObj name="Visio" r:id="rId9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3540172"/>
                        <a:ext cx="2413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14074"/>
              </p:ext>
            </p:extLst>
          </p:nvPr>
        </p:nvGraphicFramePr>
        <p:xfrm>
          <a:off x="6428582" y="4887867"/>
          <a:ext cx="12080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Visio" r:id="rId11" imgW="1207770" imgH="1081659" progId="Visio.Drawing.11">
                  <p:embed/>
                </p:oleObj>
              </mc:Choice>
              <mc:Fallback>
                <p:oleObj name="Visio" r:id="rId11" imgW="1207770" imgH="108165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8582" y="4887867"/>
                        <a:ext cx="1208088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339959"/>
              </p:ext>
            </p:extLst>
          </p:nvPr>
        </p:nvGraphicFramePr>
        <p:xfrm>
          <a:off x="1650124" y="3402853"/>
          <a:ext cx="250825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Visio" r:id="rId13" imgW="217551" imgH="237363" progId="Visio.Drawing.11">
                  <p:embed/>
                </p:oleObj>
              </mc:Choice>
              <mc:Fallback>
                <p:oleObj name="Visio" r:id="rId13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124" y="3402853"/>
                        <a:ext cx="250825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1700187" y="1569492"/>
            <a:ext cx="2194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Case 2: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215440"/>
              </p:ext>
            </p:extLst>
          </p:nvPr>
        </p:nvGraphicFramePr>
        <p:xfrm>
          <a:off x="1656474" y="2760211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Visio" r:id="rId14" imgW="217551" imgH="237363" progId="Visio.Drawing.11">
                  <p:embed/>
                </p:oleObj>
              </mc:Choice>
              <mc:Fallback>
                <p:oleObj name="Visio" r:id="rId14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474" y="2760211"/>
                        <a:ext cx="2444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矩形 35"/>
          <p:cNvSpPr/>
          <p:nvPr/>
        </p:nvSpPr>
        <p:spPr>
          <a:xfrm>
            <a:off x="6238911" y="2934426"/>
            <a:ext cx="37963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i="1" dirty="0" smtClean="0">
                <a:solidFill>
                  <a:srgbClr val="0070C0"/>
                </a:solidFill>
              </a:rPr>
              <a:t>Send a New Relay Packet</a:t>
            </a:r>
            <a:endParaRPr lang="zh-CN" altLang="en-US" sz="28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614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10"/>
    </mc:Choice>
    <mc:Fallback xmlns="">
      <p:transition spd="slow" advTm="79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-6.66667E-6 L 6.04167E-6 -6.66667E-6 C 0.00313 0.03309 0.0043 0.0361 0.00105 0.07939 C 0.00053 0.08657 -0.00208 0.09259 -0.00338 0.0993 C -0.00442 0.10462 -0.0052 0.11458 -0.00559 0.11921 C -0.00338 0.12661 -0.00221 0.13541 0.00105 0.1412 C 0.003 0.14467 0.00626 0.14421 0.00886 0.14513 C 0.01107 0.14606 0.02397 0.14884 0.02566 0.14907 C 0.02605 0.15115 0.02592 0.1537 0.02683 0.15509 C 0.03269 0.16342 0.04623 0.14374 0.04701 0.14328 C 0.04884 0.13842 0.05105 0.13425 0.05261 0.12916 C 0.05977 0.10763 0.05717 0.11087 0.06264 0.08749 C 0.06472 0.0787 0.06719 0.07013 0.06941 0.06157 C 0.0698 0.05694 0.07006 0.05231 0.07058 0.04768 C 0.07149 0.03865 0.07436 0.03147 0.06941 0.02175 C 0.06772 0.01828 0.0642 0.02036 0.0616 0.01967 C 0.05079 0.02245 0.03972 0.02337 0.02904 0.02777 C 0.02774 0.02823 0.02696 0.03124 0.02683 0.03379 C 0.02657 0.03981 0.02748 0.04559 0.028 0.05161 C 0.0293 0.06782 0.02813 0.05601 0.03139 0.06759 C 0.03217 0.07083 0.03295 0.07407 0.0336 0.07754 C 0.03399 0.08009 0.03386 0.08309 0.03464 0.08541 C 0.03621 0.08934 0.03816 0.09259 0.04024 0.09536 C 0.05079 0.10948 0.04884 0.10763 0.05704 0.11134 C 0.05821 0.11388 0.0599 0.1162 0.06042 0.11921 C 0.06264 0.13263 0.06121 0.1574 0.06042 0.16897 C 0.06042 0.17059 0.05886 0.18078 0.05821 0.18309 C 0.05756 0.18518 0.05626 0.18657 0.056 0.18888 C 0.05587 0.1905 0.05678 0.19166 0.05704 0.19305 L 0.0616 0.17314 " pathEditMode="relative" ptsTypes="AAAAAAAAAAAAAAAAAAAAAAAAAA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2.5E-6 -1.11111E-6 C -0.00651 -0.00116 -0.01497 -0.00139 -0.02122 -0.00602 C -0.02305 -0.00741 -0.02409 -0.01065 -0.02578 -0.01204 C -0.03424 -0.01875 -0.04323 -0.02245 -0.05156 -0.02986 L -0.07396 -0.04977 L -0.08281 -0.05764 C -0.08398 -0.05972 -0.08502 -0.06181 -0.0862 -0.06366 C -0.08724 -0.06528 -0.08867 -0.06574 -0.08958 -0.06759 C -0.09036 -0.06921 -0.09036 -0.07176 -0.09062 -0.07361 C -0.08997 -0.07894 -0.08971 -0.08449 -0.08841 -0.08958 C -0.08659 -0.09676 -0.07695 -0.10208 -0.075 -0.10347 C -0.05846 -0.11481 -0.06237 -0.11134 -0.04258 -0.11343 C -0.01758 -0.11134 0.0263 -0.13356 0.04701 -0.0875 L 0.05143 -0.07755 C 0.05651 -0.04213 0.04909 -0.09606 0.05599 0.00787 C 0.05612 0.01088 0.05716 0.01366 0.0582 0.01597 C 0.06094 0.02153 0.06445 0.02315 0.06823 0.02593 C 0.07162 0.02454 0.075 0.02361 0.07839 0.02176 C 0.08021 0.02083 0.0819 0.01782 0.08399 0.01782 C 0.09401 0.01782 0.10404 0.0206 0.11419 0.02176 C 0.12162 0.02407 0.11862 0.02384 0.12318 0.02384 L 0.12318 0.02384 " pathEditMode="relative" ptsTypes="AAAAAAAAAAAAAAAAAAAAA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625E-6 5.55556E-6 L 5.625E-6 5.55556E-6 C 0.00339 -0.00254 0.00665 -0.00555 0.01016 -0.00786 C 0.01446 -0.01087 0.02214 -0.0111 0.02579 -0.0118 C 0.02839 -0.01249 0.031 -0.01319 0.0336 -0.01388 C 0.03803 -0.01319 0.04337 -0.01666 0.04701 -0.0118 C 0.0491 -0.00925 0.04662 -0.00254 0.04584 0.00209 C 0.04493 0.00857 0.03959 0.02663 0.03803 0.03195 C 0.03764 0.03589 0.03751 0.04005 0.03699 0.04399 C 0.03568 0.05371 0.03464 0.05695 0.0336 0.06575 C 0.03217 0.07825 0.03373 0.07871 0.028 0.08774 C 0.02644 0.09029 0.02449 0.09237 0.0224 0.09376 C 0.02032 0.09515 0.01798 0.09492 0.01576 0.09561 C 0.0142 0.0963 0.01264 0.097 0.01121 0.09769 C 0.00665 0.10001 -0.00064 0.1058 -0.00338 0.10973 L -0.00885 0.1176 C -0.00781 0.12316 -0.00794 0.12732 -0.00338 0.12755 C 0.01199 0.12871 0.02722 0.12755 0.04259 0.12755 L 0.04259 0.12755 L 0.04259 0.12755 " pathEditMode="relative" ptsTypes="AAAAAAAAAAAAAAAAAA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4.16667E-6 3.33333E-6 C 0.07409 0.05671 0.06458 0.00926 0.05365 0.05555 C 0.05273 0.05949 0.05221 0.06365 0.05143 0.06759 C 0.05221 0.08009 0.05221 0.09282 0.05365 0.10532 C 0.05404 0.10856 0.05573 0.11111 0.05703 0.11319 C 0.06641 0.1287 0.0668 0.12847 0.075 0.13703 C 0.08008 0.15069 0.07539 0.14259 0.09062 0.1331 C 0.09349 0.13125 0.09674 0.13102 0.09961 0.12916 C 0.10273 0.12708 0.10859 0.12129 0.10859 0.12129 C 0.10924 0.11921 0.1099 0.1169 0.11081 0.11528 C 0.11172 0.11365 0.11341 0.11319 0.11419 0.11134 C 0.11497 0.10903 0.11497 0.10602 0.11523 0.10324 C 0.11615 0.09398 0.11588 0.08449 0.11745 0.07546 C 0.11797 0.07315 0.11966 0.07268 0.12083 0.07153 C 0.1276 0.06458 0.12435 0.07083 0.13099 0.05764 C 0.13542 0.04861 0.1332 0.04953 0.1388 0.04166 C 0.14948 0.02639 0.14115 0.03958 0.15221 0.02963 C 0.16641 0.01713 0.15924 0.0206 0.17344 0.01782 C 0.17851 0.01551 0.17695 0.01782 0.17917 0.01389 L 0.17917 0.01389 " pathEditMode="relative" ptsTypes="AAAAAAAAAAAAAAAAAAAAA"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3.33333E-6 L 6.04167E-6 3.33333E-6 C -0.0039 0.00069 -0.06393 0.00694 -0.08515 0.02176 C -0.09205 0.02662 -0.09882 0.03287 -0.1052 0.03958 C -0.11679 0.05208 -0.1276 0.06643 -0.13879 0.07939 C -0.14283 0.08426 -0.15116 0.09352 -0.15116 0.09352 C -0.15299 0.09814 -0.15481 0.10277 -0.15676 0.1074 C -0.16471 0.12615 -0.15833 0.10972 -0.1634 0.12314 C -0.16301 0.12662 -0.1634 0.13032 -0.16236 0.1331 C -0.16028 0.13865 -0.15455 0.14722 -0.15455 0.14722 C -0.15637 0.15115 -0.15768 0.15625 -0.16002 0.15902 C -0.16653 0.16643 -0.17512 0.16828 -0.18137 0.17708 C -0.18346 0.17986 -0.18502 0.18356 -0.18697 0.18703 C -0.18736 0.19027 -0.1871 0.19398 -0.18801 0.19699 C -0.19036 0.20439 -0.19283 0.21389 -0.19817 0.21481 C -0.20481 0.21597 -0.21158 0.2162 -0.21822 0.21689 C -0.22161 0.2162 -0.22499 0.21574 -0.22838 0.21481 C -0.23046 0.21412 -0.23215 0.2125 -0.23398 0.21088 L -0.23398 0.21088 L -0.23723 0.20694 " pathEditMode="relative" ptsTypes="AAAAAAAAAAAAAAAAAAAA"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4800"/>
              </p:ext>
            </p:extLst>
          </p:nvPr>
        </p:nvGraphicFramePr>
        <p:xfrm>
          <a:off x="1220848" y="2505929"/>
          <a:ext cx="3671034" cy="3671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Visio" r:id="rId3" imgW="1756791" imgH="1756791" progId="Visio.Drawing.11">
                  <p:embed/>
                </p:oleObj>
              </mc:Choice>
              <mc:Fallback>
                <p:oleObj name="Visio" r:id="rId3" imgW="1756791" imgH="175679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848" y="2505929"/>
                        <a:ext cx="3671034" cy="36710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Multihop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Relay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 for Multicast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337311"/>
              </p:ext>
            </p:extLst>
          </p:nvPr>
        </p:nvGraphicFramePr>
        <p:xfrm>
          <a:off x="2797603" y="5710191"/>
          <a:ext cx="2587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Visio" r:id="rId5" imgW="226695" imgH="226695" progId="Visio.Drawing.11">
                  <p:embed/>
                </p:oleObj>
              </mc:Choice>
              <mc:Fallback>
                <p:oleObj name="Visio" r:id="rId5" imgW="226695" imgH="22669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603" y="5710191"/>
                        <a:ext cx="258762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5728"/>
              </p:ext>
            </p:extLst>
          </p:nvPr>
        </p:nvGraphicFramePr>
        <p:xfrm>
          <a:off x="3558653" y="4341446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Visio" r:id="rId7" imgW="217551" imgH="237363" progId="Visio.Drawing.11">
                  <p:embed/>
                </p:oleObj>
              </mc:Choice>
              <mc:Fallback>
                <p:oleObj name="Visio" r:id="rId7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653" y="4341446"/>
                        <a:ext cx="2444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280247"/>
              </p:ext>
            </p:extLst>
          </p:nvPr>
        </p:nvGraphicFramePr>
        <p:xfrm>
          <a:off x="4475163" y="3540172"/>
          <a:ext cx="2413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Visio" r:id="rId9" imgW="217551" imgH="237363" progId="Visio.Drawing.11">
                  <p:embed/>
                </p:oleObj>
              </mc:Choice>
              <mc:Fallback>
                <p:oleObj name="Visio" r:id="rId9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3540172"/>
                        <a:ext cx="2413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14074"/>
              </p:ext>
            </p:extLst>
          </p:nvPr>
        </p:nvGraphicFramePr>
        <p:xfrm>
          <a:off x="6428582" y="4887867"/>
          <a:ext cx="12080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Visio" r:id="rId11" imgW="1207770" imgH="1081659" progId="Visio.Drawing.11">
                  <p:embed/>
                </p:oleObj>
              </mc:Choice>
              <mc:Fallback>
                <p:oleObj name="Visio" r:id="rId11" imgW="1207770" imgH="108165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8582" y="4887867"/>
                        <a:ext cx="1208088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339959"/>
              </p:ext>
            </p:extLst>
          </p:nvPr>
        </p:nvGraphicFramePr>
        <p:xfrm>
          <a:off x="1650124" y="3402853"/>
          <a:ext cx="250825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Visio" r:id="rId13" imgW="217551" imgH="237363" progId="Visio.Drawing.11">
                  <p:embed/>
                </p:oleObj>
              </mc:Choice>
              <mc:Fallback>
                <p:oleObj name="Visio" r:id="rId13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124" y="3402853"/>
                        <a:ext cx="250825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1700187" y="1569492"/>
            <a:ext cx="2194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Case 3: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215440"/>
              </p:ext>
            </p:extLst>
          </p:nvPr>
        </p:nvGraphicFramePr>
        <p:xfrm>
          <a:off x="1656474" y="2760211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Visio" r:id="rId14" imgW="217551" imgH="237363" progId="Visio.Drawing.11">
                  <p:embed/>
                </p:oleObj>
              </mc:Choice>
              <mc:Fallback>
                <p:oleObj name="Visio" r:id="rId14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474" y="2760211"/>
                        <a:ext cx="2444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矩形 35"/>
          <p:cNvSpPr/>
          <p:nvPr/>
        </p:nvSpPr>
        <p:spPr>
          <a:xfrm>
            <a:off x="5327508" y="2934426"/>
            <a:ext cx="56191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i="1" dirty="0" smtClean="0">
                <a:solidFill>
                  <a:srgbClr val="0070C0"/>
                </a:solidFill>
              </a:rPr>
              <a:t>Send a Relay packet to its Destination</a:t>
            </a:r>
            <a:endParaRPr lang="zh-CN" altLang="en-US" sz="28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785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52"/>
    </mc:Choice>
    <mc:Fallback xmlns="">
      <p:transition spd="slow" advTm="121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2.5E-6 -1.11111E-6 C -0.00651 -0.00116 -0.01497 -0.00139 -0.02122 -0.00602 C -0.02305 -0.00741 -0.02409 -0.01065 -0.02578 -0.01204 C -0.03424 -0.01875 -0.04323 -0.02245 -0.05156 -0.02986 L -0.07396 -0.04977 L -0.08281 -0.05764 C -0.08398 -0.05972 -0.08502 -0.06181 -0.0862 -0.06366 C -0.08724 -0.06528 -0.08867 -0.06574 -0.08958 -0.06759 C -0.09036 -0.06921 -0.09036 -0.07176 -0.09062 -0.07361 C -0.08997 -0.07894 -0.08971 -0.08449 -0.08841 -0.08958 C -0.08659 -0.09676 -0.07695 -0.10208 -0.075 -0.10347 C -0.05846 -0.11481 -0.06237 -0.11134 -0.04258 -0.11343 C -0.01758 -0.11134 0.0263 -0.13356 0.04701 -0.0875 L 0.05143 -0.07755 C 0.05651 -0.04213 0.04909 -0.09606 0.05599 0.00787 C 0.05612 0.01088 0.05716 0.01366 0.0582 0.01597 C 0.06094 0.02153 0.06445 0.02315 0.06823 0.02593 C 0.07162 0.02454 0.075 0.02361 0.07839 0.02176 C 0.08021 0.02083 0.0819 0.01782 0.08399 0.01782 C 0.09401 0.01782 0.10404 0.0206 0.11419 0.02176 C 0.12162 0.02407 0.11862 0.02384 0.12318 0.02384 L 0.12318 0.02384 " pathEditMode="relative" ptsTypes="AAAAAAAAAAAAAAAAAAAAAAA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625E-6 5.55556E-6 L 5.625E-6 5.55556E-6 C 0.00339 -0.00254 0.00665 -0.00555 0.01016 -0.00786 C 0.01446 -0.01087 0.02214 -0.0111 0.02579 -0.0118 C 0.02839 -0.01249 0.031 -0.01319 0.0336 -0.01388 C 0.03803 -0.01319 0.04337 -0.01666 0.04701 -0.0118 C 0.0491 -0.00925 0.04662 -0.00254 0.04584 0.00209 C 0.04493 0.00857 0.03959 0.02663 0.03803 0.03195 C 0.03764 0.03589 0.03751 0.04005 0.03699 0.04399 C 0.03568 0.05371 0.03464 0.05695 0.0336 0.06575 C 0.03217 0.07825 0.03373 0.07871 0.028 0.08774 C 0.02644 0.09029 0.02449 0.09237 0.0224 0.09376 C 0.02032 0.09515 0.01798 0.09492 0.01576 0.09561 C 0.0142 0.0963 0.01264 0.097 0.01121 0.09769 C 0.00665 0.10001 -0.00064 0.1058 -0.00338 0.10973 L -0.00885 0.1176 C -0.00781 0.12316 -0.00794 0.12732 -0.00338 0.12755 C 0.01199 0.12871 0.02722 0.12755 0.04259 0.12755 L 0.04259 0.12755 L 0.04259 0.12755 " pathEditMode="relative" ptsTypes="AAAAAAAAAAAAAAAAAAAA"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4.16667E-6 3.33333E-6 C 0.07409 0.05671 0.06458 0.00926 0.05365 0.05555 C 0.05273 0.05949 0.05221 0.06365 0.05143 0.06759 C 0.05221 0.08009 0.05221 0.09282 0.05365 0.10532 C 0.05404 0.10856 0.05573 0.11111 0.05703 0.11319 C 0.06641 0.1287 0.0668 0.12847 0.075 0.13703 C 0.08008 0.15069 0.07539 0.14259 0.09062 0.1331 C 0.09349 0.13125 0.09674 0.13102 0.09961 0.12916 C 0.10273 0.12708 0.10859 0.12129 0.10859 0.12129 C 0.10924 0.11921 0.1099 0.1169 0.11081 0.11528 C 0.11172 0.11365 0.11341 0.11319 0.11419 0.11134 C 0.11497 0.10903 0.11497 0.10602 0.11523 0.10324 C 0.11615 0.09398 0.11588 0.08449 0.11745 0.07546 C 0.11797 0.07315 0.11966 0.07268 0.12083 0.07153 C 0.1276 0.06458 0.12435 0.07083 0.13099 0.05764 C 0.13542 0.04861 0.1332 0.04953 0.1388 0.04166 C 0.14948 0.02639 0.14115 0.03958 0.15221 0.02963 C 0.16641 0.01713 0.15924 0.0206 0.17344 0.01782 C 0.17851 0.01551 0.17695 0.01782 0.17917 0.01389 L 0.17917 0.01389 " pathEditMode="relative" ptsTypes="AAAAAAAAAAAAAAAAAAA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3.33333E-6 L 6.04167E-6 3.33333E-6 C -0.0039 0.00069 -0.06393 0.00694 -0.08515 0.02176 C -0.09205 0.02662 -0.09882 0.03287 -0.1052 0.03958 C -0.11679 0.05208 -0.1276 0.06643 -0.13879 0.07939 C -0.14283 0.08426 -0.15116 0.09352 -0.15116 0.09352 C -0.15299 0.09814 -0.15481 0.10277 -0.15676 0.1074 C -0.16471 0.12615 -0.15833 0.10972 -0.1634 0.12314 C -0.16301 0.12662 -0.1634 0.13032 -0.16236 0.1331 C -0.16028 0.13865 -0.15455 0.14722 -0.15455 0.14722 C -0.15637 0.15115 -0.15768 0.15625 -0.16002 0.15902 C -0.16653 0.16643 -0.17512 0.16828 -0.18137 0.17708 C -0.18346 0.17986 -0.18502 0.18356 -0.18697 0.18703 C -0.18736 0.19027 -0.1871 0.19398 -0.18801 0.19699 C -0.19036 0.20439 -0.19283 0.21389 -0.19817 0.21481 C -0.20481 0.21597 -0.21158 0.2162 -0.21822 0.21689 C -0.22161 0.2162 -0.22499 0.21574 -0.22838 0.21481 C -0.23046 0.21412 -0.23215 0.2125 -0.23398 0.21088 L -0.23398 0.21088 L -0.23723 0.20694 " pathEditMode="relative" ptsTypes="AAAAAAAAAAAAAAAAAAAA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33333E-6 L 1.25E-6 -3.33333E-6 C -0.06198 0.04306 -0.12304 0.09074 -0.18594 0.1294 C -0.19153 0.13287 -0.19831 0.12986 -0.20377 0.12546 C -0.20547 0.12407 -0.20169 0.11991 -0.20039 0.11736 C -0.19661 0.10972 -0.19674 0.11042 -0.19258 0.10556 C -0.19193 0.10347 -0.19127 0.10116 -0.19036 0.09954 C -0.1875 0.09421 -0.18502 0.09259 -0.18138 0.08958 C -0.17747 0.08009 -0.17903 0.08241 -0.17357 0.07569 C -0.17135 0.07292 -0.16693 0.06759 -0.16693 0.06759 C -0.16081 0.06991 -0.16263 0.06713 -0.16015 0.07153 L -0.16015 0.07153 L -0.16015 0.07153 " pathEditMode="relative" ptsTypes="AAAAAAAAAAAAA">
                                      <p:cBhvr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4800"/>
              </p:ext>
            </p:extLst>
          </p:nvPr>
        </p:nvGraphicFramePr>
        <p:xfrm>
          <a:off x="1220848" y="2505929"/>
          <a:ext cx="3671034" cy="3671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Visio" r:id="rId3" imgW="1756791" imgH="1756791" progId="Visio.Drawing.11">
                  <p:embed/>
                </p:oleObj>
              </mc:Choice>
              <mc:Fallback>
                <p:oleObj name="Visio" r:id="rId3" imgW="1756791" imgH="175679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848" y="2505929"/>
                        <a:ext cx="3671034" cy="36710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Multihop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Relay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 for Multicast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337311"/>
              </p:ext>
            </p:extLst>
          </p:nvPr>
        </p:nvGraphicFramePr>
        <p:xfrm>
          <a:off x="2797603" y="5710191"/>
          <a:ext cx="2587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Visio" r:id="rId5" imgW="226695" imgH="226695" progId="Visio.Drawing.11">
                  <p:embed/>
                </p:oleObj>
              </mc:Choice>
              <mc:Fallback>
                <p:oleObj name="Visio" r:id="rId5" imgW="226695" imgH="22669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603" y="5710191"/>
                        <a:ext cx="258762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5728"/>
              </p:ext>
            </p:extLst>
          </p:nvPr>
        </p:nvGraphicFramePr>
        <p:xfrm>
          <a:off x="3558653" y="4341446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Visio" r:id="rId7" imgW="217551" imgH="237363" progId="Visio.Drawing.11">
                  <p:embed/>
                </p:oleObj>
              </mc:Choice>
              <mc:Fallback>
                <p:oleObj name="Visio" r:id="rId7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653" y="4341446"/>
                        <a:ext cx="2444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280247"/>
              </p:ext>
            </p:extLst>
          </p:nvPr>
        </p:nvGraphicFramePr>
        <p:xfrm>
          <a:off x="4475163" y="3540172"/>
          <a:ext cx="2413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Visio" r:id="rId9" imgW="217551" imgH="237363" progId="Visio.Drawing.11">
                  <p:embed/>
                </p:oleObj>
              </mc:Choice>
              <mc:Fallback>
                <p:oleObj name="Visio" r:id="rId9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3540172"/>
                        <a:ext cx="2413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14074"/>
              </p:ext>
            </p:extLst>
          </p:nvPr>
        </p:nvGraphicFramePr>
        <p:xfrm>
          <a:off x="6428582" y="4887867"/>
          <a:ext cx="12080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Visio" r:id="rId11" imgW="1207770" imgH="1081659" progId="Visio.Drawing.11">
                  <p:embed/>
                </p:oleObj>
              </mc:Choice>
              <mc:Fallback>
                <p:oleObj name="Visio" r:id="rId11" imgW="1207770" imgH="108165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8582" y="4887867"/>
                        <a:ext cx="1208088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339959"/>
              </p:ext>
            </p:extLst>
          </p:nvPr>
        </p:nvGraphicFramePr>
        <p:xfrm>
          <a:off x="1650124" y="3402853"/>
          <a:ext cx="250825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name="Visio" r:id="rId13" imgW="217551" imgH="237363" progId="Visio.Drawing.11">
                  <p:embed/>
                </p:oleObj>
              </mc:Choice>
              <mc:Fallback>
                <p:oleObj name="Visio" r:id="rId13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124" y="3402853"/>
                        <a:ext cx="250825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1700187" y="1569492"/>
            <a:ext cx="2194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Case 4: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215440"/>
              </p:ext>
            </p:extLst>
          </p:nvPr>
        </p:nvGraphicFramePr>
        <p:xfrm>
          <a:off x="1656474" y="2760211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Visio" r:id="rId14" imgW="217551" imgH="237363" progId="Visio.Drawing.11">
                  <p:embed/>
                </p:oleObj>
              </mc:Choice>
              <mc:Fallback>
                <p:oleObj name="Visio" r:id="rId14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474" y="2760211"/>
                        <a:ext cx="2444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238911" y="2934426"/>
            <a:ext cx="37963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i="1" dirty="0" smtClean="0">
                <a:solidFill>
                  <a:srgbClr val="0070C0"/>
                </a:solidFill>
              </a:rPr>
              <a:t>Send a New Relay Packet</a:t>
            </a:r>
            <a:endParaRPr lang="zh-CN" altLang="en-US" sz="28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293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10"/>
    </mc:Choice>
    <mc:Fallback xmlns="">
      <p:transition spd="slow" advTm="146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2.5E-6 -1.11111E-6 C -0.00651 -0.00116 -0.01497 -0.00139 -0.02122 -0.00602 C -0.02305 -0.00741 -0.02409 -0.01065 -0.02578 -0.01204 C -0.03424 -0.01875 -0.04323 -0.02245 -0.05156 -0.02986 L -0.07396 -0.04977 L -0.08281 -0.05764 C -0.08398 -0.05972 -0.08502 -0.06181 -0.0862 -0.06366 C -0.08724 -0.06528 -0.08867 -0.06574 -0.08958 -0.06759 C -0.09036 -0.06921 -0.09036 -0.07176 -0.09062 -0.07361 C -0.08997 -0.07894 -0.08971 -0.08449 -0.08841 -0.08958 C -0.08659 -0.09676 -0.07695 -0.10208 -0.075 -0.10347 C -0.05846 -0.11481 -0.06237 -0.11134 -0.04258 -0.11343 C -0.01758 -0.11134 0.0263 -0.13356 0.04701 -0.0875 L 0.05143 -0.07755 C 0.05651 -0.04213 0.04909 -0.09606 0.05599 0.00787 C 0.05612 0.01088 0.05716 0.01366 0.0582 0.01597 C 0.06094 0.02153 0.06445 0.02315 0.06823 0.02593 C 0.07162 0.02454 0.075 0.02361 0.07839 0.02176 C 0.08021 0.02083 0.0819 0.01782 0.08399 0.01782 C 0.09401 0.01782 0.10404 0.0206 0.11419 0.02176 C 0.12162 0.02407 0.11862 0.02384 0.12318 0.02384 L 0.12318 0.02384 " pathEditMode="relative" ptsTypes="AAAAAAAAAAAAAAAAAAAAAAA">
                                      <p:cBhvr>
                                        <p:cTn id="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625E-6 5.55556E-6 L 5.625E-6 5.55556E-6 C 0.00339 -0.00254 0.00665 -0.00555 0.01016 -0.00786 C 0.01446 -0.01087 0.02214 -0.0111 0.02579 -0.0118 C 0.02839 -0.01249 0.031 -0.01319 0.0336 -0.01388 C 0.03803 -0.01319 0.04337 -0.01666 0.04701 -0.0118 C 0.0491 -0.00925 0.04662 -0.00254 0.04584 0.00209 C 0.04493 0.00857 0.03959 0.02663 0.03803 0.03195 C 0.03764 0.03589 0.03751 0.04005 0.03699 0.04399 C 0.03568 0.05371 0.03464 0.05695 0.0336 0.06575 C 0.03217 0.07825 0.03373 0.07871 0.028 0.08774 C 0.02644 0.09029 0.02449 0.09237 0.0224 0.09376 C 0.02032 0.09515 0.01798 0.09492 0.01576 0.09561 C 0.0142 0.0963 0.01264 0.097 0.01121 0.09769 C 0.00665 0.10001 -0.00064 0.1058 -0.00338 0.10973 L -0.00885 0.1176 C -0.00781 0.12316 -0.00794 0.12732 -0.00338 0.12755 C 0.01199 0.12871 0.02722 0.12755 0.04259 0.12755 L 0.04259 0.12755 L 0.04259 0.12755 " pathEditMode="relative" ptsTypes="AAAAAAAAAAAAAAAAAAAA"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4.16667E-6 3.33333E-6 C 0.07409 0.05671 0.06458 0.00926 0.05365 0.05555 C 0.05273 0.05949 0.05221 0.06365 0.05143 0.06759 C 0.05221 0.08009 0.05221 0.09282 0.05365 0.10532 C 0.05404 0.10856 0.05573 0.11111 0.05703 0.11319 C 0.06641 0.1287 0.0668 0.12847 0.075 0.13703 C 0.08008 0.15069 0.07539 0.14259 0.09062 0.1331 C 0.09349 0.13125 0.09674 0.13102 0.09961 0.12916 C 0.10273 0.12708 0.10859 0.12129 0.10859 0.12129 C 0.10924 0.11921 0.1099 0.1169 0.11081 0.11528 C 0.11172 0.11365 0.11341 0.11319 0.11419 0.11134 C 0.11497 0.10903 0.11497 0.10602 0.11523 0.10324 C 0.11615 0.09398 0.11588 0.08449 0.11745 0.07546 C 0.11797 0.07315 0.11966 0.07268 0.12083 0.07153 C 0.1276 0.06458 0.12435 0.07083 0.13099 0.05764 C 0.13542 0.04861 0.1332 0.04953 0.1388 0.04166 C 0.14948 0.02639 0.14115 0.03958 0.15221 0.02963 C 0.16641 0.01713 0.15924 0.0206 0.17344 0.01782 C 0.17851 0.01551 0.17695 0.01782 0.17917 0.01389 L 0.17917 0.01389 " pathEditMode="relative" ptsTypes="AAAAAAAAAAAAAAAAAAAAA">
                                      <p:cBhvr>
                                        <p:cTn id="1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3.33333E-6 L 6.04167E-6 3.33333E-6 C -0.0039 0.00069 -0.06393 0.00694 -0.08515 0.02176 C -0.09205 0.02662 -0.09882 0.03287 -0.1052 0.03958 C -0.11679 0.05208 -0.1276 0.06643 -0.13879 0.07939 C -0.14283 0.08426 -0.15116 0.09352 -0.15116 0.09352 C -0.15299 0.09814 -0.15481 0.10277 -0.15676 0.1074 C -0.16471 0.12615 -0.15833 0.10972 -0.1634 0.12314 C -0.16301 0.12662 -0.1634 0.13032 -0.16236 0.1331 C -0.16028 0.13865 -0.15455 0.14722 -0.15455 0.14722 C -0.15637 0.15115 -0.15768 0.15625 -0.16002 0.15902 C -0.16653 0.16643 -0.17512 0.16828 -0.18137 0.17708 C -0.18346 0.17986 -0.18502 0.18356 -0.18697 0.18703 C -0.18736 0.19027 -0.1871 0.19398 -0.18801 0.19699 C -0.19036 0.20439 -0.19283 0.21389 -0.19817 0.21481 C -0.20481 0.21597 -0.21158 0.2162 -0.21822 0.21689 C -0.22161 0.2162 -0.22499 0.21574 -0.22838 0.21481 C -0.23046 0.21412 -0.23215 0.2125 -0.23398 0.21088 L -0.23398 0.21088 L -0.23723 0.20694 " pathEditMode="relative" ptsTypes="AAAAAAAAAAAAAAAAAAAA">
                                      <p:cBhvr>
                                        <p:cTn id="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6.66667E-6 L 2.5E-6 -6.66667E-6 C 0.0168 -0.0213 0.03529 -0.0389 0.05039 -0.0639 C 0.05234 -0.06691 0.04701 -0.07107 0.04479 -0.07362 C 0.04284 -0.0764 0.04037 -0.07778 0.03815 -0.07964 C 0.03477 -0.08241 0.03164 -0.08589 0.028 -0.08774 C 0.0237 -0.08982 0.01901 -0.09005 0.01458 -0.09167 C -0.01406 -0.1014 0.01875 -0.09144 -0.00221 -0.09769 C 0.00143 -0.12316 0.00352 -0.12616 -0.00104 -0.15533 C -0.00299 -0.1676 -0.00872 -0.17316 -0.01224 -0.18311 C -0.03047 -0.23473 -0.0056 -0.17408 -0.02461 -0.21899 C -0.02526 -0.22362 -0.02591 -0.22825 -0.02682 -0.23288 C -0.02773 -0.23774 -0.02995 -0.24167 -0.03021 -0.24677 C -0.0306 -0.25603 -0.02943 -0.26528 -0.02904 -0.27454 C -0.02734 -0.27408 -0.0151 -0.27454 -0.01341 -0.26482 C -0.01224 -0.25834 -0.01354 -0.25116 -0.01224 -0.24491 C -0.01185 -0.24283 -0.01003 -0.24329 -0.00885 -0.24283 C -0.00703 -0.24191 -0.00325 -0.24075 -0.00325 -0.24075 L -0.00325 -0.24075 " pathEditMode="relative" ptsTypes="AAAAAAAAAAAAAAAAAAA">
                                      <p:cBhvr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Capacity and Delay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899" y="1825625"/>
            <a:ext cx="110399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内容占位符 2"/>
          <p:cNvSpPr txBox="1">
            <a:spLocks/>
          </p:cNvSpPr>
          <p:nvPr/>
        </p:nvSpPr>
        <p:spPr>
          <a:xfrm>
            <a:off x="685800" y="19605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r>
              <a:rPr lang="en-US" altLang="zh-CN" sz="2400" dirty="0" smtClean="0"/>
              <a:t>• </a:t>
            </a:r>
            <a:r>
              <a:rPr lang="en-US" altLang="zh-CN" sz="2400" b="1" dirty="0"/>
              <a:t>Theorem 1</a:t>
            </a:r>
            <a:r>
              <a:rPr lang="en-US" altLang="zh-CN" sz="2400" b="1" dirty="0" smtClean="0"/>
              <a:t>: </a:t>
            </a:r>
            <a:r>
              <a:rPr lang="en-US" altLang="zh-CN" sz="2400" dirty="0" smtClean="0"/>
              <a:t>Algorithms </a:t>
            </a:r>
            <a:r>
              <a:rPr lang="en-US" altLang="zh-CN" sz="2400" dirty="0"/>
              <a:t>permitting at </a:t>
            </a:r>
            <a:r>
              <a:rPr lang="en-US" altLang="zh-CN" sz="2400" dirty="0" smtClean="0"/>
              <a:t>most </a:t>
            </a:r>
            <a:r>
              <a:rPr lang="en-US" altLang="zh-CN" sz="2400" dirty="0"/>
              <a:t>one transmission in a cell </a:t>
            </a:r>
            <a:r>
              <a:rPr lang="en-US" altLang="zh-CN" sz="2400" dirty="0" smtClean="0"/>
              <a:t>at </a:t>
            </a:r>
            <a:r>
              <a:rPr lang="en-US" altLang="zh-CN" sz="2400" dirty="0"/>
              <a:t>each time slot cannot achieve an average delay better </a:t>
            </a:r>
            <a:r>
              <a:rPr lang="en-US" altLang="zh-CN" sz="2400" dirty="0" smtClean="0"/>
              <a:t>than                               .In particular,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If                    ,</a:t>
            </a:r>
            <a:r>
              <a:rPr lang="en-US" altLang="zh-CN" sz="2400" dirty="0" smtClean="0">
                <a:latin typeface="Arial" panose="020B0604020202020204" pitchFamily="34" charset="0"/>
                <a:sym typeface="Arial" panose="020B0604020202020204" pitchFamily="34" charset="0"/>
              </a:rPr>
              <a:t>the min delay is                               .</a:t>
            </a: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zh-CN" sz="2400" dirty="0" smtClean="0">
                <a:latin typeface="Arial" panose="020B0604020202020204" pitchFamily="34" charset="0"/>
                <a:sym typeface="Arial" panose="020B0604020202020204" pitchFamily="34" charset="0"/>
              </a:rPr>
              <a:t>Hint: </a:t>
            </a:r>
            <a:r>
              <a:rPr lang="en-US" altLang="zh-CN" sz="200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In order to achieve the best </a:t>
            </a:r>
            <a:r>
              <a:rPr lang="en-US" altLang="zh-CN" sz="2000" dirty="0" err="1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delay</a:t>
            </a:r>
            <a:r>
              <a:rPr lang="en-US" altLang="zh-CN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sym typeface="Arial" panose="020B0604020202020204" pitchFamily="34" charset="0"/>
              </a:rPr>
              <a:t>,</a:t>
            </a:r>
            <a:r>
              <a:rPr lang="en-US" altLang="zh-CN" sz="2000" b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conside</a:t>
            </a:r>
            <a:r>
              <a:rPr lang="en-US" altLang="zh-CN" sz="2000" b="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r</a:t>
            </a:r>
            <a:r>
              <a:rPr lang="en-US" altLang="zh-CN" sz="1800" b="0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</a:rPr>
              <a:t>an ideal situation where the network is empty and only node 1 sends a single packet to k destinations. At timeslot T ,there are no more than 2^T nodes have the packet.</a:t>
            </a: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-1524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8" name="Rectangle 29"/>
          <p:cNvSpPr>
            <a:spLocks noChangeArrowheads="1"/>
          </p:cNvSpPr>
          <p:nvPr/>
        </p:nvSpPr>
        <p:spPr bwMode="auto">
          <a:xfrm>
            <a:off x="-1524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0" name="对象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75733"/>
              </p:ext>
            </p:extLst>
          </p:nvPr>
        </p:nvGraphicFramePr>
        <p:xfrm>
          <a:off x="1198728" y="3146518"/>
          <a:ext cx="1282522" cy="456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4" imgW="558558" imgH="203112" progId="Equation.DSMT4">
                  <p:embed/>
                </p:oleObj>
              </mc:Choice>
              <mc:Fallback>
                <p:oleObj name="Equation" r:id="rId4" imgW="558558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728" y="3146518"/>
                        <a:ext cx="1282522" cy="456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矩形 42"/>
          <p:cNvSpPr/>
          <p:nvPr/>
        </p:nvSpPr>
        <p:spPr>
          <a:xfrm>
            <a:off x="7352220" y="266008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dirty="0"/>
          </a:p>
        </p:txBody>
      </p:sp>
      <p:sp>
        <p:nvSpPr>
          <p:cNvPr id="44" name="Rectangle 3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6" name="对象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062952"/>
              </p:ext>
            </p:extLst>
          </p:nvPr>
        </p:nvGraphicFramePr>
        <p:xfrm>
          <a:off x="4964239" y="3167621"/>
          <a:ext cx="1958722" cy="38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6" imgW="1129810" imgH="203112" progId="Equation.DSMT4">
                  <p:embed/>
                </p:oleObj>
              </mc:Choice>
              <mc:Fallback>
                <p:oleObj name="Equation" r:id="rId6" imgW="112981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239" y="3167621"/>
                        <a:ext cx="1958722" cy="388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38"/>
          <p:cNvSpPr>
            <a:spLocks noChangeArrowheads="1"/>
          </p:cNvSpPr>
          <p:nvPr/>
        </p:nvSpPr>
        <p:spPr bwMode="auto">
          <a:xfrm>
            <a:off x="152400" y="1698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8" name="对象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158510"/>
              </p:ext>
            </p:extLst>
          </p:nvPr>
        </p:nvGraphicFramePr>
        <p:xfrm>
          <a:off x="7679813" y="2660080"/>
          <a:ext cx="1689362" cy="572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8" imgW="1155700" imgH="393700" progId="Equation.DSMT4">
                  <p:embed/>
                </p:oleObj>
              </mc:Choice>
              <mc:Fallback>
                <p:oleObj name="Equation" r:id="rId8" imgW="1155700" imgH="3937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9813" y="2660080"/>
                        <a:ext cx="1689362" cy="5724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2183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7"/>
    </mc:Choice>
    <mc:Fallback xmlns="">
      <p:transition spd="slow" advTm="16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5973056" y="4959566"/>
            <a:ext cx="5473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dirty="0" smtClean="0"/>
              <a:t>      :the total time to reach all destinations</a:t>
            </a:r>
          </a:p>
          <a:p>
            <a:pPr lvl="0"/>
            <a:r>
              <a:rPr lang="en-US" altLang="zh-CN" dirty="0" smtClean="0"/>
              <a:t>     :</a:t>
            </a:r>
            <a:r>
              <a:rPr lang="en-US" altLang="zh-CN" dirty="0"/>
              <a:t>represent the time required to send the packet to at </a:t>
            </a:r>
            <a:r>
              <a:rPr lang="en-US" altLang="zh-CN" dirty="0" smtClean="0"/>
              <a:t>least N/2 users</a:t>
            </a:r>
          </a:p>
          <a:p>
            <a:pPr lvl="0"/>
            <a:r>
              <a:rPr lang="en-US" altLang="zh-CN" dirty="0"/>
              <a:t> </a:t>
            </a:r>
            <a:r>
              <a:rPr lang="en-US" altLang="zh-CN" dirty="0" smtClean="0"/>
              <a:t>    :</a:t>
            </a:r>
            <a:r>
              <a:rPr lang="en-US" altLang="zh-CN" dirty="0"/>
              <a:t>the time required to deliver the packet to the </a:t>
            </a:r>
            <a:r>
              <a:rPr lang="en-US" altLang="zh-CN" dirty="0" smtClean="0"/>
              <a:t>destination </a:t>
            </a:r>
            <a:r>
              <a:rPr lang="en-US" altLang="zh-CN" dirty="0" smtClean="0"/>
              <a:t> </a:t>
            </a:r>
            <a:r>
              <a:rPr lang="en-US" altLang="zh-CN" dirty="0"/>
              <a:t>users given that at least N/2 users initially hold the packet.</a:t>
            </a:r>
            <a:endParaRPr lang="en-US" altLang="zh-CN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Capacity and Delay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38199" y="2065418"/>
            <a:ext cx="107351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rPr>
              <a:t>Lemma 1</a:t>
            </a:r>
            <a:r>
              <a:rPr lang="en-US" altLang="zh-CN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rPr>
              <a:t>[1]: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Under </a:t>
            </a:r>
            <a:r>
              <a:rPr lang="en-US" altLang="zh-CN" sz="2800" b="1" dirty="0" smtClean="0"/>
              <a:t>the above algorithm ,for any network size             , </a:t>
            </a:r>
            <a:r>
              <a:rPr lang="en-US" altLang="zh-CN" sz="2800" b="1" dirty="0" smtClean="0">
                <a:latin typeface="宋体" panose="02010600030101010101" pitchFamily="2" charset="-122"/>
                <a:cs typeface="Times New Roman" panose="02020603050405020304" pitchFamily="18" charset="0"/>
              </a:rPr>
              <a:t>the expected time       </a:t>
            </a:r>
            <a:r>
              <a:rPr lang="en-US" altLang="zh-CN" sz="2800" b="1" dirty="0" smtClean="0"/>
              <a:t>for the packet to reach all destinations satisfy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b="1" dirty="0" smtClean="0"/>
              <a:t>where:                                             </a:t>
            </a:r>
            <a:endParaRPr lang="zh-CN" altLang="zh-CN" sz="2800" b="1" dirty="0" smtClean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366876"/>
              </p:ext>
            </p:extLst>
          </p:nvPr>
        </p:nvGraphicFramePr>
        <p:xfrm>
          <a:off x="10265594" y="2175079"/>
          <a:ext cx="725471" cy="336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Equation" r:id="rId3" imgW="393359" imgH="177646" progId="Equation.DSMT4">
                  <p:embed/>
                </p:oleObj>
              </mc:Choice>
              <mc:Fallback>
                <p:oleObj name="Equation" r:id="rId3" imgW="393359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5594" y="2175079"/>
                        <a:ext cx="725471" cy="3361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747687"/>
              </p:ext>
            </p:extLst>
          </p:nvPr>
        </p:nvGraphicFramePr>
        <p:xfrm>
          <a:off x="4481385" y="2569427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5" imgW="419100" imgH="228600" progId="Equation.DSMT4">
                  <p:embed/>
                </p:oleObj>
              </mc:Choice>
              <mc:Fallback>
                <p:oleObj name="Equation" r:id="rId5" imgW="419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385" y="2569427"/>
                        <a:ext cx="8382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5912467" y="5254759"/>
                <a:ext cx="4512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467" y="5254759"/>
                <a:ext cx="45127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5856825" y="4969360"/>
                <a:ext cx="4907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825" y="4969360"/>
                <a:ext cx="490712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5912467" y="5836729"/>
                <a:ext cx="4674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467" y="5836729"/>
                <a:ext cx="46747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091081"/>
              </p:ext>
            </p:extLst>
          </p:nvPr>
        </p:nvGraphicFramePr>
        <p:xfrm>
          <a:off x="1164697" y="4689292"/>
          <a:ext cx="3072140" cy="850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10" imgW="1511300" imgH="419100" progId="Equation.DSMT4">
                  <p:embed/>
                </p:oleObj>
              </mc:Choice>
              <mc:Fallback>
                <p:oleObj name="Equation" r:id="rId10" imgW="1511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4697" y="4689292"/>
                        <a:ext cx="3072140" cy="8501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687125"/>
              </p:ext>
            </p:extLst>
          </p:nvPr>
        </p:nvGraphicFramePr>
        <p:xfrm>
          <a:off x="1325563" y="5722938"/>
          <a:ext cx="30289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12" imgW="1676160" imgH="393480" progId="Equation.DSMT4">
                  <p:embed/>
                </p:oleObj>
              </mc:Choice>
              <mc:Fallback>
                <p:oleObj name="Equation" r:id="rId12" imgW="1676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563" y="5722938"/>
                        <a:ext cx="3028950" cy="704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0" y="115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221041"/>
              </p:ext>
            </p:extLst>
          </p:nvPr>
        </p:nvGraphicFramePr>
        <p:xfrm>
          <a:off x="2700767" y="3518225"/>
          <a:ext cx="4117590" cy="66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14" imgW="1422400" imgH="228600" progId="Equation.DSMT4">
                  <p:embed/>
                </p:oleObj>
              </mc:Choice>
              <mc:Fallback>
                <p:oleObj name="Equation" r:id="rId14" imgW="14224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767" y="3518225"/>
                        <a:ext cx="4117590" cy="6632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579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2"/>
    </mc:Choice>
    <mc:Fallback xmlns="">
      <p:transition spd="slow" advTm="254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Capacity and Delay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内容占位符 2"/>
          <p:cNvSpPr txBox="1">
            <a:spLocks/>
          </p:cNvSpPr>
          <p:nvPr/>
        </p:nvSpPr>
        <p:spPr>
          <a:xfrm>
            <a:off x="685799" y="1978025"/>
            <a:ext cx="110837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r>
              <a:rPr lang="en-US" altLang="zh-CN" dirty="0" smtClean="0"/>
              <a:t>• </a:t>
            </a:r>
            <a:r>
              <a:rPr lang="en-US" altLang="zh-CN" b="1" dirty="0"/>
              <a:t>Theorem </a:t>
            </a:r>
            <a:r>
              <a:rPr lang="en-US" altLang="zh-CN" b="1" dirty="0"/>
              <a:t>2:Under </a:t>
            </a:r>
            <a:r>
              <a:rPr lang="en-US" altLang="zh-CN" b="1" dirty="0"/>
              <a:t>the multi-hop relay algorithms for </a:t>
            </a:r>
            <a:r>
              <a:rPr lang="en-US" altLang="zh-CN" b="1" dirty="0" err="1"/>
              <a:t>multicast,we</a:t>
            </a:r>
            <a:r>
              <a:rPr lang="en-US" altLang="zh-CN" b="1" dirty="0"/>
              <a:t> can achieve the delay </a:t>
            </a:r>
            <a:r>
              <a:rPr lang="el-GR" altLang="zh-CN" b="1" dirty="0" smtClean="0"/>
              <a:t>Θ</a:t>
            </a:r>
            <a:r>
              <a:rPr lang="en-US" altLang="zh-CN" b="1" dirty="0" smtClean="0"/>
              <a:t>(</a:t>
            </a:r>
            <a:r>
              <a:rPr lang="en-US" altLang="zh-CN" b="1" dirty="0" err="1" smtClean="0"/>
              <a:t>logN</a:t>
            </a:r>
            <a:r>
              <a:rPr lang="en-US" altLang="zh-CN" b="1" dirty="0"/>
              <a:t>) </a:t>
            </a:r>
            <a:r>
              <a:rPr lang="en-US" altLang="zh-CN" b="1" dirty="0">
                <a:sym typeface="Arial" panose="020B0604020202020204" pitchFamily="34" charset="0"/>
              </a:rPr>
              <a:t>and achieve the capacity </a:t>
            </a: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Arial" panose="020B0604020202020204" pitchFamily="34" charset="0"/>
                <a:sym typeface="Arial" panose="020B0604020202020204" pitchFamily="34" charset="0"/>
              </a:rPr>
              <a:t>                       .</a:t>
            </a:r>
            <a:endParaRPr lang="en-US" altLang="zh-CN" sz="24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zh-CN" sz="2400" dirty="0" smtClean="0">
                <a:latin typeface="Arial" panose="020B0604020202020204" pitchFamily="34" charset="0"/>
                <a:sym typeface="Arial" panose="020B0604020202020204" pitchFamily="34" charset="0"/>
              </a:rPr>
              <a:t>Hint:  </a:t>
            </a:r>
            <a:r>
              <a:rPr lang="en-US" altLang="zh-CN" sz="1800" dirty="0" smtClean="0">
                <a:latin typeface="Arial" panose="020B0604020202020204" pitchFamily="34" charset="0"/>
                <a:sym typeface="Arial" panose="020B0604020202020204" pitchFamily="34" charset="0"/>
              </a:rPr>
              <a:t>Theorem1 and Lemma 1 is the special case where there is only one packet transmitting in the </a:t>
            </a:r>
            <a:r>
              <a:rPr lang="en-US" altLang="zh-CN" sz="1800" dirty="0" err="1" smtClean="0">
                <a:latin typeface="Arial" panose="020B0604020202020204" pitchFamily="34" charset="0"/>
                <a:sym typeface="Arial" panose="020B0604020202020204" pitchFamily="34" charset="0"/>
              </a:rPr>
              <a:t>network.If</a:t>
            </a:r>
            <a:r>
              <a:rPr lang="en-US" altLang="zh-CN" sz="1800" dirty="0" smtClean="0">
                <a:latin typeface="Arial" panose="020B0604020202020204" pitchFamily="34" charset="0"/>
                <a:sym typeface="Arial" panose="020B0604020202020204" pitchFamily="34" charset="0"/>
              </a:rPr>
              <a:t> we consider each source node as a Geo/Geo/1 queue, the delay we achieved in Th1 and Le1 can be seen as service time. According to the property of  Geo/Geo/1 queue(talked in Lemma 2,omit it because of time </a:t>
            </a:r>
            <a:r>
              <a:rPr lang="en-US" altLang="zh-CN" sz="1800" dirty="0" err="1" smtClean="0">
                <a:latin typeface="Arial" panose="020B0604020202020204" pitchFamily="34" charset="0"/>
                <a:sym typeface="Arial" panose="020B0604020202020204" pitchFamily="34" charset="0"/>
              </a:rPr>
              <a:t>limmitted</a:t>
            </a:r>
            <a:r>
              <a:rPr lang="en-US" altLang="zh-CN" sz="1800" dirty="0" smtClean="0">
                <a:latin typeface="Arial" panose="020B0604020202020204" pitchFamily="34" charset="0"/>
                <a:sym typeface="Arial" panose="020B0604020202020204" pitchFamily="34" charset="0"/>
              </a:rPr>
              <a:t>),we can achieve the above delay and capacity.</a:t>
            </a:r>
            <a:endParaRPr lang="en-US" altLang="zh-CN" sz="18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-1524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8" name="Rectangle 29"/>
          <p:cNvSpPr>
            <a:spLocks noChangeArrowheads="1"/>
          </p:cNvSpPr>
          <p:nvPr/>
        </p:nvSpPr>
        <p:spPr bwMode="auto">
          <a:xfrm>
            <a:off x="-1524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108412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1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727827"/>
              </p:ext>
            </p:extLst>
          </p:nvPr>
        </p:nvGraphicFramePr>
        <p:xfrm>
          <a:off x="8315772" y="2734821"/>
          <a:ext cx="2005819" cy="781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Equation" r:id="rId6" imgW="1079280" imgH="419040" progId="Equation.DSMT4">
                  <p:embed/>
                </p:oleObj>
              </mc:Choice>
              <mc:Fallback>
                <p:oleObj name="Equation" r:id="rId6" imgW="107928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5772" y="2734821"/>
                        <a:ext cx="2005819" cy="7810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9541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9"/>
    </mc:Choice>
    <mc:Fallback xmlns="">
      <p:transition spd="slow" advTm="45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Capacity and Delay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内容占位符 2"/>
          <p:cNvSpPr txBox="1">
            <a:spLocks/>
          </p:cNvSpPr>
          <p:nvPr/>
        </p:nvSpPr>
        <p:spPr>
          <a:xfrm>
            <a:off x="685800" y="1978024"/>
            <a:ext cx="10515600" cy="5241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dirty="0" smtClean="0"/>
              <a:t>  </a:t>
            </a:r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-1524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8" name="Rectangle 29"/>
          <p:cNvSpPr>
            <a:spLocks noChangeArrowheads="1"/>
          </p:cNvSpPr>
          <p:nvPr/>
        </p:nvSpPr>
        <p:spPr bwMode="auto">
          <a:xfrm>
            <a:off x="-1524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108412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7" y="2055812"/>
            <a:ext cx="5013325" cy="339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圆角矩形 7"/>
          <p:cNvSpPr/>
          <p:nvPr/>
        </p:nvSpPr>
        <p:spPr>
          <a:xfrm>
            <a:off x="4109082" y="1825625"/>
            <a:ext cx="3384645" cy="3604881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794249" y="5565443"/>
            <a:ext cx="3384645" cy="376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Service process  </a:t>
            </a:r>
            <a:r>
              <a:rPr lang="en-US" altLang="zh-CN" dirty="0" err="1" smtClean="0"/>
              <a:t>S~Geo</a:t>
            </a:r>
            <a:r>
              <a:rPr lang="en-US" altLang="zh-CN" dirty="0" smtClean="0"/>
              <a:t>(</a:t>
            </a:r>
            <a:r>
              <a:rPr lang="el-GR" altLang="zh-CN" dirty="0" smtClean="0"/>
              <a:t>μ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5" name="圆角矩形 14"/>
          <p:cNvSpPr/>
          <p:nvPr/>
        </p:nvSpPr>
        <p:spPr>
          <a:xfrm>
            <a:off x="2287587" y="1825625"/>
            <a:ext cx="564795" cy="3627437"/>
          </a:xfrm>
          <a:prstGeom prst="roundRect">
            <a:avLst/>
          </a:prstGeom>
          <a:solidFill>
            <a:srgbClr val="FFFF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343495" y="5640544"/>
            <a:ext cx="2834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Arriving process J~B(</a:t>
            </a:r>
            <a:r>
              <a:rPr lang="el-GR" altLang="zh-CN" dirty="0" smtClean="0"/>
              <a:t>λ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187300"/>
              </p:ext>
            </p:extLst>
          </p:nvPr>
        </p:nvGraphicFramePr>
        <p:xfrm>
          <a:off x="1343495" y="6176963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矩形 17"/>
          <p:cNvSpPr/>
          <p:nvPr/>
        </p:nvSpPr>
        <p:spPr>
          <a:xfrm>
            <a:off x="7983941" y="3125335"/>
            <a:ext cx="39982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Consider it as a Queue</a:t>
            </a:r>
            <a:endParaRPr lang="zh-CN" alt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9" name="右弧形箭头 18"/>
          <p:cNvSpPr/>
          <p:nvPr/>
        </p:nvSpPr>
        <p:spPr>
          <a:xfrm>
            <a:off x="7646127" y="3627308"/>
            <a:ext cx="2900140" cy="2765023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8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1"/>
    </mc:Choice>
    <mc:Fallback xmlns="">
      <p:transition spd="slow" advTm="65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8830113"/>
                  </p:ext>
                </p:extLst>
              </p:nvPr>
            </p:nvGraphicFramePr>
            <p:xfrm>
              <a:off x="694944" y="1825625"/>
              <a:ext cx="10658856" cy="37735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52952"/>
                    <a:gridCol w="3552952"/>
                    <a:gridCol w="3552952"/>
                  </a:tblGrid>
                  <a:tr h="5934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scheme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capacity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delay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8503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Two-hop</a:t>
                          </a:r>
                          <a:r>
                            <a:rPr lang="en-US" altLang="zh-CN" sz="2800" baseline="0" dirty="0" smtClean="0"/>
                            <a:t> relay  </a:t>
                          </a:r>
                          <a:r>
                            <a:rPr lang="en-US" altLang="zh-CN" sz="2800" baseline="0" dirty="0" err="1" smtClean="0"/>
                            <a:t>w.o</a:t>
                          </a:r>
                          <a:r>
                            <a:rPr lang="en-US" altLang="zh-CN" sz="2800" baseline="0" dirty="0" smtClean="0"/>
                            <a:t> </a:t>
                          </a:r>
                          <a:r>
                            <a:rPr lang="en-US" altLang="zh-CN" sz="2800" baseline="0" dirty="0" err="1" smtClean="0"/>
                            <a:t>redund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altLang="zh-CN" sz="2800" dirty="0" smtClean="0"/>
                            <a:t>Θ</a:t>
                          </a:r>
                          <a:r>
                            <a:rPr lang="en-US" altLang="zh-CN" sz="2800" dirty="0" smtClean="0"/>
                            <a:t>(1/k)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zh-CN" sz="2800" dirty="0" smtClean="0"/>
                            <a:t>Θ</a:t>
                          </a:r>
                          <a:r>
                            <a:rPr lang="en-US" altLang="zh-CN" sz="2800" dirty="0" smtClean="0"/>
                            <a:t>(</a:t>
                          </a:r>
                          <a:r>
                            <a:rPr lang="en-US" altLang="zh-CN" sz="2800" dirty="0" err="1" smtClean="0"/>
                            <a:t>nlogk</a:t>
                          </a:r>
                          <a:r>
                            <a:rPr lang="en-US" altLang="zh-CN" sz="2800" dirty="0" smtClean="0"/>
                            <a:t>)</a:t>
                          </a:r>
                          <a:endParaRPr lang="zh-CN" altLang="en-US" sz="2800" dirty="0" smtClean="0"/>
                        </a:p>
                      </a:txBody>
                      <a:tcPr/>
                    </a:tc>
                  </a:tr>
                  <a:tr h="11715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Two-hop</a:t>
                          </a:r>
                          <a:r>
                            <a:rPr lang="en-US" altLang="zh-CN" sz="2800" baseline="0" dirty="0" smtClean="0"/>
                            <a:t> relay  </a:t>
                          </a:r>
                          <a:r>
                            <a:rPr lang="en-US" altLang="zh-CN" sz="2800" baseline="0" dirty="0" err="1" smtClean="0"/>
                            <a:t>w.o</a:t>
                          </a:r>
                          <a:r>
                            <a:rPr lang="en-US" altLang="zh-CN" sz="2800" baseline="0" dirty="0" smtClean="0"/>
                            <a:t> </a:t>
                          </a:r>
                          <a:r>
                            <a:rPr lang="en-US" altLang="zh-CN" sz="2800" baseline="0" dirty="0" err="1" smtClean="0"/>
                            <a:t>redund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sz="2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𝛺</m:t>
                                </m:r>
                                <m:r>
                                  <a:rPr lang="zh-CN" altLang="en-US" sz="2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zh-CN" altLang="en-US" sz="2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zh-CN" altLang="en-US" sz="2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zh-CN" altLang="en-US" sz="2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zh-CN" altLang="en-US" sz="2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zh-CN" altLang="en-US" sz="2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zh-CN" altLang="en-US" sz="2800" i="0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log</m:t>
                                        </m:r>
                                        <m:r>
                                          <a:rPr lang="zh-CN" altLang="en-US" sz="2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𝑘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altLang="zh-CN" sz="2800" b="0" i="0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zh-CN" altLang="en-US" sz="2800" i="1" kern="120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𝛩</m:t>
                              </m:r>
                              <m:r>
                                <a:rPr lang="zh-CN" altLang="en-US" sz="2800" i="0" kern="120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ad>
                                <m:radPr>
                                  <m:degHide m:val="on"/>
                                  <m:ctrlPr>
                                    <a:rPr lang="zh-CN" altLang="en-US" sz="2800" i="1" kern="120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sz="2800" i="1" kern="120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zh-CN" altLang="en-US" sz="2800" i="0" kern="120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log</m:t>
                                  </m:r>
                                  <m:r>
                                    <a:rPr lang="zh-CN" altLang="en-US" sz="2800" i="1" kern="120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𝑘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altLang="zh-CN" sz="2800" dirty="0" smtClean="0"/>
                            <a:t>)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10636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err="1" smtClean="0"/>
                            <a:t>Mlti</a:t>
                          </a:r>
                          <a:r>
                            <a:rPr lang="en-US" altLang="zh-CN" sz="2800" dirty="0" smtClean="0"/>
                            <a:t>-hop relay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sz="2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𝛰</m:t>
                                </m:r>
                                <m:r>
                                  <a:rPr lang="zh-CN" altLang="en-US" sz="2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zh-CN" altLang="en-US" sz="2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zh-CN" altLang="en-US" sz="2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d>
                                      <m:dPr>
                                        <m:begChr m:val=""/>
                                        <m:ctrlPr>
                                          <a:rPr lang="zh-CN" altLang="en-US" sz="2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zh-CN" altLang="en-US" sz="2800" i="0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log</m:t>
                                        </m:r>
                                        <m:r>
                                          <a:rPr lang="zh-CN" altLang="en-US" sz="2800" i="0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⁡(</m:t>
                                        </m:r>
                                        <m:r>
                                          <a:rPr lang="zh-CN" altLang="en-US" sz="2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𝑁</m:t>
                                        </m:r>
                                        <m:r>
                                          <a:rPr lang="zh-CN" altLang="en-US" sz="2800" i="0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∗</m:t>
                                        </m:r>
                                        <m:r>
                                          <a:rPr lang="zh-CN" altLang="en-US" sz="2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𝑙𝑜𝑔𝐾</m:t>
                                        </m:r>
                                      </m:e>
                                    </m:d>
                                  </m:den>
                                </m:f>
                                <m:r>
                                  <a:rPr lang="en-US" altLang="zh-CN" sz="2800" b="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altLang="zh-CN" sz="2800" b="0" dirty="0" smtClean="0"/>
                            <a:t>Θ</a:t>
                          </a:r>
                          <a:r>
                            <a:rPr lang="en-US" altLang="zh-CN" sz="2800" b="0" dirty="0" smtClean="0"/>
                            <a:t>(</a:t>
                          </a:r>
                          <a:r>
                            <a:rPr lang="en-US" altLang="zh-CN" sz="2800" b="0" dirty="0" err="1" smtClean="0"/>
                            <a:t>logN</a:t>
                          </a:r>
                          <a:r>
                            <a:rPr lang="en-US" altLang="zh-CN" sz="2800" b="0" dirty="0" smtClean="0"/>
                            <a:t>) </a:t>
                          </a:r>
                          <a:endParaRPr lang="zh-CN" altLang="en-US" sz="40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8830113"/>
                  </p:ext>
                </p:extLst>
              </p:nvPr>
            </p:nvGraphicFramePr>
            <p:xfrm>
              <a:off x="694944" y="1825625"/>
              <a:ext cx="10658856" cy="37735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52952"/>
                    <a:gridCol w="3552952"/>
                    <a:gridCol w="3552952"/>
                  </a:tblGrid>
                  <a:tr h="5934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scheme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capacity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delay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944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Two-hop</a:t>
                          </a:r>
                          <a:r>
                            <a:rPr lang="en-US" altLang="zh-CN" sz="2800" baseline="0" dirty="0" smtClean="0"/>
                            <a:t> relay  </a:t>
                          </a:r>
                          <a:r>
                            <a:rPr lang="en-US" altLang="zh-CN" sz="2800" baseline="0" dirty="0" err="1" smtClean="0"/>
                            <a:t>w.o</a:t>
                          </a:r>
                          <a:r>
                            <a:rPr lang="en-US" altLang="zh-CN" sz="2800" baseline="0" dirty="0" smtClean="0"/>
                            <a:t> </a:t>
                          </a:r>
                          <a:r>
                            <a:rPr lang="en-US" altLang="zh-CN" sz="2800" baseline="0" dirty="0" err="1" smtClean="0"/>
                            <a:t>redund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altLang="zh-CN" sz="2800" dirty="0" smtClean="0"/>
                            <a:t>Θ</a:t>
                          </a:r>
                          <a:r>
                            <a:rPr lang="en-US" altLang="zh-CN" sz="2800" dirty="0" smtClean="0"/>
                            <a:t>(1/k)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zh-CN" sz="2800" dirty="0" smtClean="0"/>
                            <a:t>Θ</a:t>
                          </a:r>
                          <a:r>
                            <a:rPr lang="en-US" altLang="zh-CN" sz="2800" dirty="0" smtClean="0"/>
                            <a:t>(</a:t>
                          </a:r>
                          <a:r>
                            <a:rPr lang="en-US" altLang="zh-CN" sz="2800" dirty="0" err="1" smtClean="0"/>
                            <a:t>nlogk</a:t>
                          </a:r>
                          <a:r>
                            <a:rPr lang="en-US" altLang="zh-CN" sz="2800" dirty="0" smtClean="0"/>
                            <a:t>)</a:t>
                          </a:r>
                          <a:endParaRPr lang="zh-CN" altLang="en-US" sz="2800" dirty="0" smtClean="0"/>
                        </a:p>
                      </a:txBody>
                      <a:tcPr/>
                    </a:tc>
                  </a:tr>
                  <a:tr h="11715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Two-hop</a:t>
                          </a:r>
                          <a:r>
                            <a:rPr lang="en-US" altLang="zh-CN" sz="2800" baseline="0" dirty="0" smtClean="0"/>
                            <a:t> relay  </a:t>
                          </a:r>
                          <a:r>
                            <a:rPr lang="en-US" altLang="zh-CN" sz="2800" baseline="0" dirty="0" err="1" smtClean="0"/>
                            <a:t>w.o</a:t>
                          </a:r>
                          <a:r>
                            <a:rPr lang="en-US" altLang="zh-CN" sz="2800" baseline="0" dirty="0" smtClean="0"/>
                            <a:t> </a:t>
                          </a:r>
                          <a:r>
                            <a:rPr lang="en-US" altLang="zh-CN" sz="2800" baseline="0" dirty="0" err="1" smtClean="0"/>
                            <a:t>redund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343" t="-136458" r="-100686" b="-921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343" t="-136458" r="-686" b="-92188"/>
                          </a:stretch>
                        </a:blipFill>
                      </a:tcPr>
                    </a:tc>
                  </a:tr>
                  <a:tr h="10636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err="1" smtClean="0"/>
                            <a:t>Mlti</a:t>
                          </a:r>
                          <a:r>
                            <a:rPr lang="en-US" altLang="zh-CN" sz="2800" dirty="0" smtClean="0"/>
                            <a:t>-hop relay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343" t="-259429" r="-100686" b="-1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altLang="zh-CN" sz="2800" b="0" dirty="0" smtClean="0"/>
                            <a:t>Θ</a:t>
                          </a:r>
                          <a:r>
                            <a:rPr lang="en-US" altLang="zh-CN" sz="2800" b="0" dirty="0" smtClean="0"/>
                            <a:t>(</a:t>
                          </a:r>
                          <a:r>
                            <a:rPr lang="en-US" altLang="zh-CN" sz="2800" b="0" dirty="0" err="1" smtClean="0"/>
                            <a:t>logN</a:t>
                          </a:r>
                          <a:r>
                            <a:rPr lang="en-US" altLang="zh-CN" sz="2800" b="0" dirty="0" smtClean="0"/>
                            <a:t>) </a:t>
                          </a:r>
                          <a:endParaRPr lang="zh-CN" altLang="en-US" sz="40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</a:t>
            </a:r>
            <a:endParaRPr lang="zh-CN" altLang="en-US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altLang="zh-CN" sz="2200" b="0" dirty="0" smtClean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marL="228600" lvl="1">
              <a:spcBef>
                <a:spcPts val="1000"/>
              </a:spcBef>
            </a:pPr>
            <a:endParaRPr lang="en-US" altLang="zh-CN" sz="22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zh-CN" altLang="en-US" b="1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1482320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487680" y="5816473"/>
            <a:ext cx="114360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pPr algn="ctr"/>
            <a:r>
              <a:rPr lang="en-US" altLang="zh-CN" sz="2400" b="0" cap="none" spc="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Compared to two-</a:t>
            </a:r>
            <a:r>
              <a:rPr lang="en-US" altLang="zh-CN" sz="2400" b="0" cap="none" spc="0" dirty="0" err="1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hop,the</a:t>
            </a:r>
            <a:r>
              <a:rPr lang="en-US" altLang="zh-CN" sz="2400" b="0" cap="none" spc="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delay is far better than It while  the capacity is worse than it.</a:t>
            </a:r>
            <a:endParaRPr lang="zh-CN" altLang="en-US" sz="2400" b="0" cap="none" spc="0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783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849"/>
    </mc:Choice>
    <mc:Fallback xmlns="">
      <p:transition spd="slow" advTm="2284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063" y="243929"/>
            <a:ext cx="10515600" cy="1325563"/>
          </a:xfrm>
        </p:spPr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and future work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CN" b="0" i="1" cap="none" spc="0" dirty="0" smtClean="0">
                    <a:ln w="0"/>
                    <a:solidFill>
                      <a:schemeClr val="tx2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Conclusion:</a:t>
                </a:r>
              </a:p>
              <a:p>
                <a:r>
                  <a:rPr lang="en-US" altLang="zh-CN" sz="2400" b="0" cap="none" spc="0" dirty="0" smtClean="0">
                    <a:ln w="0"/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The </a:t>
                </a:r>
                <a:r>
                  <a:rPr lang="en-US" altLang="zh-CN" sz="2400" b="0" cap="none" spc="0" dirty="0" smtClean="0">
                    <a:ln w="0"/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boundary </a:t>
                </a:r>
                <a:r>
                  <a:rPr lang="en-US" altLang="zh-CN" sz="2400" b="0" cap="none" spc="0" dirty="0" smtClean="0">
                    <a:ln w="0"/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of delay </a:t>
                </a:r>
                <a:r>
                  <a:rPr lang="el-GR" altLang="zh-CN" sz="2400" b="1" dirty="0"/>
                  <a:t>Θ</a:t>
                </a:r>
                <a:r>
                  <a:rPr lang="en-US" altLang="zh-CN" sz="2400" b="1" dirty="0"/>
                  <a:t>(</a:t>
                </a:r>
                <a:r>
                  <a:rPr lang="en-US" altLang="zh-CN" sz="2400" b="1" dirty="0" err="1"/>
                  <a:t>logN</a:t>
                </a:r>
                <a:r>
                  <a:rPr lang="en-US" altLang="zh-CN" sz="2400" b="1" dirty="0"/>
                  <a:t>) </a:t>
                </a:r>
                <a:endParaRPr lang="en-US" altLang="zh-CN" sz="2400" b="0" cap="none" spc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r>
                  <a:rPr lang="en-US" altLang="zh-CN" sz="2400" dirty="0" smtClean="0">
                    <a:ln w="0"/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The capacity is</a:t>
                </a:r>
                <a14:m>
                  <m:oMath xmlns:m="http://schemas.openxmlformats.org/officeDocument/2006/math">
                    <m:r>
                      <a:rPr lang="zh-CN" altLang="en-US" sz="2400" i="1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𝛰</m:t>
                    </m:r>
                    <m:r>
                      <a:rPr lang="zh-CN" altLang="en-US" sz="24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zh-CN" altLang="en-US" sz="2400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24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begChr m:val=""/>
                            <m:ctrlPr>
                              <a:rPr lang="zh-CN" altLang="en-US" sz="24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zh-CN" altLang="en-US" sz="24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zh-CN" altLang="en-US" sz="240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zh-CN" altLang="en-US" sz="24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zh-CN" altLang="en-US" sz="240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zh-CN" altLang="en-US" sz="24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𝑙𝑜𝑔𝐾</m:t>
                            </m:r>
                          </m:e>
                        </m:d>
                      </m:den>
                    </m:f>
                    <m:r>
                      <a:rPr lang="en-US" altLang="zh-CN" sz="24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b="0" cap="none" spc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r>
                  <a:rPr lang="en-US" altLang="zh-CN" sz="2400" b="0" cap="none" spc="0" dirty="0" smtClean="0">
                    <a:ln w="0"/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Compared to two-</a:t>
                </a:r>
                <a:r>
                  <a:rPr lang="en-US" altLang="zh-CN" sz="2400" b="0" cap="none" spc="0" dirty="0" err="1" smtClean="0">
                    <a:ln w="0"/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hop,the</a:t>
                </a:r>
                <a:r>
                  <a:rPr lang="en-US" altLang="zh-CN" sz="2400" b="0" cap="none" spc="0" dirty="0" smtClean="0">
                    <a:ln w="0"/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delay is far better than it ,while  the capacity is worse than it.</a:t>
                </a:r>
              </a:p>
              <a:p>
                <a:endParaRPr lang="zh-CN" altLang="en-US" sz="2400" b="0" cap="none" spc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r>
                  <a:rPr lang="en-US" altLang="zh-CN" sz="2400" i="1" dirty="0" smtClean="0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Arial" panose="020B0604020202020204" pitchFamily="34" charset="0"/>
                  </a:rPr>
                  <a:t>Future work</a:t>
                </a:r>
                <a:r>
                  <a:rPr lang="zh-CN" altLang="zh-CN" sz="2400" i="1" dirty="0" smtClean="0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Arial" panose="020B0604020202020204" pitchFamily="34" charset="0"/>
                  </a:rPr>
                  <a:t>:</a:t>
                </a:r>
                <a:r>
                  <a:rPr lang="zh-CN" altLang="zh-CN" sz="24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endParaRPr lang="en-US" altLang="zh-CN" sz="2400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r>
                  <a:rPr lang="en-US" altLang="zh-CN" sz="24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   we do not demonstrate why the capacity and delay cannot both better than those of two-</a:t>
                </a:r>
                <a:r>
                  <a:rPr lang="en-US" altLang="zh-CN" sz="2400" dirty="0" err="1" smtClean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hop.In</a:t>
                </a:r>
                <a:r>
                  <a:rPr lang="en-US" altLang="zh-CN" sz="24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other word, there is a tradeoff between the delay and capacity ,which we will prove it in the future. </a:t>
                </a: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75" t="-32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82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03"/>
    </mc:Choice>
    <mc:Fallback xmlns="">
      <p:transition spd="slow" advTm="27403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374710" y="2784143"/>
            <a:ext cx="65918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9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 You</a:t>
            </a:r>
            <a:endParaRPr lang="zh-CN" alt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035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79"/>
    </mc:Choice>
    <mc:Fallback xmlns="">
      <p:transition spd="slow" advTm="1147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Previous  work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56059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altLang="zh-CN" sz="20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In [1],Michael J and </a:t>
            </a:r>
            <a:r>
              <a:rPr lang="en-US" altLang="zh-CN" sz="2000" b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Eytan</a:t>
            </a:r>
            <a:r>
              <a:rPr lang="en-US" altLang="zh-CN" sz="20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zh-CN" sz="2000" b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Modiano</a:t>
            </a:r>
            <a:r>
              <a:rPr lang="en-US" altLang="zh-CN" sz="20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focus on the unicast under  two-hop  algorithm ,demonstrating that it can achieve the delay of O(N) without redundancy and the delay of             with redundancy.</a:t>
            </a:r>
          </a:p>
          <a:p>
            <a:pPr marL="228600" lvl="1">
              <a:spcBef>
                <a:spcPts val="1000"/>
              </a:spcBef>
            </a:pPr>
            <a:r>
              <a:rPr lang="en-US" altLang="zh-CN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In [2],</a:t>
            </a:r>
            <a:r>
              <a:rPr lang="en-US" altLang="zh-CN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Xinbing</a:t>
            </a:r>
            <a:r>
              <a:rPr lang="en-US" altLang="zh-CN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Wang and his cooperators extend the unicast to multicast(</a:t>
            </a:r>
            <a:r>
              <a:rPr lang="en-US" altLang="zh-CN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Motioncast</a:t>
            </a:r>
            <a:r>
              <a:rPr lang="en-US" altLang="zh-CN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) and find out that we can achieve the delay                 ,                   respectively without and with </a:t>
            </a:r>
            <a:r>
              <a:rPr lang="en-US" altLang="zh-CN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redundancy.Howerever</a:t>
            </a:r>
            <a:r>
              <a:rPr lang="en-US" altLang="zh-CN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is also limited in two-hop</a:t>
            </a:r>
            <a:r>
              <a:rPr lang="en-US" altLang="zh-CN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</a:t>
            </a:r>
          </a:p>
          <a:p>
            <a:pPr marL="228600" lvl="1">
              <a:spcBef>
                <a:spcPts val="1000"/>
              </a:spcBef>
            </a:pPr>
            <a:endParaRPr lang="en-US" altLang="zh-CN" sz="2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altLang="zh-CN" sz="2000" dirty="0" smtClean="0">
              <a:latin typeface="Arial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en-US" altLang="zh-CN" sz="2000" dirty="0">
              <a:latin typeface="Arial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2044589" y="2344363"/>
                <a:ext cx="924099" cy="4223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𝛰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589" y="2344363"/>
                <a:ext cx="924099" cy="422360"/>
              </a:xfrm>
              <a:prstGeom prst="rect">
                <a:avLst/>
              </a:prstGeom>
              <a:blipFill rotWithShape="0">
                <a:blip r:embed="rId2"/>
                <a:stretch>
                  <a:fillRect t="-144928" r="-69079" b="-2231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5381094" y="3025970"/>
                <a:ext cx="1156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𝛩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094" y="3025970"/>
                <a:ext cx="1156855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19672" r="-44444" b="-1836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6710790" y="2965504"/>
                <a:ext cx="1336199" cy="429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𝛩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790" y="2965504"/>
                <a:ext cx="1336199" cy="429798"/>
              </a:xfrm>
              <a:prstGeom prst="rect">
                <a:avLst/>
              </a:prstGeom>
              <a:blipFill rotWithShape="0">
                <a:blip r:embed="rId4"/>
                <a:stretch>
                  <a:fillRect t="-139437" r="-47489" b="-2154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/>
          <p:cNvSpPr txBox="1"/>
          <p:nvPr/>
        </p:nvSpPr>
        <p:spPr>
          <a:xfrm>
            <a:off x="838200" y="4595647"/>
            <a:ext cx="9949218" cy="14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>
              <a:spcBef>
                <a:spcPts val="1000"/>
              </a:spcBef>
            </a:pP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[1] M. J. Neely, and E. </a:t>
            </a:r>
            <a:r>
              <a:rPr lang="en-US" altLang="zh-CN" sz="1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Modiano</a:t>
            </a: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‘’Capacity and delay tradeoffs for ad hoc mobile networks,''  IEEE Transactions on Information Theory, vol. 51, no. 6, pp. 1917-1937, Jun. 2005.</a:t>
            </a:r>
          </a:p>
          <a:p>
            <a:pPr marL="228600" lvl="1">
              <a:spcBef>
                <a:spcPts val="1000"/>
              </a:spcBef>
            </a:pP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[2]</a:t>
            </a:r>
            <a:r>
              <a:rPr lang="en-US" altLang="zh-CN" sz="1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Xinbing</a:t>
            </a: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1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Wang,Wentao</a:t>
            </a: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Huang, </a:t>
            </a:r>
            <a:r>
              <a:rPr lang="en-US" altLang="zh-CN" sz="1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ShangXing</a:t>
            </a: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1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Wang,Jinbei</a:t>
            </a: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Zhang ,and </a:t>
            </a:r>
            <a:r>
              <a:rPr lang="en-US" altLang="zh-CN" sz="1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Chenhui</a:t>
            </a: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1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Hu”Delay</a:t>
            </a: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and Capacity tradeoff analysis for </a:t>
            </a:r>
            <a:r>
              <a:rPr lang="en-US" altLang="zh-CN" sz="1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motioncast</a:t>
            </a:r>
            <a:r>
              <a:rPr lang="en-US" altLang="zh-CN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” IEEE Transactions on Information Theory, vol. 19, no. 5, pp. 1354-1366, Oct. 2011.</a:t>
            </a:r>
          </a:p>
          <a:p>
            <a:endParaRPr lang="zh-CN" altLang="en-US" dirty="0"/>
          </a:p>
        </p:txBody>
      </p:sp>
      <p:cxnSp>
        <p:nvCxnSpPr>
          <p:cNvPr id="12" name="直接连接符 11"/>
          <p:cNvCxnSpPr/>
          <p:nvPr/>
        </p:nvCxnSpPr>
        <p:spPr>
          <a:xfrm>
            <a:off x="18197" y="1386491"/>
            <a:ext cx="12173803" cy="178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89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14"/>
    </mc:Choice>
    <mc:Fallback xmlns="">
      <p:transition spd="slow" advTm="3091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zh-CN" altLang="en-US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</a:t>
            </a:r>
            <a:r>
              <a:rPr lang="en-US" altLang="zh-CN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presentation,we</a:t>
            </a:r>
            <a:r>
              <a:rPr lang="en-US" altLang="zh-CN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focus on the multicast under multi-hop and answer the following questions:</a:t>
            </a:r>
          </a:p>
          <a:p>
            <a:endParaRPr lang="en-US" altLang="zh-CN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zh-CN" sz="2200" b="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What is the upper bound and lower bound of the delay?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altLang="zh-CN" sz="2200" b="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zh-CN" sz="2200" b="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What is the maximum per-node Multicast capacity?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altLang="zh-CN" sz="2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zh-CN" sz="2200" b="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Is it better than two-hop?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altLang="zh-CN" sz="2200" b="0" dirty="0" smtClean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marL="228600" lvl="1">
              <a:spcBef>
                <a:spcPts val="1000"/>
              </a:spcBef>
            </a:pPr>
            <a:endParaRPr lang="en-US" altLang="zh-CN" sz="2200" dirty="0">
              <a:latin typeface="Arial" panose="020B0604020202020204" pitchFamily="34" charset="0"/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08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19"/>
    </mc:Choice>
    <mc:Fallback xmlns="">
      <p:transition spd="slow" advTm="2101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model and definition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5579" y="200304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zh-CN" altLang="zh-CN" sz="24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Arial" panose="020B0604020202020204" pitchFamily="34" charset="0"/>
              </a:rPr>
              <a:t>Cell partitioned Network:</a:t>
            </a:r>
            <a:r>
              <a:rPr lang="zh-CN" altLang="zh-CN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1">
              <a:buClr>
                <a:schemeClr val="tx2"/>
              </a:buClr>
            </a:pP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</a:t>
            </a: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he network is a unit square and there are  </a:t>
            </a: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N </a:t>
            </a: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mobile nodes in it. </a:t>
            </a:r>
            <a:endParaRPr lang="en-US" altLang="zh-CN" sz="20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marL="457200" lvl="1" indent="0">
              <a:buClr>
                <a:schemeClr val="tx2"/>
              </a:buClr>
              <a:buNone/>
            </a:pP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Divide it into               </a:t>
            </a: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cells with equal size.</a:t>
            </a:r>
          </a:p>
          <a:p>
            <a:pPr lvl="1">
              <a:buClr>
                <a:schemeClr val="tx2"/>
              </a:buClr>
            </a:pPr>
            <a:endParaRPr lang="zh-CN" altLang="zh-CN" sz="17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CN" altLang="zh-CN" sz="24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Arial" panose="020B0604020202020204" pitchFamily="34" charset="0"/>
              </a:rPr>
              <a:t>Mobility Model:</a:t>
            </a:r>
            <a:r>
              <a:rPr lang="zh-CN" altLang="zh-CN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1">
              <a:buClr>
                <a:schemeClr val="tx2"/>
              </a:buClr>
            </a:pP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Divid</a:t>
            </a: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e</a:t>
            </a: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time into constant duration slots</a:t>
            </a: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lvl="1">
              <a:buClr>
                <a:schemeClr val="tx2"/>
              </a:buClr>
            </a:pP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</a:t>
            </a: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</a:t>
            </a: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</a:t>
            </a: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</a:t>
            </a: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</a:t>
            </a: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 mobility model. </a:t>
            </a:r>
            <a:endParaRPr lang="en-US" altLang="zh-CN" sz="20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lvl="2">
              <a:buClr>
                <a:schemeClr val="tx2"/>
              </a:buClr>
            </a:pPr>
            <a:r>
              <a:rPr lang="zh-CN" altLang="zh-CN" sz="180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sym typeface="Arial" panose="020B0604020202020204" pitchFamily="34" charset="0"/>
              </a:rPr>
              <a:t>The initial position of each node is equally likely to be any of the </a:t>
            </a:r>
            <a:r>
              <a:rPr lang="en-US" altLang="zh-CN" sz="180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sym typeface="Arial" panose="020B0604020202020204" pitchFamily="34" charset="0"/>
              </a:rPr>
              <a:t>C </a:t>
            </a:r>
            <a:r>
              <a:rPr lang="zh-CN" altLang="zh-CN" sz="180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sym typeface="Arial" panose="020B0604020202020204" pitchFamily="34" charset="0"/>
              </a:rPr>
              <a:t>cells independent of others. And at the beginning of each time slot, nodes randomly choose and move to a new cell i.i.d. over all cells in the network. </a:t>
            </a:r>
          </a:p>
          <a:p>
            <a:pPr lvl="1">
              <a:buClr>
                <a:schemeClr val="tx2"/>
              </a:buClr>
            </a:pPr>
            <a:r>
              <a:rPr lang="en-US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The cell-partitioned network model restricts communication to one transmission per cell per timeslot</a:t>
            </a:r>
            <a:endParaRPr lang="zh-CN" altLang="en-US" sz="2000" dirty="0" smtClean="0"/>
          </a:p>
          <a:p>
            <a:pPr lvl="1">
              <a:buClr>
                <a:schemeClr val="tx2"/>
              </a:buClr>
            </a:pPr>
            <a:r>
              <a:rPr lang="zh-CN" altLang="zh-CN" sz="2000" b="0" dirty="0" smtClean="0">
                <a:solidFill>
                  <a:schemeClr val="tx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model captures the characteristic of the infinite mobility. With the help of mobility, packets can be carried by the nodes until they reach the destinations</a:t>
            </a:r>
            <a:endParaRPr lang="en-US" altLang="zh-CN" sz="20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" name="Picture 5" descr="txp_f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31" y="2657118"/>
            <a:ext cx="968375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059" y="573082"/>
            <a:ext cx="3102320" cy="310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36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154"/>
    </mc:Choice>
    <mc:Fallback xmlns="">
      <p:transition spd="slow" advTm="9915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model and definition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2388" y="2016694"/>
            <a:ext cx="71502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altLang="zh-CN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source–destination relationships </a:t>
            </a:r>
            <a:r>
              <a:rPr lang="en-US" altLang="zh-CN" sz="2000" b="1" i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r>
              <a:rPr lang="en-US" altLang="zh-CN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</a:rPr>
              <a:t>In particular, we assume the number of users is divisible by k+1 and number all the nodes from 1 to N . 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altLang="zh-CN" sz="2000" dirty="0" smtClean="0">
                <a:solidFill>
                  <a:schemeClr val="accent5">
                    <a:lumMod val="50000"/>
                  </a:schemeClr>
                </a:solidFill>
              </a:rPr>
              <a:t>We 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</a:rPr>
              <a:t>uniformly and randomly divide the network into different groups with each of them having k+1 nodes. 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altLang="zh-CN" sz="2000" dirty="0" smtClean="0">
                <a:solidFill>
                  <a:schemeClr val="accent5">
                    <a:lumMod val="50000"/>
                  </a:schemeClr>
                </a:solidFill>
              </a:rPr>
              <a:t>Assume 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</a:rPr>
              <a:t>packets from each node in a specific group must be delivered to all the other nodes within the group. </a:t>
            </a:r>
            <a:r>
              <a:rPr lang="en-US" altLang="zh-CN" sz="2000" dirty="0" smtClean="0">
                <a:solidFill>
                  <a:schemeClr val="accent5">
                    <a:lumMod val="50000"/>
                  </a:schemeClr>
                </a:solidFill>
              </a:rPr>
              <a:t>Nodes not 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</a:rPr>
              <a:t>belonging to the group can serve as relays. 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altLang="zh-CN" sz="2000" dirty="0" smtClean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</a:rPr>
              <a:t>relationships do not change as nodes move </a:t>
            </a:r>
            <a:r>
              <a:rPr lang="en-US" altLang="zh-CN" sz="2000" dirty="0" smtClean="0">
                <a:solidFill>
                  <a:schemeClr val="accent5">
                    <a:lumMod val="50000"/>
                  </a:schemeClr>
                </a:solidFill>
              </a:rPr>
              <a:t>around.</a:t>
            </a:r>
            <a:endParaRPr lang="en-US" altLang="zh-CN" sz="2000" b="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678" y="2344240"/>
            <a:ext cx="3268638" cy="333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4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70"/>
    </mc:Choice>
    <mc:Fallback xmlns="">
      <p:transition spd="slow" advTm="5157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063" y="243929"/>
            <a:ext cx="10515600" cy="1325563"/>
          </a:xfrm>
        </p:spPr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model and definition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24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Arial" panose="020B0604020202020204" pitchFamily="34" charset="0"/>
              </a:rPr>
              <a:t>Definition of Capacity:</a:t>
            </a:r>
            <a:r>
              <a:rPr lang="zh-CN" altLang="zh-CN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zh-CN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zh-CN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 fixe</a:t>
            </a:r>
            <a:r>
              <a:rPr lang="en-US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</a:t>
            </a:r>
            <a:r>
              <a:rPr lang="zh-CN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, the network is </a:t>
            </a:r>
            <a:r>
              <a:rPr lang="zh-CN" altLang="zh-CN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stable </a:t>
            </a:r>
            <a:r>
              <a:rPr lang="zh-CN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there exists a scheduling algorithm so that the queue in each node does not </a:t>
            </a:r>
            <a:r>
              <a:rPr lang="en-US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</a:t>
            </a:r>
            <a:r>
              <a:rPr lang="zh-CN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infinity as time goes to infinity. </a:t>
            </a:r>
            <a:endParaRPr lang="en-US" altLang="zh-CN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zh-CN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zh-CN" altLang="zh-CN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per-node capacity</a:t>
            </a:r>
            <a:r>
              <a:rPr lang="zh-CN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network is the maximum rate    that it can stably support. </a:t>
            </a:r>
            <a:endParaRPr lang="en-US" altLang="zh-CN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altLang="zh-CN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zh-CN" altLang="zh-CN" sz="1800" dirty="0" smtClean="0">
              <a:solidFill>
                <a:schemeClr val="tx1"/>
              </a:solidFill>
            </a:endParaRPr>
          </a:p>
          <a:p>
            <a:r>
              <a:rPr lang="zh-CN" altLang="zh-CN" sz="24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Arial" panose="020B0604020202020204" pitchFamily="34" charset="0"/>
              </a:rPr>
              <a:t>Definition of Delay:</a:t>
            </a:r>
            <a:r>
              <a:rPr lang="zh-CN" altLang="zh-CN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zh-CN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r>
              <a:rPr lang="en-US" altLang="zh-CN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zh-CN" altLang="zh-CN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delay for a packet is defined as the time it takes the packet to reach all its   </a:t>
            </a:r>
            <a:r>
              <a:rPr lang="en-US" altLang="zh-CN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 </a:t>
            </a:r>
            <a:r>
              <a:rPr lang="zh-CN" altLang="zh-CN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destinations </a:t>
            </a:r>
            <a:r>
              <a:rPr lang="en-US" altLang="zh-CN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zh-CN" altLang="zh-CN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after it arrives at the source.</a:t>
            </a:r>
            <a:endParaRPr lang="en-US" altLang="zh-CN" sz="20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" name="Picture 5" descr="txp_f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794" y="2207952"/>
            <a:ext cx="217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txp_f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206" y="2931828"/>
            <a:ext cx="217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217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57"/>
    </mc:Choice>
    <mc:Fallback xmlns="">
      <p:transition spd="slow" advTm="1825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Multihop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Relay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 for Multicast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timeslot and for each cell containing at least two users.</a:t>
            </a:r>
            <a:endParaRPr lang="zh-CN" altLang="zh-CN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If there exists a source–destination pair within the </a:t>
            </a:r>
            <a:r>
              <a:rPr lang="en-US" altLang="zh-CN" sz="24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cell,randomly</a:t>
            </a: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choose such a pair (uniformly over all such pairs in the cell). If the source contains a new packet intended for that destination, transmit. </a:t>
            </a:r>
            <a:r>
              <a:rPr lang="en-US" altLang="zh-CN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when the receiver has received it before, ignore it 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altLang="zh-CN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 </a:t>
            </a: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remain idle.</a:t>
            </a:r>
            <a:endParaRPr lang="zh-CN" altLang="zh-CN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If there is no source–destination pair in the cell, designate a random user within the cell as sender. Independently choose another user as receiver among the remaining  users within the cell. With equal probability, randomly choose one of the two options.</a:t>
            </a:r>
            <a:endParaRPr lang="zh-CN" altLang="zh-CN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sz="20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93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598"/>
    </mc:Choice>
    <mc:Fallback xmlns="">
      <p:transition spd="slow" advTm="5959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Multihop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Relay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 for Multicast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r>
              <a:rPr lang="en-US" altLang="zh-CN" sz="2400" dirty="0"/>
              <a:t>• </a:t>
            </a:r>
            <a:r>
              <a:rPr lang="en-US" altLang="zh-CN" sz="2400" i="1" dirty="0"/>
              <a:t>Send a Relay packet to its Destination: </a:t>
            </a:r>
            <a:r>
              <a:rPr lang="en-US" altLang="zh-CN" sz="2400" dirty="0"/>
              <a:t>If the designated transmitter has a packet destined for </a:t>
            </a:r>
            <a:r>
              <a:rPr lang="en-US" altLang="zh-CN" sz="2400" dirty="0" smtClean="0"/>
              <a:t> the </a:t>
            </a:r>
            <a:r>
              <a:rPr lang="en-US" altLang="zh-CN" sz="2400" dirty="0"/>
              <a:t>designated receiver, send that packet to the receiver. But when the receiver has received it before, ignore it .Else remain idle. 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• </a:t>
            </a:r>
            <a:r>
              <a:rPr lang="en-US" altLang="zh-CN" sz="2400" i="1" dirty="0"/>
              <a:t>Send a New Relay Packet: </a:t>
            </a:r>
            <a:r>
              <a:rPr lang="en-US" altLang="zh-CN" sz="2400" dirty="0"/>
              <a:t>If the designated transmitter has a packet, relay that packet to the designated receiver. But when the receiver has received it before, ignore it .Else remain idle.</a:t>
            </a:r>
            <a:endParaRPr lang="zh-CN" altLang="zh-CN" sz="2400" dirty="0"/>
          </a:p>
          <a:p>
            <a:pPr marL="0" indent="0">
              <a:buNone/>
            </a:pP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When </a:t>
            </a:r>
            <a:r>
              <a:rPr lang="en-US" altLang="zh-CN" sz="2400" dirty="0"/>
              <a:t>the packet has transmitted to all of the k destinations, delete it.</a:t>
            </a:r>
            <a:endParaRPr lang="zh-CN" altLang="zh-CN" sz="2400" dirty="0"/>
          </a:p>
          <a:p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50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80"/>
    </mc:Choice>
    <mc:Fallback xmlns="">
      <p:transition spd="slow" advTm="4818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4800"/>
              </p:ext>
            </p:extLst>
          </p:nvPr>
        </p:nvGraphicFramePr>
        <p:xfrm>
          <a:off x="1220848" y="2505929"/>
          <a:ext cx="3671034" cy="3671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Visio" r:id="rId4" imgW="1756791" imgH="1756791" progId="Visio.Drawing.11">
                  <p:embed/>
                </p:oleObj>
              </mc:Choice>
              <mc:Fallback>
                <p:oleObj name="Visio" r:id="rId4" imgW="1756791" imgH="175679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848" y="2505929"/>
                        <a:ext cx="3671034" cy="36710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Multihop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Relay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 for Multicast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  </a:t>
            </a:r>
          </a:p>
          <a:p>
            <a:pPr marL="0" indent="0">
              <a:buNone/>
            </a:pPr>
            <a:r>
              <a:rPr lang="en-US" altLang="zh-CN" sz="2000" dirty="0" smtClean="0"/>
              <a:t>  </a:t>
            </a:r>
            <a:r>
              <a:rPr lang="zh-CN" altLang="zh-CN" sz="2000" dirty="0" smtClean="0"/>
              <a:t> </a:t>
            </a:r>
            <a:endParaRPr lang="en-US" altLang="zh-CN" sz="2400" b="0" dirty="0" smtClean="0">
              <a:solidFill>
                <a:schemeClr val="tx2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555844"/>
            <a:ext cx="12192000" cy="136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337311"/>
              </p:ext>
            </p:extLst>
          </p:nvPr>
        </p:nvGraphicFramePr>
        <p:xfrm>
          <a:off x="2797603" y="5710191"/>
          <a:ext cx="2587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Visio" r:id="rId6" imgW="226695" imgH="226695" progId="Visio.Drawing.11">
                  <p:embed/>
                </p:oleObj>
              </mc:Choice>
              <mc:Fallback>
                <p:oleObj name="Visio" r:id="rId6" imgW="226695" imgH="22669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603" y="5710191"/>
                        <a:ext cx="258762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5728"/>
              </p:ext>
            </p:extLst>
          </p:nvPr>
        </p:nvGraphicFramePr>
        <p:xfrm>
          <a:off x="3558653" y="4341446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Visio" r:id="rId8" imgW="217551" imgH="237363" progId="Visio.Drawing.11">
                  <p:embed/>
                </p:oleObj>
              </mc:Choice>
              <mc:Fallback>
                <p:oleObj name="Visio" r:id="rId8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653" y="4341446"/>
                        <a:ext cx="2444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280247"/>
              </p:ext>
            </p:extLst>
          </p:nvPr>
        </p:nvGraphicFramePr>
        <p:xfrm>
          <a:off x="4475163" y="3540172"/>
          <a:ext cx="2413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Visio" r:id="rId10" imgW="217551" imgH="237363" progId="Visio.Drawing.11">
                  <p:embed/>
                </p:oleObj>
              </mc:Choice>
              <mc:Fallback>
                <p:oleObj name="Visio" r:id="rId10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3540172"/>
                        <a:ext cx="2413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14074"/>
              </p:ext>
            </p:extLst>
          </p:nvPr>
        </p:nvGraphicFramePr>
        <p:xfrm>
          <a:off x="6428582" y="4887867"/>
          <a:ext cx="12080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Visio" r:id="rId12" imgW="1207770" imgH="1081659" progId="Visio.Drawing.11">
                  <p:embed/>
                </p:oleObj>
              </mc:Choice>
              <mc:Fallback>
                <p:oleObj name="Visio" r:id="rId12" imgW="1207770" imgH="108165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8582" y="4887867"/>
                        <a:ext cx="1208088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339959"/>
              </p:ext>
            </p:extLst>
          </p:nvPr>
        </p:nvGraphicFramePr>
        <p:xfrm>
          <a:off x="1650124" y="3402853"/>
          <a:ext cx="250825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Visio" r:id="rId14" imgW="217551" imgH="237363" progId="Visio.Drawing.11">
                  <p:embed/>
                </p:oleObj>
              </mc:Choice>
              <mc:Fallback>
                <p:oleObj name="Visio" r:id="rId14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124" y="3402853"/>
                        <a:ext cx="250825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1700187" y="1569492"/>
            <a:ext cx="2194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Case 1: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215440"/>
              </p:ext>
            </p:extLst>
          </p:nvPr>
        </p:nvGraphicFramePr>
        <p:xfrm>
          <a:off x="1656474" y="2760211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Visio" r:id="rId15" imgW="217551" imgH="237363" progId="Visio.Drawing.11">
                  <p:embed/>
                </p:oleObj>
              </mc:Choice>
              <mc:Fallback>
                <p:oleObj name="Visio" r:id="rId15" imgW="217551" imgH="2373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474" y="2760211"/>
                        <a:ext cx="2444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矩形 35"/>
          <p:cNvSpPr/>
          <p:nvPr/>
        </p:nvSpPr>
        <p:spPr>
          <a:xfrm>
            <a:off x="5761986" y="2934426"/>
            <a:ext cx="47502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i="1" dirty="0" smtClean="0">
                <a:solidFill>
                  <a:srgbClr val="0070C0"/>
                </a:solidFill>
              </a:rPr>
              <a:t>Send a packet to its Destination</a:t>
            </a:r>
            <a:endParaRPr lang="zh-CN" altLang="en-US" sz="28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2953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90"/>
    </mc:Choice>
    <mc:Fallback xmlns="">
      <p:transition spd="slow" advTm="209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11111E-6 L 2.91667E-6 -1.11111E-6 L -0.05703 -0.17731 L -0.06042 -0.0419 C -0.06901 -0.03472 -0.07786 -0.02847 -0.08607 -0.01991 C -0.08711 -0.01898 -0.08607 -0.01412 -0.08724 -0.01412 C -0.09154 -0.01412 -0.09544 -0.01806 -0.09961 -0.01991 C -0.10026 -0.02199 -0.1013 -0.02384 -0.10182 -0.02593 C -0.10234 -0.02847 -0.10247 -0.03125 -0.10286 -0.03403 C -0.10404 -0.04074 -0.1043 -0.04074 -0.10625 -0.04792 C -0.10794 -0.06319 -0.10872 -0.06736 -0.10846 -0.08773 C -0.1082 -0.11296 -0.10885 -0.13843 -0.10625 -0.16343 C -0.10573 -0.16898 -0.1026 -0.17361 -0.09961 -0.17523 C -0.09479 -0.17824 -0.09739 -0.17685 -0.09167 -0.17917 C -0.08594 -0.18611 -0.09101 -0.18125 -0.08281 -0.18519 C -0.08138 -0.18588 -0.07396 -0.19097 -0.07161 -0.1912 C -0.06224 -0.19236 -0.05299 -0.19259 -0.04362 -0.19329 C -0.04284 -0.19514 -0.04232 -0.19745 -0.04141 -0.19907 C -0.04049 -0.20093 -0.03893 -0.20139 -0.03802 -0.20324 C -0.03516 -0.20949 -0.03646 -0.21088 -0.03463 -0.21713 C -0.03411 -0.21921 -0.0332 -0.22106 -0.03242 -0.22315 C -0.03203 -0.22569 -0.03255 -0.2294 -0.03138 -0.23102 C -0.03034 -0.23218 -0.02904 -0.22963 -0.02799 -0.22894 C -0.02643 -0.22824 -0.025 -0.22778 -0.02344 -0.22708 C -0.02239 -0.22569 -0.02135 -0.22407 -0.02018 -0.22315 C -0.01797 -0.2213 -0.01562 -0.22037 -0.01341 -0.21898 C -0.00963 -0.2169 -0.01094 -0.21852 -0.00898 -0.21505 L 0.00117 -0.21898 L 0.00677 -0.20324 " pathEditMode="relative" ptsTypes="AAAAAAAAAAAAAAAAAAAAAAAAAAA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5.55556E-6 L -6.25E-7 5.55556E-6 C 0.00261 -0.00462 0.00495 -0.00971 0.00782 -0.01388 C 0.00873 -0.01527 0.01003 -0.01504 0.0112 -0.01573 C 0.01263 -0.01712 0.0142 -0.01828 0.01563 -0.0199 C 0.0168 -0.02106 0.01771 -0.02314 0.01901 -0.02383 C 0.02149 -0.02522 0.02422 -0.02522 0.02683 -0.02569 C 0.0375 -0.03518 0.02409 -0.0243 0.03802 -0.0317 C 0.03959 -0.03263 0.04102 -0.03448 0.04245 -0.03564 C 0.05339 -0.03518 0.0642 -0.03495 0.075 -0.03379 C 0.07618 -0.03356 0.07735 -0.03286 0.07839 -0.0317 C 0.07969 -0.03032 0.0806 -0.02777 0.08164 -0.02569 C 0.08594 -0.00323 0.0836 -0.01805 0.08164 0.03404 C 0.08164 0.03658 0.08138 0.03959 0.0806 0.04191 C 0.07917 0.04584 0.0767 0.04839 0.075 0.05186 C 0.07149 0.0588 0.07006 0.06413 0.06602 0.06992 C 0.06276 0.07408 0.05925 0.07755 0.05599 0.08172 C 0.05365 0.08473 0.05183 0.08959 0.04922 0.09167 C 0.04688 0.09376 0.04401 0.09306 0.04141 0.09376 C 0.02618 0.10533 0.04128 0.09538 0.02461 0.10163 C 0.02227 0.10255 0.02019 0.10464 0.01784 0.10556 C 0.01563 0.10672 0.01342 0.10695 0.0112 0.10765 C 0.00964 0.10857 0.00469 0.11158 0.00326 0.11158 C -0.00195 0.11158 -0.00716 0.11042 -0.01237 0.10973 C -0.01419 0.10834 -0.01614 0.10718 -0.01797 0.10556 C -0.02044 0.10348 -0.02448 0.09746 -0.02578 0.09376 C -0.0276 0.08867 -0.0302 0.07779 -0.0302 0.07779 C -0.02994 0.06644 -0.03033 0.0551 -0.02916 0.04399 C -0.02877 0.04075 -0.02708 0.03843 -0.02578 0.03589 C -0.02213 0.02848 -0.01888 0.02362 -0.01354 0.01992 C -0.00846 0.01667 0.00013 0.01529 0.0056 0.01413 C 0.01511 0.00834 0.01589 0.00626 0.02904 0.01205 C 0.03021 0.01251 0.02982 0.01598 0.03021 0.01806 C 0.03047 0.02084 0.03112 0.03195 0.03243 0.03589 C 0.03334 0.0389 0.03477 0.04121 0.03581 0.04399 C 0.03659 0.04584 0.03711 0.04816 0.03802 0.05001 C 0.03985 0.05371 0.04219 0.05765 0.0448 0.05996 C 0.04584 0.06089 0.04701 0.06112 0.04805 0.06181 C 0.04844 0.0639 0.04935 0.06575 0.04922 0.06783 C 0.04896 0.07917 0.04506 0.09075 0.04701 0.10163 C 0.04792 0.10695 0.053 0.10441 0.05599 0.10556 L 0.09519 0.09978 C 0.09701 0.09931 0.09909 0.09955 0.10078 0.09769 C 0.10339 0.09468 0.10743 0.08566 0.10743 0.08566 C 0.10912 0.09769 0.1086 0.09098 0.1086 0.10556 L 0.10743 0.11575 " pathEditMode="relative" ptsTypes="AAAAAAAAAAAAAAAAAAAAAAAAAAAAAAAAAAAAAAAAAAAAAA"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-6.66667E-6 L 6.04167E-6 -6.66667E-6 C 0.00313 0.03309 0.0043 0.0361 0.00105 0.07939 C 0.00053 0.08657 -0.00208 0.09259 -0.00338 0.0993 C -0.00442 0.10462 -0.0052 0.11458 -0.00559 0.11921 C -0.00338 0.12661 -0.00221 0.13541 0.00105 0.1412 C 0.003 0.14467 0.00626 0.14421 0.00886 0.14513 C 0.01107 0.14606 0.02397 0.14884 0.02566 0.14907 C 0.02605 0.15115 0.02592 0.1537 0.02683 0.15509 C 0.03269 0.16342 0.04623 0.14374 0.04701 0.14328 C 0.04884 0.13842 0.05105 0.13425 0.05261 0.12916 C 0.05977 0.10763 0.05717 0.11087 0.06264 0.08749 C 0.06472 0.0787 0.06719 0.07013 0.06941 0.06157 C 0.0698 0.05694 0.07006 0.05231 0.07058 0.04768 C 0.07149 0.03865 0.07436 0.03147 0.06941 0.02175 C 0.06772 0.01828 0.0642 0.02036 0.0616 0.01967 C 0.05079 0.02245 0.03972 0.02337 0.02904 0.02777 C 0.02774 0.02823 0.02696 0.03124 0.02683 0.03379 C 0.02657 0.03981 0.02748 0.04559 0.028 0.05161 C 0.0293 0.06782 0.02813 0.05601 0.03139 0.06759 C 0.03217 0.07083 0.03295 0.07407 0.0336 0.07754 C 0.03399 0.08009 0.03386 0.08309 0.03464 0.08541 C 0.03621 0.08934 0.03816 0.09259 0.04024 0.09536 C 0.05079 0.10948 0.04884 0.10763 0.05704 0.11134 C 0.05821 0.11388 0.0599 0.1162 0.06042 0.11921 C 0.06264 0.13263 0.06121 0.1574 0.06042 0.16897 C 0.06042 0.17059 0.05886 0.18078 0.05821 0.18309 C 0.05756 0.18518 0.05626 0.18657 0.056 0.18888 C 0.05587 0.1905 0.05678 0.19166 0.05704 0.19305 L 0.0616 0.17314 " pathEditMode="relative" ptsTypes="AAAAAAAAAAAAAAAAAAAAAAAAAAAA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91667E-6 -5.18519E-6 L 7.91667E-6 -5.18519E-6 C -0.02161 0.00647 -0.01354 0.003 -0.0246 0.00809 C -0.04283 0.00601 -0.06119 0.00485 -0.07942 0.00208 C -0.08177 0.00161 -0.08398 -0.00047 -0.08619 -0.00186 C -0.09492 -0.00857 -0.09335 -0.00973 -0.10299 -0.01992 C -0.11874 -0.03635 -0.10572 -0.01876 -0.11861 -0.03774 C -0.1194 -0.04052 -0.12031 -0.04306 -0.12083 -0.04584 C -0.12565 -0.06667 -0.12408 -0.0713 -0.11979 -0.1014 C -0.1194 -0.10371 -0.11744 -0.10394 -0.1164 -0.10533 C -0.10963 -0.11413 -0.11445 -0.10973 -0.10637 -0.11529 C -0.097 -0.11413 -0.08762 -0.11367 -0.07838 -0.11135 C -0.07695 -0.11112 -0.07604 -0.1088 -0.07499 -0.10742 C -0.0707 -0.10209 -0.07083 -0.10093 -0.06601 -0.09746 C -0.06341 -0.09561 -0.0539 -0.09052 -0.05143 -0.08959 C -0.04882 -0.08843 -0.04622 -0.0882 -0.04361 -0.08751 C -0.03958 -0.0889 -0.03385 -0.08566 -0.03124 -0.09144 C -0.02903 -0.097 -0.03281 -0.10487 -0.03359 -0.11135 C -0.03385 -0.11413 -0.03619 -0.11853 -0.03463 -0.11945 C -0.03072 -0.12154 -0.02643 -0.11783 -0.02239 -0.11737 C -0.02122 -0.11714 -0.02005 -0.11737 -0.01901 -0.11737 L 0.00795 -0.09353 " pathEditMode="relative" ptsTypes="AAAAAAAAAAAAAAAAAAAA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3.33333E-6 2.96296E-6 C 0.0082 0.00185 0.0168 0.00092 0.02461 0.00578 C 0.0263 0.00694 0.02539 0.0125 0.02565 0.01574 C 0.02617 0.02315 0.0263 0.03032 0.02682 0.03773 C 0.02786 0.05486 0.02865 0.07222 0.03021 0.08935 C 0.03047 0.09305 0.03138 0.09629 0.03242 0.0993 C 0.0332 0.10185 0.03451 0.1037 0.03581 0.10532 C 0.03789 0.10787 0.03997 0.11111 0.04245 0.11134 C 0.06927 0.11435 0.09622 0.11389 0.12305 0.11528 C 0.12422 0.11597 0.12552 0.11597 0.12643 0.11736 C 0.13086 0.12291 0.13372 0.13217 0.13542 0.1412 L 0.13646 0.14722 C 0.13685 0.15116 0.13672 0.15532 0.13763 0.15903 C 0.13867 0.16342 0.14206 0.17106 0.14206 0.17106 C 0.14336 0.17801 0.14362 0.18148 0.14766 0.18703 C 0.15039 0.19051 0.15352 0.19282 0.15664 0.19491 C 0.16367 0.2 0.16029 0.19815 0.1668 0.20092 C 0.16862 0.20278 0.17044 0.20486 0.1724 0.20694 C 0.17344 0.2081 0.17487 0.20903 0.17565 0.21088 C 0.17682 0.21319 0.17721 0.2162 0.17799 0.21875 C 0.17682 0.22731 0.17617 0.23634 0.17461 0.24467 C 0.17383 0.24838 0.17227 0.25116 0.17122 0.25463 C 0.17044 0.25717 0.16992 0.26018 0.16901 0.2625 C 0.16771 0.2662 0.16563 0.26875 0.16445 0.27245 C 0.1612 0.28356 0.1582 0.29491 0.1556 0.30648 C 0.15404 0.31296 0.15313 0.31944 0.15 0.3243 C 0.14688 0.32893 0.13984 0.33634 0.13984 0.33634 C 0.1306 0.33565 0.12122 0.33541 0.11185 0.33426 C 0.11068 0.33403 0.10846 0.33217 0.10846 0.33217 L 0.10846 0.33217 " pathEditMode="relative" ptsTypes="AAAAAAAAAAAAAAAAAAAAAAAAAAAAAAA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1319</Words>
  <Application>Microsoft Office PowerPoint</Application>
  <PresentationFormat>宽屏</PresentationFormat>
  <Paragraphs>146</Paragraphs>
  <Slides>19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华文楷体</vt:lpstr>
      <vt:lpstr>宋体</vt:lpstr>
      <vt:lpstr>Arial</vt:lpstr>
      <vt:lpstr>Calibri</vt:lpstr>
      <vt:lpstr>Calibri Light</vt:lpstr>
      <vt:lpstr>Cambria Math</vt:lpstr>
      <vt:lpstr>Times New Roman</vt:lpstr>
      <vt:lpstr>Wingdings</vt:lpstr>
      <vt:lpstr>Office 主题</vt:lpstr>
      <vt:lpstr>Equation</vt:lpstr>
      <vt:lpstr>Visio</vt:lpstr>
      <vt:lpstr>MathType 6.0 Equation</vt:lpstr>
      <vt:lpstr>Capacity and delay analysis for multicast</vt:lpstr>
      <vt:lpstr>Previous  work</vt:lpstr>
      <vt:lpstr>Objectives</vt:lpstr>
      <vt:lpstr>Network model and definition</vt:lpstr>
      <vt:lpstr>Network model and definition</vt:lpstr>
      <vt:lpstr>Network model and definition</vt:lpstr>
      <vt:lpstr>Multihop Relay Algorithm for Multicast</vt:lpstr>
      <vt:lpstr>Multihop Relay Algorithm for Multicast</vt:lpstr>
      <vt:lpstr>Multihop Relay Algorithm for Multicast</vt:lpstr>
      <vt:lpstr>Multihop Relay Algorithm for Multicast</vt:lpstr>
      <vt:lpstr>Multihop Relay Algorithm for Multicast</vt:lpstr>
      <vt:lpstr>Multihop Relay Algorithm for Multicast</vt:lpstr>
      <vt:lpstr>Capacity and Delay</vt:lpstr>
      <vt:lpstr>Capacity and Delay</vt:lpstr>
      <vt:lpstr>Capacity and Delay</vt:lpstr>
      <vt:lpstr>Capacity and Delay</vt:lpstr>
      <vt:lpstr>Comparison</vt:lpstr>
      <vt:lpstr>Conclusion and future work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awsdfgh</dc:creator>
  <cp:lastModifiedBy>awsdfgh</cp:lastModifiedBy>
  <cp:revision>33</cp:revision>
  <dcterms:created xsi:type="dcterms:W3CDTF">2014-05-19T11:11:15Z</dcterms:created>
  <dcterms:modified xsi:type="dcterms:W3CDTF">2014-06-22T08:40:13Z</dcterms:modified>
</cp:coreProperties>
</file>