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859" r:id="rId2"/>
    <p:sldId id="877" r:id="rId3"/>
    <p:sldId id="850" r:id="rId4"/>
    <p:sldId id="861" r:id="rId5"/>
    <p:sldId id="863" r:id="rId6"/>
    <p:sldId id="865" r:id="rId7"/>
    <p:sldId id="868" r:id="rId8"/>
    <p:sldId id="866" r:id="rId9"/>
    <p:sldId id="869" r:id="rId10"/>
    <p:sldId id="870" r:id="rId11"/>
    <p:sldId id="871" r:id="rId12"/>
    <p:sldId id="876" r:id="rId13"/>
    <p:sldId id="867" r:id="rId14"/>
    <p:sldId id="874" r:id="rId15"/>
    <p:sldId id="875" r:id="rId1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200" kern="1200" baseline="-250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200" kern="1200" baseline="-250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200" kern="1200" baseline="-250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200" kern="1200" baseline="-250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200" kern="1200" baseline="-250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kern="1200" baseline="-250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kern="1200" baseline="-250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kern="1200" baseline="-250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kern="1200" baseline="-250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6">
          <p15:clr>
            <a:srgbClr val="A4A3A4"/>
          </p15:clr>
        </p15:guide>
        <p15:guide id="2" pos="29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969696"/>
    <a:srgbClr val="00CC00"/>
    <a:srgbClr val="FF99CC"/>
    <a:srgbClr val="FFCCCC"/>
    <a:srgbClr val="FF99FF"/>
    <a:srgbClr val="CCECFF"/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22" autoAdjust="0"/>
    <p:restoredTop sz="91529" autoAdjust="0"/>
  </p:normalViewPr>
  <p:slideViewPr>
    <p:cSldViewPr snapToGrid="0">
      <p:cViewPr varScale="1">
        <p:scale>
          <a:sx n="84" d="100"/>
          <a:sy n="84" d="100"/>
        </p:scale>
        <p:origin x="1344" y="72"/>
      </p:cViewPr>
      <p:guideLst>
        <p:guide orient="horz" pos="2166"/>
        <p:guide pos="290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-3180" y="-90"/>
      </p:cViewPr>
      <p:guideLst>
        <p:guide orient="horz" pos="2880"/>
        <p:guide pos="2160"/>
      </p:guideLst>
    </p:cSldViewPr>
  </p:notes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32A998-FD00-416D-ADAD-5E1B8EAF5382}" type="datetimeFigureOut">
              <a:rPr lang="zh-CN" altLang="en-US" smtClean="0"/>
              <a:t>2014/5/15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5733E9-A72E-4E59-AE04-F6D369EA56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07198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aseline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3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819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6149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aseline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5213"/>
            <a:ext cx="2973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75113876-536A-42A7-AD50-62E47239F708}" type="slidenum">
              <a:rPr lang="en-US" altLang="zh-CN"/>
              <a:pPr>
                <a:defRPr/>
              </a:pPr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6358554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113876-536A-42A7-AD50-62E47239F708}" type="slidenum">
              <a:rPr lang="en-US" altLang="zh-CN" smtClean="0"/>
              <a:pPr>
                <a:defRPr/>
              </a:pPr>
              <a:t>2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2805695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113876-536A-42A7-AD50-62E47239F708}" type="slidenum">
              <a:rPr lang="en-US" altLang="zh-CN" smtClean="0"/>
              <a:pPr>
                <a:defRPr/>
              </a:pPr>
              <a:t>11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0139122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113876-536A-42A7-AD50-62E47239F708}" type="slidenum">
              <a:rPr lang="en-US" altLang="zh-CN" smtClean="0"/>
              <a:pPr>
                <a:defRPr/>
              </a:pPr>
              <a:t>12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8514872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113876-536A-42A7-AD50-62E47239F708}" type="slidenum">
              <a:rPr lang="en-US" altLang="zh-CN" smtClean="0"/>
              <a:pPr>
                <a:defRPr/>
              </a:pPr>
              <a:t>13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9594152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113876-536A-42A7-AD50-62E47239F708}" type="slidenum">
              <a:rPr lang="en-US" altLang="zh-CN" smtClean="0"/>
              <a:pPr>
                <a:defRPr/>
              </a:pPr>
              <a:t>14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787872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113876-536A-42A7-AD50-62E47239F708}" type="slidenum">
              <a:rPr lang="en-US" altLang="zh-CN" smtClean="0"/>
              <a:pPr>
                <a:defRPr/>
              </a:pPr>
              <a:t>3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582731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113876-536A-42A7-AD50-62E47239F708}" type="slidenum">
              <a:rPr lang="en-US" altLang="zh-CN" smtClean="0"/>
              <a:pPr>
                <a:defRPr/>
              </a:pPr>
              <a:t>4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679434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113876-536A-42A7-AD50-62E47239F708}" type="slidenum">
              <a:rPr lang="en-US" altLang="zh-CN" smtClean="0"/>
              <a:pPr>
                <a:defRPr/>
              </a:pPr>
              <a:t>5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8927940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113876-536A-42A7-AD50-62E47239F708}" type="slidenum">
              <a:rPr lang="en-US" altLang="zh-CN" smtClean="0"/>
              <a:pPr>
                <a:defRPr/>
              </a:pPr>
              <a:t>6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655567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113876-536A-42A7-AD50-62E47239F708}" type="slidenum">
              <a:rPr lang="en-US" altLang="zh-CN" smtClean="0"/>
              <a:pPr>
                <a:defRPr/>
              </a:pPr>
              <a:t>7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6634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113876-536A-42A7-AD50-62E47239F708}" type="slidenum">
              <a:rPr lang="en-US" altLang="zh-CN" smtClean="0"/>
              <a:pPr>
                <a:defRPr/>
              </a:pPr>
              <a:t>8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1338392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113876-536A-42A7-AD50-62E47239F708}" type="slidenum">
              <a:rPr lang="en-US" altLang="zh-CN" smtClean="0"/>
              <a:pPr>
                <a:defRPr/>
              </a:pPr>
              <a:t>9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8271840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113876-536A-42A7-AD50-62E47239F708}" type="slidenum">
              <a:rPr lang="en-US" altLang="zh-CN" smtClean="0"/>
              <a:pPr>
                <a:defRPr/>
              </a:pPr>
              <a:t>10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095208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big data</a:t>
            </a:r>
            <a:endParaRPr 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5E976-A893-49F4-8474-BE1370A1508B}" type="slidenum">
              <a:rPr lang="en-US" altLang="zh-CN"/>
              <a:pPr>
                <a:defRPr/>
              </a:pPr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02732873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big data</a:t>
            </a:r>
            <a:endParaRPr 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DD597-120C-4485-B908-A0EEE3B5227E}" type="slidenum">
              <a:rPr lang="en-US" altLang="zh-CN"/>
              <a:pPr>
                <a:defRPr/>
              </a:pPr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20188995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70675" y="38100"/>
            <a:ext cx="2092325" cy="63627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93700" y="38100"/>
            <a:ext cx="6124575" cy="63627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big data</a:t>
            </a:r>
            <a:endParaRPr 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E9BBA-3A8E-47B5-B9D2-B0CE629E4FC6}" type="slidenum">
              <a:rPr lang="en-US" altLang="zh-CN"/>
              <a:pPr>
                <a:defRPr/>
              </a:pPr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16062936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big data</a:t>
            </a:r>
            <a:endParaRPr 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199BF-F89E-4B0B-ACFC-6459922A17F5}" type="slidenum">
              <a:rPr lang="en-US" altLang="zh-CN"/>
              <a:pPr>
                <a:defRPr/>
              </a:pPr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707766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big data</a:t>
            </a:r>
            <a:endParaRPr 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0F353-6FF1-4440-A0FD-5FBFF0ADEA26}" type="slidenum">
              <a:rPr lang="en-US" altLang="zh-CN"/>
              <a:pPr>
                <a:defRPr/>
              </a:pPr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97681577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767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86300" y="990600"/>
            <a:ext cx="40767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big data</a:t>
            </a:r>
            <a:endParaRPr 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CE7DF-DEC0-4306-B128-051FA135F562}" type="slidenum">
              <a:rPr lang="en-US" altLang="zh-CN"/>
              <a:pPr>
                <a:defRPr/>
              </a:pPr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11103866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big data</a:t>
            </a:r>
            <a:endParaRPr lang="zh-CN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BA553-7F1F-407F-947C-462D1D384CD4}" type="slidenum">
              <a:rPr lang="en-US" altLang="zh-CN"/>
              <a:pPr>
                <a:defRPr/>
              </a:pPr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48586118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big data</a:t>
            </a:r>
            <a:endParaRPr lang="zh-C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816D8-C87B-4536-908B-AA2F56CE55B2}" type="slidenum">
              <a:rPr lang="en-US" altLang="zh-CN"/>
              <a:pPr>
                <a:defRPr/>
              </a:pPr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21446430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big data</a:t>
            </a:r>
            <a:endParaRPr lang="zh-C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C4624-FF7F-4B88-BAE4-040956CE4ACF}" type="slidenum">
              <a:rPr lang="en-US" altLang="zh-CN"/>
              <a:pPr>
                <a:defRPr/>
              </a:pPr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510089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big data</a:t>
            </a:r>
            <a:endParaRPr 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4D039-AEE0-4CE6-B168-D8A38E45FB2A}" type="slidenum">
              <a:rPr lang="en-US" altLang="zh-CN"/>
              <a:pPr>
                <a:defRPr/>
              </a:pPr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01311170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big data</a:t>
            </a:r>
            <a:endParaRPr 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579B1-87B2-4938-9795-22CB19981C6D}" type="slidenum">
              <a:rPr lang="en-US" altLang="zh-CN"/>
              <a:pPr>
                <a:defRPr/>
              </a:pPr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50325626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3700" y="38100"/>
            <a:ext cx="82423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553200"/>
            <a:ext cx="792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1" baseline="0">
                <a:solidFill>
                  <a:srgbClr val="777777"/>
                </a:solidFill>
                <a:effectLst/>
                <a:latin typeface="Arial Narrow" pitchFamily="34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 smtClean="0"/>
              <a:t>big data</a:t>
            </a:r>
            <a:endParaRPr lang="zh-CN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553200"/>
            <a:ext cx="76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800" baseline="0">
                <a:solidFill>
                  <a:schemeClr val="folHlink"/>
                </a:solidFill>
                <a:effectLst/>
                <a:latin typeface="Monotype Corsiva" pitchFamily="66" charset="0"/>
                <a:ea typeface="宋体" pitchFamily="2" charset="-122"/>
              </a:defRPr>
            </a:lvl1pPr>
          </a:lstStyle>
          <a:p>
            <a:pPr>
              <a:defRPr/>
            </a:pPr>
            <a:fld id="{9B7DCCD3-9B47-4645-AB02-57D42AA6E3A8}" type="slidenum">
              <a:rPr lang="en-US" altLang="zh-CN"/>
              <a:pPr>
                <a:defRPr/>
              </a:pPr>
              <a:t>‹#›</a:t>
            </a:fld>
            <a:endParaRPr 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90600"/>
            <a:ext cx="83058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457200" y="914400"/>
            <a:ext cx="8610600" cy="0"/>
          </a:xfrm>
          <a:prstGeom prst="line">
            <a:avLst/>
          </a:prstGeom>
          <a:noFill/>
          <a:ln w="3175" cmpd="sng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>
              <a:latin typeface="Arial" pitchFamily="34" charset="0"/>
            </a:endParaRP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57200" y="914400"/>
            <a:ext cx="0" cy="5486400"/>
          </a:xfrm>
          <a:prstGeom prst="line">
            <a:avLst/>
          </a:prstGeom>
          <a:noFill/>
          <a:ln w="9525" cmpd="sng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>
              <a:latin typeface="Arial" pitchFamily="34" charset="0"/>
            </a:endParaRPr>
          </a:p>
        </p:txBody>
      </p:sp>
      <p:pic>
        <p:nvPicPr>
          <p:cNvPr id="1032" name="Picture 8" descr="sjtu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5238" y="0"/>
            <a:ext cx="2798762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fol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folHlink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folHlink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folHlink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folHlink"/>
          </a:solidFill>
          <a:latin typeface="Arial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folHlink"/>
          </a:solidFill>
          <a:latin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folHlink"/>
          </a:solidFill>
          <a:latin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folHlink"/>
          </a:solidFill>
          <a:latin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folHlink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q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Ø"/>
        <a:defRPr sz="2400" b="1">
          <a:solidFill>
            <a:srgbClr val="000066"/>
          </a:solidFill>
          <a:latin typeface="Garamond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Times New Roman" pitchFamily="18" charset="0"/>
        <a:buChar char="–"/>
        <a:defRPr sz="2000" i="1">
          <a:solidFill>
            <a:srgbClr val="5F5F5F"/>
          </a:solidFill>
          <a:latin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o"/>
        <a:defRPr>
          <a:solidFill>
            <a:srgbClr val="FF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Wingdings" pitchFamily="2" charset="2"/>
        <a:buChar char="ü"/>
        <a:defRPr sz="1600" b="1" i="1">
          <a:solidFill>
            <a:srgbClr val="660066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Wingdings" pitchFamily="2" charset="2"/>
        <a:buChar char="ü"/>
        <a:defRPr sz="1600" b="1" i="1">
          <a:solidFill>
            <a:srgbClr val="660066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Wingdings" pitchFamily="2" charset="2"/>
        <a:buChar char="ü"/>
        <a:defRPr sz="1600" b="1" i="1">
          <a:solidFill>
            <a:srgbClr val="660066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Wingdings" pitchFamily="2" charset="2"/>
        <a:buChar char="ü"/>
        <a:defRPr sz="1600" b="1" i="1">
          <a:solidFill>
            <a:srgbClr val="660066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Wingdings" pitchFamily="2" charset="2"/>
        <a:buChar char="ü"/>
        <a:defRPr sz="1600" b="1" i="1">
          <a:solidFill>
            <a:srgbClr val="660066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zh-CN" dirty="0"/>
              <a:t>Inferring </a:t>
            </a:r>
            <a:r>
              <a:rPr lang="en-US" altLang="zh-CN" dirty="0" smtClean="0"/>
              <a:t>the Hidden Structure of Information Propagation Using Probabilistic </a:t>
            </a:r>
            <a:r>
              <a:rPr lang="en-US" altLang="zh-CN" dirty="0"/>
              <a:t>Model</a:t>
            </a:r>
            <a:endParaRPr lang="zh-CN" altLang="en-US" dirty="0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马海蔚</a:t>
            </a:r>
            <a:endParaRPr lang="zh-CN" altLang="en-US" dirty="0"/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big data</a:t>
            </a:r>
            <a:endParaRPr lang="zh-CN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7C4624-FF7F-4B88-BAE4-040956CE4ACF}" type="slidenum">
              <a:rPr lang="en-US" altLang="zh-CN" smtClean="0"/>
              <a:pPr>
                <a:defRPr/>
              </a:pPr>
              <a:t>1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3705698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93700" y="38100"/>
            <a:ext cx="82423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l">
              <a:defRPr/>
            </a:pPr>
            <a:r>
              <a:rPr lang="en-US" altLang="zh-CN" sz="3600" b="1" i="1" kern="0" baseline="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  <a:t>Other Improvements</a:t>
            </a:r>
            <a:endParaRPr lang="en-US" altLang="zh-CN" sz="3600" b="1" i="1" kern="0" baseline="0" dirty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ea typeface="宋体" pitchFamily="2" charset="-12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3"/>
              <p:cNvSpPr>
                <a:spLocks noChangeArrowheads="1"/>
              </p:cNvSpPr>
              <p:nvPr/>
            </p:nvSpPr>
            <p:spPr bwMode="auto">
              <a:xfrm>
                <a:off x="504826" y="950914"/>
                <a:ext cx="8260352" cy="54270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algn="l" eaLnBrk="0" hangingPunct="0">
                  <a:spcBef>
                    <a:spcPct val="20000"/>
                  </a:spcBef>
                  <a:buClr>
                    <a:schemeClr val="folHlink"/>
                  </a:buClr>
                  <a:buFont typeface="Wingdings" pitchFamily="2" charset="2"/>
                  <a:buChar char="q"/>
                  <a:defRPr sz="2800">
                    <a:solidFill>
                      <a:schemeClr val="tx2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folHlink"/>
                  </a:buClr>
                  <a:buFont typeface="Wingdings" pitchFamily="2" charset="2"/>
                  <a:buChar char="Ø"/>
                  <a:defRPr sz="2400" b="1">
                    <a:solidFill>
                      <a:srgbClr val="000066"/>
                    </a:solidFill>
                    <a:latin typeface="Garamond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Font typeface="Times New Roman" pitchFamily="18" charset="0"/>
                  <a:buChar char="–"/>
                  <a:defRPr sz="2000" i="1">
                    <a:solidFill>
                      <a:srgbClr val="5F5F5F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100000"/>
                  <a:buChar char="o"/>
                  <a:defRPr>
                    <a:solidFill>
                      <a:srgbClr val="FF0000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100000"/>
                  <a:buFont typeface="Wingdings" pitchFamily="2" charset="2"/>
                  <a:buChar char="ü"/>
                  <a:defRPr sz="1600" b="1" i="1">
                    <a:solidFill>
                      <a:srgbClr val="660066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00000"/>
                  <a:buFont typeface="Wingdings" pitchFamily="2" charset="2"/>
                  <a:buChar char="ü"/>
                  <a:defRPr sz="1600" b="1" i="1">
                    <a:solidFill>
                      <a:srgbClr val="660066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00000"/>
                  <a:buFont typeface="Wingdings" pitchFamily="2" charset="2"/>
                  <a:buChar char="ü"/>
                  <a:defRPr sz="1600" b="1" i="1">
                    <a:solidFill>
                      <a:srgbClr val="660066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00000"/>
                  <a:buFont typeface="Wingdings" pitchFamily="2" charset="2"/>
                  <a:buChar char="ü"/>
                  <a:defRPr sz="1600" b="1" i="1">
                    <a:solidFill>
                      <a:srgbClr val="660066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00000"/>
                  <a:buFont typeface="Wingdings" pitchFamily="2" charset="2"/>
                  <a:buChar char="ü"/>
                  <a:defRPr sz="1600" b="1" i="1">
                    <a:solidFill>
                      <a:srgbClr val="660066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r>
                  <a:rPr lang="en-US" altLang="zh-CN" sz="2400" baseline="0" dirty="0" smtClean="0">
                    <a:effectLst/>
                    <a:ea typeface="宋体" charset="-122"/>
                  </a:rPr>
                  <a:t>Previously we assume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sSubPr>
                      <m:e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𝑤</m:t>
                        </m:r>
                      </m:e>
                      <m:sub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𝑗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,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sz="2400" baseline="0" dirty="0" smtClean="0">
                    <a:effectLst/>
                    <a:ea typeface="宋体" charset="-122"/>
                  </a:rPr>
                  <a:t> is same for different </a:t>
                </a:r>
                <a:r>
                  <a:rPr lang="en-US" altLang="zh-CN" sz="2400" baseline="0" dirty="0" smtClean="0">
                    <a:effectLst/>
                    <a:ea typeface="宋体" charset="-122"/>
                  </a:rPr>
                  <a:t>cascades. </a:t>
                </a:r>
                <a:endParaRPr lang="en-US" altLang="zh-CN" sz="2400" baseline="0" dirty="0" smtClean="0">
                  <a:effectLst/>
                  <a:ea typeface="宋体" charset="-122"/>
                </a:endParaRPr>
              </a:p>
              <a:p>
                <a:pPr eaLnBrk="1" hangingPunct="1"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baseline="0" smtClean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sSubPr>
                      <m:e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𝑤</m:t>
                        </m:r>
                      </m:e>
                      <m:sub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𝑗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,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sz="2000" baseline="0" dirty="0" smtClean="0">
                    <a:effectLst/>
                    <a:ea typeface="宋体" charset="-122"/>
                  </a:rPr>
                  <a:t> </a:t>
                </a:r>
                <a:r>
                  <a:rPr lang="en-US" altLang="zh-CN" sz="2400" baseline="0" dirty="0" smtClean="0">
                    <a:effectLst/>
                    <a:ea typeface="宋体" charset="-122"/>
                  </a:rPr>
                  <a:t>should vary according to the time and content of the cascade. So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sSubPr>
                      <m:e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 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𝑤</m:t>
                        </m:r>
                      </m:e>
                      <m:sub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𝑗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,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sz="2000" baseline="0" dirty="0" smtClean="0">
                    <a:effectLst/>
                    <a:ea typeface="宋体" charset="-122"/>
                  </a:rPr>
                  <a:t> </a:t>
                </a:r>
                <a:r>
                  <a:rPr lang="en-US" altLang="zh-CN" sz="2400" baseline="0" dirty="0" smtClean="0">
                    <a:effectLst/>
                    <a:ea typeface="宋体" charset="-122"/>
                  </a:rPr>
                  <a:t>relies on the certain cascade c and turns into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sSubPr>
                      <m:e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 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𝑤</m:t>
                        </m:r>
                      </m:e>
                      <m:sub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𝑗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,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𝑖</m:t>
                        </m:r>
                        <m:r>
                          <a:rPr lang="en-US" altLang="zh-CN" sz="2400" b="0" i="1" baseline="0" smtClean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,</m:t>
                        </m:r>
                        <m:r>
                          <a:rPr lang="en-US" altLang="zh-CN" sz="2400" b="0" i="1" baseline="0" smtClean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𝑐</m:t>
                        </m:r>
                      </m:sub>
                    </m:sSub>
                  </m:oMath>
                </a14:m>
                <a:endParaRPr lang="en-US" altLang="zh-CN" sz="2000" baseline="0" dirty="0" smtClean="0">
                  <a:effectLst/>
                  <a:ea typeface="宋体" charset="-122"/>
                </a:endParaRPr>
              </a:p>
              <a:p>
                <a:pPr eaLnBrk="1" hangingPunct="1">
                  <a:defRPr/>
                </a:pPr>
                <a:r>
                  <a:rPr lang="en-US" altLang="zh-CN" sz="2400" baseline="0" dirty="0">
                    <a:effectLst/>
                    <a:ea typeface="宋体" charset="-122"/>
                  </a:rPr>
                  <a:t>W</a:t>
                </a:r>
                <a:r>
                  <a:rPr lang="en-US" altLang="zh-CN" sz="2400" baseline="0" dirty="0" smtClean="0">
                    <a:effectLst/>
                    <a:ea typeface="宋体" charset="-122"/>
                  </a:rPr>
                  <a:t>e </a:t>
                </a:r>
                <a:r>
                  <a:rPr lang="en-US" altLang="zh-CN" sz="2400" baseline="0" dirty="0" smtClean="0">
                    <a:effectLst/>
                    <a:ea typeface="宋体" charset="-122"/>
                  </a:rPr>
                  <a:t>can classify different spreading information into different </a:t>
                </a:r>
                <a:r>
                  <a:rPr lang="en-US" altLang="zh-CN" sz="2400" baseline="0" dirty="0" smtClean="0">
                    <a:effectLst/>
                    <a:ea typeface="宋体" charset="-122"/>
                  </a:rPr>
                  <a:t>groups according to the content. </a:t>
                </a:r>
                <a:r>
                  <a:rPr lang="en-US" altLang="zh-CN" sz="2400" baseline="0" dirty="0" smtClean="0">
                    <a:effectLst/>
                    <a:ea typeface="宋体" charset="-122"/>
                  </a:rPr>
                  <a:t>Then we try to learn different parameter matrix W for different groups. </a:t>
                </a:r>
              </a:p>
              <a:p>
                <a:pPr eaLnBrk="1" hangingPunct="1">
                  <a:defRPr/>
                </a:pPr>
                <a:r>
                  <a:rPr lang="en-US" altLang="zh-CN" sz="2400" baseline="0" dirty="0" smtClean="0">
                    <a:effectLst/>
                    <a:ea typeface="宋体" charset="-122"/>
                  </a:rPr>
                  <a:t>Also we can give more </a:t>
                </a:r>
                <a:r>
                  <a:rPr lang="en-US" altLang="zh-CN" sz="2400" baseline="0" dirty="0" smtClean="0">
                    <a:effectLst/>
                    <a:ea typeface="宋体" charset="-122"/>
                  </a:rPr>
                  <a:t>weights </a:t>
                </a:r>
                <a:r>
                  <a:rPr lang="en-US" altLang="zh-CN" sz="2400" baseline="0" dirty="0" smtClean="0">
                    <a:effectLst/>
                    <a:ea typeface="宋体" charset="-122"/>
                  </a:rPr>
                  <a:t>to the parameter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sSubPr>
                      <m:e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 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𝑤</m:t>
                        </m:r>
                      </m:e>
                      <m:sub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𝑗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,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𝑖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,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altLang="zh-CN" sz="2400" baseline="0" dirty="0" smtClean="0">
                    <a:effectLst/>
                    <a:ea typeface="宋体" charset="-122"/>
                  </a:rPr>
                  <a:t> inferred by the latest cascade</a:t>
                </a:r>
                <a:r>
                  <a:rPr lang="en-US" altLang="zh-CN" sz="2400" baseline="0" dirty="0">
                    <a:effectLst/>
                    <a:ea typeface="宋体" charset="-122"/>
                  </a:rPr>
                  <a:t> </a:t>
                </a:r>
                <a:r>
                  <a:rPr lang="en-US" altLang="zh-CN" sz="2400" baseline="0" dirty="0" smtClean="0">
                    <a:effectLst/>
                    <a:ea typeface="宋体" charset="-122"/>
                  </a:rPr>
                  <a:t>and then take weighted average on all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sSubPr>
                      <m:e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 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𝑤</m:t>
                        </m:r>
                      </m:e>
                      <m:sub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𝑗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,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𝑖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,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altLang="zh-CN" sz="2400" baseline="0" dirty="0" smtClean="0">
                    <a:effectLst/>
                    <a:ea typeface="宋体" charset="-122"/>
                  </a:rPr>
                  <a:t> to get the final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sSubPr>
                      <m:e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 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𝑤</m:t>
                        </m:r>
                      </m:e>
                      <m:sub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𝑗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,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𝑖</m:t>
                        </m:r>
                      </m:sub>
                    </m:sSub>
                  </m:oMath>
                </a14:m>
                <a:endParaRPr lang="en-US" altLang="zh-CN" sz="2400" baseline="0" dirty="0" smtClean="0">
                  <a:effectLst/>
                  <a:ea typeface="宋体" charset="-122"/>
                </a:endParaRPr>
              </a:p>
              <a:p>
                <a:pPr eaLnBrk="1" hangingPunct="1"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  <a:p>
                <a:pPr eaLnBrk="1" hangingPunct="1"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  <a:p>
                <a:pPr eaLnBrk="1" hangingPunct="1"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  <a:p>
                <a:pPr eaLnBrk="1" hangingPunct="1"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  <a:p>
                <a:pPr marL="0" indent="0" eaLnBrk="1" hangingPunct="1">
                  <a:buNone/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  <a:p>
                <a:pPr eaLnBrk="1" hangingPunct="1"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  <a:p>
                <a:pPr eaLnBrk="1" hangingPunct="1"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  <a:p>
                <a:pPr marL="0" indent="0" eaLnBrk="1" hangingPunct="1">
                  <a:buNone/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  <a:p>
                <a:pPr marL="0" indent="0" eaLnBrk="1" hangingPunct="1">
                  <a:buFont typeface="Wingdings" pitchFamily="2" charset="2"/>
                  <a:buNone/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  <a:p>
                <a:pPr eaLnBrk="1" hangingPunct="1"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</p:txBody>
          </p:sp>
        </mc:Choice>
        <mc:Fallback>
          <p:sp>
            <p:nvSpPr>
              <p:cNvPr id="6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4826" y="950914"/>
                <a:ext cx="8260352" cy="5427026"/>
              </a:xfrm>
              <a:prstGeom prst="rect">
                <a:avLst/>
              </a:prstGeom>
              <a:blipFill rotWithShape="0">
                <a:blip r:embed="rId3"/>
                <a:stretch>
                  <a:fillRect l="-1033" t="-899" r="-310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页脚占位符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big data</a:t>
            </a:r>
            <a:endParaRPr lang="zh-CN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7C4624-FF7F-4B88-BAE4-040956CE4ACF}" type="slidenum">
              <a:rPr lang="en-US" altLang="zh-CN" smtClean="0"/>
              <a:pPr>
                <a:defRPr/>
              </a:pPr>
              <a:t>10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7737710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93700" y="38100"/>
            <a:ext cx="82423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l">
              <a:defRPr/>
            </a:pPr>
            <a:r>
              <a:rPr lang="en-US" altLang="zh-CN" sz="3600" b="1" i="1" kern="0" baseline="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  <a:t>Dynamic Network</a:t>
            </a:r>
            <a:endParaRPr lang="en-US" altLang="zh-CN" sz="3600" b="1" i="1" kern="0" baseline="0" dirty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ea typeface="宋体" pitchFamily="2" charset="-12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3"/>
              <p:cNvSpPr>
                <a:spLocks noChangeArrowheads="1"/>
              </p:cNvSpPr>
              <p:nvPr/>
            </p:nvSpPr>
            <p:spPr bwMode="auto">
              <a:xfrm>
                <a:off x="504826" y="950914"/>
                <a:ext cx="8260352" cy="54270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algn="l" eaLnBrk="0" hangingPunct="0">
                  <a:spcBef>
                    <a:spcPct val="20000"/>
                  </a:spcBef>
                  <a:buClr>
                    <a:schemeClr val="folHlink"/>
                  </a:buClr>
                  <a:buFont typeface="Wingdings" pitchFamily="2" charset="2"/>
                  <a:buChar char="q"/>
                  <a:defRPr sz="2800">
                    <a:solidFill>
                      <a:schemeClr val="tx2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folHlink"/>
                  </a:buClr>
                  <a:buFont typeface="Wingdings" pitchFamily="2" charset="2"/>
                  <a:buChar char="Ø"/>
                  <a:defRPr sz="2400" b="1">
                    <a:solidFill>
                      <a:srgbClr val="000066"/>
                    </a:solidFill>
                    <a:latin typeface="Garamond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Font typeface="Times New Roman" pitchFamily="18" charset="0"/>
                  <a:buChar char="–"/>
                  <a:defRPr sz="2000" i="1">
                    <a:solidFill>
                      <a:srgbClr val="5F5F5F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100000"/>
                  <a:buChar char="o"/>
                  <a:defRPr>
                    <a:solidFill>
                      <a:srgbClr val="FF0000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100000"/>
                  <a:buFont typeface="Wingdings" pitchFamily="2" charset="2"/>
                  <a:buChar char="ü"/>
                  <a:defRPr sz="1600" b="1" i="1">
                    <a:solidFill>
                      <a:srgbClr val="660066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00000"/>
                  <a:buFont typeface="Wingdings" pitchFamily="2" charset="2"/>
                  <a:buChar char="ü"/>
                  <a:defRPr sz="1600" b="1" i="1">
                    <a:solidFill>
                      <a:srgbClr val="660066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00000"/>
                  <a:buFont typeface="Wingdings" pitchFamily="2" charset="2"/>
                  <a:buChar char="ü"/>
                  <a:defRPr sz="1600" b="1" i="1">
                    <a:solidFill>
                      <a:srgbClr val="660066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00000"/>
                  <a:buFont typeface="Wingdings" pitchFamily="2" charset="2"/>
                  <a:buChar char="ü"/>
                  <a:defRPr sz="1600" b="1" i="1">
                    <a:solidFill>
                      <a:srgbClr val="660066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00000"/>
                  <a:buFont typeface="Wingdings" pitchFamily="2" charset="2"/>
                  <a:buChar char="ü"/>
                  <a:defRPr sz="1600" b="1" i="1">
                    <a:solidFill>
                      <a:srgbClr val="660066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r>
                  <a:rPr lang="en-US" altLang="zh-CN" sz="2400" baseline="0" dirty="0" smtClean="0">
                    <a:effectLst/>
                    <a:ea typeface="宋体" charset="-122"/>
                  </a:rPr>
                  <a:t>Some </a:t>
                </a:r>
                <a:r>
                  <a:rPr lang="en-US" altLang="zh-CN" sz="2400" baseline="0" dirty="0" smtClean="0">
                    <a:effectLst/>
                    <a:ea typeface="宋体" charset="-122"/>
                  </a:rPr>
                  <a:t>relationships </a:t>
                </a:r>
                <a:r>
                  <a:rPr lang="en-US" altLang="zh-CN" sz="2400" baseline="0" dirty="0" smtClean="0">
                    <a:effectLst/>
                    <a:ea typeface="宋体" charset="-122"/>
                  </a:rPr>
                  <a:t>may become strong, some may become </a:t>
                </a:r>
                <a:r>
                  <a:rPr lang="en-US" altLang="zh-CN" sz="2400" baseline="0" dirty="0" smtClean="0">
                    <a:effectLst/>
                    <a:ea typeface="宋体" charset="-122"/>
                  </a:rPr>
                  <a:t>weak. A </a:t>
                </a:r>
                <a:r>
                  <a:rPr lang="en-US" altLang="zh-CN" sz="2400" baseline="0" dirty="0" smtClean="0">
                    <a:effectLst/>
                    <a:ea typeface="宋体" charset="-122"/>
                  </a:rPr>
                  <a:t>transform matrix M to represent this change.</a:t>
                </a:r>
              </a:p>
              <a:p>
                <a:pPr eaLnBrk="1" hangingPunct="1">
                  <a:defRPr/>
                </a:pPr>
                <a:r>
                  <a:rPr lang="en-US" altLang="zh-CN" sz="2400" baseline="0" dirty="0" smtClean="0">
                    <a:effectLst/>
                    <a:ea typeface="宋体" charset="-122"/>
                  </a:rPr>
                  <a:t>Infer parameter matrix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baseline="0" smtClean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sSubPr>
                      <m:e>
                        <m:r>
                          <a:rPr lang="en-US" altLang="zh-CN" sz="2400" b="0" i="1" baseline="0" smtClean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𝑊</m:t>
                        </m:r>
                      </m:e>
                      <m:sub>
                        <m:r>
                          <a:rPr lang="en-US" altLang="zh-CN" sz="2400" b="0" i="1" baseline="0" smtClean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zh-CN" sz="2400" baseline="0" dirty="0" smtClean="0">
                    <a:effectLst/>
                    <a:ea typeface="宋体" charset="-122"/>
                  </a:rPr>
                  <a:t> for a certain period of time, say, a month, using cascades happening in that month.</a:t>
                </a:r>
              </a:p>
              <a:p>
                <a:pPr eaLnBrk="1" hangingPunct="1">
                  <a:defRPr/>
                </a:pPr>
                <a:r>
                  <a:rPr lang="en-US" altLang="zh-CN" sz="2400" baseline="0" dirty="0" smtClean="0">
                    <a:effectLst/>
                    <a:ea typeface="宋体" charset="-122"/>
                  </a:rPr>
                  <a:t>Infer parameter matrix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sSubPr>
                      <m:e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𝑊</m:t>
                        </m:r>
                      </m:e>
                      <m:sub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𝑡</m:t>
                        </m:r>
                        <m:r>
                          <a:rPr lang="en-US" altLang="zh-CN" sz="2400" b="0" i="1" baseline="0" smtClean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altLang="zh-CN" sz="2400" baseline="0" dirty="0" smtClean="0">
                    <a:effectLst/>
                    <a:ea typeface="宋体" charset="-122"/>
                  </a:rPr>
                  <a:t> for another same time interval, say, next month.</a:t>
                </a:r>
              </a:p>
              <a:p>
                <a:pPr eaLnBrk="1" hangingPunct="1">
                  <a:defRPr/>
                </a:pPr>
                <a:r>
                  <a:rPr lang="en-US" altLang="zh-CN" sz="2400" baseline="0" dirty="0" smtClean="0">
                    <a:effectLst/>
                    <a:ea typeface="宋体" charset="-122"/>
                  </a:rPr>
                  <a:t>Assuming there are only similar slowly changes,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sSubPr>
                      <m:e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𝑊</m:t>
                        </m:r>
                      </m:e>
                      <m:sub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𝑡</m:t>
                        </m:r>
                      </m:sub>
                    </m:sSub>
                    <m:r>
                      <a:rPr lang="en-US" altLang="zh-CN" sz="2400" b="0" i="1" baseline="0" smtClean="0">
                        <a:effectLst/>
                        <a:latin typeface="Cambria Math" panose="02040503050406030204" pitchFamily="18" charset="0"/>
                        <a:ea typeface="宋体" charset="-122"/>
                      </a:rPr>
                      <m:t>𝑀</m:t>
                    </m:r>
                    <m:r>
                      <a:rPr lang="en-US" altLang="zh-CN" sz="2400" b="0" i="1" baseline="0" smtClean="0">
                        <a:effectLst/>
                        <a:latin typeface="Cambria Math" panose="02040503050406030204" pitchFamily="18" charset="0"/>
                        <a:ea typeface="宋体" charset="-122"/>
                      </a:rPr>
                      <m:t>=</m:t>
                    </m:r>
                    <m:sSub>
                      <m:sSubPr>
                        <m:ctrlP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sSubPr>
                      <m:e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𝑊</m:t>
                        </m:r>
                      </m:e>
                      <m:sub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𝑡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altLang="zh-CN" sz="2400" baseline="0" dirty="0" smtClean="0">
                    <a:effectLst/>
                    <a:ea typeface="宋体" charset="-122"/>
                  </a:rPr>
                  <a:t>,</a:t>
                </a:r>
                <a:r>
                  <a:rPr lang="en-US" altLang="zh-CN" sz="2400" baseline="0" dirty="0">
                    <a:effectLst/>
                    <a:ea typeface="宋体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400" i="1" baseline="0">
                        <a:effectLst/>
                        <a:latin typeface="Cambria Math" panose="02040503050406030204" pitchFamily="18" charset="0"/>
                        <a:ea typeface="宋体" charset="-122"/>
                      </a:rPr>
                      <m:t>𝑀</m:t>
                    </m:r>
                    <m:r>
                      <a:rPr lang="en-US" altLang="zh-CN" sz="2400" i="1" baseline="0">
                        <a:effectLst/>
                        <a:latin typeface="Cambria Math" panose="02040503050406030204" pitchFamily="18" charset="0"/>
                        <a:ea typeface="宋体" charset="-122"/>
                      </a:rPr>
                      <m:t>=</m:t>
                    </m:r>
                    <m:sSubSup>
                      <m:sSubSupPr>
                        <m:ctrlPr>
                          <a:rPr lang="en-US" altLang="zh-CN" sz="2400" i="1" baseline="0" smtClean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sSubSupPr>
                      <m:e>
                        <m:r>
                          <a:rPr lang="en-US" altLang="zh-CN" sz="2400" b="0" i="1" baseline="0" smtClean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𝑊</m:t>
                        </m:r>
                      </m:e>
                      <m:sub>
                        <m:r>
                          <a:rPr lang="en-US" altLang="zh-CN" sz="2400" b="0" i="1" baseline="0" smtClean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𝑡</m:t>
                        </m:r>
                      </m:sub>
                      <m:sup>
                        <m:r>
                          <a:rPr lang="en-US" altLang="zh-CN" sz="2400" b="0" i="1" baseline="0" smtClean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−1</m:t>
                        </m:r>
                      </m:sup>
                    </m:sSubSup>
                    <m:sSub>
                      <m:sSubPr>
                        <m:ctrlPr>
                          <a:rPr lang="en-US" altLang="zh-CN" sz="2400" i="1" baseline="0" smtClean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sSubPr>
                      <m:e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𝑊</m:t>
                        </m:r>
                      </m:e>
                      <m:sub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𝑡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+1</m:t>
                        </m:r>
                      </m:sub>
                    </m:sSub>
                  </m:oMath>
                </a14:m>
                <a:endParaRPr lang="en-US" altLang="zh-CN" sz="2400" baseline="0" dirty="0" smtClean="0">
                  <a:effectLst/>
                  <a:ea typeface="宋体" charset="-122"/>
                </a:endParaRPr>
              </a:p>
              <a:p>
                <a:pPr eaLnBrk="1" hangingPunct="1">
                  <a:defRPr/>
                </a:pPr>
                <a:r>
                  <a:rPr lang="en-US" altLang="zh-CN" sz="2400" baseline="0" dirty="0" smtClean="0">
                    <a:effectLst/>
                    <a:ea typeface="宋体" charset="-122"/>
                  </a:rPr>
                  <a:t>Repeat the work and take average to get an accurate M</a:t>
                </a:r>
              </a:p>
              <a:p>
                <a:pPr eaLnBrk="1" hangingPunct="1">
                  <a:defRPr/>
                </a:pPr>
                <a:r>
                  <a:rPr lang="en-US" altLang="zh-CN" sz="2400" baseline="0" dirty="0" smtClean="0">
                    <a:effectLst/>
                    <a:ea typeface="宋体" charset="-122"/>
                  </a:rPr>
                  <a:t>Then we can infer the dynamic network at any time using M. For example, a year’s change happening in the network can be calculated by: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baseline="0" smtClean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sSubPr>
                      <m:e>
                        <m:r>
                          <a:rPr lang="en-US" altLang="zh-CN" sz="2400" b="0" i="1" baseline="0" smtClean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𝑀</m:t>
                        </m:r>
                      </m:e>
                      <m:sub>
                        <m:r>
                          <a:rPr lang="en-US" altLang="zh-CN" sz="2400" b="0" i="1" baseline="0" smtClean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𝑦𝑒𝑎𝑟</m:t>
                        </m:r>
                      </m:sub>
                    </m:sSub>
                    <m:r>
                      <a:rPr lang="en-US" altLang="zh-CN" sz="2400" b="0" i="1" baseline="0" smtClean="0">
                        <a:effectLst/>
                        <a:latin typeface="Cambria Math" panose="02040503050406030204" pitchFamily="18" charset="0"/>
                        <a:ea typeface="宋体" charset="-122"/>
                      </a:rPr>
                      <m:t>=</m:t>
                    </m:r>
                    <m:sSubSup>
                      <m:sSubSupPr>
                        <m:ctrlPr>
                          <a:rPr lang="en-US" altLang="zh-CN" sz="2400" b="0" i="1" baseline="0" smtClean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sSubSupPr>
                      <m:e>
                        <m:r>
                          <a:rPr lang="en-US" altLang="zh-CN" sz="2400" b="0" i="1" baseline="0" smtClean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𝑀</m:t>
                        </m:r>
                      </m:e>
                      <m:sub>
                        <m:r>
                          <a:rPr lang="en-US" altLang="zh-CN" sz="2400" b="0" i="1" baseline="0" smtClean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𝑚𝑜𝑛𝑡h</m:t>
                        </m:r>
                      </m:sub>
                      <m:sup>
                        <m:r>
                          <a:rPr lang="en-US" altLang="zh-CN" sz="2400" b="0" i="1" baseline="0" smtClean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12</m:t>
                        </m:r>
                      </m:sup>
                    </m:sSubSup>
                  </m:oMath>
                </a14:m>
                <a:endParaRPr lang="en-US" altLang="zh-CN" sz="2400" baseline="0" dirty="0" smtClean="0">
                  <a:effectLst/>
                  <a:ea typeface="宋体" charset="-122"/>
                </a:endParaRPr>
              </a:p>
              <a:p>
                <a:pPr eaLnBrk="1" hangingPunct="1"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  <a:p>
                <a:pPr marL="0" indent="0" eaLnBrk="1" hangingPunct="1">
                  <a:buNone/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  <a:p>
                <a:pPr eaLnBrk="1" hangingPunct="1"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  <a:p>
                <a:pPr eaLnBrk="1" hangingPunct="1"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  <a:p>
                <a:pPr marL="0" indent="0" eaLnBrk="1" hangingPunct="1">
                  <a:buNone/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  <a:p>
                <a:pPr marL="0" indent="0" eaLnBrk="1" hangingPunct="1">
                  <a:buFont typeface="Wingdings" pitchFamily="2" charset="2"/>
                  <a:buNone/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  <a:p>
                <a:pPr eaLnBrk="1" hangingPunct="1"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</p:txBody>
          </p:sp>
        </mc:Choice>
        <mc:Fallback>
          <p:sp>
            <p:nvSpPr>
              <p:cNvPr id="6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4826" y="950914"/>
                <a:ext cx="8260352" cy="5427026"/>
              </a:xfrm>
              <a:prstGeom prst="rect">
                <a:avLst/>
              </a:prstGeom>
              <a:blipFill rotWithShape="0">
                <a:blip r:embed="rId3"/>
                <a:stretch>
                  <a:fillRect l="-1033" t="-787" r="-317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页脚占位符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big data</a:t>
            </a:r>
            <a:endParaRPr lang="zh-CN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7C4624-FF7F-4B88-BAE4-040956CE4ACF}" type="slidenum">
              <a:rPr lang="en-US" altLang="zh-CN" smtClean="0"/>
              <a:pPr>
                <a:defRPr/>
              </a:pPr>
              <a:t>11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3338261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93700" y="38100"/>
            <a:ext cx="82423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l">
              <a:defRPr/>
            </a:pPr>
            <a:r>
              <a:rPr lang="en-US" altLang="zh-CN" sz="3600" b="1" i="1" kern="0" baseline="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  <a:t>My Contribution</a:t>
            </a:r>
            <a:endParaRPr lang="en-US" altLang="zh-CN" sz="3600" b="1" i="1" kern="0" baseline="0" dirty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ea typeface="宋体" pitchFamily="2" charset="-12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3"/>
              <p:cNvSpPr>
                <a:spLocks noChangeArrowheads="1"/>
              </p:cNvSpPr>
              <p:nvPr/>
            </p:nvSpPr>
            <p:spPr bwMode="auto">
              <a:xfrm>
                <a:off x="504826" y="950914"/>
                <a:ext cx="8260352" cy="54270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algn="l" eaLnBrk="0" hangingPunct="0">
                  <a:spcBef>
                    <a:spcPct val="20000"/>
                  </a:spcBef>
                  <a:buClr>
                    <a:schemeClr val="folHlink"/>
                  </a:buClr>
                  <a:buFont typeface="Wingdings" pitchFamily="2" charset="2"/>
                  <a:buChar char="q"/>
                  <a:defRPr sz="2800">
                    <a:solidFill>
                      <a:schemeClr val="tx2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folHlink"/>
                  </a:buClr>
                  <a:buFont typeface="Wingdings" pitchFamily="2" charset="2"/>
                  <a:buChar char="Ø"/>
                  <a:defRPr sz="2400" b="1">
                    <a:solidFill>
                      <a:srgbClr val="000066"/>
                    </a:solidFill>
                    <a:latin typeface="Garamond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Font typeface="Times New Roman" pitchFamily="18" charset="0"/>
                  <a:buChar char="–"/>
                  <a:defRPr sz="2000" i="1">
                    <a:solidFill>
                      <a:srgbClr val="5F5F5F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100000"/>
                  <a:buChar char="o"/>
                  <a:defRPr>
                    <a:solidFill>
                      <a:srgbClr val="FF0000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100000"/>
                  <a:buFont typeface="Wingdings" pitchFamily="2" charset="2"/>
                  <a:buChar char="ü"/>
                  <a:defRPr sz="1600" b="1" i="1">
                    <a:solidFill>
                      <a:srgbClr val="660066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00000"/>
                  <a:buFont typeface="Wingdings" pitchFamily="2" charset="2"/>
                  <a:buChar char="ü"/>
                  <a:defRPr sz="1600" b="1" i="1">
                    <a:solidFill>
                      <a:srgbClr val="660066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00000"/>
                  <a:buFont typeface="Wingdings" pitchFamily="2" charset="2"/>
                  <a:buChar char="ü"/>
                  <a:defRPr sz="1600" b="1" i="1">
                    <a:solidFill>
                      <a:srgbClr val="660066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00000"/>
                  <a:buFont typeface="Wingdings" pitchFamily="2" charset="2"/>
                  <a:buChar char="ü"/>
                  <a:defRPr sz="1600" b="1" i="1">
                    <a:solidFill>
                      <a:srgbClr val="660066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00000"/>
                  <a:buFont typeface="Wingdings" pitchFamily="2" charset="2"/>
                  <a:buChar char="ü"/>
                  <a:defRPr sz="1600" b="1" i="1">
                    <a:solidFill>
                      <a:srgbClr val="660066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r>
                  <a:rPr lang="en-US" altLang="zh-CN" sz="2400" baseline="0" dirty="0" smtClean="0">
                    <a:effectLst/>
                    <a:ea typeface="宋体" charset="-122"/>
                  </a:rPr>
                  <a:t>Based on the </a:t>
                </a:r>
                <a:r>
                  <a:rPr lang="en-US" altLang="zh-CN" sz="2400" baseline="0" dirty="0" smtClean="0">
                    <a:effectLst/>
                    <a:ea typeface="宋体" charset="-122"/>
                  </a:rPr>
                  <a:t>previous</a:t>
                </a:r>
                <a:r>
                  <a:rPr lang="en-US" altLang="zh-CN" sz="2400" baseline="0" dirty="0" smtClean="0">
                    <a:effectLst/>
                    <a:ea typeface="宋体" charset="-122"/>
                  </a:rPr>
                  <a:t> </a:t>
                </a:r>
                <a:r>
                  <a:rPr lang="en-US" altLang="zh-CN" sz="2400" baseline="0" dirty="0" smtClean="0">
                    <a:effectLst/>
                    <a:ea typeface="宋体" charset="-122"/>
                  </a:rPr>
                  <a:t>probabilistic model on information propagation, I do several modifications:</a:t>
                </a:r>
              </a:p>
              <a:p>
                <a:pPr eaLnBrk="1" hangingPunct="1">
                  <a:defRPr/>
                </a:pPr>
                <a:r>
                  <a:rPr lang="en-US" altLang="zh-CN" sz="2400" baseline="0" dirty="0" smtClean="0">
                    <a:effectLst/>
                    <a:ea typeface="宋体" charset="-122"/>
                  </a:rPr>
                  <a:t>The original model only considers the network diffusion and ignores external influences while I consider the external influences.</a:t>
                </a:r>
              </a:p>
              <a:p>
                <a:pPr eaLnBrk="1" hangingPunct="1">
                  <a:defRPr/>
                </a:pPr>
                <a:r>
                  <a:rPr lang="en-US" altLang="zh-CN" sz="2400" baseline="0" dirty="0" smtClean="0">
                    <a:effectLst/>
                    <a:ea typeface="宋体" charset="-122"/>
                  </a:rPr>
                  <a:t>The original work does not consider the effects of difference of content between different cascades on the parameters while I consider that.</a:t>
                </a:r>
              </a:p>
              <a:p>
                <a:pPr eaLnBrk="1" hangingPunct="1">
                  <a:defRPr/>
                </a:pPr>
                <a:r>
                  <a:rPr lang="en-US" altLang="zh-CN" sz="2400" baseline="0" dirty="0" smtClean="0">
                    <a:effectLst/>
                    <a:ea typeface="宋体" charset="-122"/>
                  </a:rPr>
                  <a:t>The original model assumes all </a:t>
                </a:r>
                <a:r>
                  <a:rPr lang="en-US" altLang="zh-CN" sz="2400" baseline="0" dirty="0" smtClean="0">
                    <a:effectLst/>
                    <a:ea typeface="宋体" charset="-122"/>
                  </a:rPr>
                  <a:t>relationships(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sSubPr>
                      <m:e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𝑤</m:t>
                        </m:r>
                      </m:e>
                      <m:sub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𝑗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,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sz="2400" baseline="0" dirty="0" smtClean="0">
                    <a:effectLst/>
                    <a:ea typeface="宋体" charset="-122"/>
                  </a:rPr>
                  <a:t>) </a:t>
                </a:r>
                <a:r>
                  <a:rPr lang="en-US" altLang="zh-CN" sz="2400" baseline="0" dirty="0" smtClean="0">
                    <a:effectLst/>
                    <a:ea typeface="宋体" charset="-122"/>
                  </a:rPr>
                  <a:t>decay and decay </a:t>
                </a:r>
                <a:r>
                  <a:rPr lang="en-US" altLang="zh-CN" sz="2400" baseline="0" dirty="0" smtClean="0">
                    <a:effectLst/>
                    <a:ea typeface="宋体" charset="-122"/>
                  </a:rPr>
                  <a:t>to </a:t>
                </a:r>
                <a:r>
                  <a:rPr lang="en-US" altLang="zh-CN" sz="2400" baseline="0" dirty="0" smtClean="0">
                    <a:effectLst/>
                    <a:ea typeface="宋体" charset="-122"/>
                  </a:rPr>
                  <a:t>the same extent when time passes by while I consider the more general case.</a:t>
                </a:r>
              </a:p>
              <a:p>
                <a:pPr eaLnBrk="1" hangingPunct="1">
                  <a:defRPr/>
                </a:pPr>
                <a:r>
                  <a:rPr lang="en-US" altLang="zh-CN" sz="2400" baseline="0" dirty="0" smtClean="0">
                    <a:effectLst/>
                    <a:ea typeface="宋体" charset="-122"/>
                  </a:rPr>
                  <a:t>The original sets a window size T which increases </a:t>
                </a:r>
                <a:r>
                  <a:rPr lang="en-US" altLang="zh-CN" sz="2400" baseline="0" dirty="0" smtClean="0">
                    <a:effectLst/>
                    <a:ea typeface="宋体" charset="-122"/>
                  </a:rPr>
                  <a:t>the model complexity </a:t>
                </a:r>
                <a:r>
                  <a:rPr lang="en-US" altLang="zh-CN" sz="2400" baseline="0" dirty="0" smtClean="0">
                    <a:effectLst/>
                    <a:ea typeface="宋体" charset="-122"/>
                  </a:rPr>
                  <a:t>but </a:t>
                </a:r>
                <a:r>
                  <a:rPr lang="en-US" altLang="zh-CN" sz="2400" baseline="0" dirty="0" smtClean="0">
                    <a:effectLst/>
                    <a:ea typeface="宋体" charset="-122"/>
                  </a:rPr>
                  <a:t>I think it does </a:t>
                </a:r>
                <a:r>
                  <a:rPr lang="en-US" altLang="zh-CN" sz="2400" baseline="0" dirty="0" smtClean="0">
                    <a:effectLst/>
                    <a:ea typeface="宋体" charset="-122"/>
                  </a:rPr>
                  <a:t>not make much sense so I remove </a:t>
                </a:r>
                <a:r>
                  <a:rPr lang="en-US" altLang="zh-CN" sz="2400" baseline="0" dirty="0" smtClean="0">
                    <a:effectLst/>
                    <a:ea typeface="宋体" charset="-122"/>
                  </a:rPr>
                  <a:t>it.</a:t>
                </a:r>
                <a:endParaRPr lang="en-US" altLang="zh-CN" sz="2400" baseline="0" dirty="0" smtClean="0">
                  <a:effectLst/>
                  <a:ea typeface="宋体" charset="-122"/>
                </a:endParaRPr>
              </a:p>
              <a:p>
                <a:pPr eaLnBrk="1" hangingPunct="1"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  <a:p>
                <a:pPr eaLnBrk="1" hangingPunct="1"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  <a:p>
                <a:pPr eaLnBrk="1" hangingPunct="1"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  <a:p>
                <a:pPr marL="0" indent="0" eaLnBrk="1" hangingPunct="1">
                  <a:buNone/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  <a:p>
                <a:pPr eaLnBrk="1" hangingPunct="1"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  <a:p>
                <a:pPr eaLnBrk="1" hangingPunct="1"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  <a:p>
                <a:pPr marL="0" indent="0" eaLnBrk="1" hangingPunct="1">
                  <a:buNone/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  <a:p>
                <a:pPr marL="0" indent="0" eaLnBrk="1" hangingPunct="1">
                  <a:buFont typeface="Wingdings" pitchFamily="2" charset="2"/>
                  <a:buNone/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  <a:p>
                <a:pPr eaLnBrk="1" hangingPunct="1"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</p:txBody>
          </p:sp>
        </mc:Choice>
        <mc:Fallback>
          <p:sp>
            <p:nvSpPr>
              <p:cNvPr id="6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4826" y="950914"/>
                <a:ext cx="8260352" cy="5427026"/>
              </a:xfrm>
              <a:prstGeom prst="rect">
                <a:avLst/>
              </a:prstGeom>
              <a:blipFill rotWithShape="0">
                <a:blip r:embed="rId3"/>
                <a:stretch>
                  <a:fillRect l="-1033" t="-787" r="-1845" b="-471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页脚占位符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big data</a:t>
            </a:r>
            <a:endParaRPr lang="zh-CN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7C4624-FF7F-4B88-BAE4-040956CE4ACF}" type="slidenum">
              <a:rPr lang="en-US" altLang="zh-CN" smtClean="0"/>
              <a:pPr>
                <a:defRPr/>
              </a:pPr>
              <a:t>12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4461467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93700" y="38100"/>
            <a:ext cx="82423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l">
              <a:defRPr/>
            </a:pPr>
            <a:r>
              <a:rPr lang="en-US" altLang="zh-CN" sz="3600" b="1" i="1" kern="0" baseline="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  <a:t>Future work</a:t>
            </a:r>
            <a:endParaRPr lang="en-US" altLang="zh-CN" sz="3600" b="1" i="1" kern="0" baseline="0" dirty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ea typeface="宋体" pitchFamily="2" charset="-12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04826" y="950914"/>
            <a:ext cx="8260352" cy="5427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q"/>
              <a:defRPr sz="2800">
                <a:solidFill>
                  <a:schemeClr val="tx2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Ø"/>
              <a:defRPr sz="2400" b="1">
                <a:solidFill>
                  <a:srgbClr val="000066"/>
                </a:solidFill>
                <a:latin typeface="Garamond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Font typeface="Times New Roman" pitchFamily="18" charset="0"/>
              <a:buChar char="–"/>
              <a:defRPr sz="2000" i="1">
                <a:solidFill>
                  <a:srgbClr val="5F5F5F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folHlink"/>
              </a:buClr>
              <a:buSzPct val="100000"/>
              <a:buChar char="o"/>
              <a:defRPr>
                <a:solidFill>
                  <a:srgbClr val="FF0000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folHlink"/>
              </a:buClr>
              <a:buSzPct val="100000"/>
              <a:buFont typeface="Wingdings" pitchFamily="2" charset="2"/>
              <a:buChar char="ü"/>
              <a:defRPr sz="1600" b="1" i="1">
                <a:solidFill>
                  <a:srgbClr val="66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Font typeface="Wingdings" pitchFamily="2" charset="2"/>
              <a:buChar char="ü"/>
              <a:defRPr sz="1600" b="1" i="1">
                <a:solidFill>
                  <a:srgbClr val="66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Font typeface="Wingdings" pitchFamily="2" charset="2"/>
              <a:buChar char="ü"/>
              <a:defRPr sz="1600" b="1" i="1">
                <a:solidFill>
                  <a:srgbClr val="66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Font typeface="Wingdings" pitchFamily="2" charset="2"/>
              <a:buChar char="ü"/>
              <a:defRPr sz="1600" b="1" i="1">
                <a:solidFill>
                  <a:srgbClr val="66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Font typeface="Wingdings" pitchFamily="2" charset="2"/>
              <a:buChar char="ü"/>
              <a:defRPr sz="1600" b="1" i="1">
                <a:solidFill>
                  <a:srgbClr val="660066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zh-CN" sz="2400" baseline="0" dirty="0" smtClean="0">
                <a:effectLst/>
                <a:ea typeface="宋体" charset="-122"/>
              </a:rPr>
              <a:t>Realization and Test</a:t>
            </a:r>
            <a:endParaRPr lang="en-US" altLang="zh-CN" sz="2400" baseline="0" dirty="0">
              <a:effectLst/>
              <a:ea typeface="宋体" charset="-122"/>
            </a:endParaRPr>
          </a:p>
          <a:p>
            <a:pPr eaLnBrk="1" hangingPunct="1">
              <a:defRPr/>
            </a:pPr>
            <a:r>
              <a:rPr lang="en-US" altLang="zh-CN" sz="2400" baseline="0" dirty="0" smtClean="0">
                <a:effectLst/>
                <a:ea typeface="宋体" charset="-122"/>
              </a:rPr>
              <a:t>Further research on dynamic networks, such as abrupt changes(burst) in networks</a:t>
            </a:r>
          </a:p>
          <a:p>
            <a:pPr eaLnBrk="1" hangingPunct="1">
              <a:defRPr/>
            </a:pPr>
            <a:endParaRPr lang="en-US" altLang="zh-CN" sz="2000" baseline="0" dirty="0" smtClean="0">
              <a:effectLst/>
              <a:ea typeface="宋体" charset="-122"/>
            </a:endParaRPr>
          </a:p>
          <a:p>
            <a:pPr marL="0" indent="0" eaLnBrk="1" hangingPunct="1">
              <a:buNone/>
              <a:defRPr/>
            </a:pPr>
            <a:endParaRPr lang="en-US" altLang="zh-CN" sz="2000" baseline="0" dirty="0" smtClean="0">
              <a:effectLst/>
              <a:ea typeface="宋体" charset="-122"/>
            </a:endParaRPr>
          </a:p>
          <a:p>
            <a:pPr eaLnBrk="1" hangingPunct="1">
              <a:defRPr/>
            </a:pPr>
            <a:endParaRPr lang="en-US" altLang="zh-CN" sz="2000" baseline="0" dirty="0" smtClean="0">
              <a:effectLst/>
              <a:ea typeface="宋体" charset="-122"/>
            </a:endParaRPr>
          </a:p>
          <a:p>
            <a:pPr eaLnBrk="1" hangingPunct="1">
              <a:defRPr/>
            </a:pPr>
            <a:endParaRPr lang="en-US" altLang="zh-CN" sz="2000" baseline="0" dirty="0" smtClean="0">
              <a:effectLst/>
              <a:ea typeface="宋体" charset="-122"/>
            </a:endParaRPr>
          </a:p>
          <a:p>
            <a:pPr marL="0" indent="0" eaLnBrk="1" hangingPunct="1">
              <a:buNone/>
              <a:defRPr/>
            </a:pPr>
            <a:endParaRPr lang="en-US" altLang="zh-CN" sz="2000" baseline="0" dirty="0" smtClean="0">
              <a:effectLst/>
              <a:ea typeface="宋体" charset="-122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zh-CN" sz="2000" baseline="0" dirty="0" smtClean="0">
              <a:effectLst/>
              <a:ea typeface="宋体" charset="-122"/>
            </a:endParaRPr>
          </a:p>
          <a:p>
            <a:pPr eaLnBrk="1" hangingPunct="1">
              <a:defRPr/>
            </a:pPr>
            <a:endParaRPr lang="en-US" altLang="zh-CN" sz="2000" baseline="0" dirty="0" smtClean="0">
              <a:effectLst/>
              <a:ea typeface="宋体" charset="-122"/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big data</a:t>
            </a:r>
            <a:endParaRPr lang="zh-CN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7C4624-FF7F-4B88-BAE4-040956CE4ACF}" type="slidenum">
              <a:rPr lang="en-US" altLang="zh-CN" smtClean="0"/>
              <a:pPr>
                <a:defRPr/>
              </a:pPr>
              <a:t>13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6875804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93700" y="38100"/>
            <a:ext cx="82423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l">
              <a:defRPr/>
            </a:pPr>
            <a:r>
              <a:rPr lang="en-US" altLang="zh-CN" sz="3600" b="1" i="1" kern="0" baseline="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  <a:t>References</a:t>
            </a:r>
            <a:endParaRPr lang="en-US" altLang="zh-CN" sz="3600" b="1" i="1" kern="0" baseline="0" dirty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ea typeface="宋体" pitchFamily="2" charset="-12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04826" y="950914"/>
            <a:ext cx="8260352" cy="5427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q"/>
              <a:defRPr sz="2800">
                <a:solidFill>
                  <a:schemeClr val="tx2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Ø"/>
              <a:defRPr sz="2400" b="1">
                <a:solidFill>
                  <a:srgbClr val="000066"/>
                </a:solidFill>
                <a:latin typeface="Garamond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Font typeface="Times New Roman" pitchFamily="18" charset="0"/>
              <a:buChar char="–"/>
              <a:defRPr sz="2000" i="1">
                <a:solidFill>
                  <a:srgbClr val="5F5F5F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folHlink"/>
              </a:buClr>
              <a:buSzPct val="100000"/>
              <a:buChar char="o"/>
              <a:defRPr>
                <a:solidFill>
                  <a:srgbClr val="FF0000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folHlink"/>
              </a:buClr>
              <a:buSzPct val="100000"/>
              <a:buFont typeface="Wingdings" pitchFamily="2" charset="2"/>
              <a:buChar char="ü"/>
              <a:defRPr sz="1600" b="1" i="1">
                <a:solidFill>
                  <a:srgbClr val="66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Font typeface="Wingdings" pitchFamily="2" charset="2"/>
              <a:buChar char="ü"/>
              <a:defRPr sz="1600" b="1" i="1">
                <a:solidFill>
                  <a:srgbClr val="66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Font typeface="Wingdings" pitchFamily="2" charset="2"/>
              <a:buChar char="ü"/>
              <a:defRPr sz="1600" b="1" i="1">
                <a:solidFill>
                  <a:srgbClr val="66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Font typeface="Wingdings" pitchFamily="2" charset="2"/>
              <a:buChar char="ü"/>
              <a:defRPr sz="1600" b="1" i="1">
                <a:solidFill>
                  <a:srgbClr val="66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Font typeface="Wingdings" pitchFamily="2" charset="2"/>
              <a:buChar char="ü"/>
              <a:defRPr sz="1600" b="1" i="1">
                <a:solidFill>
                  <a:srgbClr val="660066"/>
                </a:solidFill>
                <a:latin typeface="Arial" charset="0"/>
              </a:defRPr>
            </a:lvl9pPr>
          </a:lstStyle>
          <a:p>
            <a:r>
              <a:rPr lang="en-US" altLang="zh-CN" sz="2400" dirty="0"/>
              <a:t>RODRIGUEZ M G, LESKOVEC J, BALDUZZI D, et al. Uncovering the structure and temporal dynamics of information propagation[J]. Network Science, 2014, 2(01): 26-65</a:t>
            </a:r>
            <a:r>
              <a:rPr lang="en-US" altLang="zh-CN" sz="2400" dirty="0" smtClean="0"/>
              <a:t>.</a:t>
            </a:r>
            <a:endParaRPr lang="en-US" altLang="zh-CN" sz="2400" dirty="0"/>
          </a:p>
          <a:p>
            <a:r>
              <a:rPr lang="en-US" altLang="zh-CN" sz="2400" dirty="0"/>
              <a:t>Rodriguez M G, </a:t>
            </a:r>
            <a:r>
              <a:rPr lang="en-US" altLang="zh-CN" sz="2400" dirty="0" err="1"/>
              <a:t>Balduzzi</a:t>
            </a:r>
            <a:r>
              <a:rPr lang="en-US" altLang="zh-CN" sz="2400" dirty="0"/>
              <a:t> D, </a:t>
            </a:r>
            <a:r>
              <a:rPr lang="en-US" altLang="zh-CN" sz="2400" dirty="0" err="1"/>
              <a:t>Schölkopf</a:t>
            </a:r>
            <a:r>
              <a:rPr lang="en-US" altLang="zh-CN" sz="2400" dirty="0"/>
              <a:t> B. Uncovering the temporal dynamics of diffusion networks[J]. </a:t>
            </a:r>
            <a:r>
              <a:rPr lang="en-US" altLang="zh-CN" sz="2400" dirty="0" err="1"/>
              <a:t>arXiv</a:t>
            </a:r>
            <a:r>
              <a:rPr lang="en-US" altLang="zh-CN" sz="2400" dirty="0"/>
              <a:t> preprint arXiv:1105.0697, 2011.</a:t>
            </a:r>
          </a:p>
          <a:p>
            <a:r>
              <a:rPr lang="en-US" altLang="zh-CN" sz="2400" dirty="0"/>
              <a:t>Myers S A, Zhu C, </a:t>
            </a:r>
            <a:r>
              <a:rPr lang="en-US" altLang="zh-CN" sz="2400" dirty="0" err="1"/>
              <a:t>Leskovec</a:t>
            </a:r>
            <a:r>
              <a:rPr lang="en-US" altLang="zh-CN" sz="2400" dirty="0"/>
              <a:t> J. Information diffusion and </a:t>
            </a:r>
            <a:r>
              <a:rPr lang="en-US" altLang="zh-CN" sz="2400" dirty="0" smtClean="0"/>
              <a:t>external </a:t>
            </a:r>
            <a:r>
              <a:rPr lang="en-US" altLang="zh-CN" sz="2400" dirty="0"/>
              <a:t>influence in networks[C]//Proceedings of the 18th ACM SIGKDD international conference on Knowledge discovery and data mining. ACM, 2012: 33-41.</a:t>
            </a:r>
          </a:p>
          <a:p>
            <a:r>
              <a:rPr lang="en-US" altLang="zh-CN" sz="2400" dirty="0"/>
              <a:t>Gomez Rodriguez M, </a:t>
            </a:r>
            <a:r>
              <a:rPr lang="en-US" altLang="zh-CN" sz="2400" dirty="0" err="1"/>
              <a:t>Leskovec</a:t>
            </a:r>
            <a:r>
              <a:rPr lang="en-US" altLang="zh-CN" sz="2400" dirty="0"/>
              <a:t> J, Krause A. Inferring networks of diffusion and influence[C]//Proceedings of the 16th ACM SIGKDD international conference on Knowledge discovery and data mining. ACM, 2010: 1019-1028.</a:t>
            </a:r>
          </a:p>
          <a:p>
            <a:r>
              <a:rPr lang="en-US" altLang="zh-CN" sz="2400" dirty="0"/>
              <a:t>Wang D, Park H, </a:t>
            </a:r>
            <a:r>
              <a:rPr lang="en-US" altLang="zh-CN" sz="2400" dirty="0" err="1"/>
              <a:t>Xie</a:t>
            </a:r>
            <a:r>
              <a:rPr lang="en-US" altLang="zh-CN" sz="2400" dirty="0"/>
              <a:t> G, et al. A genealogy of information spreading on microblogs: A Galton-Watson-based explicative model[C]//INFOCOM, 2013 Proceedings IEEE. IEEE, 2013: 2391-2399.</a:t>
            </a:r>
          </a:p>
          <a:p>
            <a:pPr eaLnBrk="1" hangingPunct="1">
              <a:defRPr/>
            </a:pPr>
            <a:endParaRPr lang="en-US" altLang="zh-CN" sz="2000" baseline="0" dirty="0" smtClean="0">
              <a:effectLst/>
              <a:ea typeface="宋体" charset="-122"/>
            </a:endParaRPr>
          </a:p>
          <a:p>
            <a:pPr marL="0" indent="0" eaLnBrk="1" hangingPunct="1">
              <a:buNone/>
              <a:defRPr/>
            </a:pPr>
            <a:endParaRPr lang="en-US" altLang="zh-CN" sz="2000" baseline="0" dirty="0" smtClean="0">
              <a:effectLst/>
              <a:ea typeface="宋体" charset="-122"/>
            </a:endParaRPr>
          </a:p>
          <a:p>
            <a:pPr eaLnBrk="1" hangingPunct="1">
              <a:defRPr/>
            </a:pPr>
            <a:endParaRPr lang="en-US" altLang="zh-CN" sz="2000" baseline="0" dirty="0" smtClean="0">
              <a:effectLst/>
              <a:ea typeface="宋体" charset="-122"/>
            </a:endParaRPr>
          </a:p>
          <a:p>
            <a:pPr eaLnBrk="1" hangingPunct="1">
              <a:defRPr/>
            </a:pPr>
            <a:endParaRPr lang="en-US" altLang="zh-CN" sz="2000" baseline="0" dirty="0" smtClean="0">
              <a:effectLst/>
              <a:ea typeface="宋体" charset="-122"/>
            </a:endParaRPr>
          </a:p>
          <a:p>
            <a:pPr marL="0" indent="0" eaLnBrk="1" hangingPunct="1">
              <a:buNone/>
              <a:defRPr/>
            </a:pPr>
            <a:endParaRPr lang="en-US" altLang="zh-CN" sz="2000" baseline="0" dirty="0" smtClean="0">
              <a:effectLst/>
              <a:ea typeface="宋体" charset="-122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zh-CN" sz="2000" baseline="0" dirty="0" smtClean="0">
              <a:effectLst/>
              <a:ea typeface="宋体" charset="-122"/>
            </a:endParaRPr>
          </a:p>
          <a:p>
            <a:pPr eaLnBrk="1" hangingPunct="1">
              <a:defRPr/>
            </a:pPr>
            <a:endParaRPr lang="en-US" altLang="zh-CN" sz="2000" baseline="0" dirty="0" smtClean="0">
              <a:effectLst/>
              <a:ea typeface="宋体" charset="-122"/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big data</a:t>
            </a:r>
            <a:endParaRPr lang="zh-CN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7C4624-FF7F-4B88-BAE4-040956CE4ACF}" type="slidenum">
              <a:rPr lang="en-US" altLang="zh-CN" smtClean="0"/>
              <a:pPr>
                <a:defRPr/>
              </a:pPr>
              <a:t>14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3004885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Thank you!</a:t>
            </a:r>
            <a:endParaRPr lang="zh-CN" altLang="en-US" dirty="0"/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big data</a:t>
            </a:r>
            <a:endParaRPr lang="zh-CN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7C4624-FF7F-4B88-BAE4-040956CE4ACF}" type="slidenum">
              <a:rPr lang="en-US" altLang="zh-CN" smtClean="0"/>
              <a:pPr>
                <a:defRPr/>
              </a:pPr>
              <a:t>15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9473616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93700" y="38100"/>
            <a:ext cx="82423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l">
              <a:defRPr/>
            </a:pPr>
            <a:r>
              <a:rPr lang="en-US" altLang="zh-CN" sz="3600" b="1" i="1" kern="0" baseline="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  <a:t>Outline</a:t>
            </a:r>
            <a:endParaRPr lang="en-US" altLang="zh-CN" sz="3600" b="1" i="1" kern="0" baseline="0" dirty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ea typeface="宋体" pitchFamily="2" charset="-12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04826" y="950914"/>
            <a:ext cx="8260352" cy="5427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q"/>
              <a:defRPr sz="2800">
                <a:solidFill>
                  <a:schemeClr val="tx2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Ø"/>
              <a:defRPr sz="2400" b="1">
                <a:solidFill>
                  <a:srgbClr val="000066"/>
                </a:solidFill>
                <a:latin typeface="Garamond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Font typeface="Times New Roman" pitchFamily="18" charset="0"/>
              <a:buChar char="–"/>
              <a:defRPr sz="2000" i="1">
                <a:solidFill>
                  <a:srgbClr val="5F5F5F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folHlink"/>
              </a:buClr>
              <a:buSzPct val="100000"/>
              <a:buChar char="o"/>
              <a:defRPr>
                <a:solidFill>
                  <a:srgbClr val="FF0000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folHlink"/>
              </a:buClr>
              <a:buSzPct val="100000"/>
              <a:buFont typeface="Wingdings" pitchFamily="2" charset="2"/>
              <a:buChar char="ü"/>
              <a:defRPr sz="1600" b="1" i="1">
                <a:solidFill>
                  <a:srgbClr val="66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Font typeface="Wingdings" pitchFamily="2" charset="2"/>
              <a:buChar char="ü"/>
              <a:defRPr sz="1600" b="1" i="1">
                <a:solidFill>
                  <a:srgbClr val="66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Font typeface="Wingdings" pitchFamily="2" charset="2"/>
              <a:buChar char="ü"/>
              <a:defRPr sz="1600" b="1" i="1">
                <a:solidFill>
                  <a:srgbClr val="66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Font typeface="Wingdings" pitchFamily="2" charset="2"/>
              <a:buChar char="ü"/>
              <a:defRPr sz="1600" b="1" i="1">
                <a:solidFill>
                  <a:srgbClr val="66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Font typeface="Wingdings" pitchFamily="2" charset="2"/>
              <a:buChar char="ü"/>
              <a:defRPr sz="1600" b="1" i="1">
                <a:solidFill>
                  <a:srgbClr val="660066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zh-CN" sz="2400" baseline="0" dirty="0" smtClean="0">
                <a:effectLst/>
                <a:ea typeface="宋体" charset="-122"/>
              </a:rPr>
              <a:t>Background and motivation</a:t>
            </a:r>
            <a:endParaRPr lang="en-US" altLang="zh-CN" sz="2400" baseline="0" dirty="0" smtClean="0">
              <a:effectLst/>
              <a:ea typeface="宋体" charset="-122"/>
            </a:endParaRPr>
          </a:p>
          <a:p>
            <a:pPr eaLnBrk="1" hangingPunct="1">
              <a:defRPr/>
            </a:pPr>
            <a:r>
              <a:rPr lang="en-US" altLang="zh-CN" sz="2400" baseline="0" dirty="0" smtClean="0">
                <a:effectLst/>
                <a:ea typeface="宋体" charset="-122"/>
              </a:rPr>
              <a:t>Problem statement</a:t>
            </a:r>
            <a:endParaRPr lang="en-US" altLang="zh-CN" sz="2400" baseline="0" dirty="0">
              <a:effectLst/>
              <a:ea typeface="宋体" charset="-122"/>
            </a:endParaRPr>
          </a:p>
          <a:p>
            <a:pPr eaLnBrk="1" hangingPunct="1">
              <a:defRPr/>
            </a:pPr>
            <a:r>
              <a:rPr lang="en-US" altLang="zh-CN" sz="2400" baseline="0" dirty="0" smtClean="0">
                <a:effectLst/>
                <a:ea typeface="宋体" charset="-122"/>
              </a:rPr>
              <a:t>Probabilistic model</a:t>
            </a:r>
          </a:p>
          <a:p>
            <a:pPr eaLnBrk="1" hangingPunct="1">
              <a:defRPr/>
            </a:pPr>
            <a:r>
              <a:rPr lang="en-US" altLang="zh-CN" sz="2400" baseline="0" dirty="0" smtClean="0">
                <a:effectLst/>
                <a:ea typeface="宋体" charset="-122"/>
              </a:rPr>
              <a:t>Solve the problem</a:t>
            </a:r>
          </a:p>
          <a:p>
            <a:pPr eaLnBrk="1" hangingPunct="1">
              <a:defRPr/>
            </a:pPr>
            <a:r>
              <a:rPr lang="en-US" altLang="zh-CN" sz="2400" baseline="0" dirty="0" smtClean="0">
                <a:effectLst/>
                <a:ea typeface="宋体" charset="-122"/>
              </a:rPr>
              <a:t>Other improvements</a:t>
            </a:r>
          </a:p>
          <a:p>
            <a:pPr eaLnBrk="1" hangingPunct="1">
              <a:defRPr/>
            </a:pPr>
            <a:r>
              <a:rPr lang="en-US" altLang="zh-CN" sz="2400" baseline="0" dirty="0" smtClean="0">
                <a:effectLst/>
                <a:ea typeface="宋体" charset="-122"/>
              </a:rPr>
              <a:t>Summary for my contribution</a:t>
            </a:r>
            <a:endParaRPr lang="en-US" altLang="zh-CN" sz="2400" baseline="0" dirty="0" smtClean="0">
              <a:effectLst/>
              <a:ea typeface="宋体" charset="-122"/>
            </a:endParaRPr>
          </a:p>
          <a:p>
            <a:pPr eaLnBrk="1" hangingPunct="1">
              <a:defRPr/>
            </a:pPr>
            <a:r>
              <a:rPr lang="en-US" altLang="zh-CN" sz="2400" baseline="0" dirty="0" smtClean="0">
                <a:effectLst/>
                <a:ea typeface="宋体" charset="-122"/>
              </a:rPr>
              <a:t>Future work</a:t>
            </a:r>
            <a:endParaRPr lang="en-US" altLang="zh-CN" sz="2000" baseline="0" dirty="0" smtClean="0">
              <a:effectLst/>
              <a:ea typeface="宋体" charset="-122"/>
            </a:endParaRPr>
          </a:p>
          <a:p>
            <a:pPr eaLnBrk="1" hangingPunct="1">
              <a:defRPr/>
            </a:pPr>
            <a:endParaRPr lang="en-US" altLang="zh-CN" sz="2000" baseline="0" dirty="0" smtClean="0">
              <a:effectLst/>
              <a:ea typeface="宋体" charset="-122"/>
            </a:endParaRPr>
          </a:p>
          <a:p>
            <a:pPr eaLnBrk="1" hangingPunct="1">
              <a:defRPr/>
            </a:pPr>
            <a:endParaRPr lang="en-US" altLang="zh-CN" sz="2000" baseline="0" dirty="0" smtClean="0">
              <a:effectLst/>
              <a:ea typeface="宋体" charset="-122"/>
            </a:endParaRPr>
          </a:p>
          <a:p>
            <a:pPr marL="0" indent="0" eaLnBrk="1" hangingPunct="1">
              <a:buNone/>
              <a:defRPr/>
            </a:pPr>
            <a:endParaRPr lang="en-US" altLang="zh-CN" sz="2000" baseline="0" dirty="0" smtClean="0">
              <a:effectLst/>
              <a:ea typeface="宋体" charset="-122"/>
            </a:endParaRPr>
          </a:p>
          <a:p>
            <a:pPr eaLnBrk="1" hangingPunct="1">
              <a:defRPr/>
            </a:pPr>
            <a:endParaRPr lang="en-US" altLang="zh-CN" sz="2000" baseline="0" dirty="0" smtClean="0">
              <a:effectLst/>
              <a:ea typeface="宋体" charset="-122"/>
            </a:endParaRPr>
          </a:p>
          <a:p>
            <a:pPr eaLnBrk="1" hangingPunct="1">
              <a:defRPr/>
            </a:pPr>
            <a:endParaRPr lang="en-US" altLang="zh-CN" sz="2000" baseline="0" dirty="0" smtClean="0">
              <a:effectLst/>
              <a:ea typeface="宋体" charset="-122"/>
            </a:endParaRPr>
          </a:p>
          <a:p>
            <a:pPr marL="0" indent="0" eaLnBrk="1" hangingPunct="1">
              <a:buNone/>
              <a:defRPr/>
            </a:pPr>
            <a:endParaRPr lang="en-US" altLang="zh-CN" sz="2000" baseline="0" dirty="0" smtClean="0">
              <a:effectLst/>
              <a:ea typeface="宋体" charset="-122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zh-CN" sz="2000" baseline="0" dirty="0" smtClean="0">
              <a:effectLst/>
              <a:ea typeface="宋体" charset="-122"/>
            </a:endParaRPr>
          </a:p>
          <a:p>
            <a:pPr eaLnBrk="1" hangingPunct="1">
              <a:defRPr/>
            </a:pPr>
            <a:endParaRPr lang="en-US" altLang="zh-CN" sz="2000" baseline="0" dirty="0" smtClean="0">
              <a:effectLst/>
              <a:ea typeface="宋体" charset="-122"/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big data</a:t>
            </a:r>
            <a:endParaRPr lang="zh-CN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7C4624-FF7F-4B88-BAE4-040956CE4ACF}" type="slidenum">
              <a:rPr lang="en-US" altLang="zh-CN" smtClean="0"/>
              <a:pPr>
                <a:defRPr/>
              </a:pPr>
              <a:t>2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5962702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93700" y="38100"/>
            <a:ext cx="82423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l">
              <a:defRPr/>
            </a:pPr>
            <a:r>
              <a:rPr lang="en-US" altLang="zh-CN" sz="3600" b="1" i="1" kern="0" baseline="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  <a:t>Background and Motivation</a:t>
            </a:r>
            <a:endParaRPr lang="en-US" altLang="zh-CN" sz="3600" b="1" i="1" kern="0" baseline="0" dirty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ea typeface="宋体" pitchFamily="2" charset="-12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04826" y="950914"/>
            <a:ext cx="8260352" cy="5427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q"/>
              <a:defRPr sz="2800">
                <a:solidFill>
                  <a:schemeClr val="tx2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Ø"/>
              <a:defRPr sz="2400" b="1">
                <a:solidFill>
                  <a:srgbClr val="000066"/>
                </a:solidFill>
                <a:latin typeface="Garamond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Font typeface="Times New Roman" pitchFamily="18" charset="0"/>
              <a:buChar char="–"/>
              <a:defRPr sz="2000" i="1">
                <a:solidFill>
                  <a:srgbClr val="5F5F5F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folHlink"/>
              </a:buClr>
              <a:buSzPct val="100000"/>
              <a:buChar char="o"/>
              <a:defRPr>
                <a:solidFill>
                  <a:srgbClr val="FF0000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folHlink"/>
              </a:buClr>
              <a:buSzPct val="100000"/>
              <a:buFont typeface="Wingdings" pitchFamily="2" charset="2"/>
              <a:buChar char="ü"/>
              <a:defRPr sz="1600" b="1" i="1">
                <a:solidFill>
                  <a:srgbClr val="66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Font typeface="Wingdings" pitchFamily="2" charset="2"/>
              <a:buChar char="ü"/>
              <a:defRPr sz="1600" b="1" i="1">
                <a:solidFill>
                  <a:srgbClr val="66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Font typeface="Wingdings" pitchFamily="2" charset="2"/>
              <a:buChar char="ü"/>
              <a:defRPr sz="1600" b="1" i="1">
                <a:solidFill>
                  <a:srgbClr val="66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Font typeface="Wingdings" pitchFamily="2" charset="2"/>
              <a:buChar char="ü"/>
              <a:defRPr sz="1600" b="1" i="1">
                <a:solidFill>
                  <a:srgbClr val="66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Font typeface="Wingdings" pitchFamily="2" charset="2"/>
              <a:buChar char="ü"/>
              <a:defRPr sz="1600" b="1" i="1">
                <a:solidFill>
                  <a:srgbClr val="660066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zh-CN" sz="2400" baseline="0" dirty="0" smtClean="0">
                <a:effectLst/>
                <a:ea typeface="宋体" charset="-122"/>
              </a:rPr>
              <a:t>In most cases, </a:t>
            </a:r>
            <a:r>
              <a:rPr lang="en-US" altLang="zh-CN" sz="2400" baseline="0" dirty="0" smtClean="0">
                <a:effectLst/>
                <a:ea typeface="宋体" charset="-122"/>
              </a:rPr>
              <a:t>we observe where and when but not how or why information propagates through a population of individuals. E.g</a:t>
            </a:r>
            <a:r>
              <a:rPr lang="en-US" altLang="zh-CN" sz="2400" baseline="0" dirty="0" smtClean="0">
                <a:effectLst/>
                <a:ea typeface="宋体" charset="-122"/>
              </a:rPr>
              <a:t>. </a:t>
            </a:r>
            <a:r>
              <a:rPr lang="en-US" altLang="zh-CN" sz="2400" baseline="0" dirty="0">
                <a:effectLst/>
                <a:ea typeface="宋体" charset="-122"/>
              </a:rPr>
              <a:t>b</a:t>
            </a:r>
            <a:r>
              <a:rPr lang="en-US" altLang="zh-CN" sz="2400" baseline="0" dirty="0" smtClean="0">
                <a:effectLst/>
                <a:ea typeface="宋体" charset="-122"/>
              </a:rPr>
              <a:t>uy product,  get cold</a:t>
            </a:r>
          </a:p>
          <a:p>
            <a:pPr eaLnBrk="1" hangingPunct="1">
              <a:defRPr/>
            </a:pPr>
            <a:r>
              <a:rPr lang="en-US" altLang="zh-CN" sz="2400" baseline="0" dirty="0" smtClean="0">
                <a:effectLst/>
                <a:ea typeface="宋体" charset="-122"/>
              </a:rPr>
              <a:t>In information propagation, we can observe when a blog mentions a piece of information, but we often do not know where </a:t>
            </a:r>
            <a:r>
              <a:rPr lang="en-US" altLang="zh-CN" sz="2400" baseline="0" dirty="0" smtClean="0">
                <a:effectLst/>
                <a:ea typeface="宋体" charset="-122"/>
              </a:rPr>
              <a:t>she acquired the information(from external source or internal source), or how long it took her to post it.</a:t>
            </a:r>
            <a:endParaRPr lang="en-US" altLang="zh-CN" sz="2400" baseline="0" dirty="0">
              <a:effectLst/>
              <a:ea typeface="宋体" charset="-122"/>
            </a:endParaRPr>
          </a:p>
          <a:p>
            <a:pPr eaLnBrk="1" hangingPunct="1">
              <a:defRPr/>
            </a:pPr>
            <a:r>
              <a:rPr lang="en-US" altLang="zh-CN" sz="2400" baseline="0" dirty="0" smtClean="0">
                <a:effectLst/>
                <a:ea typeface="宋体" charset="-122"/>
              </a:rPr>
              <a:t>Understanding diffusion is necessary for stopping infections, predicting information propagation or maximizing sales of a product. And the probabilistic model is the natural choice. </a:t>
            </a:r>
            <a:endParaRPr lang="en-US" altLang="zh-CN" sz="2000" baseline="0" dirty="0" smtClean="0">
              <a:effectLst/>
              <a:ea typeface="宋体" charset="-122"/>
            </a:endParaRPr>
          </a:p>
          <a:p>
            <a:pPr eaLnBrk="1" hangingPunct="1">
              <a:defRPr/>
            </a:pPr>
            <a:endParaRPr lang="en-US" altLang="zh-CN" sz="2000" baseline="0" dirty="0" smtClean="0">
              <a:effectLst/>
              <a:ea typeface="宋体" charset="-122"/>
            </a:endParaRPr>
          </a:p>
          <a:p>
            <a:pPr eaLnBrk="1" hangingPunct="1">
              <a:defRPr/>
            </a:pPr>
            <a:endParaRPr lang="en-US" altLang="zh-CN" sz="2000" baseline="0" dirty="0" smtClean="0">
              <a:effectLst/>
              <a:ea typeface="宋体" charset="-122"/>
            </a:endParaRPr>
          </a:p>
          <a:p>
            <a:pPr marL="0" indent="0" eaLnBrk="1" hangingPunct="1">
              <a:buNone/>
              <a:defRPr/>
            </a:pPr>
            <a:endParaRPr lang="en-US" altLang="zh-CN" sz="2000" baseline="0" dirty="0" smtClean="0">
              <a:effectLst/>
              <a:ea typeface="宋体" charset="-122"/>
            </a:endParaRPr>
          </a:p>
          <a:p>
            <a:pPr eaLnBrk="1" hangingPunct="1">
              <a:defRPr/>
            </a:pPr>
            <a:endParaRPr lang="en-US" altLang="zh-CN" sz="2000" baseline="0" dirty="0" smtClean="0">
              <a:effectLst/>
              <a:ea typeface="宋体" charset="-122"/>
            </a:endParaRPr>
          </a:p>
          <a:p>
            <a:pPr eaLnBrk="1" hangingPunct="1">
              <a:defRPr/>
            </a:pPr>
            <a:endParaRPr lang="en-US" altLang="zh-CN" sz="2000" baseline="0" dirty="0" smtClean="0">
              <a:effectLst/>
              <a:ea typeface="宋体" charset="-122"/>
            </a:endParaRPr>
          </a:p>
          <a:p>
            <a:pPr marL="0" indent="0" eaLnBrk="1" hangingPunct="1">
              <a:buNone/>
              <a:defRPr/>
            </a:pPr>
            <a:endParaRPr lang="en-US" altLang="zh-CN" sz="2000" baseline="0" dirty="0" smtClean="0">
              <a:effectLst/>
              <a:ea typeface="宋体" charset="-122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zh-CN" sz="2000" baseline="0" dirty="0" smtClean="0">
              <a:effectLst/>
              <a:ea typeface="宋体" charset="-122"/>
            </a:endParaRPr>
          </a:p>
          <a:p>
            <a:pPr eaLnBrk="1" hangingPunct="1">
              <a:defRPr/>
            </a:pPr>
            <a:endParaRPr lang="en-US" altLang="zh-CN" sz="2000" baseline="0" dirty="0" smtClean="0">
              <a:effectLst/>
              <a:ea typeface="宋体" charset="-122"/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big data</a:t>
            </a:r>
            <a:endParaRPr lang="zh-CN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7C4624-FF7F-4B88-BAE4-040956CE4ACF}" type="slidenum">
              <a:rPr lang="en-US" altLang="zh-CN" smtClean="0"/>
              <a:pPr>
                <a:defRPr/>
              </a:pPr>
              <a:t>3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8329484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93700" y="38100"/>
            <a:ext cx="82423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l">
              <a:defRPr/>
            </a:pPr>
            <a:r>
              <a:rPr lang="en-US" altLang="zh-CN" sz="3600" b="1" i="1" kern="0" baseline="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  <a:t>Problem Statement</a:t>
            </a:r>
            <a:endParaRPr lang="en-US" altLang="zh-CN" sz="3600" b="1" i="1" kern="0" baseline="0" dirty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ea typeface="宋体" pitchFamily="2" charset="-12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3"/>
              <p:cNvSpPr>
                <a:spLocks noChangeArrowheads="1"/>
              </p:cNvSpPr>
              <p:nvPr/>
            </p:nvSpPr>
            <p:spPr bwMode="auto">
              <a:xfrm>
                <a:off x="504826" y="950914"/>
                <a:ext cx="8260352" cy="54270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algn="l" eaLnBrk="0" hangingPunct="0">
                  <a:spcBef>
                    <a:spcPct val="20000"/>
                  </a:spcBef>
                  <a:buClr>
                    <a:schemeClr val="folHlink"/>
                  </a:buClr>
                  <a:buFont typeface="Wingdings" pitchFamily="2" charset="2"/>
                  <a:buChar char="q"/>
                  <a:defRPr sz="2800">
                    <a:solidFill>
                      <a:schemeClr val="tx2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folHlink"/>
                  </a:buClr>
                  <a:buFont typeface="Wingdings" pitchFamily="2" charset="2"/>
                  <a:buChar char="Ø"/>
                  <a:defRPr sz="2400" b="1">
                    <a:solidFill>
                      <a:srgbClr val="000066"/>
                    </a:solidFill>
                    <a:latin typeface="Garamond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Font typeface="Times New Roman" pitchFamily="18" charset="0"/>
                  <a:buChar char="–"/>
                  <a:defRPr sz="2000" i="1">
                    <a:solidFill>
                      <a:srgbClr val="5F5F5F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100000"/>
                  <a:buChar char="o"/>
                  <a:defRPr>
                    <a:solidFill>
                      <a:srgbClr val="FF0000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100000"/>
                  <a:buFont typeface="Wingdings" pitchFamily="2" charset="2"/>
                  <a:buChar char="ü"/>
                  <a:defRPr sz="1600" b="1" i="1">
                    <a:solidFill>
                      <a:srgbClr val="660066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00000"/>
                  <a:buFont typeface="Wingdings" pitchFamily="2" charset="2"/>
                  <a:buChar char="ü"/>
                  <a:defRPr sz="1600" b="1" i="1">
                    <a:solidFill>
                      <a:srgbClr val="660066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00000"/>
                  <a:buFont typeface="Wingdings" pitchFamily="2" charset="2"/>
                  <a:buChar char="ü"/>
                  <a:defRPr sz="1600" b="1" i="1">
                    <a:solidFill>
                      <a:srgbClr val="660066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00000"/>
                  <a:buFont typeface="Wingdings" pitchFamily="2" charset="2"/>
                  <a:buChar char="ü"/>
                  <a:defRPr sz="1600" b="1" i="1">
                    <a:solidFill>
                      <a:srgbClr val="660066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00000"/>
                  <a:buFont typeface="Wingdings" pitchFamily="2" charset="2"/>
                  <a:buChar char="ü"/>
                  <a:defRPr sz="1600" b="1" i="1">
                    <a:solidFill>
                      <a:srgbClr val="660066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r>
                  <a:rPr lang="en-US" altLang="zh-CN" sz="2400" baseline="0" dirty="0" smtClean="0">
                    <a:effectLst/>
                    <a:ea typeface="宋体" charset="-122"/>
                  </a:rPr>
                  <a:t>Use a directed graph G=(V,E) to model the network, each node in V represents a user, each edge has a weight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sSubPr>
                      <m:e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𝑤</m:t>
                        </m:r>
                      </m:e>
                      <m:sub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𝑖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,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zh-CN" sz="2400" baseline="0" dirty="0" smtClean="0">
                    <a:effectLst/>
                    <a:ea typeface="宋体" charset="-122"/>
                  </a:rPr>
                  <a:t> to represent the strength of the relationship between node </a:t>
                </a:r>
                <a:r>
                  <a:rPr lang="en-US" altLang="zh-CN" sz="2400" baseline="0" dirty="0" err="1" smtClean="0">
                    <a:effectLst/>
                    <a:ea typeface="宋体" charset="-122"/>
                  </a:rPr>
                  <a:t>i</a:t>
                </a:r>
                <a:r>
                  <a:rPr lang="en-US" altLang="zh-CN" sz="2400" baseline="0" dirty="0" smtClean="0">
                    <a:effectLst/>
                    <a:ea typeface="宋体" charset="-122"/>
                  </a:rPr>
                  <a:t> and node j and describes how frequently information spreads from node </a:t>
                </a:r>
                <a:r>
                  <a:rPr lang="en-US" altLang="zh-CN" sz="2400" baseline="0" dirty="0" err="1" smtClean="0">
                    <a:effectLst/>
                    <a:ea typeface="宋体" charset="-122"/>
                  </a:rPr>
                  <a:t>i</a:t>
                </a:r>
                <a:r>
                  <a:rPr lang="en-US" altLang="zh-CN" sz="2400" baseline="0" dirty="0" smtClean="0">
                    <a:effectLst/>
                    <a:ea typeface="宋体" charset="-122"/>
                  </a:rPr>
                  <a:t> to node j. G is a cluster.</a:t>
                </a:r>
              </a:p>
              <a:p>
                <a:pPr eaLnBrk="1" hangingPunct="1">
                  <a:defRPr/>
                </a:pPr>
                <a:r>
                  <a:rPr lang="en-US" altLang="zh-CN" sz="2400" baseline="0" dirty="0" smtClean="0">
                    <a:effectLst/>
                    <a:ea typeface="宋体" charset="-122"/>
                  </a:rPr>
                  <a:t>As the information spreads from infected nodes to uninfected nodes, it creates a </a:t>
                </a:r>
                <a:r>
                  <a:rPr lang="en-US" altLang="zh-CN" sz="2400" baseline="0" dirty="0">
                    <a:effectLst/>
                    <a:ea typeface="宋体" charset="-122"/>
                  </a:rPr>
                  <a:t>cascade </a:t>
                </a:r>
                <a:r>
                  <a:rPr lang="en-US" altLang="zh-CN" sz="2400" baseline="0" dirty="0" smtClean="0">
                    <a:effectLst/>
                    <a:ea typeface="宋体" charset="-122"/>
                  </a:rPr>
                  <a:t>represented by an </a:t>
                </a:r>
                <a:r>
                  <a:rPr lang="en-US" altLang="zh-CN" sz="2400" baseline="0" dirty="0">
                    <a:effectLst/>
                    <a:ea typeface="宋体" charset="-122"/>
                  </a:rPr>
                  <a:t>N-dimensional vector</a:t>
                </a:r>
                <a:r>
                  <a:rPr lang="en-US" altLang="zh-CN" sz="2400" baseline="0" dirty="0" smtClean="0">
                    <a:effectLst/>
                    <a:ea typeface="宋体" charset="-122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i="1" baseline="0" smtClean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sSupPr>
                      <m:e>
                        <m:r>
                          <a:rPr lang="en-US" altLang="zh-CN" sz="2400" b="0" i="1" baseline="0" smtClean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𝑡</m:t>
                        </m:r>
                      </m:e>
                      <m:sup>
                        <m:r>
                          <a:rPr lang="en-US" altLang="zh-CN" sz="2400" b="0" i="1" baseline="0" smtClean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𝑐</m:t>
                        </m:r>
                      </m:sup>
                    </m:sSup>
                    <m:r>
                      <a:rPr lang="en-US" altLang="zh-CN" sz="2400" b="0" i="1" baseline="0" smtClean="0">
                        <a:effectLst/>
                        <a:latin typeface="Cambria Math" panose="02040503050406030204" pitchFamily="18" charset="0"/>
                        <a:ea typeface="宋体" charset="-122"/>
                      </a:rPr>
                      <m:t>=</m:t>
                    </m:r>
                    <m:d>
                      <m:dPr>
                        <m:ctrlPr>
                          <a:rPr lang="en-US" altLang="zh-CN" sz="2400" b="0" i="1" baseline="0" smtClean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altLang="zh-CN" sz="2400" b="0" i="1" baseline="0" smtClean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</m:ctrlPr>
                          </m:sSubSupPr>
                          <m:e>
                            <m:r>
                              <a:rPr lang="en-US" altLang="zh-CN" sz="2400" b="0" i="1" baseline="0" smtClean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CN" sz="2400" b="0" i="1" baseline="0" smtClean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  <m:t>1</m:t>
                            </m:r>
                          </m:sub>
                          <m:sup>
                            <m:r>
                              <a:rPr lang="en-US" altLang="zh-CN" sz="2400" b="0" i="1" baseline="0" smtClean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  <m:t>𝑐</m:t>
                            </m:r>
                          </m:sup>
                        </m:sSubSup>
                        <m:r>
                          <a:rPr lang="en-US" altLang="zh-CN" sz="2400" b="0" i="1" baseline="0" smtClean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,…,</m:t>
                        </m:r>
                        <m:sSubSup>
                          <m:sSubSupPr>
                            <m:ctrlP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</m:ctrlPr>
                          </m:sSubSupPr>
                          <m:e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CN" sz="2400" b="0" i="1" baseline="0" smtClean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  <m:t>𝑁</m:t>
                            </m:r>
                          </m:sub>
                          <m:sup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  <m:t>𝑐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altLang="zh-CN" sz="2400" baseline="0" dirty="0" smtClean="0">
                    <a:effectLst/>
                    <a:ea typeface="宋体" charset="-122"/>
                  </a:rPr>
                  <a:t>, recording when each of N nodes gets infected by the information</a:t>
                </a:r>
                <a:r>
                  <a:rPr lang="en-US" altLang="zh-CN" sz="2400" baseline="0" dirty="0" smtClean="0">
                    <a:effectLst/>
                    <a:ea typeface="宋体" charset="-122"/>
                  </a:rPr>
                  <a:t>.</a:t>
                </a:r>
                <a:endParaRPr lang="en-US" altLang="zh-CN" sz="2400" baseline="0" dirty="0">
                  <a:effectLst/>
                  <a:ea typeface="宋体" charset="-122"/>
                </a:endParaRPr>
              </a:p>
              <a:p>
                <a:pPr eaLnBrk="1" hangingPunct="1">
                  <a:defRPr/>
                </a:pPr>
                <a:r>
                  <a:rPr lang="en-US" altLang="zh-CN" sz="2400" baseline="0" dirty="0" smtClean="0">
                    <a:effectLst/>
                    <a:ea typeface="宋体" charset="-122"/>
                  </a:rPr>
                  <a:t>We add another node </a:t>
                </a:r>
                <a:r>
                  <a:rPr lang="en-US" altLang="zh-CN" sz="2400" i="1" baseline="0" dirty="0" smtClean="0">
                    <a:solidFill>
                      <a:srgbClr val="FF0000"/>
                    </a:solidFill>
                    <a:effectLst/>
                    <a:ea typeface="宋体" charset="-122"/>
                  </a:rPr>
                  <a:t>x</a:t>
                </a:r>
                <a:r>
                  <a:rPr lang="en-US" altLang="zh-CN" sz="2400" baseline="0" dirty="0" smtClean="0">
                    <a:effectLst/>
                    <a:ea typeface="宋体" charset="-122"/>
                  </a:rPr>
                  <a:t> to </a:t>
                </a:r>
                <a:r>
                  <a:rPr lang="en-US" altLang="zh-CN" sz="2400" baseline="0" dirty="0" smtClean="0">
                    <a:effectLst/>
                    <a:ea typeface="宋体" charset="-122"/>
                  </a:rPr>
                  <a:t>V to </a:t>
                </a:r>
                <a:r>
                  <a:rPr lang="en-US" altLang="zh-CN" sz="2400" baseline="0" dirty="0" smtClean="0">
                    <a:effectLst/>
                    <a:ea typeface="宋体" charset="-122"/>
                  </a:rPr>
                  <a:t>represent the external source outside the </a:t>
                </a:r>
                <a:r>
                  <a:rPr lang="en-US" altLang="zh-CN" sz="2400" baseline="0" dirty="0" smtClean="0">
                    <a:effectLst/>
                    <a:ea typeface="宋体" charset="-122"/>
                  </a:rPr>
                  <a:t>social network</a:t>
                </a:r>
                <a:r>
                  <a:rPr lang="en-US" altLang="zh-CN" sz="2400" baseline="0" dirty="0" smtClean="0">
                    <a:effectLst/>
                    <a:ea typeface="宋体" charset="-122"/>
                  </a:rPr>
                  <a:t>.</a:t>
                </a:r>
                <a:r>
                  <a:rPr lang="en-US" altLang="zh-CN" sz="2400" baseline="0" dirty="0">
                    <a:effectLst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altLang="zh-CN" sz="2400" baseline="0" dirty="0" smtClean="0">
                    <a:effectLst/>
                    <a:ea typeface="宋体" charset="-122"/>
                  </a:rPr>
                  <a:t> is the time the information first appears in the mass media.</a:t>
                </a:r>
              </a:p>
              <a:p>
                <a:pPr eaLnBrk="1" hangingPunct="1">
                  <a:defRPr/>
                </a:pPr>
                <a:r>
                  <a:rPr lang="en-US" altLang="zh-CN" sz="2400" baseline="0" dirty="0" smtClean="0">
                    <a:effectLst/>
                    <a:ea typeface="宋体" charset="-122"/>
                  </a:rPr>
                  <a:t>Now we have the mathematical interpretation of networks and information diffusion. </a:t>
                </a:r>
                <a:endParaRPr lang="en-US" altLang="zh-CN" sz="2400" baseline="0" dirty="0" smtClean="0">
                  <a:effectLst/>
                  <a:ea typeface="宋体" charset="-122"/>
                </a:endParaRPr>
              </a:p>
              <a:p>
                <a:pPr eaLnBrk="1" hangingPunct="1"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  <a:p>
                <a:pPr eaLnBrk="1" hangingPunct="1"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  <a:p>
                <a:pPr eaLnBrk="1" hangingPunct="1"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  <a:p>
                <a:pPr marL="0" indent="0" eaLnBrk="1" hangingPunct="1">
                  <a:buNone/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  <a:p>
                <a:pPr eaLnBrk="1" hangingPunct="1"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  <a:p>
                <a:pPr eaLnBrk="1" hangingPunct="1"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  <a:p>
                <a:pPr marL="0" indent="0" eaLnBrk="1" hangingPunct="1">
                  <a:buNone/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  <a:p>
                <a:pPr marL="0" indent="0" eaLnBrk="1" hangingPunct="1">
                  <a:buFont typeface="Wingdings" pitchFamily="2" charset="2"/>
                  <a:buNone/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  <a:p>
                <a:pPr eaLnBrk="1" hangingPunct="1"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</p:txBody>
          </p:sp>
        </mc:Choice>
        <mc:Fallback>
          <p:sp>
            <p:nvSpPr>
              <p:cNvPr id="6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4826" y="950914"/>
                <a:ext cx="8260352" cy="5427026"/>
              </a:xfrm>
              <a:prstGeom prst="rect">
                <a:avLst/>
              </a:prstGeom>
              <a:blipFill rotWithShape="0">
                <a:blip r:embed="rId3"/>
                <a:stretch>
                  <a:fillRect l="-1033" t="-787" r="-886" b="-325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页脚占位符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big data</a:t>
            </a:r>
            <a:endParaRPr lang="zh-CN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7C4624-FF7F-4B88-BAE4-040956CE4ACF}" type="slidenum">
              <a:rPr lang="en-US" altLang="zh-CN" smtClean="0"/>
              <a:pPr>
                <a:defRPr/>
              </a:pPr>
              <a:t>4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2493068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93700" y="38100"/>
            <a:ext cx="82423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l">
              <a:defRPr/>
            </a:pPr>
            <a:r>
              <a:rPr lang="en-US" altLang="zh-CN" sz="3600" b="1" i="1" kern="0" baseline="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  <a:t>Probabilistic Model</a:t>
            </a:r>
            <a:endParaRPr lang="en-US" altLang="zh-CN" sz="3600" b="1" i="1" kern="0" baseline="0" dirty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ea typeface="宋体" pitchFamily="2" charset="-12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3"/>
              <p:cNvSpPr>
                <a:spLocks noChangeArrowheads="1"/>
              </p:cNvSpPr>
              <p:nvPr/>
            </p:nvSpPr>
            <p:spPr bwMode="auto">
              <a:xfrm>
                <a:off x="504826" y="950914"/>
                <a:ext cx="8260352" cy="54270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algn="l" eaLnBrk="0" hangingPunct="0">
                  <a:spcBef>
                    <a:spcPct val="20000"/>
                  </a:spcBef>
                  <a:buClr>
                    <a:schemeClr val="folHlink"/>
                  </a:buClr>
                  <a:buFont typeface="Wingdings" pitchFamily="2" charset="2"/>
                  <a:buChar char="q"/>
                  <a:defRPr sz="2800">
                    <a:solidFill>
                      <a:schemeClr val="tx2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folHlink"/>
                  </a:buClr>
                  <a:buFont typeface="Wingdings" pitchFamily="2" charset="2"/>
                  <a:buChar char="Ø"/>
                  <a:defRPr sz="2400" b="1">
                    <a:solidFill>
                      <a:srgbClr val="000066"/>
                    </a:solidFill>
                    <a:latin typeface="Garamond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Font typeface="Times New Roman" pitchFamily="18" charset="0"/>
                  <a:buChar char="–"/>
                  <a:defRPr sz="2000" i="1">
                    <a:solidFill>
                      <a:srgbClr val="5F5F5F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100000"/>
                  <a:buChar char="o"/>
                  <a:defRPr>
                    <a:solidFill>
                      <a:srgbClr val="FF0000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100000"/>
                  <a:buFont typeface="Wingdings" pitchFamily="2" charset="2"/>
                  <a:buChar char="ü"/>
                  <a:defRPr sz="1600" b="1" i="1">
                    <a:solidFill>
                      <a:srgbClr val="660066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00000"/>
                  <a:buFont typeface="Wingdings" pitchFamily="2" charset="2"/>
                  <a:buChar char="ü"/>
                  <a:defRPr sz="1600" b="1" i="1">
                    <a:solidFill>
                      <a:srgbClr val="660066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00000"/>
                  <a:buFont typeface="Wingdings" pitchFamily="2" charset="2"/>
                  <a:buChar char="ü"/>
                  <a:defRPr sz="1600" b="1" i="1">
                    <a:solidFill>
                      <a:srgbClr val="660066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00000"/>
                  <a:buFont typeface="Wingdings" pitchFamily="2" charset="2"/>
                  <a:buChar char="ü"/>
                  <a:defRPr sz="1600" b="1" i="1">
                    <a:solidFill>
                      <a:srgbClr val="660066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00000"/>
                  <a:buFont typeface="Wingdings" pitchFamily="2" charset="2"/>
                  <a:buChar char="ü"/>
                  <a:defRPr sz="1600" b="1" i="1">
                    <a:solidFill>
                      <a:srgbClr val="660066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r>
                  <a:rPr lang="en-US" altLang="zh-CN" sz="2400" baseline="0" dirty="0" smtClean="0">
                    <a:effectLst/>
                    <a:ea typeface="宋体" charset="-122"/>
                  </a:rPr>
                  <a:t>We use probability model and maximum likelihood estimation to solve the problem.</a:t>
                </a:r>
              </a:p>
              <a:p>
                <a:pPr eaLnBrk="1" hangingPunct="1">
                  <a:defRPr/>
                </a:pPr>
                <a:r>
                  <a:rPr lang="en-US" altLang="zh-CN" sz="2400" baseline="0" dirty="0" smtClean="0">
                    <a:effectLst/>
                    <a:ea typeface="宋体" charset="-122"/>
                  </a:rPr>
                  <a:t>Define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baseline="0" smtClean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sSubPr>
                      <m:e>
                        <m:r>
                          <a:rPr lang="en-US" altLang="zh-CN" sz="2400" b="0" i="1" baseline="0" smtClean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𝑓</m:t>
                        </m:r>
                      </m:e>
                      <m:sub>
                        <m:r>
                          <a:rPr lang="en-US" altLang="zh-CN" sz="2400" b="0" i="1" baseline="0" smtClean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𝑖𝑛</m:t>
                        </m:r>
                      </m:sub>
                    </m:sSub>
                    <m:d>
                      <m:dPr>
                        <m:ctrlPr>
                          <a:rPr lang="en-US" altLang="zh-CN" sz="2400" b="0" i="1" baseline="0" smtClean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400" b="0" i="1" baseline="0" smtClean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CN" sz="2400" b="0" i="1" baseline="0" smtClean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CN" sz="2400" b="0" i="1" baseline="0" smtClean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sz="2400" b="0" i="1" baseline="0" smtClean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altLang="zh-CN" sz="2400" b="0" i="1" baseline="0" smtClean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;</m:t>
                        </m:r>
                        <m:sSub>
                          <m:sSubPr>
                            <m:ctrlPr>
                              <a:rPr lang="en-US" altLang="zh-CN" sz="2400" b="0" i="1" baseline="0" smtClean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</m:ctrlPr>
                          </m:sSubPr>
                          <m:e>
                            <m:r>
                              <a:rPr lang="en-US" altLang="zh-CN" sz="2400" b="0" i="1" baseline="0" smtClean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  <m:t>𝑤</m:t>
                            </m:r>
                          </m:e>
                          <m:sub>
                            <m:r>
                              <a:rPr lang="en-US" altLang="zh-CN" sz="2400" b="0" i="1" baseline="0" smtClean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  <m:t>𝑖</m:t>
                            </m:r>
                            <m:r>
                              <a:rPr lang="en-US" altLang="zh-CN" sz="2400" b="0" i="1" baseline="0" smtClean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  <m:t>,</m:t>
                            </m:r>
                            <m:r>
                              <a:rPr lang="en-US" altLang="zh-CN" sz="2400" b="0" i="1" baseline="0" smtClean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altLang="zh-CN" sz="2400" b="0" i="1" baseline="0" smtClean="0">
                        <a:effectLst/>
                        <a:latin typeface="Cambria Math" panose="02040503050406030204" pitchFamily="18" charset="0"/>
                        <a:ea typeface="宋体" charset="-122"/>
                      </a:rPr>
                      <m:t> </m:t>
                    </m:r>
                  </m:oMath>
                </a14:m>
                <a:r>
                  <a:rPr lang="en-US" altLang="zh-CN" sz="2400" baseline="0" dirty="0" smtClean="0">
                    <a:effectLst/>
                    <a:ea typeface="宋体" charset="-122"/>
                  </a:rPr>
                  <a:t>as the </a:t>
                </a:r>
                <a:r>
                  <a:rPr lang="en-US" altLang="zh-CN" sz="2400" baseline="0" dirty="0" smtClean="0">
                    <a:effectLst/>
                    <a:ea typeface="宋体" charset="-122"/>
                  </a:rPr>
                  <a:t>likelihood of node </a:t>
                </a:r>
                <a:r>
                  <a:rPr lang="en-US" altLang="zh-CN" sz="2400" baseline="0" dirty="0" err="1" smtClean="0">
                    <a:effectLst/>
                    <a:ea typeface="宋体" charset="-122"/>
                  </a:rPr>
                  <a:t>i</a:t>
                </a:r>
                <a:r>
                  <a:rPr lang="en-US" altLang="zh-CN" sz="2400" baseline="0" dirty="0" smtClean="0">
                    <a:effectLst/>
                    <a:ea typeface="宋体" charset="-122"/>
                  </a:rPr>
                  <a:t> infecting node j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zh-CN" sz="2400" baseline="0" dirty="0" smtClean="0">
                    <a:effectLst/>
                    <a:ea typeface="宋体" charset="-122"/>
                  </a:rPr>
                  <a:t> time after node </a:t>
                </a:r>
                <a:r>
                  <a:rPr lang="en-US" altLang="zh-CN" sz="2400" baseline="0" dirty="0" err="1" smtClean="0">
                    <a:effectLst/>
                    <a:ea typeface="宋体" charset="-122"/>
                  </a:rPr>
                  <a:t>i</a:t>
                </a:r>
                <a:r>
                  <a:rPr lang="en-US" altLang="zh-CN" sz="2400" baseline="0" dirty="0" smtClean="0">
                    <a:effectLst/>
                    <a:ea typeface="宋体" charset="-122"/>
                  </a:rPr>
                  <a:t> was infected.</a:t>
                </a:r>
                <a:r>
                  <a:rPr lang="en-US" altLang="zh-CN" sz="2400" baseline="0" dirty="0">
                    <a:effectLst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zh-CN" sz="2400" i="1" baseline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zh-CN" sz="2400" i="1" baseline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sz="2400" baseline="0" dirty="0" smtClean="0">
                    <a:effectLst/>
                    <a:ea typeface="宋体" charset="-122"/>
                  </a:rPr>
                  <a:t>. The parameter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sSubPr>
                      <m:e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𝑤</m:t>
                        </m:r>
                      </m:e>
                      <m:sub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𝑖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,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zh-CN" sz="2400" baseline="0" dirty="0" smtClean="0">
                    <a:effectLst/>
                    <a:ea typeface="宋体" charset="-122"/>
                  </a:rPr>
                  <a:t> controls the transmission rate</a:t>
                </a:r>
                <a:r>
                  <a:rPr lang="en-US" altLang="zh-CN" sz="2400" baseline="0" dirty="0" smtClean="0">
                    <a:effectLst/>
                    <a:ea typeface="宋体" charset="-122"/>
                  </a:rPr>
                  <a:t>. </a:t>
                </a:r>
                <a:endParaRPr lang="en-US" altLang="zh-CN" sz="2400" baseline="0" dirty="0" smtClean="0">
                  <a:effectLst/>
                  <a:ea typeface="宋体" charset="-122"/>
                </a:endParaRPr>
              </a:p>
              <a:p>
                <a:pPr eaLnBrk="1" hangingPunct="1">
                  <a:defRPr/>
                </a:pPr>
                <a:r>
                  <a:rPr lang="en-US" altLang="zh-CN" sz="2400" baseline="0" dirty="0">
                    <a:effectLst/>
                    <a:ea typeface="宋体" charset="-122"/>
                  </a:rPr>
                  <a:t>Define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sSubPr>
                      <m:e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𝑓</m:t>
                        </m:r>
                      </m:e>
                      <m:sub>
                        <m:r>
                          <a:rPr lang="en-US" altLang="zh-CN" sz="2400" b="0" i="1" baseline="0" smtClean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𝑒𝑥</m:t>
                        </m:r>
                      </m:sub>
                    </m:sSub>
                    <m:d>
                      <m:dPr>
                        <m:ctrlP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CN" sz="2400" b="0" i="1" baseline="0" smtClean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;</m:t>
                        </m:r>
                        <m:sSub>
                          <m:sSubPr>
                            <m:ctrlP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</m:ctrlPr>
                          </m:sSubPr>
                          <m:e>
                            <m:r>
                              <a:rPr lang="en-US" altLang="zh-CN" sz="2400" b="0" i="1" baseline="0" smtClean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  <m:t>𝑤</m:t>
                            </m:r>
                          </m:e>
                          <m:sub>
                            <m:r>
                              <a:rPr lang="en-US" altLang="zh-CN" sz="2400" b="0" i="1" baseline="0" smtClean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  <m:t>𝑥</m:t>
                            </m:r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  <m:t>,</m:t>
                            </m:r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altLang="zh-CN" sz="2400" i="1" baseline="0">
                        <a:effectLst/>
                        <a:latin typeface="Cambria Math" panose="02040503050406030204" pitchFamily="18" charset="0"/>
                        <a:ea typeface="宋体" charset="-122"/>
                      </a:rPr>
                      <m:t> </m:t>
                    </m:r>
                  </m:oMath>
                </a14:m>
                <a:r>
                  <a:rPr lang="en-US" altLang="zh-CN" sz="2400" baseline="0" dirty="0">
                    <a:effectLst/>
                    <a:ea typeface="宋体" charset="-122"/>
                  </a:rPr>
                  <a:t>as the </a:t>
                </a:r>
                <a:r>
                  <a:rPr lang="en-US" altLang="zh-CN" sz="2400" baseline="0" dirty="0" smtClean="0">
                    <a:effectLst/>
                    <a:ea typeface="宋体" charset="-122"/>
                  </a:rPr>
                  <a:t>likelihood of </a:t>
                </a:r>
                <a:r>
                  <a:rPr lang="en-US" altLang="zh-CN" sz="2400" baseline="0" dirty="0">
                    <a:effectLst/>
                    <a:ea typeface="宋体" charset="-122"/>
                  </a:rPr>
                  <a:t>node </a:t>
                </a:r>
                <a:r>
                  <a:rPr lang="en-US" altLang="zh-CN" sz="2400" baseline="0" dirty="0" smtClean="0">
                    <a:effectLst/>
                    <a:ea typeface="宋体" charset="-122"/>
                  </a:rPr>
                  <a:t>j get infected by the external source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sz="2400" b="0" i="1" baseline="0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zh-CN" sz="2400" i="1" baseline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sz="2400" baseline="0" dirty="0">
                    <a:effectLst/>
                    <a:ea typeface="宋体" charset="-122"/>
                  </a:rPr>
                  <a:t>time after </a:t>
                </a:r>
                <a:r>
                  <a:rPr lang="en-US" altLang="zh-CN" sz="2400" baseline="0" dirty="0" smtClean="0">
                    <a:effectLst/>
                    <a:ea typeface="宋体" charset="-122"/>
                  </a:rPr>
                  <a:t>the information first appears at mass media.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sz="2400" b="0" i="1" baseline="0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zh-CN" sz="2400" i="1" baseline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zh-CN" sz="2400" i="1" baseline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sz="2400" b="0" i="1" baseline="0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altLang="zh-CN" sz="2400" baseline="0" dirty="0">
                    <a:effectLst/>
                    <a:ea typeface="宋体" charset="-122"/>
                  </a:rPr>
                  <a:t>. </a:t>
                </a:r>
                <a:r>
                  <a:rPr lang="en-US" altLang="zh-CN" sz="2400" baseline="0" dirty="0">
                    <a:effectLst/>
                    <a:ea typeface="宋体" charset="-122"/>
                  </a:rPr>
                  <a:t>The </a:t>
                </a:r>
                <a:r>
                  <a:rPr lang="en-US" altLang="zh-CN" sz="2400" baseline="0" dirty="0" err="1" smtClean="0">
                    <a:effectLst/>
                    <a:ea typeface="宋体" charset="-122"/>
                  </a:rPr>
                  <a:t>paramete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altLang="zh-CN" sz="2400" baseline="0" dirty="0">
                            <a:effectLst/>
                            <a:ea typeface="宋体" charset="-122"/>
                          </a:rPr>
                          <m:t>r</m:t>
                        </m:r>
                        <m:r>
                          <a:rPr lang="en-US" altLang="zh-CN" sz="2400" b="0" i="1" baseline="0" dirty="0" smtClean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  </m:t>
                        </m:r>
                        <m:r>
                          <a:rPr lang="en-US" altLang="zh-CN" sz="2400" b="0" i="1" baseline="0" smtClean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𝑤</m:t>
                        </m:r>
                      </m:e>
                      <m:sub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𝑥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,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zh-CN" sz="2400" baseline="0" dirty="0" smtClean="0">
                    <a:effectLst/>
                    <a:ea typeface="宋体" charset="-122"/>
                  </a:rPr>
                  <a:t> controls </a:t>
                </a:r>
                <a:r>
                  <a:rPr lang="en-US" altLang="zh-CN" sz="2400" baseline="0" dirty="0">
                    <a:effectLst/>
                    <a:ea typeface="宋体" charset="-122"/>
                  </a:rPr>
                  <a:t>the transmission rate</a:t>
                </a:r>
                <a:r>
                  <a:rPr lang="en-US" altLang="zh-CN" sz="2400" baseline="0" dirty="0" smtClean="0">
                    <a:effectLst/>
                    <a:ea typeface="宋体" charset="-122"/>
                  </a:rPr>
                  <a:t>.</a:t>
                </a:r>
              </a:p>
              <a:p>
                <a:pPr eaLnBrk="1" hangingPunct="1">
                  <a:defRPr/>
                </a:pPr>
                <a:endParaRPr lang="en-US" altLang="zh-CN" sz="2400" baseline="0" dirty="0" smtClean="0">
                  <a:effectLst/>
                  <a:ea typeface="宋体" charset="-122"/>
                </a:endParaRPr>
              </a:p>
              <a:p>
                <a:pPr eaLnBrk="1" hangingPunct="1"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  <a:p>
                <a:pPr eaLnBrk="1" hangingPunct="1"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  <a:p>
                <a:pPr eaLnBrk="1" hangingPunct="1"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  <a:p>
                <a:pPr marL="0" indent="0" eaLnBrk="1" hangingPunct="1">
                  <a:buNone/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  <a:p>
                <a:pPr eaLnBrk="1" hangingPunct="1"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  <a:p>
                <a:pPr eaLnBrk="1" hangingPunct="1"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  <a:p>
                <a:pPr marL="0" indent="0" eaLnBrk="1" hangingPunct="1">
                  <a:buNone/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  <a:p>
                <a:pPr marL="0" indent="0" eaLnBrk="1" hangingPunct="1">
                  <a:buFont typeface="Wingdings" pitchFamily="2" charset="2"/>
                  <a:buNone/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  <a:p>
                <a:pPr eaLnBrk="1" hangingPunct="1"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</p:txBody>
          </p:sp>
        </mc:Choice>
        <mc:Fallback>
          <p:sp>
            <p:nvSpPr>
              <p:cNvPr id="6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4826" y="950914"/>
                <a:ext cx="8260352" cy="5427026"/>
              </a:xfrm>
              <a:prstGeom prst="rect">
                <a:avLst/>
              </a:prstGeom>
              <a:blipFill rotWithShape="0">
                <a:blip r:embed="rId3"/>
                <a:stretch>
                  <a:fillRect l="-1033" t="-78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页脚占位符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big data</a:t>
            </a:r>
            <a:endParaRPr lang="zh-CN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7C4624-FF7F-4B88-BAE4-040956CE4ACF}" type="slidenum">
              <a:rPr lang="en-US" altLang="zh-CN" smtClean="0"/>
              <a:pPr>
                <a:defRPr/>
              </a:pPr>
              <a:t>5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4062097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93700" y="38100"/>
            <a:ext cx="82423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l">
              <a:defRPr/>
            </a:pPr>
            <a:r>
              <a:rPr lang="en-US" altLang="zh-CN" sz="3600" b="1" i="1" kern="0" baseline="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  <a:t>Probabilistic Model</a:t>
            </a:r>
            <a:endParaRPr lang="en-US" altLang="zh-CN" sz="3600" b="1" i="1" kern="0" baseline="0" dirty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ea typeface="宋体" pitchFamily="2" charset="-12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3"/>
              <p:cNvSpPr>
                <a:spLocks noChangeArrowheads="1"/>
              </p:cNvSpPr>
              <p:nvPr/>
            </p:nvSpPr>
            <p:spPr bwMode="auto">
              <a:xfrm>
                <a:off x="504826" y="950914"/>
                <a:ext cx="8260352" cy="54270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algn="l" eaLnBrk="0" hangingPunct="0">
                  <a:spcBef>
                    <a:spcPct val="20000"/>
                  </a:spcBef>
                  <a:buClr>
                    <a:schemeClr val="folHlink"/>
                  </a:buClr>
                  <a:buFont typeface="Wingdings" pitchFamily="2" charset="2"/>
                  <a:buChar char="q"/>
                  <a:defRPr sz="2800">
                    <a:solidFill>
                      <a:schemeClr val="tx2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folHlink"/>
                  </a:buClr>
                  <a:buFont typeface="Wingdings" pitchFamily="2" charset="2"/>
                  <a:buChar char="Ø"/>
                  <a:defRPr sz="2400" b="1">
                    <a:solidFill>
                      <a:srgbClr val="000066"/>
                    </a:solidFill>
                    <a:latin typeface="Garamond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Font typeface="Times New Roman" pitchFamily="18" charset="0"/>
                  <a:buChar char="–"/>
                  <a:defRPr sz="2000" i="1">
                    <a:solidFill>
                      <a:srgbClr val="5F5F5F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100000"/>
                  <a:buChar char="o"/>
                  <a:defRPr>
                    <a:solidFill>
                      <a:srgbClr val="FF0000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100000"/>
                  <a:buFont typeface="Wingdings" pitchFamily="2" charset="2"/>
                  <a:buChar char="ü"/>
                  <a:defRPr sz="1600" b="1" i="1">
                    <a:solidFill>
                      <a:srgbClr val="660066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00000"/>
                  <a:buFont typeface="Wingdings" pitchFamily="2" charset="2"/>
                  <a:buChar char="ü"/>
                  <a:defRPr sz="1600" b="1" i="1">
                    <a:solidFill>
                      <a:srgbClr val="660066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00000"/>
                  <a:buFont typeface="Wingdings" pitchFamily="2" charset="2"/>
                  <a:buChar char="ü"/>
                  <a:defRPr sz="1600" b="1" i="1">
                    <a:solidFill>
                      <a:srgbClr val="660066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00000"/>
                  <a:buFont typeface="Wingdings" pitchFamily="2" charset="2"/>
                  <a:buChar char="ü"/>
                  <a:defRPr sz="1600" b="1" i="1">
                    <a:solidFill>
                      <a:srgbClr val="660066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00000"/>
                  <a:buFont typeface="Wingdings" pitchFamily="2" charset="2"/>
                  <a:buChar char="ü"/>
                  <a:defRPr sz="1600" b="1" i="1">
                    <a:solidFill>
                      <a:srgbClr val="660066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r>
                  <a:rPr lang="en-US" altLang="zh-CN" sz="2400" baseline="0" dirty="0" smtClean="0">
                    <a:effectLst/>
                    <a:ea typeface="宋体" charset="-122"/>
                  </a:rPr>
                  <a:t>Note that node j cannot be infected by node </a:t>
                </a:r>
                <a:r>
                  <a:rPr lang="en-US" altLang="zh-CN" sz="2400" baseline="0" dirty="0" err="1">
                    <a:effectLst/>
                    <a:ea typeface="宋体" charset="-122"/>
                  </a:rPr>
                  <a:t>i</a:t>
                </a:r>
                <a:r>
                  <a:rPr lang="en-US" altLang="zh-CN" sz="2400" baseline="0" dirty="0">
                    <a:effectLst/>
                    <a:ea typeface="宋体" charset="-122"/>
                  </a:rPr>
                  <a:t> if node </a:t>
                </a:r>
                <a:r>
                  <a:rPr lang="en-US" altLang="zh-CN" sz="2400" baseline="0" dirty="0" err="1">
                    <a:effectLst/>
                    <a:ea typeface="宋体" charset="-122"/>
                  </a:rPr>
                  <a:t>i</a:t>
                </a:r>
                <a:r>
                  <a:rPr lang="en-US" altLang="zh-CN" sz="2400" baseline="0" dirty="0">
                    <a:effectLst/>
                    <a:ea typeface="宋体" charset="-122"/>
                  </a:rPr>
                  <a:t> is infected after node </a:t>
                </a:r>
                <a:r>
                  <a:rPr lang="en-US" altLang="zh-CN" sz="2400" baseline="0" dirty="0" smtClean="0">
                    <a:effectLst/>
                    <a:ea typeface="宋体" charset="-122"/>
                  </a:rPr>
                  <a:t>j.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baseline="0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zh-CN" sz="2400" b="0" i="1" baseline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2400" b="0" i="1" baseline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sz="2400" baseline="0" dirty="0" smtClean="0">
                  <a:effectLst/>
                  <a:ea typeface="宋体" charset="-122"/>
                </a:endParaRPr>
              </a:p>
              <a:p>
                <a:pPr eaLnBrk="1" hangingPunct="1">
                  <a:defRPr/>
                </a:pPr>
                <a:r>
                  <a:rPr lang="en-US" altLang="zh-CN" sz="2400" baseline="0" dirty="0" smtClean="0">
                    <a:effectLst/>
                    <a:ea typeface="宋体" charset="-122"/>
                  </a:rPr>
                  <a:t>Define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sSubPr>
                      <m:e>
                        <m:r>
                          <a:rPr lang="en-US" altLang="zh-CN" sz="2400" b="0" i="1" baseline="0" smtClean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𝐹</m:t>
                        </m:r>
                      </m:e>
                      <m:sub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𝑖𝑛</m:t>
                        </m:r>
                      </m:sub>
                    </m:sSub>
                    <m:d>
                      <m:dPr>
                        <m:ctrlP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;</m:t>
                        </m:r>
                        <m:sSub>
                          <m:sSubPr>
                            <m:ctrlP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</m:ctrlPr>
                          </m:sSubPr>
                          <m:e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  <m:t>𝑤</m:t>
                            </m:r>
                          </m:e>
                          <m:sub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  <m:t>𝑖</m:t>
                            </m:r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  <m:t>,</m:t>
                            </m:r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zh-CN" sz="2400" i="1" baseline="0" dirty="0" smtClean="0">
                    <a:effectLst/>
                    <a:ea typeface="宋体" charset="-122"/>
                  </a:rPr>
                  <a:t> as </a:t>
                </a:r>
                <a:r>
                  <a:rPr lang="en-US" altLang="zh-CN" sz="2400" baseline="0" dirty="0">
                    <a:effectLst/>
                    <a:ea typeface="宋体" charset="-122"/>
                  </a:rPr>
                  <a:t>t</a:t>
                </a:r>
                <a:r>
                  <a:rPr lang="en-US" altLang="zh-CN" sz="2400" baseline="0" dirty="0" smtClean="0">
                    <a:effectLst/>
                    <a:ea typeface="宋体" charset="-122"/>
                  </a:rPr>
                  <a:t>he cumulative probability function of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sSubPr>
                      <m:e>
                        <m:r>
                          <a:rPr lang="en-US" altLang="zh-CN" sz="2400" b="0" i="1" baseline="0" smtClean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 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𝑓</m:t>
                        </m:r>
                      </m:e>
                      <m:sub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𝑖𝑛</m:t>
                        </m:r>
                      </m:sub>
                    </m:sSub>
                    <m:d>
                      <m:dPr>
                        <m:ctrlP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;</m:t>
                        </m:r>
                        <m:sSub>
                          <m:sSubPr>
                            <m:ctrlP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</m:ctrlPr>
                          </m:sSubPr>
                          <m:e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  <m:t>𝑤</m:t>
                            </m:r>
                          </m:e>
                          <m:sub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  <m:t>𝑖</m:t>
                            </m:r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  <m:t>,</m:t>
                            </m:r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zh-CN" sz="2400" baseline="0" dirty="0" smtClean="0">
                    <a:effectLst/>
                    <a:ea typeface="宋体" charset="-122"/>
                  </a:rPr>
                  <a:t>. Define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sSubPr>
                      <m:e>
                        <m:r>
                          <a:rPr lang="en-US" altLang="zh-CN" sz="2400" b="0" i="1" baseline="0" smtClean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𝑆</m:t>
                        </m:r>
                      </m:e>
                      <m:sub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𝑖𝑛</m:t>
                        </m:r>
                      </m:sub>
                    </m:sSub>
                    <m:d>
                      <m:dPr>
                        <m:ctrlP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;</m:t>
                        </m:r>
                        <m:sSub>
                          <m:sSubPr>
                            <m:ctrlP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</m:ctrlPr>
                          </m:sSubPr>
                          <m:e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  <m:t>𝑤</m:t>
                            </m:r>
                          </m:e>
                          <m:sub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  <m:t>𝑖</m:t>
                            </m:r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  <m:t>,</m:t>
                            </m:r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zh-CN" sz="2400" baseline="0" dirty="0" smtClean="0">
                    <a:effectLst/>
                    <a:ea typeface="宋体" charset="-122"/>
                  </a:rPr>
                  <a:t>=1-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baseline="0" smtClean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sSubPr>
                      <m:e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𝐹</m:t>
                        </m:r>
                      </m:e>
                      <m:sub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𝑖𝑛</m:t>
                        </m:r>
                      </m:sub>
                    </m:sSub>
                    <m:d>
                      <m:dPr>
                        <m:ctrlP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;</m:t>
                        </m:r>
                        <m:sSub>
                          <m:sSubPr>
                            <m:ctrlP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</m:ctrlPr>
                          </m:sSubPr>
                          <m:e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  <m:t>𝑤</m:t>
                            </m:r>
                          </m:e>
                          <m:sub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  <m:t>𝑖</m:t>
                            </m:r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  <m:t>,</m:t>
                            </m:r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zh-CN" sz="2400" baseline="0" dirty="0" smtClean="0">
                    <a:effectLst/>
                    <a:ea typeface="宋体" charset="-122"/>
                  </a:rPr>
                  <a:t> which means node j is not infected by node </a:t>
                </a:r>
                <a:r>
                  <a:rPr lang="en-US" altLang="zh-CN" sz="2400" baseline="0" dirty="0" err="1" smtClean="0">
                    <a:effectLst/>
                    <a:ea typeface="宋体" charset="-122"/>
                  </a:rPr>
                  <a:t>i</a:t>
                </a:r>
                <a:r>
                  <a:rPr lang="en-US" altLang="zh-CN" sz="2400" baseline="0" dirty="0" smtClean="0">
                    <a:effectLst/>
                    <a:ea typeface="宋体" charset="-122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zh-CN" sz="2400" baseline="0" dirty="0" smtClean="0">
                    <a:effectLst/>
                    <a:ea typeface="宋体" charset="-122"/>
                  </a:rPr>
                  <a:t> time </a:t>
                </a:r>
                <a:r>
                  <a:rPr lang="en-US" altLang="zh-CN" sz="2400" baseline="0" dirty="0">
                    <a:effectLst/>
                    <a:ea typeface="宋体" charset="-122"/>
                  </a:rPr>
                  <a:t>after node </a:t>
                </a:r>
                <a:r>
                  <a:rPr lang="en-US" altLang="zh-CN" sz="2400" baseline="0" dirty="0" err="1">
                    <a:effectLst/>
                    <a:ea typeface="宋体" charset="-122"/>
                  </a:rPr>
                  <a:t>i</a:t>
                </a:r>
                <a:r>
                  <a:rPr lang="en-US" altLang="zh-CN" sz="2400" baseline="0" dirty="0">
                    <a:effectLst/>
                    <a:ea typeface="宋体" charset="-122"/>
                  </a:rPr>
                  <a:t> </a:t>
                </a:r>
                <a:r>
                  <a:rPr lang="en-US" altLang="zh-CN" sz="2400" baseline="0" dirty="0" smtClean="0">
                    <a:effectLst/>
                    <a:ea typeface="宋体" charset="-122"/>
                  </a:rPr>
                  <a:t>was infected. </a:t>
                </a:r>
                <a:r>
                  <a:rPr lang="en-US" altLang="zh-CN" sz="2400" baseline="0" dirty="0" smtClean="0">
                    <a:effectLst/>
                    <a:ea typeface="宋体" charset="-122"/>
                  </a:rPr>
                  <a:t>Similarly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sSubPr>
                      <m:e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𝐹</m:t>
                        </m:r>
                      </m:e>
                      <m:sub>
                        <m:r>
                          <a:rPr lang="en-US" altLang="zh-CN" sz="2400" b="0" i="1" baseline="0" smtClean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𝑒𝑥</m:t>
                        </m:r>
                      </m:sub>
                    </m:sSub>
                    <m:d>
                      <m:dPr>
                        <m:ctrlP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CN" sz="2400" b="0" i="1" baseline="0" smtClean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;</m:t>
                        </m:r>
                        <m:sSub>
                          <m:sSubPr>
                            <m:ctrlP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</m:ctrlPr>
                          </m:sSubPr>
                          <m:e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  <m:t>𝑤</m:t>
                            </m:r>
                          </m:e>
                          <m:sub>
                            <m:r>
                              <a:rPr lang="en-US" altLang="zh-CN" sz="2400" b="0" i="1" baseline="0" smtClean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  <m:t>𝑥</m:t>
                            </m:r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  <m:t>,</m:t>
                            </m:r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zh-CN" sz="2400" baseline="0" dirty="0" smtClean="0">
                    <a:effectLst/>
                    <a:ea typeface="宋体" charset="-122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sSubPr>
                      <m:e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𝑆</m:t>
                        </m:r>
                      </m:e>
                      <m:sub>
                        <m:r>
                          <a:rPr lang="en-US" altLang="zh-CN" sz="2400" b="0" i="1" baseline="0" smtClean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𝑒𝑥</m:t>
                        </m:r>
                      </m:sub>
                    </m:sSub>
                    <m:d>
                      <m:dPr>
                        <m:ctrlP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CN" sz="2400" b="0" i="1" baseline="0" smtClean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;</m:t>
                        </m:r>
                        <m:sSub>
                          <m:sSubPr>
                            <m:ctrlP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</m:ctrlPr>
                          </m:sSubPr>
                          <m:e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  <m:t>𝑤</m:t>
                            </m:r>
                          </m:e>
                          <m:sub>
                            <m:r>
                              <a:rPr lang="en-US" altLang="zh-CN" sz="2400" b="0" i="1" baseline="0" smtClean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  <m:t>𝑥</m:t>
                            </m:r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  <m:t>,</m:t>
                            </m:r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zh-CN" sz="2400" baseline="0" dirty="0" smtClean="0">
                    <a:effectLst/>
                    <a:ea typeface="宋体" charset="-122"/>
                  </a:rPr>
                  <a:t>.</a:t>
                </a:r>
              </a:p>
              <a:p>
                <a:pPr eaLnBrk="1" hangingPunct="1">
                  <a:defRPr/>
                </a:pPr>
                <a:r>
                  <a:rPr lang="en-US" altLang="zh-CN" sz="2400" baseline="0" dirty="0">
                    <a:effectLst/>
                    <a:ea typeface="宋体" charset="-122"/>
                  </a:rPr>
                  <a:t>Define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sSubPr>
                      <m:e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𝑓</m:t>
                        </m:r>
                      </m:e>
                      <m:sub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𝑗</m:t>
                        </m:r>
                      </m:sub>
                    </m:sSub>
                    <m:r>
                      <a:rPr lang="en-US" altLang="zh-CN" sz="2400" i="1" baseline="0">
                        <a:effectLst/>
                        <a:latin typeface="Cambria Math" panose="02040503050406030204" pitchFamily="18" charset="0"/>
                        <a:ea typeface="宋体" charset="-122"/>
                      </a:rPr>
                      <m:t>(</m:t>
                    </m:r>
                    <m:sSub>
                      <m:sSubPr>
                        <m:ctrlP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sSubPr>
                      <m:e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𝑡</m:t>
                        </m:r>
                      </m:e>
                      <m:sub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𝑗</m:t>
                        </m:r>
                      </m:sub>
                    </m:sSub>
                    <m:r>
                      <a:rPr lang="en-US" altLang="zh-CN" sz="2400" i="1" baseline="0">
                        <a:effectLst/>
                        <a:latin typeface="Cambria Math" panose="02040503050406030204" pitchFamily="18" charset="0"/>
                        <a:ea typeface="宋体" charset="-122"/>
                      </a:rPr>
                      <m:t>)</m:t>
                    </m:r>
                  </m:oMath>
                </a14:m>
                <a:r>
                  <a:rPr lang="en-US" altLang="zh-CN" sz="2400" i="1" baseline="0" dirty="0">
                    <a:effectLst/>
                    <a:ea typeface="宋体" charset="-122"/>
                  </a:rPr>
                  <a:t> </a:t>
                </a:r>
                <a:r>
                  <a:rPr lang="en-US" altLang="zh-CN" sz="2400" baseline="0" dirty="0">
                    <a:effectLst/>
                    <a:ea typeface="宋体" charset="-122"/>
                  </a:rPr>
                  <a:t>as the probability density of node j </a:t>
                </a:r>
                <a:r>
                  <a:rPr lang="en-US" altLang="zh-CN" sz="2400" baseline="0" dirty="0">
                    <a:effectLst/>
                    <a:ea typeface="宋体" charset="-122"/>
                  </a:rPr>
                  <a:t>getting infected at </a:t>
                </a:r>
                <a:r>
                  <a:rPr lang="en-US" altLang="zh-CN" sz="2400" baseline="0" dirty="0">
                    <a:effectLst/>
                    <a:ea typeface="宋体" charset="-122"/>
                  </a:rPr>
                  <a:t>moment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sSubPr>
                      <m:e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𝑡</m:t>
                        </m:r>
                      </m:e>
                      <m:sub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zh-CN" sz="2400" baseline="0" dirty="0">
                    <a:effectLst/>
                    <a:ea typeface="宋体" charset="-122"/>
                  </a:rPr>
                  <a:t>.</a:t>
                </a:r>
              </a:p>
              <a:p>
                <a:pPr eaLnBrk="1" hangingPunct="1">
                  <a:defRPr/>
                </a:pPr>
                <a:endParaRPr lang="en-US" altLang="zh-CN" sz="2400" baseline="0" dirty="0" smtClean="0">
                  <a:effectLst/>
                  <a:ea typeface="宋体" charset="-122"/>
                </a:endParaRPr>
              </a:p>
              <a:p>
                <a:pPr marL="0" indent="0" eaLnBrk="1" hangingPunct="1">
                  <a:buNone/>
                  <a:defRPr/>
                </a:pPr>
                <a:endParaRPr lang="en-US" altLang="zh-CN" sz="2000" baseline="0" dirty="0" smtClean="0">
                  <a:effectLst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eaLnBrk="1" hangingPunct="1">
                  <a:buNone/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  <a:p>
                <a:pPr eaLnBrk="1" hangingPunct="1"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  <a:p>
                <a:pPr marL="0" indent="0" eaLnBrk="1" hangingPunct="1">
                  <a:buNone/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  <a:p>
                <a:pPr eaLnBrk="1" hangingPunct="1"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  <a:p>
                <a:pPr eaLnBrk="1" hangingPunct="1"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  <a:p>
                <a:pPr marL="0" indent="0" eaLnBrk="1" hangingPunct="1">
                  <a:buNone/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  <a:p>
                <a:pPr marL="0" indent="0" eaLnBrk="1" hangingPunct="1">
                  <a:buFont typeface="Wingdings" pitchFamily="2" charset="2"/>
                  <a:buNone/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  <a:p>
                <a:pPr eaLnBrk="1" hangingPunct="1"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</p:txBody>
          </p:sp>
        </mc:Choice>
        <mc:Fallback>
          <p:sp>
            <p:nvSpPr>
              <p:cNvPr id="6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4826" y="950914"/>
                <a:ext cx="8260352" cy="5427026"/>
              </a:xfrm>
              <a:prstGeom prst="rect">
                <a:avLst/>
              </a:prstGeom>
              <a:blipFill rotWithShape="0">
                <a:blip r:embed="rId3"/>
                <a:stretch>
                  <a:fillRect l="-1033" t="-78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页脚占位符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big data</a:t>
            </a:r>
            <a:endParaRPr lang="zh-CN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7C4624-FF7F-4B88-BAE4-040956CE4ACF}" type="slidenum">
              <a:rPr lang="en-US" altLang="zh-CN" smtClean="0"/>
              <a:pPr>
                <a:defRPr/>
              </a:pPr>
              <a:t>6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0629079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93700" y="38100"/>
            <a:ext cx="82423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l">
              <a:defRPr/>
            </a:pPr>
            <a:r>
              <a:rPr lang="en-US" altLang="zh-CN" sz="3600" b="1" i="1" kern="0" baseline="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  <a:t>Probabilistic Model</a:t>
            </a:r>
            <a:endParaRPr lang="en-US" altLang="zh-CN" sz="3600" b="1" i="1" kern="0" baseline="0" dirty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ea typeface="宋体" pitchFamily="2" charset="-12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3"/>
              <p:cNvSpPr>
                <a:spLocks noChangeArrowheads="1"/>
              </p:cNvSpPr>
              <p:nvPr/>
            </p:nvSpPr>
            <p:spPr bwMode="auto">
              <a:xfrm>
                <a:off x="504826" y="950914"/>
                <a:ext cx="8260352" cy="54270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algn="l" eaLnBrk="0" hangingPunct="0">
                  <a:spcBef>
                    <a:spcPct val="20000"/>
                  </a:spcBef>
                  <a:buClr>
                    <a:schemeClr val="folHlink"/>
                  </a:buClr>
                  <a:buFont typeface="Wingdings" pitchFamily="2" charset="2"/>
                  <a:buChar char="q"/>
                  <a:defRPr sz="2800">
                    <a:solidFill>
                      <a:schemeClr val="tx2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folHlink"/>
                  </a:buClr>
                  <a:buFont typeface="Wingdings" pitchFamily="2" charset="2"/>
                  <a:buChar char="Ø"/>
                  <a:defRPr sz="2400" b="1">
                    <a:solidFill>
                      <a:srgbClr val="000066"/>
                    </a:solidFill>
                    <a:latin typeface="Garamond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Font typeface="Times New Roman" pitchFamily="18" charset="0"/>
                  <a:buChar char="–"/>
                  <a:defRPr sz="2000" i="1">
                    <a:solidFill>
                      <a:srgbClr val="5F5F5F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100000"/>
                  <a:buChar char="o"/>
                  <a:defRPr>
                    <a:solidFill>
                      <a:srgbClr val="FF0000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100000"/>
                  <a:buFont typeface="Wingdings" pitchFamily="2" charset="2"/>
                  <a:buChar char="ü"/>
                  <a:defRPr sz="1600" b="1" i="1">
                    <a:solidFill>
                      <a:srgbClr val="660066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00000"/>
                  <a:buFont typeface="Wingdings" pitchFamily="2" charset="2"/>
                  <a:buChar char="ü"/>
                  <a:defRPr sz="1600" b="1" i="1">
                    <a:solidFill>
                      <a:srgbClr val="660066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00000"/>
                  <a:buFont typeface="Wingdings" pitchFamily="2" charset="2"/>
                  <a:buChar char="ü"/>
                  <a:defRPr sz="1600" b="1" i="1">
                    <a:solidFill>
                      <a:srgbClr val="660066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00000"/>
                  <a:buFont typeface="Wingdings" pitchFamily="2" charset="2"/>
                  <a:buChar char="ü"/>
                  <a:defRPr sz="1600" b="1" i="1">
                    <a:solidFill>
                      <a:srgbClr val="660066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00000"/>
                  <a:buFont typeface="Wingdings" pitchFamily="2" charset="2"/>
                  <a:buChar char="ü"/>
                  <a:defRPr sz="1600" b="1" i="1">
                    <a:solidFill>
                      <a:srgbClr val="660066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r>
                  <a:rPr lang="en-US" altLang="zh-CN" sz="2400" baseline="0" dirty="0">
                    <a:effectLst/>
                    <a:ea typeface="宋体" charset="-122"/>
                  </a:rPr>
                  <a:t>Suppose </a:t>
                </a:r>
                <a:r>
                  <a:rPr lang="en-US" altLang="zh-CN" sz="2400" baseline="0" dirty="0" smtClean="0">
                    <a:effectLst/>
                    <a:ea typeface="宋体" charset="-122"/>
                  </a:rPr>
                  <a:t>the set c includes all </a:t>
                </a:r>
                <a:r>
                  <a:rPr lang="en-US" altLang="zh-CN" sz="2400" baseline="0" dirty="0">
                    <a:effectLst/>
                    <a:ea typeface="宋体" charset="-122"/>
                  </a:rPr>
                  <a:t>infected </a:t>
                </a:r>
                <a:r>
                  <a:rPr lang="en-US" altLang="zh-CN" sz="2400" baseline="0" dirty="0" smtClean="0">
                    <a:effectLst/>
                    <a:ea typeface="宋体" charset="-122"/>
                  </a:rPr>
                  <a:t>nodes </a:t>
                </a:r>
                <a:r>
                  <a:rPr lang="en-US" altLang="zh-CN" sz="2400" baseline="0" dirty="0" smtClean="0">
                    <a:effectLst/>
                    <a:ea typeface="宋体" charset="-122"/>
                  </a:rPr>
                  <a:t>in the vector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sSupPr>
                      <m:e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𝑡</m:t>
                        </m:r>
                      </m:e>
                      <m:sup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𝑐</m:t>
                        </m:r>
                      </m:sup>
                    </m:sSup>
                  </m:oMath>
                </a14:m>
                <a:r>
                  <a:rPr lang="en-US" altLang="zh-CN" sz="2400" baseline="0" dirty="0" smtClean="0">
                    <a:effectLst/>
                    <a:ea typeface="宋体" charset="-122"/>
                  </a:rPr>
                  <a:t>, then</a:t>
                </a:r>
                <a:r>
                  <a:rPr lang="en-US" altLang="zh-CN" sz="2400" baseline="0" dirty="0">
                    <a:effectLst/>
                    <a:ea typeface="宋体" charset="-122"/>
                  </a:rPr>
                  <a:t>:</a:t>
                </a:r>
              </a:p>
              <a:p>
                <a:pPr marL="0" indent="0" eaLnBrk="1" hangingPunct="1">
                  <a:buNone/>
                  <a:defRPr/>
                </a:pPr>
                <a:endParaRPr lang="en-US" altLang="zh-CN" sz="2000" baseline="0" dirty="0" smtClean="0">
                  <a:effectLst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eaLnBrk="1" hangingPunct="1">
                  <a:buNone/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  <a:p>
                <a:pPr eaLnBrk="1" hangingPunct="1"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  <a:p>
                <a:pPr marL="0" indent="0" eaLnBrk="1" hangingPunct="1">
                  <a:buNone/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  <a:p>
                <a:pPr eaLnBrk="1" hangingPunct="1"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  <a:p>
                <a:pPr eaLnBrk="1" hangingPunct="1"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  <a:p>
                <a:pPr marL="0" indent="0" eaLnBrk="1" hangingPunct="1">
                  <a:buNone/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  <a:p>
                <a:pPr marL="0" indent="0" eaLnBrk="1" hangingPunct="1">
                  <a:buFont typeface="Wingdings" pitchFamily="2" charset="2"/>
                  <a:buNone/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  <a:p>
                <a:pPr eaLnBrk="1" hangingPunct="1"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</p:txBody>
          </p:sp>
        </mc:Choice>
        <mc:Fallback>
          <p:sp>
            <p:nvSpPr>
              <p:cNvPr id="6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4826" y="950914"/>
                <a:ext cx="8260352" cy="5427026"/>
              </a:xfrm>
              <a:prstGeom prst="rect">
                <a:avLst/>
              </a:prstGeom>
              <a:blipFill rotWithShape="0">
                <a:blip r:embed="rId3"/>
                <a:stretch>
                  <a:fillRect l="-1033" t="-78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页脚占位符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big data</a:t>
            </a:r>
            <a:endParaRPr lang="zh-CN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7C4624-FF7F-4B88-BAE4-040956CE4ACF}" type="slidenum">
              <a:rPr lang="en-US" altLang="zh-CN" smtClean="0"/>
              <a:pPr>
                <a:defRPr/>
              </a:pPr>
              <a:t>7</a:t>
            </a:fld>
            <a:endParaRPr lang="zh-CN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684" y="1797669"/>
            <a:ext cx="6820852" cy="466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7974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93700" y="38100"/>
            <a:ext cx="82423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l">
              <a:defRPr/>
            </a:pPr>
            <a:r>
              <a:rPr lang="en-US" altLang="zh-CN" sz="3600" b="1" i="1" kern="0" baseline="0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  <a:t>Probabilistic Model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3"/>
              <p:cNvSpPr>
                <a:spLocks noChangeArrowheads="1"/>
              </p:cNvSpPr>
              <p:nvPr/>
            </p:nvSpPr>
            <p:spPr bwMode="auto">
              <a:xfrm>
                <a:off x="504826" y="950914"/>
                <a:ext cx="8260352" cy="54270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algn="l" eaLnBrk="0" hangingPunct="0">
                  <a:spcBef>
                    <a:spcPct val="20000"/>
                  </a:spcBef>
                  <a:buClr>
                    <a:schemeClr val="folHlink"/>
                  </a:buClr>
                  <a:buFont typeface="Wingdings" pitchFamily="2" charset="2"/>
                  <a:buChar char="q"/>
                  <a:defRPr sz="2800">
                    <a:solidFill>
                      <a:schemeClr val="tx2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folHlink"/>
                  </a:buClr>
                  <a:buFont typeface="Wingdings" pitchFamily="2" charset="2"/>
                  <a:buChar char="Ø"/>
                  <a:defRPr sz="2400" b="1">
                    <a:solidFill>
                      <a:srgbClr val="000066"/>
                    </a:solidFill>
                    <a:latin typeface="Garamond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Font typeface="Times New Roman" pitchFamily="18" charset="0"/>
                  <a:buChar char="–"/>
                  <a:defRPr sz="2000" i="1">
                    <a:solidFill>
                      <a:srgbClr val="5F5F5F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100000"/>
                  <a:buChar char="o"/>
                  <a:defRPr>
                    <a:solidFill>
                      <a:srgbClr val="FF0000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100000"/>
                  <a:buFont typeface="Wingdings" pitchFamily="2" charset="2"/>
                  <a:buChar char="ü"/>
                  <a:defRPr sz="1600" b="1" i="1">
                    <a:solidFill>
                      <a:srgbClr val="660066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00000"/>
                  <a:buFont typeface="Wingdings" pitchFamily="2" charset="2"/>
                  <a:buChar char="ü"/>
                  <a:defRPr sz="1600" b="1" i="1">
                    <a:solidFill>
                      <a:srgbClr val="660066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00000"/>
                  <a:buFont typeface="Wingdings" pitchFamily="2" charset="2"/>
                  <a:buChar char="ü"/>
                  <a:defRPr sz="1600" b="1" i="1">
                    <a:solidFill>
                      <a:srgbClr val="660066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00000"/>
                  <a:buFont typeface="Wingdings" pitchFamily="2" charset="2"/>
                  <a:buChar char="ü"/>
                  <a:defRPr sz="1600" b="1" i="1">
                    <a:solidFill>
                      <a:srgbClr val="660066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00000"/>
                  <a:buFont typeface="Wingdings" pitchFamily="2" charset="2"/>
                  <a:buChar char="ü"/>
                  <a:defRPr sz="1600" b="1" i="1">
                    <a:solidFill>
                      <a:srgbClr val="660066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baseline="0" smtClean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sSubPr>
                      <m:e>
                        <m:r>
                          <a:rPr lang="en-US" altLang="zh-CN" sz="2400" b="0" i="1" baseline="0" smtClean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𝐻</m:t>
                        </m:r>
                      </m:e>
                      <m:sub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𝑖𝑛</m:t>
                        </m:r>
                      </m:sub>
                    </m:sSub>
                    <m:d>
                      <m:dPr>
                        <m:ctrlP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;</m:t>
                        </m:r>
                        <m:sSub>
                          <m:sSubPr>
                            <m:ctrlP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</m:ctrlPr>
                          </m:sSubPr>
                          <m:e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  <m:t>𝑤</m:t>
                            </m:r>
                          </m:e>
                          <m:sub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  <m:t>𝑖</m:t>
                            </m:r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  <m:t>,</m:t>
                            </m:r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altLang="zh-CN" sz="2400" b="0" i="1" baseline="0" smtClean="0">
                        <a:effectLst/>
                        <a:latin typeface="Cambria Math" panose="02040503050406030204" pitchFamily="18" charset="0"/>
                        <a:ea typeface="宋体" charset="-122"/>
                      </a:rPr>
                      <m:t>=</m:t>
                    </m:r>
                    <m:box>
                      <m:boxPr>
                        <m:ctrlPr>
                          <a:rPr lang="en-US" altLang="zh-CN" sz="2400" b="0" i="1" baseline="0" smtClean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altLang="zh-CN" sz="2400" b="0" i="1" baseline="0" smtClean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zh-CN" sz="2400" i="1" baseline="0">
                                    <a:effectLst/>
                                    <a:latin typeface="Cambria Math" panose="02040503050406030204" pitchFamily="18" charset="0"/>
                                    <a:ea typeface="宋体" charset="-122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400" i="1" baseline="0">
                                    <a:effectLst/>
                                    <a:latin typeface="Cambria Math" panose="02040503050406030204" pitchFamily="18" charset="0"/>
                                    <a:ea typeface="宋体" charset="-122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zh-CN" sz="2400" i="1" baseline="0">
                                    <a:effectLst/>
                                    <a:latin typeface="Cambria Math" panose="02040503050406030204" pitchFamily="18" charset="0"/>
                                    <a:ea typeface="宋体" charset="-122"/>
                                  </a:rPr>
                                  <m:t>𝑖𝑛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altLang="zh-CN" sz="2400" i="1" baseline="0">
                                    <a:effectLst/>
                                    <a:latin typeface="Cambria Math" panose="02040503050406030204" pitchFamily="18" charset="0"/>
                                    <a:ea typeface="宋体" charset="-122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CN" sz="2400" i="1" baseline="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2400" i="1" baseline="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∆</m:t>
                                    </m:r>
                                    <m:r>
                                      <a:rPr lang="en-US" altLang="zh-CN" sz="2400" i="1" baseline="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altLang="zh-CN" sz="2400" i="1" baseline="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altLang="zh-CN" sz="2400" i="1" baseline="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altLang="zh-CN" sz="2400" i="1" baseline="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  <m:r>
                                  <a:rPr lang="en-US" altLang="zh-CN" sz="2400" i="1" baseline="0">
                                    <a:effectLst/>
                                    <a:latin typeface="Cambria Math" panose="02040503050406030204" pitchFamily="18" charset="0"/>
                                    <a:ea typeface="宋体" charset="-122"/>
                                  </a:rPr>
                                  <m:t>;</m:t>
                                </m:r>
                                <m:sSub>
                                  <m:sSubPr>
                                    <m:ctrlPr>
                                      <a:rPr lang="en-US" altLang="zh-CN" sz="2400" i="1" baseline="0">
                                        <a:effectLst/>
                                        <a:latin typeface="Cambria Math" panose="02040503050406030204" pitchFamily="18" charset="0"/>
                                        <a:ea typeface="宋体" charset="-12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2400" i="1" baseline="0">
                                        <a:effectLst/>
                                        <a:latin typeface="Cambria Math" panose="02040503050406030204" pitchFamily="18" charset="0"/>
                                        <a:ea typeface="宋体" charset="-122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altLang="zh-CN" sz="2400" i="1" baseline="0">
                                        <a:effectLst/>
                                        <a:latin typeface="Cambria Math" panose="02040503050406030204" pitchFamily="18" charset="0"/>
                                        <a:ea typeface="宋体" charset="-122"/>
                                      </a:rPr>
                                      <m:t>𝑖</m:t>
                                    </m:r>
                                    <m:r>
                                      <a:rPr lang="en-US" altLang="zh-CN" sz="2400" i="1" baseline="0">
                                        <a:effectLst/>
                                        <a:latin typeface="Cambria Math" panose="02040503050406030204" pitchFamily="18" charset="0"/>
                                        <a:ea typeface="宋体" charset="-122"/>
                                      </a:rPr>
                                      <m:t>,</m:t>
                                    </m:r>
                                    <m:r>
                                      <a:rPr lang="en-US" altLang="zh-CN" sz="2400" i="1" baseline="0">
                                        <a:effectLst/>
                                        <a:latin typeface="Cambria Math" panose="02040503050406030204" pitchFamily="18" charset="0"/>
                                        <a:ea typeface="宋体" charset="-122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d>
                          </m:num>
                          <m:den>
                            <m:sSub>
                              <m:sSubPr>
                                <m:ctrlPr>
                                  <a:rPr lang="en-US" altLang="zh-CN" sz="2400" i="1" baseline="0">
                                    <a:effectLst/>
                                    <a:latin typeface="Cambria Math" panose="02040503050406030204" pitchFamily="18" charset="0"/>
                                    <a:ea typeface="宋体" charset="-122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400" i="1" baseline="0">
                                    <a:effectLst/>
                                    <a:latin typeface="Cambria Math" panose="02040503050406030204" pitchFamily="18" charset="0"/>
                                    <a:ea typeface="宋体" charset="-122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altLang="zh-CN" sz="2400" i="1" baseline="0">
                                    <a:effectLst/>
                                    <a:latin typeface="Cambria Math" panose="02040503050406030204" pitchFamily="18" charset="0"/>
                                    <a:ea typeface="宋体" charset="-122"/>
                                  </a:rPr>
                                  <m:t>𝑖𝑛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altLang="zh-CN" sz="2400" i="1" baseline="0">
                                    <a:effectLst/>
                                    <a:latin typeface="Cambria Math" panose="02040503050406030204" pitchFamily="18" charset="0"/>
                                    <a:ea typeface="宋体" charset="-122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CN" sz="2400" i="1" baseline="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2400" i="1" baseline="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∆</m:t>
                                    </m:r>
                                    <m:r>
                                      <a:rPr lang="en-US" altLang="zh-CN" sz="2400" i="1" baseline="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altLang="zh-CN" sz="2400" i="1" baseline="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altLang="zh-CN" sz="2400" i="1" baseline="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altLang="zh-CN" sz="2400" i="1" baseline="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  <m:r>
                                  <a:rPr lang="en-US" altLang="zh-CN" sz="2400" i="1" baseline="0">
                                    <a:effectLst/>
                                    <a:latin typeface="Cambria Math" panose="02040503050406030204" pitchFamily="18" charset="0"/>
                                    <a:ea typeface="宋体" charset="-122"/>
                                  </a:rPr>
                                  <m:t>;</m:t>
                                </m:r>
                                <m:sSub>
                                  <m:sSubPr>
                                    <m:ctrlPr>
                                      <a:rPr lang="en-US" altLang="zh-CN" sz="2400" i="1" baseline="0">
                                        <a:effectLst/>
                                        <a:latin typeface="Cambria Math" panose="02040503050406030204" pitchFamily="18" charset="0"/>
                                        <a:ea typeface="宋体" charset="-12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2400" i="1" baseline="0">
                                        <a:effectLst/>
                                        <a:latin typeface="Cambria Math" panose="02040503050406030204" pitchFamily="18" charset="0"/>
                                        <a:ea typeface="宋体" charset="-122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altLang="zh-CN" sz="2400" i="1" baseline="0">
                                        <a:effectLst/>
                                        <a:latin typeface="Cambria Math" panose="02040503050406030204" pitchFamily="18" charset="0"/>
                                        <a:ea typeface="宋体" charset="-122"/>
                                      </a:rPr>
                                      <m:t>𝑖</m:t>
                                    </m:r>
                                    <m:r>
                                      <a:rPr lang="en-US" altLang="zh-CN" sz="2400" i="1" baseline="0">
                                        <a:effectLst/>
                                        <a:latin typeface="Cambria Math" panose="02040503050406030204" pitchFamily="18" charset="0"/>
                                        <a:ea typeface="宋体" charset="-122"/>
                                      </a:rPr>
                                      <m:t>,</m:t>
                                    </m:r>
                                    <m:r>
                                      <a:rPr lang="en-US" altLang="zh-CN" sz="2400" i="1" baseline="0">
                                        <a:effectLst/>
                                        <a:latin typeface="Cambria Math" panose="02040503050406030204" pitchFamily="18" charset="0"/>
                                        <a:ea typeface="宋体" charset="-122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d>
                          </m:den>
                        </m:f>
                      </m:e>
                    </m:box>
                    <m:r>
                      <a:rPr lang="en-US" altLang="zh-CN" sz="2400" b="0" i="1" baseline="0" smtClean="0">
                        <a:effectLst/>
                        <a:latin typeface="Cambria Math" panose="02040503050406030204" pitchFamily="18" charset="0"/>
                        <a:ea typeface="宋体" charset="-122"/>
                      </a:rPr>
                      <m:t>=−</m:t>
                    </m:r>
                    <m:box>
                      <m:boxPr>
                        <m:ctrlPr>
                          <a:rPr lang="en-US" altLang="zh-CN" sz="2400" b="0" i="1" baseline="0" smtClean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altLang="zh-CN" sz="2400" b="0" i="1" baseline="0" smtClean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zh-CN" sz="2400" i="1" baseline="0">
                                    <a:effectLst/>
                                    <a:latin typeface="Cambria Math" panose="02040503050406030204" pitchFamily="18" charset="0"/>
                                    <a:ea typeface="宋体" charset="-122"/>
                                  </a:rPr>
                                </m:ctrlPr>
                              </m:sSubPr>
                              <m:e>
                                <m:sSup>
                                  <m:sSupPr>
                                    <m:ctrlPr>
                                      <a:rPr lang="en-US" altLang="zh-CN" sz="2400" b="0" i="1" baseline="0" smtClean="0">
                                        <a:effectLst/>
                                        <a:latin typeface="Cambria Math" panose="02040503050406030204" pitchFamily="18" charset="0"/>
                                        <a:ea typeface="宋体" charset="-122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2400" i="1" baseline="0">
                                        <a:effectLst/>
                                        <a:latin typeface="Cambria Math" panose="02040503050406030204" pitchFamily="18" charset="0"/>
                                        <a:ea typeface="宋体" charset="-122"/>
                                      </a:rPr>
                                      <m:t>𝑆</m:t>
                                    </m:r>
                                  </m:e>
                                  <m:sup>
                                    <m:r>
                                      <a:rPr lang="en-US" altLang="zh-CN" sz="2400" b="0" i="1" baseline="0" smtClean="0">
                                        <a:effectLst/>
                                        <a:latin typeface="Cambria Math" panose="02040503050406030204" pitchFamily="18" charset="0"/>
                                        <a:ea typeface="宋体" charset="-122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  <m:sub>
                                <m:r>
                                  <a:rPr lang="en-US" altLang="zh-CN" sz="2400" i="1" baseline="0">
                                    <a:effectLst/>
                                    <a:latin typeface="Cambria Math" panose="02040503050406030204" pitchFamily="18" charset="0"/>
                                    <a:ea typeface="宋体" charset="-122"/>
                                  </a:rPr>
                                  <m:t>𝑖𝑛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altLang="zh-CN" sz="2400" i="1" baseline="0">
                                    <a:effectLst/>
                                    <a:latin typeface="Cambria Math" panose="02040503050406030204" pitchFamily="18" charset="0"/>
                                    <a:ea typeface="宋体" charset="-122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CN" sz="2400" i="1" baseline="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2400" i="1" baseline="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∆</m:t>
                                    </m:r>
                                    <m:r>
                                      <a:rPr lang="en-US" altLang="zh-CN" sz="2400" i="1" baseline="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altLang="zh-CN" sz="2400" i="1" baseline="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altLang="zh-CN" sz="2400" i="1" baseline="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altLang="zh-CN" sz="2400" i="1" baseline="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  <m:r>
                                  <a:rPr lang="en-US" altLang="zh-CN" sz="2400" i="1" baseline="0">
                                    <a:effectLst/>
                                    <a:latin typeface="Cambria Math" panose="02040503050406030204" pitchFamily="18" charset="0"/>
                                    <a:ea typeface="宋体" charset="-122"/>
                                  </a:rPr>
                                  <m:t>;</m:t>
                                </m:r>
                                <m:sSub>
                                  <m:sSubPr>
                                    <m:ctrlPr>
                                      <a:rPr lang="en-US" altLang="zh-CN" sz="2400" i="1" baseline="0">
                                        <a:effectLst/>
                                        <a:latin typeface="Cambria Math" panose="02040503050406030204" pitchFamily="18" charset="0"/>
                                        <a:ea typeface="宋体" charset="-12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2400" i="1" baseline="0">
                                        <a:effectLst/>
                                        <a:latin typeface="Cambria Math" panose="02040503050406030204" pitchFamily="18" charset="0"/>
                                        <a:ea typeface="宋体" charset="-122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altLang="zh-CN" sz="2400" i="1" baseline="0">
                                        <a:effectLst/>
                                        <a:latin typeface="Cambria Math" panose="02040503050406030204" pitchFamily="18" charset="0"/>
                                        <a:ea typeface="宋体" charset="-122"/>
                                      </a:rPr>
                                      <m:t>𝑖</m:t>
                                    </m:r>
                                    <m:r>
                                      <a:rPr lang="en-US" altLang="zh-CN" sz="2400" i="1" baseline="0">
                                        <a:effectLst/>
                                        <a:latin typeface="Cambria Math" panose="02040503050406030204" pitchFamily="18" charset="0"/>
                                        <a:ea typeface="宋体" charset="-122"/>
                                      </a:rPr>
                                      <m:t>,</m:t>
                                    </m:r>
                                    <m:r>
                                      <a:rPr lang="en-US" altLang="zh-CN" sz="2400" i="1" baseline="0">
                                        <a:effectLst/>
                                        <a:latin typeface="Cambria Math" panose="02040503050406030204" pitchFamily="18" charset="0"/>
                                        <a:ea typeface="宋体" charset="-122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d>
                          </m:num>
                          <m:den>
                            <m:sSub>
                              <m:sSubPr>
                                <m:ctrlPr>
                                  <a:rPr lang="en-US" altLang="zh-CN" sz="2400" i="1" baseline="0">
                                    <a:effectLst/>
                                    <a:latin typeface="Cambria Math" panose="02040503050406030204" pitchFamily="18" charset="0"/>
                                    <a:ea typeface="宋体" charset="-122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400" i="1" baseline="0">
                                    <a:effectLst/>
                                    <a:latin typeface="Cambria Math" panose="02040503050406030204" pitchFamily="18" charset="0"/>
                                    <a:ea typeface="宋体" charset="-122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altLang="zh-CN" sz="2400" i="1" baseline="0">
                                    <a:effectLst/>
                                    <a:latin typeface="Cambria Math" panose="02040503050406030204" pitchFamily="18" charset="0"/>
                                    <a:ea typeface="宋体" charset="-122"/>
                                  </a:rPr>
                                  <m:t>𝑖𝑛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altLang="zh-CN" sz="2400" i="1" baseline="0">
                                    <a:effectLst/>
                                    <a:latin typeface="Cambria Math" panose="02040503050406030204" pitchFamily="18" charset="0"/>
                                    <a:ea typeface="宋体" charset="-122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CN" sz="2400" i="1" baseline="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2400" i="1" baseline="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∆</m:t>
                                    </m:r>
                                    <m:r>
                                      <a:rPr lang="en-US" altLang="zh-CN" sz="2400" i="1" baseline="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altLang="zh-CN" sz="2400" i="1" baseline="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altLang="zh-CN" sz="2400" i="1" baseline="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altLang="zh-CN" sz="2400" i="1" baseline="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  <m:r>
                                  <a:rPr lang="en-US" altLang="zh-CN" sz="2400" i="1" baseline="0">
                                    <a:effectLst/>
                                    <a:latin typeface="Cambria Math" panose="02040503050406030204" pitchFamily="18" charset="0"/>
                                    <a:ea typeface="宋体" charset="-122"/>
                                  </a:rPr>
                                  <m:t>;</m:t>
                                </m:r>
                                <m:sSub>
                                  <m:sSubPr>
                                    <m:ctrlPr>
                                      <a:rPr lang="en-US" altLang="zh-CN" sz="2400" i="1" baseline="0">
                                        <a:effectLst/>
                                        <a:latin typeface="Cambria Math" panose="02040503050406030204" pitchFamily="18" charset="0"/>
                                        <a:ea typeface="宋体" charset="-12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2400" i="1" baseline="0">
                                        <a:effectLst/>
                                        <a:latin typeface="Cambria Math" panose="02040503050406030204" pitchFamily="18" charset="0"/>
                                        <a:ea typeface="宋体" charset="-122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altLang="zh-CN" sz="2400" i="1" baseline="0">
                                        <a:effectLst/>
                                        <a:latin typeface="Cambria Math" panose="02040503050406030204" pitchFamily="18" charset="0"/>
                                        <a:ea typeface="宋体" charset="-122"/>
                                      </a:rPr>
                                      <m:t>𝑖</m:t>
                                    </m:r>
                                    <m:r>
                                      <a:rPr lang="en-US" altLang="zh-CN" sz="2400" i="1" baseline="0">
                                        <a:effectLst/>
                                        <a:latin typeface="Cambria Math" panose="02040503050406030204" pitchFamily="18" charset="0"/>
                                        <a:ea typeface="宋体" charset="-122"/>
                                      </a:rPr>
                                      <m:t>,</m:t>
                                    </m:r>
                                    <m:r>
                                      <a:rPr lang="en-US" altLang="zh-CN" sz="2400" i="1" baseline="0">
                                        <a:effectLst/>
                                        <a:latin typeface="Cambria Math" panose="02040503050406030204" pitchFamily="18" charset="0"/>
                                        <a:ea typeface="宋体" charset="-122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d>
                          </m:den>
                        </m:f>
                        <m:r>
                          <a:rPr lang="en-US" altLang="zh-CN" sz="2400" b="0" i="1" baseline="0" smtClean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 </m:t>
                        </m:r>
                      </m:e>
                    </m:box>
                    <m:r>
                      <a:rPr lang="en-US" altLang="zh-CN" sz="2400" b="0" i="0" baseline="0" smtClean="0">
                        <a:effectLst/>
                        <a:latin typeface="Cambria Math" panose="02040503050406030204" pitchFamily="18" charset="0"/>
                        <a:ea typeface="宋体" charset="-122"/>
                      </a:rPr>
                      <m:t> </m:t>
                    </m:r>
                  </m:oMath>
                </a14:m>
                <a:r>
                  <a:rPr lang="en-US" altLang="zh-CN" sz="2400" baseline="0" dirty="0" smtClean="0">
                    <a:effectLst/>
                    <a:latin typeface="+mn-lt"/>
                    <a:ea typeface="宋体" charset="-122"/>
                  </a:rPr>
                  <a:t>is the hazard function(instantaneous infection rate), which means the event rate after time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zh-CN" sz="2400" baseline="0" dirty="0" smtClean="0">
                    <a:effectLst/>
                    <a:latin typeface="+mn-lt"/>
                    <a:ea typeface="宋体" charset="-122"/>
                  </a:rPr>
                  <a:t> conditional on survival for time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baseline="0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zh-CN" sz="2400" baseline="0" dirty="0" smtClean="0">
                    <a:effectLst/>
                    <a:latin typeface="+mn-lt"/>
                    <a:ea typeface="宋体" charset="-122"/>
                  </a:rPr>
                  <a:t>. Similarly for</a:t>
                </a:r>
                <a:r>
                  <a:rPr lang="en-US" altLang="zh-CN" sz="2400" dirty="0" smtClean="0">
                    <a:effectLst/>
                    <a:latin typeface="+mn-lt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sSubPr>
                      <m:e>
                        <m:r>
                          <a:rPr lang="en-US" altLang="zh-CN" sz="2400" b="0" i="1" baseline="0" smtClean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𝐻</m:t>
                        </m:r>
                      </m:e>
                      <m:sub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𝑒𝑥</m:t>
                        </m:r>
                      </m:sub>
                    </m:sSub>
                    <m:d>
                      <m:dPr>
                        <m:ctrlP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;</m:t>
                        </m:r>
                        <m:sSub>
                          <m:sSubPr>
                            <m:ctrlP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</m:ctrlPr>
                          </m:sSubPr>
                          <m:e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  <m:t>𝑤</m:t>
                            </m:r>
                          </m:e>
                          <m:sub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  <m:t>𝑥</m:t>
                            </m:r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  <m:t>,</m:t>
                            </m:r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endParaRPr lang="en-US" altLang="zh-CN" sz="2400" baseline="0" dirty="0" smtClean="0">
                  <a:effectLst/>
                  <a:latin typeface="+mn-lt"/>
                  <a:ea typeface="宋体" charset="-122"/>
                </a:endParaRPr>
              </a:p>
              <a:p>
                <a:pPr eaLnBrk="1" hangingPunct="1">
                  <a:defRPr/>
                </a:pPr>
                <a:r>
                  <a:rPr lang="en-US" altLang="zh-CN" sz="2400" baseline="0" dirty="0" smtClean="0">
                    <a:effectLst/>
                    <a:latin typeface="+mn-lt"/>
                    <a:ea typeface="宋体" charset="-122"/>
                  </a:rPr>
                  <a:t>The infection of nodes are independent with each other, so the joint distribution of infection events happening in </a:t>
                </a:r>
                <a:r>
                  <a:rPr lang="en-US" altLang="zh-CN" sz="2400" baseline="0" dirty="0" smtClean="0">
                    <a:effectLst/>
                    <a:latin typeface="+mn-lt"/>
                    <a:ea typeface="宋体" charset="-122"/>
                  </a:rPr>
                  <a:t>the cascade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sSupPr>
                      <m:e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𝑡</m:t>
                        </m:r>
                      </m:e>
                      <m:sup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𝑐</m:t>
                        </m:r>
                      </m:sup>
                    </m:sSup>
                  </m:oMath>
                </a14:m>
                <a:r>
                  <a:rPr lang="en-US" altLang="zh-CN" sz="2400" baseline="0" dirty="0" smtClean="0">
                    <a:effectLst/>
                    <a:latin typeface="+mn-lt"/>
                    <a:ea typeface="宋体" charset="-122"/>
                  </a:rPr>
                  <a:t> is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sSubPr>
                      <m:e>
                        <m:r>
                          <a:rPr lang="en-US" altLang="zh-CN" sz="2400" b="0" i="1" baseline="0" smtClean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 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𝑓</m:t>
                        </m:r>
                      </m:e>
                      <m:sub>
                        <m:r>
                          <a:rPr lang="en-US" altLang="zh-CN" sz="2400" b="0" i="1" baseline="0" smtClean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</m:ctrlPr>
                          </m:sSupPr>
                          <m:e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  <m:t>𝑡</m:t>
                            </m:r>
                          </m:e>
                          <m:sup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  <m:t>𝑐</m:t>
                            </m:r>
                          </m:sup>
                        </m:sSup>
                      </m:e>
                    </m:d>
                    <m:r>
                      <a:rPr lang="en-US" altLang="zh-CN" sz="2400" b="0" i="1" baseline="0" smtClean="0">
                        <a:effectLst/>
                        <a:latin typeface="Cambria Math" panose="02040503050406030204" pitchFamily="18" charset="0"/>
                        <a:ea typeface="宋体" charset="-122"/>
                      </a:rPr>
                      <m:t>=</m:t>
                    </m:r>
                    <m:nary>
                      <m:naryPr>
                        <m:chr m:val="∏"/>
                        <m:supHide m:val="on"/>
                        <m:ctrlPr>
                          <a:rPr lang="en-US" altLang="zh-CN" sz="2400" b="0" i="1" baseline="0" smtClean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zh-CN" sz="2400" b="0" i="1" baseline="0" smtClean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𝑗</m:t>
                        </m:r>
                        <m:r>
                          <a:rPr lang="en-US" altLang="zh-CN" sz="2400" b="0" i="1" baseline="0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en-US" altLang="zh-CN" sz="2400" b="0" i="1" baseline="0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</m:ctrlPr>
                          </m:sSubPr>
                          <m:e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  <m:t>𝑓</m:t>
                            </m:r>
                          </m:e>
                          <m:sub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  <m:t>𝑗</m:t>
                            </m:r>
                          </m:sub>
                        </m:sSub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(</m:t>
                        </m:r>
                        <m:sSubSup>
                          <m:sSubSupPr>
                            <m:ctrlP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</m:ctrlPr>
                          </m:sSubSupPr>
                          <m:e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CN" sz="2400" b="0" i="1" baseline="0" smtClean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  <m:t>𝑗</m:t>
                            </m:r>
                          </m:sub>
                          <m:sup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  <m:t>𝑐</m:t>
                            </m:r>
                          </m:sup>
                        </m:sSubSup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)</m:t>
                        </m:r>
                      </m:e>
                    </m:nary>
                  </m:oMath>
                </a14:m>
                <a:endParaRPr lang="en-US" altLang="zh-CN" sz="2400" baseline="0" dirty="0" smtClean="0">
                  <a:effectLst/>
                  <a:latin typeface="+mn-lt"/>
                  <a:ea typeface="宋体" charset="-122"/>
                </a:endParaRPr>
              </a:p>
              <a:p>
                <a:pPr eaLnBrk="1" hangingPunct="1">
                  <a:defRPr/>
                </a:pPr>
                <a:r>
                  <a:rPr lang="en-US" altLang="zh-CN" sz="2400" baseline="0" dirty="0" smtClean="0">
                    <a:effectLst/>
                    <a:latin typeface="+mn-lt"/>
                    <a:ea typeface="宋体" charset="-122"/>
                  </a:rPr>
                  <a:t>If we </a:t>
                </a:r>
                <a:r>
                  <a:rPr lang="en-US" altLang="zh-CN" sz="2400" baseline="0" dirty="0" smtClean="0">
                    <a:effectLst/>
                    <a:latin typeface="+mn-lt"/>
                    <a:ea typeface="宋体" charset="-122"/>
                  </a:rPr>
                  <a:t>observe </a:t>
                </a:r>
                <a:r>
                  <a:rPr lang="en-US" altLang="zh-CN" sz="2400" baseline="0" dirty="0" smtClean="0">
                    <a:effectLst/>
                    <a:latin typeface="+mn-lt"/>
                    <a:ea typeface="宋体" charset="-122"/>
                  </a:rPr>
                  <a:t>several </a:t>
                </a:r>
                <a:r>
                  <a:rPr lang="en-US" altLang="zh-CN" sz="2400" baseline="0" dirty="0" smtClean="0">
                    <a:effectLst/>
                    <a:latin typeface="+mn-lt"/>
                    <a:ea typeface="宋体" charset="-122"/>
                  </a:rPr>
                  <a:t>cascades </a:t>
                </a:r>
                <a:r>
                  <a:rPr lang="en-US" altLang="zh-CN" sz="2400" baseline="0" dirty="0" smtClean="0">
                    <a:effectLst/>
                    <a:latin typeface="+mn-lt"/>
                    <a:ea typeface="宋体" charset="-122"/>
                  </a:rPr>
                  <a:t>of different information, then the likelihood of </a:t>
                </a:r>
                <a:r>
                  <a:rPr lang="en-US" altLang="zh-CN" sz="2400" baseline="0" dirty="0" smtClean="0">
                    <a:effectLst/>
                    <a:latin typeface="+mn-lt"/>
                    <a:ea typeface="宋体" charset="-122"/>
                  </a:rPr>
                  <a:t>all cascades </a:t>
                </a:r>
                <a:r>
                  <a:rPr lang="en-US" altLang="zh-CN" sz="2400" baseline="0" dirty="0" smtClean="0">
                    <a:effectLst/>
                    <a:latin typeface="+mn-lt"/>
                    <a:ea typeface="宋体" charset="-122"/>
                  </a:rPr>
                  <a:t>is the product of the likelihoods of each individual </a:t>
                </a:r>
                <a:r>
                  <a:rPr lang="en-US" altLang="zh-CN" sz="2400" baseline="0" dirty="0" smtClean="0">
                    <a:effectLst/>
                    <a:latin typeface="+mn-lt"/>
                    <a:ea typeface="宋体" charset="-122"/>
                  </a:rPr>
                  <a:t>cascade:</a:t>
                </a:r>
                <a:r>
                  <a:rPr lang="en-US" altLang="zh-CN" sz="2400" dirty="0" smtClean="0">
                    <a:effectLst/>
                    <a:latin typeface="+mn-lt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∏"/>
                        <m:supHide m:val="on"/>
                        <m:ctrlP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naryPr>
                      <m:sub>
                        <m:r>
                          <a:rPr lang="en-US" altLang="zh-CN" sz="2400" b="0" i="1" baseline="0" smtClean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𝑐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en-US" altLang="zh-CN" sz="2400" b="0" i="1" baseline="0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</m:ctrlPr>
                          </m:sSubPr>
                          <m:e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  <m:t>𝑓</m:t>
                            </m:r>
                          </m:e>
                          <m:sub>
                            <m:r>
                              <a:rPr lang="en-US" altLang="zh-CN" sz="2400" b="0" i="1" baseline="0" smtClean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  <m:t>𝑐</m:t>
                            </m:r>
                          </m:sub>
                        </m:sSub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(</m:t>
                        </m:r>
                        <m:sSup>
                          <m:sSupPr>
                            <m:ctrlP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</m:ctrlPr>
                          </m:sSupPr>
                          <m:e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  <m:t>𝑡</m:t>
                            </m:r>
                          </m:e>
                          <m:sup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  <m:t>𝑐</m:t>
                            </m:r>
                          </m:sup>
                        </m:sSup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)</m:t>
                        </m:r>
                      </m:e>
                    </m:nary>
                  </m:oMath>
                </a14:m>
                <a:endParaRPr lang="en-US" altLang="zh-CN" sz="2000" baseline="0" dirty="0" smtClean="0">
                  <a:effectLst/>
                  <a:latin typeface="+mn-lt"/>
                  <a:ea typeface="宋体" charset="-122"/>
                </a:endParaRPr>
              </a:p>
              <a:p>
                <a:pPr eaLnBrk="1" hangingPunct="1"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  <a:p>
                <a:pPr eaLnBrk="1" hangingPunct="1"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  <a:p>
                <a:pPr marL="0" indent="0" eaLnBrk="1" hangingPunct="1">
                  <a:buNone/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  <a:p>
                <a:pPr marL="0" indent="0" eaLnBrk="1" hangingPunct="1">
                  <a:buFont typeface="Wingdings" pitchFamily="2" charset="2"/>
                  <a:buNone/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  <a:p>
                <a:pPr eaLnBrk="1" hangingPunct="1"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</p:txBody>
          </p:sp>
        </mc:Choice>
        <mc:Fallback>
          <p:sp>
            <p:nvSpPr>
              <p:cNvPr id="6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4826" y="950914"/>
                <a:ext cx="8260352" cy="5427026"/>
              </a:xfrm>
              <a:prstGeom prst="rect">
                <a:avLst/>
              </a:prstGeom>
              <a:blipFill rotWithShape="0">
                <a:blip r:embed="rId3"/>
                <a:stretch>
                  <a:fillRect l="-10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页脚占位符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big data</a:t>
            </a:r>
            <a:endParaRPr lang="zh-CN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7C4624-FF7F-4B88-BAE4-040956CE4ACF}" type="slidenum">
              <a:rPr lang="en-US" altLang="zh-CN" smtClean="0"/>
              <a:pPr>
                <a:defRPr/>
              </a:pPr>
              <a:t>8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4957256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93700" y="38100"/>
            <a:ext cx="82423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l">
              <a:defRPr/>
            </a:pPr>
            <a:r>
              <a:rPr lang="en-US" altLang="zh-CN" sz="3600" b="1" i="1" kern="0" baseline="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  <a:t>Solve the Problem</a:t>
            </a:r>
            <a:endParaRPr lang="en-US" altLang="zh-CN" sz="3600" b="1" i="1" kern="0" baseline="0" dirty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ea typeface="宋体" pitchFamily="2" charset="-12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3"/>
              <p:cNvSpPr>
                <a:spLocks noChangeArrowheads="1"/>
              </p:cNvSpPr>
              <p:nvPr/>
            </p:nvSpPr>
            <p:spPr bwMode="auto">
              <a:xfrm>
                <a:off x="504826" y="950914"/>
                <a:ext cx="8260352" cy="54270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algn="l" eaLnBrk="0" hangingPunct="0">
                  <a:spcBef>
                    <a:spcPct val="20000"/>
                  </a:spcBef>
                  <a:buClr>
                    <a:schemeClr val="folHlink"/>
                  </a:buClr>
                  <a:buFont typeface="Wingdings" pitchFamily="2" charset="2"/>
                  <a:buChar char="q"/>
                  <a:defRPr sz="2800">
                    <a:solidFill>
                      <a:schemeClr val="tx2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folHlink"/>
                  </a:buClr>
                  <a:buFont typeface="Wingdings" pitchFamily="2" charset="2"/>
                  <a:buChar char="Ø"/>
                  <a:defRPr sz="2400" b="1">
                    <a:solidFill>
                      <a:srgbClr val="000066"/>
                    </a:solidFill>
                    <a:latin typeface="Garamond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Font typeface="Times New Roman" pitchFamily="18" charset="0"/>
                  <a:buChar char="–"/>
                  <a:defRPr sz="2000" i="1">
                    <a:solidFill>
                      <a:srgbClr val="5F5F5F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100000"/>
                  <a:buChar char="o"/>
                  <a:defRPr>
                    <a:solidFill>
                      <a:srgbClr val="FF0000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100000"/>
                  <a:buFont typeface="Wingdings" pitchFamily="2" charset="2"/>
                  <a:buChar char="ü"/>
                  <a:defRPr sz="1600" b="1" i="1">
                    <a:solidFill>
                      <a:srgbClr val="660066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00000"/>
                  <a:buFont typeface="Wingdings" pitchFamily="2" charset="2"/>
                  <a:buChar char="ü"/>
                  <a:defRPr sz="1600" b="1" i="1">
                    <a:solidFill>
                      <a:srgbClr val="660066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00000"/>
                  <a:buFont typeface="Wingdings" pitchFamily="2" charset="2"/>
                  <a:buChar char="ü"/>
                  <a:defRPr sz="1600" b="1" i="1">
                    <a:solidFill>
                      <a:srgbClr val="660066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00000"/>
                  <a:buFont typeface="Wingdings" pitchFamily="2" charset="2"/>
                  <a:buChar char="ü"/>
                  <a:defRPr sz="1600" b="1" i="1">
                    <a:solidFill>
                      <a:srgbClr val="660066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00000"/>
                  <a:buFont typeface="Wingdings" pitchFamily="2" charset="2"/>
                  <a:buChar char="ü"/>
                  <a:defRPr sz="1600" b="1" i="1">
                    <a:solidFill>
                      <a:srgbClr val="660066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r>
                  <a:rPr lang="en-US" altLang="zh-CN" sz="2400" baseline="0" dirty="0" smtClean="0">
                    <a:effectLst/>
                    <a:ea typeface="宋体" charset="-122"/>
                  </a:rPr>
                  <a:t>The problem turns into maximum log-likelihood estimation: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sz="2400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min</m:t>
                        </m:r>
                      </m:fName>
                      <m:e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−</m:t>
                        </m:r>
                        <m:nary>
                          <m:naryPr>
                            <m:chr m:val="∑"/>
                            <m:limLoc m:val="subSup"/>
                            <m:supHide m:val="on"/>
                            <m:ctrlP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</m:ctrlPr>
                          </m:naryPr>
                          <m:sub>
                            <m:r>
                              <m:rPr>
                                <m:brk m:alnAt="9"/>
                              </m:rP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  <m:t>𝑐</m:t>
                            </m:r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𝑄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altLang="zh-CN" sz="2400" i="1" baseline="0">
                                    <a:effectLst/>
                                    <a:latin typeface="Cambria Math" panose="02040503050406030204" pitchFamily="18" charset="0"/>
                                    <a:ea typeface="宋体" charset="-122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CN" sz="2400" baseline="0">
                                    <a:effectLst/>
                                    <a:latin typeface="Cambria Math" panose="02040503050406030204" pitchFamily="18" charset="0"/>
                                    <a:ea typeface="宋体" charset="-122"/>
                                  </a:rPr>
                                  <m:t>log</m:t>
                                </m:r>
                                <m:r>
                                  <a:rPr lang="en-US" altLang="zh-CN" sz="2400" i="1" baseline="0">
                                    <a:effectLst/>
                                    <a:latin typeface="Cambria Math" panose="02040503050406030204" pitchFamily="18" charset="0"/>
                                    <a:ea typeface="宋体" charset="-122"/>
                                  </a:rPr>
                                  <m:t>⁡(</m:t>
                                </m:r>
                                <m:r>
                                  <a:rPr lang="en-US" altLang="zh-CN" sz="2400" i="1" baseline="0">
                                    <a:effectLst/>
                                    <a:latin typeface="Cambria Math" panose="02040503050406030204" pitchFamily="18" charset="0"/>
                                    <a:ea typeface="宋体" charset="-122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zh-CN" sz="2400" i="1" baseline="0">
                                    <a:effectLst/>
                                    <a:latin typeface="Cambria Math" panose="02040503050406030204" pitchFamily="18" charset="0"/>
                                    <a:ea typeface="宋体" charset="-122"/>
                                  </a:rPr>
                                  <m:t>𝑐</m:t>
                                </m:r>
                              </m:sub>
                            </m:sSub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en-US" altLang="zh-CN" sz="2400" i="1" baseline="0">
                                    <a:effectLst/>
                                    <a:latin typeface="Cambria Math" panose="02040503050406030204" pitchFamily="18" charset="0"/>
                                    <a:ea typeface="宋体" charset="-122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400" i="1" baseline="0">
                                    <a:effectLst/>
                                    <a:latin typeface="Cambria Math" panose="02040503050406030204" pitchFamily="18" charset="0"/>
                                    <a:ea typeface="宋体" charset="-122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altLang="zh-CN" sz="2400" i="1" baseline="0">
                                    <a:effectLst/>
                                    <a:latin typeface="Cambria Math" panose="02040503050406030204" pitchFamily="18" charset="0"/>
                                    <a:ea typeface="宋体" charset="-122"/>
                                  </a:rPr>
                                  <m:t>𝑐</m:t>
                                </m:r>
                              </m:sup>
                            </m:sSup>
                            <m:r>
                              <a:rPr lang="en-US" altLang="zh-CN" sz="2400" i="1" baseline="0">
                                <a:effectLst/>
                                <a:latin typeface="Cambria Math" panose="02040503050406030204" pitchFamily="18" charset="0"/>
                                <a:ea typeface="宋体" charset="-122"/>
                              </a:rPr>
                              <m:t>)</m:t>
                            </m:r>
                          </m:e>
                        </m:nary>
                      </m:e>
                    </m:func>
                    <m:r>
                      <a:rPr lang="en-US" altLang="zh-CN" sz="2400" i="1" baseline="0">
                        <a:effectLst/>
                        <a:latin typeface="Cambria Math" panose="02040503050406030204" pitchFamily="18" charset="0"/>
                        <a:ea typeface="宋体" charset="-122"/>
                      </a:rPr>
                      <m:t>)</m:t>
                    </m:r>
                    <m:r>
                      <a:rPr lang="en-US" altLang="zh-CN" sz="2400" b="0" i="1" baseline="0" smtClean="0">
                        <a:effectLst/>
                        <a:latin typeface="Cambria Math" panose="02040503050406030204" pitchFamily="18" charset="0"/>
                        <a:ea typeface="宋体" charset="-122"/>
                      </a:rPr>
                      <m:t> </m:t>
                    </m:r>
                    <m:r>
                      <a:rPr lang="en-US" altLang="zh-CN" sz="2400" b="0" i="1" baseline="0" smtClean="0">
                        <a:effectLst/>
                        <a:latin typeface="Cambria Math" panose="02040503050406030204" pitchFamily="18" charset="0"/>
                        <a:ea typeface="宋体" charset="-122"/>
                      </a:rPr>
                      <m:t>𝑠𝑢𝑏𝑗𝑒𝑐𝑡</m:t>
                    </m:r>
                    <m:r>
                      <a:rPr lang="en-US" altLang="zh-CN" sz="2400" b="0" i="1" baseline="0" smtClean="0">
                        <a:effectLst/>
                        <a:latin typeface="Cambria Math" panose="02040503050406030204" pitchFamily="18" charset="0"/>
                        <a:ea typeface="宋体" charset="-122"/>
                      </a:rPr>
                      <m:t> </m:t>
                    </m:r>
                    <m:r>
                      <a:rPr lang="en-US" altLang="zh-CN" sz="2400" b="0" i="1" baseline="0" smtClean="0">
                        <a:effectLst/>
                        <a:latin typeface="Cambria Math" panose="02040503050406030204" pitchFamily="18" charset="0"/>
                        <a:ea typeface="宋体" charset="-122"/>
                      </a:rPr>
                      <m:t>𝑡𝑜</m:t>
                    </m:r>
                  </m:oMath>
                </a14:m>
                <a:r>
                  <a:rPr lang="en-US" altLang="zh-CN" sz="2400" baseline="0" dirty="0" smtClean="0">
                    <a:effectLst/>
                    <a:ea typeface="宋体" charset="-122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sSubPr>
                      <m:e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𝑤</m:t>
                        </m:r>
                      </m:e>
                      <m:sub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𝑖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,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𝑗</m:t>
                        </m:r>
                      </m:sub>
                    </m:sSub>
                    <m:r>
                      <a:rPr lang="en-US" altLang="zh-CN" sz="2400" i="1" baseline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  <m:r>
                      <a:rPr lang="en-US" altLang="zh-CN" sz="2400" b="0" i="1" baseline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CN" sz="2400" b="0" i="1" baseline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𝑓𝑜𝑟</m:t>
                    </m:r>
                    <m:r>
                      <a:rPr lang="en-US" altLang="zh-CN" sz="2400" b="0" i="1" baseline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CN" sz="2400" b="0" i="1" baseline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𝑒𝑎𝑐h</m:t>
                    </m:r>
                    <m:r>
                      <a:rPr lang="en-US" altLang="zh-CN" sz="2400" b="0" i="1" baseline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CN" sz="2400" b="0" i="1" baseline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𝑝𝑎𝑖𝑟</m:t>
                    </m:r>
                    <m:r>
                      <a:rPr lang="en-US" altLang="zh-CN" sz="2400" b="0" i="1" baseline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CN" sz="2400" b="0" i="1" baseline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𝑜𝑓</m:t>
                    </m:r>
                    <m:r>
                      <a:rPr lang="en-US" altLang="zh-CN" sz="2400" b="0" i="1" baseline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(</m:t>
                    </m:r>
                    <m:r>
                      <a:rPr lang="en-US" altLang="zh-CN" sz="2400" b="0" i="1" baseline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en-US" altLang="zh-CN" sz="2400" b="0" i="1" baseline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altLang="zh-CN" sz="2400" b="0" i="1" baseline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</m:t>
                    </m:r>
                    <m:r>
                      <a:rPr lang="en-US" altLang="zh-CN" sz="2400" b="0" i="1" baseline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sz="2400" baseline="0" dirty="0" smtClean="0">
                    <a:effectLst/>
                    <a:ea typeface="宋体" charset="-122"/>
                  </a:rPr>
                  <a:t> </a:t>
                </a:r>
              </a:p>
              <a:p>
                <a:pPr eaLnBrk="1" hangingPunct="1">
                  <a:defRPr/>
                </a:pPr>
                <a:r>
                  <a:rPr lang="en-US" altLang="zh-CN" sz="2400" baseline="0" dirty="0" smtClean="0">
                    <a:effectLst/>
                    <a:ea typeface="宋体" charset="-122"/>
                  </a:rPr>
                  <a:t>This </a:t>
                </a:r>
                <a:r>
                  <a:rPr lang="en-US" altLang="zh-CN" sz="2400" baseline="0" dirty="0" smtClean="0">
                    <a:effectLst/>
                    <a:ea typeface="宋体" charset="-122"/>
                  </a:rPr>
                  <a:t>is a convex problem that can be solved by stochastic gradient descent.</a:t>
                </a:r>
              </a:p>
              <a:p>
                <a:pPr eaLnBrk="1" hangingPunct="1">
                  <a:defRPr/>
                </a:pPr>
                <a:r>
                  <a:rPr lang="en-US" altLang="zh-CN" sz="2400" baseline="0" dirty="0" smtClean="0">
                    <a:effectLst/>
                    <a:ea typeface="宋体" charset="-122"/>
                  </a:rPr>
                  <a:t>If </a:t>
                </a:r>
                <a:r>
                  <a:rPr lang="en-US" altLang="zh-CN" sz="2400" baseline="0" dirty="0" smtClean="0">
                    <a:effectLst/>
                    <a:ea typeface="宋体" charset="-122"/>
                  </a:rPr>
                  <a:t>node </a:t>
                </a:r>
                <a:r>
                  <a:rPr lang="en-US" altLang="zh-CN" sz="2400" baseline="0" dirty="0" err="1" smtClean="0">
                    <a:effectLst/>
                    <a:ea typeface="宋体" charset="-122"/>
                  </a:rPr>
                  <a:t>i</a:t>
                </a:r>
                <a:r>
                  <a:rPr lang="en-US" altLang="zh-CN" sz="2400" baseline="0" dirty="0" smtClean="0">
                    <a:effectLst/>
                    <a:ea typeface="宋体" charset="-122"/>
                  </a:rPr>
                  <a:t> or j are not </a:t>
                </a:r>
                <a:r>
                  <a:rPr lang="en-US" altLang="zh-CN" sz="2400" baseline="0" dirty="0" smtClean="0">
                    <a:effectLst/>
                    <a:ea typeface="宋体" charset="-122"/>
                  </a:rPr>
                  <a:t>in </a:t>
                </a:r>
                <a:r>
                  <a:rPr lang="en-US" altLang="zh-CN" sz="2400" baseline="0" dirty="0" smtClean="0">
                    <a:effectLst/>
                    <a:ea typeface="宋体" charset="-122"/>
                  </a:rPr>
                  <a:t>any </a:t>
                </a:r>
                <a:r>
                  <a:rPr lang="en-US" altLang="zh-CN" sz="2400" baseline="0" dirty="0" smtClean="0">
                    <a:effectLst/>
                    <a:ea typeface="宋体" charset="-122"/>
                  </a:rPr>
                  <a:t>cascade, </a:t>
                </a:r>
                <a:r>
                  <a:rPr lang="en-US" altLang="zh-CN" sz="2400" baseline="0" dirty="0" smtClean="0">
                    <a:effectLst/>
                    <a:ea typeface="宋体" charset="-122"/>
                  </a:rPr>
                  <a:t>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sSubPr>
                      <m:e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𝑤</m:t>
                        </m:r>
                      </m:e>
                      <m:sub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𝑗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,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𝑖</m:t>
                        </m:r>
                      </m:sub>
                    </m:sSub>
                    <m:r>
                      <a:rPr lang="en-US" altLang="zh-CN" sz="2400" i="1" baseline="0">
                        <a:effectLst/>
                        <a:latin typeface="Cambria Math" panose="02040503050406030204" pitchFamily="18" charset="0"/>
                        <a:ea typeface="宋体" charset="-122"/>
                      </a:rPr>
                      <m:t>=0</m:t>
                    </m:r>
                  </m:oMath>
                </a14:m>
                <a:r>
                  <a:rPr lang="en-US" altLang="zh-CN" sz="2400" baseline="0" dirty="0" smtClean="0">
                    <a:effectLst/>
                    <a:ea typeface="宋体" charset="-122"/>
                  </a:rPr>
                  <a:t>. 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sSubPr>
                      <m:e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𝑤</m:t>
                        </m:r>
                      </m:e>
                      <m:sub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𝑗</m:t>
                        </m:r>
                        <m:r>
                          <a:rPr lang="en-US" altLang="zh-CN" sz="2400" b="0" i="1" baseline="0" smtClean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,</m:t>
                        </m:r>
                        <m:r>
                          <a:rPr lang="en-US" altLang="zh-CN" sz="2400" b="0" i="1" baseline="0" smtClean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𝑥</m:t>
                        </m:r>
                      </m:sub>
                    </m:sSub>
                    <m:r>
                      <a:rPr lang="en-US" altLang="zh-CN" sz="2400" b="0" i="1" baseline="0" smtClean="0">
                        <a:effectLst/>
                        <a:latin typeface="Cambria Math" panose="02040503050406030204" pitchFamily="18" charset="0"/>
                        <a:ea typeface="宋体" charset="-122"/>
                      </a:rPr>
                      <m:t>=0</m:t>
                    </m:r>
                  </m:oMath>
                </a14:m>
                <a:endParaRPr lang="en-US" altLang="zh-CN" sz="2400" baseline="0" dirty="0" smtClean="0">
                  <a:effectLst/>
                  <a:ea typeface="宋体" charset="-122"/>
                </a:endParaRPr>
              </a:p>
              <a:p>
                <a:pPr eaLnBrk="1" hangingPunct="1">
                  <a:defRPr/>
                </a:pPr>
                <a:r>
                  <a:rPr lang="en-US" altLang="zh-CN" sz="2400" baseline="0" dirty="0" smtClean="0">
                    <a:effectLst/>
                    <a:ea typeface="宋体" charset="-122"/>
                  </a:rPr>
                  <a:t>Otherwise iterate the following formula until convergence 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sSubPr>
                      <m:e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𝑤</m:t>
                        </m:r>
                      </m:e>
                      <m:sub>
                        <m:r>
                          <a:rPr lang="en-US" altLang="zh-CN" sz="2400" b="0" i="1" baseline="0" smtClean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𝑗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,</m:t>
                        </m:r>
                        <m:r>
                          <a:rPr lang="en-US" altLang="zh-CN" sz="2400" b="0" i="1" baseline="0" smtClean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𝑖</m:t>
                        </m:r>
                      </m:sub>
                    </m:sSub>
                    <m:r>
                      <a:rPr lang="en-US" altLang="zh-CN" sz="2400" b="0" i="1" baseline="0" smtClean="0">
                        <a:effectLst/>
                        <a:latin typeface="Cambria Math" panose="02040503050406030204" pitchFamily="18" charset="0"/>
                        <a:ea typeface="宋体" charset="-122"/>
                      </a:rPr>
                      <m:t>=0</m:t>
                    </m:r>
                  </m:oMath>
                </a14:m>
                <a:r>
                  <a:rPr lang="en-US" altLang="zh-CN" sz="2400" baseline="0" dirty="0" smtClean="0">
                    <a:effectLst/>
                    <a:ea typeface="宋体" charset="-122"/>
                  </a:rPr>
                  <a:t>:</a:t>
                </a:r>
              </a:p>
              <a:p>
                <a:pPr eaLnBrk="1" hangingPunct="1"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  <a:p>
                <a:pPr eaLnBrk="1" hangingPunct="1"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  <a:p>
                <a:pPr eaLnBrk="1" hangingPunct="1">
                  <a:defRPr/>
                </a:pPr>
                <a:r>
                  <a:rPr lang="en-US" altLang="zh-CN" sz="2400" baseline="0" dirty="0" smtClean="0">
                    <a:effectLst/>
                    <a:ea typeface="宋体" charset="-122"/>
                  </a:rPr>
                  <a:t>The optimization problem can split into many several </a:t>
                </a:r>
                <a:r>
                  <a:rPr lang="en-US" altLang="zh-CN" sz="2400" baseline="0" dirty="0" err="1" smtClean="0">
                    <a:effectLst/>
                    <a:ea typeface="宋体" charset="-122"/>
                  </a:rPr>
                  <a:t>subproblems</a:t>
                </a:r>
                <a:r>
                  <a:rPr lang="en-US" altLang="zh-CN" sz="2400" baseline="0" dirty="0" smtClean="0">
                    <a:effectLst/>
                    <a:ea typeface="宋体" charset="-122"/>
                  </a:rPr>
                  <a:t> and </a:t>
                </a:r>
                <a:r>
                  <a:rPr lang="en-US" altLang="zh-CN" sz="2400" baseline="0" dirty="0" smtClean="0">
                    <a:effectLst/>
                    <a:ea typeface="宋体" charset="-122"/>
                  </a:rPr>
                  <a:t>thus we </a:t>
                </a:r>
                <a:r>
                  <a:rPr lang="en-US" altLang="zh-CN" sz="2400" baseline="0" dirty="0" smtClean="0">
                    <a:effectLst/>
                    <a:ea typeface="宋体" charset="-122"/>
                  </a:rPr>
                  <a:t>can solve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sSubPr>
                      <m:e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𝑤</m:t>
                        </m:r>
                      </m:e>
                      <m:sub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𝑗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,</m:t>
                        </m:r>
                        <m:r>
                          <a:rPr lang="en-US" altLang="zh-CN" sz="2400" i="1" baseline="0">
                            <a:effectLst/>
                            <a:latin typeface="Cambria Math" panose="02040503050406030204" pitchFamily="18" charset="0"/>
                            <a:ea typeface="宋体" charset="-122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sz="2400" baseline="0" dirty="0" smtClean="0">
                    <a:effectLst/>
                    <a:ea typeface="宋体" charset="-122"/>
                  </a:rPr>
                  <a:t> parallelly.</a:t>
                </a:r>
                <a:endParaRPr lang="en-US" altLang="zh-CN" sz="2400" baseline="0" dirty="0">
                  <a:effectLst/>
                  <a:ea typeface="宋体" charset="-122"/>
                </a:endParaRPr>
              </a:p>
              <a:p>
                <a:pPr eaLnBrk="1" hangingPunct="1"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  <a:p>
                <a:pPr eaLnBrk="1" hangingPunct="1"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  <a:p>
                <a:pPr marL="0" indent="0" eaLnBrk="1" hangingPunct="1">
                  <a:buNone/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  <a:p>
                <a:pPr marL="0" indent="0" eaLnBrk="1" hangingPunct="1">
                  <a:buFont typeface="Wingdings" pitchFamily="2" charset="2"/>
                  <a:buNone/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  <a:p>
                <a:pPr eaLnBrk="1" hangingPunct="1">
                  <a:defRPr/>
                </a:pPr>
                <a:endParaRPr lang="en-US" altLang="zh-CN" sz="2000" baseline="0" dirty="0" smtClean="0">
                  <a:effectLst/>
                  <a:ea typeface="宋体" charset="-122"/>
                </a:endParaRPr>
              </a:p>
            </p:txBody>
          </p:sp>
        </mc:Choice>
        <mc:Fallback>
          <p:sp>
            <p:nvSpPr>
              <p:cNvPr id="6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4826" y="950914"/>
                <a:ext cx="8260352" cy="5427026"/>
              </a:xfrm>
              <a:prstGeom prst="rect">
                <a:avLst/>
              </a:prstGeom>
              <a:blipFill rotWithShape="0">
                <a:blip r:embed="rId3"/>
                <a:stretch>
                  <a:fillRect l="-1033" t="-4270" r="-125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页脚占位符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big data</a:t>
            </a:r>
            <a:endParaRPr lang="zh-CN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7C4624-FF7F-4B88-BAE4-040956CE4ACF}" type="slidenum">
              <a:rPr lang="en-US" altLang="zh-CN" smtClean="0"/>
              <a:pPr>
                <a:defRPr/>
              </a:pPr>
              <a:t>9</a:t>
            </a:fld>
            <a:endParaRPr lang="zh-CN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350" y="4685441"/>
            <a:ext cx="3429479" cy="476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708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SU-CS">
  <a:themeElements>
    <a:clrScheme name="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00CCCC"/>
      </a:accent1>
      <a:accent2>
        <a:srgbClr val="6666FF"/>
      </a:accent2>
      <a:accent3>
        <a:srgbClr val="FFFFFF"/>
      </a:accent3>
      <a:accent4>
        <a:srgbClr val="000000"/>
      </a:accent4>
      <a:accent5>
        <a:srgbClr val="AAE2E2"/>
      </a:accent5>
      <a:accent6>
        <a:srgbClr val="5C5CE7"/>
      </a:accent6>
      <a:hlink>
        <a:srgbClr val="FF3300"/>
      </a:hlink>
      <a:folHlink>
        <a:srgbClr val="CC3300"/>
      </a:folHlink>
    </a:clrScheme>
    <a:fontScheme name="NCSU-C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</a:defRPr>
        </a:defPPr>
      </a:lstStyle>
    </a:lnDef>
  </a:objectDefaults>
  <a:extraClrSchemeLst>
    <a:extraClrScheme>
      <a:clrScheme name="NCSU-CS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SU-CS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SU-CS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SU-CS 4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00CCCC"/>
        </a:accent1>
        <a:accent2>
          <a:srgbClr val="6666FF"/>
        </a:accent2>
        <a:accent3>
          <a:srgbClr val="FFFFFF"/>
        </a:accent3>
        <a:accent4>
          <a:srgbClr val="000000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NCSU-CS</Template>
  <TotalTime>9972</TotalTime>
  <Pages>0</Pages>
  <Words>573</Words>
  <Characters>0</Characters>
  <Application>Microsoft Office PowerPoint</Application>
  <DocSecurity>0</DocSecurity>
  <PresentationFormat>全屏显示(4:3)</PresentationFormat>
  <Lines>0</Lines>
  <Paragraphs>190</Paragraphs>
  <Slides>15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4" baseType="lpstr">
      <vt:lpstr>宋体</vt:lpstr>
      <vt:lpstr>Arial</vt:lpstr>
      <vt:lpstr>Arial Narrow</vt:lpstr>
      <vt:lpstr>Cambria Math</vt:lpstr>
      <vt:lpstr>Garamond</vt:lpstr>
      <vt:lpstr>Monotype Corsiva</vt:lpstr>
      <vt:lpstr>Times New Roman</vt:lpstr>
      <vt:lpstr>Wingdings</vt:lpstr>
      <vt:lpstr>NCSU-CS</vt:lpstr>
      <vt:lpstr>Inferring the Hidden Structure of Information Propagation Using Probabilistic Model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Thank you!</vt:lpstr>
    </vt:vector>
  </TitlesOfParts>
  <Company>NCSU</Company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INFOCOM2010</dc:title>
  <dc:creator>yutuo</dc:creator>
  <cp:lastModifiedBy>Haiwei Ma</cp:lastModifiedBy>
  <cp:revision>1681</cp:revision>
  <cp:lastPrinted>2009-04-22T19:24:48Z</cp:lastPrinted>
  <dcterms:created xsi:type="dcterms:W3CDTF">2005-04-16T16:23:33Z</dcterms:created>
  <dcterms:modified xsi:type="dcterms:W3CDTF">2014-05-15T09:12:57Z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2052-6.5.0.1966</vt:lpwstr>
  </property>
</Properties>
</file>