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</p:sldMasterIdLst>
  <p:notesMasterIdLst>
    <p:notesMasterId r:id="rId17"/>
  </p:notesMasterIdLst>
  <p:handoutMasterIdLst>
    <p:handoutMasterId r:id="rId18"/>
  </p:handoutMasterIdLst>
  <p:sldIdLst>
    <p:sldId id="859" r:id="rId2"/>
    <p:sldId id="877" r:id="rId3"/>
    <p:sldId id="850" r:id="rId4"/>
    <p:sldId id="861" r:id="rId5"/>
    <p:sldId id="863" r:id="rId6"/>
    <p:sldId id="865" r:id="rId7"/>
    <p:sldId id="868" r:id="rId8"/>
    <p:sldId id="866" r:id="rId9"/>
    <p:sldId id="869" r:id="rId10"/>
    <p:sldId id="870" r:id="rId11"/>
    <p:sldId id="871" r:id="rId12"/>
    <p:sldId id="876" r:id="rId13"/>
    <p:sldId id="867" r:id="rId14"/>
    <p:sldId id="874" r:id="rId15"/>
    <p:sldId id="875" r:id="rId16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200" kern="1200" baseline="-250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200" kern="1200" baseline="-250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200" kern="1200" baseline="-250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200" kern="1200" baseline="-250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200" kern="1200" baseline="-250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200" kern="1200" baseline="-250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200" kern="1200" baseline="-250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200" kern="1200" baseline="-250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200" kern="1200" baseline="-250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6">
          <p15:clr>
            <a:srgbClr val="A4A3A4"/>
          </p15:clr>
        </p15:guide>
        <p15:guide id="2" pos="29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CC"/>
    <a:srgbClr val="969696"/>
    <a:srgbClr val="00CC00"/>
    <a:srgbClr val="FF99CC"/>
    <a:srgbClr val="FFCCCC"/>
    <a:srgbClr val="FF99FF"/>
    <a:srgbClr val="CCECFF"/>
    <a:srgbClr val="2929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722" autoAdjust="0"/>
    <p:restoredTop sz="91529" autoAdjust="0"/>
  </p:normalViewPr>
  <p:slideViewPr>
    <p:cSldViewPr snapToGrid="0">
      <p:cViewPr varScale="1">
        <p:scale>
          <a:sx n="84" d="100"/>
          <a:sy n="84" d="100"/>
        </p:scale>
        <p:origin x="1344" y="72"/>
      </p:cViewPr>
      <p:guideLst>
        <p:guide orient="horz" pos="2166"/>
        <p:guide pos="2904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83" d="100"/>
          <a:sy n="83" d="100"/>
        </p:scale>
        <p:origin x="-3180" y="-90"/>
      </p:cViewPr>
      <p:guideLst>
        <p:guide orient="horz" pos="2880"/>
        <p:guide pos="2160"/>
      </p:guideLst>
    </p:cSldViewPr>
  </p:notesViewPr>
  <p:gridSpacing cx="76198" cy="7619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32A998-FD00-416D-ADAD-5E1B8EAF5382}" type="datetimeFigureOut">
              <a:rPr lang="zh-CN" altLang="en-US" smtClean="0"/>
              <a:t>2014/5/15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5733E9-A72E-4E59-AE04-F6D369EA56F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1071987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02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aseline="0">
                <a:effectLst/>
                <a:latin typeface="Times New Roman" pitchFamily="18" charset="0"/>
              </a:defRPr>
            </a:lvl1pPr>
          </a:lstStyle>
          <a:p>
            <a:pPr>
              <a:defRPr/>
            </a:pPr>
            <a:endParaRPr lang="zh-CN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3025" y="0"/>
            <a:ext cx="29733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aseline="0">
                <a:effectLst/>
                <a:latin typeface="Times New Roman" pitchFamily="18" charset="0"/>
              </a:defRPr>
            </a:lvl1pPr>
          </a:lstStyle>
          <a:p>
            <a:pPr>
              <a:defRPr/>
            </a:pPr>
            <a:endParaRPr lang="zh-CN"/>
          </a:p>
        </p:txBody>
      </p:sp>
      <p:sp>
        <p:nvSpPr>
          <p:cNvPr id="8196" name="Rectangle 4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6149" name="Rectangle 5"/>
          <p:cNvSpPr>
            <a:spLocks noGrp="1" noRot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noProof="0" smtClean="0"/>
              <a:t>Click to edit Master text styles</a:t>
            </a:r>
          </a:p>
          <a:p>
            <a:pPr lvl="1"/>
            <a:r>
              <a:rPr lang="en-US" altLang="zh-CN" noProof="0" smtClean="0"/>
              <a:t>Second level</a:t>
            </a:r>
          </a:p>
          <a:p>
            <a:pPr lvl="2"/>
            <a:r>
              <a:rPr lang="en-US" altLang="zh-CN" noProof="0" smtClean="0"/>
              <a:t>Third level</a:t>
            </a:r>
          </a:p>
          <a:p>
            <a:pPr lvl="3"/>
            <a:r>
              <a:rPr lang="en-US" altLang="zh-CN" noProof="0" smtClean="0"/>
              <a:t>Fourth level</a:t>
            </a:r>
          </a:p>
          <a:p>
            <a:pPr lvl="4"/>
            <a:r>
              <a:rPr lang="en-US" altLang="zh-CN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02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aseline="0">
                <a:effectLst/>
                <a:latin typeface="Times New Roman" pitchFamily="18" charset="0"/>
              </a:defRPr>
            </a:lvl1pPr>
          </a:lstStyle>
          <a:p>
            <a:pPr>
              <a:defRPr/>
            </a:pPr>
            <a:endParaRPr lang="zh-CN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3025" y="8685213"/>
            <a:ext cx="29733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aseline="0">
                <a:effectLst/>
                <a:latin typeface="Times New Roman" pitchFamily="18" charset="0"/>
              </a:defRPr>
            </a:lvl1pPr>
          </a:lstStyle>
          <a:p>
            <a:pPr>
              <a:defRPr/>
            </a:pPr>
            <a:fld id="{75113876-536A-42A7-AD50-62E47239F708}" type="slidenum">
              <a:rPr lang="en-US" altLang="zh-CN"/>
              <a:pPr>
                <a:defRPr/>
              </a:pPr>
              <a:t>‹#›</a:t>
            </a:fld>
            <a:endParaRPr lang="zh-CN"/>
          </a:p>
        </p:txBody>
      </p:sp>
    </p:spTree>
    <p:extLst>
      <p:ext uri="{BB962C8B-B14F-4D97-AF65-F5344CB8AC3E}">
        <p14:creationId xmlns:p14="http://schemas.microsoft.com/office/powerpoint/2010/main" val="163585548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5113876-536A-42A7-AD50-62E47239F708}" type="slidenum">
              <a:rPr lang="en-US" altLang="zh-CN" smtClean="0"/>
              <a:pPr>
                <a:defRPr/>
              </a:pPr>
              <a:t>2</a:t>
            </a:fld>
            <a:endParaRPr lang="zh-CN"/>
          </a:p>
        </p:txBody>
      </p:sp>
    </p:spTree>
    <p:extLst>
      <p:ext uri="{BB962C8B-B14F-4D97-AF65-F5344CB8AC3E}">
        <p14:creationId xmlns:p14="http://schemas.microsoft.com/office/powerpoint/2010/main" val="428056950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5113876-536A-42A7-AD50-62E47239F708}" type="slidenum">
              <a:rPr lang="en-US" altLang="zh-CN" smtClean="0"/>
              <a:pPr>
                <a:defRPr/>
              </a:pPr>
              <a:t>11</a:t>
            </a:fld>
            <a:endParaRPr lang="zh-CN"/>
          </a:p>
        </p:txBody>
      </p:sp>
    </p:spTree>
    <p:extLst>
      <p:ext uri="{BB962C8B-B14F-4D97-AF65-F5344CB8AC3E}">
        <p14:creationId xmlns:p14="http://schemas.microsoft.com/office/powerpoint/2010/main" val="401391228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5113876-536A-42A7-AD50-62E47239F708}" type="slidenum">
              <a:rPr lang="en-US" altLang="zh-CN" smtClean="0"/>
              <a:pPr>
                <a:defRPr/>
              </a:pPr>
              <a:t>12</a:t>
            </a:fld>
            <a:endParaRPr lang="zh-CN"/>
          </a:p>
        </p:txBody>
      </p:sp>
    </p:spTree>
    <p:extLst>
      <p:ext uri="{BB962C8B-B14F-4D97-AF65-F5344CB8AC3E}">
        <p14:creationId xmlns:p14="http://schemas.microsoft.com/office/powerpoint/2010/main" val="285148723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5113876-536A-42A7-AD50-62E47239F708}" type="slidenum">
              <a:rPr lang="en-US" altLang="zh-CN" smtClean="0"/>
              <a:pPr>
                <a:defRPr/>
              </a:pPr>
              <a:t>13</a:t>
            </a:fld>
            <a:endParaRPr lang="zh-CN"/>
          </a:p>
        </p:txBody>
      </p:sp>
    </p:spTree>
    <p:extLst>
      <p:ext uri="{BB962C8B-B14F-4D97-AF65-F5344CB8AC3E}">
        <p14:creationId xmlns:p14="http://schemas.microsoft.com/office/powerpoint/2010/main" val="395941527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5113876-536A-42A7-AD50-62E47239F708}" type="slidenum">
              <a:rPr lang="en-US" altLang="zh-CN" smtClean="0"/>
              <a:pPr>
                <a:defRPr/>
              </a:pPr>
              <a:t>14</a:t>
            </a:fld>
            <a:endParaRPr lang="zh-CN"/>
          </a:p>
        </p:txBody>
      </p:sp>
    </p:spTree>
    <p:extLst>
      <p:ext uri="{BB962C8B-B14F-4D97-AF65-F5344CB8AC3E}">
        <p14:creationId xmlns:p14="http://schemas.microsoft.com/office/powerpoint/2010/main" val="27878721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5113876-536A-42A7-AD50-62E47239F708}" type="slidenum">
              <a:rPr lang="en-US" altLang="zh-CN" smtClean="0"/>
              <a:pPr>
                <a:defRPr/>
              </a:pPr>
              <a:t>3</a:t>
            </a:fld>
            <a:endParaRPr lang="zh-CN"/>
          </a:p>
        </p:txBody>
      </p:sp>
    </p:spTree>
    <p:extLst>
      <p:ext uri="{BB962C8B-B14F-4D97-AF65-F5344CB8AC3E}">
        <p14:creationId xmlns:p14="http://schemas.microsoft.com/office/powerpoint/2010/main" val="15827314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5113876-536A-42A7-AD50-62E47239F708}" type="slidenum">
              <a:rPr lang="en-US" altLang="zh-CN" smtClean="0"/>
              <a:pPr>
                <a:defRPr/>
              </a:pPr>
              <a:t>4</a:t>
            </a:fld>
            <a:endParaRPr lang="zh-CN"/>
          </a:p>
        </p:txBody>
      </p:sp>
    </p:spTree>
    <p:extLst>
      <p:ext uri="{BB962C8B-B14F-4D97-AF65-F5344CB8AC3E}">
        <p14:creationId xmlns:p14="http://schemas.microsoft.com/office/powerpoint/2010/main" val="36794340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5113876-536A-42A7-AD50-62E47239F708}" type="slidenum">
              <a:rPr lang="en-US" altLang="zh-CN" smtClean="0"/>
              <a:pPr>
                <a:defRPr/>
              </a:pPr>
              <a:t>5</a:t>
            </a:fld>
            <a:endParaRPr lang="zh-CN"/>
          </a:p>
        </p:txBody>
      </p:sp>
    </p:spTree>
    <p:extLst>
      <p:ext uri="{BB962C8B-B14F-4D97-AF65-F5344CB8AC3E}">
        <p14:creationId xmlns:p14="http://schemas.microsoft.com/office/powerpoint/2010/main" val="38927940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5113876-536A-42A7-AD50-62E47239F708}" type="slidenum">
              <a:rPr lang="en-US" altLang="zh-CN" smtClean="0"/>
              <a:pPr>
                <a:defRPr/>
              </a:pPr>
              <a:t>6</a:t>
            </a:fld>
            <a:endParaRPr lang="zh-CN"/>
          </a:p>
        </p:txBody>
      </p:sp>
    </p:spTree>
    <p:extLst>
      <p:ext uri="{BB962C8B-B14F-4D97-AF65-F5344CB8AC3E}">
        <p14:creationId xmlns:p14="http://schemas.microsoft.com/office/powerpoint/2010/main" val="3655567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5113876-536A-42A7-AD50-62E47239F708}" type="slidenum">
              <a:rPr lang="en-US" altLang="zh-CN" smtClean="0"/>
              <a:pPr>
                <a:defRPr/>
              </a:pPr>
              <a:t>7</a:t>
            </a:fld>
            <a:endParaRPr lang="zh-CN"/>
          </a:p>
        </p:txBody>
      </p:sp>
    </p:spTree>
    <p:extLst>
      <p:ext uri="{BB962C8B-B14F-4D97-AF65-F5344CB8AC3E}">
        <p14:creationId xmlns:p14="http://schemas.microsoft.com/office/powerpoint/2010/main" val="366345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5113876-536A-42A7-AD50-62E47239F708}" type="slidenum">
              <a:rPr lang="en-US" altLang="zh-CN" smtClean="0"/>
              <a:pPr>
                <a:defRPr/>
              </a:pPr>
              <a:t>8</a:t>
            </a:fld>
            <a:endParaRPr lang="zh-CN"/>
          </a:p>
        </p:txBody>
      </p:sp>
    </p:spTree>
    <p:extLst>
      <p:ext uri="{BB962C8B-B14F-4D97-AF65-F5344CB8AC3E}">
        <p14:creationId xmlns:p14="http://schemas.microsoft.com/office/powerpoint/2010/main" val="213383924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5113876-536A-42A7-AD50-62E47239F708}" type="slidenum">
              <a:rPr lang="en-US" altLang="zh-CN" smtClean="0"/>
              <a:pPr>
                <a:defRPr/>
              </a:pPr>
              <a:t>9</a:t>
            </a:fld>
            <a:endParaRPr lang="zh-CN"/>
          </a:p>
        </p:txBody>
      </p:sp>
    </p:spTree>
    <p:extLst>
      <p:ext uri="{BB962C8B-B14F-4D97-AF65-F5344CB8AC3E}">
        <p14:creationId xmlns:p14="http://schemas.microsoft.com/office/powerpoint/2010/main" val="282718403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5113876-536A-42A7-AD50-62E47239F708}" type="slidenum">
              <a:rPr lang="en-US" altLang="zh-CN" smtClean="0"/>
              <a:pPr>
                <a:defRPr/>
              </a:pPr>
              <a:t>10</a:t>
            </a:fld>
            <a:endParaRPr lang="zh-CN"/>
          </a:p>
        </p:txBody>
      </p:sp>
    </p:spTree>
    <p:extLst>
      <p:ext uri="{BB962C8B-B14F-4D97-AF65-F5344CB8AC3E}">
        <p14:creationId xmlns:p14="http://schemas.microsoft.com/office/powerpoint/2010/main" val="20952085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big data</a:t>
            </a:r>
            <a:endParaRPr lang="zh-C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65E976-A893-49F4-8474-BE1370A1508B}" type="slidenum">
              <a:rPr lang="en-US" altLang="zh-CN"/>
              <a:pPr>
                <a:defRPr/>
              </a:pPr>
              <a:t>‹#›</a:t>
            </a:fld>
            <a:endParaRPr lang="zh-CN"/>
          </a:p>
        </p:txBody>
      </p:sp>
    </p:spTree>
    <p:extLst>
      <p:ext uri="{BB962C8B-B14F-4D97-AF65-F5344CB8AC3E}">
        <p14:creationId xmlns:p14="http://schemas.microsoft.com/office/powerpoint/2010/main" val="1027328735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big data</a:t>
            </a:r>
            <a:endParaRPr lang="zh-C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BDD597-120C-4485-B908-A0EEE3B5227E}" type="slidenum">
              <a:rPr lang="en-US" altLang="zh-CN"/>
              <a:pPr>
                <a:defRPr/>
              </a:pPr>
              <a:t>‹#›</a:t>
            </a:fld>
            <a:endParaRPr lang="zh-CN"/>
          </a:p>
        </p:txBody>
      </p:sp>
    </p:spTree>
    <p:extLst>
      <p:ext uri="{BB962C8B-B14F-4D97-AF65-F5344CB8AC3E}">
        <p14:creationId xmlns:p14="http://schemas.microsoft.com/office/powerpoint/2010/main" val="3201889957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70675" y="38100"/>
            <a:ext cx="2092325" cy="6362700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393700" y="38100"/>
            <a:ext cx="6124575" cy="636270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big data</a:t>
            </a:r>
            <a:endParaRPr lang="zh-C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CE9BBA-3A8E-47B5-B9D2-B0CE629E4FC6}" type="slidenum">
              <a:rPr lang="en-US" altLang="zh-CN"/>
              <a:pPr>
                <a:defRPr/>
              </a:pPr>
              <a:t>‹#›</a:t>
            </a:fld>
            <a:endParaRPr lang="zh-CN"/>
          </a:p>
        </p:txBody>
      </p:sp>
    </p:spTree>
    <p:extLst>
      <p:ext uri="{BB962C8B-B14F-4D97-AF65-F5344CB8AC3E}">
        <p14:creationId xmlns:p14="http://schemas.microsoft.com/office/powerpoint/2010/main" val="2160629365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big data</a:t>
            </a:r>
            <a:endParaRPr lang="zh-C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B199BF-F89E-4B0B-ACFC-6459922A17F5}" type="slidenum">
              <a:rPr lang="en-US" altLang="zh-CN"/>
              <a:pPr>
                <a:defRPr/>
              </a:pPr>
              <a:t>‹#›</a:t>
            </a:fld>
            <a:endParaRPr lang="zh-CN"/>
          </a:p>
        </p:txBody>
      </p:sp>
    </p:spTree>
    <p:extLst>
      <p:ext uri="{BB962C8B-B14F-4D97-AF65-F5344CB8AC3E}">
        <p14:creationId xmlns:p14="http://schemas.microsoft.com/office/powerpoint/2010/main" val="37077662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big data</a:t>
            </a:r>
            <a:endParaRPr lang="zh-C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A0F353-6FF1-4440-A0FD-5FBFF0ADEA26}" type="slidenum">
              <a:rPr lang="en-US" altLang="zh-CN"/>
              <a:pPr>
                <a:defRPr/>
              </a:pPr>
              <a:t>‹#›</a:t>
            </a:fld>
            <a:endParaRPr lang="zh-CN"/>
          </a:p>
        </p:txBody>
      </p:sp>
    </p:spTree>
    <p:extLst>
      <p:ext uri="{BB962C8B-B14F-4D97-AF65-F5344CB8AC3E}">
        <p14:creationId xmlns:p14="http://schemas.microsoft.com/office/powerpoint/2010/main" val="2976815775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990600"/>
            <a:ext cx="4076700" cy="5410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86300" y="990600"/>
            <a:ext cx="4076700" cy="5410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big data</a:t>
            </a:r>
            <a:endParaRPr lang="zh-CN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DCE7DF-DEC0-4306-B128-051FA135F562}" type="slidenum">
              <a:rPr lang="en-US" altLang="zh-CN"/>
              <a:pPr>
                <a:defRPr/>
              </a:pPr>
              <a:t>‹#›</a:t>
            </a:fld>
            <a:endParaRPr lang="zh-CN"/>
          </a:p>
        </p:txBody>
      </p:sp>
    </p:spTree>
    <p:extLst>
      <p:ext uri="{BB962C8B-B14F-4D97-AF65-F5344CB8AC3E}">
        <p14:creationId xmlns:p14="http://schemas.microsoft.com/office/powerpoint/2010/main" val="2111038668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big data</a:t>
            </a:r>
            <a:endParaRPr lang="zh-CN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CBA553-7F1F-407F-947C-462D1D384CD4}" type="slidenum">
              <a:rPr lang="en-US" altLang="zh-CN"/>
              <a:pPr>
                <a:defRPr/>
              </a:pPr>
              <a:t>‹#›</a:t>
            </a:fld>
            <a:endParaRPr lang="zh-CN"/>
          </a:p>
        </p:txBody>
      </p:sp>
    </p:spTree>
    <p:extLst>
      <p:ext uri="{BB962C8B-B14F-4D97-AF65-F5344CB8AC3E}">
        <p14:creationId xmlns:p14="http://schemas.microsoft.com/office/powerpoint/2010/main" val="2485861182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big data</a:t>
            </a:r>
            <a:endParaRPr lang="zh-C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7816D8-C87B-4536-908B-AA2F56CE55B2}" type="slidenum">
              <a:rPr lang="en-US" altLang="zh-CN"/>
              <a:pPr>
                <a:defRPr/>
              </a:pPr>
              <a:t>‹#›</a:t>
            </a:fld>
            <a:endParaRPr lang="zh-CN"/>
          </a:p>
        </p:txBody>
      </p:sp>
    </p:spTree>
    <p:extLst>
      <p:ext uri="{BB962C8B-B14F-4D97-AF65-F5344CB8AC3E}">
        <p14:creationId xmlns:p14="http://schemas.microsoft.com/office/powerpoint/2010/main" val="3214464309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big data</a:t>
            </a:r>
            <a:endParaRPr lang="zh-C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7C4624-FF7F-4B88-BAE4-040956CE4ACF}" type="slidenum">
              <a:rPr lang="en-US" altLang="zh-CN"/>
              <a:pPr>
                <a:defRPr/>
              </a:pPr>
              <a:t>‹#›</a:t>
            </a:fld>
            <a:endParaRPr lang="zh-CN"/>
          </a:p>
        </p:txBody>
      </p:sp>
    </p:spTree>
    <p:extLst>
      <p:ext uri="{BB962C8B-B14F-4D97-AF65-F5344CB8AC3E}">
        <p14:creationId xmlns:p14="http://schemas.microsoft.com/office/powerpoint/2010/main" val="35100892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big data</a:t>
            </a:r>
            <a:endParaRPr lang="zh-CN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C4D039-AEE0-4CE6-B168-D8A38E45FB2A}" type="slidenum">
              <a:rPr lang="en-US" altLang="zh-CN"/>
              <a:pPr>
                <a:defRPr/>
              </a:pPr>
              <a:t>‹#›</a:t>
            </a:fld>
            <a:endParaRPr lang="zh-CN"/>
          </a:p>
        </p:txBody>
      </p:sp>
    </p:spTree>
    <p:extLst>
      <p:ext uri="{BB962C8B-B14F-4D97-AF65-F5344CB8AC3E}">
        <p14:creationId xmlns:p14="http://schemas.microsoft.com/office/powerpoint/2010/main" val="3013111708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big data</a:t>
            </a:r>
            <a:endParaRPr lang="zh-CN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9579B1-87B2-4938-9795-22CB19981C6D}" type="slidenum">
              <a:rPr lang="en-US" altLang="zh-CN"/>
              <a:pPr>
                <a:defRPr/>
              </a:pPr>
              <a:t>‹#›</a:t>
            </a:fld>
            <a:endParaRPr lang="zh-CN"/>
          </a:p>
        </p:txBody>
      </p:sp>
    </p:spTree>
    <p:extLst>
      <p:ext uri="{BB962C8B-B14F-4D97-AF65-F5344CB8AC3E}">
        <p14:creationId xmlns:p14="http://schemas.microsoft.com/office/powerpoint/2010/main" val="2503256262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93700" y="38100"/>
            <a:ext cx="82423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57200" y="6553200"/>
            <a:ext cx="7924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 b="1" baseline="0">
                <a:solidFill>
                  <a:srgbClr val="777777"/>
                </a:solidFill>
                <a:effectLst/>
                <a:latin typeface="Arial Narrow" pitchFamily="34" charset="0"/>
                <a:ea typeface="宋体" pitchFamily="2" charset="-122"/>
              </a:defRPr>
            </a:lvl1pPr>
          </a:lstStyle>
          <a:p>
            <a:pPr>
              <a:defRPr/>
            </a:pPr>
            <a:r>
              <a:rPr lang="en-US" altLang="zh-CN" smtClean="0"/>
              <a:t>big data</a:t>
            </a:r>
            <a:endParaRPr lang="zh-CN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229600" y="6553200"/>
            <a:ext cx="762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800" baseline="0">
                <a:solidFill>
                  <a:schemeClr val="folHlink"/>
                </a:solidFill>
                <a:effectLst/>
                <a:latin typeface="Monotype Corsiva" pitchFamily="66" charset="0"/>
                <a:ea typeface="宋体" pitchFamily="2" charset="-122"/>
              </a:defRPr>
            </a:lvl1pPr>
          </a:lstStyle>
          <a:p>
            <a:pPr>
              <a:defRPr/>
            </a:pPr>
            <a:fld id="{9B7DCCD3-9B47-4645-AB02-57D42AA6E3A8}" type="slidenum">
              <a:rPr lang="en-US" altLang="zh-CN"/>
              <a:pPr>
                <a:defRPr/>
              </a:pPr>
              <a:t>‹#›</a:t>
            </a:fld>
            <a:endParaRPr lang="zh-CN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990600"/>
            <a:ext cx="8305800" cy="541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457200" y="914400"/>
            <a:ext cx="8610600" cy="0"/>
          </a:xfrm>
          <a:prstGeom prst="line">
            <a:avLst/>
          </a:prstGeom>
          <a:noFill/>
          <a:ln w="3175" cmpd="sng">
            <a:solidFill>
              <a:srgbClr val="CC3300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zh-CN" altLang="en-US">
              <a:latin typeface="Arial" pitchFamily="34" charset="0"/>
            </a:endParaRPr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457200" y="914400"/>
            <a:ext cx="0" cy="5486400"/>
          </a:xfrm>
          <a:prstGeom prst="line">
            <a:avLst/>
          </a:prstGeom>
          <a:noFill/>
          <a:ln w="9525" cmpd="sng">
            <a:solidFill>
              <a:srgbClr val="CC3300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zh-CN" altLang="en-US">
              <a:latin typeface="Arial" pitchFamily="34" charset="0"/>
            </a:endParaRPr>
          </a:p>
        </p:txBody>
      </p:sp>
      <p:pic>
        <p:nvPicPr>
          <p:cNvPr id="1032" name="Picture 8" descr="sjtulogo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5238" y="0"/>
            <a:ext cx="2798762" cy="874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ransition/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i="1">
          <a:solidFill>
            <a:schemeClr val="folHlink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i="1">
          <a:solidFill>
            <a:schemeClr val="folHlink"/>
          </a:solidFill>
          <a:latin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i="1">
          <a:solidFill>
            <a:schemeClr val="folHlink"/>
          </a:solidFill>
          <a:latin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i="1">
          <a:solidFill>
            <a:schemeClr val="folHlink"/>
          </a:solidFill>
          <a:latin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i="1">
          <a:solidFill>
            <a:schemeClr val="folHlink"/>
          </a:solidFill>
          <a:latin typeface="Arial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3600" i="1">
          <a:solidFill>
            <a:schemeClr val="folHlink"/>
          </a:solidFill>
          <a:latin typeface="Arial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3600" i="1">
          <a:solidFill>
            <a:schemeClr val="folHlink"/>
          </a:solidFill>
          <a:latin typeface="Arial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3600" i="1">
          <a:solidFill>
            <a:schemeClr val="folHlink"/>
          </a:solidFill>
          <a:latin typeface="Arial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3600" i="1">
          <a:solidFill>
            <a:schemeClr val="folHlink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Font typeface="Wingdings" pitchFamily="2" charset="2"/>
        <a:buChar char="q"/>
        <a:defRPr sz="28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Font typeface="Wingdings" pitchFamily="2" charset="2"/>
        <a:buChar char="Ø"/>
        <a:defRPr sz="2400" b="1">
          <a:solidFill>
            <a:srgbClr val="000066"/>
          </a:solidFill>
          <a:latin typeface="Garamond" pitchFamily="18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Font typeface="Times New Roman" pitchFamily="18" charset="0"/>
        <a:buChar char="–"/>
        <a:defRPr sz="2000" i="1">
          <a:solidFill>
            <a:srgbClr val="5F5F5F"/>
          </a:solidFill>
          <a:latin typeface="Times New Roman" pitchFamily="18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100000"/>
        <a:buChar char="o"/>
        <a:defRPr>
          <a:solidFill>
            <a:srgbClr val="FF0000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100000"/>
        <a:buFont typeface="Wingdings" pitchFamily="2" charset="2"/>
        <a:buChar char="ü"/>
        <a:defRPr sz="1600" b="1" i="1">
          <a:solidFill>
            <a:srgbClr val="660066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100000"/>
        <a:buFont typeface="Wingdings" pitchFamily="2" charset="2"/>
        <a:buChar char="ü"/>
        <a:defRPr sz="1600" b="1" i="1">
          <a:solidFill>
            <a:srgbClr val="660066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100000"/>
        <a:buFont typeface="Wingdings" pitchFamily="2" charset="2"/>
        <a:buChar char="ü"/>
        <a:defRPr sz="1600" b="1" i="1">
          <a:solidFill>
            <a:srgbClr val="660066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100000"/>
        <a:buFont typeface="Wingdings" pitchFamily="2" charset="2"/>
        <a:buChar char="ü"/>
        <a:defRPr sz="1600" b="1" i="1">
          <a:solidFill>
            <a:srgbClr val="660066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100000"/>
        <a:buFont typeface="Wingdings" pitchFamily="2" charset="2"/>
        <a:buChar char="ü"/>
        <a:defRPr sz="1600" b="1" i="1">
          <a:solidFill>
            <a:srgbClr val="660066"/>
          </a:solidFill>
          <a:latin typeface="+mn-lt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altLang="zh-CN" dirty="0"/>
              <a:t>Inferring </a:t>
            </a:r>
            <a:r>
              <a:rPr lang="en-US" altLang="zh-CN" dirty="0" smtClean="0"/>
              <a:t>the Hidden Structure of Information Propagation Using Probabilistic </a:t>
            </a:r>
            <a:r>
              <a:rPr lang="en-US" altLang="zh-CN" dirty="0"/>
              <a:t>Model</a:t>
            </a:r>
            <a:endParaRPr lang="zh-CN" altLang="en-US" dirty="0"/>
          </a:p>
        </p:txBody>
      </p:sp>
      <p:sp>
        <p:nvSpPr>
          <p:cNvPr id="5" name="副标题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CN" altLang="en-US" dirty="0" smtClean="0"/>
              <a:t>马海蔚</a:t>
            </a:r>
            <a:endParaRPr lang="zh-CN" altLang="en-US" dirty="0"/>
          </a:p>
        </p:txBody>
      </p:sp>
      <p:sp>
        <p:nvSpPr>
          <p:cNvPr id="2" name="页脚占位符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big data</a:t>
            </a:r>
            <a:endParaRPr lang="zh-CN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D7C4624-FF7F-4B88-BAE4-040956CE4ACF}" type="slidenum">
              <a:rPr lang="en-US" altLang="zh-CN" smtClean="0"/>
              <a:pPr>
                <a:defRPr/>
              </a:pPr>
              <a:t>1</a:t>
            </a:fld>
            <a:endParaRPr lang="zh-CN"/>
          </a:p>
        </p:txBody>
      </p:sp>
    </p:spTree>
    <p:extLst>
      <p:ext uri="{BB962C8B-B14F-4D97-AF65-F5344CB8AC3E}">
        <p14:creationId xmlns:p14="http://schemas.microsoft.com/office/powerpoint/2010/main" val="137056980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393700" y="38100"/>
            <a:ext cx="82423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l">
              <a:defRPr/>
            </a:pPr>
            <a:r>
              <a:rPr lang="en-US" altLang="zh-CN" sz="3600" b="1" i="1" kern="0" baseline="0" dirty="0" smtClean="0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宋体" pitchFamily="2" charset="-122"/>
              </a:rPr>
              <a:t>Other Improvements</a:t>
            </a:r>
            <a:endParaRPr lang="en-US" altLang="zh-CN" sz="3600" b="1" i="1" kern="0" baseline="0" dirty="0">
              <a:solidFill>
                <a:schemeClr val="folHlink"/>
              </a:solidFill>
              <a:effectLst>
                <a:outerShdw blurRad="38100" dist="38100" dir="2700000" algn="tl">
                  <a:srgbClr val="C0C0C0"/>
                </a:outerShdw>
              </a:effectLst>
              <a:ea typeface="宋体" pitchFamily="2" charset="-122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Rectangle 3"/>
              <p:cNvSpPr>
                <a:spLocks noChangeArrowheads="1"/>
              </p:cNvSpPr>
              <p:nvPr/>
            </p:nvSpPr>
            <p:spPr bwMode="auto">
              <a:xfrm>
                <a:off x="504826" y="950914"/>
                <a:ext cx="8260352" cy="54270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marL="342900" indent="-342900" algn="l" eaLnBrk="0" hangingPunct="0">
                  <a:spcBef>
                    <a:spcPct val="20000"/>
                  </a:spcBef>
                  <a:buClr>
                    <a:schemeClr val="folHlink"/>
                  </a:buClr>
                  <a:buFont typeface="Wingdings" pitchFamily="2" charset="2"/>
                  <a:buChar char="q"/>
                  <a:defRPr sz="2800">
                    <a:solidFill>
                      <a:schemeClr val="tx2"/>
                    </a:solidFill>
                    <a:latin typeface="Arial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lr>
                    <a:schemeClr val="folHlink"/>
                  </a:buClr>
                  <a:buFont typeface="Wingdings" pitchFamily="2" charset="2"/>
                  <a:buChar char="Ø"/>
                  <a:defRPr sz="2400" b="1">
                    <a:solidFill>
                      <a:srgbClr val="000066"/>
                    </a:solidFill>
                    <a:latin typeface="Garamond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lr>
                    <a:schemeClr val="folHlink"/>
                  </a:buClr>
                  <a:buFont typeface="Times New Roman" pitchFamily="18" charset="0"/>
                  <a:buChar char="–"/>
                  <a:defRPr sz="2000" i="1">
                    <a:solidFill>
                      <a:srgbClr val="5F5F5F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lr>
                    <a:schemeClr val="folHlink"/>
                  </a:buClr>
                  <a:buSzPct val="100000"/>
                  <a:buChar char="o"/>
                  <a:defRPr>
                    <a:solidFill>
                      <a:srgbClr val="FF0000"/>
                    </a:solidFill>
                    <a:latin typeface="Arial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lr>
                    <a:schemeClr val="folHlink"/>
                  </a:buClr>
                  <a:buSzPct val="100000"/>
                  <a:buFont typeface="Wingdings" pitchFamily="2" charset="2"/>
                  <a:buChar char="ü"/>
                  <a:defRPr sz="1600" b="1" i="1">
                    <a:solidFill>
                      <a:srgbClr val="660066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00000"/>
                  <a:buFont typeface="Wingdings" pitchFamily="2" charset="2"/>
                  <a:buChar char="ü"/>
                  <a:defRPr sz="1600" b="1" i="1">
                    <a:solidFill>
                      <a:srgbClr val="660066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00000"/>
                  <a:buFont typeface="Wingdings" pitchFamily="2" charset="2"/>
                  <a:buChar char="ü"/>
                  <a:defRPr sz="1600" b="1" i="1">
                    <a:solidFill>
                      <a:srgbClr val="660066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00000"/>
                  <a:buFont typeface="Wingdings" pitchFamily="2" charset="2"/>
                  <a:buChar char="ü"/>
                  <a:defRPr sz="1600" b="1" i="1">
                    <a:solidFill>
                      <a:srgbClr val="660066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00000"/>
                  <a:buFont typeface="Wingdings" pitchFamily="2" charset="2"/>
                  <a:buChar char="ü"/>
                  <a:defRPr sz="1600" b="1" i="1">
                    <a:solidFill>
                      <a:srgbClr val="660066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defRPr/>
                </a:pPr>
                <a:r>
                  <a:rPr lang="en-US" altLang="zh-CN" sz="2400" baseline="0" dirty="0" smtClean="0">
                    <a:effectLst/>
                    <a:ea typeface="宋体" charset="-122"/>
                  </a:rPr>
                  <a:t>Previously we assume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2400" i="1" baseline="0">
                            <a:effectLst/>
                            <a:latin typeface="Cambria Math" panose="02040503050406030204" pitchFamily="18" charset="0"/>
                            <a:ea typeface="宋体" charset="-122"/>
                          </a:rPr>
                        </m:ctrlPr>
                      </m:sSubPr>
                      <m:e>
                        <m:r>
                          <a:rPr lang="en-US" altLang="zh-CN" sz="2400" i="1" baseline="0">
                            <a:effectLst/>
                            <a:latin typeface="Cambria Math" panose="02040503050406030204" pitchFamily="18" charset="0"/>
                            <a:ea typeface="宋体" charset="-122"/>
                          </a:rPr>
                          <m:t>𝑤</m:t>
                        </m:r>
                      </m:e>
                      <m:sub>
                        <m:r>
                          <a:rPr lang="en-US" altLang="zh-CN" sz="2400" i="1" baseline="0">
                            <a:effectLst/>
                            <a:latin typeface="Cambria Math" panose="02040503050406030204" pitchFamily="18" charset="0"/>
                            <a:ea typeface="宋体" charset="-122"/>
                          </a:rPr>
                          <m:t>𝑗</m:t>
                        </m:r>
                        <m:r>
                          <a:rPr lang="en-US" altLang="zh-CN" sz="2400" i="1" baseline="0">
                            <a:effectLst/>
                            <a:latin typeface="Cambria Math" panose="02040503050406030204" pitchFamily="18" charset="0"/>
                            <a:ea typeface="宋体" charset="-122"/>
                          </a:rPr>
                          <m:t>,</m:t>
                        </m:r>
                        <m:r>
                          <a:rPr lang="en-US" altLang="zh-CN" sz="2400" i="1" baseline="0">
                            <a:effectLst/>
                            <a:latin typeface="Cambria Math" panose="02040503050406030204" pitchFamily="18" charset="0"/>
                            <a:ea typeface="宋体" charset="-122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altLang="zh-CN" sz="2400" baseline="0" dirty="0" smtClean="0">
                    <a:effectLst/>
                    <a:ea typeface="宋体" charset="-122"/>
                  </a:rPr>
                  <a:t> is same for different </a:t>
                </a:r>
                <a:r>
                  <a:rPr lang="en-US" altLang="zh-CN" sz="2400" baseline="0" dirty="0" smtClean="0">
                    <a:effectLst/>
                    <a:ea typeface="宋体" charset="-122"/>
                  </a:rPr>
                  <a:t>cascades. </a:t>
                </a:r>
                <a:endParaRPr lang="en-US" altLang="zh-CN" sz="2400" baseline="0" dirty="0" smtClean="0">
                  <a:effectLst/>
                  <a:ea typeface="宋体" charset="-122"/>
                </a:endParaRPr>
              </a:p>
              <a:p>
                <a:pPr eaLnBrk="1" hangingPunct="1">
                  <a:defRPr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2400" i="1" baseline="0" smtClean="0">
                            <a:effectLst/>
                            <a:latin typeface="Cambria Math" panose="02040503050406030204" pitchFamily="18" charset="0"/>
                            <a:ea typeface="宋体" charset="-122"/>
                          </a:rPr>
                        </m:ctrlPr>
                      </m:sSubPr>
                      <m:e>
                        <m:r>
                          <a:rPr lang="en-US" altLang="zh-CN" sz="2400" i="1" baseline="0">
                            <a:effectLst/>
                            <a:latin typeface="Cambria Math" panose="02040503050406030204" pitchFamily="18" charset="0"/>
                            <a:ea typeface="宋体" charset="-122"/>
                          </a:rPr>
                          <m:t>𝑤</m:t>
                        </m:r>
                      </m:e>
                      <m:sub>
                        <m:r>
                          <a:rPr lang="en-US" altLang="zh-CN" sz="2400" i="1" baseline="0">
                            <a:effectLst/>
                            <a:latin typeface="Cambria Math" panose="02040503050406030204" pitchFamily="18" charset="0"/>
                            <a:ea typeface="宋体" charset="-122"/>
                          </a:rPr>
                          <m:t>𝑗</m:t>
                        </m:r>
                        <m:r>
                          <a:rPr lang="en-US" altLang="zh-CN" sz="2400" i="1" baseline="0">
                            <a:effectLst/>
                            <a:latin typeface="Cambria Math" panose="02040503050406030204" pitchFamily="18" charset="0"/>
                            <a:ea typeface="宋体" charset="-122"/>
                          </a:rPr>
                          <m:t>,</m:t>
                        </m:r>
                        <m:r>
                          <a:rPr lang="en-US" altLang="zh-CN" sz="2400" i="1" baseline="0">
                            <a:effectLst/>
                            <a:latin typeface="Cambria Math" panose="02040503050406030204" pitchFamily="18" charset="0"/>
                            <a:ea typeface="宋体" charset="-122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altLang="zh-CN" sz="2000" baseline="0" dirty="0" smtClean="0">
                    <a:effectLst/>
                    <a:ea typeface="宋体" charset="-122"/>
                  </a:rPr>
                  <a:t> </a:t>
                </a:r>
                <a:r>
                  <a:rPr lang="en-US" altLang="zh-CN" sz="2400" baseline="0" dirty="0" smtClean="0">
                    <a:effectLst/>
                    <a:ea typeface="宋体" charset="-122"/>
                  </a:rPr>
                  <a:t>should vary according to the time and content of the cascade. So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2400" i="1" baseline="0">
                            <a:effectLst/>
                            <a:latin typeface="Cambria Math" panose="02040503050406030204" pitchFamily="18" charset="0"/>
                            <a:ea typeface="宋体" charset="-122"/>
                          </a:rPr>
                        </m:ctrlPr>
                      </m:sSubPr>
                      <m:e>
                        <m:r>
                          <a:rPr lang="en-US" altLang="zh-CN" sz="2400" i="1" baseline="0">
                            <a:effectLst/>
                            <a:latin typeface="Cambria Math" panose="02040503050406030204" pitchFamily="18" charset="0"/>
                            <a:ea typeface="宋体" charset="-122"/>
                          </a:rPr>
                          <m:t> </m:t>
                        </m:r>
                        <m:r>
                          <a:rPr lang="en-US" altLang="zh-CN" sz="2400" i="1" baseline="0">
                            <a:effectLst/>
                            <a:latin typeface="Cambria Math" panose="02040503050406030204" pitchFamily="18" charset="0"/>
                            <a:ea typeface="宋体" charset="-122"/>
                          </a:rPr>
                          <m:t>𝑤</m:t>
                        </m:r>
                      </m:e>
                      <m:sub>
                        <m:r>
                          <a:rPr lang="en-US" altLang="zh-CN" sz="2400" i="1" baseline="0">
                            <a:effectLst/>
                            <a:latin typeface="Cambria Math" panose="02040503050406030204" pitchFamily="18" charset="0"/>
                            <a:ea typeface="宋体" charset="-122"/>
                          </a:rPr>
                          <m:t>𝑗</m:t>
                        </m:r>
                        <m:r>
                          <a:rPr lang="en-US" altLang="zh-CN" sz="2400" i="1" baseline="0">
                            <a:effectLst/>
                            <a:latin typeface="Cambria Math" panose="02040503050406030204" pitchFamily="18" charset="0"/>
                            <a:ea typeface="宋体" charset="-122"/>
                          </a:rPr>
                          <m:t>,</m:t>
                        </m:r>
                        <m:r>
                          <a:rPr lang="en-US" altLang="zh-CN" sz="2400" i="1" baseline="0">
                            <a:effectLst/>
                            <a:latin typeface="Cambria Math" panose="02040503050406030204" pitchFamily="18" charset="0"/>
                            <a:ea typeface="宋体" charset="-122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altLang="zh-CN" sz="2000" baseline="0" dirty="0" smtClean="0">
                    <a:effectLst/>
                    <a:ea typeface="宋体" charset="-122"/>
                  </a:rPr>
                  <a:t> </a:t>
                </a:r>
                <a:r>
                  <a:rPr lang="en-US" altLang="zh-CN" sz="2400" baseline="0" dirty="0" smtClean="0">
                    <a:effectLst/>
                    <a:ea typeface="宋体" charset="-122"/>
                  </a:rPr>
                  <a:t>relies on the certain cascade c and turns into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2400" i="1" baseline="0">
                            <a:effectLst/>
                            <a:latin typeface="Cambria Math" panose="02040503050406030204" pitchFamily="18" charset="0"/>
                            <a:ea typeface="宋体" charset="-122"/>
                          </a:rPr>
                        </m:ctrlPr>
                      </m:sSubPr>
                      <m:e>
                        <m:r>
                          <a:rPr lang="en-US" altLang="zh-CN" sz="2400" i="1" baseline="0">
                            <a:effectLst/>
                            <a:latin typeface="Cambria Math" panose="02040503050406030204" pitchFamily="18" charset="0"/>
                            <a:ea typeface="宋体" charset="-122"/>
                          </a:rPr>
                          <m:t> </m:t>
                        </m:r>
                        <m:r>
                          <a:rPr lang="en-US" altLang="zh-CN" sz="2400" i="1" baseline="0">
                            <a:effectLst/>
                            <a:latin typeface="Cambria Math" panose="02040503050406030204" pitchFamily="18" charset="0"/>
                            <a:ea typeface="宋体" charset="-122"/>
                          </a:rPr>
                          <m:t>𝑤</m:t>
                        </m:r>
                      </m:e>
                      <m:sub>
                        <m:r>
                          <a:rPr lang="en-US" altLang="zh-CN" sz="2400" i="1" baseline="0">
                            <a:effectLst/>
                            <a:latin typeface="Cambria Math" panose="02040503050406030204" pitchFamily="18" charset="0"/>
                            <a:ea typeface="宋体" charset="-122"/>
                          </a:rPr>
                          <m:t>𝑗</m:t>
                        </m:r>
                        <m:r>
                          <a:rPr lang="en-US" altLang="zh-CN" sz="2400" i="1" baseline="0">
                            <a:effectLst/>
                            <a:latin typeface="Cambria Math" panose="02040503050406030204" pitchFamily="18" charset="0"/>
                            <a:ea typeface="宋体" charset="-122"/>
                          </a:rPr>
                          <m:t>,</m:t>
                        </m:r>
                        <m:r>
                          <a:rPr lang="en-US" altLang="zh-CN" sz="2400" i="1" baseline="0">
                            <a:effectLst/>
                            <a:latin typeface="Cambria Math" panose="02040503050406030204" pitchFamily="18" charset="0"/>
                            <a:ea typeface="宋体" charset="-122"/>
                          </a:rPr>
                          <m:t>𝑖</m:t>
                        </m:r>
                        <m:r>
                          <a:rPr lang="en-US" altLang="zh-CN" sz="2400" b="0" i="1" baseline="0" smtClean="0">
                            <a:effectLst/>
                            <a:latin typeface="Cambria Math" panose="02040503050406030204" pitchFamily="18" charset="0"/>
                            <a:ea typeface="宋体" charset="-122"/>
                          </a:rPr>
                          <m:t>,</m:t>
                        </m:r>
                        <m:r>
                          <a:rPr lang="en-US" altLang="zh-CN" sz="2400" b="0" i="1" baseline="0" smtClean="0">
                            <a:effectLst/>
                            <a:latin typeface="Cambria Math" panose="02040503050406030204" pitchFamily="18" charset="0"/>
                            <a:ea typeface="宋体" charset="-122"/>
                          </a:rPr>
                          <m:t>𝑐</m:t>
                        </m:r>
                      </m:sub>
                    </m:sSub>
                  </m:oMath>
                </a14:m>
                <a:endParaRPr lang="en-US" altLang="zh-CN" sz="2000" baseline="0" dirty="0" smtClean="0">
                  <a:effectLst/>
                  <a:ea typeface="宋体" charset="-122"/>
                </a:endParaRPr>
              </a:p>
              <a:p>
                <a:pPr eaLnBrk="1" hangingPunct="1">
                  <a:defRPr/>
                </a:pPr>
                <a:r>
                  <a:rPr lang="en-US" altLang="zh-CN" sz="2400" baseline="0" dirty="0">
                    <a:effectLst/>
                    <a:ea typeface="宋体" charset="-122"/>
                  </a:rPr>
                  <a:t>W</a:t>
                </a:r>
                <a:r>
                  <a:rPr lang="en-US" altLang="zh-CN" sz="2400" baseline="0" dirty="0" smtClean="0">
                    <a:effectLst/>
                    <a:ea typeface="宋体" charset="-122"/>
                  </a:rPr>
                  <a:t>e </a:t>
                </a:r>
                <a:r>
                  <a:rPr lang="en-US" altLang="zh-CN" sz="2400" baseline="0" dirty="0" smtClean="0">
                    <a:effectLst/>
                    <a:ea typeface="宋体" charset="-122"/>
                  </a:rPr>
                  <a:t>can classify different spreading information into different </a:t>
                </a:r>
                <a:r>
                  <a:rPr lang="en-US" altLang="zh-CN" sz="2400" baseline="0" dirty="0" smtClean="0">
                    <a:effectLst/>
                    <a:ea typeface="宋体" charset="-122"/>
                  </a:rPr>
                  <a:t>groups according to the content. </a:t>
                </a:r>
                <a:r>
                  <a:rPr lang="en-US" altLang="zh-CN" sz="2400" baseline="0" dirty="0" smtClean="0">
                    <a:effectLst/>
                    <a:ea typeface="宋体" charset="-122"/>
                  </a:rPr>
                  <a:t>Then we try to learn different parameter matrix W for different groups. </a:t>
                </a:r>
              </a:p>
              <a:p>
                <a:pPr eaLnBrk="1" hangingPunct="1">
                  <a:defRPr/>
                </a:pPr>
                <a:r>
                  <a:rPr lang="en-US" altLang="zh-CN" sz="2400" baseline="0" dirty="0" smtClean="0">
                    <a:effectLst/>
                    <a:ea typeface="宋体" charset="-122"/>
                  </a:rPr>
                  <a:t>Also we can give more </a:t>
                </a:r>
                <a:r>
                  <a:rPr lang="en-US" altLang="zh-CN" sz="2400" baseline="0" dirty="0" smtClean="0">
                    <a:effectLst/>
                    <a:ea typeface="宋体" charset="-122"/>
                  </a:rPr>
                  <a:t>weights </a:t>
                </a:r>
                <a:r>
                  <a:rPr lang="en-US" altLang="zh-CN" sz="2400" baseline="0" dirty="0" smtClean="0">
                    <a:effectLst/>
                    <a:ea typeface="宋体" charset="-122"/>
                  </a:rPr>
                  <a:t>to the parameter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2400" i="1" baseline="0">
                            <a:effectLst/>
                            <a:latin typeface="Cambria Math" panose="02040503050406030204" pitchFamily="18" charset="0"/>
                            <a:ea typeface="宋体" charset="-122"/>
                          </a:rPr>
                        </m:ctrlPr>
                      </m:sSubPr>
                      <m:e>
                        <m:r>
                          <a:rPr lang="en-US" altLang="zh-CN" sz="2400" i="1" baseline="0">
                            <a:effectLst/>
                            <a:latin typeface="Cambria Math" panose="02040503050406030204" pitchFamily="18" charset="0"/>
                            <a:ea typeface="宋体" charset="-122"/>
                          </a:rPr>
                          <m:t> </m:t>
                        </m:r>
                        <m:r>
                          <a:rPr lang="en-US" altLang="zh-CN" sz="2400" i="1" baseline="0">
                            <a:effectLst/>
                            <a:latin typeface="Cambria Math" panose="02040503050406030204" pitchFamily="18" charset="0"/>
                            <a:ea typeface="宋体" charset="-122"/>
                          </a:rPr>
                          <m:t>𝑤</m:t>
                        </m:r>
                      </m:e>
                      <m:sub>
                        <m:r>
                          <a:rPr lang="en-US" altLang="zh-CN" sz="2400" i="1" baseline="0">
                            <a:effectLst/>
                            <a:latin typeface="Cambria Math" panose="02040503050406030204" pitchFamily="18" charset="0"/>
                            <a:ea typeface="宋体" charset="-122"/>
                          </a:rPr>
                          <m:t>𝑗</m:t>
                        </m:r>
                        <m:r>
                          <a:rPr lang="en-US" altLang="zh-CN" sz="2400" i="1" baseline="0">
                            <a:effectLst/>
                            <a:latin typeface="Cambria Math" panose="02040503050406030204" pitchFamily="18" charset="0"/>
                            <a:ea typeface="宋体" charset="-122"/>
                          </a:rPr>
                          <m:t>,</m:t>
                        </m:r>
                        <m:r>
                          <a:rPr lang="en-US" altLang="zh-CN" sz="2400" i="1" baseline="0">
                            <a:effectLst/>
                            <a:latin typeface="Cambria Math" panose="02040503050406030204" pitchFamily="18" charset="0"/>
                            <a:ea typeface="宋体" charset="-122"/>
                          </a:rPr>
                          <m:t>𝑖</m:t>
                        </m:r>
                        <m:r>
                          <a:rPr lang="en-US" altLang="zh-CN" sz="2400" i="1" baseline="0">
                            <a:effectLst/>
                            <a:latin typeface="Cambria Math" panose="02040503050406030204" pitchFamily="18" charset="0"/>
                            <a:ea typeface="宋体" charset="-122"/>
                          </a:rPr>
                          <m:t>,</m:t>
                        </m:r>
                        <m:r>
                          <a:rPr lang="en-US" altLang="zh-CN" sz="2400" i="1" baseline="0">
                            <a:effectLst/>
                            <a:latin typeface="Cambria Math" panose="02040503050406030204" pitchFamily="18" charset="0"/>
                            <a:ea typeface="宋体" charset="-122"/>
                          </a:rPr>
                          <m:t>𝑐</m:t>
                        </m:r>
                      </m:sub>
                    </m:sSub>
                  </m:oMath>
                </a14:m>
                <a:r>
                  <a:rPr lang="en-US" altLang="zh-CN" sz="2400" baseline="0" dirty="0" smtClean="0">
                    <a:effectLst/>
                    <a:ea typeface="宋体" charset="-122"/>
                  </a:rPr>
                  <a:t> inferred by the latest cascade</a:t>
                </a:r>
                <a:r>
                  <a:rPr lang="en-US" altLang="zh-CN" sz="2400" baseline="0" dirty="0">
                    <a:effectLst/>
                    <a:ea typeface="宋体" charset="-122"/>
                  </a:rPr>
                  <a:t> </a:t>
                </a:r>
                <a:r>
                  <a:rPr lang="en-US" altLang="zh-CN" sz="2400" baseline="0" dirty="0" smtClean="0">
                    <a:effectLst/>
                    <a:ea typeface="宋体" charset="-122"/>
                  </a:rPr>
                  <a:t>and then take weighted average on all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2400" i="1" baseline="0">
                            <a:effectLst/>
                            <a:latin typeface="Cambria Math" panose="02040503050406030204" pitchFamily="18" charset="0"/>
                            <a:ea typeface="宋体" charset="-122"/>
                          </a:rPr>
                        </m:ctrlPr>
                      </m:sSubPr>
                      <m:e>
                        <m:r>
                          <a:rPr lang="en-US" altLang="zh-CN" sz="2400" i="1" baseline="0">
                            <a:effectLst/>
                            <a:latin typeface="Cambria Math" panose="02040503050406030204" pitchFamily="18" charset="0"/>
                            <a:ea typeface="宋体" charset="-122"/>
                          </a:rPr>
                          <m:t> </m:t>
                        </m:r>
                        <m:r>
                          <a:rPr lang="en-US" altLang="zh-CN" sz="2400" i="1" baseline="0">
                            <a:effectLst/>
                            <a:latin typeface="Cambria Math" panose="02040503050406030204" pitchFamily="18" charset="0"/>
                            <a:ea typeface="宋体" charset="-122"/>
                          </a:rPr>
                          <m:t>𝑤</m:t>
                        </m:r>
                      </m:e>
                      <m:sub>
                        <m:r>
                          <a:rPr lang="en-US" altLang="zh-CN" sz="2400" i="1" baseline="0">
                            <a:effectLst/>
                            <a:latin typeface="Cambria Math" panose="02040503050406030204" pitchFamily="18" charset="0"/>
                            <a:ea typeface="宋体" charset="-122"/>
                          </a:rPr>
                          <m:t>𝑗</m:t>
                        </m:r>
                        <m:r>
                          <a:rPr lang="en-US" altLang="zh-CN" sz="2400" i="1" baseline="0">
                            <a:effectLst/>
                            <a:latin typeface="Cambria Math" panose="02040503050406030204" pitchFamily="18" charset="0"/>
                            <a:ea typeface="宋体" charset="-122"/>
                          </a:rPr>
                          <m:t>,</m:t>
                        </m:r>
                        <m:r>
                          <a:rPr lang="en-US" altLang="zh-CN" sz="2400" i="1" baseline="0">
                            <a:effectLst/>
                            <a:latin typeface="Cambria Math" panose="02040503050406030204" pitchFamily="18" charset="0"/>
                            <a:ea typeface="宋体" charset="-122"/>
                          </a:rPr>
                          <m:t>𝑖</m:t>
                        </m:r>
                        <m:r>
                          <a:rPr lang="en-US" altLang="zh-CN" sz="2400" i="1" baseline="0">
                            <a:effectLst/>
                            <a:latin typeface="Cambria Math" panose="02040503050406030204" pitchFamily="18" charset="0"/>
                            <a:ea typeface="宋体" charset="-122"/>
                          </a:rPr>
                          <m:t>,</m:t>
                        </m:r>
                        <m:r>
                          <a:rPr lang="en-US" altLang="zh-CN" sz="2400" i="1" baseline="0">
                            <a:effectLst/>
                            <a:latin typeface="Cambria Math" panose="02040503050406030204" pitchFamily="18" charset="0"/>
                            <a:ea typeface="宋体" charset="-122"/>
                          </a:rPr>
                          <m:t>𝑐</m:t>
                        </m:r>
                      </m:sub>
                    </m:sSub>
                  </m:oMath>
                </a14:m>
                <a:r>
                  <a:rPr lang="en-US" altLang="zh-CN" sz="2400" baseline="0" dirty="0" smtClean="0">
                    <a:effectLst/>
                    <a:ea typeface="宋体" charset="-122"/>
                  </a:rPr>
                  <a:t> to get the final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2400" i="1" baseline="0">
                            <a:effectLst/>
                            <a:latin typeface="Cambria Math" panose="02040503050406030204" pitchFamily="18" charset="0"/>
                            <a:ea typeface="宋体" charset="-122"/>
                          </a:rPr>
                        </m:ctrlPr>
                      </m:sSubPr>
                      <m:e>
                        <m:r>
                          <a:rPr lang="en-US" altLang="zh-CN" sz="2400" i="1" baseline="0">
                            <a:effectLst/>
                            <a:latin typeface="Cambria Math" panose="02040503050406030204" pitchFamily="18" charset="0"/>
                            <a:ea typeface="宋体" charset="-122"/>
                          </a:rPr>
                          <m:t> </m:t>
                        </m:r>
                        <m:r>
                          <a:rPr lang="en-US" altLang="zh-CN" sz="2400" i="1" baseline="0">
                            <a:effectLst/>
                            <a:latin typeface="Cambria Math" panose="02040503050406030204" pitchFamily="18" charset="0"/>
                            <a:ea typeface="宋体" charset="-122"/>
                          </a:rPr>
                          <m:t>𝑤</m:t>
                        </m:r>
                      </m:e>
                      <m:sub>
                        <m:r>
                          <a:rPr lang="en-US" altLang="zh-CN" sz="2400" i="1" baseline="0">
                            <a:effectLst/>
                            <a:latin typeface="Cambria Math" panose="02040503050406030204" pitchFamily="18" charset="0"/>
                            <a:ea typeface="宋体" charset="-122"/>
                          </a:rPr>
                          <m:t>𝑗</m:t>
                        </m:r>
                        <m:r>
                          <a:rPr lang="en-US" altLang="zh-CN" sz="2400" i="1" baseline="0">
                            <a:effectLst/>
                            <a:latin typeface="Cambria Math" panose="02040503050406030204" pitchFamily="18" charset="0"/>
                            <a:ea typeface="宋体" charset="-122"/>
                          </a:rPr>
                          <m:t>,</m:t>
                        </m:r>
                        <m:r>
                          <a:rPr lang="en-US" altLang="zh-CN" sz="2400" i="1" baseline="0">
                            <a:effectLst/>
                            <a:latin typeface="Cambria Math" panose="02040503050406030204" pitchFamily="18" charset="0"/>
                            <a:ea typeface="宋体" charset="-122"/>
                          </a:rPr>
                          <m:t>𝑖</m:t>
                        </m:r>
                      </m:sub>
                    </m:sSub>
                  </m:oMath>
                </a14:m>
                <a:endParaRPr lang="en-US" altLang="zh-CN" sz="2400" baseline="0" dirty="0" smtClean="0">
                  <a:effectLst/>
                  <a:ea typeface="宋体" charset="-122"/>
                </a:endParaRPr>
              </a:p>
              <a:p>
                <a:pPr eaLnBrk="1" hangingPunct="1">
                  <a:defRPr/>
                </a:pPr>
                <a:endParaRPr lang="en-US" altLang="zh-CN" sz="2000" baseline="0" dirty="0" smtClean="0">
                  <a:effectLst/>
                  <a:ea typeface="宋体" charset="-122"/>
                </a:endParaRPr>
              </a:p>
              <a:p>
                <a:pPr eaLnBrk="1" hangingPunct="1">
                  <a:defRPr/>
                </a:pPr>
                <a:endParaRPr lang="en-US" altLang="zh-CN" sz="2000" baseline="0" dirty="0" smtClean="0">
                  <a:effectLst/>
                  <a:ea typeface="宋体" charset="-122"/>
                </a:endParaRPr>
              </a:p>
              <a:p>
                <a:pPr eaLnBrk="1" hangingPunct="1">
                  <a:defRPr/>
                </a:pPr>
                <a:endParaRPr lang="en-US" altLang="zh-CN" sz="2000" baseline="0" dirty="0" smtClean="0">
                  <a:effectLst/>
                  <a:ea typeface="宋体" charset="-122"/>
                </a:endParaRPr>
              </a:p>
              <a:p>
                <a:pPr eaLnBrk="1" hangingPunct="1">
                  <a:defRPr/>
                </a:pPr>
                <a:endParaRPr lang="en-US" altLang="zh-CN" sz="2000" baseline="0" dirty="0" smtClean="0">
                  <a:effectLst/>
                  <a:ea typeface="宋体" charset="-122"/>
                </a:endParaRPr>
              </a:p>
              <a:p>
                <a:pPr marL="0" indent="0" eaLnBrk="1" hangingPunct="1">
                  <a:buNone/>
                  <a:defRPr/>
                </a:pPr>
                <a:endParaRPr lang="en-US" altLang="zh-CN" sz="2000" baseline="0" dirty="0" smtClean="0">
                  <a:effectLst/>
                  <a:ea typeface="宋体" charset="-122"/>
                </a:endParaRPr>
              </a:p>
              <a:p>
                <a:pPr eaLnBrk="1" hangingPunct="1">
                  <a:defRPr/>
                </a:pPr>
                <a:endParaRPr lang="en-US" altLang="zh-CN" sz="2000" baseline="0" dirty="0" smtClean="0">
                  <a:effectLst/>
                  <a:ea typeface="宋体" charset="-122"/>
                </a:endParaRPr>
              </a:p>
              <a:p>
                <a:pPr eaLnBrk="1" hangingPunct="1">
                  <a:defRPr/>
                </a:pPr>
                <a:endParaRPr lang="en-US" altLang="zh-CN" sz="2000" baseline="0" dirty="0" smtClean="0">
                  <a:effectLst/>
                  <a:ea typeface="宋体" charset="-122"/>
                </a:endParaRPr>
              </a:p>
              <a:p>
                <a:pPr marL="0" indent="0" eaLnBrk="1" hangingPunct="1">
                  <a:buNone/>
                  <a:defRPr/>
                </a:pPr>
                <a:endParaRPr lang="en-US" altLang="zh-CN" sz="2000" baseline="0" dirty="0" smtClean="0">
                  <a:effectLst/>
                  <a:ea typeface="宋体" charset="-122"/>
                </a:endParaRPr>
              </a:p>
              <a:p>
                <a:pPr marL="0" indent="0" eaLnBrk="1" hangingPunct="1">
                  <a:buFont typeface="Wingdings" pitchFamily="2" charset="2"/>
                  <a:buNone/>
                  <a:defRPr/>
                </a:pPr>
                <a:endParaRPr lang="en-US" altLang="zh-CN" sz="2000" baseline="0" dirty="0" smtClean="0">
                  <a:effectLst/>
                  <a:ea typeface="宋体" charset="-122"/>
                </a:endParaRPr>
              </a:p>
              <a:p>
                <a:pPr eaLnBrk="1" hangingPunct="1">
                  <a:defRPr/>
                </a:pPr>
                <a:endParaRPr lang="en-US" altLang="zh-CN" sz="2000" baseline="0" dirty="0" smtClean="0">
                  <a:effectLst/>
                  <a:ea typeface="宋体" charset="-122"/>
                </a:endParaRPr>
              </a:p>
            </p:txBody>
          </p:sp>
        </mc:Choice>
        <mc:Fallback>
          <p:sp>
            <p:nvSpPr>
              <p:cNvPr id="6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04826" y="950914"/>
                <a:ext cx="8260352" cy="5427026"/>
              </a:xfrm>
              <a:prstGeom prst="rect">
                <a:avLst/>
              </a:prstGeom>
              <a:blipFill rotWithShape="0">
                <a:blip r:embed="rId3"/>
                <a:stretch>
                  <a:fillRect l="-1033" t="-899" r="-3100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页脚占位符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big data</a:t>
            </a:r>
            <a:endParaRPr lang="zh-CN" dirty="0"/>
          </a:p>
        </p:txBody>
      </p:sp>
      <p:sp>
        <p:nvSpPr>
          <p:cNvPr id="8" name="灯片编号占位符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D7C4624-FF7F-4B88-BAE4-040956CE4ACF}" type="slidenum">
              <a:rPr lang="en-US" altLang="zh-CN" smtClean="0"/>
              <a:pPr>
                <a:defRPr/>
              </a:pPr>
              <a:t>10</a:t>
            </a:fld>
            <a:endParaRPr lang="zh-CN"/>
          </a:p>
        </p:txBody>
      </p:sp>
    </p:spTree>
    <p:extLst>
      <p:ext uri="{BB962C8B-B14F-4D97-AF65-F5344CB8AC3E}">
        <p14:creationId xmlns:p14="http://schemas.microsoft.com/office/powerpoint/2010/main" val="77377100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393700" y="38100"/>
            <a:ext cx="82423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l">
              <a:defRPr/>
            </a:pPr>
            <a:r>
              <a:rPr lang="en-US" altLang="zh-CN" sz="3600" b="1" i="1" kern="0" baseline="0" dirty="0" smtClean="0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宋体" pitchFamily="2" charset="-122"/>
              </a:rPr>
              <a:t>Dynamic Network</a:t>
            </a:r>
            <a:endParaRPr lang="en-US" altLang="zh-CN" sz="3600" b="1" i="1" kern="0" baseline="0" dirty="0">
              <a:solidFill>
                <a:schemeClr val="folHlink"/>
              </a:solidFill>
              <a:effectLst>
                <a:outerShdw blurRad="38100" dist="38100" dir="2700000" algn="tl">
                  <a:srgbClr val="C0C0C0"/>
                </a:outerShdw>
              </a:effectLst>
              <a:ea typeface="宋体" pitchFamily="2" charset="-122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Rectangle 3"/>
              <p:cNvSpPr>
                <a:spLocks noChangeArrowheads="1"/>
              </p:cNvSpPr>
              <p:nvPr/>
            </p:nvSpPr>
            <p:spPr bwMode="auto">
              <a:xfrm>
                <a:off x="504826" y="950914"/>
                <a:ext cx="8260352" cy="54270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marL="342900" indent="-342900" algn="l" eaLnBrk="0" hangingPunct="0">
                  <a:spcBef>
                    <a:spcPct val="20000"/>
                  </a:spcBef>
                  <a:buClr>
                    <a:schemeClr val="folHlink"/>
                  </a:buClr>
                  <a:buFont typeface="Wingdings" pitchFamily="2" charset="2"/>
                  <a:buChar char="q"/>
                  <a:defRPr sz="2800">
                    <a:solidFill>
                      <a:schemeClr val="tx2"/>
                    </a:solidFill>
                    <a:latin typeface="Arial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lr>
                    <a:schemeClr val="folHlink"/>
                  </a:buClr>
                  <a:buFont typeface="Wingdings" pitchFamily="2" charset="2"/>
                  <a:buChar char="Ø"/>
                  <a:defRPr sz="2400" b="1">
                    <a:solidFill>
                      <a:srgbClr val="000066"/>
                    </a:solidFill>
                    <a:latin typeface="Garamond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lr>
                    <a:schemeClr val="folHlink"/>
                  </a:buClr>
                  <a:buFont typeface="Times New Roman" pitchFamily="18" charset="0"/>
                  <a:buChar char="–"/>
                  <a:defRPr sz="2000" i="1">
                    <a:solidFill>
                      <a:srgbClr val="5F5F5F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lr>
                    <a:schemeClr val="folHlink"/>
                  </a:buClr>
                  <a:buSzPct val="100000"/>
                  <a:buChar char="o"/>
                  <a:defRPr>
                    <a:solidFill>
                      <a:srgbClr val="FF0000"/>
                    </a:solidFill>
                    <a:latin typeface="Arial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lr>
                    <a:schemeClr val="folHlink"/>
                  </a:buClr>
                  <a:buSzPct val="100000"/>
                  <a:buFont typeface="Wingdings" pitchFamily="2" charset="2"/>
                  <a:buChar char="ü"/>
                  <a:defRPr sz="1600" b="1" i="1">
                    <a:solidFill>
                      <a:srgbClr val="660066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00000"/>
                  <a:buFont typeface="Wingdings" pitchFamily="2" charset="2"/>
                  <a:buChar char="ü"/>
                  <a:defRPr sz="1600" b="1" i="1">
                    <a:solidFill>
                      <a:srgbClr val="660066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00000"/>
                  <a:buFont typeface="Wingdings" pitchFamily="2" charset="2"/>
                  <a:buChar char="ü"/>
                  <a:defRPr sz="1600" b="1" i="1">
                    <a:solidFill>
                      <a:srgbClr val="660066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00000"/>
                  <a:buFont typeface="Wingdings" pitchFamily="2" charset="2"/>
                  <a:buChar char="ü"/>
                  <a:defRPr sz="1600" b="1" i="1">
                    <a:solidFill>
                      <a:srgbClr val="660066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00000"/>
                  <a:buFont typeface="Wingdings" pitchFamily="2" charset="2"/>
                  <a:buChar char="ü"/>
                  <a:defRPr sz="1600" b="1" i="1">
                    <a:solidFill>
                      <a:srgbClr val="660066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defRPr/>
                </a:pPr>
                <a:r>
                  <a:rPr lang="en-US" altLang="zh-CN" sz="2400" baseline="0" dirty="0" smtClean="0">
                    <a:effectLst/>
                    <a:ea typeface="宋体" charset="-122"/>
                  </a:rPr>
                  <a:t>Some </a:t>
                </a:r>
                <a:r>
                  <a:rPr lang="en-US" altLang="zh-CN" sz="2400" baseline="0" dirty="0" smtClean="0">
                    <a:effectLst/>
                    <a:ea typeface="宋体" charset="-122"/>
                  </a:rPr>
                  <a:t>relationships </a:t>
                </a:r>
                <a:r>
                  <a:rPr lang="en-US" altLang="zh-CN" sz="2400" baseline="0" dirty="0" smtClean="0">
                    <a:effectLst/>
                    <a:ea typeface="宋体" charset="-122"/>
                  </a:rPr>
                  <a:t>may become strong, some may become </a:t>
                </a:r>
                <a:r>
                  <a:rPr lang="en-US" altLang="zh-CN" sz="2400" baseline="0" dirty="0" smtClean="0">
                    <a:effectLst/>
                    <a:ea typeface="宋体" charset="-122"/>
                  </a:rPr>
                  <a:t>weak. A </a:t>
                </a:r>
                <a:r>
                  <a:rPr lang="en-US" altLang="zh-CN" sz="2400" baseline="0" dirty="0" smtClean="0">
                    <a:effectLst/>
                    <a:ea typeface="宋体" charset="-122"/>
                  </a:rPr>
                  <a:t>transform matrix M to represent this change.</a:t>
                </a:r>
              </a:p>
              <a:p>
                <a:pPr eaLnBrk="1" hangingPunct="1">
                  <a:defRPr/>
                </a:pPr>
                <a:r>
                  <a:rPr lang="en-US" altLang="zh-CN" sz="2400" baseline="0" dirty="0" smtClean="0">
                    <a:effectLst/>
                    <a:ea typeface="宋体" charset="-122"/>
                  </a:rPr>
                  <a:t>Infer parameter matrix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2400" i="1" baseline="0" smtClean="0">
                            <a:effectLst/>
                            <a:latin typeface="Cambria Math" panose="02040503050406030204" pitchFamily="18" charset="0"/>
                            <a:ea typeface="宋体" charset="-122"/>
                          </a:rPr>
                        </m:ctrlPr>
                      </m:sSubPr>
                      <m:e>
                        <m:r>
                          <a:rPr lang="en-US" altLang="zh-CN" sz="2400" b="0" i="1" baseline="0" smtClean="0">
                            <a:effectLst/>
                            <a:latin typeface="Cambria Math" panose="02040503050406030204" pitchFamily="18" charset="0"/>
                            <a:ea typeface="宋体" charset="-122"/>
                          </a:rPr>
                          <m:t>𝑊</m:t>
                        </m:r>
                      </m:e>
                      <m:sub>
                        <m:r>
                          <a:rPr lang="en-US" altLang="zh-CN" sz="2400" b="0" i="1" baseline="0" smtClean="0">
                            <a:effectLst/>
                            <a:latin typeface="Cambria Math" panose="02040503050406030204" pitchFamily="18" charset="0"/>
                            <a:ea typeface="宋体" charset="-122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en-US" altLang="zh-CN" sz="2400" baseline="0" dirty="0" smtClean="0">
                    <a:effectLst/>
                    <a:ea typeface="宋体" charset="-122"/>
                  </a:rPr>
                  <a:t> for a certain period of time, say, a month, using cascades happening in that month.</a:t>
                </a:r>
              </a:p>
              <a:p>
                <a:pPr eaLnBrk="1" hangingPunct="1">
                  <a:defRPr/>
                </a:pPr>
                <a:r>
                  <a:rPr lang="en-US" altLang="zh-CN" sz="2400" baseline="0" dirty="0" smtClean="0">
                    <a:effectLst/>
                    <a:ea typeface="宋体" charset="-122"/>
                  </a:rPr>
                  <a:t>Infer parameter matrix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2400" i="1" baseline="0">
                            <a:effectLst/>
                            <a:latin typeface="Cambria Math" panose="02040503050406030204" pitchFamily="18" charset="0"/>
                            <a:ea typeface="宋体" charset="-122"/>
                          </a:rPr>
                        </m:ctrlPr>
                      </m:sSubPr>
                      <m:e>
                        <m:r>
                          <a:rPr lang="en-US" altLang="zh-CN" sz="2400" i="1" baseline="0">
                            <a:effectLst/>
                            <a:latin typeface="Cambria Math" panose="02040503050406030204" pitchFamily="18" charset="0"/>
                            <a:ea typeface="宋体" charset="-122"/>
                          </a:rPr>
                          <m:t>𝑊</m:t>
                        </m:r>
                      </m:e>
                      <m:sub>
                        <m:r>
                          <a:rPr lang="en-US" altLang="zh-CN" sz="2400" i="1" baseline="0">
                            <a:effectLst/>
                            <a:latin typeface="Cambria Math" panose="02040503050406030204" pitchFamily="18" charset="0"/>
                            <a:ea typeface="宋体" charset="-122"/>
                          </a:rPr>
                          <m:t>𝑡</m:t>
                        </m:r>
                        <m:r>
                          <a:rPr lang="en-US" altLang="zh-CN" sz="2400" b="0" i="1" baseline="0" smtClean="0">
                            <a:effectLst/>
                            <a:latin typeface="Cambria Math" panose="02040503050406030204" pitchFamily="18" charset="0"/>
                            <a:ea typeface="宋体" charset="-122"/>
                          </a:rPr>
                          <m:t>+1</m:t>
                        </m:r>
                      </m:sub>
                    </m:sSub>
                  </m:oMath>
                </a14:m>
                <a:r>
                  <a:rPr lang="en-US" altLang="zh-CN" sz="2400" baseline="0" dirty="0" smtClean="0">
                    <a:effectLst/>
                    <a:ea typeface="宋体" charset="-122"/>
                  </a:rPr>
                  <a:t> for another same time interval, say, next month.</a:t>
                </a:r>
              </a:p>
              <a:p>
                <a:pPr eaLnBrk="1" hangingPunct="1">
                  <a:defRPr/>
                </a:pPr>
                <a:r>
                  <a:rPr lang="en-US" altLang="zh-CN" sz="2400" baseline="0" dirty="0" smtClean="0">
                    <a:effectLst/>
                    <a:ea typeface="宋体" charset="-122"/>
                  </a:rPr>
                  <a:t>Assuming there are only similar slowly changes, then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2400" i="1" baseline="0">
                            <a:effectLst/>
                            <a:latin typeface="Cambria Math" panose="02040503050406030204" pitchFamily="18" charset="0"/>
                            <a:ea typeface="宋体" charset="-122"/>
                          </a:rPr>
                        </m:ctrlPr>
                      </m:sSubPr>
                      <m:e>
                        <m:r>
                          <a:rPr lang="en-US" altLang="zh-CN" sz="2400" i="1" baseline="0">
                            <a:effectLst/>
                            <a:latin typeface="Cambria Math" panose="02040503050406030204" pitchFamily="18" charset="0"/>
                            <a:ea typeface="宋体" charset="-122"/>
                          </a:rPr>
                          <m:t>𝑊</m:t>
                        </m:r>
                      </m:e>
                      <m:sub>
                        <m:r>
                          <a:rPr lang="en-US" altLang="zh-CN" sz="2400" i="1" baseline="0">
                            <a:effectLst/>
                            <a:latin typeface="Cambria Math" panose="02040503050406030204" pitchFamily="18" charset="0"/>
                            <a:ea typeface="宋体" charset="-122"/>
                          </a:rPr>
                          <m:t>𝑡</m:t>
                        </m:r>
                      </m:sub>
                    </m:sSub>
                    <m:r>
                      <a:rPr lang="en-US" altLang="zh-CN" sz="2400" b="0" i="1" baseline="0" smtClean="0">
                        <a:effectLst/>
                        <a:latin typeface="Cambria Math" panose="02040503050406030204" pitchFamily="18" charset="0"/>
                        <a:ea typeface="宋体" charset="-122"/>
                      </a:rPr>
                      <m:t>𝑀</m:t>
                    </m:r>
                    <m:r>
                      <a:rPr lang="en-US" altLang="zh-CN" sz="2400" b="0" i="1" baseline="0" smtClean="0">
                        <a:effectLst/>
                        <a:latin typeface="Cambria Math" panose="02040503050406030204" pitchFamily="18" charset="0"/>
                        <a:ea typeface="宋体" charset="-122"/>
                      </a:rPr>
                      <m:t>=</m:t>
                    </m:r>
                    <m:sSub>
                      <m:sSubPr>
                        <m:ctrlPr>
                          <a:rPr lang="en-US" altLang="zh-CN" sz="2400" i="1" baseline="0">
                            <a:effectLst/>
                            <a:latin typeface="Cambria Math" panose="02040503050406030204" pitchFamily="18" charset="0"/>
                            <a:ea typeface="宋体" charset="-122"/>
                          </a:rPr>
                        </m:ctrlPr>
                      </m:sSubPr>
                      <m:e>
                        <m:r>
                          <a:rPr lang="en-US" altLang="zh-CN" sz="2400" i="1" baseline="0">
                            <a:effectLst/>
                            <a:latin typeface="Cambria Math" panose="02040503050406030204" pitchFamily="18" charset="0"/>
                            <a:ea typeface="宋体" charset="-122"/>
                          </a:rPr>
                          <m:t>𝑊</m:t>
                        </m:r>
                      </m:e>
                      <m:sub>
                        <m:r>
                          <a:rPr lang="en-US" altLang="zh-CN" sz="2400" i="1" baseline="0">
                            <a:effectLst/>
                            <a:latin typeface="Cambria Math" panose="02040503050406030204" pitchFamily="18" charset="0"/>
                            <a:ea typeface="宋体" charset="-122"/>
                          </a:rPr>
                          <m:t>𝑡</m:t>
                        </m:r>
                        <m:r>
                          <a:rPr lang="en-US" altLang="zh-CN" sz="2400" i="1" baseline="0">
                            <a:effectLst/>
                            <a:latin typeface="Cambria Math" panose="02040503050406030204" pitchFamily="18" charset="0"/>
                            <a:ea typeface="宋体" charset="-122"/>
                          </a:rPr>
                          <m:t>+1</m:t>
                        </m:r>
                      </m:sub>
                    </m:sSub>
                  </m:oMath>
                </a14:m>
                <a:r>
                  <a:rPr lang="en-US" altLang="zh-CN" sz="2400" baseline="0" dirty="0" smtClean="0">
                    <a:effectLst/>
                    <a:ea typeface="宋体" charset="-122"/>
                  </a:rPr>
                  <a:t>,</a:t>
                </a:r>
                <a:r>
                  <a:rPr lang="en-US" altLang="zh-CN" sz="2400" baseline="0" dirty="0">
                    <a:effectLst/>
                    <a:ea typeface="宋体" charset="-122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CN" sz="2400" i="1" baseline="0">
                        <a:effectLst/>
                        <a:latin typeface="Cambria Math" panose="02040503050406030204" pitchFamily="18" charset="0"/>
                        <a:ea typeface="宋体" charset="-122"/>
                      </a:rPr>
                      <m:t>𝑀</m:t>
                    </m:r>
                    <m:r>
                      <a:rPr lang="en-US" altLang="zh-CN" sz="2400" i="1" baseline="0">
                        <a:effectLst/>
                        <a:latin typeface="Cambria Math" panose="02040503050406030204" pitchFamily="18" charset="0"/>
                        <a:ea typeface="宋体" charset="-122"/>
                      </a:rPr>
                      <m:t>=</m:t>
                    </m:r>
                    <m:sSubSup>
                      <m:sSubSupPr>
                        <m:ctrlPr>
                          <a:rPr lang="en-US" altLang="zh-CN" sz="2400" i="1" baseline="0" smtClean="0">
                            <a:effectLst/>
                            <a:latin typeface="Cambria Math" panose="02040503050406030204" pitchFamily="18" charset="0"/>
                            <a:ea typeface="宋体" charset="-122"/>
                          </a:rPr>
                        </m:ctrlPr>
                      </m:sSubSupPr>
                      <m:e>
                        <m:r>
                          <a:rPr lang="en-US" altLang="zh-CN" sz="2400" b="0" i="1" baseline="0" smtClean="0">
                            <a:effectLst/>
                            <a:latin typeface="Cambria Math" panose="02040503050406030204" pitchFamily="18" charset="0"/>
                            <a:ea typeface="宋体" charset="-122"/>
                          </a:rPr>
                          <m:t>𝑊</m:t>
                        </m:r>
                      </m:e>
                      <m:sub>
                        <m:r>
                          <a:rPr lang="en-US" altLang="zh-CN" sz="2400" b="0" i="1" baseline="0" smtClean="0">
                            <a:effectLst/>
                            <a:latin typeface="Cambria Math" panose="02040503050406030204" pitchFamily="18" charset="0"/>
                            <a:ea typeface="宋体" charset="-122"/>
                          </a:rPr>
                          <m:t>𝑡</m:t>
                        </m:r>
                      </m:sub>
                      <m:sup>
                        <m:r>
                          <a:rPr lang="en-US" altLang="zh-CN" sz="2400" b="0" i="1" baseline="0" smtClean="0">
                            <a:effectLst/>
                            <a:latin typeface="Cambria Math" panose="02040503050406030204" pitchFamily="18" charset="0"/>
                            <a:ea typeface="宋体" charset="-122"/>
                          </a:rPr>
                          <m:t>−1</m:t>
                        </m:r>
                      </m:sup>
                    </m:sSubSup>
                    <m:sSub>
                      <m:sSubPr>
                        <m:ctrlPr>
                          <a:rPr lang="en-US" altLang="zh-CN" sz="2400" i="1" baseline="0" smtClean="0">
                            <a:effectLst/>
                            <a:latin typeface="Cambria Math" panose="02040503050406030204" pitchFamily="18" charset="0"/>
                            <a:ea typeface="宋体" charset="-122"/>
                          </a:rPr>
                        </m:ctrlPr>
                      </m:sSubPr>
                      <m:e>
                        <m:r>
                          <a:rPr lang="en-US" altLang="zh-CN" sz="2400" i="1" baseline="0">
                            <a:effectLst/>
                            <a:latin typeface="Cambria Math" panose="02040503050406030204" pitchFamily="18" charset="0"/>
                            <a:ea typeface="宋体" charset="-122"/>
                          </a:rPr>
                          <m:t>𝑊</m:t>
                        </m:r>
                      </m:e>
                      <m:sub>
                        <m:r>
                          <a:rPr lang="en-US" altLang="zh-CN" sz="2400" i="1" baseline="0">
                            <a:effectLst/>
                            <a:latin typeface="Cambria Math" panose="02040503050406030204" pitchFamily="18" charset="0"/>
                            <a:ea typeface="宋体" charset="-122"/>
                          </a:rPr>
                          <m:t>𝑡</m:t>
                        </m:r>
                        <m:r>
                          <a:rPr lang="en-US" altLang="zh-CN" sz="2400" i="1" baseline="0">
                            <a:effectLst/>
                            <a:latin typeface="Cambria Math" panose="02040503050406030204" pitchFamily="18" charset="0"/>
                            <a:ea typeface="宋体" charset="-122"/>
                          </a:rPr>
                          <m:t>+1</m:t>
                        </m:r>
                      </m:sub>
                    </m:sSub>
                  </m:oMath>
                </a14:m>
                <a:endParaRPr lang="en-US" altLang="zh-CN" sz="2400" baseline="0" dirty="0" smtClean="0">
                  <a:effectLst/>
                  <a:ea typeface="宋体" charset="-122"/>
                </a:endParaRPr>
              </a:p>
              <a:p>
                <a:pPr eaLnBrk="1" hangingPunct="1">
                  <a:defRPr/>
                </a:pPr>
                <a:r>
                  <a:rPr lang="en-US" altLang="zh-CN" sz="2400" baseline="0" dirty="0" smtClean="0">
                    <a:effectLst/>
                    <a:ea typeface="宋体" charset="-122"/>
                  </a:rPr>
                  <a:t>Repeat the work and take average to get an accurate M</a:t>
                </a:r>
              </a:p>
              <a:p>
                <a:pPr eaLnBrk="1" hangingPunct="1">
                  <a:defRPr/>
                </a:pPr>
                <a:r>
                  <a:rPr lang="en-US" altLang="zh-CN" sz="2400" baseline="0" dirty="0" smtClean="0">
                    <a:effectLst/>
                    <a:ea typeface="宋体" charset="-122"/>
                  </a:rPr>
                  <a:t>Then we can infer the dynamic network at any time using M. For example, a year’s change happening in the network can be calculated by: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2400" i="1" baseline="0" smtClean="0">
                            <a:effectLst/>
                            <a:latin typeface="Cambria Math" panose="02040503050406030204" pitchFamily="18" charset="0"/>
                            <a:ea typeface="宋体" charset="-122"/>
                          </a:rPr>
                        </m:ctrlPr>
                      </m:sSubPr>
                      <m:e>
                        <m:r>
                          <a:rPr lang="en-US" altLang="zh-CN" sz="2400" b="0" i="1" baseline="0" smtClean="0">
                            <a:effectLst/>
                            <a:latin typeface="Cambria Math" panose="02040503050406030204" pitchFamily="18" charset="0"/>
                            <a:ea typeface="宋体" charset="-122"/>
                          </a:rPr>
                          <m:t>𝑀</m:t>
                        </m:r>
                      </m:e>
                      <m:sub>
                        <m:r>
                          <a:rPr lang="en-US" altLang="zh-CN" sz="2400" b="0" i="1" baseline="0" smtClean="0">
                            <a:effectLst/>
                            <a:latin typeface="Cambria Math" panose="02040503050406030204" pitchFamily="18" charset="0"/>
                            <a:ea typeface="宋体" charset="-122"/>
                          </a:rPr>
                          <m:t>𝑦𝑒𝑎𝑟</m:t>
                        </m:r>
                      </m:sub>
                    </m:sSub>
                    <m:r>
                      <a:rPr lang="en-US" altLang="zh-CN" sz="2400" b="0" i="1" baseline="0" smtClean="0">
                        <a:effectLst/>
                        <a:latin typeface="Cambria Math" panose="02040503050406030204" pitchFamily="18" charset="0"/>
                        <a:ea typeface="宋体" charset="-122"/>
                      </a:rPr>
                      <m:t>=</m:t>
                    </m:r>
                    <m:sSubSup>
                      <m:sSubSupPr>
                        <m:ctrlPr>
                          <a:rPr lang="en-US" altLang="zh-CN" sz="2400" b="0" i="1" baseline="0" smtClean="0">
                            <a:effectLst/>
                            <a:latin typeface="Cambria Math" panose="02040503050406030204" pitchFamily="18" charset="0"/>
                            <a:ea typeface="宋体" charset="-122"/>
                          </a:rPr>
                        </m:ctrlPr>
                      </m:sSubSupPr>
                      <m:e>
                        <m:r>
                          <a:rPr lang="en-US" altLang="zh-CN" sz="2400" b="0" i="1" baseline="0" smtClean="0">
                            <a:effectLst/>
                            <a:latin typeface="Cambria Math" panose="02040503050406030204" pitchFamily="18" charset="0"/>
                            <a:ea typeface="宋体" charset="-122"/>
                          </a:rPr>
                          <m:t>𝑀</m:t>
                        </m:r>
                      </m:e>
                      <m:sub>
                        <m:r>
                          <a:rPr lang="en-US" altLang="zh-CN" sz="2400" b="0" i="1" baseline="0" smtClean="0">
                            <a:effectLst/>
                            <a:latin typeface="Cambria Math" panose="02040503050406030204" pitchFamily="18" charset="0"/>
                            <a:ea typeface="宋体" charset="-122"/>
                          </a:rPr>
                          <m:t>𝑚𝑜𝑛𝑡h</m:t>
                        </m:r>
                      </m:sub>
                      <m:sup>
                        <m:r>
                          <a:rPr lang="en-US" altLang="zh-CN" sz="2400" b="0" i="1" baseline="0" smtClean="0">
                            <a:effectLst/>
                            <a:latin typeface="Cambria Math" panose="02040503050406030204" pitchFamily="18" charset="0"/>
                            <a:ea typeface="宋体" charset="-122"/>
                          </a:rPr>
                          <m:t>12</m:t>
                        </m:r>
                      </m:sup>
                    </m:sSubSup>
                  </m:oMath>
                </a14:m>
                <a:endParaRPr lang="en-US" altLang="zh-CN" sz="2400" baseline="0" dirty="0" smtClean="0">
                  <a:effectLst/>
                  <a:ea typeface="宋体" charset="-122"/>
                </a:endParaRPr>
              </a:p>
              <a:p>
                <a:pPr eaLnBrk="1" hangingPunct="1">
                  <a:defRPr/>
                </a:pPr>
                <a:endParaRPr lang="en-US" altLang="zh-CN" sz="2000" baseline="0" dirty="0" smtClean="0">
                  <a:effectLst/>
                  <a:ea typeface="宋体" charset="-122"/>
                </a:endParaRPr>
              </a:p>
              <a:p>
                <a:pPr marL="0" indent="0" eaLnBrk="1" hangingPunct="1">
                  <a:buNone/>
                  <a:defRPr/>
                </a:pPr>
                <a:endParaRPr lang="en-US" altLang="zh-CN" sz="2000" baseline="0" dirty="0" smtClean="0">
                  <a:effectLst/>
                  <a:ea typeface="宋体" charset="-122"/>
                </a:endParaRPr>
              </a:p>
              <a:p>
                <a:pPr eaLnBrk="1" hangingPunct="1">
                  <a:defRPr/>
                </a:pPr>
                <a:endParaRPr lang="en-US" altLang="zh-CN" sz="2000" baseline="0" dirty="0" smtClean="0">
                  <a:effectLst/>
                  <a:ea typeface="宋体" charset="-122"/>
                </a:endParaRPr>
              </a:p>
              <a:p>
                <a:pPr eaLnBrk="1" hangingPunct="1">
                  <a:defRPr/>
                </a:pPr>
                <a:endParaRPr lang="en-US" altLang="zh-CN" sz="2000" baseline="0" dirty="0" smtClean="0">
                  <a:effectLst/>
                  <a:ea typeface="宋体" charset="-122"/>
                </a:endParaRPr>
              </a:p>
              <a:p>
                <a:pPr marL="0" indent="0" eaLnBrk="1" hangingPunct="1">
                  <a:buNone/>
                  <a:defRPr/>
                </a:pPr>
                <a:endParaRPr lang="en-US" altLang="zh-CN" sz="2000" baseline="0" dirty="0" smtClean="0">
                  <a:effectLst/>
                  <a:ea typeface="宋体" charset="-122"/>
                </a:endParaRPr>
              </a:p>
              <a:p>
                <a:pPr marL="0" indent="0" eaLnBrk="1" hangingPunct="1">
                  <a:buFont typeface="Wingdings" pitchFamily="2" charset="2"/>
                  <a:buNone/>
                  <a:defRPr/>
                </a:pPr>
                <a:endParaRPr lang="en-US" altLang="zh-CN" sz="2000" baseline="0" dirty="0" smtClean="0">
                  <a:effectLst/>
                  <a:ea typeface="宋体" charset="-122"/>
                </a:endParaRPr>
              </a:p>
              <a:p>
                <a:pPr eaLnBrk="1" hangingPunct="1">
                  <a:defRPr/>
                </a:pPr>
                <a:endParaRPr lang="en-US" altLang="zh-CN" sz="2000" baseline="0" dirty="0" smtClean="0">
                  <a:effectLst/>
                  <a:ea typeface="宋体" charset="-122"/>
                </a:endParaRPr>
              </a:p>
            </p:txBody>
          </p:sp>
        </mc:Choice>
        <mc:Fallback>
          <p:sp>
            <p:nvSpPr>
              <p:cNvPr id="6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04826" y="950914"/>
                <a:ext cx="8260352" cy="5427026"/>
              </a:xfrm>
              <a:prstGeom prst="rect">
                <a:avLst/>
              </a:prstGeom>
              <a:blipFill rotWithShape="0">
                <a:blip r:embed="rId3"/>
                <a:stretch>
                  <a:fillRect l="-1033" t="-787" r="-3173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页脚占位符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big data</a:t>
            </a:r>
            <a:endParaRPr lang="zh-CN" dirty="0"/>
          </a:p>
        </p:txBody>
      </p:sp>
      <p:sp>
        <p:nvSpPr>
          <p:cNvPr id="8" name="灯片编号占位符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D7C4624-FF7F-4B88-BAE4-040956CE4ACF}" type="slidenum">
              <a:rPr lang="en-US" altLang="zh-CN" smtClean="0"/>
              <a:pPr>
                <a:defRPr/>
              </a:pPr>
              <a:t>11</a:t>
            </a:fld>
            <a:endParaRPr lang="zh-CN"/>
          </a:p>
        </p:txBody>
      </p:sp>
    </p:spTree>
    <p:extLst>
      <p:ext uri="{BB962C8B-B14F-4D97-AF65-F5344CB8AC3E}">
        <p14:creationId xmlns:p14="http://schemas.microsoft.com/office/powerpoint/2010/main" val="333382614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393700" y="38100"/>
            <a:ext cx="82423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l">
              <a:defRPr/>
            </a:pPr>
            <a:r>
              <a:rPr lang="en-US" altLang="zh-CN" sz="3600" b="1" i="1" kern="0" baseline="0" dirty="0" smtClean="0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宋体" pitchFamily="2" charset="-122"/>
              </a:rPr>
              <a:t>My Contribution</a:t>
            </a:r>
            <a:endParaRPr lang="en-US" altLang="zh-CN" sz="3600" b="1" i="1" kern="0" baseline="0" dirty="0">
              <a:solidFill>
                <a:schemeClr val="folHlink"/>
              </a:solidFill>
              <a:effectLst>
                <a:outerShdw blurRad="38100" dist="38100" dir="2700000" algn="tl">
                  <a:srgbClr val="C0C0C0"/>
                </a:outerShdw>
              </a:effectLst>
              <a:ea typeface="宋体" pitchFamily="2" charset="-122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Rectangle 3"/>
              <p:cNvSpPr>
                <a:spLocks noChangeArrowheads="1"/>
              </p:cNvSpPr>
              <p:nvPr/>
            </p:nvSpPr>
            <p:spPr bwMode="auto">
              <a:xfrm>
                <a:off x="504826" y="950914"/>
                <a:ext cx="8260352" cy="54270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marL="342900" indent="-342900" algn="l" eaLnBrk="0" hangingPunct="0">
                  <a:spcBef>
                    <a:spcPct val="20000"/>
                  </a:spcBef>
                  <a:buClr>
                    <a:schemeClr val="folHlink"/>
                  </a:buClr>
                  <a:buFont typeface="Wingdings" pitchFamily="2" charset="2"/>
                  <a:buChar char="q"/>
                  <a:defRPr sz="2800">
                    <a:solidFill>
                      <a:schemeClr val="tx2"/>
                    </a:solidFill>
                    <a:latin typeface="Arial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lr>
                    <a:schemeClr val="folHlink"/>
                  </a:buClr>
                  <a:buFont typeface="Wingdings" pitchFamily="2" charset="2"/>
                  <a:buChar char="Ø"/>
                  <a:defRPr sz="2400" b="1">
                    <a:solidFill>
                      <a:srgbClr val="000066"/>
                    </a:solidFill>
                    <a:latin typeface="Garamond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lr>
                    <a:schemeClr val="folHlink"/>
                  </a:buClr>
                  <a:buFont typeface="Times New Roman" pitchFamily="18" charset="0"/>
                  <a:buChar char="–"/>
                  <a:defRPr sz="2000" i="1">
                    <a:solidFill>
                      <a:srgbClr val="5F5F5F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lr>
                    <a:schemeClr val="folHlink"/>
                  </a:buClr>
                  <a:buSzPct val="100000"/>
                  <a:buChar char="o"/>
                  <a:defRPr>
                    <a:solidFill>
                      <a:srgbClr val="FF0000"/>
                    </a:solidFill>
                    <a:latin typeface="Arial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lr>
                    <a:schemeClr val="folHlink"/>
                  </a:buClr>
                  <a:buSzPct val="100000"/>
                  <a:buFont typeface="Wingdings" pitchFamily="2" charset="2"/>
                  <a:buChar char="ü"/>
                  <a:defRPr sz="1600" b="1" i="1">
                    <a:solidFill>
                      <a:srgbClr val="660066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00000"/>
                  <a:buFont typeface="Wingdings" pitchFamily="2" charset="2"/>
                  <a:buChar char="ü"/>
                  <a:defRPr sz="1600" b="1" i="1">
                    <a:solidFill>
                      <a:srgbClr val="660066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00000"/>
                  <a:buFont typeface="Wingdings" pitchFamily="2" charset="2"/>
                  <a:buChar char="ü"/>
                  <a:defRPr sz="1600" b="1" i="1">
                    <a:solidFill>
                      <a:srgbClr val="660066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00000"/>
                  <a:buFont typeface="Wingdings" pitchFamily="2" charset="2"/>
                  <a:buChar char="ü"/>
                  <a:defRPr sz="1600" b="1" i="1">
                    <a:solidFill>
                      <a:srgbClr val="660066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00000"/>
                  <a:buFont typeface="Wingdings" pitchFamily="2" charset="2"/>
                  <a:buChar char="ü"/>
                  <a:defRPr sz="1600" b="1" i="1">
                    <a:solidFill>
                      <a:srgbClr val="660066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defRPr/>
                </a:pPr>
                <a:r>
                  <a:rPr lang="en-US" altLang="zh-CN" sz="2400" baseline="0" dirty="0" smtClean="0">
                    <a:effectLst/>
                    <a:ea typeface="宋体" charset="-122"/>
                  </a:rPr>
                  <a:t>Based on the </a:t>
                </a:r>
                <a:r>
                  <a:rPr lang="en-US" altLang="zh-CN" sz="2400" baseline="0" dirty="0" smtClean="0">
                    <a:effectLst/>
                    <a:ea typeface="宋体" charset="-122"/>
                  </a:rPr>
                  <a:t>previous</a:t>
                </a:r>
                <a:r>
                  <a:rPr lang="en-US" altLang="zh-CN" sz="2400" baseline="0" dirty="0" smtClean="0">
                    <a:effectLst/>
                    <a:ea typeface="宋体" charset="-122"/>
                  </a:rPr>
                  <a:t> </a:t>
                </a:r>
                <a:r>
                  <a:rPr lang="en-US" altLang="zh-CN" sz="2400" baseline="0" dirty="0" smtClean="0">
                    <a:effectLst/>
                    <a:ea typeface="宋体" charset="-122"/>
                  </a:rPr>
                  <a:t>probabilistic model on information propagation, I do several modifications:</a:t>
                </a:r>
              </a:p>
              <a:p>
                <a:pPr eaLnBrk="1" hangingPunct="1">
                  <a:defRPr/>
                </a:pPr>
                <a:r>
                  <a:rPr lang="en-US" altLang="zh-CN" sz="2400" baseline="0" dirty="0" smtClean="0">
                    <a:effectLst/>
                    <a:ea typeface="宋体" charset="-122"/>
                  </a:rPr>
                  <a:t>The original model only considers the network diffusion and ignores external influences while I consider the external influences.</a:t>
                </a:r>
              </a:p>
              <a:p>
                <a:pPr eaLnBrk="1" hangingPunct="1">
                  <a:defRPr/>
                </a:pPr>
                <a:r>
                  <a:rPr lang="en-US" altLang="zh-CN" sz="2400" baseline="0" dirty="0" smtClean="0">
                    <a:effectLst/>
                    <a:ea typeface="宋体" charset="-122"/>
                  </a:rPr>
                  <a:t>The original work does not consider the effects of difference of content between different cascades on the parameters while I consider that.</a:t>
                </a:r>
              </a:p>
              <a:p>
                <a:pPr eaLnBrk="1" hangingPunct="1">
                  <a:defRPr/>
                </a:pPr>
                <a:r>
                  <a:rPr lang="en-US" altLang="zh-CN" sz="2400" baseline="0" dirty="0" smtClean="0">
                    <a:effectLst/>
                    <a:ea typeface="宋体" charset="-122"/>
                  </a:rPr>
                  <a:t>The original model assumes all </a:t>
                </a:r>
                <a:r>
                  <a:rPr lang="en-US" altLang="zh-CN" sz="2400" baseline="0" dirty="0" smtClean="0">
                    <a:effectLst/>
                    <a:ea typeface="宋体" charset="-122"/>
                  </a:rPr>
                  <a:t>relationships(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2400" i="1" baseline="0">
                            <a:effectLst/>
                            <a:latin typeface="Cambria Math" panose="02040503050406030204" pitchFamily="18" charset="0"/>
                            <a:ea typeface="宋体" charset="-122"/>
                          </a:rPr>
                        </m:ctrlPr>
                      </m:sSubPr>
                      <m:e>
                        <m:r>
                          <a:rPr lang="en-US" altLang="zh-CN" sz="2400" i="1" baseline="0">
                            <a:effectLst/>
                            <a:latin typeface="Cambria Math" panose="02040503050406030204" pitchFamily="18" charset="0"/>
                            <a:ea typeface="宋体" charset="-122"/>
                          </a:rPr>
                          <m:t>𝑤</m:t>
                        </m:r>
                      </m:e>
                      <m:sub>
                        <m:r>
                          <a:rPr lang="en-US" altLang="zh-CN" sz="2400" i="1" baseline="0">
                            <a:effectLst/>
                            <a:latin typeface="Cambria Math" panose="02040503050406030204" pitchFamily="18" charset="0"/>
                            <a:ea typeface="宋体" charset="-122"/>
                          </a:rPr>
                          <m:t>𝑗</m:t>
                        </m:r>
                        <m:r>
                          <a:rPr lang="en-US" altLang="zh-CN" sz="2400" i="1" baseline="0">
                            <a:effectLst/>
                            <a:latin typeface="Cambria Math" panose="02040503050406030204" pitchFamily="18" charset="0"/>
                            <a:ea typeface="宋体" charset="-122"/>
                          </a:rPr>
                          <m:t>,</m:t>
                        </m:r>
                        <m:r>
                          <a:rPr lang="en-US" altLang="zh-CN" sz="2400" i="1" baseline="0">
                            <a:effectLst/>
                            <a:latin typeface="Cambria Math" panose="02040503050406030204" pitchFamily="18" charset="0"/>
                            <a:ea typeface="宋体" charset="-122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altLang="zh-CN" sz="2400" baseline="0" dirty="0" smtClean="0">
                    <a:effectLst/>
                    <a:ea typeface="宋体" charset="-122"/>
                  </a:rPr>
                  <a:t>) </a:t>
                </a:r>
                <a:r>
                  <a:rPr lang="en-US" altLang="zh-CN" sz="2400" baseline="0" dirty="0" smtClean="0">
                    <a:effectLst/>
                    <a:ea typeface="宋体" charset="-122"/>
                  </a:rPr>
                  <a:t>decay and decay </a:t>
                </a:r>
                <a:r>
                  <a:rPr lang="en-US" altLang="zh-CN" sz="2400" baseline="0" dirty="0" smtClean="0">
                    <a:effectLst/>
                    <a:ea typeface="宋体" charset="-122"/>
                  </a:rPr>
                  <a:t>to </a:t>
                </a:r>
                <a:r>
                  <a:rPr lang="en-US" altLang="zh-CN" sz="2400" baseline="0" dirty="0" smtClean="0">
                    <a:effectLst/>
                    <a:ea typeface="宋体" charset="-122"/>
                  </a:rPr>
                  <a:t>the same extent when time passes by while I consider the more general case.</a:t>
                </a:r>
              </a:p>
              <a:p>
                <a:pPr eaLnBrk="1" hangingPunct="1">
                  <a:defRPr/>
                </a:pPr>
                <a:r>
                  <a:rPr lang="en-US" altLang="zh-CN" sz="2400" baseline="0" dirty="0" smtClean="0">
                    <a:effectLst/>
                    <a:ea typeface="宋体" charset="-122"/>
                  </a:rPr>
                  <a:t>The original sets a window size T which increases </a:t>
                </a:r>
                <a:r>
                  <a:rPr lang="en-US" altLang="zh-CN" sz="2400" baseline="0" dirty="0" smtClean="0">
                    <a:effectLst/>
                    <a:ea typeface="宋体" charset="-122"/>
                  </a:rPr>
                  <a:t>the model complexity </a:t>
                </a:r>
                <a:r>
                  <a:rPr lang="en-US" altLang="zh-CN" sz="2400" baseline="0" dirty="0" smtClean="0">
                    <a:effectLst/>
                    <a:ea typeface="宋体" charset="-122"/>
                  </a:rPr>
                  <a:t>but </a:t>
                </a:r>
                <a:r>
                  <a:rPr lang="en-US" altLang="zh-CN" sz="2400" baseline="0" dirty="0" smtClean="0">
                    <a:effectLst/>
                    <a:ea typeface="宋体" charset="-122"/>
                  </a:rPr>
                  <a:t>I think it does </a:t>
                </a:r>
                <a:r>
                  <a:rPr lang="en-US" altLang="zh-CN" sz="2400" baseline="0" dirty="0" smtClean="0">
                    <a:effectLst/>
                    <a:ea typeface="宋体" charset="-122"/>
                  </a:rPr>
                  <a:t>not make much sense so I remove </a:t>
                </a:r>
                <a:r>
                  <a:rPr lang="en-US" altLang="zh-CN" sz="2400" baseline="0" dirty="0" smtClean="0">
                    <a:effectLst/>
                    <a:ea typeface="宋体" charset="-122"/>
                  </a:rPr>
                  <a:t>it.</a:t>
                </a:r>
                <a:endParaRPr lang="en-US" altLang="zh-CN" sz="2400" baseline="0" dirty="0" smtClean="0">
                  <a:effectLst/>
                  <a:ea typeface="宋体" charset="-122"/>
                </a:endParaRPr>
              </a:p>
              <a:p>
                <a:pPr eaLnBrk="1" hangingPunct="1">
                  <a:defRPr/>
                </a:pPr>
                <a:endParaRPr lang="en-US" altLang="zh-CN" sz="2000" baseline="0" dirty="0" smtClean="0">
                  <a:effectLst/>
                  <a:ea typeface="宋体" charset="-122"/>
                </a:endParaRPr>
              </a:p>
              <a:p>
                <a:pPr eaLnBrk="1" hangingPunct="1">
                  <a:defRPr/>
                </a:pPr>
                <a:endParaRPr lang="en-US" altLang="zh-CN" sz="2000" baseline="0" dirty="0" smtClean="0">
                  <a:effectLst/>
                  <a:ea typeface="宋体" charset="-122"/>
                </a:endParaRPr>
              </a:p>
              <a:p>
                <a:pPr eaLnBrk="1" hangingPunct="1">
                  <a:defRPr/>
                </a:pPr>
                <a:endParaRPr lang="en-US" altLang="zh-CN" sz="2000" baseline="0" dirty="0" smtClean="0">
                  <a:effectLst/>
                  <a:ea typeface="宋体" charset="-122"/>
                </a:endParaRPr>
              </a:p>
              <a:p>
                <a:pPr marL="0" indent="0" eaLnBrk="1" hangingPunct="1">
                  <a:buNone/>
                  <a:defRPr/>
                </a:pPr>
                <a:endParaRPr lang="en-US" altLang="zh-CN" sz="2000" baseline="0" dirty="0" smtClean="0">
                  <a:effectLst/>
                  <a:ea typeface="宋体" charset="-122"/>
                </a:endParaRPr>
              </a:p>
              <a:p>
                <a:pPr eaLnBrk="1" hangingPunct="1">
                  <a:defRPr/>
                </a:pPr>
                <a:endParaRPr lang="en-US" altLang="zh-CN" sz="2000" baseline="0" dirty="0" smtClean="0">
                  <a:effectLst/>
                  <a:ea typeface="宋体" charset="-122"/>
                </a:endParaRPr>
              </a:p>
              <a:p>
                <a:pPr eaLnBrk="1" hangingPunct="1">
                  <a:defRPr/>
                </a:pPr>
                <a:endParaRPr lang="en-US" altLang="zh-CN" sz="2000" baseline="0" dirty="0" smtClean="0">
                  <a:effectLst/>
                  <a:ea typeface="宋体" charset="-122"/>
                </a:endParaRPr>
              </a:p>
              <a:p>
                <a:pPr marL="0" indent="0" eaLnBrk="1" hangingPunct="1">
                  <a:buNone/>
                  <a:defRPr/>
                </a:pPr>
                <a:endParaRPr lang="en-US" altLang="zh-CN" sz="2000" baseline="0" dirty="0" smtClean="0">
                  <a:effectLst/>
                  <a:ea typeface="宋体" charset="-122"/>
                </a:endParaRPr>
              </a:p>
              <a:p>
                <a:pPr marL="0" indent="0" eaLnBrk="1" hangingPunct="1">
                  <a:buFont typeface="Wingdings" pitchFamily="2" charset="2"/>
                  <a:buNone/>
                  <a:defRPr/>
                </a:pPr>
                <a:endParaRPr lang="en-US" altLang="zh-CN" sz="2000" baseline="0" dirty="0" smtClean="0">
                  <a:effectLst/>
                  <a:ea typeface="宋体" charset="-122"/>
                </a:endParaRPr>
              </a:p>
              <a:p>
                <a:pPr eaLnBrk="1" hangingPunct="1">
                  <a:defRPr/>
                </a:pPr>
                <a:endParaRPr lang="en-US" altLang="zh-CN" sz="2000" baseline="0" dirty="0" smtClean="0">
                  <a:effectLst/>
                  <a:ea typeface="宋体" charset="-122"/>
                </a:endParaRPr>
              </a:p>
            </p:txBody>
          </p:sp>
        </mc:Choice>
        <mc:Fallback>
          <p:sp>
            <p:nvSpPr>
              <p:cNvPr id="6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04826" y="950914"/>
                <a:ext cx="8260352" cy="5427026"/>
              </a:xfrm>
              <a:prstGeom prst="rect">
                <a:avLst/>
              </a:prstGeom>
              <a:blipFill rotWithShape="0">
                <a:blip r:embed="rId3"/>
                <a:stretch>
                  <a:fillRect l="-1033" t="-787" r="-1845" b="-4719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页脚占位符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big data</a:t>
            </a:r>
            <a:endParaRPr lang="zh-CN" dirty="0"/>
          </a:p>
        </p:txBody>
      </p:sp>
      <p:sp>
        <p:nvSpPr>
          <p:cNvPr id="8" name="灯片编号占位符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D7C4624-FF7F-4B88-BAE4-040956CE4ACF}" type="slidenum">
              <a:rPr lang="en-US" altLang="zh-CN" smtClean="0"/>
              <a:pPr>
                <a:defRPr/>
              </a:pPr>
              <a:t>12</a:t>
            </a:fld>
            <a:endParaRPr lang="zh-CN"/>
          </a:p>
        </p:txBody>
      </p:sp>
    </p:spTree>
    <p:extLst>
      <p:ext uri="{BB962C8B-B14F-4D97-AF65-F5344CB8AC3E}">
        <p14:creationId xmlns:p14="http://schemas.microsoft.com/office/powerpoint/2010/main" val="344614675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393700" y="38100"/>
            <a:ext cx="82423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l">
              <a:defRPr/>
            </a:pPr>
            <a:r>
              <a:rPr lang="en-US" altLang="zh-CN" sz="3600" b="1" i="1" kern="0" baseline="0" dirty="0" smtClean="0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宋体" pitchFamily="2" charset="-122"/>
              </a:rPr>
              <a:t>Future work</a:t>
            </a:r>
            <a:endParaRPr lang="en-US" altLang="zh-CN" sz="3600" b="1" i="1" kern="0" baseline="0" dirty="0">
              <a:solidFill>
                <a:schemeClr val="folHlink"/>
              </a:solidFill>
              <a:effectLst>
                <a:outerShdw blurRad="38100" dist="38100" dir="2700000" algn="tl">
                  <a:srgbClr val="C0C0C0"/>
                </a:outerShdw>
              </a:effectLst>
              <a:ea typeface="宋体" pitchFamily="2" charset="-122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504826" y="950914"/>
            <a:ext cx="8260352" cy="54270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eaLnBrk="0" hangingPunct="0"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q"/>
              <a:defRPr sz="2800">
                <a:solidFill>
                  <a:schemeClr val="tx2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Ø"/>
              <a:defRPr sz="2400" b="1">
                <a:solidFill>
                  <a:srgbClr val="000066"/>
                </a:solidFill>
                <a:latin typeface="Garamond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Font typeface="Times New Roman" pitchFamily="18" charset="0"/>
              <a:buChar char="–"/>
              <a:defRPr sz="2000" i="1">
                <a:solidFill>
                  <a:srgbClr val="5F5F5F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folHlink"/>
              </a:buClr>
              <a:buSzPct val="100000"/>
              <a:buChar char="o"/>
              <a:defRPr>
                <a:solidFill>
                  <a:srgbClr val="FF0000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folHlink"/>
              </a:buClr>
              <a:buSzPct val="100000"/>
              <a:buFont typeface="Wingdings" pitchFamily="2" charset="2"/>
              <a:buChar char="ü"/>
              <a:defRPr sz="1600" b="1" i="1">
                <a:solidFill>
                  <a:srgbClr val="6600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00000"/>
              <a:buFont typeface="Wingdings" pitchFamily="2" charset="2"/>
              <a:buChar char="ü"/>
              <a:defRPr sz="1600" b="1" i="1">
                <a:solidFill>
                  <a:srgbClr val="6600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00000"/>
              <a:buFont typeface="Wingdings" pitchFamily="2" charset="2"/>
              <a:buChar char="ü"/>
              <a:defRPr sz="1600" b="1" i="1">
                <a:solidFill>
                  <a:srgbClr val="6600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00000"/>
              <a:buFont typeface="Wingdings" pitchFamily="2" charset="2"/>
              <a:buChar char="ü"/>
              <a:defRPr sz="1600" b="1" i="1">
                <a:solidFill>
                  <a:srgbClr val="6600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00000"/>
              <a:buFont typeface="Wingdings" pitchFamily="2" charset="2"/>
              <a:buChar char="ü"/>
              <a:defRPr sz="1600" b="1" i="1">
                <a:solidFill>
                  <a:srgbClr val="660066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altLang="zh-CN" sz="2400" baseline="0" dirty="0" smtClean="0">
                <a:effectLst/>
                <a:ea typeface="宋体" charset="-122"/>
              </a:rPr>
              <a:t>Realization and Test</a:t>
            </a:r>
            <a:endParaRPr lang="en-US" altLang="zh-CN" sz="2400" baseline="0" dirty="0">
              <a:effectLst/>
              <a:ea typeface="宋体" charset="-122"/>
            </a:endParaRPr>
          </a:p>
          <a:p>
            <a:pPr eaLnBrk="1" hangingPunct="1">
              <a:defRPr/>
            </a:pPr>
            <a:r>
              <a:rPr lang="en-US" altLang="zh-CN" sz="2400" baseline="0" dirty="0" smtClean="0">
                <a:effectLst/>
                <a:ea typeface="宋体" charset="-122"/>
              </a:rPr>
              <a:t>Further research on dynamic networks, such as abrupt changes(burst) in networks</a:t>
            </a:r>
          </a:p>
          <a:p>
            <a:pPr eaLnBrk="1" hangingPunct="1">
              <a:defRPr/>
            </a:pPr>
            <a:endParaRPr lang="en-US" altLang="zh-CN" sz="2000" baseline="0" dirty="0" smtClean="0">
              <a:effectLst/>
              <a:ea typeface="宋体" charset="-122"/>
            </a:endParaRPr>
          </a:p>
          <a:p>
            <a:pPr marL="0" indent="0" eaLnBrk="1" hangingPunct="1">
              <a:buNone/>
              <a:defRPr/>
            </a:pPr>
            <a:endParaRPr lang="en-US" altLang="zh-CN" sz="2000" baseline="0" dirty="0" smtClean="0">
              <a:effectLst/>
              <a:ea typeface="宋体" charset="-122"/>
            </a:endParaRPr>
          </a:p>
          <a:p>
            <a:pPr eaLnBrk="1" hangingPunct="1">
              <a:defRPr/>
            </a:pPr>
            <a:endParaRPr lang="en-US" altLang="zh-CN" sz="2000" baseline="0" dirty="0" smtClean="0">
              <a:effectLst/>
              <a:ea typeface="宋体" charset="-122"/>
            </a:endParaRPr>
          </a:p>
          <a:p>
            <a:pPr eaLnBrk="1" hangingPunct="1">
              <a:defRPr/>
            </a:pPr>
            <a:endParaRPr lang="en-US" altLang="zh-CN" sz="2000" baseline="0" dirty="0" smtClean="0">
              <a:effectLst/>
              <a:ea typeface="宋体" charset="-122"/>
            </a:endParaRPr>
          </a:p>
          <a:p>
            <a:pPr marL="0" indent="0" eaLnBrk="1" hangingPunct="1">
              <a:buNone/>
              <a:defRPr/>
            </a:pPr>
            <a:endParaRPr lang="en-US" altLang="zh-CN" sz="2000" baseline="0" dirty="0" smtClean="0">
              <a:effectLst/>
              <a:ea typeface="宋体" charset="-122"/>
            </a:endParaRPr>
          </a:p>
          <a:p>
            <a:pPr marL="0" indent="0" eaLnBrk="1" hangingPunct="1">
              <a:buFont typeface="Wingdings" pitchFamily="2" charset="2"/>
              <a:buNone/>
              <a:defRPr/>
            </a:pPr>
            <a:endParaRPr lang="en-US" altLang="zh-CN" sz="2000" baseline="0" dirty="0" smtClean="0">
              <a:effectLst/>
              <a:ea typeface="宋体" charset="-122"/>
            </a:endParaRPr>
          </a:p>
          <a:p>
            <a:pPr eaLnBrk="1" hangingPunct="1">
              <a:defRPr/>
            </a:pPr>
            <a:endParaRPr lang="en-US" altLang="zh-CN" sz="2000" baseline="0" dirty="0" smtClean="0">
              <a:effectLst/>
              <a:ea typeface="宋体" charset="-122"/>
            </a:endParaRPr>
          </a:p>
        </p:txBody>
      </p:sp>
      <p:sp>
        <p:nvSpPr>
          <p:cNvPr id="7" name="页脚占位符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big data</a:t>
            </a:r>
            <a:endParaRPr lang="zh-CN" dirty="0"/>
          </a:p>
        </p:txBody>
      </p:sp>
      <p:sp>
        <p:nvSpPr>
          <p:cNvPr id="8" name="灯片编号占位符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D7C4624-FF7F-4B88-BAE4-040956CE4ACF}" type="slidenum">
              <a:rPr lang="en-US" altLang="zh-CN" smtClean="0"/>
              <a:pPr>
                <a:defRPr/>
              </a:pPr>
              <a:t>13</a:t>
            </a:fld>
            <a:endParaRPr lang="zh-CN"/>
          </a:p>
        </p:txBody>
      </p:sp>
    </p:spTree>
    <p:extLst>
      <p:ext uri="{BB962C8B-B14F-4D97-AF65-F5344CB8AC3E}">
        <p14:creationId xmlns:p14="http://schemas.microsoft.com/office/powerpoint/2010/main" val="68758049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393700" y="38100"/>
            <a:ext cx="82423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l">
              <a:defRPr/>
            </a:pPr>
            <a:r>
              <a:rPr lang="en-US" altLang="zh-CN" sz="3600" b="1" i="1" kern="0" baseline="0" dirty="0" smtClean="0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宋体" pitchFamily="2" charset="-122"/>
              </a:rPr>
              <a:t>References</a:t>
            </a:r>
            <a:endParaRPr lang="en-US" altLang="zh-CN" sz="3600" b="1" i="1" kern="0" baseline="0" dirty="0">
              <a:solidFill>
                <a:schemeClr val="folHlink"/>
              </a:solidFill>
              <a:effectLst>
                <a:outerShdw blurRad="38100" dist="38100" dir="2700000" algn="tl">
                  <a:srgbClr val="C0C0C0"/>
                </a:outerShdw>
              </a:effectLst>
              <a:ea typeface="宋体" pitchFamily="2" charset="-122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504826" y="950914"/>
            <a:ext cx="8260352" cy="54270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eaLnBrk="0" hangingPunct="0"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q"/>
              <a:defRPr sz="2800">
                <a:solidFill>
                  <a:schemeClr val="tx2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Ø"/>
              <a:defRPr sz="2400" b="1">
                <a:solidFill>
                  <a:srgbClr val="000066"/>
                </a:solidFill>
                <a:latin typeface="Garamond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Font typeface="Times New Roman" pitchFamily="18" charset="0"/>
              <a:buChar char="–"/>
              <a:defRPr sz="2000" i="1">
                <a:solidFill>
                  <a:srgbClr val="5F5F5F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folHlink"/>
              </a:buClr>
              <a:buSzPct val="100000"/>
              <a:buChar char="o"/>
              <a:defRPr>
                <a:solidFill>
                  <a:srgbClr val="FF0000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folHlink"/>
              </a:buClr>
              <a:buSzPct val="100000"/>
              <a:buFont typeface="Wingdings" pitchFamily="2" charset="2"/>
              <a:buChar char="ü"/>
              <a:defRPr sz="1600" b="1" i="1">
                <a:solidFill>
                  <a:srgbClr val="6600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00000"/>
              <a:buFont typeface="Wingdings" pitchFamily="2" charset="2"/>
              <a:buChar char="ü"/>
              <a:defRPr sz="1600" b="1" i="1">
                <a:solidFill>
                  <a:srgbClr val="6600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00000"/>
              <a:buFont typeface="Wingdings" pitchFamily="2" charset="2"/>
              <a:buChar char="ü"/>
              <a:defRPr sz="1600" b="1" i="1">
                <a:solidFill>
                  <a:srgbClr val="6600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00000"/>
              <a:buFont typeface="Wingdings" pitchFamily="2" charset="2"/>
              <a:buChar char="ü"/>
              <a:defRPr sz="1600" b="1" i="1">
                <a:solidFill>
                  <a:srgbClr val="6600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00000"/>
              <a:buFont typeface="Wingdings" pitchFamily="2" charset="2"/>
              <a:buChar char="ü"/>
              <a:defRPr sz="1600" b="1" i="1">
                <a:solidFill>
                  <a:srgbClr val="660066"/>
                </a:solidFill>
                <a:latin typeface="Arial" charset="0"/>
              </a:defRPr>
            </a:lvl9pPr>
          </a:lstStyle>
          <a:p>
            <a:r>
              <a:rPr lang="en-US" altLang="zh-CN" sz="2400" dirty="0"/>
              <a:t>RODRIGUEZ M G, LESKOVEC J, BALDUZZI D, et al. Uncovering the structure and temporal dynamics of information propagation[J]. Network Science, 2014, 2(01): 26-65</a:t>
            </a:r>
            <a:r>
              <a:rPr lang="en-US" altLang="zh-CN" sz="2400" dirty="0" smtClean="0"/>
              <a:t>.</a:t>
            </a:r>
            <a:endParaRPr lang="en-US" altLang="zh-CN" sz="2400" dirty="0"/>
          </a:p>
          <a:p>
            <a:r>
              <a:rPr lang="en-US" altLang="zh-CN" sz="2400" dirty="0"/>
              <a:t>Rodriguez M G, </a:t>
            </a:r>
            <a:r>
              <a:rPr lang="en-US" altLang="zh-CN" sz="2400" dirty="0" err="1"/>
              <a:t>Balduzzi</a:t>
            </a:r>
            <a:r>
              <a:rPr lang="en-US" altLang="zh-CN" sz="2400" dirty="0"/>
              <a:t> D, </a:t>
            </a:r>
            <a:r>
              <a:rPr lang="en-US" altLang="zh-CN" sz="2400" dirty="0" err="1"/>
              <a:t>Schölkopf</a:t>
            </a:r>
            <a:r>
              <a:rPr lang="en-US" altLang="zh-CN" sz="2400" dirty="0"/>
              <a:t> B. Uncovering the temporal dynamics of diffusion networks[J]. </a:t>
            </a:r>
            <a:r>
              <a:rPr lang="en-US" altLang="zh-CN" sz="2400" dirty="0" err="1"/>
              <a:t>arXiv</a:t>
            </a:r>
            <a:r>
              <a:rPr lang="en-US" altLang="zh-CN" sz="2400" dirty="0"/>
              <a:t> preprint arXiv:1105.0697, 2011.</a:t>
            </a:r>
          </a:p>
          <a:p>
            <a:r>
              <a:rPr lang="en-US" altLang="zh-CN" sz="2400" dirty="0"/>
              <a:t>Myers S A, Zhu C, </a:t>
            </a:r>
            <a:r>
              <a:rPr lang="en-US" altLang="zh-CN" sz="2400" dirty="0" err="1"/>
              <a:t>Leskovec</a:t>
            </a:r>
            <a:r>
              <a:rPr lang="en-US" altLang="zh-CN" sz="2400" dirty="0"/>
              <a:t> J. Information diffusion and </a:t>
            </a:r>
            <a:r>
              <a:rPr lang="en-US" altLang="zh-CN" sz="2400" dirty="0" smtClean="0"/>
              <a:t>external </a:t>
            </a:r>
            <a:r>
              <a:rPr lang="en-US" altLang="zh-CN" sz="2400" dirty="0"/>
              <a:t>influence in networks[C]//Proceedings of the 18th ACM SIGKDD international conference on Knowledge discovery and data mining. ACM, 2012: 33-41.</a:t>
            </a:r>
          </a:p>
          <a:p>
            <a:r>
              <a:rPr lang="en-US" altLang="zh-CN" sz="2400" dirty="0"/>
              <a:t>Gomez Rodriguez M, </a:t>
            </a:r>
            <a:r>
              <a:rPr lang="en-US" altLang="zh-CN" sz="2400" dirty="0" err="1"/>
              <a:t>Leskovec</a:t>
            </a:r>
            <a:r>
              <a:rPr lang="en-US" altLang="zh-CN" sz="2400" dirty="0"/>
              <a:t> J, Krause A. Inferring networks of diffusion and influence[C]//Proceedings of the 16th ACM SIGKDD international conference on Knowledge discovery and data mining. ACM, 2010: 1019-1028.</a:t>
            </a:r>
          </a:p>
          <a:p>
            <a:r>
              <a:rPr lang="en-US" altLang="zh-CN" sz="2400" dirty="0"/>
              <a:t>Wang D, Park H, </a:t>
            </a:r>
            <a:r>
              <a:rPr lang="en-US" altLang="zh-CN" sz="2400" dirty="0" err="1"/>
              <a:t>Xie</a:t>
            </a:r>
            <a:r>
              <a:rPr lang="en-US" altLang="zh-CN" sz="2400" dirty="0"/>
              <a:t> G, et al. A genealogy of information spreading on microblogs: A Galton-Watson-based explicative model[C]//INFOCOM, 2013 Proceedings IEEE. IEEE, 2013: 2391-2399.</a:t>
            </a:r>
          </a:p>
          <a:p>
            <a:pPr eaLnBrk="1" hangingPunct="1">
              <a:defRPr/>
            </a:pPr>
            <a:endParaRPr lang="en-US" altLang="zh-CN" sz="2000" baseline="0" dirty="0" smtClean="0">
              <a:effectLst/>
              <a:ea typeface="宋体" charset="-122"/>
            </a:endParaRPr>
          </a:p>
          <a:p>
            <a:pPr marL="0" indent="0" eaLnBrk="1" hangingPunct="1">
              <a:buNone/>
              <a:defRPr/>
            </a:pPr>
            <a:endParaRPr lang="en-US" altLang="zh-CN" sz="2000" baseline="0" dirty="0" smtClean="0">
              <a:effectLst/>
              <a:ea typeface="宋体" charset="-122"/>
            </a:endParaRPr>
          </a:p>
          <a:p>
            <a:pPr eaLnBrk="1" hangingPunct="1">
              <a:defRPr/>
            </a:pPr>
            <a:endParaRPr lang="en-US" altLang="zh-CN" sz="2000" baseline="0" dirty="0" smtClean="0">
              <a:effectLst/>
              <a:ea typeface="宋体" charset="-122"/>
            </a:endParaRPr>
          </a:p>
          <a:p>
            <a:pPr eaLnBrk="1" hangingPunct="1">
              <a:defRPr/>
            </a:pPr>
            <a:endParaRPr lang="en-US" altLang="zh-CN" sz="2000" baseline="0" dirty="0" smtClean="0">
              <a:effectLst/>
              <a:ea typeface="宋体" charset="-122"/>
            </a:endParaRPr>
          </a:p>
          <a:p>
            <a:pPr marL="0" indent="0" eaLnBrk="1" hangingPunct="1">
              <a:buNone/>
              <a:defRPr/>
            </a:pPr>
            <a:endParaRPr lang="en-US" altLang="zh-CN" sz="2000" baseline="0" dirty="0" smtClean="0">
              <a:effectLst/>
              <a:ea typeface="宋体" charset="-122"/>
            </a:endParaRPr>
          </a:p>
          <a:p>
            <a:pPr marL="0" indent="0" eaLnBrk="1" hangingPunct="1">
              <a:buFont typeface="Wingdings" pitchFamily="2" charset="2"/>
              <a:buNone/>
              <a:defRPr/>
            </a:pPr>
            <a:endParaRPr lang="en-US" altLang="zh-CN" sz="2000" baseline="0" dirty="0" smtClean="0">
              <a:effectLst/>
              <a:ea typeface="宋体" charset="-122"/>
            </a:endParaRPr>
          </a:p>
          <a:p>
            <a:pPr eaLnBrk="1" hangingPunct="1">
              <a:defRPr/>
            </a:pPr>
            <a:endParaRPr lang="en-US" altLang="zh-CN" sz="2000" baseline="0" dirty="0" smtClean="0">
              <a:effectLst/>
              <a:ea typeface="宋体" charset="-122"/>
            </a:endParaRPr>
          </a:p>
        </p:txBody>
      </p:sp>
      <p:sp>
        <p:nvSpPr>
          <p:cNvPr id="7" name="页脚占位符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big data</a:t>
            </a:r>
            <a:endParaRPr lang="zh-CN" dirty="0"/>
          </a:p>
        </p:txBody>
      </p:sp>
      <p:sp>
        <p:nvSpPr>
          <p:cNvPr id="8" name="灯片编号占位符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D7C4624-FF7F-4B88-BAE4-040956CE4ACF}" type="slidenum">
              <a:rPr lang="en-US" altLang="zh-CN" smtClean="0"/>
              <a:pPr>
                <a:defRPr/>
              </a:pPr>
              <a:t>14</a:t>
            </a:fld>
            <a:endParaRPr lang="zh-CN"/>
          </a:p>
        </p:txBody>
      </p:sp>
    </p:spTree>
    <p:extLst>
      <p:ext uri="{BB962C8B-B14F-4D97-AF65-F5344CB8AC3E}">
        <p14:creationId xmlns:p14="http://schemas.microsoft.com/office/powerpoint/2010/main" val="230048852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altLang="zh-CN" dirty="0" smtClean="0"/>
              <a:t>Thank you!</a:t>
            </a:r>
            <a:endParaRPr lang="zh-CN" altLang="en-US" dirty="0"/>
          </a:p>
        </p:txBody>
      </p:sp>
      <p:sp>
        <p:nvSpPr>
          <p:cNvPr id="2" name="页脚占位符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big data</a:t>
            </a:r>
            <a:endParaRPr lang="zh-CN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D7C4624-FF7F-4B88-BAE4-040956CE4ACF}" type="slidenum">
              <a:rPr lang="en-US" altLang="zh-CN" smtClean="0"/>
              <a:pPr>
                <a:defRPr/>
              </a:pPr>
              <a:t>15</a:t>
            </a:fld>
            <a:endParaRPr lang="zh-CN"/>
          </a:p>
        </p:txBody>
      </p:sp>
    </p:spTree>
    <p:extLst>
      <p:ext uri="{BB962C8B-B14F-4D97-AF65-F5344CB8AC3E}">
        <p14:creationId xmlns:p14="http://schemas.microsoft.com/office/powerpoint/2010/main" val="94736168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393700" y="38100"/>
            <a:ext cx="82423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l">
              <a:defRPr/>
            </a:pPr>
            <a:r>
              <a:rPr lang="en-US" altLang="zh-CN" sz="3600" b="1" i="1" kern="0" baseline="0" dirty="0" smtClean="0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宋体" pitchFamily="2" charset="-122"/>
              </a:rPr>
              <a:t>Outline</a:t>
            </a:r>
            <a:endParaRPr lang="en-US" altLang="zh-CN" sz="3600" b="1" i="1" kern="0" baseline="0" dirty="0">
              <a:solidFill>
                <a:schemeClr val="folHlink"/>
              </a:solidFill>
              <a:effectLst>
                <a:outerShdw blurRad="38100" dist="38100" dir="2700000" algn="tl">
                  <a:srgbClr val="C0C0C0"/>
                </a:outerShdw>
              </a:effectLst>
              <a:ea typeface="宋体" pitchFamily="2" charset="-122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504826" y="950914"/>
            <a:ext cx="8260352" cy="54270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eaLnBrk="0" hangingPunct="0"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q"/>
              <a:defRPr sz="2800">
                <a:solidFill>
                  <a:schemeClr val="tx2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Ø"/>
              <a:defRPr sz="2400" b="1">
                <a:solidFill>
                  <a:srgbClr val="000066"/>
                </a:solidFill>
                <a:latin typeface="Garamond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Font typeface="Times New Roman" pitchFamily="18" charset="0"/>
              <a:buChar char="–"/>
              <a:defRPr sz="2000" i="1">
                <a:solidFill>
                  <a:srgbClr val="5F5F5F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folHlink"/>
              </a:buClr>
              <a:buSzPct val="100000"/>
              <a:buChar char="o"/>
              <a:defRPr>
                <a:solidFill>
                  <a:srgbClr val="FF0000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folHlink"/>
              </a:buClr>
              <a:buSzPct val="100000"/>
              <a:buFont typeface="Wingdings" pitchFamily="2" charset="2"/>
              <a:buChar char="ü"/>
              <a:defRPr sz="1600" b="1" i="1">
                <a:solidFill>
                  <a:srgbClr val="6600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00000"/>
              <a:buFont typeface="Wingdings" pitchFamily="2" charset="2"/>
              <a:buChar char="ü"/>
              <a:defRPr sz="1600" b="1" i="1">
                <a:solidFill>
                  <a:srgbClr val="6600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00000"/>
              <a:buFont typeface="Wingdings" pitchFamily="2" charset="2"/>
              <a:buChar char="ü"/>
              <a:defRPr sz="1600" b="1" i="1">
                <a:solidFill>
                  <a:srgbClr val="6600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00000"/>
              <a:buFont typeface="Wingdings" pitchFamily="2" charset="2"/>
              <a:buChar char="ü"/>
              <a:defRPr sz="1600" b="1" i="1">
                <a:solidFill>
                  <a:srgbClr val="6600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00000"/>
              <a:buFont typeface="Wingdings" pitchFamily="2" charset="2"/>
              <a:buChar char="ü"/>
              <a:defRPr sz="1600" b="1" i="1">
                <a:solidFill>
                  <a:srgbClr val="660066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altLang="zh-CN" sz="2400" baseline="0" dirty="0" smtClean="0">
                <a:effectLst/>
                <a:ea typeface="宋体" charset="-122"/>
              </a:rPr>
              <a:t>Background and motivation</a:t>
            </a:r>
            <a:endParaRPr lang="en-US" altLang="zh-CN" sz="2400" baseline="0" dirty="0" smtClean="0">
              <a:effectLst/>
              <a:ea typeface="宋体" charset="-122"/>
            </a:endParaRPr>
          </a:p>
          <a:p>
            <a:pPr eaLnBrk="1" hangingPunct="1">
              <a:defRPr/>
            </a:pPr>
            <a:r>
              <a:rPr lang="en-US" altLang="zh-CN" sz="2400" baseline="0" dirty="0" smtClean="0">
                <a:effectLst/>
                <a:ea typeface="宋体" charset="-122"/>
              </a:rPr>
              <a:t>Problem statement</a:t>
            </a:r>
            <a:endParaRPr lang="en-US" altLang="zh-CN" sz="2400" baseline="0" dirty="0">
              <a:effectLst/>
              <a:ea typeface="宋体" charset="-122"/>
            </a:endParaRPr>
          </a:p>
          <a:p>
            <a:pPr eaLnBrk="1" hangingPunct="1">
              <a:defRPr/>
            </a:pPr>
            <a:r>
              <a:rPr lang="en-US" altLang="zh-CN" sz="2400" baseline="0" dirty="0" smtClean="0">
                <a:effectLst/>
                <a:ea typeface="宋体" charset="-122"/>
              </a:rPr>
              <a:t>Probabilistic model</a:t>
            </a:r>
          </a:p>
          <a:p>
            <a:pPr eaLnBrk="1" hangingPunct="1">
              <a:defRPr/>
            </a:pPr>
            <a:r>
              <a:rPr lang="en-US" altLang="zh-CN" sz="2400" baseline="0" dirty="0" smtClean="0">
                <a:effectLst/>
                <a:ea typeface="宋体" charset="-122"/>
              </a:rPr>
              <a:t>Solve the problem</a:t>
            </a:r>
          </a:p>
          <a:p>
            <a:pPr eaLnBrk="1" hangingPunct="1">
              <a:defRPr/>
            </a:pPr>
            <a:r>
              <a:rPr lang="en-US" altLang="zh-CN" sz="2400" baseline="0" dirty="0" smtClean="0">
                <a:effectLst/>
                <a:ea typeface="宋体" charset="-122"/>
              </a:rPr>
              <a:t>Other improvements</a:t>
            </a:r>
          </a:p>
          <a:p>
            <a:pPr eaLnBrk="1" hangingPunct="1">
              <a:defRPr/>
            </a:pPr>
            <a:r>
              <a:rPr lang="en-US" altLang="zh-CN" sz="2400" baseline="0" dirty="0" smtClean="0">
                <a:effectLst/>
                <a:ea typeface="宋体" charset="-122"/>
              </a:rPr>
              <a:t>Summary for my contribution</a:t>
            </a:r>
            <a:endParaRPr lang="en-US" altLang="zh-CN" sz="2400" baseline="0" dirty="0" smtClean="0">
              <a:effectLst/>
              <a:ea typeface="宋体" charset="-122"/>
            </a:endParaRPr>
          </a:p>
          <a:p>
            <a:pPr eaLnBrk="1" hangingPunct="1">
              <a:defRPr/>
            </a:pPr>
            <a:r>
              <a:rPr lang="en-US" altLang="zh-CN" sz="2400" baseline="0" dirty="0" smtClean="0">
                <a:effectLst/>
                <a:ea typeface="宋体" charset="-122"/>
              </a:rPr>
              <a:t>Future work</a:t>
            </a:r>
            <a:endParaRPr lang="en-US" altLang="zh-CN" sz="2000" baseline="0" dirty="0" smtClean="0">
              <a:effectLst/>
              <a:ea typeface="宋体" charset="-122"/>
            </a:endParaRPr>
          </a:p>
          <a:p>
            <a:pPr eaLnBrk="1" hangingPunct="1">
              <a:defRPr/>
            </a:pPr>
            <a:endParaRPr lang="en-US" altLang="zh-CN" sz="2000" baseline="0" dirty="0" smtClean="0">
              <a:effectLst/>
              <a:ea typeface="宋体" charset="-122"/>
            </a:endParaRPr>
          </a:p>
          <a:p>
            <a:pPr eaLnBrk="1" hangingPunct="1">
              <a:defRPr/>
            </a:pPr>
            <a:endParaRPr lang="en-US" altLang="zh-CN" sz="2000" baseline="0" dirty="0" smtClean="0">
              <a:effectLst/>
              <a:ea typeface="宋体" charset="-122"/>
            </a:endParaRPr>
          </a:p>
          <a:p>
            <a:pPr marL="0" indent="0" eaLnBrk="1" hangingPunct="1">
              <a:buNone/>
              <a:defRPr/>
            </a:pPr>
            <a:endParaRPr lang="en-US" altLang="zh-CN" sz="2000" baseline="0" dirty="0" smtClean="0">
              <a:effectLst/>
              <a:ea typeface="宋体" charset="-122"/>
            </a:endParaRPr>
          </a:p>
          <a:p>
            <a:pPr eaLnBrk="1" hangingPunct="1">
              <a:defRPr/>
            </a:pPr>
            <a:endParaRPr lang="en-US" altLang="zh-CN" sz="2000" baseline="0" dirty="0" smtClean="0">
              <a:effectLst/>
              <a:ea typeface="宋体" charset="-122"/>
            </a:endParaRPr>
          </a:p>
          <a:p>
            <a:pPr eaLnBrk="1" hangingPunct="1">
              <a:defRPr/>
            </a:pPr>
            <a:endParaRPr lang="en-US" altLang="zh-CN" sz="2000" baseline="0" dirty="0" smtClean="0">
              <a:effectLst/>
              <a:ea typeface="宋体" charset="-122"/>
            </a:endParaRPr>
          </a:p>
          <a:p>
            <a:pPr marL="0" indent="0" eaLnBrk="1" hangingPunct="1">
              <a:buNone/>
              <a:defRPr/>
            </a:pPr>
            <a:endParaRPr lang="en-US" altLang="zh-CN" sz="2000" baseline="0" dirty="0" smtClean="0">
              <a:effectLst/>
              <a:ea typeface="宋体" charset="-122"/>
            </a:endParaRPr>
          </a:p>
          <a:p>
            <a:pPr marL="0" indent="0" eaLnBrk="1" hangingPunct="1">
              <a:buFont typeface="Wingdings" pitchFamily="2" charset="2"/>
              <a:buNone/>
              <a:defRPr/>
            </a:pPr>
            <a:endParaRPr lang="en-US" altLang="zh-CN" sz="2000" baseline="0" dirty="0" smtClean="0">
              <a:effectLst/>
              <a:ea typeface="宋体" charset="-122"/>
            </a:endParaRPr>
          </a:p>
          <a:p>
            <a:pPr eaLnBrk="1" hangingPunct="1">
              <a:defRPr/>
            </a:pPr>
            <a:endParaRPr lang="en-US" altLang="zh-CN" sz="2000" baseline="0" dirty="0" smtClean="0">
              <a:effectLst/>
              <a:ea typeface="宋体" charset="-122"/>
            </a:endParaRPr>
          </a:p>
        </p:txBody>
      </p:sp>
      <p:sp>
        <p:nvSpPr>
          <p:cNvPr id="7" name="页脚占位符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big data</a:t>
            </a:r>
            <a:endParaRPr lang="zh-CN" dirty="0"/>
          </a:p>
        </p:txBody>
      </p:sp>
      <p:sp>
        <p:nvSpPr>
          <p:cNvPr id="8" name="灯片编号占位符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D7C4624-FF7F-4B88-BAE4-040956CE4ACF}" type="slidenum">
              <a:rPr lang="en-US" altLang="zh-CN" smtClean="0"/>
              <a:pPr>
                <a:defRPr/>
              </a:pPr>
              <a:t>2</a:t>
            </a:fld>
            <a:endParaRPr lang="zh-CN"/>
          </a:p>
        </p:txBody>
      </p:sp>
    </p:spTree>
    <p:extLst>
      <p:ext uri="{BB962C8B-B14F-4D97-AF65-F5344CB8AC3E}">
        <p14:creationId xmlns:p14="http://schemas.microsoft.com/office/powerpoint/2010/main" val="159627028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393700" y="38100"/>
            <a:ext cx="82423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l">
              <a:defRPr/>
            </a:pPr>
            <a:r>
              <a:rPr lang="en-US" altLang="zh-CN" sz="3600" b="1" i="1" kern="0" baseline="0" dirty="0" smtClean="0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宋体" pitchFamily="2" charset="-122"/>
              </a:rPr>
              <a:t>Background and Motivation</a:t>
            </a:r>
            <a:endParaRPr lang="en-US" altLang="zh-CN" sz="3600" b="1" i="1" kern="0" baseline="0" dirty="0">
              <a:solidFill>
                <a:schemeClr val="folHlink"/>
              </a:solidFill>
              <a:effectLst>
                <a:outerShdw blurRad="38100" dist="38100" dir="2700000" algn="tl">
                  <a:srgbClr val="C0C0C0"/>
                </a:outerShdw>
              </a:effectLst>
              <a:ea typeface="宋体" pitchFamily="2" charset="-122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504826" y="950914"/>
            <a:ext cx="8260352" cy="54270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eaLnBrk="0" hangingPunct="0"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q"/>
              <a:defRPr sz="2800">
                <a:solidFill>
                  <a:schemeClr val="tx2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Ø"/>
              <a:defRPr sz="2400" b="1">
                <a:solidFill>
                  <a:srgbClr val="000066"/>
                </a:solidFill>
                <a:latin typeface="Garamond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Font typeface="Times New Roman" pitchFamily="18" charset="0"/>
              <a:buChar char="–"/>
              <a:defRPr sz="2000" i="1">
                <a:solidFill>
                  <a:srgbClr val="5F5F5F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folHlink"/>
              </a:buClr>
              <a:buSzPct val="100000"/>
              <a:buChar char="o"/>
              <a:defRPr>
                <a:solidFill>
                  <a:srgbClr val="FF0000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folHlink"/>
              </a:buClr>
              <a:buSzPct val="100000"/>
              <a:buFont typeface="Wingdings" pitchFamily="2" charset="2"/>
              <a:buChar char="ü"/>
              <a:defRPr sz="1600" b="1" i="1">
                <a:solidFill>
                  <a:srgbClr val="6600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00000"/>
              <a:buFont typeface="Wingdings" pitchFamily="2" charset="2"/>
              <a:buChar char="ü"/>
              <a:defRPr sz="1600" b="1" i="1">
                <a:solidFill>
                  <a:srgbClr val="6600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00000"/>
              <a:buFont typeface="Wingdings" pitchFamily="2" charset="2"/>
              <a:buChar char="ü"/>
              <a:defRPr sz="1600" b="1" i="1">
                <a:solidFill>
                  <a:srgbClr val="6600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00000"/>
              <a:buFont typeface="Wingdings" pitchFamily="2" charset="2"/>
              <a:buChar char="ü"/>
              <a:defRPr sz="1600" b="1" i="1">
                <a:solidFill>
                  <a:srgbClr val="6600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00000"/>
              <a:buFont typeface="Wingdings" pitchFamily="2" charset="2"/>
              <a:buChar char="ü"/>
              <a:defRPr sz="1600" b="1" i="1">
                <a:solidFill>
                  <a:srgbClr val="660066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altLang="zh-CN" sz="2400" baseline="0" dirty="0" smtClean="0">
                <a:effectLst/>
                <a:ea typeface="宋体" charset="-122"/>
              </a:rPr>
              <a:t>In most cases, </a:t>
            </a:r>
            <a:r>
              <a:rPr lang="en-US" altLang="zh-CN" sz="2400" baseline="0" dirty="0" smtClean="0">
                <a:effectLst/>
                <a:ea typeface="宋体" charset="-122"/>
              </a:rPr>
              <a:t>we observe where and when but not how or why information propagates through a population of individuals. E.g</a:t>
            </a:r>
            <a:r>
              <a:rPr lang="en-US" altLang="zh-CN" sz="2400" baseline="0" dirty="0" smtClean="0">
                <a:effectLst/>
                <a:ea typeface="宋体" charset="-122"/>
              </a:rPr>
              <a:t>. </a:t>
            </a:r>
            <a:r>
              <a:rPr lang="en-US" altLang="zh-CN" sz="2400" baseline="0" dirty="0">
                <a:effectLst/>
                <a:ea typeface="宋体" charset="-122"/>
              </a:rPr>
              <a:t>b</a:t>
            </a:r>
            <a:r>
              <a:rPr lang="en-US" altLang="zh-CN" sz="2400" baseline="0" dirty="0" smtClean="0">
                <a:effectLst/>
                <a:ea typeface="宋体" charset="-122"/>
              </a:rPr>
              <a:t>uy product,  get cold</a:t>
            </a:r>
          </a:p>
          <a:p>
            <a:pPr eaLnBrk="1" hangingPunct="1">
              <a:defRPr/>
            </a:pPr>
            <a:r>
              <a:rPr lang="en-US" altLang="zh-CN" sz="2400" baseline="0" dirty="0" smtClean="0">
                <a:effectLst/>
                <a:ea typeface="宋体" charset="-122"/>
              </a:rPr>
              <a:t>In information propagation, we can observe when a blog mentions a piece of information, but we often do not know where </a:t>
            </a:r>
            <a:r>
              <a:rPr lang="en-US" altLang="zh-CN" sz="2400" baseline="0" dirty="0" smtClean="0">
                <a:effectLst/>
                <a:ea typeface="宋体" charset="-122"/>
              </a:rPr>
              <a:t>she acquired the information(from external source or internal source), or how long it took her to post it.</a:t>
            </a:r>
            <a:endParaRPr lang="en-US" altLang="zh-CN" sz="2400" baseline="0" dirty="0">
              <a:effectLst/>
              <a:ea typeface="宋体" charset="-122"/>
            </a:endParaRPr>
          </a:p>
          <a:p>
            <a:pPr eaLnBrk="1" hangingPunct="1">
              <a:defRPr/>
            </a:pPr>
            <a:r>
              <a:rPr lang="en-US" altLang="zh-CN" sz="2400" baseline="0" dirty="0" smtClean="0">
                <a:effectLst/>
                <a:ea typeface="宋体" charset="-122"/>
              </a:rPr>
              <a:t>Understanding diffusion is necessary for stopping infections, predicting information propagation or maximizing sales of a product. And the probabilistic model is the natural choice. </a:t>
            </a:r>
            <a:endParaRPr lang="en-US" altLang="zh-CN" sz="2000" baseline="0" dirty="0" smtClean="0">
              <a:effectLst/>
              <a:ea typeface="宋体" charset="-122"/>
            </a:endParaRPr>
          </a:p>
          <a:p>
            <a:pPr eaLnBrk="1" hangingPunct="1">
              <a:defRPr/>
            </a:pPr>
            <a:endParaRPr lang="en-US" altLang="zh-CN" sz="2000" baseline="0" dirty="0" smtClean="0">
              <a:effectLst/>
              <a:ea typeface="宋体" charset="-122"/>
            </a:endParaRPr>
          </a:p>
          <a:p>
            <a:pPr eaLnBrk="1" hangingPunct="1">
              <a:defRPr/>
            </a:pPr>
            <a:endParaRPr lang="en-US" altLang="zh-CN" sz="2000" baseline="0" dirty="0" smtClean="0">
              <a:effectLst/>
              <a:ea typeface="宋体" charset="-122"/>
            </a:endParaRPr>
          </a:p>
          <a:p>
            <a:pPr marL="0" indent="0" eaLnBrk="1" hangingPunct="1">
              <a:buNone/>
              <a:defRPr/>
            </a:pPr>
            <a:endParaRPr lang="en-US" altLang="zh-CN" sz="2000" baseline="0" dirty="0" smtClean="0">
              <a:effectLst/>
              <a:ea typeface="宋体" charset="-122"/>
            </a:endParaRPr>
          </a:p>
          <a:p>
            <a:pPr eaLnBrk="1" hangingPunct="1">
              <a:defRPr/>
            </a:pPr>
            <a:endParaRPr lang="en-US" altLang="zh-CN" sz="2000" baseline="0" dirty="0" smtClean="0">
              <a:effectLst/>
              <a:ea typeface="宋体" charset="-122"/>
            </a:endParaRPr>
          </a:p>
          <a:p>
            <a:pPr eaLnBrk="1" hangingPunct="1">
              <a:defRPr/>
            </a:pPr>
            <a:endParaRPr lang="en-US" altLang="zh-CN" sz="2000" baseline="0" dirty="0" smtClean="0">
              <a:effectLst/>
              <a:ea typeface="宋体" charset="-122"/>
            </a:endParaRPr>
          </a:p>
          <a:p>
            <a:pPr marL="0" indent="0" eaLnBrk="1" hangingPunct="1">
              <a:buNone/>
              <a:defRPr/>
            </a:pPr>
            <a:endParaRPr lang="en-US" altLang="zh-CN" sz="2000" baseline="0" dirty="0" smtClean="0">
              <a:effectLst/>
              <a:ea typeface="宋体" charset="-122"/>
            </a:endParaRPr>
          </a:p>
          <a:p>
            <a:pPr marL="0" indent="0" eaLnBrk="1" hangingPunct="1">
              <a:buFont typeface="Wingdings" pitchFamily="2" charset="2"/>
              <a:buNone/>
              <a:defRPr/>
            </a:pPr>
            <a:endParaRPr lang="en-US" altLang="zh-CN" sz="2000" baseline="0" dirty="0" smtClean="0">
              <a:effectLst/>
              <a:ea typeface="宋体" charset="-122"/>
            </a:endParaRPr>
          </a:p>
          <a:p>
            <a:pPr eaLnBrk="1" hangingPunct="1">
              <a:defRPr/>
            </a:pPr>
            <a:endParaRPr lang="en-US" altLang="zh-CN" sz="2000" baseline="0" dirty="0" smtClean="0">
              <a:effectLst/>
              <a:ea typeface="宋体" charset="-122"/>
            </a:endParaRPr>
          </a:p>
        </p:txBody>
      </p:sp>
      <p:sp>
        <p:nvSpPr>
          <p:cNvPr id="7" name="页脚占位符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big data</a:t>
            </a:r>
            <a:endParaRPr lang="zh-CN" dirty="0"/>
          </a:p>
        </p:txBody>
      </p:sp>
      <p:sp>
        <p:nvSpPr>
          <p:cNvPr id="8" name="灯片编号占位符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D7C4624-FF7F-4B88-BAE4-040956CE4ACF}" type="slidenum">
              <a:rPr lang="en-US" altLang="zh-CN" smtClean="0"/>
              <a:pPr>
                <a:defRPr/>
              </a:pPr>
              <a:t>3</a:t>
            </a:fld>
            <a:endParaRPr lang="zh-CN"/>
          </a:p>
        </p:txBody>
      </p:sp>
    </p:spTree>
    <p:extLst>
      <p:ext uri="{BB962C8B-B14F-4D97-AF65-F5344CB8AC3E}">
        <p14:creationId xmlns:p14="http://schemas.microsoft.com/office/powerpoint/2010/main" val="283294840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393700" y="38100"/>
            <a:ext cx="82423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l">
              <a:defRPr/>
            </a:pPr>
            <a:r>
              <a:rPr lang="en-US" altLang="zh-CN" sz="3600" b="1" i="1" kern="0" baseline="0" dirty="0" smtClean="0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宋体" pitchFamily="2" charset="-122"/>
              </a:rPr>
              <a:t>Problem Statement</a:t>
            </a:r>
            <a:endParaRPr lang="en-US" altLang="zh-CN" sz="3600" b="1" i="1" kern="0" baseline="0" dirty="0">
              <a:solidFill>
                <a:schemeClr val="folHlink"/>
              </a:solidFill>
              <a:effectLst>
                <a:outerShdw blurRad="38100" dist="38100" dir="2700000" algn="tl">
                  <a:srgbClr val="C0C0C0"/>
                </a:outerShdw>
              </a:effectLst>
              <a:ea typeface="宋体" pitchFamily="2" charset="-122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Rectangle 3"/>
              <p:cNvSpPr>
                <a:spLocks noChangeArrowheads="1"/>
              </p:cNvSpPr>
              <p:nvPr/>
            </p:nvSpPr>
            <p:spPr bwMode="auto">
              <a:xfrm>
                <a:off x="504826" y="950914"/>
                <a:ext cx="8260352" cy="54270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marL="342900" indent="-342900" algn="l" eaLnBrk="0" hangingPunct="0">
                  <a:spcBef>
                    <a:spcPct val="20000"/>
                  </a:spcBef>
                  <a:buClr>
                    <a:schemeClr val="folHlink"/>
                  </a:buClr>
                  <a:buFont typeface="Wingdings" pitchFamily="2" charset="2"/>
                  <a:buChar char="q"/>
                  <a:defRPr sz="2800">
                    <a:solidFill>
                      <a:schemeClr val="tx2"/>
                    </a:solidFill>
                    <a:latin typeface="Arial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lr>
                    <a:schemeClr val="folHlink"/>
                  </a:buClr>
                  <a:buFont typeface="Wingdings" pitchFamily="2" charset="2"/>
                  <a:buChar char="Ø"/>
                  <a:defRPr sz="2400" b="1">
                    <a:solidFill>
                      <a:srgbClr val="000066"/>
                    </a:solidFill>
                    <a:latin typeface="Garamond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lr>
                    <a:schemeClr val="folHlink"/>
                  </a:buClr>
                  <a:buFont typeface="Times New Roman" pitchFamily="18" charset="0"/>
                  <a:buChar char="–"/>
                  <a:defRPr sz="2000" i="1">
                    <a:solidFill>
                      <a:srgbClr val="5F5F5F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lr>
                    <a:schemeClr val="folHlink"/>
                  </a:buClr>
                  <a:buSzPct val="100000"/>
                  <a:buChar char="o"/>
                  <a:defRPr>
                    <a:solidFill>
                      <a:srgbClr val="FF0000"/>
                    </a:solidFill>
                    <a:latin typeface="Arial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lr>
                    <a:schemeClr val="folHlink"/>
                  </a:buClr>
                  <a:buSzPct val="100000"/>
                  <a:buFont typeface="Wingdings" pitchFamily="2" charset="2"/>
                  <a:buChar char="ü"/>
                  <a:defRPr sz="1600" b="1" i="1">
                    <a:solidFill>
                      <a:srgbClr val="660066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00000"/>
                  <a:buFont typeface="Wingdings" pitchFamily="2" charset="2"/>
                  <a:buChar char="ü"/>
                  <a:defRPr sz="1600" b="1" i="1">
                    <a:solidFill>
                      <a:srgbClr val="660066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00000"/>
                  <a:buFont typeface="Wingdings" pitchFamily="2" charset="2"/>
                  <a:buChar char="ü"/>
                  <a:defRPr sz="1600" b="1" i="1">
                    <a:solidFill>
                      <a:srgbClr val="660066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00000"/>
                  <a:buFont typeface="Wingdings" pitchFamily="2" charset="2"/>
                  <a:buChar char="ü"/>
                  <a:defRPr sz="1600" b="1" i="1">
                    <a:solidFill>
                      <a:srgbClr val="660066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00000"/>
                  <a:buFont typeface="Wingdings" pitchFamily="2" charset="2"/>
                  <a:buChar char="ü"/>
                  <a:defRPr sz="1600" b="1" i="1">
                    <a:solidFill>
                      <a:srgbClr val="660066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defRPr/>
                </a:pPr>
                <a:r>
                  <a:rPr lang="en-US" altLang="zh-CN" sz="2400" baseline="0" dirty="0" smtClean="0">
                    <a:effectLst/>
                    <a:ea typeface="宋体" charset="-122"/>
                  </a:rPr>
                  <a:t>Use a directed graph G=(V,E) to model the network, each node in V represents a user, each edge has a weight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2400" i="1" baseline="0">
                            <a:effectLst/>
                            <a:latin typeface="Cambria Math" panose="02040503050406030204" pitchFamily="18" charset="0"/>
                            <a:ea typeface="宋体" charset="-122"/>
                          </a:rPr>
                        </m:ctrlPr>
                      </m:sSubPr>
                      <m:e>
                        <m:r>
                          <a:rPr lang="en-US" altLang="zh-CN" sz="2400" i="1" baseline="0">
                            <a:effectLst/>
                            <a:latin typeface="Cambria Math" panose="02040503050406030204" pitchFamily="18" charset="0"/>
                            <a:ea typeface="宋体" charset="-122"/>
                          </a:rPr>
                          <m:t>𝑤</m:t>
                        </m:r>
                      </m:e>
                      <m:sub>
                        <m:r>
                          <a:rPr lang="en-US" altLang="zh-CN" sz="2400" i="1" baseline="0">
                            <a:effectLst/>
                            <a:latin typeface="Cambria Math" panose="02040503050406030204" pitchFamily="18" charset="0"/>
                            <a:ea typeface="宋体" charset="-122"/>
                          </a:rPr>
                          <m:t>𝑖</m:t>
                        </m:r>
                        <m:r>
                          <a:rPr lang="en-US" altLang="zh-CN" sz="2400" i="1" baseline="0">
                            <a:effectLst/>
                            <a:latin typeface="Cambria Math" panose="02040503050406030204" pitchFamily="18" charset="0"/>
                            <a:ea typeface="宋体" charset="-122"/>
                          </a:rPr>
                          <m:t>,</m:t>
                        </m:r>
                        <m:r>
                          <a:rPr lang="en-US" altLang="zh-CN" sz="2400" i="1" baseline="0">
                            <a:effectLst/>
                            <a:latin typeface="Cambria Math" panose="02040503050406030204" pitchFamily="18" charset="0"/>
                            <a:ea typeface="宋体" charset="-122"/>
                          </a:rPr>
                          <m:t>𝑗</m:t>
                        </m:r>
                      </m:sub>
                    </m:sSub>
                  </m:oMath>
                </a14:m>
                <a:r>
                  <a:rPr lang="en-US" altLang="zh-CN" sz="2400" baseline="0" dirty="0" smtClean="0">
                    <a:effectLst/>
                    <a:ea typeface="宋体" charset="-122"/>
                  </a:rPr>
                  <a:t> to represent the strength of the relationship between node </a:t>
                </a:r>
                <a:r>
                  <a:rPr lang="en-US" altLang="zh-CN" sz="2400" baseline="0" dirty="0" err="1" smtClean="0">
                    <a:effectLst/>
                    <a:ea typeface="宋体" charset="-122"/>
                  </a:rPr>
                  <a:t>i</a:t>
                </a:r>
                <a:r>
                  <a:rPr lang="en-US" altLang="zh-CN" sz="2400" baseline="0" dirty="0" smtClean="0">
                    <a:effectLst/>
                    <a:ea typeface="宋体" charset="-122"/>
                  </a:rPr>
                  <a:t> and node j and describes how frequently information spreads from node </a:t>
                </a:r>
                <a:r>
                  <a:rPr lang="en-US" altLang="zh-CN" sz="2400" baseline="0" dirty="0" err="1" smtClean="0">
                    <a:effectLst/>
                    <a:ea typeface="宋体" charset="-122"/>
                  </a:rPr>
                  <a:t>i</a:t>
                </a:r>
                <a:r>
                  <a:rPr lang="en-US" altLang="zh-CN" sz="2400" baseline="0" dirty="0" smtClean="0">
                    <a:effectLst/>
                    <a:ea typeface="宋体" charset="-122"/>
                  </a:rPr>
                  <a:t> to node j. G is a cluster.</a:t>
                </a:r>
              </a:p>
              <a:p>
                <a:pPr eaLnBrk="1" hangingPunct="1">
                  <a:defRPr/>
                </a:pPr>
                <a:r>
                  <a:rPr lang="en-US" altLang="zh-CN" sz="2400" baseline="0" dirty="0" smtClean="0">
                    <a:effectLst/>
                    <a:ea typeface="宋体" charset="-122"/>
                  </a:rPr>
                  <a:t>As the information spreads from infected nodes to uninfected nodes, it creates a </a:t>
                </a:r>
                <a:r>
                  <a:rPr lang="en-US" altLang="zh-CN" sz="2400" baseline="0" dirty="0">
                    <a:effectLst/>
                    <a:ea typeface="宋体" charset="-122"/>
                  </a:rPr>
                  <a:t>cascade </a:t>
                </a:r>
                <a:r>
                  <a:rPr lang="en-US" altLang="zh-CN" sz="2400" baseline="0" dirty="0" smtClean="0">
                    <a:effectLst/>
                    <a:ea typeface="宋体" charset="-122"/>
                  </a:rPr>
                  <a:t>represented by an </a:t>
                </a:r>
                <a:r>
                  <a:rPr lang="en-US" altLang="zh-CN" sz="2400" baseline="0" dirty="0">
                    <a:effectLst/>
                    <a:ea typeface="宋体" charset="-122"/>
                  </a:rPr>
                  <a:t>N-dimensional vector</a:t>
                </a:r>
                <a:r>
                  <a:rPr lang="en-US" altLang="zh-CN" sz="2400" baseline="0" dirty="0" smtClean="0">
                    <a:effectLst/>
                    <a:ea typeface="宋体" charset="-122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CN" sz="2400" i="1" baseline="0" smtClean="0">
                            <a:effectLst/>
                            <a:latin typeface="Cambria Math" panose="02040503050406030204" pitchFamily="18" charset="0"/>
                            <a:ea typeface="宋体" charset="-122"/>
                          </a:rPr>
                        </m:ctrlPr>
                      </m:sSupPr>
                      <m:e>
                        <m:r>
                          <a:rPr lang="en-US" altLang="zh-CN" sz="2400" b="0" i="1" baseline="0" smtClean="0">
                            <a:effectLst/>
                            <a:latin typeface="Cambria Math" panose="02040503050406030204" pitchFamily="18" charset="0"/>
                            <a:ea typeface="宋体" charset="-122"/>
                          </a:rPr>
                          <m:t>𝑡</m:t>
                        </m:r>
                      </m:e>
                      <m:sup>
                        <m:r>
                          <a:rPr lang="en-US" altLang="zh-CN" sz="2400" b="0" i="1" baseline="0" smtClean="0">
                            <a:effectLst/>
                            <a:latin typeface="Cambria Math" panose="02040503050406030204" pitchFamily="18" charset="0"/>
                            <a:ea typeface="宋体" charset="-122"/>
                          </a:rPr>
                          <m:t>𝑐</m:t>
                        </m:r>
                      </m:sup>
                    </m:sSup>
                    <m:r>
                      <a:rPr lang="en-US" altLang="zh-CN" sz="2400" b="0" i="1" baseline="0" smtClean="0">
                        <a:effectLst/>
                        <a:latin typeface="Cambria Math" panose="02040503050406030204" pitchFamily="18" charset="0"/>
                        <a:ea typeface="宋体" charset="-122"/>
                      </a:rPr>
                      <m:t>=</m:t>
                    </m:r>
                    <m:d>
                      <m:dPr>
                        <m:ctrlPr>
                          <a:rPr lang="en-US" altLang="zh-CN" sz="2400" b="0" i="1" baseline="0" smtClean="0">
                            <a:effectLst/>
                            <a:latin typeface="Cambria Math" panose="02040503050406030204" pitchFamily="18" charset="0"/>
                            <a:ea typeface="宋体" charset="-122"/>
                          </a:rPr>
                        </m:ctrlPr>
                      </m:dPr>
                      <m:e>
                        <m:sSubSup>
                          <m:sSubSupPr>
                            <m:ctrlPr>
                              <a:rPr lang="en-US" altLang="zh-CN" sz="2400" b="0" i="1" baseline="0" smtClean="0">
                                <a:effectLst/>
                                <a:latin typeface="Cambria Math" panose="02040503050406030204" pitchFamily="18" charset="0"/>
                                <a:ea typeface="宋体" charset="-122"/>
                              </a:rPr>
                            </m:ctrlPr>
                          </m:sSubSupPr>
                          <m:e>
                            <m:r>
                              <a:rPr lang="en-US" altLang="zh-CN" sz="2400" b="0" i="1" baseline="0" smtClean="0">
                                <a:effectLst/>
                                <a:latin typeface="Cambria Math" panose="02040503050406030204" pitchFamily="18" charset="0"/>
                                <a:ea typeface="宋体" charset="-122"/>
                              </a:rPr>
                              <m:t>𝑡</m:t>
                            </m:r>
                          </m:e>
                          <m:sub>
                            <m:r>
                              <a:rPr lang="en-US" altLang="zh-CN" sz="2400" b="0" i="1" baseline="0" smtClean="0">
                                <a:effectLst/>
                                <a:latin typeface="Cambria Math" panose="02040503050406030204" pitchFamily="18" charset="0"/>
                                <a:ea typeface="宋体" charset="-122"/>
                              </a:rPr>
                              <m:t>1</m:t>
                            </m:r>
                          </m:sub>
                          <m:sup>
                            <m:r>
                              <a:rPr lang="en-US" altLang="zh-CN" sz="2400" b="0" i="1" baseline="0" smtClean="0">
                                <a:effectLst/>
                                <a:latin typeface="Cambria Math" panose="02040503050406030204" pitchFamily="18" charset="0"/>
                                <a:ea typeface="宋体" charset="-122"/>
                              </a:rPr>
                              <m:t>𝑐</m:t>
                            </m:r>
                          </m:sup>
                        </m:sSubSup>
                        <m:r>
                          <a:rPr lang="en-US" altLang="zh-CN" sz="2400" b="0" i="1" baseline="0" smtClean="0">
                            <a:effectLst/>
                            <a:latin typeface="Cambria Math" panose="02040503050406030204" pitchFamily="18" charset="0"/>
                            <a:ea typeface="宋体" charset="-122"/>
                          </a:rPr>
                          <m:t>,…,</m:t>
                        </m:r>
                        <m:sSubSup>
                          <m:sSubSupPr>
                            <m:ctrlPr>
                              <a:rPr lang="en-US" altLang="zh-CN" sz="2400" i="1" baseline="0">
                                <a:effectLst/>
                                <a:latin typeface="Cambria Math" panose="02040503050406030204" pitchFamily="18" charset="0"/>
                                <a:ea typeface="宋体" charset="-122"/>
                              </a:rPr>
                            </m:ctrlPr>
                          </m:sSubSupPr>
                          <m:e>
                            <m:r>
                              <a:rPr lang="en-US" altLang="zh-CN" sz="2400" i="1" baseline="0">
                                <a:effectLst/>
                                <a:latin typeface="Cambria Math" panose="02040503050406030204" pitchFamily="18" charset="0"/>
                                <a:ea typeface="宋体" charset="-122"/>
                              </a:rPr>
                              <m:t>𝑡</m:t>
                            </m:r>
                          </m:e>
                          <m:sub>
                            <m:r>
                              <a:rPr lang="en-US" altLang="zh-CN" sz="2400" b="0" i="1" baseline="0" smtClean="0">
                                <a:effectLst/>
                                <a:latin typeface="Cambria Math" panose="02040503050406030204" pitchFamily="18" charset="0"/>
                                <a:ea typeface="宋体" charset="-122"/>
                              </a:rPr>
                              <m:t>𝑁</m:t>
                            </m:r>
                          </m:sub>
                          <m:sup>
                            <m:r>
                              <a:rPr lang="en-US" altLang="zh-CN" sz="2400" i="1" baseline="0">
                                <a:effectLst/>
                                <a:latin typeface="Cambria Math" panose="02040503050406030204" pitchFamily="18" charset="0"/>
                                <a:ea typeface="宋体" charset="-122"/>
                              </a:rPr>
                              <m:t>𝑐</m:t>
                            </m:r>
                          </m:sup>
                        </m:sSubSup>
                      </m:e>
                    </m:d>
                  </m:oMath>
                </a14:m>
                <a:r>
                  <a:rPr lang="en-US" altLang="zh-CN" sz="2400" baseline="0" dirty="0" smtClean="0">
                    <a:effectLst/>
                    <a:ea typeface="宋体" charset="-122"/>
                  </a:rPr>
                  <a:t>, recording when each of N nodes gets infected by the information</a:t>
                </a:r>
                <a:r>
                  <a:rPr lang="en-US" altLang="zh-CN" sz="2400" baseline="0" dirty="0" smtClean="0">
                    <a:effectLst/>
                    <a:ea typeface="宋体" charset="-122"/>
                  </a:rPr>
                  <a:t>.</a:t>
                </a:r>
                <a:endParaRPr lang="en-US" altLang="zh-CN" sz="2400" baseline="0" dirty="0">
                  <a:effectLst/>
                  <a:ea typeface="宋体" charset="-122"/>
                </a:endParaRPr>
              </a:p>
              <a:p>
                <a:pPr eaLnBrk="1" hangingPunct="1">
                  <a:defRPr/>
                </a:pPr>
                <a:r>
                  <a:rPr lang="en-US" altLang="zh-CN" sz="2400" baseline="0" dirty="0" smtClean="0">
                    <a:effectLst/>
                    <a:ea typeface="宋体" charset="-122"/>
                  </a:rPr>
                  <a:t>We add another node </a:t>
                </a:r>
                <a:r>
                  <a:rPr lang="en-US" altLang="zh-CN" sz="2400" i="1" baseline="0" dirty="0" smtClean="0">
                    <a:solidFill>
                      <a:srgbClr val="FF0000"/>
                    </a:solidFill>
                    <a:effectLst/>
                    <a:ea typeface="宋体" charset="-122"/>
                  </a:rPr>
                  <a:t>x</a:t>
                </a:r>
                <a:r>
                  <a:rPr lang="en-US" altLang="zh-CN" sz="2400" baseline="0" dirty="0" smtClean="0">
                    <a:effectLst/>
                    <a:ea typeface="宋体" charset="-122"/>
                  </a:rPr>
                  <a:t> to </a:t>
                </a:r>
                <a:r>
                  <a:rPr lang="en-US" altLang="zh-CN" sz="2400" baseline="0" dirty="0" smtClean="0">
                    <a:effectLst/>
                    <a:ea typeface="宋体" charset="-122"/>
                  </a:rPr>
                  <a:t>V to </a:t>
                </a:r>
                <a:r>
                  <a:rPr lang="en-US" altLang="zh-CN" sz="2400" baseline="0" dirty="0" smtClean="0">
                    <a:effectLst/>
                    <a:ea typeface="宋体" charset="-122"/>
                  </a:rPr>
                  <a:t>represent the external source outside the </a:t>
                </a:r>
                <a:r>
                  <a:rPr lang="en-US" altLang="zh-CN" sz="2400" baseline="0" dirty="0" smtClean="0">
                    <a:effectLst/>
                    <a:ea typeface="宋体" charset="-122"/>
                  </a:rPr>
                  <a:t>social network</a:t>
                </a:r>
                <a:r>
                  <a:rPr lang="en-US" altLang="zh-CN" sz="2400" baseline="0" dirty="0" smtClean="0">
                    <a:effectLst/>
                    <a:ea typeface="宋体" charset="-122"/>
                  </a:rPr>
                  <a:t>.</a:t>
                </a:r>
                <a:r>
                  <a:rPr lang="en-US" altLang="zh-CN" sz="2400" baseline="0" dirty="0">
                    <a:effectLst/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2400" i="1" baseline="0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2400" i="1" baseline="0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altLang="zh-CN" sz="2400" i="1" baseline="0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sub>
                    </m:sSub>
                  </m:oMath>
                </a14:m>
                <a:r>
                  <a:rPr lang="en-US" altLang="zh-CN" sz="2400" baseline="0" dirty="0" smtClean="0">
                    <a:effectLst/>
                    <a:ea typeface="宋体" charset="-122"/>
                  </a:rPr>
                  <a:t> is the time the information first appears in the mass media.</a:t>
                </a:r>
              </a:p>
              <a:p>
                <a:pPr eaLnBrk="1" hangingPunct="1">
                  <a:defRPr/>
                </a:pPr>
                <a:r>
                  <a:rPr lang="en-US" altLang="zh-CN" sz="2400" baseline="0" dirty="0" smtClean="0">
                    <a:effectLst/>
                    <a:ea typeface="宋体" charset="-122"/>
                  </a:rPr>
                  <a:t>Now we have the mathematical interpretation of networks and information diffusion. </a:t>
                </a:r>
                <a:endParaRPr lang="en-US" altLang="zh-CN" sz="2400" baseline="0" dirty="0" smtClean="0">
                  <a:effectLst/>
                  <a:ea typeface="宋体" charset="-122"/>
                </a:endParaRPr>
              </a:p>
              <a:p>
                <a:pPr eaLnBrk="1" hangingPunct="1">
                  <a:defRPr/>
                </a:pPr>
                <a:endParaRPr lang="en-US" altLang="zh-CN" sz="2000" baseline="0" dirty="0" smtClean="0">
                  <a:effectLst/>
                  <a:ea typeface="宋体" charset="-122"/>
                </a:endParaRPr>
              </a:p>
              <a:p>
                <a:pPr eaLnBrk="1" hangingPunct="1">
                  <a:defRPr/>
                </a:pPr>
                <a:endParaRPr lang="en-US" altLang="zh-CN" sz="2000" baseline="0" dirty="0" smtClean="0">
                  <a:effectLst/>
                  <a:ea typeface="宋体" charset="-122"/>
                </a:endParaRPr>
              </a:p>
              <a:p>
                <a:pPr eaLnBrk="1" hangingPunct="1">
                  <a:defRPr/>
                </a:pPr>
                <a:endParaRPr lang="en-US" altLang="zh-CN" sz="2000" baseline="0" dirty="0" smtClean="0">
                  <a:effectLst/>
                  <a:ea typeface="宋体" charset="-122"/>
                </a:endParaRPr>
              </a:p>
              <a:p>
                <a:pPr marL="0" indent="0" eaLnBrk="1" hangingPunct="1">
                  <a:buNone/>
                  <a:defRPr/>
                </a:pPr>
                <a:endParaRPr lang="en-US" altLang="zh-CN" sz="2000" baseline="0" dirty="0" smtClean="0">
                  <a:effectLst/>
                  <a:ea typeface="宋体" charset="-122"/>
                </a:endParaRPr>
              </a:p>
              <a:p>
                <a:pPr eaLnBrk="1" hangingPunct="1">
                  <a:defRPr/>
                </a:pPr>
                <a:endParaRPr lang="en-US" altLang="zh-CN" sz="2000" baseline="0" dirty="0" smtClean="0">
                  <a:effectLst/>
                  <a:ea typeface="宋体" charset="-122"/>
                </a:endParaRPr>
              </a:p>
              <a:p>
                <a:pPr eaLnBrk="1" hangingPunct="1">
                  <a:defRPr/>
                </a:pPr>
                <a:endParaRPr lang="en-US" altLang="zh-CN" sz="2000" baseline="0" dirty="0" smtClean="0">
                  <a:effectLst/>
                  <a:ea typeface="宋体" charset="-122"/>
                </a:endParaRPr>
              </a:p>
              <a:p>
                <a:pPr marL="0" indent="0" eaLnBrk="1" hangingPunct="1">
                  <a:buNone/>
                  <a:defRPr/>
                </a:pPr>
                <a:endParaRPr lang="en-US" altLang="zh-CN" sz="2000" baseline="0" dirty="0" smtClean="0">
                  <a:effectLst/>
                  <a:ea typeface="宋体" charset="-122"/>
                </a:endParaRPr>
              </a:p>
              <a:p>
                <a:pPr marL="0" indent="0" eaLnBrk="1" hangingPunct="1">
                  <a:buFont typeface="Wingdings" pitchFamily="2" charset="2"/>
                  <a:buNone/>
                  <a:defRPr/>
                </a:pPr>
                <a:endParaRPr lang="en-US" altLang="zh-CN" sz="2000" baseline="0" dirty="0" smtClean="0">
                  <a:effectLst/>
                  <a:ea typeface="宋体" charset="-122"/>
                </a:endParaRPr>
              </a:p>
              <a:p>
                <a:pPr eaLnBrk="1" hangingPunct="1">
                  <a:defRPr/>
                </a:pPr>
                <a:endParaRPr lang="en-US" altLang="zh-CN" sz="2000" baseline="0" dirty="0" smtClean="0">
                  <a:effectLst/>
                  <a:ea typeface="宋体" charset="-122"/>
                </a:endParaRPr>
              </a:p>
            </p:txBody>
          </p:sp>
        </mc:Choice>
        <mc:Fallback>
          <p:sp>
            <p:nvSpPr>
              <p:cNvPr id="6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04826" y="950914"/>
                <a:ext cx="8260352" cy="5427026"/>
              </a:xfrm>
              <a:prstGeom prst="rect">
                <a:avLst/>
              </a:prstGeom>
              <a:blipFill rotWithShape="0">
                <a:blip r:embed="rId3"/>
                <a:stretch>
                  <a:fillRect l="-1033" t="-787" r="-886" b="-3258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页脚占位符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big data</a:t>
            </a:r>
            <a:endParaRPr lang="zh-CN" dirty="0"/>
          </a:p>
        </p:txBody>
      </p:sp>
      <p:sp>
        <p:nvSpPr>
          <p:cNvPr id="8" name="灯片编号占位符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D7C4624-FF7F-4B88-BAE4-040956CE4ACF}" type="slidenum">
              <a:rPr lang="en-US" altLang="zh-CN" smtClean="0"/>
              <a:pPr>
                <a:defRPr/>
              </a:pPr>
              <a:t>4</a:t>
            </a:fld>
            <a:endParaRPr lang="zh-CN"/>
          </a:p>
        </p:txBody>
      </p:sp>
    </p:spTree>
    <p:extLst>
      <p:ext uri="{BB962C8B-B14F-4D97-AF65-F5344CB8AC3E}">
        <p14:creationId xmlns:p14="http://schemas.microsoft.com/office/powerpoint/2010/main" val="324930683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393700" y="38100"/>
            <a:ext cx="82423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l">
              <a:defRPr/>
            </a:pPr>
            <a:r>
              <a:rPr lang="en-US" altLang="zh-CN" sz="3600" b="1" i="1" kern="0" baseline="0" dirty="0" smtClean="0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宋体" pitchFamily="2" charset="-122"/>
              </a:rPr>
              <a:t>Probabilistic Model</a:t>
            </a:r>
            <a:endParaRPr lang="en-US" altLang="zh-CN" sz="3600" b="1" i="1" kern="0" baseline="0" dirty="0">
              <a:solidFill>
                <a:schemeClr val="folHlink"/>
              </a:solidFill>
              <a:effectLst>
                <a:outerShdw blurRad="38100" dist="38100" dir="2700000" algn="tl">
                  <a:srgbClr val="C0C0C0"/>
                </a:outerShdw>
              </a:effectLst>
              <a:ea typeface="宋体" pitchFamily="2" charset="-122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Rectangle 3"/>
              <p:cNvSpPr>
                <a:spLocks noChangeArrowheads="1"/>
              </p:cNvSpPr>
              <p:nvPr/>
            </p:nvSpPr>
            <p:spPr bwMode="auto">
              <a:xfrm>
                <a:off x="504826" y="950914"/>
                <a:ext cx="8260352" cy="54270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marL="342900" indent="-342900" algn="l" eaLnBrk="0" hangingPunct="0">
                  <a:spcBef>
                    <a:spcPct val="20000"/>
                  </a:spcBef>
                  <a:buClr>
                    <a:schemeClr val="folHlink"/>
                  </a:buClr>
                  <a:buFont typeface="Wingdings" pitchFamily="2" charset="2"/>
                  <a:buChar char="q"/>
                  <a:defRPr sz="2800">
                    <a:solidFill>
                      <a:schemeClr val="tx2"/>
                    </a:solidFill>
                    <a:latin typeface="Arial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lr>
                    <a:schemeClr val="folHlink"/>
                  </a:buClr>
                  <a:buFont typeface="Wingdings" pitchFamily="2" charset="2"/>
                  <a:buChar char="Ø"/>
                  <a:defRPr sz="2400" b="1">
                    <a:solidFill>
                      <a:srgbClr val="000066"/>
                    </a:solidFill>
                    <a:latin typeface="Garamond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lr>
                    <a:schemeClr val="folHlink"/>
                  </a:buClr>
                  <a:buFont typeface="Times New Roman" pitchFamily="18" charset="0"/>
                  <a:buChar char="–"/>
                  <a:defRPr sz="2000" i="1">
                    <a:solidFill>
                      <a:srgbClr val="5F5F5F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lr>
                    <a:schemeClr val="folHlink"/>
                  </a:buClr>
                  <a:buSzPct val="100000"/>
                  <a:buChar char="o"/>
                  <a:defRPr>
                    <a:solidFill>
                      <a:srgbClr val="FF0000"/>
                    </a:solidFill>
                    <a:latin typeface="Arial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lr>
                    <a:schemeClr val="folHlink"/>
                  </a:buClr>
                  <a:buSzPct val="100000"/>
                  <a:buFont typeface="Wingdings" pitchFamily="2" charset="2"/>
                  <a:buChar char="ü"/>
                  <a:defRPr sz="1600" b="1" i="1">
                    <a:solidFill>
                      <a:srgbClr val="660066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00000"/>
                  <a:buFont typeface="Wingdings" pitchFamily="2" charset="2"/>
                  <a:buChar char="ü"/>
                  <a:defRPr sz="1600" b="1" i="1">
                    <a:solidFill>
                      <a:srgbClr val="660066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00000"/>
                  <a:buFont typeface="Wingdings" pitchFamily="2" charset="2"/>
                  <a:buChar char="ü"/>
                  <a:defRPr sz="1600" b="1" i="1">
                    <a:solidFill>
                      <a:srgbClr val="660066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00000"/>
                  <a:buFont typeface="Wingdings" pitchFamily="2" charset="2"/>
                  <a:buChar char="ü"/>
                  <a:defRPr sz="1600" b="1" i="1">
                    <a:solidFill>
                      <a:srgbClr val="660066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00000"/>
                  <a:buFont typeface="Wingdings" pitchFamily="2" charset="2"/>
                  <a:buChar char="ü"/>
                  <a:defRPr sz="1600" b="1" i="1">
                    <a:solidFill>
                      <a:srgbClr val="660066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defRPr/>
                </a:pPr>
                <a:r>
                  <a:rPr lang="en-US" altLang="zh-CN" sz="2400" baseline="0" dirty="0" smtClean="0">
                    <a:effectLst/>
                    <a:ea typeface="宋体" charset="-122"/>
                  </a:rPr>
                  <a:t>We use probability model and maximum likelihood estimation to solve the problem.</a:t>
                </a:r>
              </a:p>
              <a:p>
                <a:pPr eaLnBrk="1" hangingPunct="1">
                  <a:defRPr/>
                </a:pPr>
                <a:r>
                  <a:rPr lang="en-US" altLang="zh-CN" sz="2400" baseline="0" dirty="0" smtClean="0">
                    <a:effectLst/>
                    <a:ea typeface="宋体" charset="-122"/>
                  </a:rPr>
                  <a:t>Define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2400" i="1" baseline="0" smtClean="0">
                            <a:effectLst/>
                            <a:latin typeface="Cambria Math" panose="02040503050406030204" pitchFamily="18" charset="0"/>
                            <a:ea typeface="宋体" charset="-122"/>
                          </a:rPr>
                        </m:ctrlPr>
                      </m:sSubPr>
                      <m:e>
                        <m:r>
                          <a:rPr lang="en-US" altLang="zh-CN" sz="2400" b="0" i="1" baseline="0" smtClean="0">
                            <a:effectLst/>
                            <a:latin typeface="Cambria Math" panose="02040503050406030204" pitchFamily="18" charset="0"/>
                            <a:ea typeface="宋体" charset="-122"/>
                          </a:rPr>
                          <m:t>𝑓</m:t>
                        </m:r>
                      </m:e>
                      <m:sub>
                        <m:r>
                          <a:rPr lang="en-US" altLang="zh-CN" sz="2400" b="0" i="1" baseline="0" smtClean="0">
                            <a:effectLst/>
                            <a:latin typeface="Cambria Math" panose="02040503050406030204" pitchFamily="18" charset="0"/>
                            <a:ea typeface="宋体" charset="-122"/>
                          </a:rPr>
                          <m:t>𝑖𝑛</m:t>
                        </m:r>
                      </m:sub>
                    </m:sSub>
                    <m:d>
                      <m:dPr>
                        <m:ctrlPr>
                          <a:rPr lang="en-US" altLang="zh-CN" sz="2400" b="0" i="1" baseline="0" smtClean="0">
                            <a:effectLst/>
                            <a:latin typeface="Cambria Math" panose="02040503050406030204" pitchFamily="18" charset="0"/>
                            <a:ea typeface="宋体" charset="-122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zh-CN" sz="2400" b="0" i="1" baseline="0" smtClean="0">
                                <a:effectLst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2400" i="1" baseline="0">
                                <a:effectLst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∆</m:t>
                            </m:r>
                            <m:r>
                              <a:rPr lang="en-US" altLang="zh-CN" sz="2400" i="1" baseline="0">
                                <a:effectLst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en-US" altLang="zh-CN" sz="2400" b="0" i="1" baseline="0" smtClean="0">
                                <a:effectLst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altLang="zh-CN" sz="2400" b="0" i="1" baseline="0" smtClean="0">
                                <a:effectLst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altLang="zh-CN" sz="2400" b="0" i="1" baseline="0" smtClean="0">
                                <a:effectLst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𝑗</m:t>
                            </m:r>
                          </m:sub>
                        </m:sSub>
                        <m:r>
                          <a:rPr lang="en-US" altLang="zh-CN" sz="2400" b="0" i="1" baseline="0" smtClean="0">
                            <a:effectLst/>
                            <a:latin typeface="Cambria Math" panose="02040503050406030204" pitchFamily="18" charset="0"/>
                            <a:ea typeface="宋体" charset="-122"/>
                          </a:rPr>
                          <m:t>;</m:t>
                        </m:r>
                        <m:sSub>
                          <m:sSubPr>
                            <m:ctrlPr>
                              <a:rPr lang="en-US" altLang="zh-CN" sz="2400" b="0" i="1" baseline="0" smtClean="0">
                                <a:effectLst/>
                                <a:latin typeface="Cambria Math" panose="02040503050406030204" pitchFamily="18" charset="0"/>
                                <a:ea typeface="宋体" charset="-122"/>
                              </a:rPr>
                            </m:ctrlPr>
                          </m:sSubPr>
                          <m:e>
                            <m:r>
                              <a:rPr lang="en-US" altLang="zh-CN" sz="2400" b="0" i="1" baseline="0" smtClean="0">
                                <a:effectLst/>
                                <a:latin typeface="Cambria Math" panose="02040503050406030204" pitchFamily="18" charset="0"/>
                                <a:ea typeface="宋体" charset="-122"/>
                              </a:rPr>
                              <m:t>𝑤</m:t>
                            </m:r>
                          </m:e>
                          <m:sub>
                            <m:r>
                              <a:rPr lang="en-US" altLang="zh-CN" sz="2400" b="0" i="1" baseline="0" smtClean="0">
                                <a:effectLst/>
                                <a:latin typeface="Cambria Math" panose="02040503050406030204" pitchFamily="18" charset="0"/>
                                <a:ea typeface="宋体" charset="-122"/>
                              </a:rPr>
                              <m:t>𝑖</m:t>
                            </m:r>
                            <m:r>
                              <a:rPr lang="en-US" altLang="zh-CN" sz="2400" b="0" i="1" baseline="0" smtClean="0">
                                <a:effectLst/>
                                <a:latin typeface="Cambria Math" panose="02040503050406030204" pitchFamily="18" charset="0"/>
                                <a:ea typeface="宋体" charset="-122"/>
                              </a:rPr>
                              <m:t>,</m:t>
                            </m:r>
                            <m:r>
                              <a:rPr lang="en-US" altLang="zh-CN" sz="2400" b="0" i="1" baseline="0" smtClean="0">
                                <a:effectLst/>
                                <a:latin typeface="Cambria Math" panose="02040503050406030204" pitchFamily="18" charset="0"/>
                                <a:ea typeface="宋体" charset="-122"/>
                              </a:rPr>
                              <m:t>𝑗</m:t>
                            </m:r>
                          </m:sub>
                        </m:sSub>
                      </m:e>
                    </m:d>
                    <m:r>
                      <a:rPr lang="en-US" altLang="zh-CN" sz="2400" b="0" i="1" baseline="0" smtClean="0">
                        <a:effectLst/>
                        <a:latin typeface="Cambria Math" panose="02040503050406030204" pitchFamily="18" charset="0"/>
                        <a:ea typeface="宋体" charset="-122"/>
                      </a:rPr>
                      <m:t> </m:t>
                    </m:r>
                  </m:oMath>
                </a14:m>
                <a:r>
                  <a:rPr lang="en-US" altLang="zh-CN" sz="2400" baseline="0" dirty="0" smtClean="0">
                    <a:effectLst/>
                    <a:ea typeface="宋体" charset="-122"/>
                  </a:rPr>
                  <a:t>as the </a:t>
                </a:r>
                <a:r>
                  <a:rPr lang="en-US" altLang="zh-CN" sz="2400" baseline="0" dirty="0" smtClean="0">
                    <a:effectLst/>
                    <a:ea typeface="宋体" charset="-122"/>
                  </a:rPr>
                  <a:t>likelihood of node </a:t>
                </a:r>
                <a:r>
                  <a:rPr lang="en-US" altLang="zh-CN" sz="2400" baseline="0" dirty="0" err="1" smtClean="0">
                    <a:effectLst/>
                    <a:ea typeface="宋体" charset="-122"/>
                  </a:rPr>
                  <a:t>i</a:t>
                </a:r>
                <a:r>
                  <a:rPr lang="en-US" altLang="zh-CN" sz="2400" baseline="0" dirty="0" smtClean="0">
                    <a:effectLst/>
                    <a:ea typeface="宋体" charset="-122"/>
                  </a:rPr>
                  <a:t> infecting node j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2400" i="1" baseline="0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2400" i="1" baseline="0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en-US" altLang="zh-CN" sz="2400" i="1" baseline="0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altLang="zh-CN" sz="2400" i="1" baseline="0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  <m:r>
                          <a:rPr lang="en-US" altLang="zh-CN" sz="2400" i="1" baseline="0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r>
                          <a:rPr lang="en-US" altLang="zh-CN" sz="2400" i="1" baseline="0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𝑗</m:t>
                        </m:r>
                      </m:sub>
                    </m:sSub>
                  </m:oMath>
                </a14:m>
                <a:r>
                  <a:rPr lang="en-US" altLang="zh-CN" sz="2400" baseline="0" dirty="0" smtClean="0">
                    <a:effectLst/>
                    <a:ea typeface="宋体" charset="-122"/>
                  </a:rPr>
                  <a:t> time after node </a:t>
                </a:r>
                <a:r>
                  <a:rPr lang="en-US" altLang="zh-CN" sz="2400" baseline="0" dirty="0" err="1" smtClean="0">
                    <a:effectLst/>
                    <a:ea typeface="宋体" charset="-122"/>
                  </a:rPr>
                  <a:t>i</a:t>
                </a:r>
                <a:r>
                  <a:rPr lang="en-US" altLang="zh-CN" sz="2400" baseline="0" dirty="0" smtClean="0">
                    <a:effectLst/>
                    <a:ea typeface="宋体" charset="-122"/>
                  </a:rPr>
                  <a:t> was infected.</a:t>
                </a:r>
                <a:r>
                  <a:rPr lang="en-US" altLang="zh-CN" sz="2400" baseline="0" dirty="0">
                    <a:effectLst/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2400" i="1" baseline="0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2400" i="1" baseline="0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en-US" altLang="zh-CN" sz="2400" i="1" baseline="0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altLang="zh-CN" sz="2400" i="1" baseline="0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  <m:r>
                          <a:rPr lang="en-US" altLang="zh-CN" sz="2400" i="1" baseline="0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r>
                          <a:rPr lang="en-US" altLang="zh-CN" sz="2400" i="1" baseline="0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𝑗</m:t>
                        </m:r>
                      </m:sub>
                    </m:sSub>
                    <m:r>
                      <a:rPr lang="en-US" altLang="zh-CN" sz="2400" i="1" baseline="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altLang="zh-CN" sz="2400" i="1" baseline="0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2400" i="1" baseline="0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altLang="zh-CN" sz="2400" i="1" baseline="0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𝑗</m:t>
                        </m:r>
                      </m:sub>
                    </m:sSub>
                    <m:r>
                      <a:rPr lang="en-US" altLang="zh-CN" sz="2400" i="1" baseline="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altLang="zh-CN" sz="2400" i="1" baseline="0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2400" i="1" baseline="0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altLang="zh-CN" sz="2400" i="1" baseline="0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altLang="zh-CN" sz="2400" baseline="0" dirty="0" smtClean="0">
                    <a:effectLst/>
                    <a:ea typeface="宋体" charset="-122"/>
                  </a:rPr>
                  <a:t>. The parameter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2400" i="1" baseline="0">
                            <a:effectLst/>
                            <a:latin typeface="Cambria Math" panose="02040503050406030204" pitchFamily="18" charset="0"/>
                            <a:ea typeface="宋体" charset="-122"/>
                          </a:rPr>
                        </m:ctrlPr>
                      </m:sSubPr>
                      <m:e>
                        <m:r>
                          <a:rPr lang="en-US" altLang="zh-CN" sz="2400" i="1" baseline="0">
                            <a:effectLst/>
                            <a:latin typeface="Cambria Math" panose="02040503050406030204" pitchFamily="18" charset="0"/>
                            <a:ea typeface="宋体" charset="-122"/>
                          </a:rPr>
                          <m:t>𝑤</m:t>
                        </m:r>
                      </m:e>
                      <m:sub>
                        <m:r>
                          <a:rPr lang="en-US" altLang="zh-CN" sz="2400" i="1" baseline="0">
                            <a:effectLst/>
                            <a:latin typeface="Cambria Math" panose="02040503050406030204" pitchFamily="18" charset="0"/>
                            <a:ea typeface="宋体" charset="-122"/>
                          </a:rPr>
                          <m:t>𝑖</m:t>
                        </m:r>
                        <m:r>
                          <a:rPr lang="en-US" altLang="zh-CN" sz="2400" i="1" baseline="0">
                            <a:effectLst/>
                            <a:latin typeface="Cambria Math" panose="02040503050406030204" pitchFamily="18" charset="0"/>
                            <a:ea typeface="宋体" charset="-122"/>
                          </a:rPr>
                          <m:t>,</m:t>
                        </m:r>
                        <m:r>
                          <a:rPr lang="en-US" altLang="zh-CN" sz="2400" i="1" baseline="0">
                            <a:effectLst/>
                            <a:latin typeface="Cambria Math" panose="02040503050406030204" pitchFamily="18" charset="0"/>
                            <a:ea typeface="宋体" charset="-122"/>
                          </a:rPr>
                          <m:t>𝑗</m:t>
                        </m:r>
                      </m:sub>
                    </m:sSub>
                  </m:oMath>
                </a14:m>
                <a:r>
                  <a:rPr lang="en-US" altLang="zh-CN" sz="2400" baseline="0" dirty="0" smtClean="0">
                    <a:effectLst/>
                    <a:ea typeface="宋体" charset="-122"/>
                  </a:rPr>
                  <a:t> controls the transmission rate</a:t>
                </a:r>
                <a:r>
                  <a:rPr lang="en-US" altLang="zh-CN" sz="2400" baseline="0" dirty="0" smtClean="0">
                    <a:effectLst/>
                    <a:ea typeface="宋体" charset="-122"/>
                  </a:rPr>
                  <a:t>. </a:t>
                </a:r>
                <a:endParaRPr lang="en-US" altLang="zh-CN" sz="2400" baseline="0" dirty="0" smtClean="0">
                  <a:effectLst/>
                  <a:ea typeface="宋体" charset="-122"/>
                </a:endParaRPr>
              </a:p>
              <a:p>
                <a:pPr eaLnBrk="1" hangingPunct="1">
                  <a:defRPr/>
                </a:pPr>
                <a:r>
                  <a:rPr lang="en-US" altLang="zh-CN" sz="2400" baseline="0" dirty="0">
                    <a:effectLst/>
                    <a:ea typeface="宋体" charset="-122"/>
                  </a:rPr>
                  <a:t>Define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2400" i="1" baseline="0">
                            <a:effectLst/>
                            <a:latin typeface="Cambria Math" panose="02040503050406030204" pitchFamily="18" charset="0"/>
                            <a:ea typeface="宋体" charset="-122"/>
                          </a:rPr>
                        </m:ctrlPr>
                      </m:sSubPr>
                      <m:e>
                        <m:r>
                          <a:rPr lang="en-US" altLang="zh-CN" sz="2400" i="1" baseline="0">
                            <a:effectLst/>
                            <a:latin typeface="Cambria Math" panose="02040503050406030204" pitchFamily="18" charset="0"/>
                            <a:ea typeface="宋体" charset="-122"/>
                          </a:rPr>
                          <m:t>𝑓</m:t>
                        </m:r>
                      </m:e>
                      <m:sub>
                        <m:r>
                          <a:rPr lang="en-US" altLang="zh-CN" sz="2400" b="0" i="1" baseline="0" smtClean="0">
                            <a:effectLst/>
                            <a:latin typeface="Cambria Math" panose="02040503050406030204" pitchFamily="18" charset="0"/>
                            <a:ea typeface="宋体" charset="-122"/>
                          </a:rPr>
                          <m:t>𝑒𝑥</m:t>
                        </m:r>
                      </m:sub>
                    </m:sSub>
                    <m:d>
                      <m:dPr>
                        <m:ctrlPr>
                          <a:rPr lang="en-US" altLang="zh-CN" sz="2400" i="1" baseline="0">
                            <a:effectLst/>
                            <a:latin typeface="Cambria Math" panose="02040503050406030204" pitchFamily="18" charset="0"/>
                            <a:ea typeface="宋体" charset="-122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zh-CN" sz="2400" i="1" baseline="0">
                                <a:effectLst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2400" i="1" baseline="0">
                                <a:effectLst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∆</m:t>
                            </m:r>
                            <m:r>
                              <a:rPr lang="en-US" altLang="zh-CN" sz="2400" i="1" baseline="0">
                                <a:effectLst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en-US" altLang="zh-CN" sz="2400" b="0" i="1" baseline="0" smtClean="0">
                                <a:effectLst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altLang="zh-CN" sz="2400" i="1" baseline="0">
                                <a:effectLst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altLang="zh-CN" sz="2400" i="1" baseline="0">
                                <a:effectLst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𝑗</m:t>
                            </m:r>
                          </m:sub>
                        </m:sSub>
                        <m:r>
                          <a:rPr lang="en-US" altLang="zh-CN" sz="2400" i="1" baseline="0">
                            <a:effectLst/>
                            <a:latin typeface="Cambria Math" panose="02040503050406030204" pitchFamily="18" charset="0"/>
                            <a:ea typeface="宋体" charset="-122"/>
                          </a:rPr>
                          <m:t>;</m:t>
                        </m:r>
                        <m:sSub>
                          <m:sSubPr>
                            <m:ctrlPr>
                              <a:rPr lang="en-US" altLang="zh-CN" sz="2400" i="1" baseline="0">
                                <a:effectLst/>
                                <a:latin typeface="Cambria Math" panose="02040503050406030204" pitchFamily="18" charset="0"/>
                                <a:ea typeface="宋体" charset="-122"/>
                              </a:rPr>
                            </m:ctrlPr>
                          </m:sSubPr>
                          <m:e>
                            <m:r>
                              <a:rPr lang="en-US" altLang="zh-CN" sz="2400" b="0" i="1" baseline="0" smtClean="0">
                                <a:effectLst/>
                                <a:latin typeface="Cambria Math" panose="02040503050406030204" pitchFamily="18" charset="0"/>
                                <a:ea typeface="宋体" charset="-122"/>
                              </a:rPr>
                              <m:t>𝑤</m:t>
                            </m:r>
                          </m:e>
                          <m:sub>
                            <m:r>
                              <a:rPr lang="en-US" altLang="zh-CN" sz="2400" b="0" i="1" baseline="0" smtClean="0">
                                <a:effectLst/>
                                <a:latin typeface="Cambria Math" panose="02040503050406030204" pitchFamily="18" charset="0"/>
                                <a:ea typeface="宋体" charset="-122"/>
                              </a:rPr>
                              <m:t>𝑥</m:t>
                            </m:r>
                            <m:r>
                              <a:rPr lang="en-US" altLang="zh-CN" sz="2400" i="1" baseline="0">
                                <a:effectLst/>
                                <a:latin typeface="Cambria Math" panose="02040503050406030204" pitchFamily="18" charset="0"/>
                                <a:ea typeface="宋体" charset="-122"/>
                              </a:rPr>
                              <m:t>,</m:t>
                            </m:r>
                            <m:r>
                              <a:rPr lang="en-US" altLang="zh-CN" sz="2400" i="1" baseline="0">
                                <a:effectLst/>
                                <a:latin typeface="Cambria Math" panose="02040503050406030204" pitchFamily="18" charset="0"/>
                                <a:ea typeface="宋体" charset="-122"/>
                              </a:rPr>
                              <m:t>𝑗</m:t>
                            </m:r>
                          </m:sub>
                        </m:sSub>
                      </m:e>
                    </m:d>
                    <m:r>
                      <a:rPr lang="en-US" altLang="zh-CN" sz="2400" i="1" baseline="0">
                        <a:effectLst/>
                        <a:latin typeface="Cambria Math" panose="02040503050406030204" pitchFamily="18" charset="0"/>
                        <a:ea typeface="宋体" charset="-122"/>
                      </a:rPr>
                      <m:t> </m:t>
                    </m:r>
                  </m:oMath>
                </a14:m>
                <a:r>
                  <a:rPr lang="en-US" altLang="zh-CN" sz="2400" baseline="0" dirty="0">
                    <a:effectLst/>
                    <a:ea typeface="宋体" charset="-122"/>
                  </a:rPr>
                  <a:t>as the </a:t>
                </a:r>
                <a:r>
                  <a:rPr lang="en-US" altLang="zh-CN" sz="2400" baseline="0" dirty="0" smtClean="0">
                    <a:effectLst/>
                    <a:ea typeface="宋体" charset="-122"/>
                  </a:rPr>
                  <a:t>likelihood of </a:t>
                </a:r>
                <a:r>
                  <a:rPr lang="en-US" altLang="zh-CN" sz="2400" baseline="0" dirty="0">
                    <a:effectLst/>
                    <a:ea typeface="宋体" charset="-122"/>
                  </a:rPr>
                  <a:t>node </a:t>
                </a:r>
                <a:r>
                  <a:rPr lang="en-US" altLang="zh-CN" sz="2400" baseline="0" dirty="0" smtClean="0">
                    <a:effectLst/>
                    <a:ea typeface="宋体" charset="-122"/>
                  </a:rPr>
                  <a:t>j get infected by the external source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2400" i="1" baseline="0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2400" i="1" baseline="0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en-US" altLang="zh-CN" sz="2400" i="1" baseline="0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altLang="zh-CN" sz="2400" b="0" i="1" baseline="0" smtClean="0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  <m:r>
                          <a:rPr lang="en-US" altLang="zh-CN" sz="2400" i="1" baseline="0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r>
                          <a:rPr lang="en-US" altLang="zh-CN" sz="2400" i="1" baseline="0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𝑗</m:t>
                        </m:r>
                      </m:sub>
                    </m:sSub>
                    <m:r>
                      <a:rPr lang="en-US" altLang="zh-CN" sz="2400" i="1" baseline="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altLang="zh-CN" sz="2400" baseline="0" dirty="0">
                    <a:effectLst/>
                    <a:ea typeface="宋体" charset="-122"/>
                  </a:rPr>
                  <a:t>time after </a:t>
                </a:r>
                <a:r>
                  <a:rPr lang="en-US" altLang="zh-CN" sz="2400" baseline="0" dirty="0" smtClean="0">
                    <a:effectLst/>
                    <a:ea typeface="宋体" charset="-122"/>
                  </a:rPr>
                  <a:t>the information first appears at mass media.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2400" i="1" baseline="0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2400" i="1" baseline="0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en-US" altLang="zh-CN" sz="2400" i="1" baseline="0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altLang="zh-CN" sz="2400" b="0" i="1" baseline="0" smtClean="0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  <m:r>
                          <a:rPr lang="en-US" altLang="zh-CN" sz="2400" i="1" baseline="0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r>
                          <a:rPr lang="en-US" altLang="zh-CN" sz="2400" i="1" baseline="0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𝑗</m:t>
                        </m:r>
                      </m:sub>
                    </m:sSub>
                    <m:r>
                      <a:rPr lang="en-US" altLang="zh-CN" sz="2400" i="1" baseline="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altLang="zh-CN" sz="2400" i="1" baseline="0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2400" i="1" baseline="0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altLang="zh-CN" sz="2400" i="1" baseline="0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𝑗</m:t>
                        </m:r>
                      </m:sub>
                    </m:sSub>
                    <m:r>
                      <a:rPr lang="en-US" altLang="zh-CN" sz="2400" i="1" baseline="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altLang="zh-CN" sz="2400" i="1" baseline="0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2400" i="1" baseline="0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altLang="zh-CN" sz="2400" b="0" i="1" baseline="0" smtClean="0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sub>
                    </m:sSub>
                  </m:oMath>
                </a14:m>
                <a:r>
                  <a:rPr lang="en-US" altLang="zh-CN" sz="2400" baseline="0" dirty="0">
                    <a:effectLst/>
                    <a:ea typeface="宋体" charset="-122"/>
                  </a:rPr>
                  <a:t>. </a:t>
                </a:r>
                <a:r>
                  <a:rPr lang="en-US" altLang="zh-CN" sz="2400" baseline="0" dirty="0">
                    <a:effectLst/>
                    <a:ea typeface="宋体" charset="-122"/>
                  </a:rPr>
                  <a:t>The </a:t>
                </a:r>
                <a:r>
                  <a:rPr lang="en-US" altLang="zh-CN" sz="2400" baseline="0" dirty="0" err="1" smtClean="0">
                    <a:effectLst/>
                    <a:ea typeface="宋体" charset="-122"/>
                  </a:rPr>
                  <a:t>paramete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2400" i="1" baseline="0">
                            <a:effectLst/>
                            <a:latin typeface="Cambria Math" panose="02040503050406030204" pitchFamily="18" charset="0"/>
                            <a:ea typeface="宋体" charset="-122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en-US" altLang="zh-CN" sz="2400" baseline="0" dirty="0">
                            <a:effectLst/>
                            <a:ea typeface="宋体" charset="-122"/>
                          </a:rPr>
                          <m:t>r</m:t>
                        </m:r>
                        <m:r>
                          <a:rPr lang="en-US" altLang="zh-CN" sz="2400" b="0" i="1" baseline="0" dirty="0" smtClean="0">
                            <a:effectLst/>
                            <a:latin typeface="Cambria Math" panose="02040503050406030204" pitchFamily="18" charset="0"/>
                            <a:ea typeface="宋体" charset="-122"/>
                          </a:rPr>
                          <m:t>  </m:t>
                        </m:r>
                        <m:r>
                          <a:rPr lang="en-US" altLang="zh-CN" sz="2400" b="0" i="1" baseline="0" smtClean="0">
                            <a:effectLst/>
                            <a:latin typeface="Cambria Math" panose="02040503050406030204" pitchFamily="18" charset="0"/>
                            <a:ea typeface="宋体" charset="-122"/>
                          </a:rPr>
                          <m:t>𝑤</m:t>
                        </m:r>
                      </m:e>
                      <m:sub>
                        <m:r>
                          <a:rPr lang="en-US" altLang="zh-CN" sz="2400" i="1" baseline="0">
                            <a:effectLst/>
                            <a:latin typeface="Cambria Math" panose="02040503050406030204" pitchFamily="18" charset="0"/>
                            <a:ea typeface="宋体" charset="-122"/>
                          </a:rPr>
                          <m:t>𝑥</m:t>
                        </m:r>
                        <m:r>
                          <a:rPr lang="en-US" altLang="zh-CN" sz="2400" i="1" baseline="0">
                            <a:effectLst/>
                            <a:latin typeface="Cambria Math" panose="02040503050406030204" pitchFamily="18" charset="0"/>
                            <a:ea typeface="宋体" charset="-122"/>
                          </a:rPr>
                          <m:t>,</m:t>
                        </m:r>
                        <m:r>
                          <a:rPr lang="en-US" altLang="zh-CN" sz="2400" i="1" baseline="0">
                            <a:effectLst/>
                            <a:latin typeface="Cambria Math" panose="02040503050406030204" pitchFamily="18" charset="0"/>
                            <a:ea typeface="宋体" charset="-122"/>
                          </a:rPr>
                          <m:t>𝑗</m:t>
                        </m:r>
                      </m:sub>
                    </m:sSub>
                  </m:oMath>
                </a14:m>
                <a:r>
                  <a:rPr lang="en-US" altLang="zh-CN" sz="2400" baseline="0" dirty="0" smtClean="0">
                    <a:effectLst/>
                    <a:ea typeface="宋体" charset="-122"/>
                  </a:rPr>
                  <a:t> controls </a:t>
                </a:r>
                <a:r>
                  <a:rPr lang="en-US" altLang="zh-CN" sz="2400" baseline="0" dirty="0">
                    <a:effectLst/>
                    <a:ea typeface="宋体" charset="-122"/>
                  </a:rPr>
                  <a:t>the transmission rate</a:t>
                </a:r>
                <a:r>
                  <a:rPr lang="en-US" altLang="zh-CN" sz="2400" baseline="0" dirty="0" smtClean="0">
                    <a:effectLst/>
                    <a:ea typeface="宋体" charset="-122"/>
                  </a:rPr>
                  <a:t>.</a:t>
                </a:r>
              </a:p>
              <a:p>
                <a:pPr eaLnBrk="1" hangingPunct="1">
                  <a:defRPr/>
                </a:pPr>
                <a:endParaRPr lang="en-US" altLang="zh-CN" sz="2400" baseline="0" dirty="0" smtClean="0">
                  <a:effectLst/>
                  <a:ea typeface="宋体" charset="-122"/>
                </a:endParaRPr>
              </a:p>
              <a:p>
                <a:pPr eaLnBrk="1" hangingPunct="1">
                  <a:defRPr/>
                </a:pPr>
                <a:endParaRPr lang="en-US" altLang="zh-CN" sz="2000" baseline="0" dirty="0" smtClean="0">
                  <a:effectLst/>
                  <a:ea typeface="宋体" charset="-122"/>
                </a:endParaRPr>
              </a:p>
              <a:p>
                <a:pPr eaLnBrk="1" hangingPunct="1">
                  <a:defRPr/>
                </a:pPr>
                <a:endParaRPr lang="en-US" altLang="zh-CN" sz="2000" baseline="0" dirty="0" smtClean="0">
                  <a:effectLst/>
                  <a:ea typeface="宋体" charset="-122"/>
                </a:endParaRPr>
              </a:p>
              <a:p>
                <a:pPr eaLnBrk="1" hangingPunct="1">
                  <a:defRPr/>
                </a:pPr>
                <a:endParaRPr lang="en-US" altLang="zh-CN" sz="2000" baseline="0" dirty="0" smtClean="0">
                  <a:effectLst/>
                  <a:ea typeface="宋体" charset="-122"/>
                </a:endParaRPr>
              </a:p>
              <a:p>
                <a:pPr marL="0" indent="0" eaLnBrk="1" hangingPunct="1">
                  <a:buNone/>
                  <a:defRPr/>
                </a:pPr>
                <a:endParaRPr lang="en-US" altLang="zh-CN" sz="2000" baseline="0" dirty="0" smtClean="0">
                  <a:effectLst/>
                  <a:ea typeface="宋体" charset="-122"/>
                </a:endParaRPr>
              </a:p>
              <a:p>
                <a:pPr eaLnBrk="1" hangingPunct="1">
                  <a:defRPr/>
                </a:pPr>
                <a:endParaRPr lang="en-US" altLang="zh-CN" sz="2000" baseline="0" dirty="0" smtClean="0">
                  <a:effectLst/>
                  <a:ea typeface="宋体" charset="-122"/>
                </a:endParaRPr>
              </a:p>
              <a:p>
                <a:pPr eaLnBrk="1" hangingPunct="1">
                  <a:defRPr/>
                </a:pPr>
                <a:endParaRPr lang="en-US" altLang="zh-CN" sz="2000" baseline="0" dirty="0" smtClean="0">
                  <a:effectLst/>
                  <a:ea typeface="宋体" charset="-122"/>
                </a:endParaRPr>
              </a:p>
              <a:p>
                <a:pPr marL="0" indent="0" eaLnBrk="1" hangingPunct="1">
                  <a:buNone/>
                  <a:defRPr/>
                </a:pPr>
                <a:endParaRPr lang="en-US" altLang="zh-CN" sz="2000" baseline="0" dirty="0" smtClean="0">
                  <a:effectLst/>
                  <a:ea typeface="宋体" charset="-122"/>
                </a:endParaRPr>
              </a:p>
              <a:p>
                <a:pPr marL="0" indent="0" eaLnBrk="1" hangingPunct="1">
                  <a:buFont typeface="Wingdings" pitchFamily="2" charset="2"/>
                  <a:buNone/>
                  <a:defRPr/>
                </a:pPr>
                <a:endParaRPr lang="en-US" altLang="zh-CN" sz="2000" baseline="0" dirty="0" smtClean="0">
                  <a:effectLst/>
                  <a:ea typeface="宋体" charset="-122"/>
                </a:endParaRPr>
              </a:p>
              <a:p>
                <a:pPr eaLnBrk="1" hangingPunct="1">
                  <a:defRPr/>
                </a:pPr>
                <a:endParaRPr lang="en-US" altLang="zh-CN" sz="2000" baseline="0" dirty="0" smtClean="0">
                  <a:effectLst/>
                  <a:ea typeface="宋体" charset="-122"/>
                </a:endParaRPr>
              </a:p>
            </p:txBody>
          </p:sp>
        </mc:Choice>
        <mc:Fallback>
          <p:sp>
            <p:nvSpPr>
              <p:cNvPr id="6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04826" y="950914"/>
                <a:ext cx="8260352" cy="5427026"/>
              </a:xfrm>
              <a:prstGeom prst="rect">
                <a:avLst/>
              </a:prstGeom>
              <a:blipFill rotWithShape="0">
                <a:blip r:embed="rId3"/>
                <a:stretch>
                  <a:fillRect l="-1033" t="-787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页脚占位符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big data</a:t>
            </a:r>
            <a:endParaRPr lang="zh-CN" dirty="0"/>
          </a:p>
        </p:txBody>
      </p:sp>
      <p:sp>
        <p:nvSpPr>
          <p:cNvPr id="8" name="灯片编号占位符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D7C4624-FF7F-4B88-BAE4-040956CE4ACF}" type="slidenum">
              <a:rPr lang="en-US" altLang="zh-CN" smtClean="0"/>
              <a:pPr>
                <a:defRPr/>
              </a:pPr>
              <a:t>5</a:t>
            </a:fld>
            <a:endParaRPr lang="zh-CN"/>
          </a:p>
        </p:txBody>
      </p:sp>
    </p:spTree>
    <p:extLst>
      <p:ext uri="{BB962C8B-B14F-4D97-AF65-F5344CB8AC3E}">
        <p14:creationId xmlns:p14="http://schemas.microsoft.com/office/powerpoint/2010/main" val="340620974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393700" y="38100"/>
            <a:ext cx="82423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l">
              <a:defRPr/>
            </a:pPr>
            <a:r>
              <a:rPr lang="en-US" altLang="zh-CN" sz="3600" b="1" i="1" kern="0" baseline="0" dirty="0" smtClean="0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宋体" pitchFamily="2" charset="-122"/>
              </a:rPr>
              <a:t>Probabilistic Model</a:t>
            </a:r>
            <a:endParaRPr lang="en-US" altLang="zh-CN" sz="3600" b="1" i="1" kern="0" baseline="0" dirty="0">
              <a:solidFill>
                <a:schemeClr val="folHlink"/>
              </a:solidFill>
              <a:effectLst>
                <a:outerShdw blurRad="38100" dist="38100" dir="2700000" algn="tl">
                  <a:srgbClr val="C0C0C0"/>
                </a:outerShdw>
              </a:effectLst>
              <a:ea typeface="宋体" pitchFamily="2" charset="-122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Rectangle 3"/>
              <p:cNvSpPr>
                <a:spLocks noChangeArrowheads="1"/>
              </p:cNvSpPr>
              <p:nvPr/>
            </p:nvSpPr>
            <p:spPr bwMode="auto">
              <a:xfrm>
                <a:off x="504826" y="950914"/>
                <a:ext cx="8260352" cy="54270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marL="342900" indent="-342900" algn="l" eaLnBrk="0" hangingPunct="0">
                  <a:spcBef>
                    <a:spcPct val="20000"/>
                  </a:spcBef>
                  <a:buClr>
                    <a:schemeClr val="folHlink"/>
                  </a:buClr>
                  <a:buFont typeface="Wingdings" pitchFamily="2" charset="2"/>
                  <a:buChar char="q"/>
                  <a:defRPr sz="2800">
                    <a:solidFill>
                      <a:schemeClr val="tx2"/>
                    </a:solidFill>
                    <a:latin typeface="Arial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lr>
                    <a:schemeClr val="folHlink"/>
                  </a:buClr>
                  <a:buFont typeface="Wingdings" pitchFamily="2" charset="2"/>
                  <a:buChar char="Ø"/>
                  <a:defRPr sz="2400" b="1">
                    <a:solidFill>
                      <a:srgbClr val="000066"/>
                    </a:solidFill>
                    <a:latin typeface="Garamond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lr>
                    <a:schemeClr val="folHlink"/>
                  </a:buClr>
                  <a:buFont typeface="Times New Roman" pitchFamily="18" charset="0"/>
                  <a:buChar char="–"/>
                  <a:defRPr sz="2000" i="1">
                    <a:solidFill>
                      <a:srgbClr val="5F5F5F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lr>
                    <a:schemeClr val="folHlink"/>
                  </a:buClr>
                  <a:buSzPct val="100000"/>
                  <a:buChar char="o"/>
                  <a:defRPr>
                    <a:solidFill>
                      <a:srgbClr val="FF0000"/>
                    </a:solidFill>
                    <a:latin typeface="Arial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lr>
                    <a:schemeClr val="folHlink"/>
                  </a:buClr>
                  <a:buSzPct val="100000"/>
                  <a:buFont typeface="Wingdings" pitchFamily="2" charset="2"/>
                  <a:buChar char="ü"/>
                  <a:defRPr sz="1600" b="1" i="1">
                    <a:solidFill>
                      <a:srgbClr val="660066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00000"/>
                  <a:buFont typeface="Wingdings" pitchFamily="2" charset="2"/>
                  <a:buChar char="ü"/>
                  <a:defRPr sz="1600" b="1" i="1">
                    <a:solidFill>
                      <a:srgbClr val="660066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00000"/>
                  <a:buFont typeface="Wingdings" pitchFamily="2" charset="2"/>
                  <a:buChar char="ü"/>
                  <a:defRPr sz="1600" b="1" i="1">
                    <a:solidFill>
                      <a:srgbClr val="660066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00000"/>
                  <a:buFont typeface="Wingdings" pitchFamily="2" charset="2"/>
                  <a:buChar char="ü"/>
                  <a:defRPr sz="1600" b="1" i="1">
                    <a:solidFill>
                      <a:srgbClr val="660066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00000"/>
                  <a:buFont typeface="Wingdings" pitchFamily="2" charset="2"/>
                  <a:buChar char="ü"/>
                  <a:defRPr sz="1600" b="1" i="1">
                    <a:solidFill>
                      <a:srgbClr val="660066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defRPr/>
                </a:pPr>
                <a:r>
                  <a:rPr lang="en-US" altLang="zh-CN" sz="2400" baseline="0" dirty="0" smtClean="0">
                    <a:effectLst/>
                    <a:ea typeface="宋体" charset="-122"/>
                  </a:rPr>
                  <a:t>Note that node j cannot be infected by node </a:t>
                </a:r>
                <a:r>
                  <a:rPr lang="en-US" altLang="zh-CN" sz="2400" baseline="0" dirty="0" err="1">
                    <a:effectLst/>
                    <a:ea typeface="宋体" charset="-122"/>
                  </a:rPr>
                  <a:t>i</a:t>
                </a:r>
                <a:r>
                  <a:rPr lang="en-US" altLang="zh-CN" sz="2400" baseline="0" dirty="0">
                    <a:effectLst/>
                    <a:ea typeface="宋体" charset="-122"/>
                  </a:rPr>
                  <a:t> if node </a:t>
                </a:r>
                <a:r>
                  <a:rPr lang="en-US" altLang="zh-CN" sz="2400" baseline="0" dirty="0" err="1">
                    <a:effectLst/>
                    <a:ea typeface="宋体" charset="-122"/>
                  </a:rPr>
                  <a:t>i</a:t>
                </a:r>
                <a:r>
                  <a:rPr lang="en-US" altLang="zh-CN" sz="2400" baseline="0" dirty="0">
                    <a:effectLst/>
                    <a:ea typeface="宋体" charset="-122"/>
                  </a:rPr>
                  <a:t> is infected after node </a:t>
                </a:r>
                <a:r>
                  <a:rPr lang="en-US" altLang="zh-CN" sz="2400" baseline="0" dirty="0" smtClean="0">
                    <a:effectLst/>
                    <a:ea typeface="宋体" charset="-122"/>
                  </a:rPr>
                  <a:t>j.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2400" i="1" baseline="0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2400" b="0" i="1" baseline="0" smtClean="0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r>
                          <a:rPr lang="en-US" altLang="zh-CN" sz="2400" i="1" baseline="0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altLang="zh-CN" sz="2400" i="1" baseline="0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𝑗</m:t>
                        </m:r>
                      </m:sub>
                    </m:sSub>
                    <m:r>
                      <a:rPr lang="en-US" altLang="zh-CN" sz="2400" b="0" i="1" baseline="0" smtClean="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&gt;</m:t>
                    </m:r>
                    <m:sSub>
                      <m:sSubPr>
                        <m:ctrlPr>
                          <a:rPr lang="en-US" altLang="zh-CN" sz="2400" i="1" baseline="0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2400" i="1" baseline="0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altLang="zh-CN" sz="2400" i="1" baseline="0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altLang="zh-CN" sz="2400" b="0" i="1" baseline="0" smtClean="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en-US" altLang="zh-CN" sz="2400" baseline="0" dirty="0" smtClean="0">
                  <a:effectLst/>
                  <a:ea typeface="宋体" charset="-122"/>
                </a:endParaRPr>
              </a:p>
              <a:p>
                <a:pPr eaLnBrk="1" hangingPunct="1">
                  <a:defRPr/>
                </a:pPr>
                <a:r>
                  <a:rPr lang="en-US" altLang="zh-CN" sz="2400" baseline="0" dirty="0" smtClean="0">
                    <a:effectLst/>
                    <a:ea typeface="宋体" charset="-122"/>
                  </a:rPr>
                  <a:t>Define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2400" i="1" baseline="0">
                            <a:effectLst/>
                            <a:latin typeface="Cambria Math" panose="02040503050406030204" pitchFamily="18" charset="0"/>
                            <a:ea typeface="宋体" charset="-122"/>
                          </a:rPr>
                        </m:ctrlPr>
                      </m:sSubPr>
                      <m:e>
                        <m:r>
                          <a:rPr lang="en-US" altLang="zh-CN" sz="2400" b="0" i="1" baseline="0" smtClean="0">
                            <a:effectLst/>
                            <a:latin typeface="Cambria Math" panose="02040503050406030204" pitchFamily="18" charset="0"/>
                            <a:ea typeface="宋体" charset="-122"/>
                          </a:rPr>
                          <m:t>𝐹</m:t>
                        </m:r>
                      </m:e>
                      <m:sub>
                        <m:r>
                          <a:rPr lang="en-US" altLang="zh-CN" sz="2400" i="1" baseline="0">
                            <a:effectLst/>
                            <a:latin typeface="Cambria Math" panose="02040503050406030204" pitchFamily="18" charset="0"/>
                            <a:ea typeface="宋体" charset="-122"/>
                          </a:rPr>
                          <m:t>𝑖𝑛</m:t>
                        </m:r>
                      </m:sub>
                    </m:sSub>
                    <m:d>
                      <m:dPr>
                        <m:ctrlPr>
                          <a:rPr lang="en-US" altLang="zh-CN" sz="2400" i="1" baseline="0">
                            <a:effectLst/>
                            <a:latin typeface="Cambria Math" panose="02040503050406030204" pitchFamily="18" charset="0"/>
                            <a:ea typeface="宋体" charset="-122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zh-CN" sz="2400" i="1" baseline="0">
                                <a:effectLst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2400" i="1" baseline="0">
                                <a:effectLst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∆</m:t>
                            </m:r>
                            <m:r>
                              <a:rPr lang="en-US" altLang="zh-CN" sz="2400" i="1" baseline="0">
                                <a:effectLst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en-US" altLang="zh-CN" sz="2400" i="1" baseline="0">
                                <a:effectLst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altLang="zh-CN" sz="2400" i="1" baseline="0">
                                <a:effectLst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altLang="zh-CN" sz="2400" i="1" baseline="0">
                                <a:effectLst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𝑗</m:t>
                            </m:r>
                          </m:sub>
                        </m:sSub>
                        <m:r>
                          <a:rPr lang="en-US" altLang="zh-CN" sz="2400" i="1" baseline="0">
                            <a:effectLst/>
                            <a:latin typeface="Cambria Math" panose="02040503050406030204" pitchFamily="18" charset="0"/>
                            <a:ea typeface="宋体" charset="-122"/>
                          </a:rPr>
                          <m:t>;</m:t>
                        </m:r>
                        <m:sSub>
                          <m:sSubPr>
                            <m:ctrlPr>
                              <a:rPr lang="en-US" altLang="zh-CN" sz="2400" i="1" baseline="0">
                                <a:effectLst/>
                                <a:latin typeface="Cambria Math" panose="02040503050406030204" pitchFamily="18" charset="0"/>
                                <a:ea typeface="宋体" charset="-122"/>
                              </a:rPr>
                            </m:ctrlPr>
                          </m:sSubPr>
                          <m:e>
                            <m:r>
                              <a:rPr lang="en-US" altLang="zh-CN" sz="2400" i="1" baseline="0">
                                <a:effectLst/>
                                <a:latin typeface="Cambria Math" panose="02040503050406030204" pitchFamily="18" charset="0"/>
                                <a:ea typeface="宋体" charset="-122"/>
                              </a:rPr>
                              <m:t>𝑤</m:t>
                            </m:r>
                          </m:e>
                          <m:sub>
                            <m:r>
                              <a:rPr lang="en-US" altLang="zh-CN" sz="2400" i="1" baseline="0">
                                <a:effectLst/>
                                <a:latin typeface="Cambria Math" panose="02040503050406030204" pitchFamily="18" charset="0"/>
                                <a:ea typeface="宋体" charset="-122"/>
                              </a:rPr>
                              <m:t>𝑖</m:t>
                            </m:r>
                            <m:r>
                              <a:rPr lang="en-US" altLang="zh-CN" sz="2400" i="1" baseline="0">
                                <a:effectLst/>
                                <a:latin typeface="Cambria Math" panose="02040503050406030204" pitchFamily="18" charset="0"/>
                                <a:ea typeface="宋体" charset="-122"/>
                              </a:rPr>
                              <m:t>,</m:t>
                            </m:r>
                            <m:r>
                              <a:rPr lang="en-US" altLang="zh-CN" sz="2400" i="1" baseline="0">
                                <a:effectLst/>
                                <a:latin typeface="Cambria Math" panose="02040503050406030204" pitchFamily="18" charset="0"/>
                                <a:ea typeface="宋体" charset="-122"/>
                              </a:rPr>
                              <m:t>𝑗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altLang="zh-CN" sz="2400" i="1" baseline="0" dirty="0" smtClean="0">
                    <a:effectLst/>
                    <a:ea typeface="宋体" charset="-122"/>
                  </a:rPr>
                  <a:t> as </a:t>
                </a:r>
                <a:r>
                  <a:rPr lang="en-US" altLang="zh-CN" sz="2400" baseline="0" dirty="0">
                    <a:effectLst/>
                    <a:ea typeface="宋体" charset="-122"/>
                  </a:rPr>
                  <a:t>t</a:t>
                </a:r>
                <a:r>
                  <a:rPr lang="en-US" altLang="zh-CN" sz="2400" baseline="0" dirty="0" smtClean="0">
                    <a:effectLst/>
                    <a:ea typeface="宋体" charset="-122"/>
                  </a:rPr>
                  <a:t>he cumulative probability function of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2400" i="1" baseline="0">
                            <a:effectLst/>
                            <a:latin typeface="Cambria Math" panose="02040503050406030204" pitchFamily="18" charset="0"/>
                            <a:ea typeface="宋体" charset="-122"/>
                          </a:rPr>
                        </m:ctrlPr>
                      </m:sSubPr>
                      <m:e>
                        <m:r>
                          <a:rPr lang="en-US" altLang="zh-CN" sz="2400" b="0" i="1" baseline="0" smtClean="0">
                            <a:effectLst/>
                            <a:latin typeface="Cambria Math" panose="02040503050406030204" pitchFamily="18" charset="0"/>
                            <a:ea typeface="宋体" charset="-122"/>
                          </a:rPr>
                          <m:t> </m:t>
                        </m:r>
                        <m:r>
                          <a:rPr lang="en-US" altLang="zh-CN" sz="2400" i="1" baseline="0">
                            <a:effectLst/>
                            <a:latin typeface="Cambria Math" panose="02040503050406030204" pitchFamily="18" charset="0"/>
                            <a:ea typeface="宋体" charset="-122"/>
                          </a:rPr>
                          <m:t>𝑓</m:t>
                        </m:r>
                      </m:e>
                      <m:sub>
                        <m:r>
                          <a:rPr lang="en-US" altLang="zh-CN" sz="2400" i="1" baseline="0">
                            <a:effectLst/>
                            <a:latin typeface="Cambria Math" panose="02040503050406030204" pitchFamily="18" charset="0"/>
                            <a:ea typeface="宋体" charset="-122"/>
                          </a:rPr>
                          <m:t>𝑖𝑛</m:t>
                        </m:r>
                      </m:sub>
                    </m:sSub>
                    <m:d>
                      <m:dPr>
                        <m:ctrlPr>
                          <a:rPr lang="en-US" altLang="zh-CN" sz="2400" i="1" baseline="0">
                            <a:effectLst/>
                            <a:latin typeface="Cambria Math" panose="02040503050406030204" pitchFamily="18" charset="0"/>
                            <a:ea typeface="宋体" charset="-122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zh-CN" sz="2400" i="1" baseline="0">
                                <a:effectLst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2400" i="1" baseline="0">
                                <a:effectLst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∆</m:t>
                            </m:r>
                            <m:r>
                              <a:rPr lang="en-US" altLang="zh-CN" sz="2400" i="1" baseline="0">
                                <a:effectLst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en-US" altLang="zh-CN" sz="2400" i="1" baseline="0">
                                <a:effectLst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altLang="zh-CN" sz="2400" i="1" baseline="0">
                                <a:effectLst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altLang="zh-CN" sz="2400" i="1" baseline="0">
                                <a:effectLst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𝑗</m:t>
                            </m:r>
                          </m:sub>
                        </m:sSub>
                        <m:r>
                          <a:rPr lang="en-US" altLang="zh-CN" sz="2400" i="1" baseline="0">
                            <a:effectLst/>
                            <a:latin typeface="Cambria Math" panose="02040503050406030204" pitchFamily="18" charset="0"/>
                            <a:ea typeface="宋体" charset="-122"/>
                          </a:rPr>
                          <m:t>;</m:t>
                        </m:r>
                        <m:sSub>
                          <m:sSubPr>
                            <m:ctrlPr>
                              <a:rPr lang="en-US" altLang="zh-CN" sz="2400" i="1" baseline="0">
                                <a:effectLst/>
                                <a:latin typeface="Cambria Math" panose="02040503050406030204" pitchFamily="18" charset="0"/>
                                <a:ea typeface="宋体" charset="-122"/>
                              </a:rPr>
                            </m:ctrlPr>
                          </m:sSubPr>
                          <m:e>
                            <m:r>
                              <a:rPr lang="en-US" altLang="zh-CN" sz="2400" i="1" baseline="0">
                                <a:effectLst/>
                                <a:latin typeface="Cambria Math" panose="02040503050406030204" pitchFamily="18" charset="0"/>
                                <a:ea typeface="宋体" charset="-122"/>
                              </a:rPr>
                              <m:t>𝑤</m:t>
                            </m:r>
                          </m:e>
                          <m:sub>
                            <m:r>
                              <a:rPr lang="en-US" altLang="zh-CN" sz="2400" i="1" baseline="0">
                                <a:effectLst/>
                                <a:latin typeface="Cambria Math" panose="02040503050406030204" pitchFamily="18" charset="0"/>
                                <a:ea typeface="宋体" charset="-122"/>
                              </a:rPr>
                              <m:t>𝑖</m:t>
                            </m:r>
                            <m:r>
                              <a:rPr lang="en-US" altLang="zh-CN" sz="2400" i="1" baseline="0">
                                <a:effectLst/>
                                <a:latin typeface="Cambria Math" panose="02040503050406030204" pitchFamily="18" charset="0"/>
                                <a:ea typeface="宋体" charset="-122"/>
                              </a:rPr>
                              <m:t>,</m:t>
                            </m:r>
                            <m:r>
                              <a:rPr lang="en-US" altLang="zh-CN" sz="2400" i="1" baseline="0">
                                <a:effectLst/>
                                <a:latin typeface="Cambria Math" panose="02040503050406030204" pitchFamily="18" charset="0"/>
                                <a:ea typeface="宋体" charset="-122"/>
                              </a:rPr>
                              <m:t>𝑗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altLang="zh-CN" sz="2400" baseline="0" dirty="0" smtClean="0">
                    <a:effectLst/>
                    <a:ea typeface="宋体" charset="-122"/>
                  </a:rPr>
                  <a:t>. Define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2400" i="1" baseline="0">
                            <a:effectLst/>
                            <a:latin typeface="Cambria Math" panose="02040503050406030204" pitchFamily="18" charset="0"/>
                            <a:ea typeface="宋体" charset="-122"/>
                          </a:rPr>
                        </m:ctrlPr>
                      </m:sSubPr>
                      <m:e>
                        <m:r>
                          <a:rPr lang="en-US" altLang="zh-CN" sz="2400" b="0" i="1" baseline="0" smtClean="0">
                            <a:effectLst/>
                            <a:latin typeface="Cambria Math" panose="02040503050406030204" pitchFamily="18" charset="0"/>
                            <a:ea typeface="宋体" charset="-122"/>
                          </a:rPr>
                          <m:t>𝑆</m:t>
                        </m:r>
                      </m:e>
                      <m:sub>
                        <m:r>
                          <a:rPr lang="en-US" altLang="zh-CN" sz="2400" i="1" baseline="0">
                            <a:effectLst/>
                            <a:latin typeface="Cambria Math" panose="02040503050406030204" pitchFamily="18" charset="0"/>
                            <a:ea typeface="宋体" charset="-122"/>
                          </a:rPr>
                          <m:t>𝑖𝑛</m:t>
                        </m:r>
                      </m:sub>
                    </m:sSub>
                    <m:d>
                      <m:dPr>
                        <m:ctrlPr>
                          <a:rPr lang="en-US" altLang="zh-CN" sz="2400" i="1" baseline="0">
                            <a:effectLst/>
                            <a:latin typeface="Cambria Math" panose="02040503050406030204" pitchFamily="18" charset="0"/>
                            <a:ea typeface="宋体" charset="-122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zh-CN" sz="2400" i="1" baseline="0">
                                <a:effectLst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2400" i="1" baseline="0">
                                <a:effectLst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∆</m:t>
                            </m:r>
                            <m:r>
                              <a:rPr lang="en-US" altLang="zh-CN" sz="2400" i="1" baseline="0">
                                <a:effectLst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en-US" altLang="zh-CN" sz="2400" i="1" baseline="0">
                                <a:effectLst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altLang="zh-CN" sz="2400" i="1" baseline="0">
                                <a:effectLst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altLang="zh-CN" sz="2400" i="1" baseline="0">
                                <a:effectLst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𝑗</m:t>
                            </m:r>
                          </m:sub>
                        </m:sSub>
                        <m:r>
                          <a:rPr lang="en-US" altLang="zh-CN" sz="2400" i="1" baseline="0">
                            <a:effectLst/>
                            <a:latin typeface="Cambria Math" panose="02040503050406030204" pitchFamily="18" charset="0"/>
                            <a:ea typeface="宋体" charset="-122"/>
                          </a:rPr>
                          <m:t>;</m:t>
                        </m:r>
                        <m:sSub>
                          <m:sSubPr>
                            <m:ctrlPr>
                              <a:rPr lang="en-US" altLang="zh-CN" sz="2400" i="1" baseline="0">
                                <a:effectLst/>
                                <a:latin typeface="Cambria Math" panose="02040503050406030204" pitchFamily="18" charset="0"/>
                                <a:ea typeface="宋体" charset="-122"/>
                              </a:rPr>
                            </m:ctrlPr>
                          </m:sSubPr>
                          <m:e>
                            <m:r>
                              <a:rPr lang="en-US" altLang="zh-CN" sz="2400" i="1" baseline="0">
                                <a:effectLst/>
                                <a:latin typeface="Cambria Math" panose="02040503050406030204" pitchFamily="18" charset="0"/>
                                <a:ea typeface="宋体" charset="-122"/>
                              </a:rPr>
                              <m:t>𝑤</m:t>
                            </m:r>
                          </m:e>
                          <m:sub>
                            <m:r>
                              <a:rPr lang="en-US" altLang="zh-CN" sz="2400" i="1" baseline="0">
                                <a:effectLst/>
                                <a:latin typeface="Cambria Math" panose="02040503050406030204" pitchFamily="18" charset="0"/>
                                <a:ea typeface="宋体" charset="-122"/>
                              </a:rPr>
                              <m:t>𝑖</m:t>
                            </m:r>
                            <m:r>
                              <a:rPr lang="en-US" altLang="zh-CN" sz="2400" i="1" baseline="0">
                                <a:effectLst/>
                                <a:latin typeface="Cambria Math" panose="02040503050406030204" pitchFamily="18" charset="0"/>
                                <a:ea typeface="宋体" charset="-122"/>
                              </a:rPr>
                              <m:t>,</m:t>
                            </m:r>
                            <m:r>
                              <a:rPr lang="en-US" altLang="zh-CN" sz="2400" i="1" baseline="0">
                                <a:effectLst/>
                                <a:latin typeface="Cambria Math" panose="02040503050406030204" pitchFamily="18" charset="0"/>
                                <a:ea typeface="宋体" charset="-122"/>
                              </a:rPr>
                              <m:t>𝑗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altLang="zh-CN" sz="2400" baseline="0" dirty="0" smtClean="0">
                    <a:effectLst/>
                    <a:ea typeface="宋体" charset="-122"/>
                  </a:rPr>
                  <a:t>=1-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2400" i="1" baseline="0" smtClean="0">
                            <a:effectLst/>
                            <a:latin typeface="Cambria Math" panose="02040503050406030204" pitchFamily="18" charset="0"/>
                            <a:ea typeface="宋体" charset="-122"/>
                          </a:rPr>
                        </m:ctrlPr>
                      </m:sSubPr>
                      <m:e>
                        <m:r>
                          <a:rPr lang="en-US" altLang="zh-CN" sz="2400" i="1" baseline="0">
                            <a:effectLst/>
                            <a:latin typeface="Cambria Math" panose="02040503050406030204" pitchFamily="18" charset="0"/>
                            <a:ea typeface="宋体" charset="-122"/>
                          </a:rPr>
                          <m:t>𝐹</m:t>
                        </m:r>
                      </m:e>
                      <m:sub>
                        <m:r>
                          <a:rPr lang="en-US" altLang="zh-CN" sz="2400" i="1" baseline="0">
                            <a:effectLst/>
                            <a:latin typeface="Cambria Math" panose="02040503050406030204" pitchFamily="18" charset="0"/>
                            <a:ea typeface="宋体" charset="-122"/>
                          </a:rPr>
                          <m:t>𝑖𝑛</m:t>
                        </m:r>
                      </m:sub>
                    </m:sSub>
                    <m:d>
                      <m:dPr>
                        <m:ctrlPr>
                          <a:rPr lang="en-US" altLang="zh-CN" sz="2400" i="1" baseline="0">
                            <a:effectLst/>
                            <a:latin typeface="Cambria Math" panose="02040503050406030204" pitchFamily="18" charset="0"/>
                            <a:ea typeface="宋体" charset="-122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zh-CN" sz="2400" i="1" baseline="0">
                                <a:effectLst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2400" i="1" baseline="0">
                                <a:effectLst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∆</m:t>
                            </m:r>
                            <m:r>
                              <a:rPr lang="en-US" altLang="zh-CN" sz="2400" i="1" baseline="0">
                                <a:effectLst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en-US" altLang="zh-CN" sz="2400" i="1" baseline="0">
                                <a:effectLst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altLang="zh-CN" sz="2400" i="1" baseline="0">
                                <a:effectLst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altLang="zh-CN" sz="2400" i="1" baseline="0">
                                <a:effectLst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𝑗</m:t>
                            </m:r>
                          </m:sub>
                        </m:sSub>
                        <m:r>
                          <a:rPr lang="en-US" altLang="zh-CN" sz="2400" i="1" baseline="0">
                            <a:effectLst/>
                            <a:latin typeface="Cambria Math" panose="02040503050406030204" pitchFamily="18" charset="0"/>
                            <a:ea typeface="宋体" charset="-122"/>
                          </a:rPr>
                          <m:t>;</m:t>
                        </m:r>
                        <m:sSub>
                          <m:sSubPr>
                            <m:ctrlPr>
                              <a:rPr lang="en-US" altLang="zh-CN" sz="2400" i="1" baseline="0">
                                <a:effectLst/>
                                <a:latin typeface="Cambria Math" panose="02040503050406030204" pitchFamily="18" charset="0"/>
                                <a:ea typeface="宋体" charset="-122"/>
                              </a:rPr>
                            </m:ctrlPr>
                          </m:sSubPr>
                          <m:e>
                            <m:r>
                              <a:rPr lang="en-US" altLang="zh-CN" sz="2400" i="1" baseline="0">
                                <a:effectLst/>
                                <a:latin typeface="Cambria Math" panose="02040503050406030204" pitchFamily="18" charset="0"/>
                                <a:ea typeface="宋体" charset="-122"/>
                              </a:rPr>
                              <m:t>𝑤</m:t>
                            </m:r>
                          </m:e>
                          <m:sub>
                            <m:r>
                              <a:rPr lang="en-US" altLang="zh-CN" sz="2400" i="1" baseline="0">
                                <a:effectLst/>
                                <a:latin typeface="Cambria Math" panose="02040503050406030204" pitchFamily="18" charset="0"/>
                                <a:ea typeface="宋体" charset="-122"/>
                              </a:rPr>
                              <m:t>𝑖</m:t>
                            </m:r>
                            <m:r>
                              <a:rPr lang="en-US" altLang="zh-CN" sz="2400" i="1" baseline="0">
                                <a:effectLst/>
                                <a:latin typeface="Cambria Math" panose="02040503050406030204" pitchFamily="18" charset="0"/>
                                <a:ea typeface="宋体" charset="-122"/>
                              </a:rPr>
                              <m:t>,</m:t>
                            </m:r>
                            <m:r>
                              <a:rPr lang="en-US" altLang="zh-CN" sz="2400" i="1" baseline="0">
                                <a:effectLst/>
                                <a:latin typeface="Cambria Math" panose="02040503050406030204" pitchFamily="18" charset="0"/>
                                <a:ea typeface="宋体" charset="-122"/>
                              </a:rPr>
                              <m:t>𝑗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altLang="zh-CN" sz="2400" baseline="0" dirty="0" smtClean="0">
                    <a:effectLst/>
                    <a:ea typeface="宋体" charset="-122"/>
                  </a:rPr>
                  <a:t> which means node j is not infected by node </a:t>
                </a:r>
                <a:r>
                  <a:rPr lang="en-US" altLang="zh-CN" sz="2400" baseline="0" dirty="0" err="1" smtClean="0">
                    <a:effectLst/>
                    <a:ea typeface="宋体" charset="-122"/>
                  </a:rPr>
                  <a:t>i</a:t>
                </a:r>
                <a:r>
                  <a:rPr lang="en-US" altLang="zh-CN" sz="2400" baseline="0" dirty="0" smtClean="0">
                    <a:effectLst/>
                    <a:ea typeface="宋体" charset="-122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2400" i="1" baseline="0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2400" i="1" baseline="0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en-US" altLang="zh-CN" sz="2400" i="1" baseline="0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altLang="zh-CN" sz="2400" i="1" baseline="0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  <m:r>
                          <a:rPr lang="en-US" altLang="zh-CN" sz="2400" i="1" baseline="0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r>
                          <a:rPr lang="en-US" altLang="zh-CN" sz="2400" i="1" baseline="0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𝑗</m:t>
                        </m:r>
                      </m:sub>
                    </m:sSub>
                  </m:oMath>
                </a14:m>
                <a:r>
                  <a:rPr lang="en-US" altLang="zh-CN" sz="2400" baseline="0" dirty="0" smtClean="0">
                    <a:effectLst/>
                    <a:ea typeface="宋体" charset="-122"/>
                  </a:rPr>
                  <a:t> time </a:t>
                </a:r>
                <a:r>
                  <a:rPr lang="en-US" altLang="zh-CN" sz="2400" baseline="0" dirty="0">
                    <a:effectLst/>
                    <a:ea typeface="宋体" charset="-122"/>
                  </a:rPr>
                  <a:t>after node </a:t>
                </a:r>
                <a:r>
                  <a:rPr lang="en-US" altLang="zh-CN" sz="2400" baseline="0" dirty="0" err="1">
                    <a:effectLst/>
                    <a:ea typeface="宋体" charset="-122"/>
                  </a:rPr>
                  <a:t>i</a:t>
                </a:r>
                <a:r>
                  <a:rPr lang="en-US" altLang="zh-CN" sz="2400" baseline="0" dirty="0">
                    <a:effectLst/>
                    <a:ea typeface="宋体" charset="-122"/>
                  </a:rPr>
                  <a:t> </a:t>
                </a:r>
                <a:r>
                  <a:rPr lang="en-US" altLang="zh-CN" sz="2400" baseline="0" dirty="0" smtClean="0">
                    <a:effectLst/>
                    <a:ea typeface="宋体" charset="-122"/>
                  </a:rPr>
                  <a:t>was infected. </a:t>
                </a:r>
                <a:r>
                  <a:rPr lang="en-US" altLang="zh-CN" sz="2400" baseline="0" dirty="0" smtClean="0">
                    <a:effectLst/>
                    <a:ea typeface="宋体" charset="-122"/>
                  </a:rPr>
                  <a:t>Similarly for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2400" i="1" baseline="0">
                            <a:effectLst/>
                            <a:latin typeface="Cambria Math" panose="02040503050406030204" pitchFamily="18" charset="0"/>
                            <a:ea typeface="宋体" charset="-122"/>
                          </a:rPr>
                        </m:ctrlPr>
                      </m:sSubPr>
                      <m:e>
                        <m:r>
                          <a:rPr lang="en-US" altLang="zh-CN" sz="2400" i="1" baseline="0">
                            <a:effectLst/>
                            <a:latin typeface="Cambria Math" panose="02040503050406030204" pitchFamily="18" charset="0"/>
                            <a:ea typeface="宋体" charset="-122"/>
                          </a:rPr>
                          <m:t>𝐹</m:t>
                        </m:r>
                      </m:e>
                      <m:sub>
                        <m:r>
                          <a:rPr lang="en-US" altLang="zh-CN" sz="2400" b="0" i="1" baseline="0" smtClean="0">
                            <a:effectLst/>
                            <a:latin typeface="Cambria Math" panose="02040503050406030204" pitchFamily="18" charset="0"/>
                            <a:ea typeface="宋体" charset="-122"/>
                          </a:rPr>
                          <m:t>𝑒𝑥</m:t>
                        </m:r>
                      </m:sub>
                    </m:sSub>
                    <m:d>
                      <m:dPr>
                        <m:ctrlPr>
                          <a:rPr lang="en-US" altLang="zh-CN" sz="2400" i="1" baseline="0">
                            <a:effectLst/>
                            <a:latin typeface="Cambria Math" panose="02040503050406030204" pitchFamily="18" charset="0"/>
                            <a:ea typeface="宋体" charset="-122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zh-CN" sz="2400" i="1" baseline="0">
                                <a:effectLst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2400" i="1" baseline="0">
                                <a:effectLst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∆</m:t>
                            </m:r>
                            <m:r>
                              <a:rPr lang="en-US" altLang="zh-CN" sz="2400" i="1" baseline="0">
                                <a:effectLst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en-US" altLang="zh-CN" sz="2400" b="0" i="1" baseline="0" smtClean="0">
                                <a:effectLst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altLang="zh-CN" sz="2400" i="1" baseline="0">
                                <a:effectLst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altLang="zh-CN" sz="2400" i="1" baseline="0">
                                <a:effectLst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𝑗</m:t>
                            </m:r>
                          </m:sub>
                        </m:sSub>
                        <m:r>
                          <a:rPr lang="en-US" altLang="zh-CN" sz="2400" i="1" baseline="0">
                            <a:effectLst/>
                            <a:latin typeface="Cambria Math" panose="02040503050406030204" pitchFamily="18" charset="0"/>
                            <a:ea typeface="宋体" charset="-122"/>
                          </a:rPr>
                          <m:t>;</m:t>
                        </m:r>
                        <m:sSub>
                          <m:sSubPr>
                            <m:ctrlPr>
                              <a:rPr lang="en-US" altLang="zh-CN" sz="2400" i="1" baseline="0">
                                <a:effectLst/>
                                <a:latin typeface="Cambria Math" panose="02040503050406030204" pitchFamily="18" charset="0"/>
                                <a:ea typeface="宋体" charset="-122"/>
                              </a:rPr>
                            </m:ctrlPr>
                          </m:sSubPr>
                          <m:e>
                            <m:r>
                              <a:rPr lang="en-US" altLang="zh-CN" sz="2400" i="1" baseline="0">
                                <a:effectLst/>
                                <a:latin typeface="Cambria Math" panose="02040503050406030204" pitchFamily="18" charset="0"/>
                                <a:ea typeface="宋体" charset="-122"/>
                              </a:rPr>
                              <m:t>𝑤</m:t>
                            </m:r>
                          </m:e>
                          <m:sub>
                            <m:r>
                              <a:rPr lang="en-US" altLang="zh-CN" sz="2400" b="0" i="1" baseline="0" smtClean="0">
                                <a:effectLst/>
                                <a:latin typeface="Cambria Math" panose="02040503050406030204" pitchFamily="18" charset="0"/>
                                <a:ea typeface="宋体" charset="-122"/>
                              </a:rPr>
                              <m:t>𝑥</m:t>
                            </m:r>
                            <m:r>
                              <a:rPr lang="en-US" altLang="zh-CN" sz="2400" i="1" baseline="0">
                                <a:effectLst/>
                                <a:latin typeface="Cambria Math" panose="02040503050406030204" pitchFamily="18" charset="0"/>
                                <a:ea typeface="宋体" charset="-122"/>
                              </a:rPr>
                              <m:t>,</m:t>
                            </m:r>
                            <m:r>
                              <a:rPr lang="en-US" altLang="zh-CN" sz="2400" i="1" baseline="0">
                                <a:effectLst/>
                                <a:latin typeface="Cambria Math" panose="02040503050406030204" pitchFamily="18" charset="0"/>
                                <a:ea typeface="宋体" charset="-122"/>
                              </a:rPr>
                              <m:t>𝑗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altLang="zh-CN" sz="2400" baseline="0" dirty="0" smtClean="0">
                    <a:effectLst/>
                    <a:ea typeface="宋体" charset="-122"/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2400" i="1" baseline="0">
                            <a:effectLst/>
                            <a:latin typeface="Cambria Math" panose="02040503050406030204" pitchFamily="18" charset="0"/>
                            <a:ea typeface="宋体" charset="-122"/>
                          </a:rPr>
                        </m:ctrlPr>
                      </m:sSubPr>
                      <m:e>
                        <m:r>
                          <a:rPr lang="en-US" altLang="zh-CN" sz="2400" i="1" baseline="0">
                            <a:effectLst/>
                            <a:latin typeface="Cambria Math" panose="02040503050406030204" pitchFamily="18" charset="0"/>
                            <a:ea typeface="宋体" charset="-122"/>
                          </a:rPr>
                          <m:t>𝑆</m:t>
                        </m:r>
                      </m:e>
                      <m:sub>
                        <m:r>
                          <a:rPr lang="en-US" altLang="zh-CN" sz="2400" b="0" i="1" baseline="0" smtClean="0">
                            <a:effectLst/>
                            <a:latin typeface="Cambria Math" panose="02040503050406030204" pitchFamily="18" charset="0"/>
                            <a:ea typeface="宋体" charset="-122"/>
                          </a:rPr>
                          <m:t>𝑒𝑥</m:t>
                        </m:r>
                      </m:sub>
                    </m:sSub>
                    <m:d>
                      <m:dPr>
                        <m:ctrlPr>
                          <a:rPr lang="en-US" altLang="zh-CN" sz="2400" i="1" baseline="0">
                            <a:effectLst/>
                            <a:latin typeface="Cambria Math" panose="02040503050406030204" pitchFamily="18" charset="0"/>
                            <a:ea typeface="宋体" charset="-122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zh-CN" sz="2400" i="1" baseline="0">
                                <a:effectLst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2400" i="1" baseline="0">
                                <a:effectLst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∆</m:t>
                            </m:r>
                            <m:r>
                              <a:rPr lang="en-US" altLang="zh-CN" sz="2400" i="1" baseline="0">
                                <a:effectLst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en-US" altLang="zh-CN" sz="2400" b="0" i="1" baseline="0" smtClean="0">
                                <a:effectLst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altLang="zh-CN" sz="2400" i="1" baseline="0">
                                <a:effectLst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altLang="zh-CN" sz="2400" i="1" baseline="0">
                                <a:effectLst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𝑗</m:t>
                            </m:r>
                          </m:sub>
                        </m:sSub>
                        <m:r>
                          <a:rPr lang="en-US" altLang="zh-CN" sz="2400" i="1" baseline="0">
                            <a:effectLst/>
                            <a:latin typeface="Cambria Math" panose="02040503050406030204" pitchFamily="18" charset="0"/>
                            <a:ea typeface="宋体" charset="-122"/>
                          </a:rPr>
                          <m:t>;</m:t>
                        </m:r>
                        <m:sSub>
                          <m:sSubPr>
                            <m:ctrlPr>
                              <a:rPr lang="en-US" altLang="zh-CN" sz="2400" i="1" baseline="0">
                                <a:effectLst/>
                                <a:latin typeface="Cambria Math" panose="02040503050406030204" pitchFamily="18" charset="0"/>
                                <a:ea typeface="宋体" charset="-122"/>
                              </a:rPr>
                            </m:ctrlPr>
                          </m:sSubPr>
                          <m:e>
                            <m:r>
                              <a:rPr lang="en-US" altLang="zh-CN" sz="2400" i="1" baseline="0">
                                <a:effectLst/>
                                <a:latin typeface="Cambria Math" panose="02040503050406030204" pitchFamily="18" charset="0"/>
                                <a:ea typeface="宋体" charset="-122"/>
                              </a:rPr>
                              <m:t>𝑤</m:t>
                            </m:r>
                          </m:e>
                          <m:sub>
                            <m:r>
                              <a:rPr lang="en-US" altLang="zh-CN" sz="2400" b="0" i="1" baseline="0" smtClean="0">
                                <a:effectLst/>
                                <a:latin typeface="Cambria Math" panose="02040503050406030204" pitchFamily="18" charset="0"/>
                                <a:ea typeface="宋体" charset="-122"/>
                              </a:rPr>
                              <m:t>𝑥</m:t>
                            </m:r>
                            <m:r>
                              <a:rPr lang="en-US" altLang="zh-CN" sz="2400" i="1" baseline="0">
                                <a:effectLst/>
                                <a:latin typeface="Cambria Math" panose="02040503050406030204" pitchFamily="18" charset="0"/>
                                <a:ea typeface="宋体" charset="-122"/>
                              </a:rPr>
                              <m:t>,</m:t>
                            </m:r>
                            <m:r>
                              <a:rPr lang="en-US" altLang="zh-CN" sz="2400" i="1" baseline="0">
                                <a:effectLst/>
                                <a:latin typeface="Cambria Math" panose="02040503050406030204" pitchFamily="18" charset="0"/>
                                <a:ea typeface="宋体" charset="-122"/>
                              </a:rPr>
                              <m:t>𝑗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altLang="zh-CN" sz="2400" baseline="0" dirty="0" smtClean="0">
                    <a:effectLst/>
                    <a:ea typeface="宋体" charset="-122"/>
                  </a:rPr>
                  <a:t>.</a:t>
                </a:r>
              </a:p>
              <a:p>
                <a:pPr eaLnBrk="1" hangingPunct="1">
                  <a:defRPr/>
                </a:pPr>
                <a:r>
                  <a:rPr lang="en-US" altLang="zh-CN" sz="2400" baseline="0" dirty="0">
                    <a:effectLst/>
                    <a:ea typeface="宋体" charset="-122"/>
                  </a:rPr>
                  <a:t>Define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2400" i="1" baseline="0">
                            <a:effectLst/>
                            <a:latin typeface="Cambria Math" panose="02040503050406030204" pitchFamily="18" charset="0"/>
                            <a:ea typeface="宋体" charset="-122"/>
                          </a:rPr>
                        </m:ctrlPr>
                      </m:sSubPr>
                      <m:e>
                        <m:r>
                          <a:rPr lang="en-US" altLang="zh-CN" sz="2400" i="1" baseline="0">
                            <a:effectLst/>
                            <a:latin typeface="Cambria Math" panose="02040503050406030204" pitchFamily="18" charset="0"/>
                            <a:ea typeface="宋体" charset="-122"/>
                          </a:rPr>
                          <m:t>𝑓</m:t>
                        </m:r>
                      </m:e>
                      <m:sub>
                        <m:r>
                          <a:rPr lang="en-US" altLang="zh-CN" sz="2400" i="1" baseline="0">
                            <a:effectLst/>
                            <a:latin typeface="Cambria Math" panose="02040503050406030204" pitchFamily="18" charset="0"/>
                            <a:ea typeface="宋体" charset="-122"/>
                          </a:rPr>
                          <m:t>𝑗</m:t>
                        </m:r>
                      </m:sub>
                    </m:sSub>
                    <m:r>
                      <a:rPr lang="en-US" altLang="zh-CN" sz="2400" i="1" baseline="0">
                        <a:effectLst/>
                        <a:latin typeface="Cambria Math" panose="02040503050406030204" pitchFamily="18" charset="0"/>
                        <a:ea typeface="宋体" charset="-122"/>
                      </a:rPr>
                      <m:t>(</m:t>
                    </m:r>
                    <m:sSub>
                      <m:sSubPr>
                        <m:ctrlPr>
                          <a:rPr lang="en-US" altLang="zh-CN" sz="2400" i="1" baseline="0">
                            <a:effectLst/>
                            <a:latin typeface="Cambria Math" panose="02040503050406030204" pitchFamily="18" charset="0"/>
                            <a:ea typeface="宋体" charset="-122"/>
                          </a:rPr>
                        </m:ctrlPr>
                      </m:sSubPr>
                      <m:e>
                        <m:r>
                          <a:rPr lang="en-US" altLang="zh-CN" sz="2400" i="1" baseline="0">
                            <a:effectLst/>
                            <a:latin typeface="Cambria Math" panose="02040503050406030204" pitchFamily="18" charset="0"/>
                            <a:ea typeface="宋体" charset="-122"/>
                          </a:rPr>
                          <m:t>𝑡</m:t>
                        </m:r>
                      </m:e>
                      <m:sub>
                        <m:r>
                          <a:rPr lang="en-US" altLang="zh-CN" sz="2400" i="1" baseline="0">
                            <a:effectLst/>
                            <a:latin typeface="Cambria Math" panose="02040503050406030204" pitchFamily="18" charset="0"/>
                            <a:ea typeface="宋体" charset="-122"/>
                          </a:rPr>
                          <m:t>𝑗</m:t>
                        </m:r>
                      </m:sub>
                    </m:sSub>
                    <m:r>
                      <a:rPr lang="en-US" altLang="zh-CN" sz="2400" i="1" baseline="0">
                        <a:effectLst/>
                        <a:latin typeface="Cambria Math" panose="02040503050406030204" pitchFamily="18" charset="0"/>
                        <a:ea typeface="宋体" charset="-122"/>
                      </a:rPr>
                      <m:t>)</m:t>
                    </m:r>
                  </m:oMath>
                </a14:m>
                <a:r>
                  <a:rPr lang="en-US" altLang="zh-CN" sz="2400" i="1" baseline="0" dirty="0">
                    <a:effectLst/>
                    <a:ea typeface="宋体" charset="-122"/>
                  </a:rPr>
                  <a:t> </a:t>
                </a:r>
                <a:r>
                  <a:rPr lang="en-US" altLang="zh-CN" sz="2400" baseline="0" dirty="0">
                    <a:effectLst/>
                    <a:ea typeface="宋体" charset="-122"/>
                  </a:rPr>
                  <a:t>as the probability density of node j </a:t>
                </a:r>
                <a:r>
                  <a:rPr lang="en-US" altLang="zh-CN" sz="2400" baseline="0" dirty="0">
                    <a:effectLst/>
                    <a:ea typeface="宋体" charset="-122"/>
                  </a:rPr>
                  <a:t>getting infected at </a:t>
                </a:r>
                <a:r>
                  <a:rPr lang="en-US" altLang="zh-CN" sz="2400" baseline="0" dirty="0">
                    <a:effectLst/>
                    <a:ea typeface="宋体" charset="-122"/>
                  </a:rPr>
                  <a:t>moment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2400" i="1" baseline="0">
                            <a:effectLst/>
                            <a:latin typeface="Cambria Math" panose="02040503050406030204" pitchFamily="18" charset="0"/>
                            <a:ea typeface="宋体" charset="-122"/>
                          </a:rPr>
                        </m:ctrlPr>
                      </m:sSubPr>
                      <m:e>
                        <m:r>
                          <a:rPr lang="en-US" altLang="zh-CN" sz="2400" i="1" baseline="0">
                            <a:effectLst/>
                            <a:latin typeface="Cambria Math" panose="02040503050406030204" pitchFamily="18" charset="0"/>
                            <a:ea typeface="宋体" charset="-122"/>
                          </a:rPr>
                          <m:t>𝑡</m:t>
                        </m:r>
                      </m:e>
                      <m:sub>
                        <m:r>
                          <a:rPr lang="en-US" altLang="zh-CN" sz="2400" i="1" baseline="0">
                            <a:effectLst/>
                            <a:latin typeface="Cambria Math" panose="02040503050406030204" pitchFamily="18" charset="0"/>
                            <a:ea typeface="宋体" charset="-122"/>
                          </a:rPr>
                          <m:t>𝑗</m:t>
                        </m:r>
                      </m:sub>
                    </m:sSub>
                  </m:oMath>
                </a14:m>
                <a:r>
                  <a:rPr lang="en-US" altLang="zh-CN" sz="2400" baseline="0" dirty="0">
                    <a:effectLst/>
                    <a:ea typeface="宋体" charset="-122"/>
                  </a:rPr>
                  <a:t>.</a:t>
                </a:r>
              </a:p>
              <a:p>
                <a:pPr eaLnBrk="1" hangingPunct="1">
                  <a:defRPr/>
                </a:pPr>
                <a:endParaRPr lang="en-US" altLang="zh-CN" sz="2400" baseline="0" dirty="0" smtClean="0">
                  <a:effectLst/>
                  <a:ea typeface="宋体" charset="-122"/>
                </a:endParaRPr>
              </a:p>
              <a:p>
                <a:pPr marL="0" indent="0" eaLnBrk="1" hangingPunct="1">
                  <a:buNone/>
                  <a:defRPr/>
                </a:pPr>
                <a:endParaRPr lang="en-US" altLang="zh-CN" sz="2000" baseline="0" dirty="0" smtClean="0">
                  <a:effectLst/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0" indent="0" eaLnBrk="1" hangingPunct="1">
                  <a:buNone/>
                  <a:defRPr/>
                </a:pPr>
                <a:endParaRPr lang="en-US" altLang="zh-CN" sz="2000" baseline="0" dirty="0" smtClean="0">
                  <a:effectLst/>
                  <a:ea typeface="宋体" charset="-122"/>
                </a:endParaRPr>
              </a:p>
              <a:p>
                <a:pPr eaLnBrk="1" hangingPunct="1">
                  <a:defRPr/>
                </a:pPr>
                <a:endParaRPr lang="en-US" altLang="zh-CN" sz="2000" baseline="0" dirty="0" smtClean="0">
                  <a:effectLst/>
                  <a:ea typeface="宋体" charset="-122"/>
                </a:endParaRPr>
              </a:p>
              <a:p>
                <a:pPr marL="0" indent="0" eaLnBrk="1" hangingPunct="1">
                  <a:buNone/>
                  <a:defRPr/>
                </a:pPr>
                <a:endParaRPr lang="en-US" altLang="zh-CN" sz="2000" baseline="0" dirty="0" smtClean="0">
                  <a:effectLst/>
                  <a:ea typeface="宋体" charset="-122"/>
                </a:endParaRPr>
              </a:p>
              <a:p>
                <a:pPr eaLnBrk="1" hangingPunct="1">
                  <a:defRPr/>
                </a:pPr>
                <a:endParaRPr lang="en-US" altLang="zh-CN" sz="2000" baseline="0" dirty="0" smtClean="0">
                  <a:effectLst/>
                  <a:ea typeface="宋体" charset="-122"/>
                </a:endParaRPr>
              </a:p>
              <a:p>
                <a:pPr eaLnBrk="1" hangingPunct="1">
                  <a:defRPr/>
                </a:pPr>
                <a:endParaRPr lang="en-US" altLang="zh-CN" sz="2000" baseline="0" dirty="0" smtClean="0">
                  <a:effectLst/>
                  <a:ea typeface="宋体" charset="-122"/>
                </a:endParaRPr>
              </a:p>
              <a:p>
                <a:pPr marL="0" indent="0" eaLnBrk="1" hangingPunct="1">
                  <a:buNone/>
                  <a:defRPr/>
                </a:pPr>
                <a:endParaRPr lang="en-US" altLang="zh-CN" sz="2000" baseline="0" dirty="0" smtClean="0">
                  <a:effectLst/>
                  <a:ea typeface="宋体" charset="-122"/>
                </a:endParaRPr>
              </a:p>
              <a:p>
                <a:pPr marL="0" indent="0" eaLnBrk="1" hangingPunct="1">
                  <a:buFont typeface="Wingdings" pitchFamily="2" charset="2"/>
                  <a:buNone/>
                  <a:defRPr/>
                </a:pPr>
                <a:endParaRPr lang="en-US" altLang="zh-CN" sz="2000" baseline="0" dirty="0" smtClean="0">
                  <a:effectLst/>
                  <a:ea typeface="宋体" charset="-122"/>
                </a:endParaRPr>
              </a:p>
              <a:p>
                <a:pPr eaLnBrk="1" hangingPunct="1">
                  <a:defRPr/>
                </a:pPr>
                <a:endParaRPr lang="en-US" altLang="zh-CN" sz="2000" baseline="0" dirty="0" smtClean="0">
                  <a:effectLst/>
                  <a:ea typeface="宋体" charset="-122"/>
                </a:endParaRPr>
              </a:p>
            </p:txBody>
          </p:sp>
        </mc:Choice>
        <mc:Fallback>
          <p:sp>
            <p:nvSpPr>
              <p:cNvPr id="6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04826" y="950914"/>
                <a:ext cx="8260352" cy="5427026"/>
              </a:xfrm>
              <a:prstGeom prst="rect">
                <a:avLst/>
              </a:prstGeom>
              <a:blipFill rotWithShape="0">
                <a:blip r:embed="rId3"/>
                <a:stretch>
                  <a:fillRect l="-1033" t="-787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页脚占位符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big data</a:t>
            </a:r>
            <a:endParaRPr lang="zh-CN" dirty="0"/>
          </a:p>
        </p:txBody>
      </p:sp>
      <p:sp>
        <p:nvSpPr>
          <p:cNvPr id="8" name="灯片编号占位符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D7C4624-FF7F-4B88-BAE4-040956CE4ACF}" type="slidenum">
              <a:rPr lang="en-US" altLang="zh-CN" smtClean="0"/>
              <a:pPr>
                <a:defRPr/>
              </a:pPr>
              <a:t>6</a:t>
            </a:fld>
            <a:endParaRPr lang="zh-CN"/>
          </a:p>
        </p:txBody>
      </p:sp>
    </p:spTree>
    <p:extLst>
      <p:ext uri="{BB962C8B-B14F-4D97-AF65-F5344CB8AC3E}">
        <p14:creationId xmlns:p14="http://schemas.microsoft.com/office/powerpoint/2010/main" val="406290798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393700" y="38100"/>
            <a:ext cx="82423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l">
              <a:defRPr/>
            </a:pPr>
            <a:r>
              <a:rPr lang="en-US" altLang="zh-CN" sz="3600" b="1" i="1" kern="0" baseline="0" dirty="0" smtClean="0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宋体" pitchFamily="2" charset="-122"/>
              </a:rPr>
              <a:t>Probabilistic Model</a:t>
            </a:r>
            <a:endParaRPr lang="en-US" altLang="zh-CN" sz="3600" b="1" i="1" kern="0" baseline="0" dirty="0">
              <a:solidFill>
                <a:schemeClr val="folHlink"/>
              </a:solidFill>
              <a:effectLst>
                <a:outerShdw blurRad="38100" dist="38100" dir="2700000" algn="tl">
                  <a:srgbClr val="C0C0C0"/>
                </a:outerShdw>
              </a:effectLst>
              <a:ea typeface="宋体" pitchFamily="2" charset="-122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Rectangle 3"/>
              <p:cNvSpPr>
                <a:spLocks noChangeArrowheads="1"/>
              </p:cNvSpPr>
              <p:nvPr/>
            </p:nvSpPr>
            <p:spPr bwMode="auto">
              <a:xfrm>
                <a:off x="504826" y="950914"/>
                <a:ext cx="8260352" cy="54270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marL="342900" indent="-342900" algn="l" eaLnBrk="0" hangingPunct="0">
                  <a:spcBef>
                    <a:spcPct val="20000"/>
                  </a:spcBef>
                  <a:buClr>
                    <a:schemeClr val="folHlink"/>
                  </a:buClr>
                  <a:buFont typeface="Wingdings" pitchFamily="2" charset="2"/>
                  <a:buChar char="q"/>
                  <a:defRPr sz="2800">
                    <a:solidFill>
                      <a:schemeClr val="tx2"/>
                    </a:solidFill>
                    <a:latin typeface="Arial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lr>
                    <a:schemeClr val="folHlink"/>
                  </a:buClr>
                  <a:buFont typeface="Wingdings" pitchFamily="2" charset="2"/>
                  <a:buChar char="Ø"/>
                  <a:defRPr sz="2400" b="1">
                    <a:solidFill>
                      <a:srgbClr val="000066"/>
                    </a:solidFill>
                    <a:latin typeface="Garamond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lr>
                    <a:schemeClr val="folHlink"/>
                  </a:buClr>
                  <a:buFont typeface="Times New Roman" pitchFamily="18" charset="0"/>
                  <a:buChar char="–"/>
                  <a:defRPr sz="2000" i="1">
                    <a:solidFill>
                      <a:srgbClr val="5F5F5F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lr>
                    <a:schemeClr val="folHlink"/>
                  </a:buClr>
                  <a:buSzPct val="100000"/>
                  <a:buChar char="o"/>
                  <a:defRPr>
                    <a:solidFill>
                      <a:srgbClr val="FF0000"/>
                    </a:solidFill>
                    <a:latin typeface="Arial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lr>
                    <a:schemeClr val="folHlink"/>
                  </a:buClr>
                  <a:buSzPct val="100000"/>
                  <a:buFont typeface="Wingdings" pitchFamily="2" charset="2"/>
                  <a:buChar char="ü"/>
                  <a:defRPr sz="1600" b="1" i="1">
                    <a:solidFill>
                      <a:srgbClr val="660066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00000"/>
                  <a:buFont typeface="Wingdings" pitchFamily="2" charset="2"/>
                  <a:buChar char="ü"/>
                  <a:defRPr sz="1600" b="1" i="1">
                    <a:solidFill>
                      <a:srgbClr val="660066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00000"/>
                  <a:buFont typeface="Wingdings" pitchFamily="2" charset="2"/>
                  <a:buChar char="ü"/>
                  <a:defRPr sz="1600" b="1" i="1">
                    <a:solidFill>
                      <a:srgbClr val="660066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00000"/>
                  <a:buFont typeface="Wingdings" pitchFamily="2" charset="2"/>
                  <a:buChar char="ü"/>
                  <a:defRPr sz="1600" b="1" i="1">
                    <a:solidFill>
                      <a:srgbClr val="660066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00000"/>
                  <a:buFont typeface="Wingdings" pitchFamily="2" charset="2"/>
                  <a:buChar char="ü"/>
                  <a:defRPr sz="1600" b="1" i="1">
                    <a:solidFill>
                      <a:srgbClr val="660066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defRPr/>
                </a:pPr>
                <a:r>
                  <a:rPr lang="en-US" altLang="zh-CN" sz="2400" baseline="0" dirty="0">
                    <a:effectLst/>
                    <a:ea typeface="宋体" charset="-122"/>
                  </a:rPr>
                  <a:t>Suppose </a:t>
                </a:r>
                <a:r>
                  <a:rPr lang="en-US" altLang="zh-CN" sz="2400" baseline="0" dirty="0" smtClean="0">
                    <a:effectLst/>
                    <a:ea typeface="宋体" charset="-122"/>
                  </a:rPr>
                  <a:t>the set c includes all </a:t>
                </a:r>
                <a:r>
                  <a:rPr lang="en-US" altLang="zh-CN" sz="2400" baseline="0" dirty="0">
                    <a:effectLst/>
                    <a:ea typeface="宋体" charset="-122"/>
                  </a:rPr>
                  <a:t>infected </a:t>
                </a:r>
                <a:r>
                  <a:rPr lang="en-US" altLang="zh-CN" sz="2400" baseline="0" dirty="0" smtClean="0">
                    <a:effectLst/>
                    <a:ea typeface="宋体" charset="-122"/>
                  </a:rPr>
                  <a:t>nodes </a:t>
                </a:r>
                <a:r>
                  <a:rPr lang="en-US" altLang="zh-CN" sz="2400" baseline="0" dirty="0" smtClean="0">
                    <a:effectLst/>
                    <a:ea typeface="宋体" charset="-122"/>
                  </a:rPr>
                  <a:t>in the vector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CN" sz="2400" i="1" baseline="0">
                            <a:effectLst/>
                            <a:latin typeface="Cambria Math" panose="02040503050406030204" pitchFamily="18" charset="0"/>
                            <a:ea typeface="宋体" charset="-122"/>
                          </a:rPr>
                        </m:ctrlPr>
                      </m:sSupPr>
                      <m:e>
                        <m:r>
                          <a:rPr lang="en-US" altLang="zh-CN" sz="2400" i="1" baseline="0">
                            <a:effectLst/>
                            <a:latin typeface="Cambria Math" panose="02040503050406030204" pitchFamily="18" charset="0"/>
                            <a:ea typeface="宋体" charset="-122"/>
                          </a:rPr>
                          <m:t>𝑡</m:t>
                        </m:r>
                      </m:e>
                      <m:sup>
                        <m:r>
                          <a:rPr lang="en-US" altLang="zh-CN" sz="2400" i="1" baseline="0">
                            <a:effectLst/>
                            <a:latin typeface="Cambria Math" panose="02040503050406030204" pitchFamily="18" charset="0"/>
                            <a:ea typeface="宋体" charset="-122"/>
                          </a:rPr>
                          <m:t>𝑐</m:t>
                        </m:r>
                      </m:sup>
                    </m:sSup>
                  </m:oMath>
                </a14:m>
                <a:r>
                  <a:rPr lang="en-US" altLang="zh-CN" sz="2400" baseline="0" dirty="0" smtClean="0">
                    <a:effectLst/>
                    <a:ea typeface="宋体" charset="-122"/>
                  </a:rPr>
                  <a:t>, then</a:t>
                </a:r>
                <a:r>
                  <a:rPr lang="en-US" altLang="zh-CN" sz="2400" baseline="0" dirty="0">
                    <a:effectLst/>
                    <a:ea typeface="宋体" charset="-122"/>
                  </a:rPr>
                  <a:t>:</a:t>
                </a:r>
              </a:p>
              <a:p>
                <a:pPr marL="0" indent="0" eaLnBrk="1" hangingPunct="1">
                  <a:buNone/>
                  <a:defRPr/>
                </a:pPr>
                <a:endParaRPr lang="en-US" altLang="zh-CN" sz="2000" baseline="0" dirty="0" smtClean="0">
                  <a:effectLst/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0" indent="0" eaLnBrk="1" hangingPunct="1">
                  <a:buNone/>
                  <a:defRPr/>
                </a:pPr>
                <a:endParaRPr lang="en-US" altLang="zh-CN" sz="2000" baseline="0" dirty="0" smtClean="0">
                  <a:effectLst/>
                  <a:ea typeface="宋体" charset="-122"/>
                </a:endParaRPr>
              </a:p>
              <a:p>
                <a:pPr eaLnBrk="1" hangingPunct="1">
                  <a:defRPr/>
                </a:pPr>
                <a:endParaRPr lang="en-US" altLang="zh-CN" sz="2000" baseline="0" dirty="0" smtClean="0">
                  <a:effectLst/>
                  <a:ea typeface="宋体" charset="-122"/>
                </a:endParaRPr>
              </a:p>
              <a:p>
                <a:pPr marL="0" indent="0" eaLnBrk="1" hangingPunct="1">
                  <a:buNone/>
                  <a:defRPr/>
                </a:pPr>
                <a:endParaRPr lang="en-US" altLang="zh-CN" sz="2000" baseline="0" dirty="0" smtClean="0">
                  <a:effectLst/>
                  <a:ea typeface="宋体" charset="-122"/>
                </a:endParaRPr>
              </a:p>
              <a:p>
                <a:pPr eaLnBrk="1" hangingPunct="1">
                  <a:defRPr/>
                </a:pPr>
                <a:endParaRPr lang="en-US" altLang="zh-CN" sz="2000" baseline="0" dirty="0" smtClean="0">
                  <a:effectLst/>
                  <a:ea typeface="宋体" charset="-122"/>
                </a:endParaRPr>
              </a:p>
              <a:p>
                <a:pPr eaLnBrk="1" hangingPunct="1">
                  <a:defRPr/>
                </a:pPr>
                <a:endParaRPr lang="en-US" altLang="zh-CN" sz="2000" baseline="0" dirty="0" smtClean="0">
                  <a:effectLst/>
                  <a:ea typeface="宋体" charset="-122"/>
                </a:endParaRPr>
              </a:p>
              <a:p>
                <a:pPr marL="0" indent="0" eaLnBrk="1" hangingPunct="1">
                  <a:buNone/>
                  <a:defRPr/>
                </a:pPr>
                <a:endParaRPr lang="en-US" altLang="zh-CN" sz="2000" baseline="0" dirty="0" smtClean="0">
                  <a:effectLst/>
                  <a:ea typeface="宋体" charset="-122"/>
                </a:endParaRPr>
              </a:p>
              <a:p>
                <a:pPr marL="0" indent="0" eaLnBrk="1" hangingPunct="1">
                  <a:buFont typeface="Wingdings" pitchFamily="2" charset="2"/>
                  <a:buNone/>
                  <a:defRPr/>
                </a:pPr>
                <a:endParaRPr lang="en-US" altLang="zh-CN" sz="2000" baseline="0" dirty="0" smtClean="0">
                  <a:effectLst/>
                  <a:ea typeface="宋体" charset="-122"/>
                </a:endParaRPr>
              </a:p>
              <a:p>
                <a:pPr eaLnBrk="1" hangingPunct="1">
                  <a:defRPr/>
                </a:pPr>
                <a:endParaRPr lang="en-US" altLang="zh-CN" sz="2000" baseline="0" dirty="0" smtClean="0">
                  <a:effectLst/>
                  <a:ea typeface="宋体" charset="-122"/>
                </a:endParaRPr>
              </a:p>
            </p:txBody>
          </p:sp>
        </mc:Choice>
        <mc:Fallback>
          <p:sp>
            <p:nvSpPr>
              <p:cNvPr id="6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04826" y="950914"/>
                <a:ext cx="8260352" cy="5427026"/>
              </a:xfrm>
              <a:prstGeom prst="rect">
                <a:avLst/>
              </a:prstGeom>
              <a:blipFill rotWithShape="0">
                <a:blip r:embed="rId3"/>
                <a:stretch>
                  <a:fillRect l="-1033" t="-787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页脚占位符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big data</a:t>
            </a:r>
            <a:endParaRPr lang="zh-CN" dirty="0"/>
          </a:p>
        </p:txBody>
      </p:sp>
      <p:sp>
        <p:nvSpPr>
          <p:cNvPr id="8" name="灯片编号占位符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D7C4624-FF7F-4B88-BAE4-040956CE4ACF}" type="slidenum">
              <a:rPr lang="en-US" altLang="zh-CN" smtClean="0"/>
              <a:pPr>
                <a:defRPr/>
              </a:pPr>
              <a:t>7</a:t>
            </a:fld>
            <a:endParaRPr lang="zh-CN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8684" y="1797669"/>
            <a:ext cx="6820852" cy="46679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279743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393700" y="38100"/>
            <a:ext cx="82423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l">
              <a:defRPr/>
            </a:pPr>
            <a:r>
              <a:rPr lang="en-US" altLang="zh-CN" sz="3600" b="1" i="1" kern="0" baseline="0" dirty="0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宋体" pitchFamily="2" charset="-122"/>
              </a:rPr>
              <a:t>Probabilistic Model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Rectangle 3"/>
              <p:cNvSpPr>
                <a:spLocks noChangeArrowheads="1"/>
              </p:cNvSpPr>
              <p:nvPr/>
            </p:nvSpPr>
            <p:spPr bwMode="auto">
              <a:xfrm>
                <a:off x="504826" y="950914"/>
                <a:ext cx="8260352" cy="54270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marL="342900" indent="-342900" algn="l" eaLnBrk="0" hangingPunct="0">
                  <a:spcBef>
                    <a:spcPct val="20000"/>
                  </a:spcBef>
                  <a:buClr>
                    <a:schemeClr val="folHlink"/>
                  </a:buClr>
                  <a:buFont typeface="Wingdings" pitchFamily="2" charset="2"/>
                  <a:buChar char="q"/>
                  <a:defRPr sz="2800">
                    <a:solidFill>
                      <a:schemeClr val="tx2"/>
                    </a:solidFill>
                    <a:latin typeface="Arial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lr>
                    <a:schemeClr val="folHlink"/>
                  </a:buClr>
                  <a:buFont typeface="Wingdings" pitchFamily="2" charset="2"/>
                  <a:buChar char="Ø"/>
                  <a:defRPr sz="2400" b="1">
                    <a:solidFill>
                      <a:srgbClr val="000066"/>
                    </a:solidFill>
                    <a:latin typeface="Garamond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lr>
                    <a:schemeClr val="folHlink"/>
                  </a:buClr>
                  <a:buFont typeface="Times New Roman" pitchFamily="18" charset="0"/>
                  <a:buChar char="–"/>
                  <a:defRPr sz="2000" i="1">
                    <a:solidFill>
                      <a:srgbClr val="5F5F5F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lr>
                    <a:schemeClr val="folHlink"/>
                  </a:buClr>
                  <a:buSzPct val="100000"/>
                  <a:buChar char="o"/>
                  <a:defRPr>
                    <a:solidFill>
                      <a:srgbClr val="FF0000"/>
                    </a:solidFill>
                    <a:latin typeface="Arial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lr>
                    <a:schemeClr val="folHlink"/>
                  </a:buClr>
                  <a:buSzPct val="100000"/>
                  <a:buFont typeface="Wingdings" pitchFamily="2" charset="2"/>
                  <a:buChar char="ü"/>
                  <a:defRPr sz="1600" b="1" i="1">
                    <a:solidFill>
                      <a:srgbClr val="660066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00000"/>
                  <a:buFont typeface="Wingdings" pitchFamily="2" charset="2"/>
                  <a:buChar char="ü"/>
                  <a:defRPr sz="1600" b="1" i="1">
                    <a:solidFill>
                      <a:srgbClr val="660066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00000"/>
                  <a:buFont typeface="Wingdings" pitchFamily="2" charset="2"/>
                  <a:buChar char="ü"/>
                  <a:defRPr sz="1600" b="1" i="1">
                    <a:solidFill>
                      <a:srgbClr val="660066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00000"/>
                  <a:buFont typeface="Wingdings" pitchFamily="2" charset="2"/>
                  <a:buChar char="ü"/>
                  <a:defRPr sz="1600" b="1" i="1">
                    <a:solidFill>
                      <a:srgbClr val="660066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00000"/>
                  <a:buFont typeface="Wingdings" pitchFamily="2" charset="2"/>
                  <a:buChar char="ü"/>
                  <a:defRPr sz="1600" b="1" i="1">
                    <a:solidFill>
                      <a:srgbClr val="660066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defRPr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2400" i="1" baseline="0" smtClean="0">
                            <a:effectLst/>
                            <a:latin typeface="Cambria Math" panose="02040503050406030204" pitchFamily="18" charset="0"/>
                            <a:ea typeface="宋体" charset="-122"/>
                          </a:rPr>
                        </m:ctrlPr>
                      </m:sSubPr>
                      <m:e>
                        <m:r>
                          <a:rPr lang="en-US" altLang="zh-CN" sz="2400" b="0" i="1" baseline="0" smtClean="0">
                            <a:effectLst/>
                            <a:latin typeface="Cambria Math" panose="02040503050406030204" pitchFamily="18" charset="0"/>
                            <a:ea typeface="宋体" charset="-122"/>
                          </a:rPr>
                          <m:t>𝐻</m:t>
                        </m:r>
                      </m:e>
                      <m:sub>
                        <m:r>
                          <a:rPr lang="en-US" altLang="zh-CN" sz="2400" i="1" baseline="0">
                            <a:effectLst/>
                            <a:latin typeface="Cambria Math" panose="02040503050406030204" pitchFamily="18" charset="0"/>
                            <a:ea typeface="宋体" charset="-122"/>
                          </a:rPr>
                          <m:t>𝑖𝑛</m:t>
                        </m:r>
                      </m:sub>
                    </m:sSub>
                    <m:d>
                      <m:dPr>
                        <m:ctrlPr>
                          <a:rPr lang="en-US" altLang="zh-CN" sz="2400" i="1" baseline="0">
                            <a:effectLst/>
                            <a:latin typeface="Cambria Math" panose="02040503050406030204" pitchFamily="18" charset="0"/>
                            <a:ea typeface="宋体" charset="-122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zh-CN" sz="2400" i="1" baseline="0">
                                <a:effectLst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2400" i="1" baseline="0">
                                <a:effectLst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∆</m:t>
                            </m:r>
                            <m:r>
                              <a:rPr lang="en-US" altLang="zh-CN" sz="2400" i="1" baseline="0">
                                <a:effectLst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en-US" altLang="zh-CN" sz="2400" i="1" baseline="0">
                                <a:effectLst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altLang="zh-CN" sz="2400" i="1" baseline="0">
                                <a:effectLst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altLang="zh-CN" sz="2400" i="1" baseline="0">
                                <a:effectLst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𝑗</m:t>
                            </m:r>
                          </m:sub>
                        </m:sSub>
                        <m:r>
                          <a:rPr lang="en-US" altLang="zh-CN" sz="2400" i="1" baseline="0">
                            <a:effectLst/>
                            <a:latin typeface="Cambria Math" panose="02040503050406030204" pitchFamily="18" charset="0"/>
                            <a:ea typeface="宋体" charset="-122"/>
                          </a:rPr>
                          <m:t>;</m:t>
                        </m:r>
                        <m:sSub>
                          <m:sSubPr>
                            <m:ctrlPr>
                              <a:rPr lang="en-US" altLang="zh-CN" sz="2400" i="1" baseline="0">
                                <a:effectLst/>
                                <a:latin typeface="Cambria Math" panose="02040503050406030204" pitchFamily="18" charset="0"/>
                                <a:ea typeface="宋体" charset="-122"/>
                              </a:rPr>
                            </m:ctrlPr>
                          </m:sSubPr>
                          <m:e>
                            <m:r>
                              <a:rPr lang="en-US" altLang="zh-CN" sz="2400" i="1" baseline="0">
                                <a:effectLst/>
                                <a:latin typeface="Cambria Math" panose="02040503050406030204" pitchFamily="18" charset="0"/>
                                <a:ea typeface="宋体" charset="-122"/>
                              </a:rPr>
                              <m:t>𝑤</m:t>
                            </m:r>
                          </m:e>
                          <m:sub>
                            <m:r>
                              <a:rPr lang="en-US" altLang="zh-CN" sz="2400" i="1" baseline="0">
                                <a:effectLst/>
                                <a:latin typeface="Cambria Math" panose="02040503050406030204" pitchFamily="18" charset="0"/>
                                <a:ea typeface="宋体" charset="-122"/>
                              </a:rPr>
                              <m:t>𝑖</m:t>
                            </m:r>
                            <m:r>
                              <a:rPr lang="en-US" altLang="zh-CN" sz="2400" i="1" baseline="0">
                                <a:effectLst/>
                                <a:latin typeface="Cambria Math" panose="02040503050406030204" pitchFamily="18" charset="0"/>
                                <a:ea typeface="宋体" charset="-122"/>
                              </a:rPr>
                              <m:t>,</m:t>
                            </m:r>
                            <m:r>
                              <a:rPr lang="en-US" altLang="zh-CN" sz="2400" i="1" baseline="0">
                                <a:effectLst/>
                                <a:latin typeface="Cambria Math" panose="02040503050406030204" pitchFamily="18" charset="0"/>
                                <a:ea typeface="宋体" charset="-122"/>
                              </a:rPr>
                              <m:t>𝑗</m:t>
                            </m:r>
                          </m:sub>
                        </m:sSub>
                      </m:e>
                    </m:d>
                    <m:r>
                      <a:rPr lang="en-US" altLang="zh-CN" sz="2400" b="0" i="1" baseline="0" smtClean="0">
                        <a:effectLst/>
                        <a:latin typeface="Cambria Math" panose="02040503050406030204" pitchFamily="18" charset="0"/>
                        <a:ea typeface="宋体" charset="-122"/>
                      </a:rPr>
                      <m:t>=</m:t>
                    </m:r>
                    <m:box>
                      <m:boxPr>
                        <m:ctrlPr>
                          <a:rPr lang="en-US" altLang="zh-CN" sz="2400" b="0" i="1" baseline="0" smtClean="0">
                            <a:effectLst/>
                            <a:latin typeface="Cambria Math" panose="02040503050406030204" pitchFamily="18" charset="0"/>
                            <a:ea typeface="宋体" charset="-122"/>
                          </a:rPr>
                        </m:ctrlPr>
                      </m:boxPr>
                      <m:e>
                        <m:argPr>
                          <m:argSz m:val="-1"/>
                        </m:argPr>
                        <m:f>
                          <m:fPr>
                            <m:ctrlPr>
                              <a:rPr lang="en-US" altLang="zh-CN" sz="2400" b="0" i="1" baseline="0" smtClean="0">
                                <a:effectLst/>
                                <a:latin typeface="Cambria Math" panose="02040503050406030204" pitchFamily="18" charset="0"/>
                                <a:ea typeface="宋体" charset="-122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altLang="zh-CN" sz="2400" i="1" baseline="0">
                                    <a:effectLst/>
                                    <a:latin typeface="Cambria Math" panose="02040503050406030204" pitchFamily="18" charset="0"/>
                                    <a:ea typeface="宋体" charset="-122"/>
                                  </a:rPr>
                                </m:ctrlPr>
                              </m:sSubPr>
                              <m:e>
                                <m:r>
                                  <a:rPr lang="en-US" altLang="zh-CN" sz="2400" i="1" baseline="0">
                                    <a:effectLst/>
                                    <a:latin typeface="Cambria Math" panose="02040503050406030204" pitchFamily="18" charset="0"/>
                                    <a:ea typeface="宋体" charset="-122"/>
                                  </a:rPr>
                                  <m:t>𝑓</m:t>
                                </m:r>
                              </m:e>
                              <m:sub>
                                <m:r>
                                  <a:rPr lang="en-US" altLang="zh-CN" sz="2400" i="1" baseline="0">
                                    <a:effectLst/>
                                    <a:latin typeface="Cambria Math" panose="02040503050406030204" pitchFamily="18" charset="0"/>
                                    <a:ea typeface="宋体" charset="-122"/>
                                  </a:rPr>
                                  <m:t>𝑖𝑛</m:t>
                                </m:r>
                              </m:sub>
                            </m:sSub>
                            <m:d>
                              <m:dPr>
                                <m:ctrlPr>
                                  <a:rPr lang="en-US" altLang="zh-CN" sz="2400" i="1" baseline="0">
                                    <a:effectLst/>
                                    <a:latin typeface="Cambria Math" panose="02040503050406030204" pitchFamily="18" charset="0"/>
                                    <a:ea typeface="宋体" charset="-122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US" altLang="zh-CN" sz="2400" i="1" baseline="0">
                                        <a:effectLst/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sz="2400" i="1" baseline="0">
                                        <a:effectLst/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∆</m:t>
                                    </m:r>
                                    <m:r>
                                      <a:rPr lang="en-US" altLang="zh-CN" sz="2400" i="1" baseline="0">
                                        <a:effectLst/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𝑡</m:t>
                                    </m:r>
                                  </m:e>
                                  <m:sub>
                                    <m:r>
                                      <a:rPr lang="en-US" altLang="zh-CN" sz="2400" i="1" baseline="0">
                                        <a:effectLst/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𝑖</m:t>
                                    </m:r>
                                    <m:r>
                                      <a:rPr lang="en-US" altLang="zh-CN" sz="2400" i="1" baseline="0">
                                        <a:effectLst/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,</m:t>
                                    </m:r>
                                    <m:r>
                                      <a:rPr lang="en-US" altLang="zh-CN" sz="2400" i="1" baseline="0">
                                        <a:effectLst/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𝑗</m:t>
                                    </m:r>
                                  </m:sub>
                                </m:sSub>
                                <m:r>
                                  <a:rPr lang="en-US" altLang="zh-CN" sz="2400" i="1" baseline="0">
                                    <a:effectLst/>
                                    <a:latin typeface="Cambria Math" panose="02040503050406030204" pitchFamily="18" charset="0"/>
                                    <a:ea typeface="宋体" charset="-122"/>
                                  </a:rPr>
                                  <m:t>;</m:t>
                                </m:r>
                                <m:sSub>
                                  <m:sSubPr>
                                    <m:ctrlPr>
                                      <a:rPr lang="en-US" altLang="zh-CN" sz="2400" i="1" baseline="0">
                                        <a:effectLst/>
                                        <a:latin typeface="Cambria Math" panose="02040503050406030204" pitchFamily="18" charset="0"/>
                                        <a:ea typeface="宋体" charset="-122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sz="2400" i="1" baseline="0">
                                        <a:effectLst/>
                                        <a:latin typeface="Cambria Math" panose="02040503050406030204" pitchFamily="18" charset="0"/>
                                        <a:ea typeface="宋体" charset="-122"/>
                                      </a:rPr>
                                      <m:t>𝑤</m:t>
                                    </m:r>
                                  </m:e>
                                  <m:sub>
                                    <m:r>
                                      <a:rPr lang="en-US" altLang="zh-CN" sz="2400" i="1" baseline="0">
                                        <a:effectLst/>
                                        <a:latin typeface="Cambria Math" panose="02040503050406030204" pitchFamily="18" charset="0"/>
                                        <a:ea typeface="宋体" charset="-122"/>
                                      </a:rPr>
                                      <m:t>𝑖</m:t>
                                    </m:r>
                                    <m:r>
                                      <a:rPr lang="en-US" altLang="zh-CN" sz="2400" i="1" baseline="0">
                                        <a:effectLst/>
                                        <a:latin typeface="Cambria Math" panose="02040503050406030204" pitchFamily="18" charset="0"/>
                                        <a:ea typeface="宋体" charset="-122"/>
                                      </a:rPr>
                                      <m:t>,</m:t>
                                    </m:r>
                                    <m:r>
                                      <a:rPr lang="en-US" altLang="zh-CN" sz="2400" i="1" baseline="0">
                                        <a:effectLst/>
                                        <a:latin typeface="Cambria Math" panose="02040503050406030204" pitchFamily="18" charset="0"/>
                                        <a:ea typeface="宋体" charset="-122"/>
                                      </a:rPr>
                                      <m:t>𝑗</m:t>
                                    </m:r>
                                  </m:sub>
                                </m:sSub>
                              </m:e>
                            </m:d>
                          </m:num>
                          <m:den>
                            <m:sSub>
                              <m:sSubPr>
                                <m:ctrlPr>
                                  <a:rPr lang="en-US" altLang="zh-CN" sz="2400" i="1" baseline="0">
                                    <a:effectLst/>
                                    <a:latin typeface="Cambria Math" panose="02040503050406030204" pitchFamily="18" charset="0"/>
                                    <a:ea typeface="宋体" charset="-122"/>
                                  </a:rPr>
                                </m:ctrlPr>
                              </m:sSubPr>
                              <m:e>
                                <m:r>
                                  <a:rPr lang="en-US" altLang="zh-CN" sz="2400" i="1" baseline="0">
                                    <a:effectLst/>
                                    <a:latin typeface="Cambria Math" panose="02040503050406030204" pitchFamily="18" charset="0"/>
                                    <a:ea typeface="宋体" charset="-122"/>
                                  </a:rPr>
                                  <m:t>𝑆</m:t>
                                </m:r>
                              </m:e>
                              <m:sub>
                                <m:r>
                                  <a:rPr lang="en-US" altLang="zh-CN" sz="2400" i="1" baseline="0">
                                    <a:effectLst/>
                                    <a:latin typeface="Cambria Math" panose="02040503050406030204" pitchFamily="18" charset="0"/>
                                    <a:ea typeface="宋体" charset="-122"/>
                                  </a:rPr>
                                  <m:t>𝑖𝑛</m:t>
                                </m:r>
                              </m:sub>
                            </m:sSub>
                            <m:d>
                              <m:dPr>
                                <m:ctrlPr>
                                  <a:rPr lang="en-US" altLang="zh-CN" sz="2400" i="1" baseline="0">
                                    <a:effectLst/>
                                    <a:latin typeface="Cambria Math" panose="02040503050406030204" pitchFamily="18" charset="0"/>
                                    <a:ea typeface="宋体" charset="-122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US" altLang="zh-CN" sz="2400" i="1" baseline="0">
                                        <a:effectLst/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sz="2400" i="1" baseline="0">
                                        <a:effectLst/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∆</m:t>
                                    </m:r>
                                    <m:r>
                                      <a:rPr lang="en-US" altLang="zh-CN" sz="2400" i="1" baseline="0">
                                        <a:effectLst/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𝑡</m:t>
                                    </m:r>
                                  </m:e>
                                  <m:sub>
                                    <m:r>
                                      <a:rPr lang="en-US" altLang="zh-CN" sz="2400" i="1" baseline="0">
                                        <a:effectLst/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𝑖</m:t>
                                    </m:r>
                                    <m:r>
                                      <a:rPr lang="en-US" altLang="zh-CN" sz="2400" i="1" baseline="0">
                                        <a:effectLst/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,</m:t>
                                    </m:r>
                                    <m:r>
                                      <a:rPr lang="en-US" altLang="zh-CN" sz="2400" i="1" baseline="0">
                                        <a:effectLst/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𝑗</m:t>
                                    </m:r>
                                  </m:sub>
                                </m:sSub>
                                <m:r>
                                  <a:rPr lang="en-US" altLang="zh-CN" sz="2400" i="1" baseline="0">
                                    <a:effectLst/>
                                    <a:latin typeface="Cambria Math" panose="02040503050406030204" pitchFamily="18" charset="0"/>
                                    <a:ea typeface="宋体" charset="-122"/>
                                  </a:rPr>
                                  <m:t>;</m:t>
                                </m:r>
                                <m:sSub>
                                  <m:sSubPr>
                                    <m:ctrlPr>
                                      <a:rPr lang="en-US" altLang="zh-CN" sz="2400" i="1" baseline="0">
                                        <a:effectLst/>
                                        <a:latin typeface="Cambria Math" panose="02040503050406030204" pitchFamily="18" charset="0"/>
                                        <a:ea typeface="宋体" charset="-122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sz="2400" i="1" baseline="0">
                                        <a:effectLst/>
                                        <a:latin typeface="Cambria Math" panose="02040503050406030204" pitchFamily="18" charset="0"/>
                                        <a:ea typeface="宋体" charset="-122"/>
                                      </a:rPr>
                                      <m:t>𝑤</m:t>
                                    </m:r>
                                  </m:e>
                                  <m:sub>
                                    <m:r>
                                      <a:rPr lang="en-US" altLang="zh-CN" sz="2400" i="1" baseline="0">
                                        <a:effectLst/>
                                        <a:latin typeface="Cambria Math" panose="02040503050406030204" pitchFamily="18" charset="0"/>
                                        <a:ea typeface="宋体" charset="-122"/>
                                      </a:rPr>
                                      <m:t>𝑖</m:t>
                                    </m:r>
                                    <m:r>
                                      <a:rPr lang="en-US" altLang="zh-CN" sz="2400" i="1" baseline="0">
                                        <a:effectLst/>
                                        <a:latin typeface="Cambria Math" panose="02040503050406030204" pitchFamily="18" charset="0"/>
                                        <a:ea typeface="宋体" charset="-122"/>
                                      </a:rPr>
                                      <m:t>,</m:t>
                                    </m:r>
                                    <m:r>
                                      <a:rPr lang="en-US" altLang="zh-CN" sz="2400" i="1" baseline="0">
                                        <a:effectLst/>
                                        <a:latin typeface="Cambria Math" panose="02040503050406030204" pitchFamily="18" charset="0"/>
                                        <a:ea typeface="宋体" charset="-122"/>
                                      </a:rPr>
                                      <m:t>𝑗</m:t>
                                    </m:r>
                                  </m:sub>
                                </m:sSub>
                              </m:e>
                            </m:d>
                          </m:den>
                        </m:f>
                      </m:e>
                    </m:box>
                    <m:r>
                      <a:rPr lang="en-US" altLang="zh-CN" sz="2400" b="0" i="1" baseline="0" smtClean="0">
                        <a:effectLst/>
                        <a:latin typeface="Cambria Math" panose="02040503050406030204" pitchFamily="18" charset="0"/>
                        <a:ea typeface="宋体" charset="-122"/>
                      </a:rPr>
                      <m:t>=−</m:t>
                    </m:r>
                    <m:box>
                      <m:boxPr>
                        <m:ctrlPr>
                          <a:rPr lang="en-US" altLang="zh-CN" sz="2400" b="0" i="1" baseline="0" smtClean="0">
                            <a:effectLst/>
                            <a:latin typeface="Cambria Math" panose="02040503050406030204" pitchFamily="18" charset="0"/>
                            <a:ea typeface="宋体" charset="-122"/>
                          </a:rPr>
                        </m:ctrlPr>
                      </m:boxPr>
                      <m:e>
                        <m:argPr>
                          <m:argSz m:val="-1"/>
                        </m:argPr>
                        <m:f>
                          <m:fPr>
                            <m:ctrlPr>
                              <a:rPr lang="en-US" altLang="zh-CN" sz="2400" b="0" i="1" baseline="0" smtClean="0">
                                <a:effectLst/>
                                <a:latin typeface="Cambria Math" panose="02040503050406030204" pitchFamily="18" charset="0"/>
                                <a:ea typeface="宋体" charset="-122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altLang="zh-CN" sz="2400" i="1" baseline="0">
                                    <a:effectLst/>
                                    <a:latin typeface="Cambria Math" panose="02040503050406030204" pitchFamily="18" charset="0"/>
                                    <a:ea typeface="宋体" charset="-122"/>
                                  </a:rPr>
                                </m:ctrlPr>
                              </m:sSubPr>
                              <m:e>
                                <m:sSup>
                                  <m:sSupPr>
                                    <m:ctrlPr>
                                      <a:rPr lang="en-US" altLang="zh-CN" sz="2400" b="0" i="1" baseline="0" smtClean="0">
                                        <a:effectLst/>
                                        <a:latin typeface="Cambria Math" panose="02040503050406030204" pitchFamily="18" charset="0"/>
                                        <a:ea typeface="宋体" charset="-122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altLang="zh-CN" sz="2400" i="1" baseline="0">
                                        <a:effectLst/>
                                        <a:latin typeface="Cambria Math" panose="02040503050406030204" pitchFamily="18" charset="0"/>
                                        <a:ea typeface="宋体" charset="-122"/>
                                      </a:rPr>
                                      <m:t>𝑆</m:t>
                                    </m:r>
                                  </m:e>
                                  <m:sup>
                                    <m:r>
                                      <a:rPr lang="en-US" altLang="zh-CN" sz="2400" b="0" i="1" baseline="0" smtClean="0">
                                        <a:effectLst/>
                                        <a:latin typeface="Cambria Math" panose="02040503050406030204" pitchFamily="18" charset="0"/>
                                        <a:ea typeface="宋体" charset="-122"/>
                                      </a:rPr>
                                      <m:t>′</m:t>
                                    </m:r>
                                  </m:sup>
                                </m:sSup>
                              </m:e>
                              <m:sub>
                                <m:r>
                                  <a:rPr lang="en-US" altLang="zh-CN" sz="2400" i="1" baseline="0">
                                    <a:effectLst/>
                                    <a:latin typeface="Cambria Math" panose="02040503050406030204" pitchFamily="18" charset="0"/>
                                    <a:ea typeface="宋体" charset="-122"/>
                                  </a:rPr>
                                  <m:t>𝑖𝑛</m:t>
                                </m:r>
                              </m:sub>
                            </m:sSub>
                            <m:d>
                              <m:dPr>
                                <m:ctrlPr>
                                  <a:rPr lang="en-US" altLang="zh-CN" sz="2400" i="1" baseline="0">
                                    <a:effectLst/>
                                    <a:latin typeface="Cambria Math" panose="02040503050406030204" pitchFamily="18" charset="0"/>
                                    <a:ea typeface="宋体" charset="-122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US" altLang="zh-CN" sz="2400" i="1" baseline="0">
                                        <a:effectLst/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sz="2400" i="1" baseline="0">
                                        <a:effectLst/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∆</m:t>
                                    </m:r>
                                    <m:r>
                                      <a:rPr lang="en-US" altLang="zh-CN" sz="2400" i="1" baseline="0">
                                        <a:effectLst/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𝑡</m:t>
                                    </m:r>
                                  </m:e>
                                  <m:sub>
                                    <m:r>
                                      <a:rPr lang="en-US" altLang="zh-CN" sz="2400" i="1" baseline="0">
                                        <a:effectLst/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𝑖</m:t>
                                    </m:r>
                                    <m:r>
                                      <a:rPr lang="en-US" altLang="zh-CN" sz="2400" i="1" baseline="0">
                                        <a:effectLst/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,</m:t>
                                    </m:r>
                                    <m:r>
                                      <a:rPr lang="en-US" altLang="zh-CN" sz="2400" i="1" baseline="0">
                                        <a:effectLst/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𝑗</m:t>
                                    </m:r>
                                  </m:sub>
                                </m:sSub>
                                <m:r>
                                  <a:rPr lang="en-US" altLang="zh-CN" sz="2400" i="1" baseline="0">
                                    <a:effectLst/>
                                    <a:latin typeface="Cambria Math" panose="02040503050406030204" pitchFamily="18" charset="0"/>
                                    <a:ea typeface="宋体" charset="-122"/>
                                  </a:rPr>
                                  <m:t>;</m:t>
                                </m:r>
                                <m:sSub>
                                  <m:sSubPr>
                                    <m:ctrlPr>
                                      <a:rPr lang="en-US" altLang="zh-CN" sz="2400" i="1" baseline="0">
                                        <a:effectLst/>
                                        <a:latin typeface="Cambria Math" panose="02040503050406030204" pitchFamily="18" charset="0"/>
                                        <a:ea typeface="宋体" charset="-122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sz="2400" i="1" baseline="0">
                                        <a:effectLst/>
                                        <a:latin typeface="Cambria Math" panose="02040503050406030204" pitchFamily="18" charset="0"/>
                                        <a:ea typeface="宋体" charset="-122"/>
                                      </a:rPr>
                                      <m:t>𝑤</m:t>
                                    </m:r>
                                  </m:e>
                                  <m:sub>
                                    <m:r>
                                      <a:rPr lang="en-US" altLang="zh-CN" sz="2400" i="1" baseline="0">
                                        <a:effectLst/>
                                        <a:latin typeface="Cambria Math" panose="02040503050406030204" pitchFamily="18" charset="0"/>
                                        <a:ea typeface="宋体" charset="-122"/>
                                      </a:rPr>
                                      <m:t>𝑖</m:t>
                                    </m:r>
                                    <m:r>
                                      <a:rPr lang="en-US" altLang="zh-CN" sz="2400" i="1" baseline="0">
                                        <a:effectLst/>
                                        <a:latin typeface="Cambria Math" panose="02040503050406030204" pitchFamily="18" charset="0"/>
                                        <a:ea typeface="宋体" charset="-122"/>
                                      </a:rPr>
                                      <m:t>,</m:t>
                                    </m:r>
                                    <m:r>
                                      <a:rPr lang="en-US" altLang="zh-CN" sz="2400" i="1" baseline="0">
                                        <a:effectLst/>
                                        <a:latin typeface="Cambria Math" panose="02040503050406030204" pitchFamily="18" charset="0"/>
                                        <a:ea typeface="宋体" charset="-122"/>
                                      </a:rPr>
                                      <m:t>𝑗</m:t>
                                    </m:r>
                                  </m:sub>
                                </m:sSub>
                              </m:e>
                            </m:d>
                          </m:num>
                          <m:den>
                            <m:sSub>
                              <m:sSubPr>
                                <m:ctrlPr>
                                  <a:rPr lang="en-US" altLang="zh-CN" sz="2400" i="1" baseline="0">
                                    <a:effectLst/>
                                    <a:latin typeface="Cambria Math" panose="02040503050406030204" pitchFamily="18" charset="0"/>
                                    <a:ea typeface="宋体" charset="-122"/>
                                  </a:rPr>
                                </m:ctrlPr>
                              </m:sSubPr>
                              <m:e>
                                <m:r>
                                  <a:rPr lang="en-US" altLang="zh-CN" sz="2400" i="1" baseline="0">
                                    <a:effectLst/>
                                    <a:latin typeface="Cambria Math" panose="02040503050406030204" pitchFamily="18" charset="0"/>
                                    <a:ea typeface="宋体" charset="-122"/>
                                  </a:rPr>
                                  <m:t>𝑆</m:t>
                                </m:r>
                              </m:e>
                              <m:sub>
                                <m:r>
                                  <a:rPr lang="en-US" altLang="zh-CN" sz="2400" i="1" baseline="0">
                                    <a:effectLst/>
                                    <a:latin typeface="Cambria Math" panose="02040503050406030204" pitchFamily="18" charset="0"/>
                                    <a:ea typeface="宋体" charset="-122"/>
                                  </a:rPr>
                                  <m:t>𝑖𝑛</m:t>
                                </m:r>
                              </m:sub>
                            </m:sSub>
                            <m:d>
                              <m:dPr>
                                <m:ctrlPr>
                                  <a:rPr lang="en-US" altLang="zh-CN" sz="2400" i="1" baseline="0">
                                    <a:effectLst/>
                                    <a:latin typeface="Cambria Math" panose="02040503050406030204" pitchFamily="18" charset="0"/>
                                    <a:ea typeface="宋体" charset="-122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US" altLang="zh-CN" sz="2400" i="1" baseline="0">
                                        <a:effectLst/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sz="2400" i="1" baseline="0">
                                        <a:effectLst/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∆</m:t>
                                    </m:r>
                                    <m:r>
                                      <a:rPr lang="en-US" altLang="zh-CN" sz="2400" i="1" baseline="0">
                                        <a:effectLst/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𝑡</m:t>
                                    </m:r>
                                  </m:e>
                                  <m:sub>
                                    <m:r>
                                      <a:rPr lang="en-US" altLang="zh-CN" sz="2400" i="1" baseline="0">
                                        <a:effectLst/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𝑖</m:t>
                                    </m:r>
                                    <m:r>
                                      <a:rPr lang="en-US" altLang="zh-CN" sz="2400" i="1" baseline="0">
                                        <a:effectLst/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,</m:t>
                                    </m:r>
                                    <m:r>
                                      <a:rPr lang="en-US" altLang="zh-CN" sz="2400" i="1" baseline="0">
                                        <a:effectLst/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𝑗</m:t>
                                    </m:r>
                                  </m:sub>
                                </m:sSub>
                                <m:r>
                                  <a:rPr lang="en-US" altLang="zh-CN" sz="2400" i="1" baseline="0">
                                    <a:effectLst/>
                                    <a:latin typeface="Cambria Math" panose="02040503050406030204" pitchFamily="18" charset="0"/>
                                    <a:ea typeface="宋体" charset="-122"/>
                                  </a:rPr>
                                  <m:t>;</m:t>
                                </m:r>
                                <m:sSub>
                                  <m:sSubPr>
                                    <m:ctrlPr>
                                      <a:rPr lang="en-US" altLang="zh-CN" sz="2400" i="1" baseline="0">
                                        <a:effectLst/>
                                        <a:latin typeface="Cambria Math" panose="02040503050406030204" pitchFamily="18" charset="0"/>
                                        <a:ea typeface="宋体" charset="-122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sz="2400" i="1" baseline="0">
                                        <a:effectLst/>
                                        <a:latin typeface="Cambria Math" panose="02040503050406030204" pitchFamily="18" charset="0"/>
                                        <a:ea typeface="宋体" charset="-122"/>
                                      </a:rPr>
                                      <m:t>𝑤</m:t>
                                    </m:r>
                                  </m:e>
                                  <m:sub>
                                    <m:r>
                                      <a:rPr lang="en-US" altLang="zh-CN" sz="2400" i="1" baseline="0">
                                        <a:effectLst/>
                                        <a:latin typeface="Cambria Math" panose="02040503050406030204" pitchFamily="18" charset="0"/>
                                        <a:ea typeface="宋体" charset="-122"/>
                                      </a:rPr>
                                      <m:t>𝑖</m:t>
                                    </m:r>
                                    <m:r>
                                      <a:rPr lang="en-US" altLang="zh-CN" sz="2400" i="1" baseline="0">
                                        <a:effectLst/>
                                        <a:latin typeface="Cambria Math" panose="02040503050406030204" pitchFamily="18" charset="0"/>
                                        <a:ea typeface="宋体" charset="-122"/>
                                      </a:rPr>
                                      <m:t>,</m:t>
                                    </m:r>
                                    <m:r>
                                      <a:rPr lang="en-US" altLang="zh-CN" sz="2400" i="1" baseline="0">
                                        <a:effectLst/>
                                        <a:latin typeface="Cambria Math" panose="02040503050406030204" pitchFamily="18" charset="0"/>
                                        <a:ea typeface="宋体" charset="-122"/>
                                      </a:rPr>
                                      <m:t>𝑗</m:t>
                                    </m:r>
                                  </m:sub>
                                </m:sSub>
                              </m:e>
                            </m:d>
                          </m:den>
                        </m:f>
                        <m:r>
                          <a:rPr lang="en-US" altLang="zh-CN" sz="2400" b="0" i="1" baseline="0" smtClean="0">
                            <a:effectLst/>
                            <a:latin typeface="Cambria Math" panose="02040503050406030204" pitchFamily="18" charset="0"/>
                            <a:ea typeface="宋体" charset="-122"/>
                          </a:rPr>
                          <m:t> </m:t>
                        </m:r>
                      </m:e>
                    </m:box>
                    <m:r>
                      <a:rPr lang="en-US" altLang="zh-CN" sz="2400" b="0" i="0" baseline="0" smtClean="0">
                        <a:effectLst/>
                        <a:latin typeface="Cambria Math" panose="02040503050406030204" pitchFamily="18" charset="0"/>
                        <a:ea typeface="宋体" charset="-122"/>
                      </a:rPr>
                      <m:t> </m:t>
                    </m:r>
                  </m:oMath>
                </a14:m>
                <a:r>
                  <a:rPr lang="en-US" altLang="zh-CN" sz="2400" baseline="0" dirty="0" smtClean="0">
                    <a:effectLst/>
                    <a:latin typeface="+mn-lt"/>
                    <a:ea typeface="宋体" charset="-122"/>
                  </a:rPr>
                  <a:t>is the hazard function(instantaneous infection rate), which means the event rate after time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2400" i="1" baseline="0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2400" i="1" baseline="0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en-US" altLang="zh-CN" sz="2400" i="1" baseline="0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altLang="zh-CN" sz="2400" i="1" baseline="0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  <m:r>
                          <a:rPr lang="en-US" altLang="zh-CN" sz="2400" i="1" baseline="0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r>
                          <a:rPr lang="en-US" altLang="zh-CN" sz="2400" i="1" baseline="0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𝑗</m:t>
                        </m:r>
                      </m:sub>
                    </m:sSub>
                  </m:oMath>
                </a14:m>
                <a:r>
                  <a:rPr lang="en-US" altLang="zh-CN" sz="2400" baseline="0" dirty="0" smtClean="0">
                    <a:effectLst/>
                    <a:latin typeface="+mn-lt"/>
                    <a:ea typeface="宋体" charset="-122"/>
                  </a:rPr>
                  <a:t> conditional on survival for time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2400" i="1" baseline="0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2400" b="0" i="1" baseline="0" smtClean="0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a:rPr lang="en-US" altLang="zh-CN" sz="2400" i="1" baseline="0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en-US" altLang="zh-CN" sz="2400" i="1" baseline="0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altLang="zh-CN" sz="2400" i="1" baseline="0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  <m:r>
                          <a:rPr lang="en-US" altLang="zh-CN" sz="2400" i="1" baseline="0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r>
                          <a:rPr lang="en-US" altLang="zh-CN" sz="2400" i="1" baseline="0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𝑗</m:t>
                        </m:r>
                      </m:sub>
                    </m:sSub>
                  </m:oMath>
                </a14:m>
                <a:r>
                  <a:rPr lang="en-US" altLang="zh-CN" sz="2400" baseline="0" dirty="0" smtClean="0">
                    <a:effectLst/>
                    <a:latin typeface="+mn-lt"/>
                    <a:ea typeface="宋体" charset="-122"/>
                  </a:rPr>
                  <a:t>. Similarly for</a:t>
                </a:r>
                <a:r>
                  <a:rPr lang="en-US" altLang="zh-CN" sz="2400" dirty="0" smtClean="0">
                    <a:effectLst/>
                    <a:latin typeface="+mn-lt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2400" i="1" baseline="0">
                            <a:effectLst/>
                            <a:latin typeface="Cambria Math" panose="02040503050406030204" pitchFamily="18" charset="0"/>
                            <a:ea typeface="宋体" charset="-122"/>
                          </a:rPr>
                        </m:ctrlPr>
                      </m:sSubPr>
                      <m:e>
                        <m:r>
                          <a:rPr lang="en-US" altLang="zh-CN" sz="2400" b="0" i="1" baseline="0" smtClean="0">
                            <a:effectLst/>
                            <a:latin typeface="Cambria Math" panose="02040503050406030204" pitchFamily="18" charset="0"/>
                            <a:ea typeface="宋体" charset="-122"/>
                          </a:rPr>
                          <m:t>𝐻</m:t>
                        </m:r>
                      </m:e>
                      <m:sub>
                        <m:r>
                          <a:rPr lang="en-US" altLang="zh-CN" sz="2400" i="1" baseline="0">
                            <a:effectLst/>
                            <a:latin typeface="Cambria Math" panose="02040503050406030204" pitchFamily="18" charset="0"/>
                            <a:ea typeface="宋体" charset="-122"/>
                          </a:rPr>
                          <m:t>𝑒𝑥</m:t>
                        </m:r>
                      </m:sub>
                    </m:sSub>
                    <m:d>
                      <m:dPr>
                        <m:ctrlPr>
                          <a:rPr lang="en-US" altLang="zh-CN" sz="2400" i="1" baseline="0">
                            <a:effectLst/>
                            <a:latin typeface="Cambria Math" panose="02040503050406030204" pitchFamily="18" charset="0"/>
                            <a:ea typeface="宋体" charset="-122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zh-CN" sz="2400" i="1" baseline="0">
                                <a:effectLst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2400" i="1" baseline="0">
                                <a:effectLst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∆</m:t>
                            </m:r>
                            <m:r>
                              <a:rPr lang="en-US" altLang="zh-CN" sz="2400" i="1" baseline="0">
                                <a:effectLst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en-US" altLang="zh-CN" sz="2400" i="1" baseline="0">
                                <a:effectLst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altLang="zh-CN" sz="2400" i="1" baseline="0">
                                <a:effectLst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altLang="zh-CN" sz="2400" i="1" baseline="0">
                                <a:effectLst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𝑗</m:t>
                            </m:r>
                          </m:sub>
                        </m:sSub>
                        <m:r>
                          <a:rPr lang="en-US" altLang="zh-CN" sz="2400" i="1" baseline="0">
                            <a:effectLst/>
                            <a:latin typeface="Cambria Math" panose="02040503050406030204" pitchFamily="18" charset="0"/>
                            <a:ea typeface="宋体" charset="-122"/>
                          </a:rPr>
                          <m:t>;</m:t>
                        </m:r>
                        <m:sSub>
                          <m:sSubPr>
                            <m:ctrlPr>
                              <a:rPr lang="en-US" altLang="zh-CN" sz="2400" i="1" baseline="0">
                                <a:effectLst/>
                                <a:latin typeface="Cambria Math" panose="02040503050406030204" pitchFamily="18" charset="0"/>
                                <a:ea typeface="宋体" charset="-122"/>
                              </a:rPr>
                            </m:ctrlPr>
                          </m:sSubPr>
                          <m:e>
                            <m:r>
                              <a:rPr lang="en-US" altLang="zh-CN" sz="2400" i="1" baseline="0">
                                <a:effectLst/>
                                <a:latin typeface="Cambria Math" panose="02040503050406030204" pitchFamily="18" charset="0"/>
                                <a:ea typeface="宋体" charset="-122"/>
                              </a:rPr>
                              <m:t>𝑤</m:t>
                            </m:r>
                          </m:e>
                          <m:sub>
                            <m:r>
                              <a:rPr lang="en-US" altLang="zh-CN" sz="2400" i="1" baseline="0">
                                <a:effectLst/>
                                <a:latin typeface="Cambria Math" panose="02040503050406030204" pitchFamily="18" charset="0"/>
                                <a:ea typeface="宋体" charset="-122"/>
                              </a:rPr>
                              <m:t>𝑥</m:t>
                            </m:r>
                            <m:r>
                              <a:rPr lang="en-US" altLang="zh-CN" sz="2400" i="1" baseline="0">
                                <a:effectLst/>
                                <a:latin typeface="Cambria Math" panose="02040503050406030204" pitchFamily="18" charset="0"/>
                                <a:ea typeface="宋体" charset="-122"/>
                              </a:rPr>
                              <m:t>,</m:t>
                            </m:r>
                            <m:r>
                              <a:rPr lang="en-US" altLang="zh-CN" sz="2400" i="1" baseline="0">
                                <a:effectLst/>
                                <a:latin typeface="Cambria Math" panose="02040503050406030204" pitchFamily="18" charset="0"/>
                                <a:ea typeface="宋体" charset="-122"/>
                              </a:rPr>
                              <m:t>𝑗</m:t>
                            </m:r>
                          </m:sub>
                        </m:sSub>
                      </m:e>
                    </m:d>
                  </m:oMath>
                </a14:m>
                <a:endParaRPr lang="en-US" altLang="zh-CN" sz="2400" baseline="0" dirty="0" smtClean="0">
                  <a:effectLst/>
                  <a:latin typeface="+mn-lt"/>
                  <a:ea typeface="宋体" charset="-122"/>
                </a:endParaRPr>
              </a:p>
              <a:p>
                <a:pPr eaLnBrk="1" hangingPunct="1">
                  <a:defRPr/>
                </a:pPr>
                <a:r>
                  <a:rPr lang="en-US" altLang="zh-CN" sz="2400" baseline="0" dirty="0" smtClean="0">
                    <a:effectLst/>
                    <a:latin typeface="+mn-lt"/>
                    <a:ea typeface="宋体" charset="-122"/>
                  </a:rPr>
                  <a:t>The infection of nodes are independent with each other, so the joint distribution of infection events happening in </a:t>
                </a:r>
                <a:r>
                  <a:rPr lang="en-US" altLang="zh-CN" sz="2400" baseline="0" dirty="0" smtClean="0">
                    <a:effectLst/>
                    <a:latin typeface="+mn-lt"/>
                    <a:ea typeface="宋体" charset="-122"/>
                  </a:rPr>
                  <a:t>the cascade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CN" sz="2400" i="1" baseline="0">
                            <a:effectLst/>
                            <a:latin typeface="Cambria Math" panose="02040503050406030204" pitchFamily="18" charset="0"/>
                            <a:ea typeface="宋体" charset="-122"/>
                          </a:rPr>
                        </m:ctrlPr>
                      </m:sSupPr>
                      <m:e>
                        <m:r>
                          <a:rPr lang="en-US" altLang="zh-CN" sz="2400" i="1" baseline="0">
                            <a:effectLst/>
                            <a:latin typeface="Cambria Math" panose="02040503050406030204" pitchFamily="18" charset="0"/>
                            <a:ea typeface="宋体" charset="-122"/>
                          </a:rPr>
                          <m:t>𝑡</m:t>
                        </m:r>
                      </m:e>
                      <m:sup>
                        <m:r>
                          <a:rPr lang="en-US" altLang="zh-CN" sz="2400" i="1" baseline="0">
                            <a:effectLst/>
                            <a:latin typeface="Cambria Math" panose="02040503050406030204" pitchFamily="18" charset="0"/>
                            <a:ea typeface="宋体" charset="-122"/>
                          </a:rPr>
                          <m:t>𝑐</m:t>
                        </m:r>
                      </m:sup>
                    </m:sSup>
                  </m:oMath>
                </a14:m>
                <a:r>
                  <a:rPr lang="en-US" altLang="zh-CN" sz="2400" baseline="0" dirty="0" smtClean="0">
                    <a:effectLst/>
                    <a:latin typeface="+mn-lt"/>
                    <a:ea typeface="宋体" charset="-122"/>
                  </a:rPr>
                  <a:t> is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2400" i="1" baseline="0">
                            <a:effectLst/>
                            <a:latin typeface="Cambria Math" panose="02040503050406030204" pitchFamily="18" charset="0"/>
                            <a:ea typeface="宋体" charset="-122"/>
                          </a:rPr>
                        </m:ctrlPr>
                      </m:sSubPr>
                      <m:e>
                        <m:r>
                          <a:rPr lang="en-US" altLang="zh-CN" sz="2400" b="0" i="1" baseline="0" smtClean="0">
                            <a:effectLst/>
                            <a:latin typeface="Cambria Math" panose="02040503050406030204" pitchFamily="18" charset="0"/>
                            <a:ea typeface="宋体" charset="-122"/>
                          </a:rPr>
                          <m:t> </m:t>
                        </m:r>
                        <m:r>
                          <a:rPr lang="en-US" altLang="zh-CN" sz="2400" i="1" baseline="0">
                            <a:effectLst/>
                            <a:latin typeface="Cambria Math" panose="02040503050406030204" pitchFamily="18" charset="0"/>
                            <a:ea typeface="宋体" charset="-122"/>
                          </a:rPr>
                          <m:t>𝑓</m:t>
                        </m:r>
                      </m:e>
                      <m:sub>
                        <m:r>
                          <a:rPr lang="en-US" altLang="zh-CN" sz="2400" b="0" i="1" baseline="0" smtClean="0">
                            <a:effectLst/>
                            <a:latin typeface="Cambria Math" panose="02040503050406030204" pitchFamily="18" charset="0"/>
                            <a:ea typeface="宋体" charset="-122"/>
                          </a:rPr>
                          <m:t>𝑐</m:t>
                        </m:r>
                      </m:sub>
                    </m:sSub>
                    <m:d>
                      <m:dPr>
                        <m:ctrlPr>
                          <a:rPr lang="en-US" altLang="zh-CN" sz="2400" i="1" baseline="0">
                            <a:effectLst/>
                            <a:latin typeface="Cambria Math" panose="02040503050406030204" pitchFamily="18" charset="0"/>
                            <a:ea typeface="宋体" charset="-122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altLang="zh-CN" sz="2400" i="1" baseline="0">
                                <a:effectLst/>
                                <a:latin typeface="Cambria Math" panose="02040503050406030204" pitchFamily="18" charset="0"/>
                                <a:ea typeface="宋体" charset="-122"/>
                              </a:rPr>
                            </m:ctrlPr>
                          </m:sSupPr>
                          <m:e>
                            <m:r>
                              <a:rPr lang="en-US" altLang="zh-CN" sz="2400" i="1" baseline="0">
                                <a:effectLst/>
                                <a:latin typeface="Cambria Math" panose="02040503050406030204" pitchFamily="18" charset="0"/>
                                <a:ea typeface="宋体" charset="-122"/>
                              </a:rPr>
                              <m:t>𝑡</m:t>
                            </m:r>
                          </m:e>
                          <m:sup>
                            <m:r>
                              <a:rPr lang="en-US" altLang="zh-CN" sz="2400" i="1" baseline="0">
                                <a:effectLst/>
                                <a:latin typeface="Cambria Math" panose="02040503050406030204" pitchFamily="18" charset="0"/>
                                <a:ea typeface="宋体" charset="-122"/>
                              </a:rPr>
                              <m:t>𝑐</m:t>
                            </m:r>
                          </m:sup>
                        </m:sSup>
                      </m:e>
                    </m:d>
                    <m:r>
                      <a:rPr lang="en-US" altLang="zh-CN" sz="2400" b="0" i="1" baseline="0" smtClean="0">
                        <a:effectLst/>
                        <a:latin typeface="Cambria Math" panose="02040503050406030204" pitchFamily="18" charset="0"/>
                        <a:ea typeface="宋体" charset="-122"/>
                      </a:rPr>
                      <m:t>=</m:t>
                    </m:r>
                    <m:nary>
                      <m:naryPr>
                        <m:chr m:val="∏"/>
                        <m:supHide m:val="on"/>
                        <m:ctrlPr>
                          <a:rPr lang="en-US" altLang="zh-CN" sz="2400" b="0" i="1" baseline="0" smtClean="0">
                            <a:effectLst/>
                            <a:latin typeface="Cambria Math" panose="02040503050406030204" pitchFamily="18" charset="0"/>
                            <a:ea typeface="宋体" charset="-122"/>
                          </a:rPr>
                        </m:ctrlPr>
                      </m:naryPr>
                      <m:sub>
                        <m:r>
                          <m:rPr>
                            <m:brk m:alnAt="7"/>
                          </m:rPr>
                          <a:rPr lang="en-US" altLang="zh-CN" sz="2400" b="0" i="1" baseline="0" smtClean="0">
                            <a:effectLst/>
                            <a:latin typeface="Cambria Math" panose="02040503050406030204" pitchFamily="18" charset="0"/>
                            <a:ea typeface="宋体" charset="-122"/>
                          </a:rPr>
                          <m:t>𝑗</m:t>
                        </m:r>
                        <m:r>
                          <a:rPr lang="en-US" altLang="zh-CN" sz="2400" b="0" i="1" baseline="0" smtClean="0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∈</m:t>
                        </m:r>
                        <m:r>
                          <a:rPr lang="en-US" altLang="zh-CN" sz="2400" b="0" i="1" baseline="0" smtClean="0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𝑐</m:t>
                        </m:r>
                      </m:sub>
                      <m:sup/>
                      <m:e>
                        <m:sSub>
                          <m:sSubPr>
                            <m:ctrlPr>
                              <a:rPr lang="en-US" altLang="zh-CN" sz="2400" i="1" baseline="0">
                                <a:effectLst/>
                                <a:latin typeface="Cambria Math" panose="02040503050406030204" pitchFamily="18" charset="0"/>
                                <a:ea typeface="宋体" charset="-122"/>
                              </a:rPr>
                            </m:ctrlPr>
                          </m:sSubPr>
                          <m:e>
                            <m:r>
                              <a:rPr lang="en-US" altLang="zh-CN" sz="2400" i="1" baseline="0">
                                <a:effectLst/>
                                <a:latin typeface="Cambria Math" panose="02040503050406030204" pitchFamily="18" charset="0"/>
                                <a:ea typeface="宋体" charset="-122"/>
                              </a:rPr>
                              <m:t>𝑓</m:t>
                            </m:r>
                          </m:e>
                          <m:sub>
                            <m:r>
                              <a:rPr lang="en-US" altLang="zh-CN" sz="2400" i="1" baseline="0">
                                <a:effectLst/>
                                <a:latin typeface="Cambria Math" panose="02040503050406030204" pitchFamily="18" charset="0"/>
                                <a:ea typeface="宋体" charset="-122"/>
                              </a:rPr>
                              <m:t>𝑗</m:t>
                            </m:r>
                          </m:sub>
                        </m:sSub>
                        <m:r>
                          <a:rPr lang="en-US" altLang="zh-CN" sz="2400" i="1" baseline="0">
                            <a:effectLst/>
                            <a:latin typeface="Cambria Math" panose="02040503050406030204" pitchFamily="18" charset="0"/>
                            <a:ea typeface="宋体" charset="-122"/>
                          </a:rPr>
                          <m:t>(</m:t>
                        </m:r>
                        <m:sSubSup>
                          <m:sSubSupPr>
                            <m:ctrlPr>
                              <a:rPr lang="en-US" altLang="zh-CN" sz="2400" i="1" baseline="0">
                                <a:effectLst/>
                                <a:latin typeface="Cambria Math" panose="02040503050406030204" pitchFamily="18" charset="0"/>
                                <a:ea typeface="宋体" charset="-122"/>
                              </a:rPr>
                            </m:ctrlPr>
                          </m:sSubSupPr>
                          <m:e>
                            <m:r>
                              <a:rPr lang="en-US" altLang="zh-CN" sz="2400" i="1" baseline="0">
                                <a:effectLst/>
                                <a:latin typeface="Cambria Math" panose="02040503050406030204" pitchFamily="18" charset="0"/>
                                <a:ea typeface="宋体" charset="-122"/>
                              </a:rPr>
                              <m:t>𝑡</m:t>
                            </m:r>
                          </m:e>
                          <m:sub>
                            <m:r>
                              <a:rPr lang="en-US" altLang="zh-CN" sz="2400" b="0" i="1" baseline="0" smtClean="0">
                                <a:effectLst/>
                                <a:latin typeface="Cambria Math" panose="02040503050406030204" pitchFamily="18" charset="0"/>
                                <a:ea typeface="宋体" charset="-122"/>
                              </a:rPr>
                              <m:t>𝑗</m:t>
                            </m:r>
                          </m:sub>
                          <m:sup>
                            <m:r>
                              <a:rPr lang="en-US" altLang="zh-CN" sz="2400" i="1" baseline="0">
                                <a:effectLst/>
                                <a:latin typeface="Cambria Math" panose="02040503050406030204" pitchFamily="18" charset="0"/>
                                <a:ea typeface="宋体" charset="-122"/>
                              </a:rPr>
                              <m:t>𝑐</m:t>
                            </m:r>
                          </m:sup>
                        </m:sSubSup>
                        <m:r>
                          <a:rPr lang="en-US" altLang="zh-CN" sz="2400" i="1" baseline="0">
                            <a:effectLst/>
                            <a:latin typeface="Cambria Math" panose="02040503050406030204" pitchFamily="18" charset="0"/>
                            <a:ea typeface="宋体" charset="-122"/>
                          </a:rPr>
                          <m:t>)</m:t>
                        </m:r>
                      </m:e>
                    </m:nary>
                  </m:oMath>
                </a14:m>
                <a:endParaRPr lang="en-US" altLang="zh-CN" sz="2400" baseline="0" dirty="0" smtClean="0">
                  <a:effectLst/>
                  <a:latin typeface="+mn-lt"/>
                  <a:ea typeface="宋体" charset="-122"/>
                </a:endParaRPr>
              </a:p>
              <a:p>
                <a:pPr eaLnBrk="1" hangingPunct="1">
                  <a:defRPr/>
                </a:pPr>
                <a:r>
                  <a:rPr lang="en-US" altLang="zh-CN" sz="2400" baseline="0" dirty="0" smtClean="0">
                    <a:effectLst/>
                    <a:latin typeface="+mn-lt"/>
                    <a:ea typeface="宋体" charset="-122"/>
                  </a:rPr>
                  <a:t>If we </a:t>
                </a:r>
                <a:r>
                  <a:rPr lang="en-US" altLang="zh-CN" sz="2400" baseline="0" dirty="0" smtClean="0">
                    <a:effectLst/>
                    <a:latin typeface="+mn-lt"/>
                    <a:ea typeface="宋体" charset="-122"/>
                  </a:rPr>
                  <a:t>observe </a:t>
                </a:r>
                <a:r>
                  <a:rPr lang="en-US" altLang="zh-CN" sz="2400" baseline="0" dirty="0" smtClean="0">
                    <a:effectLst/>
                    <a:latin typeface="+mn-lt"/>
                    <a:ea typeface="宋体" charset="-122"/>
                  </a:rPr>
                  <a:t>several </a:t>
                </a:r>
                <a:r>
                  <a:rPr lang="en-US" altLang="zh-CN" sz="2400" baseline="0" dirty="0" smtClean="0">
                    <a:effectLst/>
                    <a:latin typeface="+mn-lt"/>
                    <a:ea typeface="宋体" charset="-122"/>
                  </a:rPr>
                  <a:t>cascades </a:t>
                </a:r>
                <a:r>
                  <a:rPr lang="en-US" altLang="zh-CN" sz="2400" baseline="0" dirty="0" smtClean="0">
                    <a:effectLst/>
                    <a:latin typeface="+mn-lt"/>
                    <a:ea typeface="宋体" charset="-122"/>
                  </a:rPr>
                  <a:t>of different information, then the likelihood of </a:t>
                </a:r>
                <a:r>
                  <a:rPr lang="en-US" altLang="zh-CN" sz="2400" baseline="0" dirty="0" smtClean="0">
                    <a:effectLst/>
                    <a:latin typeface="+mn-lt"/>
                    <a:ea typeface="宋体" charset="-122"/>
                  </a:rPr>
                  <a:t>all cascades </a:t>
                </a:r>
                <a:r>
                  <a:rPr lang="en-US" altLang="zh-CN" sz="2400" baseline="0" dirty="0" smtClean="0">
                    <a:effectLst/>
                    <a:latin typeface="+mn-lt"/>
                    <a:ea typeface="宋体" charset="-122"/>
                  </a:rPr>
                  <a:t>is the product of the likelihoods of each individual </a:t>
                </a:r>
                <a:r>
                  <a:rPr lang="en-US" altLang="zh-CN" sz="2400" baseline="0" dirty="0" smtClean="0">
                    <a:effectLst/>
                    <a:latin typeface="+mn-lt"/>
                    <a:ea typeface="宋体" charset="-122"/>
                  </a:rPr>
                  <a:t>cascade:</a:t>
                </a:r>
                <a:r>
                  <a:rPr lang="en-US" altLang="zh-CN" sz="2400" dirty="0" smtClean="0">
                    <a:effectLst/>
                    <a:latin typeface="+mn-lt"/>
                  </a:rPr>
                  <a:t> </a:t>
                </a:r>
                <a14:m>
                  <m:oMath xmlns:m="http://schemas.openxmlformats.org/officeDocument/2006/math">
                    <m:nary>
                      <m:naryPr>
                        <m:chr m:val="∏"/>
                        <m:supHide m:val="on"/>
                        <m:ctrlPr>
                          <a:rPr lang="en-US" altLang="zh-CN" sz="2400" i="1" baseline="0">
                            <a:effectLst/>
                            <a:latin typeface="Cambria Math" panose="02040503050406030204" pitchFamily="18" charset="0"/>
                            <a:ea typeface="宋体" charset="-122"/>
                          </a:rPr>
                        </m:ctrlPr>
                      </m:naryPr>
                      <m:sub>
                        <m:r>
                          <a:rPr lang="en-US" altLang="zh-CN" sz="2400" b="0" i="1" baseline="0" smtClean="0">
                            <a:effectLst/>
                            <a:latin typeface="Cambria Math" panose="02040503050406030204" pitchFamily="18" charset="0"/>
                            <a:ea typeface="宋体" charset="-122"/>
                          </a:rPr>
                          <m:t>𝑐</m:t>
                        </m:r>
                        <m:r>
                          <a:rPr lang="en-US" altLang="zh-CN" sz="2400" i="1" baseline="0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∈</m:t>
                        </m:r>
                        <m:r>
                          <a:rPr lang="en-US" altLang="zh-CN" sz="2400" b="0" i="1" baseline="0" smtClean="0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𝑄</m:t>
                        </m:r>
                      </m:sub>
                      <m:sup/>
                      <m:e>
                        <m:sSub>
                          <m:sSubPr>
                            <m:ctrlPr>
                              <a:rPr lang="en-US" altLang="zh-CN" sz="2400" i="1" baseline="0">
                                <a:effectLst/>
                                <a:latin typeface="Cambria Math" panose="02040503050406030204" pitchFamily="18" charset="0"/>
                                <a:ea typeface="宋体" charset="-122"/>
                              </a:rPr>
                            </m:ctrlPr>
                          </m:sSubPr>
                          <m:e>
                            <m:r>
                              <a:rPr lang="en-US" altLang="zh-CN" sz="2400" i="1" baseline="0">
                                <a:effectLst/>
                                <a:latin typeface="Cambria Math" panose="02040503050406030204" pitchFamily="18" charset="0"/>
                                <a:ea typeface="宋体" charset="-122"/>
                              </a:rPr>
                              <m:t>𝑓</m:t>
                            </m:r>
                          </m:e>
                          <m:sub>
                            <m:r>
                              <a:rPr lang="en-US" altLang="zh-CN" sz="2400" b="0" i="1" baseline="0" smtClean="0">
                                <a:effectLst/>
                                <a:latin typeface="Cambria Math" panose="02040503050406030204" pitchFamily="18" charset="0"/>
                                <a:ea typeface="宋体" charset="-122"/>
                              </a:rPr>
                              <m:t>𝑐</m:t>
                            </m:r>
                          </m:sub>
                        </m:sSub>
                        <m:r>
                          <a:rPr lang="en-US" altLang="zh-CN" sz="2400" i="1" baseline="0">
                            <a:effectLst/>
                            <a:latin typeface="Cambria Math" panose="02040503050406030204" pitchFamily="18" charset="0"/>
                            <a:ea typeface="宋体" charset="-122"/>
                          </a:rPr>
                          <m:t>(</m:t>
                        </m:r>
                        <m:sSup>
                          <m:sSupPr>
                            <m:ctrlPr>
                              <a:rPr lang="en-US" altLang="zh-CN" sz="2400" i="1" baseline="0">
                                <a:effectLst/>
                                <a:latin typeface="Cambria Math" panose="02040503050406030204" pitchFamily="18" charset="0"/>
                                <a:ea typeface="宋体" charset="-122"/>
                              </a:rPr>
                            </m:ctrlPr>
                          </m:sSupPr>
                          <m:e>
                            <m:r>
                              <a:rPr lang="en-US" altLang="zh-CN" sz="2400" i="1" baseline="0">
                                <a:effectLst/>
                                <a:latin typeface="Cambria Math" panose="02040503050406030204" pitchFamily="18" charset="0"/>
                                <a:ea typeface="宋体" charset="-122"/>
                              </a:rPr>
                              <m:t>𝑡</m:t>
                            </m:r>
                          </m:e>
                          <m:sup>
                            <m:r>
                              <a:rPr lang="en-US" altLang="zh-CN" sz="2400" i="1" baseline="0">
                                <a:effectLst/>
                                <a:latin typeface="Cambria Math" panose="02040503050406030204" pitchFamily="18" charset="0"/>
                                <a:ea typeface="宋体" charset="-122"/>
                              </a:rPr>
                              <m:t>𝑐</m:t>
                            </m:r>
                          </m:sup>
                        </m:sSup>
                        <m:r>
                          <a:rPr lang="en-US" altLang="zh-CN" sz="2400" i="1" baseline="0">
                            <a:effectLst/>
                            <a:latin typeface="Cambria Math" panose="02040503050406030204" pitchFamily="18" charset="0"/>
                            <a:ea typeface="宋体" charset="-122"/>
                          </a:rPr>
                          <m:t>)</m:t>
                        </m:r>
                      </m:e>
                    </m:nary>
                  </m:oMath>
                </a14:m>
                <a:endParaRPr lang="en-US" altLang="zh-CN" sz="2000" baseline="0" dirty="0" smtClean="0">
                  <a:effectLst/>
                  <a:latin typeface="+mn-lt"/>
                  <a:ea typeface="宋体" charset="-122"/>
                </a:endParaRPr>
              </a:p>
              <a:p>
                <a:pPr eaLnBrk="1" hangingPunct="1">
                  <a:defRPr/>
                </a:pPr>
                <a:endParaRPr lang="en-US" altLang="zh-CN" sz="2000" baseline="0" dirty="0" smtClean="0">
                  <a:effectLst/>
                  <a:ea typeface="宋体" charset="-122"/>
                </a:endParaRPr>
              </a:p>
              <a:p>
                <a:pPr eaLnBrk="1" hangingPunct="1">
                  <a:defRPr/>
                </a:pPr>
                <a:endParaRPr lang="en-US" altLang="zh-CN" sz="2000" baseline="0" dirty="0" smtClean="0">
                  <a:effectLst/>
                  <a:ea typeface="宋体" charset="-122"/>
                </a:endParaRPr>
              </a:p>
              <a:p>
                <a:pPr marL="0" indent="0" eaLnBrk="1" hangingPunct="1">
                  <a:buNone/>
                  <a:defRPr/>
                </a:pPr>
                <a:endParaRPr lang="en-US" altLang="zh-CN" sz="2000" baseline="0" dirty="0" smtClean="0">
                  <a:effectLst/>
                  <a:ea typeface="宋体" charset="-122"/>
                </a:endParaRPr>
              </a:p>
              <a:p>
                <a:pPr marL="0" indent="0" eaLnBrk="1" hangingPunct="1">
                  <a:buFont typeface="Wingdings" pitchFamily="2" charset="2"/>
                  <a:buNone/>
                  <a:defRPr/>
                </a:pPr>
                <a:endParaRPr lang="en-US" altLang="zh-CN" sz="2000" baseline="0" dirty="0" smtClean="0">
                  <a:effectLst/>
                  <a:ea typeface="宋体" charset="-122"/>
                </a:endParaRPr>
              </a:p>
              <a:p>
                <a:pPr eaLnBrk="1" hangingPunct="1">
                  <a:defRPr/>
                </a:pPr>
                <a:endParaRPr lang="en-US" altLang="zh-CN" sz="2000" baseline="0" dirty="0" smtClean="0">
                  <a:effectLst/>
                  <a:ea typeface="宋体" charset="-122"/>
                </a:endParaRPr>
              </a:p>
            </p:txBody>
          </p:sp>
        </mc:Choice>
        <mc:Fallback>
          <p:sp>
            <p:nvSpPr>
              <p:cNvPr id="6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04826" y="950914"/>
                <a:ext cx="8260352" cy="5427026"/>
              </a:xfrm>
              <a:prstGeom prst="rect">
                <a:avLst/>
              </a:prstGeom>
              <a:blipFill rotWithShape="0">
                <a:blip r:embed="rId3"/>
                <a:stretch>
                  <a:fillRect l="-1033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页脚占位符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big data</a:t>
            </a:r>
            <a:endParaRPr lang="zh-CN" dirty="0"/>
          </a:p>
        </p:txBody>
      </p:sp>
      <p:sp>
        <p:nvSpPr>
          <p:cNvPr id="8" name="灯片编号占位符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D7C4624-FF7F-4B88-BAE4-040956CE4ACF}" type="slidenum">
              <a:rPr lang="en-US" altLang="zh-CN" smtClean="0"/>
              <a:pPr>
                <a:defRPr/>
              </a:pPr>
              <a:t>8</a:t>
            </a:fld>
            <a:endParaRPr lang="zh-CN"/>
          </a:p>
        </p:txBody>
      </p:sp>
    </p:spTree>
    <p:extLst>
      <p:ext uri="{BB962C8B-B14F-4D97-AF65-F5344CB8AC3E}">
        <p14:creationId xmlns:p14="http://schemas.microsoft.com/office/powerpoint/2010/main" val="149572565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393700" y="38100"/>
            <a:ext cx="82423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l">
              <a:defRPr/>
            </a:pPr>
            <a:r>
              <a:rPr lang="en-US" altLang="zh-CN" sz="3600" b="1" i="1" kern="0" baseline="0" dirty="0" smtClean="0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宋体" pitchFamily="2" charset="-122"/>
              </a:rPr>
              <a:t>Solve the Problem</a:t>
            </a:r>
            <a:endParaRPr lang="en-US" altLang="zh-CN" sz="3600" b="1" i="1" kern="0" baseline="0" dirty="0">
              <a:solidFill>
                <a:schemeClr val="folHlink"/>
              </a:solidFill>
              <a:effectLst>
                <a:outerShdw blurRad="38100" dist="38100" dir="2700000" algn="tl">
                  <a:srgbClr val="C0C0C0"/>
                </a:outerShdw>
              </a:effectLst>
              <a:ea typeface="宋体" pitchFamily="2" charset="-122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Rectangle 3"/>
              <p:cNvSpPr>
                <a:spLocks noChangeArrowheads="1"/>
              </p:cNvSpPr>
              <p:nvPr/>
            </p:nvSpPr>
            <p:spPr bwMode="auto">
              <a:xfrm>
                <a:off x="504826" y="950914"/>
                <a:ext cx="8260352" cy="54270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marL="342900" indent="-342900" algn="l" eaLnBrk="0" hangingPunct="0">
                  <a:spcBef>
                    <a:spcPct val="20000"/>
                  </a:spcBef>
                  <a:buClr>
                    <a:schemeClr val="folHlink"/>
                  </a:buClr>
                  <a:buFont typeface="Wingdings" pitchFamily="2" charset="2"/>
                  <a:buChar char="q"/>
                  <a:defRPr sz="2800">
                    <a:solidFill>
                      <a:schemeClr val="tx2"/>
                    </a:solidFill>
                    <a:latin typeface="Arial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lr>
                    <a:schemeClr val="folHlink"/>
                  </a:buClr>
                  <a:buFont typeface="Wingdings" pitchFamily="2" charset="2"/>
                  <a:buChar char="Ø"/>
                  <a:defRPr sz="2400" b="1">
                    <a:solidFill>
                      <a:srgbClr val="000066"/>
                    </a:solidFill>
                    <a:latin typeface="Garamond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lr>
                    <a:schemeClr val="folHlink"/>
                  </a:buClr>
                  <a:buFont typeface="Times New Roman" pitchFamily="18" charset="0"/>
                  <a:buChar char="–"/>
                  <a:defRPr sz="2000" i="1">
                    <a:solidFill>
                      <a:srgbClr val="5F5F5F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lr>
                    <a:schemeClr val="folHlink"/>
                  </a:buClr>
                  <a:buSzPct val="100000"/>
                  <a:buChar char="o"/>
                  <a:defRPr>
                    <a:solidFill>
                      <a:srgbClr val="FF0000"/>
                    </a:solidFill>
                    <a:latin typeface="Arial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lr>
                    <a:schemeClr val="folHlink"/>
                  </a:buClr>
                  <a:buSzPct val="100000"/>
                  <a:buFont typeface="Wingdings" pitchFamily="2" charset="2"/>
                  <a:buChar char="ü"/>
                  <a:defRPr sz="1600" b="1" i="1">
                    <a:solidFill>
                      <a:srgbClr val="660066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00000"/>
                  <a:buFont typeface="Wingdings" pitchFamily="2" charset="2"/>
                  <a:buChar char="ü"/>
                  <a:defRPr sz="1600" b="1" i="1">
                    <a:solidFill>
                      <a:srgbClr val="660066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00000"/>
                  <a:buFont typeface="Wingdings" pitchFamily="2" charset="2"/>
                  <a:buChar char="ü"/>
                  <a:defRPr sz="1600" b="1" i="1">
                    <a:solidFill>
                      <a:srgbClr val="660066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00000"/>
                  <a:buFont typeface="Wingdings" pitchFamily="2" charset="2"/>
                  <a:buChar char="ü"/>
                  <a:defRPr sz="1600" b="1" i="1">
                    <a:solidFill>
                      <a:srgbClr val="660066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100000"/>
                  <a:buFont typeface="Wingdings" pitchFamily="2" charset="2"/>
                  <a:buChar char="ü"/>
                  <a:defRPr sz="1600" b="1" i="1">
                    <a:solidFill>
                      <a:srgbClr val="660066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defRPr/>
                </a:pPr>
                <a:r>
                  <a:rPr lang="en-US" altLang="zh-CN" sz="2400" baseline="0" dirty="0" smtClean="0">
                    <a:effectLst/>
                    <a:ea typeface="宋体" charset="-122"/>
                  </a:rPr>
                  <a:t>The problem turns into maximum log-likelihood estimation: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altLang="zh-CN" sz="2400" i="1" baseline="0">
                            <a:effectLst/>
                            <a:latin typeface="Cambria Math" panose="02040503050406030204" pitchFamily="18" charset="0"/>
                            <a:ea typeface="宋体" charset="-122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altLang="zh-CN" sz="2400" baseline="0">
                            <a:effectLst/>
                            <a:latin typeface="Cambria Math" panose="02040503050406030204" pitchFamily="18" charset="0"/>
                            <a:ea typeface="宋体" charset="-122"/>
                          </a:rPr>
                          <m:t>min</m:t>
                        </m:r>
                      </m:fName>
                      <m:e>
                        <m:r>
                          <a:rPr lang="en-US" altLang="zh-CN" sz="2400" i="1" baseline="0">
                            <a:effectLst/>
                            <a:latin typeface="Cambria Math" panose="02040503050406030204" pitchFamily="18" charset="0"/>
                            <a:ea typeface="宋体" charset="-122"/>
                          </a:rPr>
                          <m:t>−</m:t>
                        </m:r>
                        <m:nary>
                          <m:naryPr>
                            <m:chr m:val="∑"/>
                            <m:limLoc m:val="subSup"/>
                            <m:supHide m:val="on"/>
                            <m:ctrlPr>
                              <a:rPr lang="en-US" altLang="zh-CN" sz="2400" i="1" baseline="0">
                                <a:effectLst/>
                                <a:latin typeface="Cambria Math" panose="02040503050406030204" pitchFamily="18" charset="0"/>
                                <a:ea typeface="宋体" charset="-122"/>
                              </a:rPr>
                            </m:ctrlPr>
                          </m:naryPr>
                          <m:sub>
                            <m:r>
                              <m:rPr>
                                <m:brk m:alnAt="9"/>
                              </m:rPr>
                              <a:rPr lang="en-US" altLang="zh-CN" sz="2400" i="1" baseline="0">
                                <a:effectLst/>
                                <a:latin typeface="Cambria Math" panose="02040503050406030204" pitchFamily="18" charset="0"/>
                                <a:ea typeface="宋体" charset="-122"/>
                              </a:rPr>
                              <m:t>𝑐</m:t>
                            </m:r>
                            <m:r>
                              <a:rPr lang="en-US" altLang="zh-CN" sz="2400" i="1" baseline="0">
                                <a:effectLst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∈</m:t>
                            </m:r>
                            <m:r>
                              <a:rPr lang="en-US" altLang="zh-CN" sz="2400" i="1" baseline="0">
                                <a:effectLst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𝑄</m:t>
                            </m:r>
                          </m:sub>
                          <m:sup/>
                          <m:e>
                            <m:sSub>
                              <m:sSubPr>
                                <m:ctrlPr>
                                  <a:rPr lang="en-US" altLang="zh-CN" sz="2400" i="1" baseline="0">
                                    <a:effectLst/>
                                    <a:latin typeface="Cambria Math" panose="02040503050406030204" pitchFamily="18" charset="0"/>
                                    <a:ea typeface="宋体" charset="-122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US" altLang="zh-CN" sz="2400" baseline="0">
                                    <a:effectLst/>
                                    <a:latin typeface="Cambria Math" panose="02040503050406030204" pitchFamily="18" charset="0"/>
                                    <a:ea typeface="宋体" charset="-122"/>
                                  </a:rPr>
                                  <m:t>log</m:t>
                                </m:r>
                                <m:r>
                                  <a:rPr lang="en-US" altLang="zh-CN" sz="2400" i="1" baseline="0">
                                    <a:effectLst/>
                                    <a:latin typeface="Cambria Math" panose="02040503050406030204" pitchFamily="18" charset="0"/>
                                    <a:ea typeface="宋体" charset="-122"/>
                                  </a:rPr>
                                  <m:t>⁡(</m:t>
                                </m:r>
                                <m:r>
                                  <a:rPr lang="en-US" altLang="zh-CN" sz="2400" i="1" baseline="0">
                                    <a:effectLst/>
                                    <a:latin typeface="Cambria Math" panose="02040503050406030204" pitchFamily="18" charset="0"/>
                                    <a:ea typeface="宋体" charset="-122"/>
                                  </a:rPr>
                                  <m:t>𝑓</m:t>
                                </m:r>
                              </m:e>
                              <m:sub>
                                <m:r>
                                  <a:rPr lang="en-US" altLang="zh-CN" sz="2400" i="1" baseline="0">
                                    <a:effectLst/>
                                    <a:latin typeface="Cambria Math" panose="02040503050406030204" pitchFamily="18" charset="0"/>
                                    <a:ea typeface="宋体" charset="-122"/>
                                  </a:rPr>
                                  <m:t>𝑐</m:t>
                                </m:r>
                              </m:sub>
                            </m:sSub>
                            <m:r>
                              <a:rPr lang="en-US" altLang="zh-CN" sz="2400" i="1" baseline="0">
                                <a:effectLst/>
                                <a:latin typeface="Cambria Math" panose="02040503050406030204" pitchFamily="18" charset="0"/>
                                <a:ea typeface="宋体" charset="-122"/>
                              </a:rPr>
                              <m:t>(</m:t>
                            </m:r>
                            <m:sSup>
                              <m:sSupPr>
                                <m:ctrlPr>
                                  <a:rPr lang="en-US" altLang="zh-CN" sz="2400" i="1" baseline="0">
                                    <a:effectLst/>
                                    <a:latin typeface="Cambria Math" panose="02040503050406030204" pitchFamily="18" charset="0"/>
                                    <a:ea typeface="宋体" charset="-122"/>
                                  </a:rPr>
                                </m:ctrlPr>
                              </m:sSupPr>
                              <m:e>
                                <m:r>
                                  <a:rPr lang="en-US" altLang="zh-CN" sz="2400" i="1" baseline="0">
                                    <a:effectLst/>
                                    <a:latin typeface="Cambria Math" panose="02040503050406030204" pitchFamily="18" charset="0"/>
                                    <a:ea typeface="宋体" charset="-122"/>
                                  </a:rPr>
                                  <m:t>𝑡</m:t>
                                </m:r>
                              </m:e>
                              <m:sup>
                                <m:r>
                                  <a:rPr lang="en-US" altLang="zh-CN" sz="2400" i="1" baseline="0">
                                    <a:effectLst/>
                                    <a:latin typeface="Cambria Math" panose="02040503050406030204" pitchFamily="18" charset="0"/>
                                    <a:ea typeface="宋体" charset="-122"/>
                                  </a:rPr>
                                  <m:t>𝑐</m:t>
                                </m:r>
                              </m:sup>
                            </m:sSup>
                            <m:r>
                              <a:rPr lang="en-US" altLang="zh-CN" sz="2400" i="1" baseline="0">
                                <a:effectLst/>
                                <a:latin typeface="Cambria Math" panose="02040503050406030204" pitchFamily="18" charset="0"/>
                                <a:ea typeface="宋体" charset="-122"/>
                              </a:rPr>
                              <m:t>)</m:t>
                            </m:r>
                          </m:e>
                        </m:nary>
                      </m:e>
                    </m:func>
                    <m:r>
                      <a:rPr lang="en-US" altLang="zh-CN" sz="2400" i="1" baseline="0">
                        <a:effectLst/>
                        <a:latin typeface="Cambria Math" panose="02040503050406030204" pitchFamily="18" charset="0"/>
                        <a:ea typeface="宋体" charset="-122"/>
                      </a:rPr>
                      <m:t>)</m:t>
                    </m:r>
                    <m:r>
                      <a:rPr lang="en-US" altLang="zh-CN" sz="2400" b="0" i="1" baseline="0" smtClean="0">
                        <a:effectLst/>
                        <a:latin typeface="Cambria Math" panose="02040503050406030204" pitchFamily="18" charset="0"/>
                        <a:ea typeface="宋体" charset="-122"/>
                      </a:rPr>
                      <m:t> </m:t>
                    </m:r>
                    <m:r>
                      <a:rPr lang="en-US" altLang="zh-CN" sz="2400" b="0" i="1" baseline="0" smtClean="0">
                        <a:effectLst/>
                        <a:latin typeface="Cambria Math" panose="02040503050406030204" pitchFamily="18" charset="0"/>
                        <a:ea typeface="宋体" charset="-122"/>
                      </a:rPr>
                      <m:t>𝑠𝑢𝑏𝑗𝑒𝑐𝑡</m:t>
                    </m:r>
                    <m:r>
                      <a:rPr lang="en-US" altLang="zh-CN" sz="2400" b="0" i="1" baseline="0" smtClean="0">
                        <a:effectLst/>
                        <a:latin typeface="Cambria Math" panose="02040503050406030204" pitchFamily="18" charset="0"/>
                        <a:ea typeface="宋体" charset="-122"/>
                      </a:rPr>
                      <m:t> </m:t>
                    </m:r>
                    <m:r>
                      <a:rPr lang="en-US" altLang="zh-CN" sz="2400" b="0" i="1" baseline="0" smtClean="0">
                        <a:effectLst/>
                        <a:latin typeface="Cambria Math" panose="02040503050406030204" pitchFamily="18" charset="0"/>
                        <a:ea typeface="宋体" charset="-122"/>
                      </a:rPr>
                      <m:t>𝑡𝑜</m:t>
                    </m:r>
                  </m:oMath>
                </a14:m>
                <a:r>
                  <a:rPr lang="en-US" altLang="zh-CN" sz="2400" baseline="0" dirty="0" smtClean="0">
                    <a:effectLst/>
                    <a:ea typeface="宋体" charset="-122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2400" i="1" baseline="0">
                            <a:effectLst/>
                            <a:latin typeface="Cambria Math" panose="02040503050406030204" pitchFamily="18" charset="0"/>
                            <a:ea typeface="宋体" charset="-122"/>
                          </a:rPr>
                        </m:ctrlPr>
                      </m:sSubPr>
                      <m:e>
                        <m:r>
                          <a:rPr lang="en-US" altLang="zh-CN" sz="2400" i="1" baseline="0">
                            <a:effectLst/>
                            <a:latin typeface="Cambria Math" panose="02040503050406030204" pitchFamily="18" charset="0"/>
                            <a:ea typeface="宋体" charset="-122"/>
                          </a:rPr>
                          <m:t>𝑤</m:t>
                        </m:r>
                      </m:e>
                      <m:sub>
                        <m:r>
                          <a:rPr lang="en-US" altLang="zh-CN" sz="2400" i="1" baseline="0">
                            <a:effectLst/>
                            <a:latin typeface="Cambria Math" panose="02040503050406030204" pitchFamily="18" charset="0"/>
                            <a:ea typeface="宋体" charset="-122"/>
                          </a:rPr>
                          <m:t>𝑖</m:t>
                        </m:r>
                        <m:r>
                          <a:rPr lang="en-US" altLang="zh-CN" sz="2400" i="1" baseline="0">
                            <a:effectLst/>
                            <a:latin typeface="Cambria Math" panose="02040503050406030204" pitchFamily="18" charset="0"/>
                            <a:ea typeface="宋体" charset="-122"/>
                          </a:rPr>
                          <m:t>,</m:t>
                        </m:r>
                        <m:r>
                          <a:rPr lang="en-US" altLang="zh-CN" sz="2400" i="1" baseline="0">
                            <a:effectLst/>
                            <a:latin typeface="Cambria Math" panose="02040503050406030204" pitchFamily="18" charset="0"/>
                            <a:ea typeface="宋体" charset="-122"/>
                          </a:rPr>
                          <m:t>𝑗</m:t>
                        </m:r>
                      </m:sub>
                    </m:sSub>
                    <m:r>
                      <a:rPr lang="en-US" altLang="zh-CN" sz="2400" i="1" baseline="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≥0</m:t>
                    </m:r>
                    <m:r>
                      <a:rPr lang="en-US" altLang="zh-CN" sz="2400" b="0" i="1" baseline="0" smtClean="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altLang="zh-CN" sz="2400" b="0" i="1" baseline="0" smtClean="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𝑓𝑜𝑟</m:t>
                    </m:r>
                    <m:r>
                      <a:rPr lang="en-US" altLang="zh-CN" sz="2400" b="0" i="1" baseline="0" smtClean="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altLang="zh-CN" sz="2400" b="0" i="1" baseline="0" smtClean="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𝑒𝑎𝑐h</m:t>
                    </m:r>
                    <m:r>
                      <a:rPr lang="en-US" altLang="zh-CN" sz="2400" b="0" i="1" baseline="0" smtClean="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altLang="zh-CN" sz="2400" b="0" i="1" baseline="0" smtClean="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𝑝𝑎𝑖𝑟</m:t>
                    </m:r>
                    <m:r>
                      <a:rPr lang="en-US" altLang="zh-CN" sz="2400" b="0" i="1" baseline="0" smtClean="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altLang="zh-CN" sz="2400" b="0" i="1" baseline="0" smtClean="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𝑜𝑓</m:t>
                    </m:r>
                    <m:r>
                      <a:rPr lang="en-US" altLang="zh-CN" sz="2400" b="0" i="1" baseline="0" smtClean="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(</m:t>
                    </m:r>
                    <m:r>
                      <a:rPr lang="en-US" altLang="zh-CN" sz="2400" b="0" i="1" baseline="0" smtClean="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𝑖</m:t>
                    </m:r>
                    <m:r>
                      <a:rPr lang="en-US" altLang="zh-CN" sz="2400" b="0" i="1" baseline="0" smtClean="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r>
                      <a:rPr lang="en-US" altLang="zh-CN" sz="2400" b="0" i="1" baseline="0" smtClean="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𝑗</m:t>
                    </m:r>
                    <m:r>
                      <a:rPr lang="en-US" altLang="zh-CN" sz="2400" b="0" i="1" baseline="0" smtClean="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altLang="zh-CN" sz="2400" baseline="0" dirty="0" smtClean="0">
                    <a:effectLst/>
                    <a:ea typeface="宋体" charset="-122"/>
                  </a:rPr>
                  <a:t> </a:t>
                </a:r>
              </a:p>
              <a:p>
                <a:pPr eaLnBrk="1" hangingPunct="1">
                  <a:defRPr/>
                </a:pPr>
                <a:r>
                  <a:rPr lang="en-US" altLang="zh-CN" sz="2400" baseline="0" dirty="0" smtClean="0">
                    <a:effectLst/>
                    <a:ea typeface="宋体" charset="-122"/>
                  </a:rPr>
                  <a:t>This </a:t>
                </a:r>
                <a:r>
                  <a:rPr lang="en-US" altLang="zh-CN" sz="2400" baseline="0" dirty="0" smtClean="0">
                    <a:effectLst/>
                    <a:ea typeface="宋体" charset="-122"/>
                  </a:rPr>
                  <a:t>is a convex problem that can be solved by stochastic gradient descent.</a:t>
                </a:r>
              </a:p>
              <a:p>
                <a:pPr eaLnBrk="1" hangingPunct="1">
                  <a:defRPr/>
                </a:pPr>
                <a:r>
                  <a:rPr lang="en-US" altLang="zh-CN" sz="2400" baseline="0" dirty="0" smtClean="0">
                    <a:effectLst/>
                    <a:ea typeface="宋体" charset="-122"/>
                  </a:rPr>
                  <a:t>If </a:t>
                </a:r>
                <a:r>
                  <a:rPr lang="en-US" altLang="zh-CN" sz="2400" baseline="0" dirty="0" smtClean="0">
                    <a:effectLst/>
                    <a:ea typeface="宋体" charset="-122"/>
                  </a:rPr>
                  <a:t>node </a:t>
                </a:r>
                <a:r>
                  <a:rPr lang="en-US" altLang="zh-CN" sz="2400" baseline="0" dirty="0" err="1" smtClean="0">
                    <a:effectLst/>
                    <a:ea typeface="宋体" charset="-122"/>
                  </a:rPr>
                  <a:t>i</a:t>
                </a:r>
                <a:r>
                  <a:rPr lang="en-US" altLang="zh-CN" sz="2400" baseline="0" dirty="0" smtClean="0">
                    <a:effectLst/>
                    <a:ea typeface="宋体" charset="-122"/>
                  </a:rPr>
                  <a:t> or j are not </a:t>
                </a:r>
                <a:r>
                  <a:rPr lang="en-US" altLang="zh-CN" sz="2400" baseline="0" dirty="0" smtClean="0">
                    <a:effectLst/>
                    <a:ea typeface="宋体" charset="-122"/>
                  </a:rPr>
                  <a:t>in </a:t>
                </a:r>
                <a:r>
                  <a:rPr lang="en-US" altLang="zh-CN" sz="2400" baseline="0" dirty="0" smtClean="0">
                    <a:effectLst/>
                    <a:ea typeface="宋体" charset="-122"/>
                  </a:rPr>
                  <a:t>any </a:t>
                </a:r>
                <a:r>
                  <a:rPr lang="en-US" altLang="zh-CN" sz="2400" baseline="0" dirty="0" smtClean="0">
                    <a:effectLst/>
                    <a:ea typeface="宋体" charset="-122"/>
                  </a:rPr>
                  <a:t>cascade, </a:t>
                </a:r>
                <a:r>
                  <a:rPr lang="en-US" altLang="zh-CN" sz="2400" baseline="0" dirty="0" smtClean="0">
                    <a:effectLst/>
                    <a:ea typeface="宋体" charset="-122"/>
                  </a:rPr>
                  <a:t>set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2400" i="1" baseline="0">
                            <a:effectLst/>
                            <a:latin typeface="Cambria Math" panose="02040503050406030204" pitchFamily="18" charset="0"/>
                            <a:ea typeface="宋体" charset="-122"/>
                          </a:rPr>
                        </m:ctrlPr>
                      </m:sSubPr>
                      <m:e>
                        <m:r>
                          <a:rPr lang="en-US" altLang="zh-CN" sz="2400" i="1" baseline="0">
                            <a:effectLst/>
                            <a:latin typeface="Cambria Math" panose="02040503050406030204" pitchFamily="18" charset="0"/>
                            <a:ea typeface="宋体" charset="-122"/>
                          </a:rPr>
                          <m:t>𝑤</m:t>
                        </m:r>
                      </m:e>
                      <m:sub>
                        <m:r>
                          <a:rPr lang="en-US" altLang="zh-CN" sz="2400" i="1" baseline="0">
                            <a:effectLst/>
                            <a:latin typeface="Cambria Math" panose="02040503050406030204" pitchFamily="18" charset="0"/>
                            <a:ea typeface="宋体" charset="-122"/>
                          </a:rPr>
                          <m:t>𝑗</m:t>
                        </m:r>
                        <m:r>
                          <a:rPr lang="en-US" altLang="zh-CN" sz="2400" i="1" baseline="0">
                            <a:effectLst/>
                            <a:latin typeface="Cambria Math" panose="02040503050406030204" pitchFamily="18" charset="0"/>
                            <a:ea typeface="宋体" charset="-122"/>
                          </a:rPr>
                          <m:t>,</m:t>
                        </m:r>
                        <m:r>
                          <a:rPr lang="en-US" altLang="zh-CN" sz="2400" i="1" baseline="0">
                            <a:effectLst/>
                            <a:latin typeface="Cambria Math" panose="02040503050406030204" pitchFamily="18" charset="0"/>
                            <a:ea typeface="宋体" charset="-122"/>
                          </a:rPr>
                          <m:t>𝑖</m:t>
                        </m:r>
                      </m:sub>
                    </m:sSub>
                    <m:r>
                      <a:rPr lang="en-US" altLang="zh-CN" sz="2400" i="1" baseline="0">
                        <a:effectLst/>
                        <a:latin typeface="Cambria Math" panose="02040503050406030204" pitchFamily="18" charset="0"/>
                        <a:ea typeface="宋体" charset="-122"/>
                      </a:rPr>
                      <m:t>=0</m:t>
                    </m:r>
                  </m:oMath>
                </a14:m>
                <a:r>
                  <a:rPr lang="en-US" altLang="zh-CN" sz="2400" baseline="0" dirty="0" smtClean="0">
                    <a:effectLst/>
                    <a:ea typeface="宋体" charset="-122"/>
                  </a:rPr>
                  <a:t>. Set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2400" i="1" baseline="0">
                            <a:effectLst/>
                            <a:latin typeface="Cambria Math" panose="02040503050406030204" pitchFamily="18" charset="0"/>
                            <a:ea typeface="宋体" charset="-122"/>
                          </a:rPr>
                        </m:ctrlPr>
                      </m:sSubPr>
                      <m:e>
                        <m:r>
                          <a:rPr lang="en-US" altLang="zh-CN" sz="2400" i="1" baseline="0">
                            <a:effectLst/>
                            <a:latin typeface="Cambria Math" panose="02040503050406030204" pitchFamily="18" charset="0"/>
                            <a:ea typeface="宋体" charset="-122"/>
                          </a:rPr>
                          <m:t>𝑤</m:t>
                        </m:r>
                      </m:e>
                      <m:sub>
                        <m:r>
                          <a:rPr lang="en-US" altLang="zh-CN" sz="2400" i="1" baseline="0">
                            <a:effectLst/>
                            <a:latin typeface="Cambria Math" panose="02040503050406030204" pitchFamily="18" charset="0"/>
                            <a:ea typeface="宋体" charset="-122"/>
                          </a:rPr>
                          <m:t>𝑗</m:t>
                        </m:r>
                        <m:r>
                          <a:rPr lang="en-US" altLang="zh-CN" sz="2400" b="0" i="1" baseline="0" smtClean="0">
                            <a:effectLst/>
                            <a:latin typeface="Cambria Math" panose="02040503050406030204" pitchFamily="18" charset="0"/>
                            <a:ea typeface="宋体" charset="-122"/>
                          </a:rPr>
                          <m:t>,</m:t>
                        </m:r>
                        <m:r>
                          <a:rPr lang="en-US" altLang="zh-CN" sz="2400" b="0" i="1" baseline="0" smtClean="0">
                            <a:effectLst/>
                            <a:latin typeface="Cambria Math" panose="02040503050406030204" pitchFamily="18" charset="0"/>
                            <a:ea typeface="宋体" charset="-122"/>
                          </a:rPr>
                          <m:t>𝑥</m:t>
                        </m:r>
                      </m:sub>
                    </m:sSub>
                    <m:r>
                      <a:rPr lang="en-US" altLang="zh-CN" sz="2400" b="0" i="1" baseline="0" smtClean="0">
                        <a:effectLst/>
                        <a:latin typeface="Cambria Math" panose="02040503050406030204" pitchFamily="18" charset="0"/>
                        <a:ea typeface="宋体" charset="-122"/>
                      </a:rPr>
                      <m:t>=0</m:t>
                    </m:r>
                  </m:oMath>
                </a14:m>
                <a:endParaRPr lang="en-US" altLang="zh-CN" sz="2400" baseline="0" dirty="0" smtClean="0">
                  <a:effectLst/>
                  <a:ea typeface="宋体" charset="-122"/>
                </a:endParaRPr>
              </a:p>
              <a:p>
                <a:pPr eaLnBrk="1" hangingPunct="1">
                  <a:defRPr/>
                </a:pPr>
                <a:r>
                  <a:rPr lang="en-US" altLang="zh-CN" sz="2400" baseline="0" dirty="0" smtClean="0">
                    <a:effectLst/>
                    <a:ea typeface="宋体" charset="-122"/>
                  </a:rPr>
                  <a:t>Otherwise iterate the following formula until convergence 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2400" i="1" baseline="0">
                            <a:effectLst/>
                            <a:latin typeface="Cambria Math" panose="02040503050406030204" pitchFamily="18" charset="0"/>
                            <a:ea typeface="宋体" charset="-122"/>
                          </a:rPr>
                        </m:ctrlPr>
                      </m:sSubPr>
                      <m:e>
                        <m:r>
                          <a:rPr lang="en-US" altLang="zh-CN" sz="2400" i="1" baseline="0">
                            <a:effectLst/>
                            <a:latin typeface="Cambria Math" panose="02040503050406030204" pitchFamily="18" charset="0"/>
                            <a:ea typeface="宋体" charset="-122"/>
                          </a:rPr>
                          <m:t>𝑤</m:t>
                        </m:r>
                      </m:e>
                      <m:sub>
                        <m:r>
                          <a:rPr lang="en-US" altLang="zh-CN" sz="2400" b="0" i="1" baseline="0" smtClean="0">
                            <a:effectLst/>
                            <a:latin typeface="Cambria Math" panose="02040503050406030204" pitchFamily="18" charset="0"/>
                            <a:ea typeface="宋体" charset="-122"/>
                          </a:rPr>
                          <m:t>𝑗</m:t>
                        </m:r>
                        <m:r>
                          <a:rPr lang="en-US" altLang="zh-CN" sz="2400" i="1" baseline="0">
                            <a:effectLst/>
                            <a:latin typeface="Cambria Math" panose="02040503050406030204" pitchFamily="18" charset="0"/>
                            <a:ea typeface="宋体" charset="-122"/>
                          </a:rPr>
                          <m:t>,</m:t>
                        </m:r>
                        <m:r>
                          <a:rPr lang="en-US" altLang="zh-CN" sz="2400" b="0" i="1" baseline="0" smtClean="0">
                            <a:effectLst/>
                            <a:latin typeface="Cambria Math" panose="02040503050406030204" pitchFamily="18" charset="0"/>
                            <a:ea typeface="宋体" charset="-122"/>
                          </a:rPr>
                          <m:t>𝑖</m:t>
                        </m:r>
                      </m:sub>
                    </m:sSub>
                    <m:r>
                      <a:rPr lang="en-US" altLang="zh-CN" sz="2400" b="0" i="1" baseline="0" smtClean="0">
                        <a:effectLst/>
                        <a:latin typeface="Cambria Math" panose="02040503050406030204" pitchFamily="18" charset="0"/>
                        <a:ea typeface="宋体" charset="-122"/>
                      </a:rPr>
                      <m:t>=0</m:t>
                    </m:r>
                  </m:oMath>
                </a14:m>
                <a:r>
                  <a:rPr lang="en-US" altLang="zh-CN" sz="2400" baseline="0" dirty="0" smtClean="0">
                    <a:effectLst/>
                    <a:ea typeface="宋体" charset="-122"/>
                  </a:rPr>
                  <a:t>:</a:t>
                </a:r>
              </a:p>
              <a:p>
                <a:pPr eaLnBrk="1" hangingPunct="1">
                  <a:defRPr/>
                </a:pPr>
                <a:endParaRPr lang="en-US" altLang="zh-CN" sz="2000" baseline="0" dirty="0" smtClean="0">
                  <a:effectLst/>
                  <a:ea typeface="宋体" charset="-122"/>
                </a:endParaRPr>
              </a:p>
              <a:p>
                <a:pPr eaLnBrk="1" hangingPunct="1">
                  <a:defRPr/>
                </a:pPr>
                <a:endParaRPr lang="en-US" altLang="zh-CN" sz="2000" baseline="0" dirty="0" smtClean="0">
                  <a:effectLst/>
                  <a:ea typeface="宋体" charset="-122"/>
                </a:endParaRPr>
              </a:p>
              <a:p>
                <a:pPr eaLnBrk="1" hangingPunct="1">
                  <a:defRPr/>
                </a:pPr>
                <a:r>
                  <a:rPr lang="en-US" altLang="zh-CN" sz="2400" baseline="0" dirty="0" smtClean="0">
                    <a:effectLst/>
                    <a:ea typeface="宋体" charset="-122"/>
                  </a:rPr>
                  <a:t>The optimization problem can split into many several </a:t>
                </a:r>
                <a:r>
                  <a:rPr lang="en-US" altLang="zh-CN" sz="2400" baseline="0" dirty="0" err="1" smtClean="0">
                    <a:effectLst/>
                    <a:ea typeface="宋体" charset="-122"/>
                  </a:rPr>
                  <a:t>subproblems</a:t>
                </a:r>
                <a:r>
                  <a:rPr lang="en-US" altLang="zh-CN" sz="2400" baseline="0" dirty="0" smtClean="0">
                    <a:effectLst/>
                    <a:ea typeface="宋体" charset="-122"/>
                  </a:rPr>
                  <a:t> and </a:t>
                </a:r>
                <a:r>
                  <a:rPr lang="en-US" altLang="zh-CN" sz="2400" baseline="0" dirty="0" smtClean="0">
                    <a:effectLst/>
                    <a:ea typeface="宋体" charset="-122"/>
                  </a:rPr>
                  <a:t>thus we </a:t>
                </a:r>
                <a:r>
                  <a:rPr lang="en-US" altLang="zh-CN" sz="2400" baseline="0" dirty="0" smtClean="0">
                    <a:effectLst/>
                    <a:ea typeface="宋体" charset="-122"/>
                  </a:rPr>
                  <a:t>can solve for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2400" i="1" baseline="0">
                            <a:effectLst/>
                            <a:latin typeface="Cambria Math" panose="02040503050406030204" pitchFamily="18" charset="0"/>
                            <a:ea typeface="宋体" charset="-122"/>
                          </a:rPr>
                        </m:ctrlPr>
                      </m:sSubPr>
                      <m:e>
                        <m:r>
                          <a:rPr lang="en-US" altLang="zh-CN" sz="2400" i="1" baseline="0">
                            <a:effectLst/>
                            <a:latin typeface="Cambria Math" panose="02040503050406030204" pitchFamily="18" charset="0"/>
                            <a:ea typeface="宋体" charset="-122"/>
                          </a:rPr>
                          <m:t>𝑤</m:t>
                        </m:r>
                      </m:e>
                      <m:sub>
                        <m:r>
                          <a:rPr lang="en-US" altLang="zh-CN" sz="2400" i="1" baseline="0">
                            <a:effectLst/>
                            <a:latin typeface="Cambria Math" panose="02040503050406030204" pitchFamily="18" charset="0"/>
                            <a:ea typeface="宋体" charset="-122"/>
                          </a:rPr>
                          <m:t>𝑗</m:t>
                        </m:r>
                        <m:r>
                          <a:rPr lang="en-US" altLang="zh-CN" sz="2400" i="1" baseline="0">
                            <a:effectLst/>
                            <a:latin typeface="Cambria Math" panose="02040503050406030204" pitchFamily="18" charset="0"/>
                            <a:ea typeface="宋体" charset="-122"/>
                          </a:rPr>
                          <m:t>,</m:t>
                        </m:r>
                        <m:r>
                          <a:rPr lang="en-US" altLang="zh-CN" sz="2400" i="1" baseline="0">
                            <a:effectLst/>
                            <a:latin typeface="Cambria Math" panose="02040503050406030204" pitchFamily="18" charset="0"/>
                            <a:ea typeface="宋体" charset="-122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altLang="zh-CN" sz="2400" baseline="0" dirty="0" smtClean="0">
                    <a:effectLst/>
                    <a:ea typeface="宋体" charset="-122"/>
                  </a:rPr>
                  <a:t> parallelly.</a:t>
                </a:r>
                <a:endParaRPr lang="en-US" altLang="zh-CN" sz="2400" baseline="0" dirty="0">
                  <a:effectLst/>
                  <a:ea typeface="宋体" charset="-122"/>
                </a:endParaRPr>
              </a:p>
              <a:p>
                <a:pPr eaLnBrk="1" hangingPunct="1">
                  <a:defRPr/>
                </a:pPr>
                <a:endParaRPr lang="en-US" altLang="zh-CN" sz="2000" baseline="0" dirty="0" smtClean="0">
                  <a:effectLst/>
                  <a:ea typeface="宋体" charset="-122"/>
                </a:endParaRPr>
              </a:p>
              <a:p>
                <a:pPr eaLnBrk="1" hangingPunct="1">
                  <a:defRPr/>
                </a:pPr>
                <a:endParaRPr lang="en-US" altLang="zh-CN" sz="2000" baseline="0" dirty="0" smtClean="0">
                  <a:effectLst/>
                  <a:ea typeface="宋体" charset="-122"/>
                </a:endParaRPr>
              </a:p>
              <a:p>
                <a:pPr marL="0" indent="0" eaLnBrk="1" hangingPunct="1">
                  <a:buNone/>
                  <a:defRPr/>
                </a:pPr>
                <a:endParaRPr lang="en-US" altLang="zh-CN" sz="2000" baseline="0" dirty="0" smtClean="0">
                  <a:effectLst/>
                  <a:ea typeface="宋体" charset="-122"/>
                </a:endParaRPr>
              </a:p>
              <a:p>
                <a:pPr marL="0" indent="0" eaLnBrk="1" hangingPunct="1">
                  <a:buFont typeface="Wingdings" pitchFamily="2" charset="2"/>
                  <a:buNone/>
                  <a:defRPr/>
                </a:pPr>
                <a:endParaRPr lang="en-US" altLang="zh-CN" sz="2000" baseline="0" dirty="0" smtClean="0">
                  <a:effectLst/>
                  <a:ea typeface="宋体" charset="-122"/>
                </a:endParaRPr>
              </a:p>
              <a:p>
                <a:pPr eaLnBrk="1" hangingPunct="1">
                  <a:defRPr/>
                </a:pPr>
                <a:endParaRPr lang="en-US" altLang="zh-CN" sz="2000" baseline="0" dirty="0" smtClean="0">
                  <a:effectLst/>
                  <a:ea typeface="宋体" charset="-122"/>
                </a:endParaRPr>
              </a:p>
            </p:txBody>
          </p:sp>
        </mc:Choice>
        <mc:Fallback>
          <p:sp>
            <p:nvSpPr>
              <p:cNvPr id="6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04826" y="950914"/>
                <a:ext cx="8260352" cy="5427026"/>
              </a:xfrm>
              <a:prstGeom prst="rect">
                <a:avLst/>
              </a:prstGeom>
              <a:blipFill rotWithShape="0">
                <a:blip r:embed="rId3"/>
                <a:stretch>
                  <a:fillRect l="-1033" t="-4270" r="-1255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页脚占位符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big data</a:t>
            </a:r>
            <a:endParaRPr lang="zh-CN" dirty="0"/>
          </a:p>
        </p:txBody>
      </p:sp>
      <p:sp>
        <p:nvSpPr>
          <p:cNvPr id="8" name="灯片编号占位符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D7C4624-FF7F-4B88-BAE4-040956CE4ACF}" type="slidenum">
              <a:rPr lang="en-US" altLang="zh-CN" smtClean="0"/>
              <a:pPr>
                <a:defRPr/>
              </a:pPr>
              <a:t>9</a:t>
            </a:fld>
            <a:endParaRPr lang="zh-CN"/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4350" y="4685441"/>
            <a:ext cx="3429479" cy="4763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870865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CSU-CS">
  <a:themeElements>
    <a:clrScheme name="">
      <a:dk1>
        <a:srgbClr val="000000"/>
      </a:dk1>
      <a:lt1>
        <a:srgbClr val="FFFFFF"/>
      </a:lt1>
      <a:dk2>
        <a:srgbClr val="000000"/>
      </a:dk2>
      <a:lt2>
        <a:srgbClr val="777777"/>
      </a:lt2>
      <a:accent1>
        <a:srgbClr val="00CCCC"/>
      </a:accent1>
      <a:accent2>
        <a:srgbClr val="6666FF"/>
      </a:accent2>
      <a:accent3>
        <a:srgbClr val="FFFFFF"/>
      </a:accent3>
      <a:accent4>
        <a:srgbClr val="000000"/>
      </a:accent4>
      <a:accent5>
        <a:srgbClr val="AAE2E2"/>
      </a:accent5>
      <a:accent6>
        <a:srgbClr val="5C5CE7"/>
      </a:accent6>
      <a:hlink>
        <a:srgbClr val="FF3300"/>
      </a:hlink>
      <a:folHlink>
        <a:srgbClr val="CC3300"/>
      </a:folHlink>
    </a:clrScheme>
    <a:fontScheme name="NCSU-C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200" b="0" i="0" u="none" strike="noStrike" cap="none" normalizeH="0" baseline="-2500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200" b="0" i="0" u="none" strike="noStrike" cap="none" normalizeH="0" baseline="-2500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</a:defRPr>
        </a:defPPr>
      </a:lstStyle>
    </a:lnDef>
  </a:objectDefaults>
  <a:extraClrSchemeLst>
    <a:extraClrScheme>
      <a:clrScheme name="NCSU-CS 1">
        <a:dk1>
          <a:srgbClr val="000000"/>
        </a:dk1>
        <a:lt1>
          <a:srgbClr val="FFFFFF"/>
        </a:lt1>
        <a:dk2>
          <a:srgbClr val="3333FF"/>
        </a:dk2>
        <a:lt2>
          <a:srgbClr val="00FFFF"/>
        </a:lt2>
        <a:accent1>
          <a:srgbClr val="00CCCC"/>
        </a:accent1>
        <a:accent2>
          <a:srgbClr val="6666FF"/>
        </a:accent2>
        <a:accent3>
          <a:srgbClr val="ADADFF"/>
        </a:accent3>
        <a:accent4>
          <a:srgbClr val="DADADA"/>
        </a:accent4>
        <a:accent5>
          <a:srgbClr val="AAE2E2"/>
        </a:accent5>
        <a:accent6>
          <a:srgbClr val="5C5CE7"/>
        </a:accent6>
        <a:hlink>
          <a:srgbClr val="CCCCFF"/>
        </a:hlink>
        <a:folHlink>
          <a:srgbClr val="CC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SU-CS 2">
        <a:dk1>
          <a:srgbClr val="000000"/>
        </a:dk1>
        <a:lt1>
          <a:srgbClr val="CCECFF"/>
        </a:lt1>
        <a:dk2>
          <a:srgbClr val="330099"/>
        </a:dk2>
        <a:lt2>
          <a:srgbClr val="0099CC"/>
        </a:lt2>
        <a:accent1>
          <a:srgbClr val="009999"/>
        </a:accent1>
        <a:accent2>
          <a:srgbClr val="FF99CC"/>
        </a:accent2>
        <a:accent3>
          <a:srgbClr val="E2F4FF"/>
        </a:accent3>
        <a:accent4>
          <a:srgbClr val="000000"/>
        </a:accent4>
        <a:accent5>
          <a:srgbClr val="AACACA"/>
        </a:accent5>
        <a:accent6>
          <a:srgbClr val="E78AB9"/>
        </a:accent6>
        <a:hlink>
          <a:srgbClr val="6600CC"/>
        </a:hlink>
        <a:folHlink>
          <a:srgbClr val="3366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CSU-CS 3">
        <a:dk1>
          <a:srgbClr val="000000"/>
        </a:dk1>
        <a:lt1>
          <a:srgbClr val="FFFFFF"/>
        </a:lt1>
        <a:dk2>
          <a:srgbClr val="000000"/>
        </a:dk2>
        <a:lt2>
          <a:srgbClr val="CBCBCB"/>
        </a:lt2>
        <a:accent1>
          <a:srgbClr val="B2B2B2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C8C8C8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CSU-CS 4">
        <a:dk1>
          <a:srgbClr val="000000"/>
        </a:dk1>
        <a:lt1>
          <a:srgbClr val="FFFFFF"/>
        </a:lt1>
        <a:dk2>
          <a:srgbClr val="000000"/>
        </a:dk2>
        <a:lt2>
          <a:srgbClr val="777777"/>
        </a:lt2>
        <a:accent1>
          <a:srgbClr val="00CCCC"/>
        </a:accent1>
        <a:accent2>
          <a:srgbClr val="6666FF"/>
        </a:accent2>
        <a:accent3>
          <a:srgbClr val="FFFFFF"/>
        </a:accent3>
        <a:accent4>
          <a:srgbClr val="000000"/>
        </a:accent4>
        <a:accent5>
          <a:srgbClr val="AAE2E2"/>
        </a:accent5>
        <a:accent6>
          <a:srgbClr val="5C5CE7"/>
        </a:accent6>
        <a:hlink>
          <a:srgbClr val="CCCCFF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NCSU-CS</Template>
  <TotalTime>9972</TotalTime>
  <Pages>0</Pages>
  <Words>573</Words>
  <Characters>0</Characters>
  <Application>Microsoft Office PowerPoint</Application>
  <DocSecurity>0</DocSecurity>
  <PresentationFormat>全屏显示(4:3)</PresentationFormat>
  <Lines>0</Lines>
  <Paragraphs>190</Paragraphs>
  <Slides>15</Slides>
  <Notes>13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15</vt:i4>
      </vt:variant>
    </vt:vector>
  </HeadingPairs>
  <TitlesOfParts>
    <vt:vector size="24" baseType="lpstr">
      <vt:lpstr>宋体</vt:lpstr>
      <vt:lpstr>Arial</vt:lpstr>
      <vt:lpstr>Arial Narrow</vt:lpstr>
      <vt:lpstr>Cambria Math</vt:lpstr>
      <vt:lpstr>Garamond</vt:lpstr>
      <vt:lpstr>Monotype Corsiva</vt:lpstr>
      <vt:lpstr>Times New Roman</vt:lpstr>
      <vt:lpstr>Wingdings</vt:lpstr>
      <vt:lpstr>NCSU-CS</vt:lpstr>
      <vt:lpstr>Inferring the Hidden Structure of Information Propagation Using Probabilistic Model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Thank you!</vt:lpstr>
    </vt:vector>
  </TitlesOfParts>
  <Company>NCSU</Company>
  <LinksUpToDate>false</LinksUpToDate>
  <CharactersWithSpaces>0</CharactersWithSpaces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INFOCOM2010</dc:title>
  <dc:creator>yutuo</dc:creator>
  <cp:lastModifiedBy>Haiwei Ma</cp:lastModifiedBy>
  <cp:revision>1681</cp:revision>
  <cp:lastPrinted>2009-04-22T19:24:48Z</cp:lastPrinted>
  <dcterms:created xsi:type="dcterms:W3CDTF">2005-04-16T16:23:33Z</dcterms:created>
  <dcterms:modified xsi:type="dcterms:W3CDTF">2014-05-15T09:12:57Z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2052-6.5.0.1966</vt:lpwstr>
  </property>
</Properties>
</file>