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93" r:id="rId4"/>
    <p:sldId id="294" r:id="rId5"/>
    <p:sldId id="297" r:id="rId6"/>
    <p:sldId id="298" r:id="rId7"/>
    <p:sldId id="296" r:id="rId8"/>
    <p:sldId id="299" r:id="rId9"/>
    <p:sldId id="302" r:id="rId10"/>
    <p:sldId id="301" r:id="rId11"/>
    <p:sldId id="303" r:id="rId12"/>
    <p:sldId id="304" r:id="rId13"/>
    <p:sldId id="290" r:id="rId14"/>
    <p:sldId id="289" r:id="rId15"/>
    <p:sldId id="305" r:id="rId16"/>
    <p:sldId id="291" r:id="rId17"/>
    <p:sldId id="278" r:id="rId18"/>
  </p:sldIdLst>
  <p:sldSz cx="9144000" cy="6858000" type="screen4x3"/>
  <p:notesSz cx="6858000" cy="9144000"/>
  <p:defaultTex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EC"/>
          </a:solidFill>
        </a:fill>
      </a:tcStyle>
    </a:wholeTbl>
    <a:band2H>
      <a:tcTxStyle/>
      <a:tcStyle>
        <a:tcBdr/>
        <a:fill>
          <a:solidFill>
            <a:srgbClr val="E6F6F6"/>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CC"/>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CC"/>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CC"/>
          </a:solidFill>
        </a:fill>
      </a:tcStyle>
    </a:firstRow>
  </a:tblStyle>
  <a:tblStyle styleId="{C7B018BB-80A7-4F77-B60F-C8B233D01FF8}"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1F6"/>
          </a:solidFill>
        </a:fill>
      </a:tcStyle>
    </a:wholeTbl>
    <a:band2H>
      <a:tcTxStyle/>
      <a:tcStyle>
        <a:tcBdr/>
        <a:fill>
          <a:solidFill>
            <a:srgbClr val="E9E9FA"/>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E7"/>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E7"/>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E7"/>
          </a:solidFill>
        </a:fill>
      </a:tcStyle>
    </a:firstRow>
  </a:tblStyle>
  <a:tblStyle styleId="{CF821DB8-F4EB-4A41-A1BA-3FCAFE7338EE}" styleName="">
    <a:tblBg/>
    <a:wholeTbl>
      <a:tcTxStyle b="on" i="on">
        <a:font>
          <a:latin typeface="Garamond"/>
          <a:ea typeface="Garamond"/>
          <a:cs typeface="Garam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aramond"/>
          <a:ea typeface="Garamond"/>
          <a:cs typeface="Garam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CC"/>
          </a:solidFill>
        </a:fill>
      </a:tcStyle>
    </a:firstCol>
    <a:lastRow>
      <a:tcTxStyle b="on" i="on">
        <a:font>
          <a:latin typeface="Garamond"/>
          <a:ea typeface="Garamond"/>
          <a:cs typeface="Garamon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aramond"/>
          <a:ea typeface="Garamond"/>
          <a:cs typeface="Garamon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CC"/>
          </a:solidFill>
        </a:fill>
      </a:tcStyle>
    </a:firstRow>
  </a:tblStyle>
  <a:tblStyle styleId="{33BA23B1-9221-436E-865A-0063620EA4FD}"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49495" autoAdjust="0"/>
  </p:normalViewPr>
  <p:slideViewPr>
    <p:cSldViewPr>
      <p:cViewPr varScale="1">
        <p:scale>
          <a:sx n="39" d="100"/>
          <a:sy n="39" d="100"/>
        </p:scale>
        <p:origin x="14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hape 1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 name="Shape 1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43096901"/>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everyone!</a:t>
            </a:r>
            <a:r>
              <a:rPr lang="en-US" altLang="zh-CN" baseline="0" dirty="0" smtClean="0"/>
              <a:t> It is great honor here for me to do my presentation about my work in the MIMO relay group. And my work is an implementation of SISO part in MIMO relay system.</a:t>
            </a:r>
            <a:endParaRPr lang="zh-CN" altLang="en-US" dirty="0"/>
          </a:p>
        </p:txBody>
      </p:sp>
    </p:spTree>
    <p:extLst>
      <p:ext uri="{BB962C8B-B14F-4D97-AF65-F5344CB8AC3E}">
        <p14:creationId xmlns:p14="http://schemas.microsoft.com/office/powerpoint/2010/main" val="138185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56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 will introduce our</a:t>
            </a:r>
            <a:r>
              <a:rPr lang="en-US" altLang="zh-CN" baseline="0" dirty="0" smtClean="0"/>
              <a:t> work with 4 parts: the first one is the background, that is the relationship between </a:t>
            </a:r>
            <a:r>
              <a:rPr lang="en-US" altLang="zh-CN" baseline="0" dirty="0" err="1" smtClean="0"/>
              <a:t>kongchao’s</a:t>
            </a:r>
            <a:r>
              <a:rPr lang="en-US" altLang="zh-CN" baseline="0" dirty="0" smtClean="0"/>
              <a:t> idea and our work.</a:t>
            </a:r>
          </a:p>
          <a:p>
            <a:r>
              <a:rPr lang="en-US" altLang="zh-CN" baseline="0" dirty="0" smtClean="0"/>
              <a:t>The Second one is our work’s description.</a:t>
            </a:r>
          </a:p>
          <a:p>
            <a:r>
              <a:rPr lang="en-US" altLang="zh-CN" baseline="0" dirty="0" smtClean="0"/>
              <a:t>And then I will show you the result we get in our Mayday holidays.</a:t>
            </a:r>
          </a:p>
          <a:p>
            <a:r>
              <a:rPr lang="en-US" altLang="zh-CN" baseline="0" dirty="0" smtClean="0"/>
              <a:t>And the last part is our future work.</a:t>
            </a:r>
            <a:endParaRPr lang="zh-CN" altLang="en-US" dirty="0"/>
          </a:p>
        </p:txBody>
      </p:sp>
    </p:spTree>
    <p:extLst>
      <p:ext uri="{BB962C8B-B14F-4D97-AF65-F5344CB8AC3E}">
        <p14:creationId xmlns:p14="http://schemas.microsoft.com/office/powerpoint/2010/main" val="157054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Ok,</a:t>
            </a:r>
            <a:r>
              <a:rPr lang="en-US" altLang="zh-CN" baseline="0" dirty="0" smtClean="0"/>
              <a:t> let’s come to the introduction part.</a:t>
            </a:r>
          </a:p>
          <a:p>
            <a:r>
              <a:rPr lang="en-US" altLang="zh-CN" baseline="0" dirty="0" smtClean="0"/>
              <a:t>As you see, in the each time slot in MIMO relay system, It has an SISO(that means single input single output) part. For instance, in time slot 1, the node A should transmit the data to the node B, that is an SISO, and A should transmit data to H at the same time in a different channel. The implementation of this part is what I will focus on in this presentation today.</a:t>
            </a:r>
            <a:endParaRPr lang="zh-CN" altLang="en-US" dirty="0"/>
          </a:p>
        </p:txBody>
      </p:sp>
    </p:spTree>
    <p:extLst>
      <p:ext uri="{BB962C8B-B14F-4D97-AF65-F5344CB8AC3E}">
        <p14:creationId xmlns:p14="http://schemas.microsoft.com/office/powerpoint/2010/main" val="664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 will firstly</a:t>
            </a:r>
            <a:r>
              <a:rPr lang="en-US" altLang="zh-CN" baseline="0" dirty="0" smtClean="0"/>
              <a:t> introduce some basic theory of our implementation. </a:t>
            </a:r>
            <a:endParaRPr lang="zh-CN" altLang="en-US" dirty="0"/>
          </a:p>
        </p:txBody>
      </p:sp>
    </p:spTree>
    <p:extLst>
      <p:ext uri="{BB962C8B-B14F-4D97-AF65-F5344CB8AC3E}">
        <p14:creationId xmlns:p14="http://schemas.microsoft.com/office/powerpoint/2010/main" val="197399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So firstly I </a:t>
            </a:r>
            <a:r>
              <a:rPr lang="en-US" altLang="zh-CN" baseline="0" dirty="0" smtClean="0"/>
              <a:t>want to introduce the OFDM theory briefly.</a:t>
            </a:r>
          </a:p>
          <a:p>
            <a:r>
              <a:rPr lang="en-US" altLang="zh-CN" baseline="0" dirty="0" smtClean="0"/>
              <a:t>So you can see: in the TDMA, If I want to transmit 8bits in 8Tb, for 1 </a:t>
            </a:r>
            <a:r>
              <a:rPr lang="en-US" altLang="zh-CN" baseline="0" dirty="0" smtClean="0"/>
              <a:t>bits this is the frequency spectrum, it’s bandwidth is </a:t>
            </a:r>
            <a:r>
              <a:rPr lang="en-US" altLang="zh-CN" baseline="0" dirty="0" smtClean="0"/>
              <a:t>2 over </a:t>
            </a:r>
            <a:r>
              <a:rPr lang="en-US" altLang="zh-CN" baseline="0" dirty="0" smtClean="0"/>
              <a:t>Tb. </a:t>
            </a:r>
            <a:r>
              <a:rPr lang="en-US" altLang="zh-CN" baseline="0" dirty="0" smtClean="0"/>
              <a:t>But here I want to transmit all the data in 8 Tb at the same time, so you can see that the frequency resource will only need 2 over 8Tb. But If I transmit all the data in 1 central frequency. What it would be? Every bits will disturb the others, just like many people in the classroom speak to the others so no one can hear what he want to know. In order to solve the aliasing in frequency domain, we modulate the central frequency to the zero point. Just as many people speak in different languages.</a:t>
            </a:r>
          </a:p>
          <a:p>
            <a:r>
              <a:rPr lang="en-US" altLang="zh-CN" baseline="0" dirty="0" smtClean="0"/>
              <a:t>Ok, now we have the modulate waveform in frequency domain, It’s bandwidth is 9/8Tb, so we save about half of the frequency resources.</a:t>
            </a:r>
          </a:p>
          <a:p>
            <a:r>
              <a:rPr lang="en-US" altLang="zh-CN" baseline="0" dirty="0" smtClean="0"/>
              <a:t>So for this good modulation, in the frequency domain, the waveform will be </a:t>
            </a:r>
            <a:r>
              <a:rPr lang="en-US" altLang="zh-CN" baseline="0" dirty="0" err="1" smtClean="0"/>
              <a:t>sinc</a:t>
            </a:r>
            <a:r>
              <a:rPr lang="en-US" altLang="zh-CN" baseline="0" dirty="0" smtClean="0"/>
              <a:t> function frequency shift and sigma, right? So in the time domain, It will be the x(t) times e j 2pi/N k n, right? The relationship between them is the Fouler transform.</a:t>
            </a:r>
          </a:p>
          <a:p>
            <a:r>
              <a:rPr lang="en-US" altLang="zh-CN" baseline="0" dirty="0" smtClean="0"/>
              <a:t>As for the computer can’t access the continuous data, we use the IDFT to describe this relationship, that is: if you want to do an OFDM modulation, you only need to do an </a:t>
            </a:r>
            <a:r>
              <a:rPr lang="en-US" altLang="zh-CN" baseline="0" dirty="0" smtClean="0"/>
              <a:t>IFFT, that would be ok.</a:t>
            </a:r>
            <a:endParaRPr lang="zh-CN" altLang="en-US" dirty="0"/>
          </a:p>
        </p:txBody>
      </p:sp>
    </p:spTree>
    <p:extLst>
      <p:ext uri="{BB962C8B-B14F-4D97-AF65-F5344CB8AC3E}">
        <p14:creationId xmlns:p14="http://schemas.microsoft.com/office/powerpoint/2010/main" val="92489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it still have many drawbacks, for example</a:t>
            </a:r>
            <a:r>
              <a:rPr lang="en-US" altLang="zh-CN" baseline="0" dirty="0" smtClean="0"/>
              <a:t> the </a:t>
            </a:r>
            <a:r>
              <a:rPr lang="en-US" altLang="zh-CN" baseline="0" dirty="0" smtClean="0"/>
              <a:t>transmission delay will </a:t>
            </a:r>
            <a:r>
              <a:rPr lang="en-US" altLang="zh-CN" baseline="0" dirty="0" smtClean="0"/>
              <a:t>have so bad influence on the demodulation part in this system. You can see that the graph 2‘s result is not so </a:t>
            </a:r>
            <a:r>
              <a:rPr lang="en-US" altLang="zh-CN" baseline="0" dirty="0" smtClean="0"/>
              <a:t>good. So </a:t>
            </a:r>
            <a:r>
              <a:rPr lang="en-US" altLang="zh-CN" baseline="0" dirty="0" smtClean="0"/>
              <a:t>in order to avoid this situation, we add a cyclic prefix before the data. The cyclic prefix is a copy of last a few points. For example the data is an 128-bit sequence. And the cyclic prefix is the last 32 points in this sequence, So now our package length is 128+32=160. and at each package I calculate the last 128 points. So as long as the delay is shorter than 32, I can get all the data I need. So this is the cyclic prefix.</a:t>
            </a:r>
          </a:p>
          <a:p>
            <a:r>
              <a:rPr lang="en-US" altLang="zh-CN" baseline="0" dirty="0" smtClean="0"/>
              <a:t>Now we can establish our communication system.</a:t>
            </a:r>
            <a:endParaRPr lang="zh-CN" altLang="en-US" dirty="0"/>
          </a:p>
        </p:txBody>
      </p:sp>
    </p:spTree>
    <p:extLst>
      <p:ext uri="{BB962C8B-B14F-4D97-AF65-F5344CB8AC3E}">
        <p14:creationId xmlns:p14="http://schemas.microsoft.com/office/powerpoint/2010/main" val="134551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the bit flow will go through the 4QAM modulation, add pilot tones, and do the OFDM modulation, add some prefix and synchronous sequence. The receiver part will be an inverse process. So for the D-OFDM system, it has some difference.</a:t>
            </a:r>
            <a:endParaRPr lang="zh-CN" altLang="en-US" dirty="0"/>
          </a:p>
        </p:txBody>
      </p:sp>
    </p:spTree>
    <p:extLst>
      <p:ext uri="{BB962C8B-B14F-4D97-AF65-F5344CB8AC3E}">
        <p14:creationId xmlns:p14="http://schemas.microsoft.com/office/powerpoint/2010/main" val="383398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 is,</a:t>
            </a:r>
            <a:r>
              <a:rPr lang="en-US" altLang="zh-CN" baseline="0" dirty="0" smtClean="0"/>
              <a:t> in the receiver part we need a filter to choose the data we want to get. You can see the relationship between them is the IFFT so use the filter to the  Transmitting sequence will get the data piece, I mean a block data we want.</a:t>
            </a:r>
          </a:p>
          <a:p>
            <a:endParaRPr lang="zh-CN" altLang="en-US" dirty="0"/>
          </a:p>
        </p:txBody>
      </p:sp>
    </p:spTree>
    <p:extLst>
      <p:ext uri="{BB962C8B-B14F-4D97-AF65-F5344CB8AC3E}">
        <p14:creationId xmlns:p14="http://schemas.microsoft.com/office/powerpoint/2010/main" val="68652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next step is the Simulation part.</a:t>
            </a:r>
            <a:endParaRPr lang="zh-CN" altLang="en-US" dirty="0"/>
          </a:p>
        </p:txBody>
      </p:sp>
    </p:spTree>
    <p:extLst>
      <p:ext uri="{BB962C8B-B14F-4D97-AF65-F5344CB8AC3E}">
        <p14:creationId xmlns:p14="http://schemas.microsoft.com/office/powerpoint/2010/main" val="124173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 name="Shape 9"/>
          <p:cNvSpPr/>
          <p:nvPr/>
        </p:nvSpPr>
        <p:spPr>
          <a:xfrm>
            <a:off x="-1" y="1524000"/>
            <a:ext cx="9144002" cy="0"/>
          </a:xfrm>
          <a:prstGeom prst="line">
            <a:avLst/>
          </a:prstGeom>
          <a:ln w="3175">
            <a:solidFill>
              <a:srgbClr val="CC3300"/>
            </a:solidFill>
            <a:round/>
          </a:ln>
        </p:spPr>
        <p:txBody>
          <a:bodyPr lIns="0" tIns="0" rIns="0" bIns="0"/>
          <a:lstStyle/>
          <a:p>
            <a:pPr lvl="0" defTabSz="457200">
              <a:defRPr sz="1200" baseline="0">
                <a:latin typeface="+mj-lt"/>
                <a:ea typeface="+mj-ea"/>
                <a:cs typeface="+mj-cs"/>
                <a:sym typeface="Helvetica"/>
              </a:defRPr>
            </a:pPr>
            <a:endParaRPr/>
          </a:p>
        </p:txBody>
      </p:sp>
      <p:sp>
        <p:nvSpPr>
          <p:cNvPr id="10" name="Shape 10"/>
          <p:cNvSpPr/>
          <p:nvPr/>
        </p:nvSpPr>
        <p:spPr>
          <a:xfrm>
            <a:off x="-1" y="4114800"/>
            <a:ext cx="9144002" cy="0"/>
          </a:xfrm>
          <a:prstGeom prst="line">
            <a:avLst/>
          </a:prstGeom>
          <a:ln w="3175">
            <a:solidFill>
              <a:srgbClr val="CC3300"/>
            </a:solidFill>
            <a:round/>
          </a:ln>
        </p:spPr>
        <p:txBody>
          <a:bodyPr lIns="0" tIns="0" rIns="0" bIns="0"/>
          <a:lstStyle/>
          <a:p>
            <a:pPr lvl="0" defTabSz="457200">
              <a:defRPr sz="1200" baseline="0">
                <a:latin typeface="+mj-lt"/>
                <a:ea typeface="+mj-ea"/>
                <a:cs typeface="+mj-cs"/>
                <a:sym typeface="Helvetica"/>
              </a:defRPr>
            </a:pPr>
            <a:endParaRPr/>
          </a:p>
        </p:txBody>
      </p:sp>
      <p:pic>
        <p:nvPicPr>
          <p:cNvPr id="11" name="azzjg.jpeg" descr="azzjg"/>
          <p:cNvPicPr/>
          <p:nvPr/>
        </p:nvPicPr>
        <p:blipFill>
          <a:blip r:embed="rId2">
            <a:extLst/>
          </a:blip>
          <a:stretch>
            <a:fillRect/>
          </a:stretch>
        </p:blipFill>
        <p:spPr>
          <a:xfrm>
            <a:off x="0" y="0"/>
            <a:ext cx="9144000" cy="1525588"/>
          </a:xfrm>
          <a:prstGeom prst="rect">
            <a:avLst/>
          </a:prstGeom>
          <a:ln w="12700">
            <a:miter lim="400000"/>
          </a:ln>
        </p:spPr>
      </p:pic>
      <p:pic>
        <p:nvPicPr>
          <p:cNvPr id="12" name="sjtulogo.png" descr="sjtulogo"/>
          <p:cNvPicPr/>
          <p:nvPr/>
        </p:nvPicPr>
        <p:blipFill>
          <a:blip r:embed="rId3">
            <a:extLst/>
          </a:blip>
          <a:stretch>
            <a:fillRect/>
          </a:stretch>
        </p:blipFill>
        <p:spPr>
          <a:xfrm>
            <a:off x="0" y="201612"/>
            <a:ext cx="3860800" cy="1206501"/>
          </a:xfrm>
          <a:prstGeom prst="rect">
            <a:avLst/>
          </a:prstGeom>
          <a:ln w="12700">
            <a:miter lim="400000"/>
          </a:ln>
        </p:spPr>
      </p:pic>
      <p:sp>
        <p:nvSpPr>
          <p:cNvPr id="13" name="Shape 13"/>
          <p:cNvSpPr>
            <a:spLocks noGrp="1"/>
          </p:cNvSpPr>
          <p:nvPr>
            <p:ph type="sldNum" sz="quarter" idx="2"/>
          </p:nvPr>
        </p:nvSpPr>
        <p:spPr>
          <a:xfrm>
            <a:off x="6705600" y="6409338"/>
            <a:ext cx="1905000" cy="287724"/>
          </a:xfrm>
          <a:prstGeom prst="rect">
            <a:avLst/>
          </a:prstGeom>
        </p:spPr>
        <p:txBody>
          <a:bodyPr/>
          <a:lstStyle>
            <a:lvl1pPr>
              <a:defRPr sz="1400">
                <a:solidFill>
                  <a:srgbClr val="777777"/>
                </a:solidFill>
                <a:latin typeface="Times New Roman"/>
                <a:ea typeface="Times New Roman"/>
                <a:cs typeface="Times New Roman"/>
                <a:sym typeface="Times New Roman"/>
              </a:defRPr>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57200" y="914400"/>
            <a:ext cx="8610600" cy="0"/>
          </a:xfrm>
          <a:prstGeom prst="line">
            <a:avLst/>
          </a:prstGeom>
          <a:ln w="3175">
            <a:solidFill>
              <a:srgbClr val="CC3300"/>
            </a:solidFill>
            <a:round/>
          </a:ln>
        </p:spPr>
        <p:txBody>
          <a:bodyPr lIns="0" tIns="0" rIns="0" bIns="0"/>
          <a:lstStyle/>
          <a:p>
            <a:pPr lvl="0" defTabSz="457200">
              <a:defRPr sz="1200" baseline="0">
                <a:latin typeface="+mj-lt"/>
                <a:ea typeface="+mj-ea"/>
                <a:cs typeface="+mj-cs"/>
                <a:sym typeface="Helvetica"/>
              </a:defRPr>
            </a:pPr>
            <a:endParaRPr/>
          </a:p>
        </p:txBody>
      </p:sp>
      <p:sp>
        <p:nvSpPr>
          <p:cNvPr id="3" name="Shape 3"/>
          <p:cNvSpPr/>
          <p:nvPr/>
        </p:nvSpPr>
        <p:spPr>
          <a:xfrm flipH="1">
            <a:off x="457199" y="914400"/>
            <a:ext cx="2" cy="5486400"/>
          </a:xfrm>
          <a:prstGeom prst="line">
            <a:avLst/>
          </a:prstGeom>
          <a:ln>
            <a:solidFill>
              <a:srgbClr val="CC3300"/>
            </a:solidFill>
            <a:round/>
          </a:ln>
        </p:spPr>
        <p:txBody>
          <a:bodyPr lIns="0" tIns="0" rIns="0" bIns="0"/>
          <a:lstStyle/>
          <a:p>
            <a:pPr lvl="0" defTabSz="457200">
              <a:defRPr sz="1200" baseline="0">
                <a:latin typeface="+mj-lt"/>
                <a:ea typeface="+mj-ea"/>
                <a:cs typeface="+mj-cs"/>
                <a:sym typeface="Helvetica"/>
              </a:defRPr>
            </a:pPr>
            <a:endParaRPr/>
          </a:p>
        </p:txBody>
      </p:sp>
      <p:pic>
        <p:nvPicPr>
          <p:cNvPr id="4" name="sjtulogo.png" descr="sjtulogo"/>
          <p:cNvPicPr/>
          <p:nvPr/>
        </p:nvPicPr>
        <p:blipFill>
          <a:blip r:embed="rId4">
            <a:extLst/>
          </a:blip>
          <a:stretch>
            <a:fillRect/>
          </a:stretch>
        </p:blipFill>
        <p:spPr>
          <a:xfrm>
            <a:off x="6345237" y="0"/>
            <a:ext cx="2798763" cy="874713"/>
          </a:xfrm>
          <a:prstGeom prst="rect">
            <a:avLst/>
          </a:prstGeom>
          <a:ln w="12700">
            <a:miter lim="400000"/>
          </a:ln>
        </p:spPr>
      </p:pic>
      <p:sp>
        <p:nvSpPr>
          <p:cNvPr id="5" name="Shape 5"/>
          <p:cNvSpPr>
            <a:spLocks noGrp="1"/>
          </p:cNvSpPr>
          <p:nvPr>
            <p:ph type="sldNum" sz="quarter" idx="2"/>
          </p:nvPr>
        </p:nvSpPr>
        <p:spPr>
          <a:xfrm>
            <a:off x="8229600" y="6497810"/>
            <a:ext cx="762000" cy="339380"/>
          </a:xfrm>
          <a:prstGeom prst="rect">
            <a:avLst/>
          </a:prstGeom>
          <a:ln w="12700">
            <a:miter lim="400000"/>
          </a:ln>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defRPr sz="3600" i="1">
          <a:solidFill>
            <a:srgbClr val="CC3300"/>
          </a:solidFill>
          <a:latin typeface="Arial"/>
          <a:ea typeface="Arial"/>
          <a:cs typeface="Arial"/>
          <a:sym typeface="Arial"/>
        </a:defRPr>
      </a:lvl1pPr>
      <a:lvl2pPr>
        <a:defRPr sz="3600" i="1">
          <a:solidFill>
            <a:srgbClr val="CC3300"/>
          </a:solidFill>
          <a:latin typeface="Arial"/>
          <a:ea typeface="Arial"/>
          <a:cs typeface="Arial"/>
          <a:sym typeface="Arial"/>
        </a:defRPr>
      </a:lvl2pPr>
      <a:lvl3pPr>
        <a:defRPr sz="3600" i="1">
          <a:solidFill>
            <a:srgbClr val="CC3300"/>
          </a:solidFill>
          <a:latin typeface="Arial"/>
          <a:ea typeface="Arial"/>
          <a:cs typeface="Arial"/>
          <a:sym typeface="Arial"/>
        </a:defRPr>
      </a:lvl3pPr>
      <a:lvl4pPr>
        <a:defRPr sz="3600" i="1">
          <a:solidFill>
            <a:srgbClr val="CC3300"/>
          </a:solidFill>
          <a:latin typeface="Arial"/>
          <a:ea typeface="Arial"/>
          <a:cs typeface="Arial"/>
          <a:sym typeface="Arial"/>
        </a:defRPr>
      </a:lvl4pPr>
      <a:lvl5pPr>
        <a:defRPr sz="3600" i="1">
          <a:solidFill>
            <a:srgbClr val="CC3300"/>
          </a:solidFill>
          <a:latin typeface="Arial"/>
          <a:ea typeface="Arial"/>
          <a:cs typeface="Arial"/>
          <a:sym typeface="Arial"/>
        </a:defRPr>
      </a:lvl5pPr>
      <a:lvl6pPr indent="457200">
        <a:defRPr sz="3600" i="1">
          <a:solidFill>
            <a:srgbClr val="CC3300"/>
          </a:solidFill>
          <a:latin typeface="Arial"/>
          <a:ea typeface="Arial"/>
          <a:cs typeface="Arial"/>
          <a:sym typeface="Arial"/>
        </a:defRPr>
      </a:lvl6pPr>
      <a:lvl7pPr indent="914400">
        <a:defRPr sz="3600" i="1">
          <a:solidFill>
            <a:srgbClr val="CC3300"/>
          </a:solidFill>
          <a:latin typeface="Arial"/>
          <a:ea typeface="Arial"/>
          <a:cs typeface="Arial"/>
          <a:sym typeface="Arial"/>
        </a:defRPr>
      </a:lvl7pPr>
      <a:lvl8pPr indent="1371600">
        <a:defRPr sz="3600" i="1">
          <a:solidFill>
            <a:srgbClr val="CC3300"/>
          </a:solidFill>
          <a:latin typeface="Arial"/>
          <a:ea typeface="Arial"/>
          <a:cs typeface="Arial"/>
          <a:sym typeface="Arial"/>
        </a:defRPr>
      </a:lvl8pPr>
      <a:lvl9pPr indent="1828800">
        <a:defRPr sz="3600" i="1">
          <a:solidFill>
            <a:srgbClr val="CC3300"/>
          </a:solidFill>
          <a:latin typeface="Arial"/>
          <a:ea typeface="Arial"/>
          <a:cs typeface="Arial"/>
          <a:sym typeface="Arial"/>
        </a:defRPr>
      </a:lvl9pPr>
    </p:titleStyle>
    <p:bodyStyle>
      <a:lvl1pPr marL="342900" indent="-342900">
        <a:spcBef>
          <a:spcPts val="600"/>
        </a:spcBef>
        <a:buClr>
          <a:srgbClr val="CC3300"/>
        </a:buClr>
        <a:buSzPct val="100000"/>
        <a:buFont typeface="Wingdings"/>
        <a:buChar char="✓"/>
        <a:defRPr sz="2800">
          <a:latin typeface="Arial"/>
          <a:ea typeface="Arial"/>
          <a:cs typeface="Arial"/>
          <a:sym typeface="Arial"/>
        </a:defRPr>
      </a:lvl1pPr>
      <a:lvl2pPr marL="790575" indent="-333375">
        <a:spcBef>
          <a:spcPts val="600"/>
        </a:spcBef>
        <a:buClr>
          <a:srgbClr val="CC3300"/>
        </a:buClr>
        <a:buSzPct val="100000"/>
        <a:buFont typeface="Wingdings"/>
        <a:buChar char="➢"/>
        <a:defRPr sz="2800">
          <a:latin typeface="Arial"/>
          <a:ea typeface="Arial"/>
          <a:cs typeface="Arial"/>
          <a:sym typeface="Arial"/>
        </a:defRPr>
      </a:lvl2pPr>
      <a:lvl3pPr marL="1234439" indent="-320039">
        <a:spcBef>
          <a:spcPts val="600"/>
        </a:spcBef>
        <a:buClr>
          <a:srgbClr val="CC3300"/>
        </a:buClr>
        <a:buSzPct val="100000"/>
        <a:buFont typeface="Wingdings"/>
        <a:buChar char="–"/>
        <a:defRPr sz="2800">
          <a:latin typeface="Arial"/>
          <a:ea typeface="Arial"/>
          <a:cs typeface="Arial"/>
          <a:sym typeface="Arial"/>
        </a:defRPr>
      </a:lvl3pPr>
      <a:lvl4pPr marL="1727200" indent="-355600">
        <a:spcBef>
          <a:spcPts val="600"/>
        </a:spcBef>
        <a:buClr>
          <a:srgbClr val="CC3300"/>
        </a:buClr>
        <a:buSzPct val="100000"/>
        <a:buFont typeface="Wingdings"/>
        <a:buChar char="o"/>
        <a:defRPr sz="2800">
          <a:latin typeface="Arial"/>
          <a:ea typeface="Arial"/>
          <a:cs typeface="Arial"/>
          <a:sym typeface="Arial"/>
        </a:defRPr>
      </a:lvl4pPr>
      <a:lvl5pPr marL="2228850" indent="-400050">
        <a:spcBef>
          <a:spcPts val="600"/>
        </a:spcBef>
        <a:buClr>
          <a:srgbClr val="CC3300"/>
        </a:buClr>
        <a:buSzPct val="100000"/>
        <a:buFont typeface="Wingdings"/>
        <a:buChar char="✓"/>
        <a:defRPr sz="2800">
          <a:latin typeface="Arial"/>
          <a:ea typeface="Arial"/>
          <a:cs typeface="Arial"/>
          <a:sym typeface="Arial"/>
        </a:defRPr>
      </a:lvl5pPr>
      <a:lvl6pPr marL="2686050" indent="-400050">
        <a:spcBef>
          <a:spcPts val="600"/>
        </a:spcBef>
        <a:buClr>
          <a:srgbClr val="CC3300"/>
        </a:buClr>
        <a:buSzPct val="100000"/>
        <a:buFont typeface="Wingdings"/>
        <a:buChar char="•"/>
        <a:defRPr sz="2800">
          <a:latin typeface="Arial"/>
          <a:ea typeface="Arial"/>
          <a:cs typeface="Arial"/>
          <a:sym typeface="Arial"/>
        </a:defRPr>
      </a:lvl6pPr>
      <a:lvl7pPr marL="3143250" indent="-400050">
        <a:spcBef>
          <a:spcPts val="600"/>
        </a:spcBef>
        <a:buClr>
          <a:srgbClr val="CC3300"/>
        </a:buClr>
        <a:buSzPct val="100000"/>
        <a:buFont typeface="Wingdings"/>
        <a:buChar char="•"/>
        <a:defRPr sz="2800">
          <a:latin typeface="Arial"/>
          <a:ea typeface="Arial"/>
          <a:cs typeface="Arial"/>
          <a:sym typeface="Arial"/>
        </a:defRPr>
      </a:lvl7pPr>
      <a:lvl8pPr marL="3600450" indent="-400050">
        <a:spcBef>
          <a:spcPts val="600"/>
        </a:spcBef>
        <a:buClr>
          <a:srgbClr val="CC3300"/>
        </a:buClr>
        <a:buSzPct val="100000"/>
        <a:buFont typeface="Wingdings"/>
        <a:buChar char="•"/>
        <a:defRPr sz="2800">
          <a:latin typeface="Arial"/>
          <a:ea typeface="Arial"/>
          <a:cs typeface="Arial"/>
          <a:sym typeface="Arial"/>
        </a:defRPr>
      </a:lvl8pPr>
      <a:lvl9pPr marL="4057650" indent="-400050">
        <a:spcBef>
          <a:spcPts val="600"/>
        </a:spcBef>
        <a:buClr>
          <a:srgbClr val="CC3300"/>
        </a:buClr>
        <a:buSzPct val="100000"/>
        <a:buFont typeface="Wingdings"/>
        <a:buChar char="•"/>
        <a:defRPr sz="2800">
          <a:latin typeface="Arial"/>
          <a:ea typeface="Arial"/>
          <a:cs typeface="Arial"/>
          <a:sym typeface="Arial"/>
        </a:defRPr>
      </a:lvl9pPr>
    </p:bodyStyle>
    <p:otherStyle>
      <a:lvl1pPr algn="r">
        <a:defRPr>
          <a:solidFill>
            <a:schemeClr val="tx1"/>
          </a:solidFill>
          <a:latin typeface="+mn-lt"/>
          <a:ea typeface="+mn-ea"/>
          <a:cs typeface="+mn-cs"/>
          <a:sym typeface="Monotype Corsiva"/>
        </a:defRPr>
      </a:lvl1pPr>
      <a:lvl2pPr indent="457200" algn="r">
        <a:defRPr>
          <a:solidFill>
            <a:schemeClr val="tx1"/>
          </a:solidFill>
          <a:latin typeface="+mn-lt"/>
          <a:ea typeface="+mn-ea"/>
          <a:cs typeface="+mn-cs"/>
          <a:sym typeface="Monotype Corsiva"/>
        </a:defRPr>
      </a:lvl2pPr>
      <a:lvl3pPr indent="914400" algn="r">
        <a:defRPr>
          <a:solidFill>
            <a:schemeClr val="tx1"/>
          </a:solidFill>
          <a:latin typeface="+mn-lt"/>
          <a:ea typeface="+mn-ea"/>
          <a:cs typeface="+mn-cs"/>
          <a:sym typeface="Monotype Corsiva"/>
        </a:defRPr>
      </a:lvl3pPr>
      <a:lvl4pPr indent="1371600" algn="r">
        <a:defRPr>
          <a:solidFill>
            <a:schemeClr val="tx1"/>
          </a:solidFill>
          <a:latin typeface="+mn-lt"/>
          <a:ea typeface="+mn-ea"/>
          <a:cs typeface="+mn-cs"/>
          <a:sym typeface="Monotype Corsiva"/>
        </a:defRPr>
      </a:lvl4pPr>
      <a:lvl5pPr indent="1828800" algn="r">
        <a:defRPr>
          <a:solidFill>
            <a:schemeClr val="tx1"/>
          </a:solidFill>
          <a:latin typeface="+mn-lt"/>
          <a:ea typeface="+mn-ea"/>
          <a:cs typeface="+mn-cs"/>
          <a:sym typeface="Monotype Corsiva"/>
        </a:defRPr>
      </a:lvl5pPr>
      <a:lvl6pPr algn="r">
        <a:defRPr>
          <a:solidFill>
            <a:schemeClr val="tx1"/>
          </a:solidFill>
          <a:latin typeface="+mn-lt"/>
          <a:ea typeface="+mn-ea"/>
          <a:cs typeface="+mn-cs"/>
          <a:sym typeface="Monotype Corsiva"/>
        </a:defRPr>
      </a:lvl6pPr>
      <a:lvl7pPr algn="r">
        <a:defRPr>
          <a:solidFill>
            <a:schemeClr val="tx1"/>
          </a:solidFill>
          <a:latin typeface="+mn-lt"/>
          <a:ea typeface="+mn-ea"/>
          <a:cs typeface="+mn-cs"/>
          <a:sym typeface="Monotype Corsiva"/>
        </a:defRPr>
      </a:lvl7pPr>
      <a:lvl8pPr algn="r">
        <a:defRPr>
          <a:solidFill>
            <a:schemeClr val="tx1"/>
          </a:solidFill>
          <a:latin typeface="+mn-lt"/>
          <a:ea typeface="+mn-ea"/>
          <a:cs typeface="+mn-cs"/>
          <a:sym typeface="Monotype Corsiva"/>
        </a:defRPr>
      </a:lvl8pPr>
      <a:lvl9pPr algn="r">
        <a:defRPr>
          <a:solidFill>
            <a:schemeClr val="tx1"/>
          </a:solidFill>
          <a:latin typeface="+mn-lt"/>
          <a:ea typeface="+mn-ea"/>
          <a:cs typeface="+mn-cs"/>
          <a:sym typeface="Monotype Corsiv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nvSpPr>
        <p:spPr>
          <a:xfrm>
            <a:off x="338578" y="4288010"/>
            <a:ext cx="8534401" cy="220980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ormAutofit/>
          </a:bodyPr>
          <a:lstStyle/>
          <a:p>
            <a:pPr lvl="0" algn="ctr">
              <a:spcBef>
                <a:spcPts val="600"/>
              </a:spcBef>
              <a:buClr>
                <a:srgbClr val="CC3300"/>
              </a:buClr>
              <a:buFont typeface="Wingdings"/>
              <a:defRPr sz="1800" baseline="0"/>
            </a:pPr>
            <a:endParaRPr sz="2400" b="1" dirty="0">
              <a:latin typeface="Courier New"/>
              <a:ea typeface="Courier New"/>
              <a:cs typeface="Courier New"/>
              <a:sym typeface="Courier New"/>
            </a:endParaRPr>
          </a:p>
          <a:p>
            <a:pPr lvl="0" algn="ctr">
              <a:spcBef>
                <a:spcPts val="500"/>
              </a:spcBef>
              <a:buClr>
                <a:srgbClr val="CC3300"/>
              </a:buClr>
              <a:buFont typeface="Wingdings"/>
              <a:defRPr sz="1800" baseline="0"/>
            </a:pPr>
            <a:r>
              <a:rPr sz="2400" b="1" dirty="0">
                <a:latin typeface="Courier New"/>
                <a:ea typeface="Courier New"/>
                <a:cs typeface="Courier New"/>
                <a:sym typeface="Courier New"/>
              </a:rPr>
              <a:t>Presenter: </a:t>
            </a:r>
            <a:r>
              <a:rPr lang="en-US" sz="2400" b="1" dirty="0" smtClean="0">
                <a:latin typeface="Courier New"/>
                <a:ea typeface="Courier New"/>
                <a:cs typeface="Courier New"/>
                <a:sym typeface="Courier New"/>
              </a:rPr>
              <a:t>Xushen </a:t>
            </a:r>
            <a:r>
              <a:rPr lang="en-US" sz="2400" b="1" baseline="0" dirty="0" smtClean="0">
                <a:latin typeface="Courier New"/>
                <a:ea typeface="Courier New"/>
                <a:cs typeface="Courier New"/>
                <a:sym typeface="Courier New"/>
              </a:rPr>
              <a:t>Han</a:t>
            </a:r>
            <a:endParaRPr sz="2400" b="1" dirty="0">
              <a:latin typeface="Courier New"/>
              <a:ea typeface="Courier New"/>
              <a:cs typeface="Courier New"/>
              <a:sym typeface="Courier New"/>
            </a:endParaRPr>
          </a:p>
        </p:txBody>
      </p:sp>
      <p:sp>
        <p:nvSpPr>
          <p:cNvPr id="18" name="Shape 18"/>
          <p:cNvSpPr>
            <a:spLocks noGrp="1"/>
          </p:cNvSpPr>
          <p:nvPr>
            <p:ph type="title" idx="4294967295"/>
          </p:nvPr>
        </p:nvSpPr>
        <p:spPr>
          <a:xfrm>
            <a:off x="-1" y="2286000"/>
            <a:ext cx="9144002" cy="1524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sz="1800" i="0">
                <a:solidFill>
                  <a:srgbClr val="000000"/>
                </a:solidFill>
              </a:defRPr>
            </a:pPr>
            <a:r>
              <a:rPr lang="en-US" altLang="zh-CN" sz="3200" dirty="0" smtClean="0">
                <a:solidFill>
                  <a:srgbClr val="800000"/>
                </a:solidFill>
                <a:effectLst>
                  <a:outerShdw blurRad="12700" dist="25400" dir="2700000" rotWithShape="0">
                    <a:srgbClr val="DDDDDD"/>
                  </a:outerShdw>
                </a:effectLst>
                <a:latin typeface="Arial Bold"/>
                <a:ea typeface="Arial Bold"/>
                <a:cs typeface="Arial Bold"/>
                <a:sym typeface="Arial Bold"/>
              </a:rPr>
              <a:t>Implementation of SISO part</a:t>
            </a:r>
            <a:br>
              <a:rPr lang="en-US" altLang="zh-CN" sz="3200" dirty="0" smtClean="0">
                <a:solidFill>
                  <a:srgbClr val="800000"/>
                </a:solidFill>
                <a:effectLst>
                  <a:outerShdw blurRad="12700" dist="25400" dir="2700000" rotWithShape="0">
                    <a:srgbClr val="DDDDDD"/>
                  </a:outerShdw>
                </a:effectLst>
                <a:latin typeface="Arial Bold"/>
                <a:ea typeface="Arial Bold"/>
                <a:cs typeface="Arial Bold"/>
                <a:sym typeface="Arial Bold"/>
              </a:rPr>
            </a:br>
            <a:r>
              <a:rPr lang="en-US" altLang="zh-CN" sz="3200" dirty="0" smtClean="0">
                <a:solidFill>
                  <a:srgbClr val="800000"/>
                </a:solidFill>
                <a:effectLst>
                  <a:outerShdw blurRad="12700" dist="25400" dir="2700000" rotWithShape="0">
                    <a:srgbClr val="DDDDDD"/>
                  </a:outerShdw>
                </a:effectLst>
                <a:latin typeface="Arial Bold"/>
                <a:ea typeface="Arial Bold"/>
                <a:cs typeface="Arial Bold"/>
                <a:sym typeface="Arial Bold"/>
              </a:rPr>
              <a:t>in MIMO relays </a:t>
            </a:r>
            <a:endParaRPr sz="3200" dirty="0">
              <a:solidFill>
                <a:srgbClr val="800000"/>
              </a:solidFill>
              <a:effectLst>
                <a:outerShdw blurRad="12700" dist="25400" dir="2700000" rotWithShape="0">
                  <a:srgbClr val="DDDDDD"/>
                </a:outerShdw>
              </a:effectLst>
              <a:latin typeface="Arial Bold"/>
              <a:ea typeface="Arial Bold"/>
              <a:cs typeface="Arial Bold"/>
              <a:sym typeface="Arial Bold"/>
            </a:endParaRPr>
          </a:p>
        </p:txBody>
      </p:sp>
      <p:sp>
        <p:nvSpPr>
          <p:cNvPr id="20" name="Shape 20"/>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1</a:t>
            </a:r>
          </a:p>
        </p:txBody>
      </p:sp>
    </p:spTree>
  </p:cSld>
  <p:clrMapOvr>
    <a:masterClrMapping/>
  </p:clrMapOvr>
  <p:transition spd="med" advTm="258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4"/>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Simulation result</a:t>
            </a:r>
            <a:endParaRPr sz="4400" b="1" i="1" baseline="-25000" dirty="0">
              <a:solidFill>
                <a:srgbClr val="CC3300"/>
              </a:solidFill>
              <a:effectLst>
                <a:outerShdw blurRad="12700" dist="25400" dir="2700000" rotWithShape="0">
                  <a:srgbClr val="DDDDDD"/>
                </a:outerShdw>
              </a:effectLst>
            </a:endParaRPr>
          </a:p>
        </p:txBody>
      </p:sp>
      <p:sp>
        <p:nvSpPr>
          <p:cNvPr id="5" name="TextBox 1"/>
          <p:cNvSpPr txBox="1"/>
          <p:nvPr/>
        </p:nvSpPr>
        <p:spPr>
          <a:xfrm>
            <a:off x="1187624" y="1772816"/>
            <a:ext cx="6768752"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b="1" baseline="0" dirty="0" smtClean="0">
                <a:solidFill>
                  <a:srgbClr val="000000"/>
                </a:solidFill>
              </a:rPr>
              <a:t>It is great honor for me to show our SISO OFDM simulation in face of all of you.</a:t>
            </a:r>
          </a:p>
        </p:txBody>
      </p:sp>
    </p:spTree>
    <p:extLst>
      <p:ext uri="{BB962C8B-B14F-4D97-AF65-F5344CB8AC3E}">
        <p14:creationId xmlns:p14="http://schemas.microsoft.com/office/powerpoint/2010/main" val="126024582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3" name="Shape 23"/>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4" name="Shape 24"/>
          <p:cNvSpPr>
            <a:spLocks noGrp="1"/>
          </p:cNvSpPr>
          <p:nvPr>
            <p:ph type="title" idx="4294967295"/>
          </p:nvPr>
        </p:nvSpPr>
        <p:spPr>
          <a:xfrm>
            <a:off x="393700" y="38100"/>
            <a:ext cx="8242300" cy="914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b="1">
                <a:effectLst>
                  <a:outerShdw blurRad="12700" dist="25400" dir="2700000" rotWithShape="0">
                    <a:srgbClr val="DDDDDD"/>
                  </a:outerShdw>
                </a:effectLst>
              </a:defRPr>
            </a:lvl1pPr>
          </a:lstStyle>
          <a:p>
            <a:pPr lvl="0">
              <a:defRPr sz="1800" b="0" i="0">
                <a:solidFill>
                  <a:srgbClr val="000000"/>
                </a:solidFill>
                <a:effectLst/>
              </a:defRPr>
            </a:pPr>
            <a:r>
              <a:rPr sz="3600" b="1" i="1">
                <a:solidFill>
                  <a:srgbClr val="CC3300"/>
                </a:solidFill>
                <a:effectLst>
                  <a:outerShdw blurRad="12700" dist="25400" dir="2700000" rotWithShape="0">
                    <a:srgbClr val="DDDDDD"/>
                  </a:outerShdw>
                </a:effectLst>
              </a:rPr>
              <a:t>Outline</a:t>
            </a:r>
          </a:p>
        </p:txBody>
      </p:sp>
      <p:sp>
        <p:nvSpPr>
          <p:cNvPr id="25" name="Shape 25"/>
          <p:cNvSpPr>
            <a:spLocks noGrp="1"/>
          </p:cNvSpPr>
          <p:nvPr>
            <p:ph type="body" idx="4294967295"/>
          </p:nvPr>
        </p:nvSpPr>
        <p:spPr>
          <a:xfrm>
            <a:off x="533400" y="1124744"/>
            <a:ext cx="8077200" cy="42484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85000" lnSpcReduction="20000"/>
          </a:bodyPr>
          <a:lstStyle/>
          <a:p>
            <a:pPr lvl="0">
              <a:buChar char="❑"/>
              <a:defRPr sz="1800"/>
            </a:pPr>
            <a:endParaRPr sz="2400" b="1" dirty="0">
              <a:effectLst>
                <a:outerShdw blurRad="12700" dist="25400" dir="2700000" rotWithShape="0">
                  <a:srgbClr val="DDDDDD"/>
                </a:outerShdw>
              </a:effectLst>
              <a:latin typeface="Eras Demi ITC"/>
              <a:ea typeface="Eras Demi ITC"/>
              <a:cs typeface="Eras Demi ITC"/>
              <a:sym typeface="Eras Demi ITC"/>
            </a:endParaRP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Background</a:t>
            </a:r>
            <a:endParaRPr sz="4000" b="1" dirty="0">
              <a:solidFill>
                <a:srgbClr val="969696"/>
              </a:solidFill>
              <a:effectLst>
                <a:outerShdw blurRad="12700" dist="25400" dir="2700000" rotWithShape="0">
                  <a:srgbClr val="DDDDDD"/>
                </a:outerShdw>
              </a:effectLst>
              <a:latin typeface="Eras Demi ITC"/>
              <a:ea typeface="Eras Demi ITC"/>
              <a:cs typeface="Eras Demi ITC"/>
              <a:sym typeface="Rockwell"/>
            </a:endParaRP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SISO</a:t>
            </a:r>
            <a:r>
              <a:rPr lang="en-US" sz="4000" b="1" dirty="0">
                <a:effectLst>
                  <a:outerShdw blurRad="12700" dist="25400" dir="2700000" rotWithShape="0">
                    <a:srgbClr val="DDDDDD"/>
                  </a:outerShdw>
                </a:effectLst>
                <a:latin typeface="Eras Demi ITC"/>
                <a:ea typeface="Rockwell"/>
                <a:cs typeface="Rockwell"/>
                <a:sym typeface="Eras Demi ITC"/>
              </a:rPr>
              <a:t> </a:t>
            </a: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OFDM</a:t>
            </a:r>
            <a:r>
              <a:rPr lang="en-US" sz="4000" b="1" dirty="0">
                <a:effectLst>
                  <a:outerShdw blurRad="12700" dist="25400" dir="2700000" rotWithShape="0">
                    <a:srgbClr val="DDDDDD"/>
                  </a:outerShdw>
                </a:effectLst>
                <a:latin typeface="Eras Demi ITC"/>
                <a:ea typeface="Rockwell"/>
                <a:cs typeface="Rockwell"/>
                <a:sym typeface="Eras Demi ITC"/>
              </a:rPr>
              <a:t> </a:t>
            </a: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system</a:t>
            </a: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Simulation</a:t>
            </a: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 </a:t>
            </a: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results</a:t>
            </a:r>
          </a:p>
          <a:p>
            <a:pPr lvl="0">
              <a:lnSpc>
                <a:spcPct val="200000"/>
              </a:lnSpc>
              <a:spcBef>
                <a:spcPts val="400"/>
              </a:spcBef>
              <a:buFont typeface="Wingdings" pitchFamily="2" charset="2"/>
              <a:buChar char="Ø"/>
              <a:defRPr sz="1800"/>
            </a:pPr>
            <a:r>
              <a:rPr lang="en-US" sz="4000" b="1" dirty="0">
                <a:effectLst>
                  <a:outerShdw blurRad="12700" dist="25400" dir="2700000" rotWithShape="0">
                    <a:srgbClr val="DDDDDD"/>
                  </a:outerShdw>
                </a:effectLst>
                <a:latin typeface="Eras Demi ITC"/>
                <a:ea typeface="Rockwell"/>
                <a:cs typeface="Rockwell"/>
                <a:sym typeface="Eras Demi ITC"/>
              </a:rPr>
              <a:t>Future</a:t>
            </a: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 </a:t>
            </a:r>
            <a:r>
              <a:rPr lang="en-US" sz="4000" b="1" dirty="0">
                <a:effectLst>
                  <a:outerShdw blurRad="12700" dist="25400" dir="2700000" rotWithShape="0">
                    <a:srgbClr val="DDDDDD"/>
                  </a:outerShdw>
                </a:effectLst>
                <a:latin typeface="Eras Demi ITC"/>
                <a:ea typeface="Rockwell"/>
                <a:cs typeface="Rockwell"/>
                <a:sym typeface="Eras Demi ITC"/>
              </a:rPr>
              <a:t>work</a:t>
            </a:r>
            <a:endParaRPr sz="4000" b="1" dirty="0">
              <a:effectLst>
                <a:outerShdw blurRad="12700" dist="25400" dir="2700000" rotWithShape="0">
                  <a:srgbClr val="DDDDDD"/>
                </a:outerShdw>
              </a:effectLst>
              <a:latin typeface="Eras Demi ITC"/>
              <a:ea typeface="Rockwell"/>
              <a:cs typeface="Rockwell"/>
              <a:sym typeface="Eras Demi ITC"/>
            </a:endParaRPr>
          </a:p>
        </p:txBody>
      </p:sp>
    </p:spTree>
    <p:extLst>
      <p:ext uri="{BB962C8B-B14F-4D97-AF65-F5344CB8AC3E}">
        <p14:creationId xmlns:p14="http://schemas.microsoft.com/office/powerpoint/2010/main" val="2118792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Future work</a:t>
            </a:r>
            <a:endParaRPr sz="4400" b="1" i="1" baseline="-25000" dirty="0">
              <a:solidFill>
                <a:srgbClr val="CC3300"/>
              </a:solidFill>
              <a:effectLst>
                <a:outerShdw blurRad="12700" dist="25400" dir="2700000" rotWithShape="0">
                  <a:srgbClr val="DDDDDD"/>
                </a:outerShdw>
              </a:effectLst>
            </a:endParaRPr>
          </a:p>
        </p:txBody>
      </p:sp>
      <p:sp>
        <p:nvSpPr>
          <p:cNvPr id="18" name="TextBox 17"/>
          <p:cNvSpPr txBox="1"/>
          <p:nvPr/>
        </p:nvSpPr>
        <p:spPr>
          <a:xfrm>
            <a:off x="971148" y="1041050"/>
            <a:ext cx="7131854"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l" rtl="0" latinLnBrk="1" hangingPunct="0"/>
            <a:r>
              <a:rPr lang="en-US" altLang="zh-CN" sz="3000" baseline="0" dirty="0">
                <a:effectLst>
                  <a:outerShdw blurRad="12700" dist="25400" dir="2700000" rotWithShape="0">
                    <a:srgbClr val="DDDDDD"/>
                  </a:outerShdw>
                </a:effectLst>
                <a:latin typeface="Arial Bold"/>
                <a:ea typeface="Arial Bold"/>
                <a:cs typeface="Arial Bold"/>
                <a:sym typeface="Arial Bold"/>
              </a:rPr>
              <a:t>There are still some </a:t>
            </a:r>
            <a:r>
              <a:rPr lang="en-US" altLang="zh-CN" sz="3000" baseline="0" dirty="0" smtClean="0">
                <a:effectLst>
                  <a:outerShdw blurRad="12700" dist="25400" dir="2700000" rotWithShape="0">
                    <a:srgbClr val="DDDDDD"/>
                  </a:outerShdw>
                </a:effectLst>
                <a:latin typeface="Arial Bold"/>
                <a:ea typeface="Arial Bold"/>
                <a:cs typeface="Arial Bold"/>
                <a:sym typeface="Arial Bold"/>
              </a:rPr>
              <a:t>challenges for my colleagues and me</a:t>
            </a:r>
            <a:endParaRPr lang="en-US" altLang="zh-CN" sz="3000" dirty="0" smtClean="0">
              <a:effectLst>
                <a:outerShdw blurRad="12700" dist="25400" dir="2700000" rotWithShape="0">
                  <a:srgbClr val="DDDDDD"/>
                </a:outerShdw>
              </a:effectLst>
              <a:latin typeface="Arial Bold"/>
              <a:ea typeface="Arial Bold"/>
              <a:cs typeface="Arial Bold"/>
              <a:sym typeface="Arial Bold"/>
            </a:endParaRP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3000" b="0" i="0" u="none" strike="noStrike" cap="none" spc="0" normalizeH="0" baseline="-25000" dirty="0">
              <a:ln>
                <a:noFill/>
              </a:ln>
              <a:solidFill>
                <a:srgbClr val="000000"/>
              </a:solidFill>
              <a:effectLst/>
              <a:uFillTx/>
              <a:sym typeface="Garamond"/>
            </a:endParaRPr>
          </a:p>
        </p:txBody>
      </p:sp>
      <p:sp>
        <p:nvSpPr>
          <p:cNvPr id="63" name="TextBox 8"/>
          <p:cNvSpPr txBox="1"/>
          <p:nvPr/>
        </p:nvSpPr>
        <p:spPr>
          <a:xfrm>
            <a:off x="3126005" y="2778515"/>
            <a:ext cx="100811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dirty="0" smtClean="0">
                <a:ln>
                  <a:noFill/>
                </a:ln>
                <a:solidFill>
                  <a:srgbClr val="000000"/>
                </a:solidFill>
                <a:effectLst/>
                <a:uFillTx/>
                <a:latin typeface="Garamond"/>
                <a:ea typeface="Garamond"/>
                <a:cs typeface="Garamond"/>
                <a:sym typeface="Garamond"/>
              </a:rPr>
              <a:t>[1,3,4]</a:t>
            </a:r>
            <a:endParaRPr kumimoji="0" lang="zh-CN" altLang="en-US" sz="3000" b="0" i="0" u="none" strike="noStrike" cap="none" spc="0" normalizeH="0" dirty="0">
              <a:ln>
                <a:noFill/>
              </a:ln>
              <a:solidFill>
                <a:srgbClr val="000000"/>
              </a:solidFill>
              <a:effectLst/>
              <a:uFillTx/>
              <a:latin typeface="Garamond"/>
              <a:ea typeface="Garamond"/>
              <a:cs typeface="Garamond"/>
              <a:sym typeface="Garamond"/>
            </a:endParaRPr>
          </a:p>
        </p:txBody>
      </p:sp>
      <p:sp>
        <p:nvSpPr>
          <p:cNvPr id="64" name="TextBox 10"/>
          <p:cNvSpPr txBox="1"/>
          <p:nvPr/>
        </p:nvSpPr>
        <p:spPr>
          <a:xfrm>
            <a:off x="1292019" y="5204968"/>
            <a:ext cx="651791"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dirty="0" smtClean="0">
                <a:ln>
                  <a:noFill/>
                </a:ln>
                <a:solidFill>
                  <a:srgbClr val="000000"/>
                </a:solidFill>
                <a:effectLst/>
                <a:uFillTx/>
                <a:latin typeface="Garamond"/>
                <a:ea typeface="Garamond"/>
                <a:cs typeface="Garamond"/>
                <a:sym typeface="Garamond"/>
              </a:rPr>
              <a:t>[1,2]</a:t>
            </a:r>
            <a:endParaRPr kumimoji="0" lang="zh-CN" altLang="en-US" sz="3000" b="0" i="0" u="none" strike="noStrike" cap="none" spc="0" normalizeH="0" dirty="0">
              <a:ln>
                <a:noFill/>
              </a:ln>
              <a:solidFill>
                <a:srgbClr val="000000"/>
              </a:solidFill>
              <a:effectLst/>
              <a:uFillTx/>
              <a:latin typeface="Garamond"/>
              <a:ea typeface="Garamond"/>
              <a:cs typeface="Garamond"/>
              <a:sym typeface="Garamond"/>
            </a:endParaRPr>
          </a:p>
        </p:txBody>
      </p:sp>
      <p:sp>
        <p:nvSpPr>
          <p:cNvPr id="70" name="TextBox 95"/>
          <p:cNvSpPr txBox="1"/>
          <p:nvPr/>
        </p:nvSpPr>
        <p:spPr>
          <a:xfrm>
            <a:off x="4384573" y="4078229"/>
            <a:ext cx="52674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a:solidFill>
                  <a:srgbClr val="000000"/>
                </a:solidFill>
              </a:rPr>
              <a:t>[2,3]</a:t>
            </a:r>
            <a:endParaRPr lang="zh-CN" altLang="en-US" sz="3000" dirty="0">
              <a:solidFill>
                <a:srgbClr val="000000"/>
              </a:solidFill>
            </a:endParaRPr>
          </a:p>
        </p:txBody>
      </p:sp>
      <p:cxnSp>
        <p:nvCxnSpPr>
          <p:cNvPr id="71" name="直接箭头连接符 70"/>
          <p:cNvCxnSpPr/>
          <p:nvPr/>
        </p:nvCxnSpPr>
        <p:spPr>
          <a:xfrm flipH="1">
            <a:off x="1671986" y="3461904"/>
            <a:ext cx="628145" cy="951761"/>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2" name="直接箭头连接符 71"/>
          <p:cNvCxnSpPr/>
          <p:nvPr/>
        </p:nvCxnSpPr>
        <p:spPr>
          <a:xfrm>
            <a:off x="2968097" y="3461904"/>
            <a:ext cx="939429" cy="169069"/>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5" name="直接箭头连接符 74"/>
          <p:cNvCxnSpPr/>
          <p:nvPr/>
        </p:nvCxnSpPr>
        <p:spPr>
          <a:xfrm flipH="1">
            <a:off x="2300131" y="3937784"/>
            <a:ext cx="1462557" cy="688189"/>
          </a:xfrm>
          <a:prstGeom prst="straightConnector1">
            <a:avLst/>
          </a:prstGeom>
          <a:noFill/>
          <a:ln w="25400" cap="flat">
            <a:solidFill>
              <a:srgbClr val="FFC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7" name="直接箭头连接符 76"/>
          <p:cNvCxnSpPr/>
          <p:nvPr/>
        </p:nvCxnSpPr>
        <p:spPr>
          <a:xfrm flipH="1">
            <a:off x="2039358" y="3546438"/>
            <a:ext cx="568732" cy="995122"/>
          </a:xfrm>
          <a:prstGeom prst="straightConnector1">
            <a:avLst/>
          </a:prstGeom>
          <a:noFill/>
          <a:ln w="25400" cap="flat">
            <a:solidFill>
              <a:srgbClr val="FFC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9" name="TextBox 114"/>
          <p:cNvSpPr txBox="1"/>
          <p:nvPr/>
        </p:nvSpPr>
        <p:spPr>
          <a:xfrm>
            <a:off x="1727676" y="3549220"/>
            <a:ext cx="432268"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dirty="0" smtClean="0">
                <a:ln>
                  <a:noFill/>
                </a:ln>
                <a:solidFill>
                  <a:srgbClr val="000000"/>
                </a:solidFill>
                <a:effectLst/>
                <a:uFillTx/>
                <a:latin typeface="Garamond"/>
                <a:ea typeface="Garamond"/>
                <a:cs typeface="Garamond"/>
                <a:sym typeface="Garamond"/>
              </a:rPr>
              <a:t>[1]</a:t>
            </a:r>
            <a:endParaRPr kumimoji="0" lang="zh-CN" altLang="en-US" sz="3000" b="0" i="0" u="none" strike="noStrike" cap="none" spc="0" normalizeH="0" dirty="0">
              <a:ln>
                <a:noFill/>
              </a:ln>
              <a:solidFill>
                <a:srgbClr val="000000"/>
              </a:solidFill>
              <a:effectLst/>
              <a:uFillTx/>
              <a:latin typeface="Garamond"/>
              <a:ea typeface="Garamond"/>
              <a:cs typeface="Garamond"/>
              <a:sym typeface="Garamond"/>
            </a:endParaRPr>
          </a:p>
        </p:txBody>
      </p:sp>
      <p:sp>
        <p:nvSpPr>
          <p:cNvPr id="80" name="TextBox 115"/>
          <p:cNvSpPr txBox="1"/>
          <p:nvPr/>
        </p:nvSpPr>
        <p:spPr>
          <a:xfrm>
            <a:off x="3149347" y="3354120"/>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[3</a:t>
            </a:r>
            <a:r>
              <a:rPr lang="en-US" altLang="zh-CN" sz="3000" dirty="0">
                <a:solidFill>
                  <a:srgbClr val="000000"/>
                </a:solidFill>
              </a:rPr>
              <a:t>]</a:t>
            </a:r>
            <a:endParaRPr lang="zh-CN" altLang="en-US" sz="3000" dirty="0">
              <a:solidFill>
                <a:srgbClr val="000000"/>
              </a:solidFill>
            </a:endParaRPr>
          </a:p>
        </p:txBody>
      </p:sp>
      <p:sp>
        <p:nvSpPr>
          <p:cNvPr id="83" name="TextBox 118"/>
          <p:cNvSpPr txBox="1"/>
          <p:nvPr/>
        </p:nvSpPr>
        <p:spPr>
          <a:xfrm>
            <a:off x="2275752" y="3788211"/>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[1]</a:t>
            </a:r>
            <a:endParaRPr lang="zh-CN" altLang="en-US" sz="3000" dirty="0">
              <a:solidFill>
                <a:srgbClr val="000000"/>
              </a:solidFill>
            </a:endParaRPr>
          </a:p>
        </p:txBody>
      </p:sp>
      <p:sp>
        <p:nvSpPr>
          <p:cNvPr id="86" name="TextBox 121"/>
          <p:cNvSpPr txBox="1"/>
          <p:nvPr/>
        </p:nvSpPr>
        <p:spPr>
          <a:xfrm>
            <a:off x="2797809" y="4158900"/>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a:solidFill>
                  <a:srgbClr val="000000"/>
                </a:solidFill>
              </a:rPr>
              <a:t>[</a:t>
            </a:r>
            <a:r>
              <a:rPr lang="en-US" altLang="zh-CN" sz="3000" dirty="0" smtClean="0">
                <a:solidFill>
                  <a:srgbClr val="000000"/>
                </a:solidFill>
              </a:rPr>
              <a:t>2]</a:t>
            </a:r>
            <a:endParaRPr lang="zh-CN" altLang="en-US" sz="3000" dirty="0">
              <a:solidFill>
                <a:srgbClr val="000000"/>
              </a:solidFill>
            </a:endParaRPr>
          </a:p>
        </p:txBody>
      </p:sp>
      <p:pic>
        <p:nvPicPr>
          <p:cNvPr id="90" name="图片 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034" y="4315032"/>
            <a:ext cx="780224" cy="1024043"/>
          </a:xfrm>
          <a:prstGeom prst="rect">
            <a:avLst/>
          </a:prstGeom>
        </p:spPr>
      </p:pic>
      <p:pic>
        <p:nvPicPr>
          <p:cNvPr id="91" name="图片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116" y="2512542"/>
            <a:ext cx="743651" cy="981375"/>
          </a:xfrm>
          <a:prstGeom prst="rect">
            <a:avLst/>
          </a:prstGeom>
        </p:spPr>
      </p:pic>
      <p:pic>
        <p:nvPicPr>
          <p:cNvPr id="94" name="图片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877" y="3203499"/>
            <a:ext cx="1030139" cy="1005757"/>
          </a:xfrm>
          <a:prstGeom prst="rect">
            <a:avLst/>
          </a:prstGeom>
        </p:spPr>
      </p:pic>
      <p:cxnSp>
        <p:nvCxnSpPr>
          <p:cNvPr id="40" name="直接箭头连接符 39"/>
          <p:cNvCxnSpPr/>
          <p:nvPr/>
        </p:nvCxnSpPr>
        <p:spPr>
          <a:xfrm>
            <a:off x="5394990" y="3788915"/>
            <a:ext cx="473154"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2" name="文本框 41"/>
          <p:cNvSpPr txBox="1"/>
          <p:nvPr/>
        </p:nvSpPr>
        <p:spPr>
          <a:xfrm>
            <a:off x="6108916" y="3569739"/>
            <a:ext cx="1252905" cy="379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MIMO relay</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43" name="直接箭头连接符 42"/>
          <p:cNvCxnSpPr/>
          <p:nvPr/>
        </p:nvCxnSpPr>
        <p:spPr>
          <a:xfrm>
            <a:off x="2272473" y="5205958"/>
            <a:ext cx="1751502"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4" name="文本框 43"/>
          <p:cNvSpPr txBox="1"/>
          <p:nvPr/>
        </p:nvSpPr>
        <p:spPr>
          <a:xfrm>
            <a:off x="4378461" y="5054536"/>
            <a:ext cx="528348" cy="379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filter</a:t>
            </a:r>
          </a:p>
        </p:txBody>
      </p:sp>
    </p:spTree>
    <p:extLst>
      <p:ext uri="{BB962C8B-B14F-4D97-AF65-F5344CB8AC3E}">
        <p14:creationId xmlns:p14="http://schemas.microsoft.com/office/powerpoint/2010/main" val="328232594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endParaRPr sz="4400" b="1" i="1" baseline="-25000" dirty="0">
              <a:solidFill>
                <a:srgbClr val="CC3300"/>
              </a:solidFill>
              <a:effectLst>
                <a:outerShdw blurRad="12700" dist="25400" dir="2700000" rotWithShape="0">
                  <a:srgbClr val="DDDDDD"/>
                </a:outerShdw>
              </a:effectLst>
            </a:endParaRPr>
          </a:p>
        </p:txBody>
      </p:sp>
      <p:sp>
        <p:nvSpPr>
          <p:cNvPr id="318" name="Shape 318"/>
          <p:cNvSpPr/>
          <p:nvPr/>
        </p:nvSpPr>
        <p:spPr>
          <a:xfrm>
            <a:off x="442118" y="954087"/>
            <a:ext cx="8640764" cy="3077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42900" lvl="0" indent="-342900">
              <a:spcBef>
                <a:spcPts val="500"/>
              </a:spcBef>
              <a:buClr>
                <a:srgbClr val="CC3300"/>
              </a:buClr>
              <a:buSzPct val="100000"/>
              <a:buFont typeface="Wingdings"/>
              <a:buChar char="❑"/>
              <a:defRPr sz="1800" baseline="0"/>
            </a:pPr>
            <a:endParaRPr sz="2000" dirty="0">
              <a:effectLst>
                <a:outerShdw blurRad="12700" dist="25400" dir="2700000" rotWithShape="0">
                  <a:srgbClr val="DDDDDD"/>
                </a:outerShdw>
              </a:effectLst>
              <a:latin typeface="Arial"/>
              <a:ea typeface="Arial"/>
              <a:cs typeface="Arial"/>
              <a:sym typeface="Arial"/>
            </a:endParaRPr>
          </a:p>
        </p:txBody>
      </p:sp>
      <p:sp>
        <p:nvSpPr>
          <p:cNvPr id="319" name="Shape 31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CC3300"/>
                </a:solidFill>
              </a:rPr>
              <a:t>13</a:t>
            </a:fld>
            <a:endParaRPr>
              <a:solidFill>
                <a:srgbClr val="CC3300"/>
              </a:solidFill>
            </a:endParaRPr>
          </a:p>
        </p:txBody>
      </p:sp>
      <p:sp>
        <p:nvSpPr>
          <p:cNvPr id="2" name="TextBox 1"/>
          <p:cNvSpPr txBox="1"/>
          <p:nvPr/>
        </p:nvSpPr>
        <p:spPr>
          <a:xfrm>
            <a:off x="1331640" y="1484784"/>
            <a:ext cx="2376264"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4000" b="1" i="1" baseline="0" dirty="0" smtClean="0">
                <a:solidFill>
                  <a:srgbClr val="C00000"/>
                </a:solidFill>
                <a:latin typeface="Arial Unicode MS" pitchFamily="34" charset="-122"/>
              </a:rPr>
              <a:t>Q &amp; A</a:t>
            </a:r>
            <a:endParaRPr kumimoji="0" lang="zh-CN" altLang="en-US" sz="4000" b="1" i="1" u="none" strike="noStrike" cap="none" spc="0" normalizeH="0" baseline="0" dirty="0">
              <a:ln>
                <a:noFill/>
              </a:ln>
              <a:solidFill>
                <a:srgbClr val="C00000"/>
              </a:solidFill>
              <a:effectLst/>
              <a:uFillTx/>
              <a:latin typeface="Arial Unicode MS" pitchFamily="34" charset="-122"/>
              <a:sym typeface="Garamond"/>
            </a:endParaRPr>
          </a:p>
        </p:txBody>
      </p:sp>
    </p:spTree>
    <p:extLst>
      <p:ext uri="{BB962C8B-B14F-4D97-AF65-F5344CB8AC3E}">
        <p14:creationId xmlns:p14="http://schemas.microsoft.com/office/powerpoint/2010/main" val="1549646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Pilot</a:t>
            </a:r>
            <a:endParaRPr sz="4400" b="1" i="1" baseline="-25000" dirty="0">
              <a:solidFill>
                <a:srgbClr val="CC3300"/>
              </a:solidFill>
              <a:effectLst>
                <a:outerShdw blurRad="12700" dist="25400" dir="2700000" rotWithShape="0">
                  <a:srgbClr val="DDDDDD"/>
                </a:outerShdw>
              </a:effectLst>
            </a:endParaRPr>
          </a:p>
        </p:txBody>
      </p:sp>
      <p:sp>
        <p:nvSpPr>
          <p:cNvPr id="146" name="Shape 146"/>
          <p:cNvSpPr/>
          <p:nvPr/>
        </p:nvSpPr>
        <p:spPr>
          <a:xfrm>
            <a:off x="611560" y="1156557"/>
            <a:ext cx="8640764" cy="14491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spcBef>
                <a:spcPts val="500"/>
              </a:spcBef>
              <a:defRPr sz="1800" baseline="0"/>
            </a:pPr>
            <a:r>
              <a:rPr lang="en-US" sz="3000" b="1" baseline="0" dirty="0" smtClean="0">
                <a:solidFill>
                  <a:schemeClr val="tx1"/>
                </a:solidFill>
                <a:effectLst>
                  <a:outerShdw blurRad="12700" dist="25400" dir="2700000" rotWithShape="0">
                    <a:srgbClr val="DDDDDD"/>
                  </a:outerShdw>
                </a:effectLst>
                <a:latin typeface="Arial"/>
                <a:ea typeface="Arial"/>
                <a:cs typeface="Arial"/>
                <a:sym typeface="Arial"/>
              </a:rPr>
              <a:t>Use the Pilot to calculate </a:t>
            </a:r>
            <a:r>
              <a:rPr lang="en-US" sz="3000" b="1" baseline="0" dirty="0">
                <a:solidFill>
                  <a:schemeClr val="tx1"/>
                </a:solidFill>
                <a:effectLst>
                  <a:outerShdw blurRad="12700" dist="25400" dir="2700000" rotWithShape="0">
                    <a:srgbClr val="DDDDDD"/>
                  </a:outerShdw>
                </a:effectLst>
                <a:latin typeface="Arial"/>
                <a:ea typeface="Arial"/>
                <a:cs typeface="Arial"/>
                <a:sym typeface="Arial"/>
              </a:rPr>
              <a:t>the channel characteristics</a:t>
            </a:r>
            <a:endPar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endParaRPr>
          </a:p>
          <a:p>
            <a:pPr lvl="0">
              <a:spcBef>
                <a:spcPts val="500"/>
              </a:spcBef>
              <a:defRPr sz="1800" baseline="0"/>
            </a:pPr>
            <a:endPar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endParaRPr>
          </a:p>
        </p:txBody>
      </p:sp>
      <p:sp>
        <p:nvSpPr>
          <p:cNvPr id="147" name="Shape 14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CC3300"/>
                </a:solidFill>
              </a:rPr>
              <a:t>14</a:t>
            </a:fld>
            <a:endParaRPr>
              <a:solidFill>
                <a:srgbClr val="CC3300"/>
              </a:solidFill>
            </a:endParaRPr>
          </a:p>
        </p:txBody>
      </p:sp>
      <p:pic>
        <p:nvPicPr>
          <p:cNvPr id="5" name="Picture 828" descr="ofdm-tf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741" t="5746" r="4222" b="4469"/>
          <a:stretch>
            <a:fillRect/>
          </a:stretch>
        </p:blipFill>
        <p:spPr bwMode="auto">
          <a:xfrm>
            <a:off x="2433638" y="2132856"/>
            <a:ext cx="4391025" cy="256857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4999881"/>
            <a:ext cx="7200900" cy="124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902557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5"/>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algn="l" rtl="0" latinLnBrk="1" hangingPunct="0"/>
            <a:r>
              <a:rPr lang="en-US" altLang="zh-CN" sz="4400" b="1" i="1" baseline="-25000" dirty="0" smtClean="0">
                <a:solidFill>
                  <a:srgbClr val="CC3300"/>
                </a:solidFill>
                <a:effectLst>
                  <a:outerShdw blurRad="12700" dist="25400" dir="2700000" rotWithShape="0">
                    <a:srgbClr val="DDDDDD"/>
                  </a:outerShdw>
                </a:effectLst>
              </a:rPr>
              <a:t>add synchronous sequence</a:t>
            </a:r>
            <a:endParaRPr sz="4400" b="1" i="1" baseline="-25000" dirty="0">
              <a:solidFill>
                <a:srgbClr val="CC3300"/>
              </a:solidFill>
              <a:effectLst>
                <a:outerShdw blurRad="12700" dist="25400" dir="2700000" rotWithShape="0">
                  <a:srgbClr val="DDDDDD"/>
                </a:outerShdw>
              </a:effectLst>
            </a:endParaRPr>
          </a:p>
        </p:txBody>
      </p:sp>
      <mc:AlternateContent xmlns:mc="http://schemas.openxmlformats.org/markup-compatibility/2006" xmlns:a14="http://schemas.microsoft.com/office/drawing/2010/main">
        <mc:Choice Requires="a14">
          <p:sp>
            <p:nvSpPr>
              <p:cNvPr id="4" name="Shape 146"/>
              <p:cNvSpPr/>
              <p:nvPr/>
            </p:nvSpPr>
            <p:spPr>
              <a:xfrm>
                <a:off x="611560" y="1156557"/>
                <a:ext cx="8640764"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spcBef>
                    <a:spcPts val="500"/>
                  </a:spcBef>
                  <a:defRPr sz="1800" baseline="0"/>
                </a:pPr>
                <a:r>
                  <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rPr>
                  <a:t>The synchronous sequence is an sequence </a:t>
                </a:r>
                <a:r>
                  <a:rPr lang="en-US" altLang="zh-CN" sz="3000" b="1" baseline="0" dirty="0">
                    <a:solidFill>
                      <a:schemeClr val="tx1"/>
                    </a:solidFill>
                    <a:effectLst>
                      <a:outerShdw blurRad="12700" dist="25400" dir="2700000" rotWithShape="0">
                        <a:srgbClr val="DDDDDD"/>
                      </a:outerShdw>
                    </a:effectLst>
                    <a:latin typeface="Arial"/>
                    <a:ea typeface="Arial"/>
                    <a:cs typeface="Arial"/>
                    <a:sym typeface="Arial"/>
                  </a:rPr>
                  <a:t>whose </a:t>
                </a:r>
                <a:r>
                  <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rPr>
                  <a:t>correlation function is a </a:t>
                </a:r>
                <a14:m>
                  <m:oMath xmlns:m="http://schemas.openxmlformats.org/officeDocument/2006/math">
                    <m:r>
                      <a:rPr lang="zh-CN" altLang="en-US" sz="3000" b="1" i="1" baseline="0" smtClean="0">
                        <a:solidFill>
                          <a:schemeClr val="tx1"/>
                        </a:solidFill>
                        <a:effectLst>
                          <a:outerShdw blurRad="12700" dist="25400" dir="2700000" rotWithShape="0">
                            <a:srgbClr val="DDDDDD"/>
                          </a:outerShdw>
                        </a:effectLst>
                        <a:latin typeface="Cambria Math" panose="02040503050406030204" pitchFamily="18" charset="0"/>
                        <a:ea typeface="Arial"/>
                        <a:cs typeface="Arial"/>
                        <a:sym typeface="Arial"/>
                      </a:rPr>
                      <m:t>𝜹</m:t>
                    </m:r>
                  </m:oMath>
                </a14:m>
                <a:r>
                  <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rPr>
                  <a:t> function</a:t>
                </a:r>
              </a:p>
            </p:txBody>
          </p:sp>
        </mc:Choice>
        <mc:Fallback xmlns="">
          <p:sp>
            <p:nvSpPr>
              <p:cNvPr id="4" name="Shape 146"/>
              <p:cNvSpPr>
                <a:spLocks noRot="1" noChangeAspect="1" noMove="1" noResize="1" noEditPoints="1" noAdjustHandles="1" noChangeArrowheads="1" noChangeShapeType="1" noTextEdit="1"/>
              </p:cNvSpPr>
              <p:nvPr/>
            </p:nvSpPr>
            <p:spPr>
              <a:xfrm>
                <a:off x="611560" y="1156557"/>
                <a:ext cx="8640764" cy="923330"/>
              </a:xfrm>
              <a:prstGeom prst="rect">
                <a:avLst/>
              </a:prstGeom>
              <a:blipFill rotWithShape="0">
                <a:blip r:embed="rId2"/>
                <a:stretch>
                  <a:fillRect l="-2680" t="-13907" b="-26490"/>
                </a:stretch>
              </a:blipFill>
              <a:ln w="12700">
                <a:miter lim="400000"/>
              </a:ln>
              <a:extLst>
                <a:ext uri="{C572A759-6A51-4108-AA02-DFA0A04FC94B}">
                  <ma14:wrappingTextBoxFlag xmlns:ma14="http://schemas.microsoft.com/office/mac/drawingml/2011/main" xmlns="" val="1"/>
                </a:ext>
              </a:extLst>
            </p:spPr>
            <p:txBody>
              <a:bodyPr/>
              <a:lstStyle/>
              <a:p>
                <a:r>
                  <a:rPr lang="zh-CN" altLang="en-US">
                    <a:noFill/>
                  </a:rPr>
                  <a:t> </a:t>
                </a:r>
              </a:p>
            </p:txBody>
          </p:sp>
        </mc:Fallback>
      </mc:AlternateContent>
      <p:sp>
        <p:nvSpPr>
          <p:cNvPr id="5" name="Shape 146"/>
          <p:cNvSpPr/>
          <p:nvPr/>
        </p:nvSpPr>
        <p:spPr>
          <a:xfrm>
            <a:off x="683764" y="3284984"/>
            <a:ext cx="8640764"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spcBef>
                <a:spcPts val="500"/>
              </a:spcBef>
              <a:defRPr sz="1800" baseline="0"/>
            </a:pPr>
            <a:r>
              <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rPr>
              <a:t>If the value of the correlation function is so big, then the start point has been spotted</a:t>
            </a:r>
          </a:p>
        </p:txBody>
      </p:sp>
    </p:spTree>
    <p:extLst>
      <p:ext uri="{BB962C8B-B14F-4D97-AF65-F5344CB8AC3E}">
        <p14:creationId xmlns:p14="http://schemas.microsoft.com/office/powerpoint/2010/main" val="31618197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15925" y="140422"/>
            <a:ext cx="8242300" cy="770082"/>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Q</a:t>
            </a:r>
            <a:r>
              <a:rPr lang="en-US" sz="4400" b="1" i="1" baseline="0" dirty="0" smtClean="0">
                <a:solidFill>
                  <a:srgbClr val="CC3300"/>
                </a:solidFill>
                <a:effectLst>
                  <a:outerShdw blurRad="12700" dist="25400" dir="2700000" rotWithShape="0">
                    <a:srgbClr val="DDDDDD"/>
                  </a:outerShdw>
                </a:effectLst>
              </a:rPr>
              <a:t> </a:t>
            </a:r>
            <a:r>
              <a:rPr lang="en-US" sz="4400" b="1" i="1" baseline="-25000" dirty="0" smtClean="0">
                <a:solidFill>
                  <a:srgbClr val="CC3300"/>
                </a:solidFill>
                <a:effectLst>
                  <a:outerShdw blurRad="12700" dist="25400" dir="2700000" rotWithShape="0">
                    <a:srgbClr val="DDDDDD"/>
                  </a:outerShdw>
                </a:effectLst>
              </a:rPr>
              <a:t>&amp;</a:t>
            </a:r>
            <a:r>
              <a:rPr lang="en-US" sz="4400" b="1" i="1" baseline="0" dirty="0" smtClean="0">
                <a:solidFill>
                  <a:srgbClr val="CC3300"/>
                </a:solidFill>
                <a:effectLst>
                  <a:outerShdw blurRad="12700" dist="25400" dir="2700000" rotWithShape="0">
                    <a:srgbClr val="DDDDDD"/>
                  </a:outerShdw>
                </a:effectLst>
              </a:rPr>
              <a:t> </a:t>
            </a:r>
            <a:r>
              <a:rPr lang="en-US" sz="4400" b="1" i="1" baseline="-25000" dirty="0" smtClean="0">
                <a:solidFill>
                  <a:srgbClr val="CC3300"/>
                </a:solidFill>
                <a:effectLst>
                  <a:outerShdw blurRad="12700" dist="25400" dir="2700000" rotWithShape="0">
                    <a:srgbClr val="DDDDDD"/>
                  </a:outerShdw>
                </a:effectLst>
              </a:rPr>
              <a:t>A</a:t>
            </a:r>
            <a:r>
              <a:rPr lang="en-US" sz="4400" b="1" i="1" baseline="0" dirty="0" smtClean="0">
                <a:solidFill>
                  <a:srgbClr val="CC3300"/>
                </a:solidFill>
                <a:effectLst>
                  <a:outerShdw blurRad="12700" dist="25400" dir="2700000" rotWithShape="0">
                    <a:srgbClr val="DDDDDD"/>
                  </a:outerShdw>
                </a:effectLst>
              </a:rPr>
              <a:t> </a:t>
            </a:r>
            <a:endParaRPr sz="4400" b="1" i="1" baseline="-25000" dirty="0">
              <a:solidFill>
                <a:srgbClr val="CC3300"/>
              </a:solidFill>
              <a:effectLst>
                <a:outerShdw blurRad="12700" dist="25400" dir="2700000" rotWithShape="0">
                  <a:srgbClr val="DDDDDD"/>
                </a:outerShdw>
              </a:effectLst>
            </a:endParaRPr>
          </a:p>
        </p:txBody>
      </p:sp>
      <p:sp>
        <p:nvSpPr>
          <p:cNvPr id="146" name="Shape 146"/>
          <p:cNvSpPr/>
          <p:nvPr/>
        </p:nvSpPr>
        <p:spPr>
          <a:xfrm>
            <a:off x="474712" y="1412776"/>
            <a:ext cx="8640764" cy="253402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spcBef>
                <a:spcPts val="500"/>
              </a:spcBef>
              <a:defRPr sz="1800" baseline="0"/>
            </a:pPr>
            <a:r>
              <a:rPr lang="en-US" sz="3000" b="1" baseline="0" dirty="0" smtClean="0">
                <a:solidFill>
                  <a:schemeClr val="tx1"/>
                </a:solidFill>
                <a:effectLst>
                  <a:outerShdw blurRad="12700" dist="25400" dir="2700000" rotWithShape="0">
                    <a:srgbClr val="DDDDDD"/>
                  </a:outerShdw>
                </a:effectLst>
                <a:latin typeface="Arial"/>
                <a:ea typeface="Arial"/>
                <a:cs typeface="Arial"/>
                <a:sym typeface="Arial"/>
              </a:rPr>
              <a:t>W</a:t>
            </a:r>
            <a:r>
              <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rPr>
              <a:t>hat kinds of filter would you use?</a:t>
            </a:r>
          </a:p>
          <a:p>
            <a:pPr lvl="0">
              <a:spcBef>
                <a:spcPts val="500"/>
              </a:spcBef>
              <a:defRPr sz="1800" baseline="0"/>
            </a:pPr>
            <a:endPar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endParaRPr>
          </a:p>
          <a:p>
            <a:pPr marL="457200" lvl="0" indent="-457200">
              <a:spcBef>
                <a:spcPts val="500"/>
              </a:spcBef>
              <a:buFont typeface="Wingdings" pitchFamily="2" charset="2"/>
              <a:buChar char="Ø"/>
              <a:defRPr sz="1800" baseline="0"/>
            </a:pPr>
            <a:r>
              <a:rPr lang="en-US" altLang="zh-CN" sz="3200" dirty="0" smtClean="0">
                <a:solidFill>
                  <a:srgbClr val="000000"/>
                </a:solidFill>
                <a:latin typeface="Times New Roman"/>
              </a:rPr>
              <a:t>square-root</a:t>
            </a:r>
            <a:r>
              <a:rPr lang="en-US" altLang="zh-CN" sz="3200" baseline="0" dirty="0" smtClean="0"/>
              <a:t> </a:t>
            </a:r>
            <a:r>
              <a:rPr lang="en-US" altLang="zh-CN" sz="3200" dirty="0" smtClean="0">
                <a:solidFill>
                  <a:srgbClr val="000000"/>
                </a:solidFill>
                <a:latin typeface="Times New Roman"/>
              </a:rPr>
              <a:t>raised </a:t>
            </a:r>
            <a:r>
              <a:rPr lang="en-US" altLang="zh-CN" sz="3200" dirty="0">
                <a:solidFill>
                  <a:srgbClr val="000000"/>
                </a:solidFill>
                <a:latin typeface="Times New Roman"/>
              </a:rPr>
              <a:t>cosine roll off filter</a:t>
            </a:r>
            <a:endPar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endParaRPr>
          </a:p>
          <a:p>
            <a:pPr lvl="0">
              <a:spcBef>
                <a:spcPts val="500"/>
              </a:spcBef>
              <a:defRPr sz="1800" baseline="0"/>
            </a:pPr>
            <a:endParaRPr lang="en-US" altLang="zh-CN" sz="3000" b="1" baseline="0" dirty="0" smtClean="0">
              <a:solidFill>
                <a:schemeClr val="tx1"/>
              </a:solidFill>
              <a:effectLst>
                <a:outerShdw blurRad="12700" dist="25400" dir="2700000" rotWithShape="0">
                  <a:srgbClr val="DDDDDD"/>
                </a:outerShdw>
              </a:effectLst>
              <a:latin typeface="Arial"/>
              <a:ea typeface="Arial"/>
              <a:cs typeface="Arial"/>
              <a:sym typeface="Arial"/>
            </a:endParaRPr>
          </a:p>
          <a:p>
            <a:pPr lvl="0">
              <a:spcBef>
                <a:spcPts val="500"/>
              </a:spcBef>
              <a:defRPr sz="1800" baseline="0"/>
            </a:pPr>
            <a:endParaRPr lang="en-US" altLang="zh-CN" sz="2600" b="1" baseline="0" dirty="0" smtClean="0">
              <a:solidFill>
                <a:schemeClr val="tx1"/>
              </a:solidFill>
              <a:effectLst>
                <a:outerShdw blurRad="12700" dist="25400" dir="2700000" rotWithShape="0">
                  <a:srgbClr val="DDDDDD"/>
                </a:outerShdw>
              </a:effectLst>
              <a:latin typeface="Arial"/>
              <a:ea typeface="Arial"/>
              <a:cs typeface="Arial"/>
              <a:sym typeface="Arial"/>
            </a:endParaRPr>
          </a:p>
        </p:txBody>
      </p:sp>
      <p:sp>
        <p:nvSpPr>
          <p:cNvPr id="147" name="Shape 14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CC3300"/>
                </a:solidFill>
              </a:rPr>
              <a:t>16</a:t>
            </a:fld>
            <a:endParaRPr>
              <a:solidFill>
                <a:srgbClr val="CC3300"/>
              </a:solidFill>
            </a:endParaRPr>
          </a:p>
        </p:txBody>
      </p:sp>
    </p:spTree>
    <p:extLst>
      <p:ext uri="{BB962C8B-B14F-4D97-AF65-F5344CB8AC3E}">
        <p14:creationId xmlns:p14="http://schemas.microsoft.com/office/powerpoint/2010/main" val="176321224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idx="4294967295"/>
          </p:nvPr>
        </p:nvSpPr>
        <p:spPr>
          <a:xfrm>
            <a:off x="-1" y="2286000"/>
            <a:ext cx="9144002" cy="1524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defRPr sz="3200" i="0">
                <a:solidFill>
                  <a:srgbClr val="800000"/>
                </a:solidFill>
                <a:effectLst>
                  <a:outerShdw blurRad="12700" dist="25400" dir="2700000" rotWithShape="0">
                    <a:srgbClr val="DDDDDD"/>
                  </a:outerShdw>
                </a:effectLst>
                <a:latin typeface="Arial Bold"/>
                <a:ea typeface="Arial Bold"/>
                <a:cs typeface="Arial Bold"/>
                <a:sym typeface="Arial Bold"/>
              </a:defRPr>
            </a:lvl1pPr>
          </a:lstStyle>
          <a:p>
            <a:pPr lvl="0">
              <a:defRPr sz="1800">
                <a:solidFill>
                  <a:srgbClr val="000000"/>
                </a:solidFill>
                <a:effectLst/>
              </a:defRPr>
            </a:pPr>
            <a:r>
              <a:rPr sz="3200">
                <a:solidFill>
                  <a:srgbClr val="800000"/>
                </a:solidFill>
                <a:effectLst>
                  <a:outerShdw blurRad="12700" dist="25400" dir="2700000" rotWithShape="0">
                    <a:srgbClr val="DDDDDD"/>
                  </a:outerShdw>
                </a:effectLst>
              </a:rPr>
              <a:t>Thank you!</a:t>
            </a:r>
          </a:p>
        </p:txBody>
      </p:sp>
      <p:sp>
        <p:nvSpPr>
          <p:cNvPr id="322" name="Shape 3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777777"/>
                </a:solidFill>
              </a:rPr>
              <a:t>17</a:t>
            </a:fld>
            <a:endParaRPr sz="1400">
              <a:solidFill>
                <a:srgbClr val="777777"/>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3" name="Shape 23"/>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4" name="Shape 24"/>
          <p:cNvSpPr>
            <a:spLocks noGrp="1"/>
          </p:cNvSpPr>
          <p:nvPr>
            <p:ph type="title" idx="4294967295"/>
          </p:nvPr>
        </p:nvSpPr>
        <p:spPr>
          <a:xfrm>
            <a:off x="393700" y="38100"/>
            <a:ext cx="8242300" cy="914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b="1">
                <a:effectLst>
                  <a:outerShdw blurRad="12700" dist="25400" dir="2700000" rotWithShape="0">
                    <a:srgbClr val="DDDDDD"/>
                  </a:outerShdw>
                </a:effectLst>
              </a:defRPr>
            </a:lvl1pPr>
          </a:lstStyle>
          <a:p>
            <a:pPr lvl="0">
              <a:defRPr sz="1800" b="0" i="0">
                <a:solidFill>
                  <a:srgbClr val="000000"/>
                </a:solidFill>
                <a:effectLst/>
              </a:defRPr>
            </a:pPr>
            <a:r>
              <a:rPr sz="3600" b="1" i="1">
                <a:solidFill>
                  <a:srgbClr val="CC3300"/>
                </a:solidFill>
                <a:effectLst>
                  <a:outerShdw blurRad="12700" dist="25400" dir="2700000" rotWithShape="0">
                    <a:srgbClr val="DDDDDD"/>
                  </a:outerShdw>
                </a:effectLst>
              </a:rPr>
              <a:t>Outline</a:t>
            </a:r>
          </a:p>
        </p:txBody>
      </p:sp>
      <p:sp>
        <p:nvSpPr>
          <p:cNvPr id="25" name="Shape 25"/>
          <p:cNvSpPr>
            <a:spLocks noGrp="1"/>
          </p:cNvSpPr>
          <p:nvPr>
            <p:ph type="body" idx="4294967295"/>
          </p:nvPr>
        </p:nvSpPr>
        <p:spPr>
          <a:xfrm>
            <a:off x="533400" y="1124744"/>
            <a:ext cx="8077200" cy="42484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85000" lnSpcReduction="20000"/>
          </a:bodyPr>
          <a:lstStyle/>
          <a:p>
            <a:pPr lvl="0">
              <a:buChar char="❑"/>
              <a:defRPr sz="1800"/>
            </a:pPr>
            <a:endParaRPr sz="2400" b="1" dirty="0">
              <a:effectLst>
                <a:outerShdw blurRad="12700" dist="25400" dir="2700000" rotWithShape="0">
                  <a:srgbClr val="DDDDDD"/>
                </a:outerShdw>
              </a:effectLst>
              <a:latin typeface="Eras Demi ITC"/>
              <a:ea typeface="Eras Demi ITC"/>
              <a:cs typeface="Eras Demi ITC"/>
              <a:sym typeface="Eras Demi ITC"/>
            </a:endParaRPr>
          </a:p>
          <a:p>
            <a:pPr lvl="0">
              <a:lnSpc>
                <a:spcPct val="200000"/>
              </a:lnSpc>
              <a:spcBef>
                <a:spcPts val="400"/>
              </a:spcBef>
              <a:buFont typeface="Wingdings" pitchFamily="2" charset="2"/>
              <a:buChar char="Ø"/>
              <a:defRPr sz="1800"/>
            </a:pPr>
            <a:r>
              <a:rPr lang="en-US" sz="4000" b="1" dirty="0" smtClean="0">
                <a:effectLst>
                  <a:outerShdw blurRad="12700" dist="25400" dir="2700000" rotWithShape="0">
                    <a:srgbClr val="DDDDDD"/>
                  </a:outerShdw>
                </a:effectLst>
                <a:latin typeface="Eras Demi ITC"/>
                <a:ea typeface="Rockwell"/>
                <a:cs typeface="Rockwell"/>
                <a:sym typeface="Eras Demi ITC"/>
              </a:rPr>
              <a:t>Background</a:t>
            </a:r>
            <a:endParaRPr sz="4000" dirty="0">
              <a:effectLst>
                <a:outerShdw blurRad="12700" dist="25400" dir="2700000" rotWithShape="0">
                  <a:srgbClr val="DDDDDD"/>
                </a:outerShdw>
              </a:effectLst>
              <a:latin typeface="Rockwell"/>
              <a:ea typeface="Rockwell"/>
              <a:cs typeface="Rockwell"/>
              <a:sym typeface="Rockwell"/>
            </a:endParaRPr>
          </a:p>
          <a:p>
            <a:pPr lvl="0">
              <a:lnSpc>
                <a:spcPct val="200000"/>
              </a:lnSpc>
              <a:spcBef>
                <a:spcPts val="400"/>
              </a:spcBef>
              <a:buFont typeface="Wingdings" pitchFamily="2" charset="2"/>
              <a:buChar char="Ø"/>
              <a:defRPr sz="1800"/>
            </a:pP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SISO OFDM system</a:t>
            </a:r>
          </a:p>
          <a:p>
            <a:pPr lvl="0">
              <a:lnSpc>
                <a:spcPct val="200000"/>
              </a:lnSpc>
              <a:spcBef>
                <a:spcPts val="400"/>
              </a:spcBef>
              <a:buFont typeface="Wingdings" pitchFamily="2" charset="2"/>
              <a:buChar char="Ø"/>
              <a:defRPr sz="1800"/>
            </a:pP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Simulation results</a:t>
            </a:r>
          </a:p>
          <a:p>
            <a:pPr lvl="0">
              <a:lnSpc>
                <a:spcPct val="200000"/>
              </a:lnSpc>
              <a:spcBef>
                <a:spcPts val="400"/>
              </a:spcBef>
              <a:buFont typeface="Wingdings" pitchFamily="2" charset="2"/>
              <a:buChar char="Ø"/>
              <a:defRPr sz="1800"/>
            </a:pP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Future work</a:t>
            </a:r>
            <a:endParaRPr sz="4000" b="1" dirty="0">
              <a:solidFill>
                <a:srgbClr val="969696"/>
              </a:solidFill>
              <a:effectLst>
                <a:outerShdw blurRad="12700" dist="25400" dir="2700000" rotWithShape="0">
                  <a:srgbClr val="DDDDDD"/>
                </a:outerShdw>
              </a:effectLst>
              <a:latin typeface="Eras Demi ITC"/>
              <a:ea typeface="Eras Demi ITC"/>
              <a:cs typeface="Eras Demi ITC"/>
              <a:sym typeface="Eras Demi ITC"/>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Background</a:t>
            </a:r>
            <a:endParaRPr sz="4400" b="1" i="1" baseline="-25000" dirty="0">
              <a:solidFill>
                <a:srgbClr val="CC3300"/>
              </a:solidFill>
              <a:effectLst>
                <a:outerShdw blurRad="12700" dist="25400" dir="2700000" rotWithShape="0">
                  <a:srgbClr val="DDDDDD"/>
                </a:outerShdw>
              </a:effectLst>
            </a:endParaRPr>
          </a:p>
        </p:txBody>
      </p:sp>
      <p:sp>
        <p:nvSpPr>
          <p:cNvPr id="18" name="TextBox 17"/>
          <p:cNvSpPr txBox="1"/>
          <p:nvPr/>
        </p:nvSpPr>
        <p:spPr>
          <a:xfrm>
            <a:off x="467242" y="1139552"/>
            <a:ext cx="8425238"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l" rtl="0" latinLnBrk="1" hangingPunct="0"/>
            <a:r>
              <a:rPr lang="en-US" altLang="zh-CN" sz="3000" baseline="0" dirty="0" smtClean="0">
                <a:effectLst>
                  <a:outerShdw blurRad="12700" dist="25400" dir="2700000" rotWithShape="0">
                    <a:srgbClr val="DDDDDD"/>
                  </a:outerShdw>
                </a:effectLst>
                <a:latin typeface="Arial Bold"/>
                <a:ea typeface="Arial Bold"/>
                <a:cs typeface="Arial Bold"/>
                <a:sym typeface="Arial Bold"/>
              </a:rPr>
              <a:t>The </a:t>
            </a:r>
            <a:r>
              <a:rPr lang="en-US" altLang="zh-CN" sz="3000" baseline="0" dirty="0">
                <a:effectLst>
                  <a:outerShdw blurRad="12700" dist="25400" dir="2700000" rotWithShape="0">
                    <a:srgbClr val="DDDDDD"/>
                  </a:outerShdw>
                </a:effectLst>
                <a:latin typeface="Arial Bold"/>
                <a:ea typeface="Arial Bold"/>
                <a:cs typeface="Arial Bold"/>
                <a:sym typeface="Arial Bold"/>
              </a:rPr>
              <a:t>SISO ODFM transmission is </a:t>
            </a:r>
            <a:r>
              <a:rPr lang="en-US" altLang="zh-CN" sz="3000" baseline="0" dirty="0" smtClean="0">
                <a:effectLst>
                  <a:outerShdw blurRad="12700" dist="25400" dir="2700000" rotWithShape="0">
                    <a:srgbClr val="DDDDDD"/>
                  </a:outerShdw>
                </a:effectLst>
                <a:latin typeface="Arial Bold"/>
                <a:ea typeface="Arial Bold"/>
                <a:cs typeface="Arial Bold"/>
                <a:sym typeface="Arial Bold"/>
              </a:rPr>
              <a:t>an essential part in each time slot in our MIMO system.</a:t>
            </a:r>
            <a:endParaRPr lang="en-US" altLang="zh-CN" sz="3000" dirty="0" smtClean="0">
              <a:effectLst>
                <a:outerShdw blurRad="12700" dist="25400" dir="2700000" rotWithShape="0">
                  <a:srgbClr val="DDDDDD"/>
                </a:outerShdw>
              </a:effectLst>
              <a:latin typeface="Arial Bold"/>
              <a:ea typeface="Arial Bold"/>
              <a:cs typeface="Arial Bold"/>
              <a:sym typeface="Arial Bold"/>
            </a:endParaRP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3000" b="0" i="0" u="none" strike="noStrike" cap="none" spc="0" normalizeH="0" baseline="-25000" dirty="0">
              <a:ln>
                <a:noFill/>
              </a:ln>
              <a:solidFill>
                <a:srgbClr val="000000"/>
              </a:solidFill>
              <a:effectLst/>
              <a:uFillTx/>
              <a:sym typeface="Garamond"/>
            </a:endParaRPr>
          </a:p>
        </p:txBody>
      </p:sp>
      <p:sp>
        <p:nvSpPr>
          <p:cNvPr id="63" name="TextBox 8"/>
          <p:cNvSpPr txBox="1"/>
          <p:nvPr/>
        </p:nvSpPr>
        <p:spPr>
          <a:xfrm>
            <a:off x="3126005" y="2778515"/>
            <a:ext cx="100811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dirty="0" smtClean="0">
                <a:ln>
                  <a:noFill/>
                </a:ln>
                <a:solidFill>
                  <a:srgbClr val="000000"/>
                </a:solidFill>
                <a:effectLst/>
                <a:uFillTx/>
                <a:latin typeface="Garamond"/>
                <a:ea typeface="Garamond"/>
                <a:cs typeface="Garamond"/>
                <a:sym typeface="Garamond"/>
              </a:rPr>
              <a:t>[1,3,4]</a:t>
            </a:r>
            <a:endParaRPr kumimoji="0" lang="zh-CN" altLang="en-US" sz="3000" b="0" i="0" u="none" strike="noStrike" cap="none" spc="0" normalizeH="0" dirty="0">
              <a:ln>
                <a:noFill/>
              </a:ln>
              <a:solidFill>
                <a:srgbClr val="000000"/>
              </a:solidFill>
              <a:effectLst/>
              <a:uFillTx/>
              <a:latin typeface="Garamond"/>
              <a:ea typeface="Garamond"/>
              <a:cs typeface="Garamond"/>
              <a:sym typeface="Garamond"/>
            </a:endParaRPr>
          </a:p>
        </p:txBody>
      </p:sp>
      <p:sp>
        <p:nvSpPr>
          <p:cNvPr id="64" name="TextBox 10"/>
          <p:cNvSpPr txBox="1"/>
          <p:nvPr/>
        </p:nvSpPr>
        <p:spPr>
          <a:xfrm>
            <a:off x="1292019" y="5204968"/>
            <a:ext cx="651791"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dirty="0" smtClean="0">
                <a:ln>
                  <a:noFill/>
                </a:ln>
                <a:solidFill>
                  <a:srgbClr val="000000"/>
                </a:solidFill>
                <a:effectLst/>
                <a:uFillTx/>
                <a:latin typeface="Garamond"/>
                <a:ea typeface="Garamond"/>
                <a:cs typeface="Garamond"/>
                <a:sym typeface="Garamond"/>
              </a:rPr>
              <a:t>[1,2]</a:t>
            </a:r>
            <a:endParaRPr kumimoji="0" lang="zh-CN" altLang="en-US" sz="3000" b="0" i="0" u="none" strike="noStrike" cap="none" spc="0" normalizeH="0" dirty="0">
              <a:ln>
                <a:noFill/>
              </a:ln>
              <a:solidFill>
                <a:srgbClr val="000000"/>
              </a:solidFill>
              <a:effectLst/>
              <a:uFillTx/>
              <a:latin typeface="Garamond"/>
              <a:ea typeface="Garamond"/>
              <a:cs typeface="Garamond"/>
              <a:sym typeface="Garamond"/>
            </a:endParaRPr>
          </a:p>
        </p:txBody>
      </p:sp>
      <p:sp>
        <p:nvSpPr>
          <p:cNvPr id="67" name="TextBox 27"/>
          <p:cNvSpPr txBox="1"/>
          <p:nvPr/>
        </p:nvSpPr>
        <p:spPr>
          <a:xfrm>
            <a:off x="7098430" y="2775378"/>
            <a:ext cx="52674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baseline="-25000" dirty="0" smtClean="0">
                <a:ln>
                  <a:noFill/>
                </a:ln>
                <a:solidFill>
                  <a:srgbClr val="000000"/>
                </a:solidFill>
                <a:effectLst/>
                <a:uFillTx/>
                <a:latin typeface="Garamond"/>
                <a:ea typeface="Garamond"/>
                <a:cs typeface="Garamond"/>
                <a:sym typeface="Garamond"/>
              </a:rPr>
              <a:t>[3,4]</a:t>
            </a:r>
            <a:endParaRPr kumimoji="0" lang="zh-CN" altLang="en-US" sz="3000" b="0" i="0" u="none" strike="noStrike" cap="none" spc="0" normalizeH="0" baseline="-25000" dirty="0">
              <a:ln>
                <a:noFill/>
              </a:ln>
              <a:solidFill>
                <a:srgbClr val="000000"/>
              </a:solidFill>
              <a:effectLst/>
              <a:uFillTx/>
              <a:latin typeface="Garamond"/>
              <a:ea typeface="Garamond"/>
              <a:cs typeface="Garamond"/>
              <a:sym typeface="Garamond"/>
            </a:endParaRPr>
          </a:p>
        </p:txBody>
      </p:sp>
      <p:sp>
        <p:nvSpPr>
          <p:cNvPr id="69" name="矩形 68"/>
          <p:cNvSpPr/>
          <p:nvPr/>
        </p:nvSpPr>
        <p:spPr>
          <a:xfrm>
            <a:off x="7456027" y="5123781"/>
            <a:ext cx="619080" cy="400110"/>
          </a:xfrm>
          <a:prstGeom prst="rect">
            <a:avLst/>
          </a:prstGeom>
        </p:spPr>
        <p:txBody>
          <a:bodyPr wrap="none">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a:solidFill>
                  <a:srgbClr val="000000"/>
                </a:solidFill>
              </a:rPr>
              <a:t>[</a:t>
            </a:r>
            <a:r>
              <a:rPr lang="en-US" altLang="zh-CN" sz="3000" dirty="0" smtClean="0">
                <a:solidFill>
                  <a:srgbClr val="000000"/>
                </a:solidFill>
              </a:rPr>
              <a:t>2,4]</a:t>
            </a:r>
            <a:endParaRPr lang="zh-CN" altLang="en-US" sz="3000" dirty="0">
              <a:solidFill>
                <a:srgbClr val="000000"/>
              </a:solidFill>
            </a:endParaRPr>
          </a:p>
        </p:txBody>
      </p:sp>
      <p:sp>
        <p:nvSpPr>
          <p:cNvPr id="70" name="TextBox 95"/>
          <p:cNvSpPr txBox="1"/>
          <p:nvPr/>
        </p:nvSpPr>
        <p:spPr>
          <a:xfrm>
            <a:off x="4384573" y="4078229"/>
            <a:ext cx="52674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a:solidFill>
                  <a:srgbClr val="000000"/>
                </a:solidFill>
              </a:rPr>
              <a:t>[2,3]</a:t>
            </a:r>
            <a:endParaRPr lang="zh-CN" altLang="en-US" sz="3000" dirty="0">
              <a:solidFill>
                <a:srgbClr val="000000"/>
              </a:solidFill>
            </a:endParaRPr>
          </a:p>
        </p:txBody>
      </p:sp>
      <p:cxnSp>
        <p:nvCxnSpPr>
          <p:cNvPr id="71" name="直接箭头连接符 70"/>
          <p:cNvCxnSpPr/>
          <p:nvPr/>
        </p:nvCxnSpPr>
        <p:spPr>
          <a:xfrm flipH="1">
            <a:off x="1671986" y="3461904"/>
            <a:ext cx="628145" cy="951761"/>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2" name="直接箭头连接符 71"/>
          <p:cNvCxnSpPr/>
          <p:nvPr/>
        </p:nvCxnSpPr>
        <p:spPr>
          <a:xfrm>
            <a:off x="2968097" y="3461904"/>
            <a:ext cx="939429" cy="169069"/>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3" name="直接箭头连接符 72"/>
          <p:cNvCxnSpPr/>
          <p:nvPr/>
        </p:nvCxnSpPr>
        <p:spPr>
          <a:xfrm flipH="1">
            <a:off x="5450512" y="3297624"/>
            <a:ext cx="616625" cy="334152"/>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4" name="直接箭头连接符 73"/>
          <p:cNvCxnSpPr/>
          <p:nvPr/>
        </p:nvCxnSpPr>
        <p:spPr>
          <a:xfrm>
            <a:off x="6760315" y="3297624"/>
            <a:ext cx="1116888" cy="1180713"/>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5" name="直接箭头连接符 74"/>
          <p:cNvCxnSpPr/>
          <p:nvPr/>
        </p:nvCxnSpPr>
        <p:spPr>
          <a:xfrm flipH="1">
            <a:off x="2300131" y="3937784"/>
            <a:ext cx="1462557" cy="688189"/>
          </a:xfrm>
          <a:prstGeom prst="straightConnector1">
            <a:avLst/>
          </a:prstGeom>
          <a:noFill/>
          <a:ln w="25400" cap="flat">
            <a:solidFill>
              <a:srgbClr val="FFC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6" name="直接箭头连接符 75"/>
          <p:cNvCxnSpPr/>
          <p:nvPr/>
        </p:nvCxnSpPr>
        <p:spPr>
          <a:xfrm>
            <a:off x="5676826" y="3937784"/>
            <a:ext cx="1684976" cy="754497"/>
          </a:xfrm>
          <a:prstGeom prst="straightConnector1">
            <a:avLst/>
          </a:prstGeom>
          <a:noFill/>
          <a:ln w="25400" cap="flat">
            <a:solidFill>
              <a:srgbClr val="FFC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7" name="直接箭头连接符 76"/>
          <p:cNvCxnSpPr/>
          <p:nvPr/>
        </p:nvCxnSpPr>
        <p:spPr>
          <a:xfrm flipH="1">
            <a:off x="2039358" y="3546438"/>
            <a:ext cx="568732" cy="995122"/>
          </a:xfrm>
          <a:prstGeom prst="straightConnector1">
            <a:avLst/>
          </a:prstGeom>
          <a:noFill/>
          <a:ln w="25400" cap="flat">
            <a:solidFill>
              <a:srgbClr val="FFC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8" name="直接箭头连接符 77"/>
          <p:cNvCxnSpPr/>
          <p:nvPr/>
        </p:nvCxnSpPr>
        <p:spPr>
          <a:xfrm>
            <a:off x="6712546" y="3461904"/>
            <a:ext cx="912629" cy="1031696"/>
          </a:xfrm>
          <a:prstGeom prst="straightConnector1">
            <a:avLst/>
          </a:prstGeom>
          <a:noFill/>
          <a:ln w="25400" cap="flat">
            <a:solidFill>
              <a:srgbClr val="FFC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9" name="TextBox 114"/>
          <p:cNvSpPr txBox="1"/>
          <p:nvPr/>
        </p:nvSpPr>
        <p:spPr>
          <a:xfrm>
            <a:off x="1727676" y="3549220"/>
            <a:ext cx="432268"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dirty="0" smtClean="0">
                <a:ln>
                  <a:noFill/>
                </a:ln>
                <a:solidFill>
                  <a:srgbClr val="000000"/>
                </a:solidFill>
                <a:effectLst/>
                <a:uFillTx/>
                <a:latin typeface="Garamond"/>
                <a:ea typeface="Garamond"/>
                <a:cs typeface="Garamond"/>
                <a:sym typeface="Garamond"/>
              </a:rPr>
              <a:t>[1]</a:t>
            </a:r>
            <a:endParaRPr kumimoji="0" lang="zh-CN" altLang="en-US" sz="3000" b="0" i="0" u="none" strike="noStrike" cap="none" spc="0" normalizeH="0" dirty="0">
              <a:ln>
                <a:noFill/>
              </a:ln>
              <a:solidFill>
                <a:srgbClr val="000000"/>
              </a:solidFill>
              <a:effectLst/>
              <a:uFillTx/>
              <a:latin typeface="Garamond"/>
              <a:ea typeface="Garamond"/>
              <a:cs typeface="Garamond"/>
              <a:sym typeface="Garamond"/>
            </a:endParaRPr>
          </a:p>
        </p:txBody>
      </p:sp>
      <p:sp>
        <p:nvSpPr>
          <p:cNvPr id="80" name="TextBox 115"/>
          <p:cNvSpPr txBox="1"/>
          <p:nvPr/>
        </p:nvSpPr>
        <p:spPr>
          <a:xfrm>
            <a:off x="3149347" y="3354120"/>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[3</a:t>
            </a:r>
            <a:r>
              <a:rPr lang="en-US" altLang="zh-CN" sz="3000" dirty="0">
                <a:solidFill>
                  <a:srgbClr val="000000"/>
                </a:solidFill>
              </a:rPr>
              <a:t>]</a:t>
            </a:r>
            <a:endParaRPr lang="zh-CN" altLang="en-US" sz="3000" dirty="0">
              <a:solidFill>
                <a:srgbClr val="000000"/>
              </a:solidFill>
            </a:endParaRPr>
          </a:p>
        </p:txBody>
      </p:sp>
      <p:sp>
        <p:nvSpPr>
          <p:cNvPr id="81" name="TextBox 116"/>
          <p:cNvSpPr txBox="1"/>
          <p:nvPr/>
        </p:nvSpPr>
        <p:spPr>
          <a:xfrm>
            <a:off x="5563362" y="3009325"/>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[3</a:t>
            </a:r>
            <a:r>
              <a:rPr lang="en-US" altLang="zh-CN" sz="3000" dirty="0">
                <a:solidFill>
                  <a:srgbClr val="000000"/>
                </a:solidFill>
              </a:rPr>
              <a:t>]</a:t>
            </a:r>
            <a:endParaRPr lang="zh-CN" altLang="en-US" sz="3000" dirty="0">
              <a:solidFill>
                <a:srgbClr val="000000"/>
              </a:solidFill>
            </a:endParaRPr>
          </a:p>
        </p:txBody>
      </p:sp>
      <p:sp>
        <p:nvSpPr>
          <p:cNvPr id="82" name="TextBox 117"/>
          <p:cNvSpPr txBox="1"/>
          <p:nvPr/>
        </p:nvSpPr>
        <p:spPr>
          <a:xfrm>
            <a:off x="7318007" y="3432942"/>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a:t>
            </a:r>
            <a:r>
              <a:rPr lang="en-US" altLang="zh-CN" sz="3000" dirty="0">
                <a:solidFill>
                  <a:srgbClr val="000000"/>
                </a:solidFill>
              </a:rPr>
              <a:t>4</a:t>
            </a:r>
            <a:r>
              <a:rPr lang="en-US" altLang="zh-CN" sz="3000" dirty="0" smtClean="0">
                <a:solidFill>
                  <a:srgbClr val="000000"/>
                </a:solidFill>
              </a:rPr>
              <a:t>]</a:t>
            </a:r>
            <a:endParaRPr lang="zh-CN" altLang="en-US" sz="3000" dirty="0">
              <a:solidFill>
                <a:srgbClr val="000000"/>
              </a:solidFill>
            </a:endParaRPr>
          </a:p>
        </p:txBody>
      </p:sp>
      <p:sp>
        <p:nvSpPr>
          <p:cNvPr id="83" name="TextBox 118"/>
          <p:cNvSpPr txBox="1"/>
          <p:nvPr/>
        </p:nvSpPr>
        <p:spPr>
          <a:xfrm>
            <a:off x="2275752" y="3788211"/>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[1]</a:t>
            </a:r>
            <a:endParaRPr lang="zh-CN" altLang="en-US" sz="3000" dirty="0">
              <a:solidFill>
                <a:srgbClr val="000000"/>
              </a:solidFill>
            </a:endParaRPr>
          </a:p>
        </p:txBody>
      </p:sp>
      <p:sp>
        <p:nvSpPr>
          <p:cNvPr id="84" name="TextBox 119"/>
          <p:cNvSpPr txBox="1"/>
          <p:nvPr/>
        </p:nvSpPr>
        <p:spPr>
          <a:xfrm>
            <a:off x="6707749" y="3594277"/>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smtClean="0">
                <a:solidFill>
                  <a:srgbClr val="000000"/>
                </a:solidFill>
              </a:rPr>
              <a:t>[4]</a:t>
            </a:r>
            <a:endParaRPr lang="zh-CN" altLang="en-US" sz="3000" dirty="0">
              <a:solidFill>
                <a:srgbClr val="000000"/>
              </a:solidFill>
            </a:endParaRPr>
          </a:p>
        </p:txBody>
      </p:sp>
      <p:sp>
        <p:nvSpPr>
          <p:cNvPr id="85" name="TextBox 120"/>
          <p:cNvSpPr txBox="1"/>
          <p:nvPr/>
        </p:nvSpPr>
        <p:spPr>
          <a:xfrm>
            <a:off x="6409900" y="4222728"/>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a:solidFill>
                  <a:srgbClr val="000000"/>
                </a:solidFill>
              </a:rPr>
              <a:t>[</a:t>
            </a:r>
            <a:r>
              <a:rPr lang="en-US" altLang="zh-CN" sz="3000" dirty="0" smtClean="0">
                <a:solidFill>
                  <a:srgbClr val="000000"/>
                </a:solidFill>
              </a:rPr>
              <a:t>2]</a:t>
            </a:r>
            <a:endParaRPr lang="zh-CN" altLang="en-US" sz="3000" dirty="0">
              <a:solidFill>
                <a:srgbClr val="000000"/>
              </a:solidFill>
            </a:endParaRPr>
          </a:p>
        </p:txBody>
      </p:sp>
      <p:sp>
        <p:nvSpPr>
          <p:cNvPr id="86" name="TextBox 121"/>
          <p:cNvSpPr txBox="1"/>
          <p:nvPr/>
        </p:nvSpPr>
        <p:spPr>
          <a:xfrm>
            <a:off x="2797809" y="4158900"/>
            <a:ext cx="350415"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ctr">
            <a:spAutoFit/>
          </a:bodyPr>
          <a:lstStyle>
            <a:lvl1pPr>
              <a:defRPr sz="2200" baseline="-25000">
                <a:latin typeface="Garamond"/>
                <a:ea typeface="Garamond"/>
                <a:cs typeface="Garamond"/>
                <a:sym typeface="Garamond"/>
              </a:defRPr>
            </a:lvl1pPr>
            <a:lvl2pPr indent="457200">
              <a:defRPr sz="2200" baseline="-25000">
                <a:latin typeface="Garamond"/>
                <a:ea typeface="Garamond"/>
                <a:cs typeface="Garamond"/>
                <a:sym typeface="Garamond"/>
              </a:defRPr>
            </a:lvl2pPr>
            <a:lvl3pPr indent="914400">
              <a:defRPr sz="2200" baseline="-25000">
                <a:latin typeface="Garamond"/>
                <a:ea typeface="Garamond"/>
                <a:cs typeface="Garamond"/>
                <a:sym typeface="Garamond"/>
              </a:defRPr>
            </a:lvl3pPr>
            <a:lvl4pPr indent="1371600">
              <a:defRPr sz="2200" baseline="-25000">
                <a:latin typeface="Garamond"/>
                <a:ea typeface="Garamond"/>
                <a:cs typeface="Garamond"/>
                <a:sym typeface="Garamond"/>
              </a:defRPr>
            </a:lvl4pPr>
            <a:lvl5pPr indent="1828800">
              <a:defRPr sz="2200" baseline="-25000">
                <a:latin typeface="Garamond"/>
                <a:ea typeface="Garamond"/>
                <a:cs typeface="Garamond"/>
                <a:sym typeface="Garamond"/>
              </a:defRPr>
            </a:lvl5pPr>
            <a:lvl6pPr>
              <a:defRPr sz="2200" baseline="-25000">
                <a:latin typeface="Garamond"/>
                <a:ea typeface="Garamond"/>
                <a:cs typeface="Garamond"/>
                <a:sym typeface="Garamond"/>
              </a:defRPr>
            </a:lvl6pPr>
            <a:lvl7pPr>
              <a:defRPr sz="2200" baseline="-25000">
                <a:latin typeface="Garamond"/>
                <a:ea typeface="Garamond"/>
                <a:cs typeface="Garamond"/>
                <a:sym typeface="Garamond"/>
              </a:defRPr>
            </a:lvl7pPr>
            <a:lvl8pPr>
              <a:defRPr sz="2200" baseline="-25000">
                <a:latin typeface="Garamond"/>
                <a:ea typeface="Garamond"/>
                <a:cs typeface="Garamond"/>
                <a:sym typeface="Garamond"/>
              </a:defRPr>
            </a:lvl8pPr>
            <a:lvl9pPr>
              <a:defRPr sz="2200" baseline="-25000">
                <a:latin typeface="Garamond"/>
                <a:ea typeface="Garamond"/>
                <a:cs typeface="Garamond"/>
                <a:sym typeface="Garamond"/>
              </a:defRPr>
            </a:lvl9p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dirty="0">
                <a:solidFill>
                  <a:srgbClr val="000000"/>
                </a:solidFill>
              </a:rPr>
              <a:t>[</a:t>
            </a:r>
            <a:r>
              <a:rPr lang="en-US" altLang="zh-CN" sz="3000" dirty="0" smtClean="0">
                <a:solidFill>
                  <a:srgbClr val="000000"/>
                </a:solidFill>
              </a:rPr>
              <a:t>2]</a:t>
            </a:r>
            <a:endParaRPr lang="zh-CN" altLang="en-US" sz="3000" dirty="0">
              <a:solidFill>
                <a:srgbClr val="000000"/>
              </a:solidFill>
            </a:endParaRPr>
          </a:p>
        </p:txBody>
      </p:sp>
      <p:pic>
        <p:nvPicPr>
          <p:cNvPr id="90" name="图片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034" y="4315032"/>
            <a:ext cx="780224" cy="1024043"/>
          </a:xfrm>
          <a:prstGeom prst="rect">
            <a:avLst/>
          </a:prstGeom>
        </p:spPr>
      </p:pic>
      <p:pic>
        <p:nvPicPr>
          <p:cNvPr id="91" name="图片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116" y="2512542"/>
            <a:ext cx="743651" cy="981375"/>
          </a:xfrm>
          <a:prstGeom prst="rect">
            <a:avLst/>
          </a:prstGeom>
        </p:spPr>
      </p:pic>
      <p:pic>
        <p:nvPicPr>
          <p:cNvPr id="92" name="图片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8043" y="2515590"/>
            <a:ext cx="774128" cy="987470"/>
          </a:xfrm>
          <a:prstGeom prst="rect">
            <a:avLst/>
          </a:prstGeom>
        </p:spPr>
      </p:pic>
      <p:pic>
        <p:nvPicPr>
          <p:cNvPr id="93" name="图片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3214" y="4330270"/>
            <a:ext cx="786319" cy="993566"/>
          </a:xfrm>
          <a:prstGeom prst="rect">
            <a:avLst/>
          </a:prstGeom>
        </p:spPr>
      </p:pic>
      <p:pic>
        <p:nvPicPr>
          <p:cNvPr id="94" name="图片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2877" y="3203499"/>
            <a:ext cx="1030139" cy="1005757"/>
          </a:xfrm>
          <a:prstGeom prst="rect">
            <a:avLst/>
          </a:prstGeom>
        </p:spPr>
      </p:pic>
      <p:grpSp>
        <p:nvGrpSpPr>
          <p:cNvPr id="5" name="组合 4"/>
          <p:cNvGrpSpPr/>
          <p:nvPr/>
        </p:nvGrpSpPr>
        <p:grpSpPr>
          <a:xfrm>
            <a:off x="983134" y="2512542"/>
            <a:ext cx="2981848" cy="2956313"/>
            <a:chOff x="983134" y="2512542"/>
            <a:chExt cx="2981848" cy="2956313"/>
          </a:xfrm>
        </p:grpSpPr>
        <p:cxnSp>
          <p:nvCxnSpPr>
            <p:cNvPr id="31" name="直接箭头连接符 30"/>
            <p:cNvCxnSpPr/>
            <p:nvPr/>
          </p:nvCxnSpPr>
          <p:spPr>
            <a:xfrm flipH="1">
              <a:off x="1671781" y="3462255"/>
              <a:ext cx="628145" cy="951761"/>
            </a:xfrm>
            <a:prstGeom prst="straightConnector1">
              <a:avLst/>
            </a:prstGeom>
            <a:noFill/>
            <a:ln w="5715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 name="椭圆 1"/>
            <p:cNvSpPr/>
            <p:nvPr/>
          </p:nvSpPr>
          <p:spPr>
            <a:xfrm>
              <a:off x="2159944" y="2512542"/>
              <a:ext cx="990518" cy="990518"/>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200" b="0" i="0" u="none" strike="noStrike" cap="none" spc="0" normalizeH="0" baseline="-25000">
                <a:ln>
                  <a:noFill/>
                </a:ln>
                <a:solidFill>
                  <a:srgbClr val="000000"/>
                </a:solidFill>
                <a:effectLst/>
                <a:uFillTx/>
                <a:latin typeface="Garamond"/>
                <a:ea typeface="Garamond"/>
                <a:cs typeface="Garamond"/>
                <a:sym typeface="Garamond"/>
              </a:endParaRPr>
            </a:p>
          </p:txBody>
        </p:sp>
        <p:cxnSp>
          <p:nvCxnSpPr>
            <p:cNvPr id="33" name="直接箭头连接符 32"/>
            <p:cNvCxnSpPr/>
            <p:nvPr/>
          </p:nvCxnSpPr>
          <p:spPr>
            <a:xfrm>
              <a:off x="2968097" y="3458792"/>
              <a:ext cx="996885" cy="175291"/>
            </a:xfrm>
            <a:prstGeom prst="straightConnector1">
              <a:avLst/>
            </a:prstGeom>
            <a:noFill/>
            <a:ln w="5715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6" name="椭圆 35"/>
            <p:cNvSpPr/>
            <p:nvPr/>
          </p:nvSpPr>
          <p:spPr>
            <a:xfrm>
              <a:off x="983134" y="4478337"/>
              <a:ext cx="990518" cy="990518"/>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200" b="0" i="0" u="none" strike="noStrike" cap="none" spc="0" normalizeH="0" baseline="-25000">
                <a:ln>
                  <a:noFill/>
                </a:ln>
                <a:solidFill>
                  <a:srgbClr val="000000"/>
                </a:solidFill>
                <a:effectLst/>
                <a:uFillTx/>
                <a:latin typeface="Garamond"/>
                <a:ea typeface="Garamond"/>
                <a:cs typeface="Garamond"/>
                <a:sym typeface="Garamond"/>
              </a:endParaRPr>
            </a:p>
          </p:txBody>
        </p:sp>
      </p:grpSp>
    </p:spTree>
    <p:extLst>
      <p:ext uri="{BB962C8B-B14F-4D97-AF65-F5344CB8AC3E}">
        <p14:creationId xmlns:p14="http://schemas.microsoft.com/office/powerpoint/2010/main" val="909177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3" name="Shape 23"/>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4" name="Shape 24"/>
          <p:cNvSpPr>
            <a:spLocks noGrp="1"/>
          </p:cNvSpPr>
          <p:nvPr>
            <p:ph type="title" idx="4294967295"/>
          </p:nvPr>
        </p:nvSpPr>
        <p:spPr>
          <a:xfrm>
            <a:off x="393700" y="38100"/>
            <a:ext cx="8242300" cy="914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b="1">
                <a:effectLst>
                  <a:outerShdw blurRad="12700" dist="25400" dir="2700000" rotWithShape="0">
                    <a:srgbClr val="DDDDDD"/>
                  </a:outerShdw>
                </a:effectLst>
              </a:defRPr>
            </a:lvl1pPr>
          </a:lstStyle>
          <a:p>
            <a:pPr lvl="0">
              <a:defRPr sz="1800" b="0" i="0">
                <a:solidFill>
                  <a:srgbClr val="000000"/>
                </a:solidFill>
                <a:effectLst/>
              </a:defRPr>
            </a:pPr>
            <a:r>
              <a:rPr sz="3600" b="1" i="1">
                <a:solidFill>
                  <a:srgbClr val="CC3300"/>
                </a:solidFill>
                <a:effectLst>
                  <a:outerShdw blurRad="12700" dist="25400" dir="2700000" rotWithShape="0">
                    <a:srgbClr val="DDDDDD"/>
                  </a:outerShdw>
                </a:effectLst>
              </a:rPr>
              <a:t>Outline</a:t>
            </a:r>
          </a:p>
        </p:txBody>
      </p:sp>
      <p:sp>
        <p:nvSpPr>
          <p:cNvPr id="25" name="Shape 25"/>
          <p:cNvSpPr>
            <a:spLocks noGrp="1"/>
          </p:cNvSpPr>
          <p:nvPr>
            <p:ph type="body" idx="4294967295"/>
          </p:nvPr>
        </p:nvSpPr>
        <p:spPr>
          <a:xfrm>
            <a:off x="533400" y="1124744"/>
            <a:ext cx="8077200" cy="42484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85000" lnSpcReduction="20000"/>
          </a:bodyPr>
          <a:lstStyle/>
          <a:p>
            <a:pPr lvl="0">
              <a:buChar char="❑"/>
              <a:defRPr sz="1800"/>
            </a:pPr>
            <a:endParaRPr sz="2400" b="1" dirty="0">
              <a:effectLst>
                <a:outerShdw blurRad="12700" dist="25400" dir="2700000" rotWithShape="0">
                  <a:srgbClr val="DDDDDD"/>
                </a:outerShdw>
              </a:effectLst>
              <a:latin typeface="Eras Demi ITC"/>
              <a:ea typeface="Eras Demi ITC"/>
              <a:cs typeface="Eras Demi ITC"/>
              <a:sym typeface="Eras Demi ITC"/>
            </a:endParaRP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Background</a:t>
            </a:r>
            <a:endParaRPr sz="4000" b="1" dirty="0">
              <a:solidFill>
                <a:srgbClr val="969696"/>
              </a:solidFill>
              <a:effectLst>
                <a:outerShdw blurRad="12700" dist="25400" dir="2700000" rotWithShape="0">
                  <a:srgbClr val="DDDDDD"/>
                </a:outerShdw>
              </a:effectLst>
              <a:latin typeface="Eras Demi ITC"/>
              <a:ea typeface="Eras Demi ITC"/>
              <a:cs typeface="Eras Demi ITC"/>
              <a:sym typeface="Rockwell"/>
            </a:endParaRPr>
          </a:p>
          <a:p>
            <a:pPr lvl="0">
              <a:lnSpc>
                <a:spcPct val="200000"/>
              </a:lnSpc>
              <a:spcBef>
                <a:spcPts val="400"/>
              </a:spcBef>
              <a:buFont typeface="Wingdings" pitchFamily="2" charset="2"/>
              <a:buChar char="Ø"/>
              <a:defRPr sz="1800"/>
            </a:pPr>
            <a:r>
              <a:rPr lang="en-US" sz="4000" b="1" dirty="0">
                <a:effectLst>
                  <a:outerShdw blurRad="12700" dist="25400" dir="2700000" rotWithShape="0">
                    <a:srgbClr val="DDDDDD"/>
                  </a:outerShdw>
                </a:effectLst>
                <a:latin typeface="Eras Demi ITC"/>
                <a:ea typeface="Rockwell"/>
                <a:cs typeface="Rockwell"/>
                <a:sym typeface="Eras Demi ITC"/>
              </a:rPr>
              <a:t>SISO OFDM system</a:t>
            </a: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Simulation</a:t>
            </a: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 results</a:t>
            </a:r>
          </a:p>
          <a:p>
            <a:pPr lvl="0">
              <a:lnSpc>
                <a:spcPct val="200000"/>
              </a:lnSpc>
              <a:spcBef>
                <a:spcPts val="400"/>
              </a:spcBef>
              <a:buFont typeface="Wingdings" pitchFamily="2" charset="2"/>
              <a:buChar char="Ø"/>
              <a:defRPr sz="1800"/>
            </a:pP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Future work</a:t>
            </a:r>
            <a:endParaRPr sz="4000" b="1" dirty="0">
              <a:solidFill>
                <a:srgbClr val="969696"/>
              </a:solidFill>
              <a:effectLst>
                <a:outerShdw blurRad="12700" dist="25400" dir="2700000" rotWithShape="0">
                  <a:srgbClr val="DDDDDD"/>
                </a:outerShdw>
              </a:effectLst>
              <a:latin typeface="Eras Demi ITC"/>
              <a:ea typeface="Eras Demi ITC"/>
              <a:cs typeface="Eras Demi ITC"/>
              <a:sym typeface="Eras Demi ITC"/>
            </a:endParaRPr>
          </a:p>
        </p:txBody>
      </p:sp>
    </p:spTree>
    <p:extLst>
      <p:ext uri="{BB962C8B-B14F-4D97-AF65-F5344CB8AC3E}">
        <p14:creationId xmlns:p14="http://schemas.microsoft.com/office/powerpoint/2010/main" val="41912639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CC3300"/>
                </a:solidFill>
              </a:rPr>
              <a:t>5</a:t>
            </a:fld>
            <a:endParaRPr>
              <a:solidFill>
                <a:srgbClr val="CC3300"/>
              </a:solidFill>
            </a:endParaRPr>
          </a:p>
        </p:txBody>
      </p:sp>
      <p:sp>
        <p:nvSpPr>
          <p:cNvPr id="34" name="Shape 34"/>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SISO OFDM system</a:t>
            </a:r>
            <a:endParaRPr sz="4400" b="1" i="1" baseline="-25000" dirty="0">
              <a:solidFill>
                <a:srgbClr val="CC3300"/>
              </a:solidFill>
              <a:effectLst>
                <a:outerShdw blurRad="12700" dist="25400" dir="2700000" rotWithShape="0">
                  <a:srgbClr val="DDDDDD"/>
                </a:outerShdw>
              </a:effectLst>
            </a:endParaRPr>
          </a:p>
        </p:txBody>
      </p:sp>
      <p:sp>
        <p:nvSpPr>
          <p:cNvPr id="2" name="TextBox 1"/>
          <p:cNvSpPr txBox="1"/>
          <p:nvPr/>
        </p:nvSpPr>
        <p:spPr>
          <a:xfrm>
            <a:off x="1763688" y="1036122"/>
            <a:ext cx="6336704"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b="1" baseline="0" dirty="0" smtClean="0">
                <a:solidFill>
                  <a:srgbClr val="000000"/>
                </a:solidFill>
              </a:rPr>
              <a:t>The algorithm of OFDM: IFFT</a:t>
            </a:r>
            <a:endParaRPr kumimoji="0" lang="zh-CN" altLang="en-US" sz="3000" b="1" u="none" strike="noStrike" cap="none" spc="0" normalizeH="0" baseline="0" dirty="0">
              <a:ln>
                <a:noFill/>
              </a:ln>
              <a:solidFill>
                <a:srgbClr val="000000"/>
              </a:solidFill>
              <a:effectLst/>
              <a:uFillTx/>
              <a:sym typeface="Garamond"/>
            </a:endParaRPr>
          </a:p>
        </p:txBody>
      </p:sp>
      <p:grpSp>
        <p:nvGrpSpPr>
          <p:cNvPr id="11" name="Group 287"/>
          <p:cNvGrpSpPr>
            <a:grpSpLocks/>
          </p:cNvGrpSpPr>
          <p:nvPr/>
        </p:nvGrpSpPr>
        <p:grpSpPr bwMode="auto">
          <a:xfrm>
            <a:off x="1115368" y="2559769"/>
            <a:ext cx="576263" cy="431800"/>
            <a:chOff x="521" y="1117"/>
            <a:chExt cx="91" cy="362"/>
          </a:xfrm>
        </p:grpSpPr>
        <p:sp>
          <p:nvSpPr>
            <p:cNvPr id="12" name="Rectangle 288"/>
            <p:cNvSpPr>
              <a:spLocks noChangeArrowheads="1"/>
            </p:cNvSpPr>
            <p:nvPr/>
          </p:nvSpPr>
          <p:spPr bwMode="auto">
            <a:xfrm>
              <a:off x="521" y="1117"/>
              <a:ext cx="91" cy="18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Rectangle 289"/>
            <p:cNvSpPr>
              <a:spLocks noChangeArrowheads="1"/>
            </p:cNvSpPr>
            <p:nvPr/>
          </p:nvSpPr>
          <p:spPr bwMode="auto">
            <a:xfrm>
              <a:off x="521" y="1298"/>
              <a:ext cx="91" cy="18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4" name="Group 293"/>
          <p:cNvGrpSpPr>
            <a:grpSpLocks/>
          </p:cNvGrpSpPr>
          <p:nvPr/>
        </p:nvGrpSpPr>
        <p:grpSpPr bwMode="auto">
          <a:xfrm>
            <a:off x="1115368" y="3063007"/>
            <a:ext cx="576263" cy="431800"/>
            <a:chOff x="612" y="1117"/>
            <a:chExt cx="91" cy="362"/>
          </a:xfrm>
        </p:grpSpPr>
        <p:sp>
          <p:nvSpPr>
            <p:cNvPr id="15" name="Rectangle 294"/>
            <p:cNvSpPr>
              <a:spLocks noChangeArrowheads="1"/>
            </p:cNvSpPr>
            <p:nvPr/>
          </p:nvSpPr>
          <p:spPr bwMode="auto">
            <a:xfrm>
              <a:off x="612" y="1117"/>
              <a:ext cx="91"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295"/>
            <p:cNvSpPr>
              <a:spLocks noChangeArrowheads="1"/>
            </p:cNvSpPr>
            <p:nvPr/>
          </p:nvSpPr>
          <p:spPr bwMode="auto">
            <a:xfrm>
              <a:off x="612" y="1298"/>
              <a:ext cx="91"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7" name="Group 296"/>
          <p:cNvGrpSpPr>
            <a:grpSpLocks/>
          </p:cNvGrpSpPr>
          <p:nvPr/>
        </p:nvGrpSpPr>
        <p:grpSpPr bwMode="auto">
          <a:xfrm>
            <a:off x="1115368" y="3567832"/>
            <a:ext cx="576263" cy="431800"/>
            <a:chOff x="703" y="1117"/>
            <a:chExt cx="91" cy="362"/>
          </a:xfrm>
        </p:grpSpPr>
        <p:sp>
          <p:nvSpPr>
            <p:cNvPr id="18" name="Rectangle 297"/>
            <p:cNvSpPr>
              <a:spLocks noChangeArrowheads="1"/>
            </p:cNvSpPr>
            <p:nvPr/>
          </p:nvSpPr>
          <p:spPr bwMode="auto">
            <a:xfrm>
              <a:off x="703" y="1117"/>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Rectangle 298"/>
            <p:cNvSpPr>
              <a:spLocks noChangeArrowheads="1"/>
            </p:cNvSpPr>
            <p:nvPr/>
          </p:nvSpPr>
          <p:spPr bwMode="auto">
            <a:xfrm>
              <a:off x="703" y="1298"/>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 name="Group 299"/>
          <p:cNvGrpSpPr>
            <a:grpSpLocks/>
          </p:cNvGrpSpPr>
          <p:nvPr/>
        </p:nvGrpSpPr>
        <p:grpSpPr bwMode="auto">
          <a:xfrm>
            <a:off x="1115368" y="4071069"/>
            <a:ext cx="576263" cy="431800"/>
            <a:chOff x="793" y="1117"/>
            <a:chExt cx="91" cy="362"/>
          </a:xfrm>
        </p:grpSpPr>
        <p:sp>
          <p:nvSpPr>
            <p:cNvPr id="21" name="Rectangle 300"/>
            <p:cNvSpPr>
              <a:spLocks noChangeArrowheads="1"/>
            </p:cNvSpPr>
            <p:nvPr/>
          </p:nvSpPr>
          <p:spPr bwMode="auto">
            <a:xfrm>
              <a:off x="793" y="1117"/>
              <a:ext cx="91" cy="18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Rectangle 301"/>
            <p:cNvSpPr>
              <a:spLocks noChangeArrowheads="1"/>
            </p:cNvSpPr>
            <p:nvPr/>
          </p:nvSpPr>
          <p:spPr bwMode="auto">
            <a:xfrm>
              <a:off x="793" y="1298"/>
              <a:ext cx="91" cy="18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4" name="Group 302"/>
          <p:cNvGrpSpPr>
            <a:grpSpLocks/>
          </p:cNvGrpSpPr>
          <p:nvPr/>
        </p:nvGrpSpPr>
        <p:grpSpPr bwMode="auto">
          <a:xfrm>
            <a:off x="1115368" y="4574307"/>
            <a:ext cx="576263" cy="431800"/>
            <a:chOff x="884" y="1117"/>
            <a:chExt cx="91" cy="362"/>
          </a:xfrm>
        </p:grpSpPr>
        <p:sp>
          <p:nvSpPr>
            <p:cNvPr id="25" name="Rectangle 303"/>
            <p:cNvSpPr>
              <a:spLocks noChangeArrowheads="1"/>
            </p:cNvSpPr>
            <p:nvPr/>
          </p:nvSpPr>
          <p:spPr bwMode="auto">
            <a:xfrm>
              <a:off x="884" y="1117"/>
              <a:ext cx="91" cy="18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Rectangle 304"/>
            <p:cNvSpPr>
              <a:spLocks noChangeArrowheads="1"/>
            </p:cNvSpPr>
            <p:nvPr/>
          </p:nvSpPr>
          <p:spPr bwMode="auto">
            <a:xfrm>
              <a:off x="884" y="1298"/>
              <a:ext cx="91" cy="18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7" name="Group 305"/>
          <p:cNvGrpSpPr>
            <a:grpSpLocks/>
          </p:cNvGrpSpPr>
          <p:nvPr/>
        </p:nvGrpSpPr>
        <p:grpSpPr bwMode="auto">
          <a:xfrm>
            <a:off x="1115368" y="5080719"/>
            <a:ext cx="576263" cy="431800"/>
            <a:chOff x="975" y="1117"/>
            <a:chExt cx="91" cy="362"/>
          </a:xfrm>
        </p:grpSpPr>
        <p:sp>
          <p:nvSpPr>
            <p:cNvPr id="28" name="Rectangle 306"/>
            <p:cNvSpPr>
              <a:spLocks noChangeArrowheads="1"/>
            </p:cNvSpPr>
            <p:nvPr/>
          </p:nvSpPr>
          <p:spPr bwMode="auto">
            <a:xfrm>
              <a:off x="975" y="1117"/>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Rectangle 307"/>
            <p:cNvSpPr>
              <a:spLocks noChangeArrowheads="1"/>
            </p:cNvSpPr>
            <p:nvPr/>
          </p:nvSpPr>
          <p:spPr bwMode="auto">
            <a:xfrm>
              <a:off x="975" y="1298"/>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 name="Group 308"/>
          <p:cNvGrpSpPr>
            <a:grpSpLocks/>
          </p:cNvGrpSpPr>
          <p:nvPr/>
        </p:nvGrpSpPr>
        <p:grpSpPr bwMode="auto">
          <a:xfrm>
            <a:off x="1115368" y="5583957"/>
            <a:ext cx="576263" cy="431800"/>
            <a:chOff x="1066" y="1117"/>
            <a:chExt cx="91" cy="362"/>
          </a:xfrm>
        </p:grpSpPr>
        <p:sp>
          <p:nvSpPr>
            <p:cNvPr id="31" name="Rectangle 309"/>
            <p:cNvSpPr>
              <a:spLocks noChangeArrowheads="1"/>
            </p:cNvSpPr>
            <p:nvPr/>
          </p:nvSpPr>
          <p:spPr bwMode="auto">
            <a:xfrm>
              <a:off x="1066" y="1117"/>
              <a:ext cx="91" cy="18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Rectangle 310"/>
            <p:cNvSpPr>
              <a:spLocks noChangeArrowheads="1"/>
            </p:cNvSpPr>
            <p:nvPr/>
          </p:nvSpPr>
          <p:spPr bwMode="auto">
            <a:xfrm>
              <a:off x="1066" y="1298"/>
              <a:ext cx="91" cy="18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5" name="Group 311"/>
          <p:cNvGrpSpPr>
            <a:grpSpLocks/>
          </p:cNvGrpSpPr>
          <p:nvPr/>
        </p:nvGrpSpPr>
        <p:grpSpPr bwMode="auto">
          <a:xfrm>
            <a:off x="1115368" y="6088782"/>
            <a:ext cx="576263" cy="431800"/>
            <a:chOff x="1156" y="1117"/>
            <a:chExt cx="91" cy="362"/>
          </a:xfrm>
        </p:grpSpPr>
        <p:sp>
          <p:nvSpPr>
            <p:cNvPr id="36" name="Rectangle 312"/>
            <p:cNvSpPr>
              <a:spLocks noChangeArrowheads="1"/>
            </p:cNvSpPr>
            <p:nvPr/>
          </p:nvSpPr>
          <p:spPr bwMode="auto">
            <a:xfrm>
              <a:off x="1156" y="1117"/>
              <a:ext cx="91" cy="18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Rectangle 313"/>
            <p:cNvSpPr>
              <a:spLocks noChangeArrowheads="1"/>
            </p:cNvSpPr>
            <p:nvPr/>
          </p:nvSpPr>
          <p:spPr bwMode="auto">
            <a:xfrm>
              <a:off x="1156" y="1298"/>
              <a:ext cx="91" cy="18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8" name="Group 314"/>
          <p:cNvGrpSpPr>
            <a:grpSpLocks/>
          </p:cNvGrpSpPr>
          <p:nvPr/>
        </p:nvGrpSpPr>
        <p:grpSpPr bwMode="auto">
          <a:xfrm>
            <a:off x="1980556" y="2559769"/>
            <a:ext cx="2305050" cy="431800"/>
            <a:chOff x="645" y="892"/>
            <a:chExt cx="4685" cy="2476"/>
          </a:xfrm>
        </p:grpSpPr>
        <p:sp>
          <p:nvSpPr>
            <p:cNvPr id="39" name="Freeform 315"/>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Freeform 316"/>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Freeform 317"/>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Freeform 318"/>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 name="Freeform 319"/>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Freeform 320"/>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 name="Freeform 321"/>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322"/>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323"/>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Freeform 324"/>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 name="Freeform 325"/>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Freeform 326"/>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1" name="Line 360"/>
          <p:cNvSpPr>
            <a:spLocks noChangeShapeType="1"/>
          </p:cNvSpPr>
          <p:nvPr/>
        </p:nvSpPr>
        <p:spPr bwMode="auto">
          <a:xfrm>
            <a:off x="1980556" y="2915369"/>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361"/>
          <p:cNvSpPr>
            <a:spLocks noChangeShapeType="1"/>
          </p:cNvSpPr>
          <p:nvPr/>
        </p:nvSpPr>
        <p:spPr bwMode="auto">
          <a:xfrm>
            <a:off x="3131493" y="2559769"/>
            <a:ext cx="0" cy="3540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363"/>
          <p:cNvSpPr>
            <a:spLocks noChangeShapeType="1"/>
          </p:cNvSpPr>
          <p:nvPr/>
        </p:nvSpPr>
        <p:spPr bwMode="auto">
          <a:xfrm flipH="1">
            <a:off x="3275956" y="2704232"/>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4" name="Group 364"/>
          <p:cNvGrpSpPr>
            <a:grpSpLocks/>
          </p:cNvGrpSpPr>
          <p:nvPr/>
        </p:nvGrpSpPr>
        <p:grpSpPr bwMode="auto">
          <a:xfrm>
            <a:off x="1980556" y="3064594"/>
            <a:ext cx="2305050" cy="431800"/>
            <a:chOff x="645" y="892"/>
            <a:chExt cx="4685" cy="2476"/>
          </a:xfrm>
        </p:grpSpPr>
        <p:sp>
          <p:nvSpPr>
            <p:cNvPr id="55" name="Freeform 365"/>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366"/>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367"/>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368"/>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Freeform 369"/>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 name="Freeform 370"/>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 name="Freeform 371"/>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Freeform 372"/>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Freeform 373"/>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Freeform 374"/>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Freeform 375"/>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 name="Freeform 376"/>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7" name="Line 377"/>
          <p:cNvSpPr>
            <a:spLocks noChangeShapeType="1"/>
          </p:cNvSpPr>
          <p:nvPr/>
        </p:nvSpPr>
        <p:spPr bwMode="auto">
          <a:xfrm>
            <a:off x="1980556" y="3420194"/>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Line 378"/>
          <p:cNvSpPr>
            <a:spLocks noChangeShapeType="1"/>
          </p:cNvSpPr>
          <p:nvPr/>
        </p:nvSpPr>
        <p:spPr bwMode="auto">
          <a:xfrm>
            <a:off x="3131493" y="3064594"/>
            <a:ext cx="0" cy="3540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 name="Rectangle 379"/>
          <p:cNvSpPr>
            <a:spLocks noChangeArrowheads="1"/>
          </p:cNvSpPr>
          <p:nvPr/>
        </p:nvSpPr>
        <p:spPr bwMode="auto">
          <a:xfrm>
            <a:off x="3131493" y="2993157"/>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dirty="0">
                <a:latin typeface="Times New Roman" panose="02020603050405020304" pitchFamily="18" charset="0"/>
                <a:ea typeface="楷体_GB2312" pitchFamily="49" charset="-122"/>
              </a:rPr>
              <a:t>1/8</a:t>
            </a:r>
            <a:r>
              <a:rPr lang="en-US" altLang="zh-CN" sz="1400" i="1" dirty="0">
                <a:latin typeface="Times New Roman" panose="02020603050405020304" pitchFamily="18" charset="0"/>
                <a:ea typeface="楷体_GB2312" pitchFamily="49" charset="-122"/>
              </a:rPr>
              <a:t>T</a:t>
            </a:r>
            <a:r>
              <a:rPr lang="en-US" altLang="zh-CN" sz="1400" i="1" baseline="-25000" dirty="0">
                <a:latin typeface="Times New Roman" panose="02020603050405020304" pitchFamily="18" charset="0"/>
                <a:ea typeface="楷体_GB2312" pitchFamily="49" charset="-122"/>
              </a:rPr>
              <a:t>b</a:t>
            </a:r>
            <a:r>
              <a:rPr lang="en-US" altLang="zh-CN" sz="1400" i="1" dirty="0">
                <a:latin typeface="Times New Roman" panose="02020603050405020304" pitchFamily="18" charset="0"/>
                <a:ea typeface="楷体_GB2312" pitchFamily="49" charset="-122"/>
              </a:rPr>
              <a:t>=f</a:t>
            </a:r>
            <a:r>
              <a:rPr lang="el-GR" altLang="zh-CN" baseline="-25000" dirty="0">
                <a:latin typeface="Times New Roman" panose="02020603050405020304" pitchFamily="18" charset="0"/>
                <a:cs typeface="Times New Roman" panose="02020603050405020304" pitchFamily="18" charset="0"/>
              </a:rPr>
              <a:t>Δ</a:t>
            </a:r>
            <a:endParaRPr lang="en-US" altLang="zh-CN" baseline="-25000" dirty="0">
              <a:latin typeface="Times New Roman" panose="02020603050405020304" pitchFamily="18" charset="0"/>
              <a:cs typeface="Times New Roman" panose="02020603050405020304" pitchFamily="18" charset="0"/>
            </a:endParaRPr>
          </a:p>
        </p:txBody>
      </p:sp>
      <p:sp>
        <p:nvSpPr>
          <p:cNvPr id="70" name="Line 380"/>
          <p:cNvSpPr>
            <a:spLocks noChangeShapeType="1"/>
          </p:cNvSpPr>
          <p:nvPr/>
        </p:nvSpPr>
        <p:spPr bwMode="auto">
          <a:xfrm flipH="1">
            <a:off x="3275956" y="3209057"/>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71" name="Group 381"/>
          <p:cNvGrpSpPr>
            <a:grpSpLocks/>
          </p:cNvGrpSpPr>
          <p:nvPr/>
        </p:nvGrpSpPr>
        <p:grpSpPr bwMode="auto">
          <a:xfrm>
            <a:off x="1980556" y="3567832"/>
            <a:ext cx="2305050" cy="431800"/>
            <a:chOff x="645" y="892"/>
            <a:chExt cx="4685" cy="2476"/>
          </a:xfrm>
        </p:grpSpPr>
        <p:sp>
          <p:nvSpPr>
            <p:cNvPr id="72" name="Freeform 382"/>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 name="Freeform 383"/>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 name="Freeform 384"/>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 name="Freeform 385"/>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 name="Freeform 386"/>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Freeform 387"/>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Freeform 388"/>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Freeform 389"/>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Freeform 390"/>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1" name="Freeform 391"/>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 name="Freeform 392"/>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 name="Freeform 393"/>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 name="Line 394"/>
          <p:cNvSpPr>
            <a:spLocks noChangeShapeType="1"/>
          </p:cNvSpPr>
          <p:nvPr/>
        </p:nvSpPr>
        <p:spPr bwMode="auto">
          <a:xfrm>
            <a:off x="1980556" y="3923432"/>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 name="Line 395"/>
          <p:cNvSpPr>
            <a:spLocks noChangeShapeType="1"/>
          </p:cNvSpPr>
          <p:nvPr/>
        </p:nvSpPr>
        <p:spPr bwMode="auto">
          <a:xfrm>
            <a:off x="3131493" y="3567832"/>
            <a:ext cx="0" cy="3540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 name="Rectangle 396"/>
          <p:cNvSpPr>
            <a:spLocks noChangeArrowheads="1"/>
          </p:cNvSpPr>
          <p:nvPr/>
        </p:nvSpPr>
        <p:spPr bwMode="auto">
          <a:xfrm>
            <a:off x="3131493" y="3496394"/>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1/8</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r>
              <a:rPr lang="en-US" altLang="zh-CN" sz="1400" i="1">
                <a:latin typeface="Times New Roman" panose="02020603050405020304" pitchFamily="18" charset="0"/>
                <a:ea typeface="楷体_GB2312" pitchFamily="49" charset="-122"/>
              </a:rPr>
              <a:t>=f</a:t>
            </a:r>
            <a:r>
              <a:rPr lang="el-GR" altLang="zh-CN" baseline="-25000">
                <a:latin typeface="Times New Roman" panose="02020603050405020304" pitchFamily="18" charset="0"/>
                <a:cs typeface="Times New Roman" panose="02020603050405020304" pitchFamily="18" charset="0"/>
              </a:rPr>
              <a:t>Δ</a:t>
            </a:r>
            <a:endParaRPr lang="en-US" altLang="zh-CN" baseline="-25000">
              <a:latin typeface="Times New Roman" panose="02020603050405020304" pitchFamily="18" charset="0"/>
              <a:cs typeface="Times New Roman" panose="02020603050405020304" pitchFamily="18" charset="0"/>
            </a:endParaRPr>
          </a:p>
        </p:txBody>
      </p:sp>
      <p:sp>
        <p:nvSpPr>
          <p:cNvPr id="87" name="Line 397"/>
          <p:cNvSpPr>
            <a:spLocks noChangeShapeType="1"/>
          </p:cNvSpPr>
          <p:nvPr/>
        </p:nvSpPr>
        <p:spPr bwMode="auto">
          <a:xfrm flipH="1">
            <a:off x="3275956" y="3712294"/>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8" name="Group 398"/>
          <p:cNvGrpSpPr>
            <a:grpSpLocks/>
          </p:cNvGrpSpPr>
          <p:nvPr/>
        </p:nvGrpSpPr>
        <p:grpSpPr bwMode="auto">
          <a:xfrm>
            <a:off x="1980556" y="4072657"/>
            <a:ext cx="2305050" cy="431800"/>
            <a:chOff x="645" y="892"/>
            <a:chExt cx="4685" cy="2476"/>
          </a:xfrm>
        </p:grpSpPr>
        <p:sp>
          <p:nvSpPr>
            <p:cNvPr id="89" name="Freeform 399"/>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 name="Freeform 400"/>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 name="Freeform 401"/>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 name="Freeform 402"/>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 name="Freeform 403"/>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 name="Freeform 404"/>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6" name="Freeform 405"/>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7" name="Freeform 406"/>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 name="Freeform 407"/>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9" name="Freeform 408"/>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0" name="Freeform 409"/>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 name="Freeform 410"/>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02" name="Line 411"/>
          <p:cNvSpPr>
            <a:spLocks noChangeShapeType="1"/>
          </p:cNvSpPr>
          <p:nvPr/>
        </p:nvSpPr>
        <p:spPr bwMode="auto">
          <a:xfrm>
            <a:off x="1980556" y="4428257"/>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 name="Line 412"/>
          <p:cNvSpPr>
            <a:spLocks noChangeShapeType="1"/>
          </p:cNvSpPr>
          <p:nvPr/>
        </p:nvSpPr>
        <p:spPr bwMode="auto">
          <a:xfrm>
            <a:off x="3131493" y="4072657"/>
            <a:ext cx="0" cy="3540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 name="Rectangle 413"/>
          <p:cNvSpPr>
            <a:spLocks noChangeArrowheads="1"/>
          </p:cNvSpPr>
          <p:nvPr/>
        </p:nvSpPr>
        <p:spPr bwMode="auto">
          <a:xfrm>
            <a:off x="3131493" y="4001219"/>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1/8</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r>
              <a:rPr lang="en-US" altLang="zh-CN" sz="1400" i="1">
                <a:latin typeface="Times New Roman" panose="02020603050405020304" pitchFamily="18" charset="0"/>
                <a:ea typeface="楷体_GB2312" pitchFamily="49" charset="-122"/>
              </a:rPr>
              <a:t>=f</a:t>
            </a:r>
            <a:r>
              <a:rPr lang="el-GR" altLang="zh-CN" baseline="-25000">
                <a:latin typeface="Times New Roman" panose="02020603050405020304" pitchFamily="18" charset="0"/>
                <a:cs typeface="Times New Roman" panose="02020603050405020304" pitchFamily="18" charset="0"/>
              </a:rPr>
              <a:t>Δ</a:t>
            </a:r>
            <a:endParaRPr lang="en-US" altLang="zh-CN" baseline="-25000">
              <a:latin typeface="Times New Roman" panose="02020603050405020304" pitchFamily="18" charset="0"/>
              <a:cs typeface="Times New Roman" panose="02020603050405020304" pitchFamily="18" charset="0"/>
            </a:endParaRPr>
          </a:p>
        </p:txBody>
      </p:sp>
      <p:sp>
        <p:nvSpPr>
          <p:cNvPr id="105" name="Line 414"/>
          <p:cNvSpPr>
            <a:spLocks noChangeShapeType="1"/>
          </p:cNvSpPr>
          <p:nvPr/>
        </p:nvSpPr>
        <p:spPr bwMode="auto">
          <a:xfrm flipH="1">
            <a:off x="3275956" y="4217119"/>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6" name="Group 415"/>
          <p:cNvGrpSpPr>
            <a:grpSpLocks/>
          </p:cNvGrpSpPr>
          <p:nvPr/>
        </p:nvGrpSpPr>
        <p:grpSpPr bwMode="auto">
          <a:xfrm>
            <a:off x="1980556" y="4580657"/>
            <a:ext cx="2305050" cy="431800"/>
            <a:chOff x="645" y="892"/>
            <a:chExt cx="4685" cy="2476"/>
          </a:xfrm>
        </p:grpSpPr>
        <p:sp>
          <p:nvSpPr>
            <p:cNvPr id="107" name="Freeform 416"/>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8" name="Freeform 417"/>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9" name="Freeform 418"/>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0" name="Freeform 419"/>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1" name="Freeform 420"/>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 name="Freeform 421"/>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 name="Freeform 422"/>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4" name="Freeform 423"/>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 name="Freeform 424"/>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6" name="Freeform 425"/>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 name="Freeform 426"/>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 name="Freeform 427"/>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19" name="Line 428"/>
          <p:cNvSpPr>
            <a:spLocks noChangeShapeType="1"/>
          </p:cNvSpPr>
          <p:nvPr/>
        </p:nvSpPr>
        <p:spPr bwMode="auto">
          <a:xfrm>
            <a:off x="1980556" y="4936257"/>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0" name="Line 429"/>
          <p:cNvSpPr>
            <a:spLocks noChangeShapeType="1"/>
          </p:cNvSpPr>
          <p:nvPr/>
        </p:nvSpPr>
        <p:spPr bwMode="auto">
          <a:xfrm>
            <a:off x="3131493" y="4580657"/>
            <a:ext cx="0" cy="3540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 name="Rectangle 430"/>
          <p:cNvSpPr>
            <a:spLocks noChangeArrowheads="1"/>
          </p:cNvSpPr>
          <p:nvPr/>
        </p:nvSpPr>
        <p:spPr bwMode="auto">
          <a:xfrm>
            <a:off x="3131493" y="4509219"/>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1/8</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r>
              <a:rPr lang="en-US" altLang="zh-CN" sz="1400" i="1">
                <a:latin typeface="Times New Roman" panose="02020603050405020304" pitchFamily="18" charset="0"/>
                <a:ea typeface="楷体_GB2312" pitchFamily="49" charset="-122"/>
              </a:rPr>
              <a:t>=f</a:t>
            </a:r>
            <a:r>
              <a:rPr lang="el-GR" altLang="zh-CN" baseline="-25000">
                <a:latin typeface="Times New Roman" panose="02020603050405020304" pitchFamily="18" charset="0"/>
                <a:cs typeface="Times New Roman" panose="02020603050405020304" pitchFamily="18" charset="0"/>
              </a:rPr>
              <a:t>Δ</a:t>
            </a:r>
            <a:endParaRPr lang="en-US" altLang="zh-CN" baseline="-25000">
              <a:latin typeface="Times New Roman" panose="02020603050405020304" pitchFamily="18" charset="0"/>
              <a:cs typeface="Times New Roman" panose="02020603050405020304" pitchFamily="18" charset="0"/>
            </a:endParaRPr>
          </a:p>
        </p:txBody>
      </p:sp>
      <p:sp>
        <p:nvSpPr>
          <p:cNvPr id="122" name="Line 431"/>
          <p:cNvSpPr>
            <a:spLocks noChangeShapeType="1"/>
          </p:cNvSpPr>
          <p:nvPr/>
        </p:nvSpPr>
        <p:spPr bwMode="auto">
          <a:xfrm flipH="1">
            <a:off x="3275956" y="4725119"/>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23" name="Group 432"/>
          <p:cNvGrpSpPr>
            <a:grpSpLocks/>
          </p:cNvGrpSpPr>
          <p:nvPr/>
        </p:nvGrpSpPr>
        <p:grpSpPr bwMode="auto">
          <a:xfrm>
            <a:off x="1980556" y="5085482"/>
            <a:ext cx="2305050" cy="431800"/>
            <a:chOff x="645" y="892"/>
            <a:chExt cx="4685" cy="2476"/>
          </a:xfrm>
        </p:grpSpPr>
        <p:sp>
          <p:nvSpPr>
            <p:cNvPr id="124" name="Freeform 433"/>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Freeform 434"/>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6" name="Freeform 435"/>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7" name="Freeform 436"/>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8" name="Freeform 437"/>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9" name="Freeform 438"/>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0" name="Freeform 439"/>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1" name="Freeform 440"/>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 name="Freeform 441"/>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 name="Freeform 442"/>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 name="Freeform 443"/>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 name="Freeform 444"/>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36" name="Line 445"/>
          <p:cNvSpPr>
            <a:spLocks noChangeShapeType="1"/>
          </p:cNvSpPr>
          <p:nvPr/>
        </p:nvSpPr>
        <p:spPr bwMode="auto">
          <a:xfrm>
            <a:off x="1980556" y="5441082"/>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7" name="Line 446"/>
          <p:cNvSpPr>
            <a:spLocks noChangeShapeType="1"/>
          </p:cNvSpPr>
          <p:nvPr/>
        </p:nvSpPr>
        <p:spPr bwMode="auto">
          <a:xfrm>
            <a:off x="3131493" y="5085482"/>
            <a:ext cx="0" cy="3540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8" name="Rectangle 447"/>
          <p:cNvSpPr>
            <a:spLocks noChangeArrowheads="1"/>
          </p:cNvSpPr>
          <p:nvPr/>
        </p:nvSpPr>
        <p:spPr bwMode="auto">
          <a:xfrm>
            <a:off x="3131493" y="5014044"/>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1/8</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r>
              <a:rPr lang="en-US" altLang="zh-CN" sz="1400" i="1">
                <a:latin typeface="Times New Roman" panose="02020603050405020304" pitchFamily="18" charset="0"/>
                <a:ea typeface="楷体_GB2312" pitchFamily="49" charset="-122"/>
              </a:rPr>
              <a:t>=f</a:t>
            </a:r>
            <a:r>
              <a:rPr lang="el-GR" altLang="zh-CN" baseline="-25000">
                <a:latin typeface="Times New Roman" panose="02020603050405020304" pitchFamily="18" charset="0"/>
                <a:cs typeface="Times New Roman" panose="02020603050405020304" pitchFamily="18" charset="0"/>
              </a:rPr>
              <a:t>Δ</a:t>
            </a:r>
            <a:endParaRPr lang="en-US" altLang="zh-CN" baseline="-25000">
              <a:latin typeface="Times New Roman" panose="02020603050405020304" pitchFamily="18" charset="0"/>
              <a:cs typeface="Times New Roman" panose="02020603050405020304" pitchFamily="18" charset="0"/>
            </a:endParaRPr>
          </a:p>
        </p:txBody>
      </p:sp>
      <p:sp>
        <p:nvSpPr>
          <p:cNvPr id="139" name="Line 448"/>
          <p:cNvSpPr>
            <a:spLocks noChangeShapeType="1"/>
          </p:cNvSpPr>
          <p:nvPr/>
        </p:nvSpPr>
        <p:spPr bwMode="auto">
          <a:xfrm flipH="1">
            <a:off x="3275956" y="5229944"/>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40" name="Group 449"/>
          <p:cNvGrpSpPr>
            <a:grpSpLocks/>
          </p:cNvGrpSpPr>
          <p:nvPr/>
        </p:nvGrpSpPr>
        <p:grpSpPr bwMode="auto">
          <a:xfrm>
            <a:off x="1980556" y="5588719"/>
            <a:ext cx="2305050" cy="431800"/>
            <a:chOff x="645" y="892"/>
            <a:chExt cx="4685" cy="2476"/>
          </a:xfrm>
        </p:grpSpPr>
        <p:sp>
          <p:nvSpPr>
            <p:cNvPr id="141" name="Freeform 450"/>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Freeform 451"/>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 name="Freeform 452"/>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 name="Freeform 453"/>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 name="Freeform 454"/>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6" name="Freeform 455"/>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7" name="Freeform 456"/>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8" name="Freeform 457"/>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 name="Freeform 458"/>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0" name="Freeform 459"/>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 name="Freeform 460"/>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2" name="Freeform 461"/>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53" name="Line 462"/>
          <p:cNvSpPr>
            <a:spLocks noChangeShapeType="1"/>
          </p:cNvSpPr>
          <p:nvPr/>
        </p:nvSpPr>
        <p:spPr bwMode="auto">
          <a:xfrm>
            <a:off x="1980556" y="5944319"/>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4" name="Line 463"/>
          <p:cNvSpPr>
            <a:spLocks noChangeShapeType="1"/>
          </p:cNvSpPr>
          <p:nvPr/>
        </p:nvSpPr>
        <p:spPr bwMode="auto">
          <a:xfrm>
            <a:off x="3131493" y="5588719"/>
            <a:ext cx="0" cy="3540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 name="Rectangle 464"/>
          <p:cNvSpPr>
            <a:spLocks noChangeArrowheads="1"/>
          </p:cNvSpPr>
          <p:nvPr/>
        </p:nvSpPr>
        <p:spPr bwMode="auto">
          <a:xfrm>
            <a:off x="3131493" y="5517282"/>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1/8</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r>
              <a:rPr lang="en-US" altLang="zh-CN" sz="1400" i="1">
                <a:latin typeface="Times New Roman" panose="02020603050405020304" pitchFamily="18" charset="0"/>
                <a:ea typeface="楷体_GB2312" pitchFamily="49" charset="-122"/>
              </a:rPr>
              <a:t>=f</a:t>
            </a:r>
            <a:r>
              <a:rPr lang="el-GR" altLang="zh-CN" baseline="-25000">
                <a:latin typeface="Times New Roman" panose="02020603050405020304" pitchFamily="18" charset="0"/>
                <a:cs typeface="Times New Roman" panose="02020603050405020304" pitchFamily="18" charset="0"/>
              </a:rPr>
              <a:t>Δ</a:t>
            </a:r>
            <a:endParaRPr lang="en-US" altLang="zh-CN" baseline="-25000">
              <a:latin typeface="Times New Roman" panose="02020603050405020304" pitchFamily="18" charset="0"/>
              <a:cs typeface="Times New Roman" panose="02020603050405020304" pitchFamily="18" charset="0"/>
            </a:endParaRPr>
          </a:p>
        </p:txBody>
      </p:sp>
      <p:sp>
        <p:nvSpPr>
          <p:cNvPr id="156" name="Line 465"/>
          <p:cNvSpPr>
            <a:spLocks noChangeShapeType="1"/>
          </p:cNvSpPr>
          <p:nvPr/>
        </p:nvSpPr>
        <p:spPr bwMode="auto">
          <a:xfrm flipH="1">
            <a:off x="3275956" y="5733182"/>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7" name="Group 466"/>
          <p:cNvGrpSpPr>
            <a:grpSpLocks/>
          </p:cNvGrpSpPr>
          <p:nvPr/>
        </p:nvGrpSpPr>
        <p:grpSpPr bwMode="auto">
          <a:xfrm>
            <a:off x="1980556" y="6093544"/>
            <a:ext cx="2305050" cy="431800"/>
            <a:chOff x="645" y="892"/>
            <a:chExt cx="4685" cy="2476"/>
          </a:xfrm>
        </p:grpSpPr>
        <p:sp>
          <p:nvSpPr>
            <p:cNvPr id="158" name="Freeform 467"/>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9" name="Freeform 468"/>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Freeform 469"/>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Freeform 470"/>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 name="Freeform 471"/>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 name="Freeform 472"/>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 name="Freeform 473"/>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5" name="Freeform 474"/>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6" name="Freeform 475"/>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7" name="Freeform 476"/>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 name="Freeform 477"/>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Freeform 478"/>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70" name="Line 479"/>
          <p:cNvSpPr>
            <a:spLocks noChangeShapeType="1"/>
          </p:cNvSpPr>
          <p:nvPr/>
        </p:nvSpPr>
        <p:spPr bwMode="auto">
          <a:xfrm>
            <a:off x="1980556" y="6449144"/>
            <a:ext cx="2303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1" name="Line 480"/>
          <p:cNvSpPr>
            <a:spLocks noChangeShapeType="1"/>
          </p:cNvSpPr>
          <p:nvPr/>
        </p:nvSpPr>
        <p:spPr bwMode="auto">
          <a:xfrm>
            <a:off x="3131493" y="6093544"/>
            <a:ext cx="0" cy="3540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2" name="Rectangle 481"/>
          <p:cNvSpPr>
            <a:spLocks noChangeArrowheads="1"/>
          </p:cNvSpPr>
          <p:nvPr/>
        </p:nvSpPr>
        <p:spPr bwMode="auto">
          <a:xfrm>
            <a:off x="3131493" y="6022107"/>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1/8</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r>
              <a:rPr lang="en-US" altLang="zh-CN" sz="1400" i="1">
                <a:latin typeface="Times New Roman" panose="02020603050405020304" pitchFamily="18" charset="0"/>
                <a:ea typeface="楷体_GB2312" pitchFamily="49" charset="-122"/>
              </a:rPr>
              <a:t>=f</a:t>
            </a:r>
            <a:r>
              <a:rPr lang="el-GR" altLang="zh-CN" baseline="-25000">
                <a:latin typeface="Times New Roman" panose="02020603050405020304" pitchFamily="18" charset="0"/>
                <a:cs typeface="Times New Roman" panose="02020603050405020304" pitchFamily="18" charset="0"/>
              </a:rPr>
              <a:t>Δ</a:t>
            </a:r>
            <a:endParaRPr lang="en-US" altLang="zh-CN" baseline="-25000">
              <a:latin typeface="Times New Roman" panose="02020603050405020304" pitchFamily="18" charset="0"/>
              <a:cs typeface="Times New Roman" panose="02020603050405020304" pitchFamily="18" charset="0"/>
            </a:endParaRPr>
          </a:p>
        </p:txBody>
      </p:sp>
      <p:sp>
        <p:nvSpPr>
          <p:cNvPr id="173" name="Line 482"/>
          <p:cNvSpPr>
            <a:spLocks noChangeShapeType="1"/>
          </p:cNvSpPr>
          <p:nvPr/>
        </p:nvSpPr>
        <p:spPr bwMode="auto">
          <a:xfrm flipH="1">
            <a:off x="3275956" y="6238007"/>
            <a:ext cx="144462"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 name="Rectangle 484"/>
          <p:cNvSpPr>
            <a:spLocks noChangeArrowheads="1"/>
          </p:cNvSpPr>
          <p:nvPr/>
        </p:nvSpPr>
        <p:spPr bwMode="auto">
          <a:xfrm>
            <a:off x="683568" y="2631207"/>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75" name="Rectangle 485"/>
          <p:cNvSpPr>
            <a:spLocks noChangeArrowheads="1"/>
          </p:cNvSpPr>
          <p:nvPr/>
        </p:nvSpPr>
        <p:spPr bwMode="auto">
          <a:xfrm>
            <a:off x="683568" y="3136032"/>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76" name="Rectangle 486"/>
          <p:cNvSpPr>
            <a:spLocks noChangeArrowheads="1"/>
          </p:cNvSpPr>
          <p:nvPr/>
        </p:nvSpPr>
        <p:spPr bwMode="auto">
          <a:xfrm>
            <a:off x="683568" y="3639269"/>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77" name="Rectangle 487"/>
          <p:cNvSpPr>
            <a:spLocks noChangeArrowheads="1"/>
          </p:cNvSpPr>
          <p:nvPr/>
        </p:nvSpPr>
        <p:spPr bwMode="auto">
          <a:xfrm>
            <a:off x="683568" y="4144094"/>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78" name="Rectangle 488"/>
          <p:cNvSpPr>
            <a:spLocks noChangeArrowheads="1"/>
          </p:cNvSpPr>
          <p:nvPr/>
        </p:nvSpPr>
        <p:spPr bwMode="auto">
          <a:xfrm>
            <a:off x="683568" y="4647332"/>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79" name="Rectangle 489"/>
          <p:cNvSpPr>
            <a:spLocks noChangeArrowheads="1"/>
          </p:cNvSpPr>
          <p:nvPr/>
        </p:nvSpPr>
        <p:spPr bwMode="auto">
          <a:xfrm>
            <a:off x="683568" y="5152157"/>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80" name="Rectangle 490"/>
          <p:cNvSpPr>
            <a:spLocks noChangeArrowheads="1"/>
          </p:cNvSpPr>
          <p:nvPr/>
        </p:nvSpPr>
        <p:spPr bwMode="auto">
          <a:xfrm>
            <a:off x="683568" y="5655394"/>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sp>
        <p:nvSpPr>
          <p:cNvPr id="181" name="Rectangle 491"/>
          <p:cNvSpPr>
            <a:spLocks noChangeArrowheads="1"/>
          </p:cNvSpPr>
          <p:nvPr/>
        </p:nvSpPr>
        <p:spPr bwMode="auto">
          <a:xfrm>
            <a:off x="683568" y="6160219"/>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a:latin typeface="Times New Roman" panose="02020603050405020304" pitchFamily="18" charset="0"/>
                <a:ea typeface="楷体_GB2312" pitchFamily="49" charset="-122"/>
              </a:rPr>
              <a:t>8T</a:t>
            </a:r>
            <a:r>
              <a:rPr lang="en-US" altLang="zh-CN" sz="1400" i="1" baseline="-25000">
                <a:latin typeface="Times New Roman" panose="02020603050405020304" pitchFamily="18" charset="0"/>
                <a:ea typeface="楷体_GB2312" pitchFamily="49" charset="-122"/>
              </a:rPr>
              <a:t>b</a:t>
            </a:r>
          </a:p>
        </p:txBody>
      </p:sp>
      <p:grpSp>
        <p:nvGrpSpPr>
          <p:cNvPr id="182" name="Group 509"/>
          <p:cNvGrpSpPr>
            <a:grpSpLocks/>
          </p:cNvGrpSpPr>
          <p:nvPr/>
        </p:nvGrpSpPr>
        <p:grpSpPr bwMode="auto">
          <a:xfrm>
            <a:off x="1980556" y="2559769"/>
            <a:ext cx="2305050" cy="431800"/>
            <a:chOff x="645" y="892"/>
            <a:chExt cx="4685" cy="2476"/>
          </a:xfrm>
        </p:grpSpPr>
        <p:sp>
          <p:nvSpPr>
            <p:cNvPr id="183" name="Freeform 510"/>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 name="Freeform 511"/>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5" name="Freeform 512"/>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6" name="Freeform 513"/>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7" name="Freeform 514"/>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8" name="Freeform 515"/>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9" name="Freeform 516"/>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0" name="Freeform 517"/>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1" name="Freeform 518"/>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2" name="Freeform 519"/>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3" name="Freeform 520"/>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 name="Freeform 521"/>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95" name="Group 522"/>
          <p:cNvGrpSpPr>
            <a:grpSpLocks/>
          </p:cNvGrpSpPr>
          <p:nvPr/>
        </p:nvGrpSpPr>
        <p:grpSpPr bwMode="auto">
          <a:xfrm>
            <a:off x="1980556" y="3064594"/>
            <a:ext cx="2305050" cy="431800"/>
            <a:chOff x="645" y="892"/>
            <a:chExt cx="4685" cy="2476"/>
          </a:xfrm>
        </p:grpSpPr>
        <p:sp>
          <p:nvSpPr>
            <p:cNvPr id="196" name="Freeform 523"/>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7" name="Freeform 524"/>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8" name="Freeform 525"/>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9" name="Freeform 526"/>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0" name="Freeform 527"/>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1" name="Freeform 528"/>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2" name="Freeform 529"/>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3" name="Freeform 530"/>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 name="Freeform 531"/>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 name="Freeform 532"/>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 name="Freeform 533"/>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7" name="Freeform 534"/>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08" name="Group 535"/>
          <p:cNvGrpSpPr>
            <a:grpSpLocks/>
          </p:cNvGrpSpPr>
          <p:nvPr/>
        </p:nvGrpSpPr>
        <p:grpSpPr bwMode="auto">
          <a:xfrm>
            <a:off x="1980556" y="3567832"/>
            <a:ext cx="2305050" cy="431800"/>
            <a:chOff x="645" y="892"/>
            <a:chExt cx="4685" cy="2476"/>
          </a:xfrm>
        </p:grpSpPr>
        <p:sp>
          <p:nvSpPr>
            <p:cNvPr id="209" name="Freeform 536"/>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0" name="Freeform 537"/>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1" name="Freeform 538"/>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2" name="Freeform 539"/>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3" name="Freeform 540"/>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4" name="Freeform 541"/>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 name="Freeform 542"/>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 name="Freeform 543"/>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7" name="Freeform 544"/>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8" name="Freeform 545"/>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9" name="Freeform 546"/>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0" name="Freeform 547"/>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21" name="Group 548"/>
          <p:cNvGrpSpPr>
            <a:grpSpLocks/>
          </p:cNvGrpSpPr>
          <p:nvPr/>
        </p:nvGrpSpPr>
        <p:grpSpPr bwMode="auto">
          <a:xfrm>
            <a:off x="1980556" y="4072657"/>
            <a:ext cx="2305050" cy="431800"/>
            <a:chOff x="645" y="892"/>
            <a:chExt cx="4685" cy="2476"/>
          </a:xfrm>
        </p:grpSpPr>
        <p:sp>
          <p:nvSpPr>
            <p:cNvPr id="222" name="Freeform 549"/>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3" name="Freeform 550"/>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4" name="Freeform 551"/>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 name="Freeform 552"/>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Freeform 553"/>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7" name="Freeform 554"/>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Freeform 555"/>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9" name="Freeform 556"/>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0" name="Freeform 557"/>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1" name="Freeform 558"/>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 name="Freeform 559"/>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 name="Freeform 560"/>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34" name="Group 561"/>
          <p:cNvGrpSpPr>
            <a:grpSpLocks/>
          </p:cNvGrpSpPr>
          <p:nvPr/>
        </p:nvGrpSpPr>
        <p:grpSpPr bwMode="auto">
          <a:xfrm>
            <a:off x="1980556" y="4575894"/>
            <a:ext cx="2305050" cy="431800"/>
            <a:chOff x="645" y="892"/>
            <a:chExt cx="4685" cy="2476"/>
          </a:xfrm>
        </p:grpSpPr>
        <p:sp>
          <p:nvSpPr>
            <p:cNvPr id="235" name="Freeform 562"/>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 name="Freeform 563"/>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 name="Freeform 564"/>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8" name="Freeform 565"/>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 name="Freeform 566"/>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0" name="Freeform 567"/>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 name="Freeform 568"/>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2" name="Freeform 569"/>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3" name="Freeform 570"/>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4" name="Freeform 571"/>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 name="Freeform 572"/>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Freeform 573"/>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7" name="Group 574"/>
          <p:cNvGrpSpPr>
            <a:grpSpLocks/>
          </p:cNvGrpSpPr>
          <p:nvPr/>
        </p:nvGrpSpPr>
        <p:grpSpPr bwMode="auto">
          <a:xfrm>
            <a:off x="1980556" y="5080719"/>
            <a:ext cx="2305050" cy="431800"/>
            <a:chOff x="645" y="892"/>
            <a:chExt cx="4685" cy="2476"/>
          </a:xfrm>
        </p:grpSpPr>
        <p:sp>
          <p:nvSpPr>
            <p:cNvPr id="248" name="Freeform 575"/>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9" name="Freeform 576"/>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0" name="Freeform 577"/>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1" name="Freeform 578"/>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2" name="Freeform 579"/>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3" name="Freeform 580"/>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4" name="Freeform 581"/>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5" name="Freeform 582"/>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6" name="Freeform 583"/>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7" name="Freeform 584"/>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8" name="Freeform 585"/>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9" name="Freeform 586"/>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60" name="Group 587"/>
          <p:cNvGrpSpPr>
            <a:grpSpLocks/>
          </p:cNvGrpSpPr>
          <p:nvPr/>
        </p:nvGrpSpPr>
        <p:grpSpPr bwMode="auto">
          <a:xfrm>
            <a:off x="1980556" y="5583957"/>
            <a:ext cx="2305050" cy="431800"/>
            <a:chOff x="645" y="892"/>
            <a:chExt cx="4685" cy="2476"/>
          </a:xfrm>
        </p:grpSpPr>
        <p:sp>
          <p:nvSpPr>
            <p:cNvPr id="261" name="Freeform 588"/>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2" name="Freeform 589"/>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3" name="Freeform 590"/>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4" name="Freeform 591"/>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5" name="Freeform 592"/>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 name="Freeform 593"/>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7" name="Freeform 594"/>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8" name="Freeform 595"/>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9" name="Freeform 596"/>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0" name="Freeform 597"/>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1" name="Freeform 598"/>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2" name="Freeform 599"/>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73" name="Group 600"/>
          <p:cNvGrpSpPr>
            <a:grpSpLocks/>
          </p:cNvGrpSpPr>
          <p:nvPr/>
        </p:nvGrpSpPr>
        <p:grpSpPr bwMode="auto">
          <a:xfrm>
            <a:off x="1980556" y="6088782"/>
            <a:ext cx="2305050" cy="431800"/>
            <a:chOff x="645" y="892"/>
            <a:chExt cx="4685" cy="2476"/>
          </a:xfrm>
        </p:grpSpPr>
        <p:sp>
          <p:nvSpPr>
            <p:cNvPr id="274" name="Freeform 601"/>
            <p:cNvSpPr>
              <a:spLocks/>
            </p:cNvSpPr>
            <p:nvPr/>
          </p:nvSpPr>
          <p:spPr bwMode="auto">
            <a:xfrm>
              <a:off x="645" y="2826"/>
              <a:ext cx="529" cy="186"/>
            </a:xfrm>
            <a:custGeom>
              <a:avLst/>
              <a:gdLst>
                <a:gd name="T0" fmla="*/ 4 w 529"/>
                <a:gd name="T1" fmla="*/ 110 h 186"/>
                <a:gd name="T2" fmla="*/ 17 w 529"/>
                <a:gd name="T3" fmla="*/ 118 h 186"/>
                <a:gd name="T4" fmla="*/ 29 w 529"/>
                <a:gd name="T5" fmla="*/ 131 h 186"/>
                <a:gd name="T6" fmla="*/ 42 w 529"/>
                <a:gd name="T7" fmla="*/ 140 h 186"/>
                <a:gd name="T8" fmla="*/ 55 w 529"/>
                <a:gd name="T9" fmla="*/ 152 h 186"/>
                <a:gd name="T10" fmla="*/ 67 w 529"/>
                <a:gd name="T11" fmla="*/ 161 h 186"/>
                <a:gd name="T12" fmla="*/ 80 w 529"/>
                <a:gd name="T13" fmla="*/ 165 h 186"/>
                <a:gd name="T14" fmla="*/ 92 w 529"/>
                <a:gd name="T15" fmla="*/ 173 h 186"/>
                <a:gd name="T16" fmla="*/ 105 w 529"/>
                <a:gd name="T17" fmla="*/ 178 h 186"/>
                <a:gd name="T18" fmla="*/ 118 w 529"/>
                <a:gd name="T19" fmla="*/ 182 h 186"/>
                <a:gd name="T20" fmla="*/ 130 w 529"/>
                <a:gd name="T21" fmla="*/ 182 h 186"/>
                <a:gd name="T22" fmla="*/ 143 w 529"/>
                <a:gd name="T23" fmla="*/ 186 h 186"/>
                <a:gd name="T24" fmla="*/ 155 w 529"/>
                <a:gd name="T25" fmla="*/ 182 h 186"/>
                <a:gd name="T26" fmla="*/ 168 w 529"/>
                <a:gd name="T27" fmla="*/ 182 h 186"/>
                <a:gd name="T28" fmla="*/ 181 w 529"/>
                <a:gd name="T29" fmla="*/ 178 h 186"/>
                <a:gd name="T30" fmla="*/ 193 w 529"/>
                <a:gd name="T31" fmla="*/ 173 h 186"/>
                <a:gd name="T32" fmla="*/ 206 w 529"/>
                <a:gd name="T33" fmla="*/ 165 h 186"/>
                <a:gd name="T34" fmla="*/ 218 w 529"/>
                <a:gd name="T35" fmla="*/ 157 h 186"/>
                <a:gd name="T36" fmla="*/ 231 w 529"/>
                <a:gd name="T37" fmla="*/ 148 h 186"/>
                <a:gd name="T38" fmla="*/ 244 w 529"/>
                <a:gd name="T39" fmla="*/ 135 h 186"/>
                <a:gd name="T40" fmla="*/ 256 w 529"/>
                <a:gd name="T41" fmla="*/ 127 h 186"/>
                <a:gd name="T42" fmla="*/ 269 w 529"/>
                <a:gd name="T43" fmla="*/ 114 h 186"/>
                <a:gd name="T44" fmla="*/ 282 w 529"/>
                <a:gd name="T45" fmla="*/ 102 h 186"/>
                <a:gd name="T46" fmla="*/ 294 w 529"/>
                <a:gd name="T47" fmla="*/ 89 h 186"/>
                <a:gd name="T48" fmla="*/ 307 w 529"/>
                <a:gd name="T49" fmla="*/ 76 h 186"/>
                <a:gd name="T50" fmla="*/ 319 w 529"/>
                <a:gd name="T51" fmla="*/ 63 h 186"/>
                <a:gd name="T52" fmla="*/ 332 w 529"/>
                <a:gd name="T53" fmla="*/ 51 h 186"/>
                <a:gd name="T54" fmla="*/ 345 w 529"/>
                <a:gd name="T55" fmla="*/ 42 h 186"/>
                <a:gd name="T56" fmla="*/ 357 w 529"/>
                <a:gd name="T57" fmla="*/ 30 h 186"/>
                <a:gd name="T58" fmla="*/ 370 w 529"/>
                <a:gd name="T59" fmla="*/ 21 h 186"/>
                <a:gd name="T60" fmla="*/ 382 w 529"/>
                <a:gd name="T61" fmla="*/ 13 h 186"/>
                <a:gd name="T62" fmla="*/ 395 w 529"/>
                <a:gd name="T63" fmla="*/ 8 h 186"/>
                <a:gd name="T64" fmla="*/ 408 w 529"/>
                <a:gd name="T65" fmla="*/ 4 h 186"/>
                <a:gd name="T66" fmla="*/ 420 w 529"/>
                <a:gd name="T67" fmla="*/ 0 h 186"/>
                <a:gd name="T68" fmla="*/ 433 w 529"/>
                <a:gd name="T69" fmla="*/ 0 h 186"/>
                <a:gd name="T70" fmla="*/ 445 w 529"/>
                <a:gd name="T71" fmla="*/ 0 h 186"/>
                <a:gd name="T72" fmla="*/ 458 w 529"/>
                <a:gd name="T73" fmla="*/ 0 h 186"/>
                <a:gd name="T74" fmla="*/ 471 w 529"/>
                <a:gd name="T75" fmla="*/ 4 h 186"/>
                <a:gd name="T76" fmla="*/ 483 w 529"/>
                <a:gd name="T77" fmla="*/ 13 h 186"/>
                <a:gd name="T78" fmla="*/ 496 w 529"/>
                <a:gd name="T79" fmla="*/ 17 h 186"/>
                <a:gd name="T80" fmla="*/ 508 w 529"/>
                <a:gd name="T81" fmla="*/ 30 h 186"/>
                <a:gd name="T82" fmla="*/ 521 w 529"/>
                <a:gd name="T83"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186">
                  <a:moveTo>
                    <a:pt x="0" y="102"/>
                  </a:moveTo>
                  <a:lnTo>
                    <a:pt x="0" y="106"/>
                  </a:lnTo>
                  <a:lnTo>
                    <a:pt x="4" y="110"/>
                  </a:lnTo>
                  <a:lnTo>
                    <a:pt x="8" y="114"/>
                  </a:lnTo>
                  <a:lnTo>
                    <a:pt x="13" y="114"/>
                  </a:lnTo>
                  <a:lnTo>
                    <a:pt x="17" y="118"/>
                  </a:lnTo>
                  <a:lnTo>
                    <a:pt x="21" y="123"/>
                  </a:lnTo>
                  <a:lnTo>
                    <a:pt x="25" y="127"/>
                  </a:lnTo>
                  <a:lnTo>
                    <a:pt x="29" y="131"/>
                  </a:lnTo>
                  <a:lnTo>
                    <a:pt x="34" y="135"/>
                  </a:lnTo>
                  <a:lnTo>
                    <a:pt x="38" y="135"/>
                  </a:lnTo>
                  <a:lnTo>
                    <a:pt x="42" y="140"/>
                  </a:lnTo>
                  <a:lnTo>
                    <a:pt x="46" y="144"/>
                  </a:lnTo>
                  <a:lnTo>
                    <a:pt x="50" y="148"/>
                  </a:lnTo>
                  <a:lnTo>
                    <a:pt x="55" y="152"/>
                  </a:lnTo>
                  <a:lnTo>
                    <a:pt x="59" y="152"/>
                  </a:lnTo>
                  <a:lnTo>
                    <a:pt x="63" y="157"/>
                  </a:lnTo>
                  <a:lnTo>
                    <a:pt x="67" y="161"/>
                  </a:lnTo>
                  <a:lnTo>
                    <a:pt x="71" y="161"/>
                  </a:lnTo>
                  <a:lnTo>
                    <a:pt x="76" y="165"/>
                  </a:lnTo>
                  <a:lnTo>
                    <a:pt x="80" y="165"/>
                  </a:lnTo>
                  <a:lnTo>
                    <a:pt x="84" y="169"/>
                  </a:lnTo>
                  <a:lnTo>
                    <a:pt x="88" y="169"/>
                  </a:lnTo>
                  <a:lnTo>
                    <a:pt x="92" y="173"/>
                  </a:lnTo>
                  <a:lnTo>
                    <a:pt x="97" y="173"/>
                  </a:lnTo>
                  <a:lnTo>
                    <a:pt x="101" y="178"/>
                  </a:lnTo>
                  <a:lnTo>
                    <a:pt x="105" y="178"/>
                  </a:lnTo>
                  <a:lnTo>
                    <a:pt x="109" y="178"/>
                  </a:lnTo>
                  <a:lnTo>
                    <a:pt x="113" y="182"/>
                  </a:lnTo>
                  <a:lnTo>
                    <a:pt x="118" y="182"/>
                  </a:lnTo>
                  <a:lnTo>
                    <a:pt x="122" y="182"/>
                  </a:lnTo>
                  <a:lnTo>
                    <a:pt x="126" y="182"/>
                  </a:lnTo>
                  <a:lnTo>
                    <a:pt x="130" y="182"/>
                  </a:lnTo>
                  <a:lnTo>
                    <a:pt x="134" y="186"/>
                  </a:lnTo>
                  <a:lnTo>
                    <a:pt x="139" y="186"/>
                  </a:lnTo>
                  <a:lnTo>
                    <a:pt x="143" y="186"/>
                  </a:lnTo>
                  <a:lnTo>
                    <a:pt x="147" y="186"/>
                  </a:lnTo>
                  <a:lnTo>
                    <a:pt x="151" y="186"/>
                  </a:lnTo>
                  <a:lnTo>
                    <a:pt x="155" y="182"/>
                  </a:lnTo>
                  <a:lnTo>
                    <a:pt x="160" y="182"/>
                  </a:lnTo>
                  <a:lnTo>
                    <a:pt x="164" y="182"/>
                  </a:lnTo>
                  <a:lnTo>
                    <a:pt x="168" y="182"/>
                  </a:lnTo>
                  <a:lnTo>
                    <a:pt x="172" y="182"/>
                  </a:lnTo>
                  <a:lnTo>
                    <a:pt x="176" y="178"/>
                  </a:lnTo>
                  <a:lnTo>
                    <a:pt x="181" y="178"/>
                  </a:lnTo>
                  <a:lnTo>
                    <a:pt x="185" y="178"/>
                  </a:lnTo>
                  <a:lnTo>
                    <a:pt x="189" y="173"/>
                  </a:lnTo>
                  <a:lnTo>
                    <a:pt x="193" y="173"/>
                  </a:lnTo>
                  <a:lnTo>
                    <a:pt x="197" y="169"/>
                  </a:lnTo>
                  <a:lnTo>
                    <a:pt x="202" y="169"/>
                  </a:lnTo>
                  <a:lnTo>
                    <a:pt x="206" y="165"/>
                  </a:lnTo>
                  <a:lnTo>
                    <a:pt x="210" y="161"/>
                  </a:lnTo>
                  <a:lnTo>
                    <a:pt x="214" y="161"/>
                  </a:lnTo>
                  <a:lnTo>
                    <a:pt x="218" y="157"/>
                  </a:lnTo>
                  <a:lnTo>
                    <a:pt x="223" y="152"/>
                  </a:lnTo>
                  <a:lnTo>
                    <a:pt x="227" y="152"/>
                  </a:lnTo>
                  <a:lnTo>
                    <a:pt x="231" y="148"/>
                  </a:lnTo>
                  <a:lnTo>
                    <a:pt x="235" y="144"/>
                  </a:lnTo>
                  <a:lnTo>
                    <a:pt x="240" y="140"/>
                  </a:lnTo>
                  <a:lnTo>
                    <a:pt x="244" y="135"/>
                  </a:lnTo>
                  <a:lnTo>
                    <a:pt x="248" y="131"/>
                  </a:lnTo>
                  <a:lnTo>
                    <a:pt x="252" y="131"/>
                  </a:lnTo>
                  <a:lnTo>
                    <a:pt x="256" y="127"/>
                  </a:lnTo>
                  <a:lnTo>
                    <a:pt x="261" y="123"/>
                  </a:lnTo>
                  <a:lnTo>
                    <a:pt x="265" y="118"/>
                  </a:lnTo>
                  <a:lnTo>
                    <a:pt x="269" y="114"/>
                  </a:lnTo>
                  <a:lnTo>
                    <a:pt x="273" y="110"/>
                  </a:lnTo>
                  <a:lnTo>
                    <a:pt x="277" y="106"/>
                  </a:lnTo>
                  <a:lnTo>
                    <a:pt x="282" y="102"/>
                  </a:lnTo>
                  <a:lnTo>
                    <a:pt x="286" y="97"/>
                  </a:lnTo>
                  <a:lnTo>
                    <a:pt x="290" y="93"/>
                  </a:lnTo>
                  <a:lnTo>
                    <a:pt x="294" y="89"/>
                  </a:lnTo>
                  <a:lnTo>
                    <a:pt x="298" y="85"/>
                  </a:lnTo>
                  <a:lnTo>
                    <a:pt x="303" y="80"/>
                  </a:lnTo>
                  <a:lnTo>
                    <a:pt x="307" y="76"/>
                  </a:lnTo>
                  <a:lnTo>
                    <a:pt x="311" y="72"/>
                  </a:lnTo>
                  <a:lnTo>
                    <a:pt x="315" y="68"/>
                  </a:lnTo>
                  <a:lnTo>
                    <a:pt x="319" y="63"/>
                  </a:lnTo>
                  <a:lnTo>
                    <a:pt x="324" y="59"/>
                  </a:lnTo>
                  <a:lnTo>
                    <a:pt x="328" y="55"/>
                  </a:lnTo>
                  <a:lnTo>
                    <a:pt x="332" y="51"/>
                  </a:lnTo>
                  <a:lnTo>
                    <a:pt x="336" y="47"/>
                  </a:lnTo>
                  <a:lnTo>
                    <a:pt x="340" y="47"/>
                  </a:lnTo>
                  <a:lnTo>
                    <a:pt x="345" y="42"/>
                  </a:lnTo>
                  <a:lnTo>
                    <a:pt x="349" y="38"/>
                  </a:lnTo>
                  <a:lnTo>
                    <a:pt x="353" y="34"/>
                  </a:lnTo>
                  <a:lnTo>
                    <a:pt x="357" y="30"/>
                  </a:lnTo>
                  <a:lnTo>
                    <a:pt x="361" y="30"/>
                  </a:lnTo>
                  <a:lnTo>
                    <a:pt x="366" y="25"/>
                  </a:lnTo>
                  <a:lnTo>
                    <a:pt x="370" y="21"/>
                  </a:lnTo>
                  <a:lnTo>
                    <a:pt x="374" y="21"/>
                  </a:lnTo>
                  <a:lnTo>
                    <a:pt x="378" y="17"/>
                  </a:lnTo>
                  <a:lnTo>
                    <a:pt x="382" y="13"/>
                  </a:lnTo>
                  <a:lnTo>
                    <a:pt x="387" y="13"/>
                  </a:lnTo>
                  <a:lnTo>
                    <a:pt x="391" y="8"/>
                  </a:lnTo>
                  <a:lnTo>
                    <a:pt x="395" y="8"/>
                  </a:lnTo>
                  <a:lnTo>
                    <a:pt x="399" y="4"/>
                  </a:lnTo>
                  <a:lnTo>
                    <a:pt x="403" y="4"/>
                  </a:lnTo>
                  <a:lnTo>
                    <a:pt x="408" y="4"/>
                  </a:lnTo>
                  <a:lnTo>
                    <a:pt x="412" y="0"/>
                  </a:lnTo>
                  <a:lnTo>
                    <a:pt x="416" y="0"/>
                  </a:lnTo>
                  <a:lnTo>
                    <a:pt x="420" y="0"/>
                  </a:lnTo>
                  <a:lnTo>
                    <a:pt x="424" y="0"/>
                  </a:lnTo>
                  <a:lnTo>
                    <a:pt x="429" y="0"/>
                  </a:lnTo>
                  <a:lnTo>
                    <a:pt x="433" y="0"/>
                  </a:lnTo>
                  <a:lnTo>
                    <a:pt x="437" y="0"/>
                  </a:lnTo>
                  <a:lnTo>
                    <a:pt x="441" y="0"/>
                  </a:lnTo>
                  <a:lnTo>
                    <a:pt x="445" y="0"/>
                  </a:lnTo>
                  <a:lnTo>
                    <a:pt x="450" y="0"/>
                  </a:lnTo>
                  <a:lnTo>
                    <a:pt x="454" y="0"/>
                  </a:lnTo>
                  <a:lnTo>
                    <a:pt x="458" y="0"/>
                  </a:lnTo>
                  <a:lnTo>
                    <a:pt x="462" y="4"/>
                  </a:lnTo>
                  <a:lnTo>
                    <a:pt x="466" y="4"/>
                  </a:lnTo>
                  <a:lnTo>
                    <a:pt x="471" y="4"/>
                  </a:lnTo>
                  <a:lnTo>
                    <a:pt x="475" y="8"/>
                  </a:lnTo>
                  <a:lnTo>
                    <a:pt x="479" y="8"/>
                  </a:lnTo>
                  <a:lnTo>
                    <a:pt x="483" y="13"/>
                  </a:lnTo>
                  <a:lnTo>
                    <a:pt x="487" y="13"/>
                  </a:lnTo>
                  <a:lnTo>
                    <a:pt x="492" y="17"/>
                  </a:lnTo>
                  <a:lnTo>
                    <a:pt x="496" y="17"/>
                  </a:lnTo>
                  <a:lnTo>
                    <a:pt x="500" y="21"/>
                  </a:lnTo>
                  <a:lnTo>
                    <a:pt x="504" y="25"/>
                  </a:lnTo>
                  <a:lnTo>
                    <a:pt x="508" y="30"/>
                  </a:lnTo>
                  <a:lnTo>
                    <a:pt x="513" y="30"/>
                  </a:lnTo>
                  <a:lnTo>
                    <a:pt x="517" y="34"/>
                  </a:lnTo>
                  <a:lnTo>
                    <a:pt x="521" y="38"/>
                  </a:lnTo>
                  <a:lnTo>
                    <a:pt x="525" y="42"/>
                  </a:lnTo>
                  <a:lnTo>
                    <a:pt x="529" y="47"/>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5" name="Freeform 602"/>
            <p:cNvSpPr>
              <a:spLocks/>
            </p:cNvSpPr>
            <p:nvPr/>
          </p:nvSpPr>
          <p:spPr bwMode="auto">
            <a:xfrm>
              <a:off x="1174" y="2779"/>
              <a:ext cx="534" cy="263"/>
            </a:xfrm>
            <a:custGeom>
              <a:avLst/>
              <a:gdLst>
                <a:gd name="T0" fmla="*/ 9 w 534"/>
                <a:gd name="T1" fmla="*/ 102 h 263"/>
                <a:gd name="T2" fmla="*/ 21 w 534"/>
                <a:gd name="T3" fmla="*/ 115 h 263"/>
                <a:gd name="T4" fmla="*/ 34 w 534"/>
                <a:gd name="T5" fmla="*/ 127 h 263"/>
                <a:gd name="T6" fmla="*/ 51 w 534"/>
                <a:gd name="T7" fmla="*/ 144 h 263"/>
                <a:gd name="T8" fmla="*/ 59 w 534"/>
                <a:gd name="T9" fmla="*/ 157 h 263"/>
                <a:gd name="T10" fmla="*/ 72 w 534"/>
                <a:gd name="T11" fmla="*/ 170 h 263"/>
                <a:gd name="T12" fmla="*/ 84 w 534"/>
                <a:gd name="T13" fmla="*/ 187 h 263"/>
                <a:gd name="T14" fmla="*/ 97 w 534"/>
                <a:gd name="T15" fmla="*/ 199 h 263"/>
                <a:gd name="T16" fmla="*/ 110 w 534"/>
                <a:gd name="T17" fmla="*/ 212 h 263"/>
                <a:gd name="T18" fmla="*/ 122 w 534"/>
                <a:gd name="T19" fmla="*/ 225 h 263"/>
                <a:gd name="T20" fmla="*/ 135 w 534"/>
                <a:gd name="T21" fmla="*/ 237 h 263"/>
                <a:gd name="T22" fmla="*/ 148 w 534"/>
                <a:gd name="T23" fmla="*/ 246 h 263"/>
                <a:gd name="T24" fmla="*/ 160 w 534"/>
                <a:gd name="T25" fmla="*/ 250 h 263"/>
                <a:gd name="T26" fmla="*/ 173 w 534"/>
                <a:gd name="T27" fmla="*/ 259 h 263"/>
                <a:gd name="T28" fmla="*/ 185 w 534"/>
                <a:gd name="T29" fmla="*/ 263 h 263"/>
                <a:gd name="T30" fmla="*/ 198 w 534"/>
                <a:gd name="T31" fmla="*/ 263 h 263"/>
                <a:gd name="T32" fmla="*/ 211 w 534"/>
                <a:gd name="T33" fmla="*/ 263 h 263"/>
                <a:gd name="T34" fmla="*/ 223 w 534"/>
                <a:gd name="T35" fmla="*/ 259 h 263"/>
                <a:gd name="T36" fmla="*/ 236 w 534"/>
                <a:gd name="T37" fmla="*/ 254 h 263"/>
                <a:gd name="T38" fmla="*/ 248 w 534"/>
                <a:gd name="T39" fmla="*/ 246 h 263"/>
                <a:gd name="T40" fmla="*/ 261 w 534"/>
                <a:gd name="T41" fmla="*/ 237 h 263"/>
                <a:gd name="T42" fmla="*/ 274 w 534"/>
                <a:gd name="T43" fmla="*/ 229 h 263"/>
                <a:gd name="T44" fmla="*/ 286 w 534"/>
                <a:gd name="T45" fmla="*/ 216 h 263"/>
                <a:gd name="T46" fmla="*/ 303 w 534"/>
                <a:gd name="T47" fmla="*/ 199 h 263"/>
                <a:gd name="T48" fmla="*/ 311 w 534"/>
                <a:gd name="T49" fmla="*/ 187 h 263"/>
                <a:gd name="T50" fmla="*/ 324 w 534"/>
                <a:gd name="T51" fmla="*/ 170 h 263"/>
                <a:gd name="T52" fmla="*/ 337 w 534"/>
                <a:gd name="T53" fmla="*/ 153 h 263"/>
                <a:gd name="T54" fmla="*/ 349 w 534"/>
                <a:gd name="T55" fmla="*/ 136 h 263"/>
                <a:gd name="T56" fmla="*/ 362 w 534"/>
                <a:gd name="T57" fmla="*/ 119 h 263"/>
                <a:gd name="T58" fmla="*/ 374 w 534"/>
                <a:gd name="T59" fmla="*/ 102 h 263"/>
                <a:gd name="T60" fmla="*/ 387 w 534"/>
                <a:gd name="T61" fmla="*/ 85 h 263"/>
                <a:gd name="T62" fmla="*/ 400 w 534"/>
                <a:gd name="T63" fmla="*/ 68 h 263"/>
                <a:gd name="T64" fmla="*/ 412 w 534"/>
                <a:gd name="T65" fmla="*/ 51 h 263"/>
                <a:gd name="T66" fmla="*/ 425 w 534"/>
                <a:gd name="T67" fmla="*/ 39 h 263"/>
                <a:gd name="T68" fmla="*/ 437 w 534"/>
                <a:gd name="T69" fmla="*/ 26 h 263"/>
                <a:gd name="T70" fmla="*/ 450 w 534"/>
                <a:gd name="T71" fmla="*/ 17 h 263"/>
                <a:gd name="T72" fmla="*/ 463 w 534"/>
                <a:gd name="T73" fmla="*/ 9 h 263"/>
                <a:gd name="T74" fmla="*/ 475 w 534"/>
                <a:gd name="T75" fmla="*/ 5 h 263"/>
                <a:gd name="T76" fmla="*/ 488 w 534"/>
                <a:gd name="T77" fmla="*/ 0 h 263"/>
                <a:gd name="T78" fmla="*/ 501 w 534"/>
                <a:gd name="T79" fmla="*/ 0 h 263"/>
                <a:gd name="T80" fmla="*/ 513 w 534"/>
                <a:gd name="T81" fmla="*/ 5 h 263"/>
                <a:gd name="T82" fmla="*/ 526 w 534"/>
                <a:gd name="T83"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63">
                  <a:moveTo>
                    <a:pt x="0" y="94"/>
                  </a:moveTo>
                  <a:lnTo>
                    <a:pt x="5" y="98"/>
                  </a:lnTo>
                  <a:lnTo>
                    <a:pt x="9" y="102"/>
                  </a:lnTo>
                  <a:lnTo>
                    <a:pt x="13" y="106"/>
                  </a:lnTo>
                  <a:lnTo>
                    <a:pt x="17" y="110"/>
                  </a:lnTo>
                  <a:lnTo>
                    <a:pt x="21" y="115"/>
                  </a:lnTo>
                  <a:lnTo>
                    <a:pt x="26" y="119"/>
                  </a:lnTo>
                  <a:lnTo>
                    <a:pt x="30" y="123"/>
                  </a:lnTo>
                  <a:lnTo>
                    <a:pt x="34" y="127"/>
                  </a:lnTo>
                  <a:lnTo>
                    <a:pt x="38" y="132"/>
                  </a:lnTo>
                  <a:lnTo>
                    <a:pt x="42" y="136"/>
                  </a:lnTo>
                  <a:lnTo>
                    <a:pt x="51" y="144"/>
                  </a:lnTo>
                  <a:lnTo>
                    <a:pt x="51" y="149"/>
                  </a:lnTo>
                  <a:lnTo>
                    <a:pt x="55" y="153"/>
                  </a:lnTo>
                  <a:lnTo>
                    <a:pt x="59" y="157"/>
                  </a:lnTo>
                  <a:lnTo>
                    <a:pt x="63" y="161"/>
                  </a:lnTo>
                  <a:lnTo>
                    <a:pt x="68" y="165"/>
                  </a:lnTo>
                  <a:lnTo>
                    <a:pt x="72" y="170"/>
                  </a:lnTo>
                  <a:lnTo>
                    <a:pt x="80" y="178"/>
                  </a:lnTo>
                  <a:lnTo>
                    <a:pt x="80" y="182"/>
                  </a:lnTo>
                  <a:lnTo>
                    <a:pt x="84" y="187"/>
                  </a:lnTo>
                  <a:lnTo>
                    <a:pt x="89" y="191"/>
                  </a:lnTo>
                  <a:lnTo>
                    <a:pt x="93" y="195"/>
                  </a:lnTo>
                  <a:lnTo>
                    <a:pt x="97" y="199"/>
                  </a:lnTo>
                  <a:lnTo>
                    <a:pt x="101" y="204"/>
                  </a:lnTo>
                  <a:lnTo>
                    <a:pt x="106" y="208"/>
                  </a:lnTo>
                  <a:lnTo>
                    <a:pt x="110" y="212"/>
                  </a:lnTo>
                  <a:lnTo>
                    <a:pt x="114" y="216"/>
                  </a:lnTo>
                  <a:lnTo>
                    <a:pt x="118" y="220"/>
                  </a:lnTo>
                  <a:lnTo>
                    <a:pt x="122" y="225"/>
                  </a:lnTo>
                  <a:lnTo>
                    <a:pt x="127" y="229"/>
                  </a:lnTo>
                  <a:lnTo>
                    <a:pt x="131" y="233"/>
                  </a:lnTo>
                  <a:lnTo>
                    <a:pt x="135" y="237"/>
                  </a:lnTo>
                  <a:lnTo>
                    <a:pt x="139" y="237"/>
                  </a:lnTo>
                  <a:lnTo>
                    <a:pt x="143" y="242"/>
                  </a:lnTo>
                  <a:lnTo>
                    <a:pt x="148" y="246"/>
                  </a:lnTo>
                  <a:lnTo>
                    <a:pt x="152" y="246"/>
                  </a:lnTo>
                  <a:lnTo>
                    <a:pt x="156" y="250"/>
                  </a:lnTo>
                  <a:lnTo>
                    <a:pt x="160" y="250"/>
                  </a:lnTo>
                  <a:lnTo>
                    <a:pt x="164" y="254"/>
                  </a:lnTo>
                  <a:lnTo>
                    <a:pt x="169" y="254"/>
                  </a:lnTo>
                  <a:lnTo>
                    <a:pt x="173" y="259"/>
                  </a:lnTo>
                  <a:lnTo>
                    <a:pt x="177" y="259"/>
                  </a:lnTo>
                  <a:lnTo>
                    <a:pt x="181" y="259"/>
                  </a:lnTo>
                  <a:lnTo>
                    <a:pt x="185" y="263"/>
                  </a:lnTo>
                  <a:lnTo>
                    <a:pt x="190" y="263"/>
                  </a:lnTo>
                  <a:lnTo>
                    <a:pt x="194" y="263"/>
                  </a:lnTo>
                  <a:lnTo>
                    <a:pt x="198" y="263"/>
                  </a:lnTo>
                  <a:lnTo>
                    <a:pt x="202" y="263"/>
                  </a:lnTo>
                  <a:lnTo>
                    <a:pt x="206" y="263"/>
                  </a:lnTo>
                  <a:lnTo>
                    <a:pt x="211" y="263"/>
                  </a:lnTo>
                  <a:lnTo>
                    <a:pt x="215" y="263"/>
                  </a:lnTo>
                  <a:lnTo>
                    <a:pt x="219" y="263"/>
                  </a:lnTo>
                  <a:lnTo>
                    <a:pt x="223" y="259"/>
                  </a:lnTo>
                  <a:lnTo>
                    <a:pt x="227" y="259"/>
                  </a:lnTo>
                  <a:lnTo>
                    <a:pt x="232" y="259"/>
                  </a:lnTo>
                  <a:lnTo>
                    <a:pt x="236" y="254"/>
                  </a:lnTo>
                  <a:lnTo>
                    <a:pt x="240" y="254"/>
                  </a:lnTo>
                  <a:lnTo>
                    <a:pt x="244" y="250"/>
                  </a:lnTo>
                  <a:lnTo>
                    <a:pt x="248" y="246"/>
                  </a:lnTo>
                  <a:lnTo>
                    <a:pt x="253" y="246"/>
                  </a:lnTo>
                  <a:lnTo>
                    <a:pt x="257" y="242"/>
                  </a:lnTo>
                  <a:lnTo>
                    <a:pt x="261" y="237"/>
                  </a:lnTo>
                  <a:lnTo>
                    <a:pt x="265" y="237"/>
                  </a:lnTo>
                  <a:lnTo>
                    <a:pt x="269" y="233"/>
                  </a:lnTo>
                  <a:lnTo>
                    <a:pt x="274" y="229"/>
                  </a:lnTo>
                  <a:lnTo>
                    <a:pt x="278" y="225"/>
                  </a:lnTo>
                  <a:lnTo>
                    <a:pt x="282" y="220"/>
                  </a:lnTo>
                  <a:lnTo>
                    <a:pt x="286" y="216"/>
                  </a:lnTo>
                  <a:lnTo>
                    <a:pt x="290" y="212"/>
                  </a:lnTo>
                  <a:lnTo>
                    <a:pt x="295" y="208"/>
                  </a:lnTo>
                  <a:lnTo>
                    <a:pt x="303" y="199"/>
                  </a:lnTo>
                  <a:lnTo>
                    <a:pt x="303" y="195"/>
                  </a:lnTo>
                  <a:lnTo>
                    <a:pt x="307" y="191"/>
                  </a:lnTo>
                  <a:lnTo>
                    <a:pt x="311" y="187"/>
                  </a:lnTo>
                  <a:lnTo>
                    <a:pt x="316" y="182"/>
                  </a:lnTo>
                  <a:lnTo>
                    <a:pt x="324" y="174"/>
                  </a:lnTo>
                  <a:lnTo>
                    <a:pt x="324" y="170"/>
                  </a:lnTo>
                  <a:lnTo>
                    <a:pt x="328" y="165"/>
                  </a:lnTo>
                  <a:lnTo>
                    <a:pt x="337" y="157"/>
                  </a:lnTo>
                  <a:lnTo>
                    <a:pt x="337" y="153"/>
                  </a:lnTo>
                  <a:lnTo>
                    <a:pt x="341" y="149"/>
                  </a:lnTo>
                  <a:lnTo>
                    <a:pt x="349" y="140"/>
                  </a:lnTo>
                  <a:lnTo>
                    <a:pt x="349" y="136"/>
                  </a:lnTo>
                  <a:lnTo>
                    <a:pt x="358" y="127"/>
                  </a:lnTo>
                  <a:lnTo>
                    <a:pt x="358" y="123"/>
                  </a:lnTo>
                  <a:lnTo>
                    <a:pt x="362" y="119"/>
                  </a:lnTo>
                  <a:lnTo>
                    <a:pt x="370" y="110"/>
                  </a:lnTo>
                  <a:lnTo>
                    <a:pt x="370" y="106"/>
                  </a:lnTo>
                  <a:lnTo>
                    <a:pt x="374" y="102"/>
                  </a:lnTo>
                  <a:lnTo>
                    <a:pt x="383" y="94"/>
                  </a:lnTo>
                  <a:lnTo>
                    <a:pt x="383" y="89"/>
                  </a:lnTo>
                  <a:lnTo>
                    <a:pt x="387" y="85"/>
                  </a:lnTo>
                  <a:lnTo>
                    <a:pt x="395" y="77"/>
                  </a:lnTo>
                  <a:lnTo>
                    <a:pt x="395" y="72"/>
                  </a:lnTo>
                  <a:lnTo>
                    <a:pt x="400" y="68"/>
                  </a:lnTo>
                  <a:lnTo>
                    <a:pt x="404" y="64"/>
                  </a:lnTo>
                  <a:lnTo>
                    <a:pt x="412" y="55"/>
                  </a:lnTo>
                  <a:lnTo>
                    <a:pt x="412" y="51"/>
                  </a:lnTo>
                  <a:lnTo>
                    <a:pt x="416" y="47"/>
                  </a:lnTo>
                  <a:lnTo>
                    <a:pt x="421" y="43"/>
                  </a:lnTo>
                  <a:lnTo>
                    <a:pt x="425" y="39"/>
                  </a:lnTo>
                  <a:lnTo>
                    <a:pt x="429" y="34"/>
                  </a:lnTo>
                  <a:lnTo>
                    <a:pt x="433" y="30"/>
                  </a:lnTo>
                  <a:lnTo>
                    <a:pt x="437" y="26"/>
                  </a:lnTo>
                  <a:lnTo>
                    <a:pt x="442" y="22"/>
                  </a:lnTo>
                  <a:lnTo>
                    <a:pt x="446" y="22"/>
                  </a:lnTo>
                  <a:lnTo>
                    <a:pt x="450" y="17"/>
                  </a:lnTo>
                  <a:lnTo>
                    <a:pt x="454" y="13"/>
                  </a:lnTo>
                  <a:lnTo>
                    <a:pt x="458" y="13"/>
                  </a:lnTo>
                  <a:lnTo>
                    <a:pt x="463" y="9"/>
                  </a:lnTo>
                  <a:lnTo>
                    <a:pt x="467" y="9"/>
                  </a:lnTo>
                  <a:lnTo>
                    <a:pt x="471" y="5"/>
                  </a:lnTo>
                  <a:lnTo>
                    <a:pt x="475" y="5"/>
                  </a:lnTo>
                  <a:lnTo>
                    <a:pt x="479" y="5"/>
                  </a:lnTo>
                  <a:lnTo>
                    <a:pt x="484" y="0"/>
                  </a:lnTo>
                  <a:lnTo>
                    <a:pt x="488" y="0"/>
                  </a:lnTo>
                  <a:lnTo>
                    <a:pt x="492" y="0"/>
                  </a:lnTo>
                  <a:lnTo>
                    <a:pt x="496" y="0"/>
                  </a:lnTo>
                  <a:lnTo>
                    <a:pt x="501" y="0"/>
                  </a:lnTo>
                  <a:lnTo>
                    <a:pt x="505" y="0"/>
                  </a:lnTo>
                  <a:lnTo>
                    <a:pt x="509" y="0"/>
                  </a:lnTo>
                  <a:lnTo>
                    <a:pt x="513" y="5"/>
                  </a:lnTo>
                  <a:lnTo>
                    <a:pt x="517" y="5"/>
                  </a:lnTo>
                  <a:lnTo>
                    <a:pt x="522" y="5"/>
                  </a:lnTo>
                  <a:lnTo>
                    <a:pt x="526" y="9"/>
                  </a:lnTo>
                  <a:lnTo>
                    <a:pt x="530" y="9"/>
                  </a:lnTo>
                  <a:lnTo>
                    <a:pt x="534" y="13"/>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 name="Freeform 603"/>
            <p:cNvSpPr>
              <a:spLocks/>
            </p:cNvSpPr>
            <p:nvPr/>
          </p:nvSpPr>
          <p:spPr bwMode="auto">
            <a:xfrm>
              <a:off x="1708" y="2695"/>
              <a:ext cx="509" cy="414"/>
            </a:xfrm>
            <a:custGeom>
              <a:avLst/>
              <a:gdLst>
                <a:gd name="T0" fmla="*/ 9 w 509"/>
                <a:gd name="T1" fmla="*/ 106 h 414"/>
                <a:gd name="T2" fmla="*/ 21 w 509"/>
                <a:gd name="T3" fmla="*/ 114 h 414"/>
                <a:gd name="T4" fmla="*/ 34 w 509"/>
                <a:gd name="T5" fmla="*/ 127 h 414"/>
                <a:gd name="T6" fmla="*/ 46 w 509"/>
                <a:gd name="T7" fmla="*/ 144 h 414"/>
                <a:gd name="T8" fmla="*/ 59 w 509"/>
                <a:gd name="T9" fmla="*/ 161 h 414"/>
                <a:gd name="T10" fmla="*/ 72 w 509"/>
                <a:gd name="T11" fmla="*/ 182 h 414"/>
                <a:gd name="T12" fmla="*/ 84 w 509"/>
                <a:gd name="T13" fmla="*/ 199 h 414"/>
                <a:gd name="T14" fmla="*/ 97 w 509"/>
                <a:gd name="T15" fmla="*/ 220 h 414"/>
                <a:gd name="T16" fmla="*/ 114 w 509"/>
                <a:gd name="T17" fmla="*/ 245 h 414"/>
                <a:gd name="T18" fmla="*/ 122 w 509"/>
                <a:gd name="T19" fmla="*/ 266 h 414"/>
                <a:gd name="T20" fmla="*/ 139 w 509"/>
                <a:gd name="T21" fmla="*/ 288 h 414"/>
                <a:gd name="T22" fmla="*/ 151 w 509"/>
                <a:gd name="T23" fmla="*/ 309 h 414"/>
                <a:gd name="T24" fmla="*/ 164 w 509"/>
                <a:gd name="T25" fmla="*/ 330 h 414"/>
                <a:gd name="T26" fmla="*/ 172 w 509"/>
                <a:gd name="T27" fmla="*/ 347 h 414"/>
                <a:gd name="T28" fmla="*/ 185 w 509"/>
                <a:gd name="T29" fmla="*/ 364 h 414"/>
                <a:gd name="T30" fmla="*/ 198 w 509"/>
                <a:gd name="T31" fmla="*/ 381 h 414"/>
                <a:gd name="T32" fmla="*/ 210 w 509"/>
                <a:gd name="T33" fmla="*/ 393 h 414"/>
                <a:gd name="T34" fmla="*/ 223 w 509"/>
                <a:gd name="T35" fmla="*/ 402 h 414"/>
                <a:gd name="T36" fmla="*/ 235 w 509"/>
                <a:gd name="T37" fmla="*/ 410 h 414"/>
                <a:gd name="T38" fmla="*/ 248 w 509"/>
                <a:gd name="T39" fmla="*/ 414 h 414"/>
                <a:gd name="T40" fmla="*/ 261 w 509"/>
                <a:gd name="T41" fmla="*/ 414 h 414"/>
                <a:gd name="T42" fmla="*/ 273 w 509"/>
                <a:gd name="T43" fmla="*/ 410 h 414"/>
                <a:gd name="T44" fmla="*/ 286 w 509"/>
                <a:gd name="T45" fmla="*/ 406 h 414"/>
                <a:gd name="T46" fmla="*/ 298 w 509"/>
                <a:gd name="T47" fmla="*/ 398 h 414"/>
                <a:gd name="T48" fmla="*/ 315 w 509"/>
                <a:gd name="T49" fmla="*/ 381 h 414"/>
                <a:gd name="T50" fmla="*/ 324 w 509"/>
                <a:gd name="T51" fmla="*/ 368 h 414"/>
                <a:gd name="T52" fmla="*/ 340 w 509"/>
                <a:gd name="T53" fmla="*/ 347 h 414"/>
                <a:gd name="T54" fmla="*/ 353 w 509"/>
                <a:gd name="T55" fmla="*/ 326 h 414"/>
                <a:gd name="T56" fmla="*/ 361 w 509"/>
                <a:gd name="T57" fmla="*/ 300 h 414"/>
                <a:gd name="T58" fmla="*/ 378 w 509"/>
                <a:gd name="T59" fmla="*/ 275 h 414"/>
                <a:gd name="T60" fmla="*/ 383 w 509"/>
                <a:gd name="T61" fmla="*/ 258 h 414"/>
                <a:gd name="T62" fmla="*/ 395 w 509"/>
                <a:gd name="T63" fmla="*/ 237 h 414"/>
                <a:gd name="T64" fmla="*/ 399 w 509"/>
                <a:gd name="T65" fmla="*/ 216 h 414"/>
                <a:gd name="T66" fmla="*/ 412 w 509"/>
                <a:gd name="T67" fmla="*/ 194 h 414"/>
                <a:gd name="T68" fmla="*/ 420 w 509"/>
                <a:gd name="T69" fmla="*/ 169 h 414"/>
                <a:gd name="T70" fmla="*/ 433 w 509"/>
                <a:gd name="T71" fmla="*/ 148 h 414"/>
                <a:gd name="T72" fmla="*/ 437 w 509"/>
                <a:gd name="T73" fmla="*/ 127 h 414"/>
                <a:gd name="T74" fmla="*/ 454 w 509"/>
                <a:gd name="T75" fmla="*/ 101 h 414"/>
                <a:gd name="T76" fmla="*/ 462 w 509"/>
                <a:gd name="T77" fmla="*/ 72 h 414"/>
                <a:gd name="T78" fmla="*/ 475 w 509"/>
                <a:gd name="T79" fmla="*/ 51 h 414"/>
                <a:gd name="T80" fmla="*/ 488 w 509"/>
                <a:gd name="T81" fmla="*/ 34 h 414"/>
                <a:gd name="T82" fmla="*/ 500 w 509"/>
                <a:gd name="T8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414">
                  <a:moveTo>
                    <a:pt x="0" y="97"/>
                  </a:moveTo>
                  <a:lnTo>
                    <a:pt x="4" y="101"/>
                  </a:lnTo>
                  <a:lnTo>
                    <a:pt x="9" y="106"/>
                  </a:lnTo>
                  <a:lnTo>
                    <a:pt x="13" y="106"/>
                  </a:lnTo>
                  <a:lnTo>
                    <a:pt x="17" y="110"/>
                  </a:lnTo>
                  <a:lnTo>
                    <a:pt x="21" y="114"/>
                  </a:lnTo>
                  <a:lnTo>
                    <a:pt x="25" y="118"/>
                  </a:lnTo>
                  <a:lnTo>
                    <a:pt x="30" y="123"/>
                  </a:lnTo>
                  <a:lnTo>
                    <a:pt x="34" y="127"/>
                  </a:lnTo>
                  <a:lnTo>
                    <a:pt x="38" y="131"/>
                  </a:lnTo>
                  <a:lnTo>
                    <a:pt x="46" y="139"/>
                  </a:lnTo>
                  <a:lnTo>
                    <a:pt x="46" y="144"/>
                  </a:lnTo>
                  <a:lnTo>
                    <a:pt x="51" y="148"/>
                  </a:lnTo>
                  <a:lnTo>
                    <a:pt x="59" y="156"/>
                  </a:lnTo>
                  <a:lnTo>
                    <a:pt x="59" y="161"/>
                  </a:lnTo>
                  <a:lnTo>
                    <a:pt x="63" y="165"/>
                  </a:lnTo>
                  <a:lnTo>
                    <a:pt x="72" y="173"/>
                  </a:lnTo>
                  <a:lnTo>
                    <a:pt x="72" y="182"/>
                  </a:lnTo>
                  <a:lnTo>
                    <a:pt x="76" y="186"/>
                  </a:lnTo>
                  <a:lnTo>
                    <a:pt x="84" y="194"/>
                  </a:lnTo>
                  <a:lnTo>
                    <a:pt x="84" y="199"/>
                  </a:lnTo>
                  <a:lnTo>
                    <a:pt x="93" y="207"/>
                  </a:lnTo>
                  <a:lnTo>
                    <a:pt x="93" y="216"/>
                  </a:lnTo>
                  <a:lnTo>
                    <a:pt x="97" y="220"/>
                  </a:lnTo>
                  <a:lnTo>
                    <a:pt x="105" y="228"/>
                  </a:lnTo>
                  <a:lnTo>
                    <a:pt x="105" y="237"/>
                  </a:lnTo>
                  <a:lnTo>
                    <a:pt x="114" y="245"/>
                  </a:lnTo>
                  <a:lnTo>
                    <a:pt x="114" y="249"/>
                  </a:lnTo>
                  <a:lnTo>
                    <a:pt x="122" y="258"/>
                  </a:lnTo>
                  <a:lnTo>
                    <a:pt x="122" y="266"/>
                  </a:lnTo>
                  <a:lnTo>
                    <a:pt x="130" y="275"/>
                  </a:lnTo>
                  <a:lnTo>
                    <a:pt x="130" y="279"/>
                  </a:lnTo>
                  <a:lnTo>
                    <a:pt x="139" y="288"/>
                  </a:lnTo>
                  <a:lnTo>
                    <a:pt x="139" y="296"/>
                  </a:lnTo>
                  <a:lnTo>
                    <a:pt x="143" y="300"/>
                  </a:lnTo>
                  <a:lnTo>
                    <a:pt x="151" y="309"/>
                  </a:lnTo>
                  <a:lnTo>
                    <a:pt x="151" y="317"/>
                  </a:lnTo>
                  <a:lnTo>
                    <a:pt x="156" y="321"/>
                  </a:lnTo>
                  <a:lnTo>
                    <a:pt x="164" y="330"/>
                  </a:lnTo>
                  <a:lnTo>
                    <a:pt x="164" y="334"/>
                  </a:lnTo>
                  <a:lnTo>
                    <a:pt x="172" y="343"/>
                  </a:lnTo>
                  <a:lnTo>
                    <a:pt x="172" y="347"/>
                  </a:lnTo>
                  <a:lnTo>
                    <a:pt x="181" y="355"/>
                  </a:lnTo>
                  <a:lnTo>
                    <a:pt x="181" y="359"/>
                  </a:lnTo>
                  <a:lnTo>
                    <a:pt x="185" y="364"/>
                  </a:lnTo>
                  <a:lnTo>
                    <a:pt x="193" y="372"/>
                  </a:lnTo>
                  <a:lnTo>
                    <a:pt x="193" y="376"/>
                  </a:lnTo>
                  <a:lnTo>
                    <a:pt x="198" y="381"/>
                  </a:lnTo>
                  <a:lnTo>
                    <a:pt x="202" y="385"/>
                  </a:lnTo>
                  <a:lnTo>
                    <a:pt x="206" y="389"/>
                  </a:lnTo>
                  <a:lnTo>
                    <a:pt x="210" y="393"/>
                  </a:lnTo>
                  <a:lnTo>
                    <a:pt x="214" y="398"/>
                  </a:lnTo>
                  <a:lnTo>
                    <a:pt x="219" y="402"/>
                  </a:lnTo>
                  <a:lnTo>
                    <a:pt x="223" y="402"/>
                  </a:lnTo>
                  <a:lnTo>
                    <a:pt x="227" y="406"/>
                  </a:lnTo>
                  <a:lnTo>
                    <a:pt x="231" y="410"/>
                  </a:lnTo>
                  <a:lnTo>
                    <a:pt x="235" y="410"/>
                  </a:lnTo>
                  <a:lnTo>
                    <a:pt x="240" y="410"/>
                  </a:lnTo>
                  <a:lnTo>
                    <a:pt x="244" y="414"/>
                  </a:lnTo>
                  <a:lnTo>
                    <a:pt x="248" y="414"/>
                  </a:lnTo>
                  <a:lnTo>
                    <a:pt x="252" y="414"/>
                  </a:lnTo>
                  <a:lnTo>
                    <a:pt x="256" y="414"/>
                  </a:lnTo>
                  <a:lnTo>
                    <a:pt x="261" y="414"/>
                  </a:lnTo>
                  <a:lnTo>
                    <a:pt x="265" y="414"/>
                  </a:lnTo>
                  <a:lnTo>
                    <a:pt x="269" y="414"/>
                  </a:lnTo>
                  <a:lnTo>
                    <a:pt x="273" y="410"/>
                  </a:lnTo>
                  <a:lnTo>
                    <a:pt x="277" y="410"/>
                  </a:lnTo>
                  <a:lnTo>
                    <a:pt x="282" y="406"/>
                  </a:lnTo>
                  <a:lnTo>
                    <a:pt x="286" y="406"/>
                  </a:lnTo>
                  <a:lnTo>
                    <a:pt x="290" y="402"/>
                  </a:lnTo>
                  <a:lnTo>
                    <a:pt x="294" y="398"/>
                  </a:lnTo>
                  <a:lnTo>
                    <a:pt x="298" y="398"/>
                  </a:lnTo>
                  <a:lnTo>
                    <a:pt x="303" y="393"/>
                  </a:lnTo>
                  <a:lnTo>
                    <a:pt x="307" y="389"/>
                  </a:lnTo>
                  <a:lnTo>
                    <a:pt x="315" y="381"/>
                  </a:lnTo>
                  <a:lnTo>
                    <a:pt x="315" y="376"/>
                  </a:lnTo>
                  <a:lnTo>
                    <a:pt x="319" y="372"/>
                  </a:lnTo>
                  <a:lnTo>
                    <a:pt x="324" y="368"/>
                  </a:lnTo>
                  <a:lnTo>
                    <a:pt x="332" y="359"/>
                  </a:lnTo>
                  <a:lnTo>
                    <a:pt x="332" y="355"/>
                  </a:lnTo>
                  <a:lnTo>
                    <a:pt x="340" y="347"/>
                  </a:lnTo>
                  <a:lnTo>
                    <a:pt x="340" y="338"/>
                  </a:lnTo>
                  <a:lnTo>
                    <a:pt x="345" y="334"/>
                  </a:lnTo>
                  <a:lnTo>
                    <a:pt x="353" y="326"/>
                  </a:lnTo>
                  <a:lnTo>
                    <a:pt x="353" y="317"/>
                  </a:lnTo>
                  <a:lnTo>
                    <a:pt x="361" y="309"/>
                  </a:lnTo>
                  <a:lnTo>
                    <a:pt x="361" y="300"/>
                  </a:lnTo>
                  <a:lnTo>
                    <a:pt x="370" y="292"/>
                  </a:lnTo>
                  <a:lnTo>
                    <a:pt x="370" y="283"/>
                  </a:lnTo>
                  <a:lnTo>
                    <a:pt x="378" y="275"/>
                  </a:lnTo>
                  <a:lnTo>
                    <a:pt x="378" y="266"/>
                  </a:lnTo>
                  <a:lnTo>
                    <a:pt x="383" y="262"/>
                  </a:lnTo>
                  <a:lnTo>
                    <a:pt x="383" y="258"/>
                  </a:lnTo>
                  <a:lnTo>
                    <a:pt x="387" y="254"/>
                  </a:lnTo>
                  <a:lnTo>
                    <a:pt x="387" y="245"/>
                  </a:lnTo>
                  <a:lnTo>
                    <a:pt x="395" y="237"/>
                  </a:lnTo>
                  <a:lnTo>
                    <a:pt x="395" y="228"/>
                  </a:lnTo>
                  <a:lnTo>
                    <a:pt x="399" y="224"/>
                  </a:lnTo>
                  <a:lnTo>
                    <a:pt x="399" y="216"/>
                  </a:lnTo>
                  <a:lnTo>
                    <a:pt x="408" y="207"/>
                  </a:lnTo>
                  <a:lnTo>
                    <a:pt x="408" y="199"/>
                  </a:lnTo>
                  <a:lnTo>
                    <a:pt x="412" y="194"/>
                  </a:lnTo>
                  <a:lnTo>
                    <a:pt x="412" y="186"/>
                  </a:lnTo>
                  <a:lnTo>
                    <a:pt x="420" y="178"/>
                  </a:lnTo>
                  <a:lnTo>
                    <a:pt x="420" y="169"/>
                  </a:lnTo>
                  <a:lnTo>
                    <a:pt x="425" y="165"/>
                  </a:lnTo>
                  <a:lnTo>
                    <a:pt x="425" y="156"/>
                  </a:lnTo>
                  <a:lnTo>
                    <a:pt x="433" y="148"/>
                  </a:lnTo>
                  <a:lnTo>
                    <a:pt x="433" y="139"/>
                  </a:lnTo>
                  <a:lnTo>
                    <a:pt x="437" y="135"/>
                  </a:lnTo>
                  <a:lnTo>
                    <a:pt x="437" y="127"/>
                  </a:lnTo>
                  <a:lnTo>
                    <a:pt x="446" y="118"/>
                  </a:lnTo>
                  <a:lnTo>
                    <a:pt x="446" y="110"/>
                  </a:lnTo>
                  <a:lnTo>
                    <a:pt x="454" y="101"/>
                  </a:lnTo>
                  <a:lnTo>
                    <a:pt x="454" y="89"/>
                  </a:lnTo>
                  <a:lnTo>
                    <a:pt x="462" y="80"/>
                  </a:lnTo>
                  <a:lnTo>
                    <a:pt x="462" y="72"/>
                  </a:lnTo>
                  <a:lnTo>
                    <a:pt x="471" y="63"/>
                  </a:lnTo>
                  <a:lnTo>
                    <a:pt x="471" y="55"/>
                  </a:lnTo>
                  <a:lnTo>
                    <a:pt x="475" y="51"/>
                  </a:lnTo>
                  <a:lnTo>
                    <a:pt x="479" y="46"/>
                  </a:lnTo>
                  <a:lnTo>
                    <a:pt x="479" y="42"/>
                  </a:lnTo>
                  <a:lnTo>
                    <a:pt x="488" y="34"/>
                  </a:lnTo>
                  <a:lnTo>
                    <a:pt x="488" y="25"/>
                  </a:lnTo>
                  <a:lnTo>
                    <a:pt x="492" y="21"/>
                  </a:lnTo>
                  <a:lnTo>
                    <a:pt x="500" y="13"/>
                  </a:lnTo>
                  <a:lnTo>
                    <a:pt x="500" y="8"/>
                  </a:lnTo>
                  <a:lnTo>
                    <a:pt x="509"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7" name="Freeform 604"/>
            <p:cNvSpPr>
              <a:spLocks/>
            </p:cNvSpPr>
            <p:nvPr/>
          </p:nvSpPr>
          <p:spPr bwMode="auto">
            <a:xfrm>
              <a:off x="2217" y="2665"/>
              <a:ext cx="390" cy="703"/>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8" name="Freeform 605"/>
            <p:cNvSpPr>
              <a:spLocks/>
            </p:cNvSpPr>
            <p:nvPr/>
          </p:nvSpPr>
          <p:spPr bwMode="auto">
            <a:xfrm>
              <a:off x="2607" y="1324"/>
              <a:ext cx="265" cy="1997"/>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9" name="Freeform 606"/>
            <p:cNvSpPr>
              <a:spLocks/>
            </p:cNvSpPr>
            <p:nvPr/>
          </p:nvSpPr>
          <p:spPr bwMode="auto">
            <a:xfrm>
              <a:off x="2872" y="892"/>
              <a:ext cx="109" cy="432"/>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0" name="Freeform 607"/>
            <p:cNvSpPr>
              <a:spLocks/>
            </p:cNvSpPr>
            <p:nvPr/>
          </p:nvSpPr>
          <p:spPr bwMode="auto">
            <a:xfrm>
              <a:off x="2986" y="892"/>
              <a:ext cx="281" cy="1951"/>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1" name="Freeform 608"/>
            <p:cNvSpPr>
              <a:spLocks/>
            </p:cNvSpPr>
            <p:nvPr/>
          </p:nvSpPr>
          <p:spPr bwMode="auto">
            <a:xfrm>
              <a:off x="3267" y="2843"/>
              <a:ext cx="319" cy="525"/>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2" name="Freeform 609"/>
            <p:cNvSpPr>
              <a:spLocks/>
            </p:cNvSpPr>
            <p:nvPr/>
          </p:nvSpPr>
          <p:spPr bwMode="auto">
            <a:xfrm>
              <a:off x="3586" y="2665"/>
              <a:ext cx="479" cy="444"/>
            </a:xfrm>
            <a:custGeom>
              <a:avLst/>
              <a:gdLst>
                <a:gd name="T0" fmla="*/ 5 w 479"/>
                <a:gd name="T1" fmla="*/ 182 h 444"/>
                <a:gd name="T2" fmla="*/ 13 w 479"/>
                <a:gd name="T3" fmla="*/ 165 h 444"/>
                <a:gd name="T4" fmla="*/ 17 w 479"/>
                <a:gd name="T5" fmla="*/ 144 h 444"/>
                <a:gd name="T6" fmla="*/ 26 w 479"/>
                <a:gd name="T7" fmla="*/ 131 h 444"/>
                <a:gd name="T8" fmla="*/ 30 w 479"/>
                <a:gd name="T9" fmla="*/ 110 h 444"/>
                <a:gd name="T10" fmla="*/ 47 w 479"/>
                <a:gd name="T11" fmla="*/ 81 h 444"/>
                <a:gd name="T12" fmla="*/ 55 w 479"/>
                <a:gd name="T13" fmla="*/ 55 h 444"/>
                <a:gd name="T14" fmla="*/ 72 w 479"/>
                <a:gd name="T15" fmla="*/ 34 h 444"/>
                <a:gd name="T16" fmla="*/ 80 w 479"/>
                <a:gd name="T17" fmla="*/ 17 h 444"/>
                <a:gd name="T18" fmla="*/ 93 w 479"/>
                <a:gd name="T19" fmla="*/ 4 h 444"/>
                <a:gd name="T20" fmla="*/ 106 w 479"/>
                <a:gd name="T21" fmla="*/ 0 h 444"/>
                <a:gd name="T22" fmla="*/ 118 w 479"/>
                <a:gd name="T23" fmla="*/ 0 h 444"/>
                <a:gd name="T24" fmla="*/ 131 w 479"/>
                <a:gd name="T25" fmla="*/ 0 h 444"/>
                <a:gd name="T26" fmla="*/ 143 w 479"/>
                <a:gd name="T27" fmla="*/ 9 h 444"/>
                <a:gd name="T28" fmla="*/ 156 w 479"/>
                <a:gd name="T29" fmla="*/ 21 h 444"/>
                <a:gd name="T30" fmla="*/ 169 w 479"/>
                <a:gd name="T31" fmla="*/ 34 h 444"/>
                <a:gd name="T32" fmla="*/ 185 w 479"/>
                <a:gd name="T33" fmla="*/ 55 h 444"/>
                <a:gd name="T34" fmla="*/ 194 w 479"/>
                <a:gd name="T35" fmla="*/ 72 h 444"/>
                <a:gd name="T36" fmla="*/ 202 w 479"/>
                <a:gd name="T37" fmla="*/ 93 h 444"/>
                <a:gd name="T38" fmla="*/ 219 w 479"/>
                <a:gd name="T39" fmla="*/ 119 h 444"/>
                <a:gd name="T40" fmla="*/ 227 w 479"/>
                <a:gd name="T41" fmla="*/ 148 h 444"/>
                <a:gd name="T42" fmla="*/ 244 w 479"/>
                <a:gd name="T43" fmla="*/ 178 h 444"/>
                <a:gd name="T44" fmla="*/ 248 w 479"/>
                <a:gd name="T45" fmla="*/ 199 h 444"/>
                <a:gd name="T46" fmla="*/ 261 w 479"/>
                <a:gd name="T47" fmla="*/ 220 h 444"/>
                <a:gd name="T48" fmla="*/ 269 w 479"/>
                <a:gd name="T49" fmla="*/ 246 h 444"/>
                <a:gd name="T50" fmla="*/ 282 w 479"/>
                <a:gd name="T51" fmla="*/ 267 h 444"/>
                <a:gd name="T52" fmla="*/ 286 w 479"/>
                <a:gd name="T53" fmla="*/ 284 h 444"/>
                <a:gd name="T54" fmla="*/ 299 w 479"/>
                <a:gd name="T55" fmla="*/ 305 h 444"/>
                <a:gd name="T56" fmla="*/ 307 w 479"/>
                <a:gd name="T57" fmla="*/ 330 h 444"/>
                <a:gd name="T58" fmla="*/ 324 w 479"/>
                <a:gd name="T59" fmla="*/ 356 h 444"/>
                <a:gd name="T60" fmla="*/ 337 w 479"/>
                <a:gd name="T61" fmla="*/ 377 h 444"/>
                <a:gd name="T62" fmla="*/ 349 w 479"/>
                <a:gd name="T63" fmla="*/ 398 h 444"/>
                <a:gd name="T64" fmla="*/ 358 w 479"/>
                <a:gd name="T65" fmla="*/ 411 h 444"/>
                <a:gd name="T66" fmla="*/ 370 w 479"/>
                <a:gd name="T67" fmla="*/ 428 h 444"/>
                <a:gd name="T68" fmla="*/ 383 w 479"/>
                <a:gd name="T69" fmla="*/ 436 h 444"/>
                <a:gd name="T70" fmla="*/ 395 w 479"/>
                <a:gd name="T71" fmla="*/ 440 h 444"/>
                <a:gd name="T72" fmla="*/ 408 w 479"/>
                <a:gd name="T73" fmla="*/ 444 h 444"/>
                <a:gd name="T74" fmla="*/ 421 w 479"/>
                <a:gd name="T75" fmla="*/ 444 h 444"/>
                <a:gd name="T76" fmla="*/ 433 w 479"/>
                <a:gd name="T77" fmla="*/ 440 h 444"/>
                <a:gd name="T78" fmla="*/ 446 w 479"/>
                <a:gd name="T79" fmla="*/ 432 h 444"/>
                <a:gd name="T80" fmla="*/ 458 w 479"/>
                <a:gd name="T81" fmla="*/ 423 h 444"/>
                <a:gd name="T82" fmla="*/ 471 w 479"/>
                <a:gd name="T83" fmla="*/ 4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44">
                  <a:moveTo>
                    <a:pt x="0" y="195"/>
                  </a:moveTo>
                  <a:lnTo>
                    <a:pt x="5" y="191"/>
                  </a:lnTo>
                  <a:lnTo>
                    <a:pt x="5" y="182"/>
                  </a:lnTo>
                  <a:lnTo>
                    <a:pt x="9" y="178"/>
                  </a:lnTo>
                  <a:lnTo>
                    <a:pt x="9" y="169"/>
                  </a:lnTo>
                  <a:lnTo>
                    <a:pt x="13" y="165"/>
                  </a:lnTo>
                  <a:lnTo>
                    <a:pt x="13" y="157"/>
                  </a:lnTo>
                  <a:lnTo>
                    <a:pt x="17" y="153"/>
                  </a:lnTo>
                  <a:lnTo>
                    <a:pt x="17" y="144"/>
                  </a:lnTo>
                  <a:lnTo>
                    <a:pt x="21" y="140"/>
                  </a:lnTo>
                  <a:lnTo>
                    <a:pt x="21" y="136"/>
                  </a:lnTo>
                  <a:lnTo>
                    <a:pt x="26" y="131"/>
                  </a:lnTo>
                  <a:lnTo>
                    <a:pt x="26" y="123"/>
                  </a:lnTo>
                  <a:lnTo>
                    <a:pt x="30" y="119"/>
                  </a:lnTo>
                  <a:lnTo>
                    <a:pt x="30" y="110"/>
                  </a:lnTo>
                  <a:lnTo>
                    <a:pt x="38" y="102"/>
                  </a:lnTo>
                  <a:lnTo>
                    <a:pt x="38" y="89"/>
                  </a:lnTo>
                  <a:lnTo>
                    <a:pt x="47" y="81"/>
                  </a:lnTo>
                  <a:lnTo>
                    <a:pt x="47" y="72"/>
                  </a:lnTo>
                  <a:lnTo>
                    <a:pt x="55" y="64"/>
                  </a:lnTo>
                  <a:lnTo>
                    <a:pt x="55" y="55"/>
                  </a:lnTo>
                  <a:lnTo>
                    <a:pt x="63" y="47"/>
                  </a:lnTo>
                  <a:lnTo>
                    <a:pt x="63" y="43"/>
                  </a:lnTo>
                  <a:lnTo>
                    <a:pt x="72" y="34"/>
                  </a:lnTo>
                  <a:lnTo>
                    <a:pt x="72" y="30"/>
                  </a:lnTo>
                  <a:lnTo>
                    <a:pt x="80" y="21"/>
                  </a:lnTo>
                  <a:lnTo>
                    <a:pt x="80" y="17"/>
                  </a:lnTo>
                  <a:lnTo>
                    <a:pt x="84" y="13"/>
                  </a:lnTo>
                  <a:lnTo>
                    <a:pt x="89" y="9"/>
                  </a:lnTo>
                  <a:lnTo>
                    <a:pt x="93" y="4"/>
                  </a:lnTo>
                  <a:lnTo>
                    <a:pt x="97" y="4"/>
                  </a:lnTo>
                  <a:lnTo>
                    <a:pt x="101" y="0"/>
                  </a:lnTo>
                  <a:lnTo>
                    <a:pt x="106" y="0"/>
                  </a:lnTo>
                  <a:lnTo>
                    <a:pt x="110" y="0"/>
                  </a:lnTo>
                  <a:lnTo>
                    <a:pt x="114" y="0"/>
                  </a:lnTo>
                  <a:lnTo>
                    <a:pt x="118" y="0"/>
                  </a:lnTo>
                  <a:lnTo>
                    <a:pt x="122" y="0"/>
                  </a:lnTo>
                  <a:lnTo>
                    <a:pt x="127" y="0"/>
                  </a:lnTo>
                  <a:lnTo>
                    <a:pt x="131" y="0"/>
                  </a:lnTo>
                  <a:lnTo>
                    <a:pt x="135" y="4"/>
                  </a:lnTo>
                  <a:lnTo>
                    <a:pt x="139" y="4"/>
                  </a:lnTo>
                  <a:lnTo>
                    <a:pt x="143" y="9"/>
                  </a:lnTo>
                  <a:lnTo>
                    <a:pt x="148" y="13"/>
                  </a:lnTo>
                  <a:lnTo>
                    <a:pt x="152" y="17"/>
                  </a:lnTo>
                  <a:lnTo>
                    <a:pt x="156" y="21"/>
                  </a:lnTo>
                  <a:lnTo>
                    <a:pt x="160" y="26"/>
                  </a:lnTo>
                  <a:lnTo>
                    <a:pt x="164" y="30"/>
                  </a:lnTo>
                  <a:lnTo>
                    <a:pt x="169" y="34"/>
                  </a:lnTo>
                  <a:lnTo>
                    <a:pt x="177" y="43"/>
                  </a:lnTo>
                  <a:lnTo>
                    <a:pt x="177" y="47"/>
                  </a:lnTo>
                  <a:lnTo>
                    <a:pt x="185" y="55"/>
                  </a:lnTo>
                  <a:lnTo>
                    <a:pt x="185" y="64"/>
                  </a:lnTo>
                  <a:lnTo>
                    <a:pt x="190" y="68"/>
                  </a:lnTo>
                  <a:lnTo>
                    <a:pt x="194" y="72"/>
                  </a:lnTo>
                  <a:lnTo>
                    <a:pt x="194" y="76"/>
                  </a:lnTo>
                  <a:lnTo>
                    <a:pt x="202" y="85"/>
                  </a:lnTo>
                  <a:lnTo>
                    <a:pt x="202" y="93"/>
                  </a:lnTo>
                  <a:lnTo>
                    <a:pt x="211" y="102"/>
                  </a:lnTo>
                  <a:lnTo>
                    <a:pt x="211" y="110"/>
                  </a:lnTo>
                  <a:lnTo>
                    <a:pt x="219" y="119"/>
                  </a:lnTo>
                  <a:lnTo>
                    <a:pt x="219" y="131"/>
                  </a:lnTo>
                  <a:lnTo>
                    <a:pt x="227" y="140"/>
                  </a:lnTo>
                  <a:lnTo>
                    <a:pt x="227" y="148"/>
                  </a:lnTo>
                  <a:lnTo>
                    <a:pt x="236" y="157"/>
                  </a:lnTo>
                  <a:lnTo>
                    <a:pt x="236" y="169"/>
                  </a:lnTo>
                  <a:lnTo>
                    <a:pt x="244" y="178"/>
                  </a:lnTo>
                  <a:lnTo>
                    <a:pt x="244" y="186"/>
                  </a:lnTo>
                  <a:lnTo>
                    <a:pt x="248" y="191"/>
                  </a:lnTo>
                  <a:lnTo>
                    <a:pt x="248" y="199"/>
                  </a:lnTo>
                  <a:lnTo>
                    <a:pt x="257" y="208"/>
                  </a:lnTo>
                  <a:lnTo>
                    <a:pt x="257" y="216"/>
                  </a:lnTo>
                  <a:lnTo>
                    <a:pt x="261" y="220"/>
                  </a:lnTo>
                  <a:lnTo>
                    <a:pt x="261" y="229"/>
                  </a:lnTo>
                  <a:lnTo>
                    <a:pt x="269" y="237"/>
                  </a:lnTo>
                  <a:lnTo>
                    <a:pt x="269" y="246"/>
                  </a:lnTo>
                  <a:lnTo>
                    <a:pt x="274" y="250"/>
                  </a:lnTo>
                  <a:lnTo>
                    <a:pt x="274" y="258"/>
                  </a:lnTo>
                  <a:lnTo>
                    <a:pt x="282" y="267"/>
                  </a:lnTo>
                  <a:lnTo>
                    <a:pt x="282" y="275"/>
                  </a:lnTo>
                  <a:lnTo>
                    <a:pt x="286" y="279"/>
                  </a:lnTo>
                  <a:lnTo>
                    <a:pt x="286" y="284"/>
                  </a:lnTo>
                  <a:lnTo>
                    <a:pt x="290" y="288"/>
                  </a:lnTo>
                  <a:lnTo>
                    <a:pt x="290" y="296"/>
                  </a:lnTo>
                  <a:lnTo>
                    <a:pt x="299" y="305"/>
                  </a:lnTo>
                  <a:lnTo>
                    <a:pt x="299" y="313"/>
                  </a:lnTo>
                  <a:lnTo>
                    <a:pt x="307" y="322"/>
                  </a:lnTo>
                  <a:lnTo>
                    <a:pt x="307" y="330"/>
                  </a:lnTo>
                  <a:lnTo>
                    <a:pt x="316" y="339"/>
                  </a:lnTo>
                  <a:lnTo>
                    <a:pt x="316" y="347"/>
                  </a:lnTo>
                  <a:lnTo>
                    <a:pt x="324" y="356"/>
                  </a:lnTo>
                  <a:lnTo>
                    <a:pt x="324" y="364"/>
                  </a:lnTo>
                  <a:lnTo>
                    <a:pt x="328" y="368"/>
                  </a:lnTo>
                  <a:lnTo>
                    <a:pt x="337" y="377"/>
                  </a:lnTo>
                  <a:lnTo>
                    <a:pt x="337" y="385"/>
                  </a:lnTo>
                  <a:lnTo>
                    <a:pt x="341" y="389"/>
                  </a:lnTo>
                  <a:lnTo>
                    <a:pt x="349" y="398"/>
                  </a:lnTo>
                  <a:lnTo>
                    <a:pt x="349" y="402"/>
                  </a:lnTo>
                  <a:lnTo>
                    <a:pt x="353" y="406"/>
                  </a:lnTo>
                  <a:lnTo>
                    <a:pt x="358" y="411"/>
                  </a:lnTo>
                  <a:lnTo>
                    <a:pt x="366" y="419"/>
                  </a:lnTo>
                  <a:lnTo>
                    <a:pt x="366" y="423"/>
                  </a:lnTo>
                  <a:lnTo>
                    <a:pt x="370" y="428"/>
                  </a:lnTo>
                  <a:lnTo>
                    <a:pt x="374" y="428"/>
                  </a:lnTo>
                  <a:lnTo>
                    <a:pt x="379" y="432"/>
                  </a:lnTo>
                  <a:lnTo>
                    <a:pt x="383" y="436"/>
                  </a:lnTo>
                  <a:lnTo>
                    <a:pt x="387" y="436"/>
                  </a:lnTo>
                  <a:lnTo>
                    <a:pt x="391" y="440"/>
                  </a:lnTo>
                  <a:lnTo>
                    <a:pt x="395" y="440"/>
                  </a:lnTo>
                  <a:lnTo>
                    <a:pt x="400" y="444"/>
                  </a:lnTo>
                  <a:lnTo>
                    <a:pt x="404" y="444"/>
                  </a:lnTo>
                  <a:lnTo>
                    <a:pt x="408" y="444"/>
                  </a:lnTo>
                  <a:lnTo>
                    <a:pt x="412" y="444"/>
                  </a:lnTo>
                  <a:lnTo>
                    <a:pt x="416" y="444"/>
                  </a:lnTo>
                  <a:lnTo>
                    <a:pt x="421" y="444"/>
                  </a:lnTo>
                  <a:lnTo>
                    <a:pt x="425" y="444"/>
                  </a:lnTo>
                  <a:lnTo>
                    <a:pt x="429" y="440"/>
                  </a:lnTo>
                  <a:lnTo>
                    <a:pt x="433" y="440"/>
                  </a:lnTo>
                  <a:lnTo>
                    <a:pt x="437" y="440"/>
                  </a:lnTo>
                  <a:lnTo>
                    <a:pt x="442" y="436"/>
                  </a:lnTo>
                  <a:lnTo>
                    <a:pt x="446" y="432"/>
                  </a:lnTo>
                  <a:lnTo>
                    <a:pt x="450" y="432"/>
                  </a:lnTo>
                  <a:lnTo>
                    <a:pt x="454" y="428"/>
                  </a:lnTo>
                  <a:lnTo>
                    <a:pt x="458" y="423"/>
                  </a:lnTo>
                  <a:lnTo>
                    <a:pt x="463" y="419"/>
                  </a:lnTo>
                  <a:lnTo>
                    <a:pt x="467" y="415"/>
                  </a:lnTo>
                  <a:lnTo>
                    <a:pt x="471" y="411"/>
                  </a:lnTo>
                  <a:lnTo>
                    <a:pt x="475" y="406"/>
                  </a:lnTo>
                  <a:lnTo>
                    <a:pt x="479" y="402"/>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3" name="Freeform 610"/>
            <p:cNvSpPr>
              <a:spLocks/>
            </p:cNvSpPr>
            <p:nvPr/>
          </p:nvSpPr>
          <p:spPr bwMode="auto">
            <a:xfrm>
              <a:off x="4065" y="2779"/>
              <a:ext cx="534" cy="288"/>
            </a:xfrm>
            <a:custGeom>
              <a:avLst/>
              <a:gdLst>
                <a:gd name="T0" fmla="*/ 13 w 534"/>
                <a:gd name="T1" fmla="*/ 275 h 288"/>
                <a:gd name="T2" fmla="*/ 21 w 534"/>
                <a:gd name="T3" fmla="*/ 259 h 288"/>
                <a:gd name="T4" fmla="*/ 34 w 534"/>
                <a:gd name="T5" fmla="*/ 237 h 288"/>
                <a:gd name="T6" fmla="*/ 47 w 534"/>
                <a:gd name="T7" fmla="*/ 220 h 288"/>
                <a:gd name="T8" fmla="*/ 64 w 534"/>
                <a:gd name="T9" fmla="*/ 195 h 288"/>
                <a:gd name="T10" fmla="*/ 72 w 534"/>
                <a:gd name="T11" fmla="*/ 174 h 288"/>
                <a:gd name="T12" fmla="*/ 85 w 534"/>
                <a:gd name="T13" fmla="*/ 153 h 288"/>
                <a:gd name="T14" fmla="*/ 101 w 534"/>
                <a:gd name="T15" fmla="*/ 132 h 288"/>
                <a:gd name="T16" fmla="*/ 110 w 534"/>
                <a:gd name="T17" fmla="*/ 110 h 288"/>
                <a:gd name="T18" fmla="*/ 127 w 534"/>
                <a:gd name="T19" fmla="*/ 89 h 288"/>
                <a:gd name="T20" fmla="*/ 135 w 534"/>
                <a:gd name="T21" fmla="*/ 72 h 288"/>
                <a:gd name="T22" fmla="*/ 148 w 534"/>
                <a:gd name="T23" fmla="*/ 55 h 288"/>
                <a:gd name="T24" fmla="*/ 160 w 534"/>
                <a:gd name="T25" fmla="*/ 39 h 288"/>
                <a:gd name="T26" fmla="*/ 173 w 534"/>
                <a:gd name="T27" fmla="*/ 26 h 288"/>
                <a:gd name="T28" fmla="*/ 185 w 534"/>
                <a:gd name="T29" fmla="*/ 17 h 288"/>
                <a:gd name="T30" fmla="*/ 198 w 534"/>
                <a:gd name="T31" fmla="*/ 9 h 288"/>
                <a:gd name="T32" fmla="*/ 211 w 534"/>
                <a:gd name="T33" fmla="*/ 5 h 288"/>
                <a:gd name="T34" fmla="*/ 223 w 534"/>
                <a:gd name="T35" fmla="*/ 0 h 288"/>
                <a:gd name="T36" fmla="*/ 236 w 534"/>
                <a:gd name="T37" fmla="*/ 0 h 288"/>
                <a:gd name="T38" fmla="*/ 248 w 534"/>
                <a:gd name="T39" fmla="*/ 5 h 288"/>
                <a:gd name="T40" fmla="*/ 261 w 534"/>
                <a:gd name="T41" fmla="*/ 9 h 288"/>
                <a:gd name="T42" fmla="*/ 274 w 534"/>
                <a:gd name="T43" fmla="*/ 17 h 288"/>
                <a:gd name="T44" fmla="*/ 286 w 534"/>
                <a:gd name="T45" fmla="*/ 26 h 288"/>
                <a:gd name="T46" fmla="*/ 299 w 534"/>
                <a:gd name="T47" fmla="*/ 39 h 288"/>
                <a:gd name="T48" fmla="*/ 311 w 534"/>
                <a:gd name="T49" fmla="*/ 51 h 288"/>
                <a:gd name="T50" fmla="*/ 328 w 534"/>
                <a:gd name="T51" fmla="*/ 68 h 288"/>
                <a:gd name="T52" fmla="*/ 337 w 534"/>
                <a:gd name="T53" fmla="*/ 81 h 288"/>
                <a:gd name="T54" fmla="*/ 349 w 534"/>
                <a:gd name="T55" fmla="*/ 98 h 288"/>
                <a:gd name="T56" fmla="*/ 366 w 534"/>
                <a:gd name="T57" fmla="*/ 119 h 288"/>
                <a:gd name="T58" fmla="*/ 379 w 534"/>
                <a:gd name="T59" fmla="*/ 136 h 288"/>
                <a:gd name="T60" fmla="*/ 387 w 534"/>
                <a:gd name="T61" fmla="*/ 153 h 288"/>
                <a:gd name="T62" fmla="*/ 400 w 534"/>
                <a:gd name="T63" fmla="*/ 170 h 288"/>
                <a:gd name="T64" fmla="*/ 412 w 534"/>
                <a:gd name="T65" fmla="*/ 187 h 288"/>
                <a:gd name="T66" fmla="*/ 425 w 534"/>
                <a:gd name="T67" fmla="*/ 199 h 288"/>
                <a:gd name="T68" fmla="*/ 438 w 534"/>
                <a:gd name="T69" fmla="*/ 216 h 288"/>
                <a:gd name="T70" fmla="*/ 450 w 534"/>
                <a:gd name="T71" fmla="*/ 229 h 288"/>
                <a:gd name="T72" fmla="*/ 463 w 534"/>
                <a:gd name="T73" fmla="*/ 237 h 288"/>
                <a:gd name="T74" fmla="*/ 475 w 534"/>
                <a:gd name="T75" fmla="*/ 246 h 288"/>
                <a:gd name="T76" fmla="*/ 488 w 534"/>
                <a:gd name="T77" fmla="*/ 254 h 288"/>
                <a:gd name="T78" fmla="*/ 501 w 534"/>
                <a:gd name="T79" fmla="*/ 259 h 288"/>
                <a:gd name="T80" fmla="*/ 513 w 534"/>
                <a:gd name="T81" fmla="*/ 263 h 288"/>
                <a:gd name="T82" fmla="*/ 526 w 534"/>
                <a:gd name="T83"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88">
                  <a:moveTo>
                    <a:pt x="0" y="288"/>
                  </a:moveTo>
                  <a:lnTo>
                    <a:pt x="5" y="284"/>
                  </a:lnTo>
                  <a:lnTo>
                    <a:pt x="13" y="275"/>
                  </a:lnTo>
                  <a:lnTo>
                    <a:pt x="13" y="271"/>
                  </a:lnTo>
                  <a:lnTo>
                    <a:pt x="21" y="263"/>
                  </a:lnTo>
                  <a:lnTo>
                    <a:pt x="21" y="259"/>
                  </a:lnTo>
                  <a:lnTo>
                    <a:pt x="26" y="254"/>
                  </a:lnTo>
                  <a:lnTo>
                    <a:pt x="34" y="246"/>
                  </a:lnTo>
                  <a:lnTo>
                    <a:pt x="34" y="237"/>
                  </a:lnTo>
                  <a:lnTo>
                    <a:pt x="38" y="233"/>
                  </a:lnTo>
                  <a:lnTo>
                    <a:pt x="47" y="225"/>
                  </a:lnTo>
                  <a:lnTo>
                    <a:pt x="47" y="220"/>
                  </a:lnTo>
                  <a:lnTo>
                    <a:pt x="55" y="212"/>
                  </a:lnTo>
                  <a:lnTo>
                    <a:pt x="55" y="204"/>
                  </a:lnTo>
                  <a:lnTo>
                    <a:pt x="64" y="195"/>
                  </a:lnTo>
                  <a:lnTo>
                    <a:pt x="64" y="191"/>
                  </a:lnTo>
                  <a:lnTo>
                    <a:pt x="72" y="182"/>
                  </a:lnTo>
                  <a:lnTo>
                    <a:pt x="72" y="174"/>
                  </a:lnTo>
                  <a:lnTo>
                    <a:pt x="76" y="170"/>
                  </a:lnTo>
                  <a:lnTo>
                    <a:pt x="85" y="161"/>
                  </a:lnTo>
                  <a:lnTo>
                    <a:pt x="85" y="153"/>
                  </a:lnTo>
                  <a:lnTo>
                    <a:pt x="93" y="144"/>
                  </a:lnTo>
                  <a:lnTo>
                    <a:pt x="93" y="140"/>
                  </a:lnTo>
                  <a:lnTo>
                    <a:pt x="101" y="132"/>
                  </a:lnTo>
                  <a:lnTo>
                    <a:pt x="101" y="123"/>
                  </a:lnTo>
                  <a:lnTo>
                    <a:pt x="110" y="115"/>
                  </a:lnTo>
                  <a:lnTo>
                    <a:pt x="110" y="110"/>
                  </a:lnTo>
                  <a:lnTo>
                    <a:pt x="118" y="102"/>
                  </a:lnTo>
                  <a:lnTo>
                    <a:pt x="118" y="98"/>
                  </a:lnTo>
                  <a:lnTo>
                    <a:pt x="127" y="89"/>
                  </a:lnTo>
                  <a:lnTo>
                    <a:pt x="127" y="85"/>
                  </a:lnTo>
                  <a:lnTo>
                    <a:pt x="135" y="77"/>
                  </a:lnTo>
                  <a:lnTo>
                    <a:pt x="135" y="72"/>
                  </a:lnTo>
                  <a:lnTo>
                    <a:pt x="143" y="64"/>
                  </a:lnTo>
                  <a:lnTo>
                    <a:pt x="143" y="60"/>
                  </a:lnTo>
                  <a:lnTo>
                    <a:pt x="148" y="55"/>
                  </a:lnTo>
                  <a:lnTo>
                    <a:pt x="152" y="51"/>
                  </a:lnTo>
                  <a:lnTo>
                    <a:pt x="160" y="43"/>
                  </a:lnTo>
                  <a:lnTo>
                    <a:pt x="160" y="39"/>
                  </a:lnTo>
                  <a:lnTo>
                    <a:pt x="164" y="34"/>
                  </a:lnTo>
                  <a:lnTo>
                    <a:pt x="169" y="30"/>
                  </a:lnTo>
                  <a:lnTo>
                    <a:pt x="173" y="26"/>
                  </a:lnTo>
                  <a:lnTo>
                    <a:pt x="177" y="22"/>
                  </a:lnTo>
                  <a:lnTo>
                    <a:pt x="181" y="22"/>
                  </a:lnTo>
                  <a:lnTo>
                    <a:pt x="185" y="17"/>
                  </a:lnTo>
                  <a:lnTo>
                    <a:pt x="190" y="13"/>
                  </a:lnTo>
                  <a:lnTo>
                    <a:pt x="194" y="13"/>
                  </a:lnTo>
                  <a:lnTo>
                    <a:pt x="198" y="9"/>
                  </a:lnTo>
                  <a:lnTo>
                    <a:pt x="202" y="9"/>
                  </a:lnTo>
                  <a:lnTo>
                    <a:pt x="206" y="5"/>
                  </a:lnTo>
                  <a:lnTo>
                    <a:pt x="211" y="5"/>
                  </a:lnTo>
                  <a:lnTo>
                    <a:pt x="215" y="5"/>
                  </a:lnTo>
                  <a:lnTo>
                    <a:pt x="219" y="0"/>
                  </a:lnTo>
                  <a:lnTo>
                    <a:pt x="223" y="0"/>
                  </a:lnTo>
                  <a:lnTo>
                    <a:pt x="227" y="0"/>
                  </a:lnTo>
                  <a:lnTo>
                    <a:pt x="232" y="0"/>
                  </a:lnTo>
                  <a:lnTo>
                    <a:pt x="236" y="0"/>
                  </a:lnTo>
                  <a:lnTo>
                    <a:pt x="240" y="0"/>
                  </a:lnTo>
                  <a:lnTo>
                    <a:pt x="244" y="5"/>
                  </a:lnTo>
                  <a:lnTo>
                    <a:pt x="248" y="5"/>
                  </a:lnTo>
                  <a:lnTo>
                    <a:pt x="253" y="5"/>
                  </a:lnTo>
                  <a:lnTo>
                    <a:pt x="257" y="9"/>
                  </a:lnTo>
                  <a:lnTo>
                    <a:pt x="261" y="9"/>
                  </a:lnTo>
                  <a:lnTo>
                    <a:pt x="265" y="13"/>
                  </a:lnTo>
                  <a:lnTo>
                    <a:pt x="269" y="13"/>
                  </a:lnTo>
                  <a:lnTo>
                    <a:pt x="274" y="17"/>
                  </a:lnTo>
                  <a:lnTo>
                    <a:pt x="278" y="22"/>
                  </a:lnTo>
                  <a:lnTo>
                    <a:pt x="282" y="22"/>
                  </a:lnTo>
                  <a:lnTo>
                    <a:pt x="286" y="26"/>
                  </a:lnTo>
                  <a:lnTo>
                    <a:pt x="290" y="30"/>
                  </a:lnTo>
                  <a:lnTo>
                    <a:pt x="295" y="34"/>
                  </a:lnTo>
                  <a:lnTo>
                    <a:pt x="299" y="39"/>
                  </a:lnTo>
                  <a:lnTo>
                    <a:pt x="303" y="43"/>
                  </a:lnTo>
                  <a:lnTo>
                    <a:pt x="307" y="47"/>
                  </a:lnTo>
                  <a:lnTo>
                    <a:pt x="311" y="51"/>
                  </a:lnTo>
                  <a:lnTo>
                    <a:pt x="316" y="55"/>
                  </a:lnTo>
                  <a:lnTo>
                    <a:pt x="320" y="60"/>
                  </a:lnTo>
                  <a:lnTo>
                    <a:pt x="328" y="68"/>
                  </a:lnTo>
                  <a:lnTo>
                    <a:pt x="328" y="72"/>
                  </a:lnTo>
                  <a:lnTo>
                    <a:pt x="332" y="77"/>
                  </a:lnTo>
                  <a:lnTo>
                    <a:pt x="337" y="81"/>
                  </a:lnTo>
                  <a:lnTo>
                    <a:pt x="345" y="89"/>
                  </a:lnTo>
                  <a:lnTo>
                    <a:pt x="345" y="94"/>
                  </a:lnTo>
                  <a:lnTo>
                    <a:pt x="349" y="98"/>
                  </a:lnTo>
                  <a:lnTo>
                    <a:pt x="358" y="106"/>
                  </a:lnTo>
                  <a:lnTo>
                    <a:pt x="358" y="110"/>
                  </a:lnTo>
                  <a:lnTo>
                    <a:pt x="366" y="119"/>
                  </a:lnTo>
                  <a:lnTo>
                    <a:pt x="366" y="123"/>
                  </a:lnTo>
                  <a:lnTo>
                    <a:pt x="370" y="127"/>
                  </a:lnTo>
                  <a:lnTo>
                    <a:pt x="379" y="136"/>
                  </a:lnTo>
                  <a:lnTo>
                    <a:pt x="379" y="140"/>
                  </a:lnTo>
                  <a:lnTo>
                    <a:pt x="387" y="149"/>
                  </a:lnTo>
                  <a:lnTo>
                    <a:pt x="387" y="153"/>
                  </a:lnTo>
                  <a:lnTo>
                    <a:pt x="391" y="157"/>
                  </a:lnTo>
                  <a:lnTo>
                    <a:pt x="400" y="165"/>
                  </a:lnTo>
                  <a:lnTo>
                    <a:pt x="400" y="170"/>
                  </a:lnTo>
                  <a:lnTo>
                    <a:pt x="404" y="174"/>
                  </a:lnTo>
                  <a:lnTo>
                    <a:pt x="412" y="182"/>
                  </a:lnTo>
                  <a:lnTo>
                    <a:pt x="412" y="187"/>
                  </a:lnTo>
                  <a:lnTo>
                    <a:pt x="416" y="191"/>
                  </a:lnTo>
                  <a:lnTo>
                    <a:pt x="421" y="195"/>
                  </a:lnTo>
                  <a:lnTo>
                    <a:pt x="425" y="199"/>
                  </a:lnTo>
                  <a:lnTo>
                    <a:pt x="433" y="208"/>
                  </a:lnTo>
                  <a:lnTo>
                    <a:pt x="433" y="212"/>
                  </a:lnTo>
                  <a:lnTo>
                    <a:pt x="438" y="216"/>
                  </a:lnTo>
                  <a:lnTo>
                    <a:pt x="442" y="220"/>
                  </a:lnTo>
                  <a:lnTo>
                    <a:pt x="446" y="225"/>
                  </a:lnTo>
                  <a:lnTo>
                    <a:pt x="450" y="229"/>
                  </a:lnTo>
                  <a:lnTo>
                    <a:pt x="454" y="233"/>
                  </a:lnTo>
                  <a:lnTo>
                    <a:pt x="459" y="233"/>
                  </a:lnTo>
                  <a:lnTo>
                    <a:pt x="463" y="237"/>
                  </a:lnTo>
                  <a:lnTo>
                    <a:pt x="467" y="242"/>
                  </a:lnTo>
                  <a:lnTo>
                    <a:pt x="471" y="246"/>
                  </a:lnTo>
                  <a:lnTo>
                    <a:pt x="475" y="246"/>
                  </a:lnTo>
                  <a:lnTo>
                    <a:pt x="480" y="250"/>
                  </a:lnTo>
                  <a:lnTo>
                    <a:pt x="484" y="254"/>
                  </a:lnTo>
                  <a:lnTo>
                    <a:pt x="488" y="254"/>
                  </a:lnTo>
                  <a:lnTo>
                    <a:pt x="492" y="259"/>
                  </a:lnTo>
                  <a:lnTo>
                    <a:pt x="496" y="259"/>
                  </a:lnTo>
                  <a:lnTo>
                    <a:pt x="501" y="259"/>
                  </a:lnTo>
                  <a:lnTo>
                    <a:pt x="505" y="263"/>
                  </a:lnTo>
                  <a:lnTo>
                    <a:pt x="509" y="263"/>
                  </a:lnTo>
                  <a:lnTo>
                    <a:pt x="513" y="263"/>
                  </a:lnTo>
                  <a:lnTo>
                    <a:pt x="517" y="263"/>
                  </a:lnTo>
                  <a:lnTo>
                    <a:pt x="522" y="263"/>
                  </a:lnTo>
                  <a:lnTo>
                    <a:pt x="526" y="263"/>
                  </a:lnTo>
                  <a:lnTo>
                    <a:pt x="530" y="263"/>
                  </a:lnTo>
                  <a:lnTo>
                    <a:pt x="534" y="263"/>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4" name="Freeform 611"/>
            <p:cNvSpPr>
              <a:spLocks/>
            </p:cNvSpPr>
            <p:nvPr/>
          </p:nvSpPr>
          <p:spPr bwMode="auto">
            <a:xfrm>
              <a:off x="4599" y="2826"/>
              <a:ext cx="534" cy="216"/>
            </a:xfrm>
            <a:custGeom>
              <a:avLst/>
              <a:gdLst>
                <a:gd name="T0" fmla="*/ 9 w 534"/>
                <a:gd name="T1" fmla="*/ 212 h 216"/>
                <a:gd name="T2" fmla="*/ 21 w 534"/>
                <a:gd name="T3" fmla="*/ 207 h 216"/>
                <a:gd name="T4" fmla="*/ 34 w 534"/>
                <a:gd name="T5" fmla="*/ 203 h 216"/>
                <a:gd name="T6" fmla="*/ 46 w 534"/>
                <a:gd name="T7" fmla="*/ 195 h 216"/>
                <a:gd name="T8" fmla="*/ 59 w 534"/>
                <a:gd name="T9" fmla="*/ 186 h 216"/>
                <a:gd name="T10" fmla="*/ 72 w 534"/>
                <a:gd name="T11" fmla="*/ 173 h 216"/>
                <a:gd name="T12" fmla="*/ 84 w 534"/>
                <a:gd name="T13" fmla="*/ 161 h 216"/>
                <a:gd name="T14" fmla="*/ 97 w 534"/>
                <a:gd name="T15" fmla="*/ 148 h 216"/>
                <a:gd name="T16" fmla="*/ 109 w 534"/>
                <a:gd name="T17" fmla="*/ 135 h 216"/>
                <a:gd name="T18" fmla="*/ 126 w 534"/>
                <a:gd name="T19" fmla="*/ 118 h 216"/>
                <a:gd name="T20" fmla="*/ 135 w 534"/>
                <a:gd name="T21" fmla="*/ 106 h 216"/>
                <a:gd name="T22" fmla="*/ 147 w 534"/>
                <a:gd name="T23" fmla="*/ 93 h 216"/>
                <a:gd name="T24" fmla="*/ 160 w 534"/>
                <a:gd name="T25" fmla="*/ 76 h 216"/>
                <a:gd name="T26" fmla="*/ 172 w 534"/>
                <a:gd name="T27" fmla="*/ 63 h 216"/>
                <a:gd name="T28" fmla="*/ 185 w 534"/>
                <a:gd name="T29" fmla="*/ 51 h 216"/>
                <a:gd name="T30" fmla="*/ 198 w 534"/>
                <a:gd name="T31" fmla="*/ 38 h 216"/>
                <a:gd name="T32" fmla="*/ 210 w 534"/>
                <a:gd name="T33" fmla="*/ 30 h 216"/>
                <a:gd name="T34" fmla="*/ 223 w 534"/>
                <a:gd name="T35" fmla="*/ 17 h 216"/>
                <a:gd name="T36" fmla="*/ 235 w 534"/>
                <a:gd name="T37" fmla="*/ 13 h 216"/>
                <a:gd name="T38" fmla="*/ 248 w 534"/>
                <a:gd name="T39" fmla="*/ 4 h 216"/>
                <a:gd name="T40" fmla="*/ 261 w 534"/>
                <a:gd name="T41" fmla="*/ 0 h 216"/>
                <a:gd name="T42" fmla="*/ 273 w 534"/>
                <a:gd name="T43" fmla="*/ 0 h 216"/>
                <a:gd name="T44" fmla="*/ 286 w 534"/>
                <a:gd name="T45" fmla="*/ 0 h 216"/>
                <a:gd name="T46" fmla="*/ 298 w 534"/>
                <a:gd name="T47" fmla="*/ 0 h 216"/>
                <a:gd name="T48" fmla="*/ 311 w 534"/>
                <a:gd name="T49" fmla="*/ 4 h 216"/>
                <a:gd name="T50" fmla="*/ 324 w 534"/>
                <a:gd name="T51" fmla="*/ 8 h 216"/>
                <a:gd name="T52" fmla="*/ 336 w 534"/>
                <a:gd name="T53" fmla="*/ 13 h 216"/>
                <a:gd name="T54" fmla="*/ 349 w 534"/>
                <a:gd name="T55" fmla="*/ 21 h 216"/>
                <a:gd name="T56" fmla="*/ 362 w 534"/>
                <a:gd name="T57" fmla="*/ 30 h 216"/>
                <a:gd name="T58" fmla="*/ 374 w 534"/>
                <a:gd name="T59" fmla="*/ 42 h 216"/>
                <a:gd name="T60" fmla="*/ 387 w 534"/>
                <a:gd name="T61" fmla="*/ 51 h 216"/>
                <a:gd name="T62" fmla="*/ 399 w 534"/>
                <a:gd name="T63" fmla="*/ 63 h 216"/>
                <a:gd name="T64" fmla="*/ 412 w 534"/>
                <a:gd name="T65" fmla="*/ 76 h 216"/>
                <a:gd name="T66" fmla="*/ 425 w 534"/>
                <a:gd name="T67" fmla="*/ 89 h 216"/>
                <a:gd name="T68" fmla="*/ 437 w 534"/>
                <a:gd name="T69" fmla="*/ 102 h 216"/>
                <a:gd name="T70" fmla="*/ 450 w 534"/>
                <a:gd name="T71" fmla="*/ 114 h 216"/>
                <a:gd name="T72" fmla="*/ 462 w 534"/>
                <a:gd name="T73" fmla="*/ 127 h 216"/>
                <a:gd name="T74" fmla="*/ 475 w 534"/>
                <a:gd name="T75" fmla="*/ 135 h 216"/>
                <a:gd name="T76" fmla="*/ 488 w 534"/>
                <a:gd name="T77" fmla="*/ 148 h 216"/>
                <a:gd name="T78" fmla="*/ 500 w 534"/>
                <a:gd name="T79" fmla="*/ 157 h 216"/>
                <a:gd name="T80" fmla="*/ 513 w 534"/>
                <a:gd name="T81" fmla="*/ 165 h 216"/>
                <a:gd name="T82" fmla="*/ 525 w 534"/>
                <a:gd name="T83"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216">
                  <a:moveTo>
                    <a:pt x="0" y="216"/>
                  </a:moveTo>
                  <a:lnTo>
                    <a:pt x="4" y="216"/>
                  </a:lnTo>
                  <a:lnTo>
                    <a:pt x="9" y="212"/>
                  </a:lnTo>
                  <a:lnTo>
                    <a:pt x="13" y="212"/>
                  </a:lnTo>
                  <a:lnTo>
                    <a:pt x="17" y="212"/>
                  </a:lnTo>
                  <a:lnTo>
                    <a:pt x="21" y="207"/>
                  </a:lnTo>
                  <a:lnTo>
                    <a:pt x="25" y="207"/>
                  </a:lnTo>
                  <a:lnTo>
                    <a:pt x="30" y="207"/>
                  </a:lnTo>
                  <a:lnTo>
                    <a:pt x="34" y="203"/>
                  </a:lnTo>
                  <a:lnTo>
                    <a:pt x="38" y="199"/>
                  </a:lnTo>
                  <a:lnTo>
                    <a:pt x="42" y="199"/>
                  </a:lnTo>
                  <a:lnTo>
                    <a:pt x="46" y="195"/>
                  </a:lnTo>
                  <a:lnTo>
                    <a:pt x="51" y="190"/>
                  </a:lnTo>
                  <a:lnTo>
                    <a:pt x="55" y="190"/>
                  </a:lnTo>
                  <a:lnTo>
                    <a:pt x="59" y="186"/>
                  </a:lnTo>
                  <a:lnTo>
                    <a:pt x="63" y="182"/>
                  </a:lnTo>
                  <a:lnTo>
                    <a:pt x="67" y="178"/>
                  </a:lnTo>
                  <a:lnTo>
                    <a:pt x="72" y="173"/>
                  </a:lnTo>
                  <a:lnTo>
                    <a:pt x="76" y="169"/>
                  </a:lnTo>
                  <a:lnTo>
                    <a:pt x="80" y="165"/>
                  </a:lnTo>
                  <a:lnTo>
                    <a:pt x="84" y="161"/>
                  </a:lnTo>
                  <a:lnTo>
                    <a:pt x="88" y="157"/>
                  </a:lnTo>
                  <a:lnTo>
                    <a:pt x="93" y="152"/>
                  </a:lnTo>
                  <a:lnTo>
                    <a:pt x="97" y="148"/>
                  </a:lnTo>
                  <a:lnTo>
                    <a:pt x="101" y="144"/>
                  </a:lnTo>
                  <a:lnTo>
                    <a:pt x="105" y="140"/>
                  </a:lnTo>
                  <a:lnTo>
                    <a:pt x="109" y="135"/>
                  </a:lnTo>
                  <a:lnTo>
                    <a:pt x="114" y="131"/>
                  </a:lnTo>
                  <a:lnTo>
                    <a:pt x="118" y="127"/>
                  </a:lnTo>
                  <a:lnTo>
                    <a:pt x="126" y="118"/>
                  </a:lnTo>
                  <a:lnTo>
                    <a:pt x="126" y="114"/>
                  </a:lnTo>
                  <a:lnTo>
                    <a:pt x="130" y="110"/>
                  </a:lnTo>
                  <a:lnTo>
                    <a:pt x="135" y="106"/>
                  </a:lnTo>
                  <a:lnTo>
                    <a:pt x="139" y="102"/>
                  </a:lnTo>
                  <a:lnTo>
                    <a:pt x="143" y="97"/>
                  </a:lnTo>
                  <a:lnTo>
                    <a:pt x="147" y="93"/>
                  </a:lnTo>
                  <a:lnTo>
                    <a:pt x="156" y="85"/>
                  </a:lnTo>
                  <a:lnTo>
                    <a:pt x="156" y="80"/>
                  </a:lnTo>
                  <a:lnTo>
                    <a:pt x="160" y="76"/>
                  </a:lnTo>
                  <a:lnTo>
                    <a:pt x="164" y="72"/>
                  </a:lnTo>
                  <a:lnTo>
                    <a:pt x="168" y="68"/>
                  </a:lnTo>
                  <a:lnTo>
                    <a:pt x="172" y="63"/>
                  </a:lnTo>
                  <a:lnTo>
                    <a:pt x="177" y="59"/>
                  </a:lnTo>
                  <a:lnTo>
                    <a:pt x="181" y="55"/>
                  </a:lnTo>
                  <a:lnTo>
                    <a:pt x="185" y="51"/>
                  </a:lnTo>
                  <a:lnTo>
                    <a:pt x="189" y="47"/>
                  </a:lnTo>
                  <a:lnTo>
                    <a:pt x="193" y="42"/>
                  </a:lnTo>
                  <a:lnTo>
                    <a:pt x="198" y="38"/>
                  </a:lnTo>
                  <a:lnTo>
                    <a:pt x="202" y="34"/>
                  </a:lnTo>
                  <a:lnTo>
                    <a:pt x="206" y="30"/>
                  </a:lnTo>
                  <a:lnTo>
                    <a:pt x="210" y="30"/>
                  </a:lnTo>
                  <a:lnTo>
                    <a:pt x="214" y="25"/>
                  </a:lnTo>
                  <a:lnTo>
                    <a:pt x="219" y="21"/>
                  </a:lnTo>
                  <a:lnTo>
                    <a:pt x="223" y="17"/>
                  </a:lnTo>
                  <a:lnTo>
                    <a:pt x="227" y="17"/>
                  </a:lnTo>
                  <a:lnTo>
                    <a:pt x="231" y="13"/>
                  </a:lnTo>
                  <a:lnTo>
                    <a:pt x="235" y="13"/>
                  </a:lnTo>
                  <a:lnTo>
                    <a:pt x="240" y="8"/>
                  </a:lnTo>
                  <a:lnTo>
                    <a:pt x="244" y="8"/>
                  </a:lnTo>
                  <a:lnTo>
                    <a:pt x="248" y="4"/>
                  </a:lnTo>
                  <a:lnTo>
                    <a:pt x="252" y="4"/>
                  </a:lnTo>
                  <a:lnTo>
                    <a:pt x="256" y="4"/>
                  </a:lnTo>
                  <a:lnTo>
                    <a:pt x="261" y="0"/>
                  </a:lnTo>
                  <a:lnTo>
                    <a:pt x="265" y="0"/>
                  </a:lnTo>
                  <a:lnTo>
                    <a:pt x="269" y="0"/>
                  </a:lnTo>
                  <a:lnTo>
                    <a:pt x="273" y="0"/>
                  </a:lnTo>
                  <a:lnTo>
                    <a:pt x="277" y="0"/>
                  </a:lnTo>
                  <a:lnTo>
                    <a:pt x="282" y="0"/>
                  </a:lnTo>
                  <a:lnTo>
                    <a:pt x="286" y="0"/>
                  </a:lnTo>
                  <a:lnTo>
                    <a:pt x="290" y="0"/>
                  </a:lnTo>
                  <a:lnTo>
                    <a:pt x="294" y="0"/>
                  </a:lnTo>
                  <a:lnTo>
                    <a:pt x="298" y="0"/>
                  </a:lnTo>
                  <a:lnTo>
                    <a:pt x="303" y="0"/>
                  </a:lnTo>
                  <a:lnTo>
                    <a:pt x="307" y="0"/>
                  </a:lnTo>
                  <a:lnTo>
                    <a:pt x="311" y="4"/>
                  </a:lnTo>
                  <a:lnTo>
                    <a:pt x="315" y="4"/>
                  </a:lnTo>
                  <a:lnTo>
                    <a:pt x="320" y="4"/>
                  </a:lnTo>
                  <a:lnTo>
                    <a:pt x="324" y="8"/>
                  </a:lnTo>
                  <a:lnTo>
                    <a:pt x="328" y="8"/>
                  </a:lnTo>
                  <a:lnTo>
                    <a:pt x="332" y="13"/>
                  </a:lnTo>
                  <a:lnTo>
                    <a:pt x="336" y="13"/>
                  </a:lnTo>
                  <a:lnTo>
                    <a:pt x="341" y="17"/>
                  </a:lnTo>
                  <a:lnTo>
                    <a:pt x="345" y="21"/>
                  </a:lnTo>
                  <a:lnTo>
                    <a:pt x="349" y="21"/>
                  </a:lnTo>
                  <a:lnTo>
                    <a:pt x="353" y="25"/>
                  </a:lnTo>
                  <a:lnTo>
                    <a:pt x="357" y="30"/>
                  </a:lnTo>
                  <a:lnTo>
                    <a:pt x="362" y="30"/>
                  </a:lnTo>
                  <a:lnTo>
                    <a:pt x="366" y="34"/>
                  </a:lnTo>
                  <a:lnTo>
                    <a:pt x="370" y="38"/>
                  </a:lnTo>
                  <a:lnTo>
                    <a:pt x="374" y="42"/>
                  </a:lnTo>
                  <a:lnTo>
                    <a:pt x="378" y="47"/>
                  </a:lnTo>
                  <a:lnTo>
                    <a:pt x="383" y="47"/>
                  </a:lnTo>
                  <a:lnTo>
                    <a:pt x="387" y="51"/>
                  </a:lnTo>
                  <a:lnTo>
                    <a:pt x="391" y="55"/>
                  </a:lnTo>
                  <a:lnTo>
                    <a:pt x="395" y="59"/>
                  </a:lnTo>
                  <a:lnTo>
                    <a:pt x="399" y="63"/>
                  </a:lnTo>
                  <a:lnTo>
                    <a:pt x="404" y="68"/>
                  </a:lnTo>
                  <a:lnTo>
                    <a:pt x="408" y="72"/>
                  </a:lnTo>
                  <a:lnTo>
                    <a:pt x="412" y="76"/>
                  </a:lnTo>
                  <a:lnTo>
                    <a:pt x="416" y="80"/>
                  </a:lnTo>
                  <a:lnTo>
                    <a:pt x="420" y="85"/>
                  </a:lnTo>
                  <a:lnTo>
                    <a:pt x="425" y="89"/>
                  </a:lnTo>
                  <a:lnTo>
                    <a:pt x="429" y="93"/>
                  </a:lnTo>
                  <a:lnTo>
                    <a:pt x="433" y="97"/>
                  </a:lnTo>
                  <a:lnTo>
                    <a:pt x="437" y="102"/>
                  </a:lnTo>
                  <a:lnTo>
                    <a:pt x="441" y="106"/>
                  </a:lnTo>
                  <a:lnTo>
                    <a:pt x="446" y="110"/>
                  </a:lnTo>
                  <a:lnTo>
                    <a:pt x="450" y="114"/>
                  </a:lnTo>
                  <a:lnTo>
                    <a:pt x="454" y="118"/>
                  </a:lnTo>
                  <a:lnTo>
                    <a:pt x="458" y="123"/>
                  </a:lnTo>
                  <a:lnTo>
                    <a:pt x="462" y="127"/>
                  </a:lnTo>
                  <a:lnTo>
                    <a:pt x="467" y="131"/>
                  </a:lnTo>
                  <a:lnTo>
                    <a:pt x="471" y="131"/>
                  </a:lnTo>
                  <a:lnTo>
                    <a:pt x="475" y="135"/>
                  </a:lnTo>
                  <a:lnTo>
                    <a:pt x="479" y="140"/>
                  </a:lnTo>
                  <a:lnTo>
                    <a:pt x="483" y="144"/>
                  </a:lnTo>
                  <a:lnTo>
                    <a:pt x="488" y="148"/>
                  </a:lnTo>
                  <a:lnTo>
                    <a:pt x="492" y="152"/>
                  </a:lnTo>
                  <a:lnTo>
                    <a:pt x="496" y="152"/>
                  </a:lnTo>
                  <a:lnTo>
                    <a:pt x="500" y="157"/>
                  </a:lnTo>
                  <a:lnTo>
                    <a:pt x="504" y="161"/>
                  </a:lnTo>
                  <a:lnTo>
                    <a:pt x="509" y="161"/>
                  </a:lnTo>
                  <a:lnTo>
                    <a:pt x="513" y="165"/>
                  </a:lnTo>
                  <a:lnTo>
                    <a:pt x="517" y="169"/>
                  </a:lnTo>
                  <a:lnTo>
                    <a:pt x="521" y="169"/>
                  </a:lnTo>
                  <a:lnTo>
                    <a:pt x="525" y="173"/>
                  </a:lnTo>
                  <a:lnTo>
                    <a:pt x="530" y="173"/>
                  </a:lnTo>
                  <a:lnTo>
                    <a:pt x="534" y="173"/>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5" name="Freeform 612"/>
            <p:cNvSpPr>
              <a:spLocks/>
            </p:cNvSpPr>
            <p:nvPr/>
          </p:nvSpPr>
          <p:spPr bwMode="auto">
            <a:xfrm>
              <a:off x="5133" y="2923"/>
              <a:ext cx="197" cy="89"/>
            </a:xfrm>
            <a:custGeom>
              <a:avLst/>
              <a:gdLst>
                <a:gd name="T0" fmla="*/ 0 w 197"/>
                <a:gd name="T1" fmla="*/ 76 h 89"/>
                <a:gd name="T2" fmla="*/ 4 w 197"/>
                <a:gd name="T3" fmla="*/ 81 h 89"/>
                <a:gd name="T4" fmla="*/ 8 w 197"/>
                <a:gd name="T5" fmla="*/ 81 h 89"/>
                <a:gd name="T6" fmla="*/ 12 w 197"/>
                <a:gd name="T7" fmla="*/ 85 h 89"/>
                <a:gd name="T8" fmla="*/ 17 w 197"/>
                <a:gd name="T9" fmla="*/ 85 h 89"/>
                <a:gd name="T10" fmla="*/ 21 w 197"/>
                <a:gd name="T11" fmla="*/ 85 h 89"/>
                <a:gd name="T12" fmla="*/ 25 w 197"/>
                <a:gd name="T13" fmla="*/ 85 h 89"/>
                <a:gd name="T14" fmla="*/ 29 w 197"/>
                <a:gd name="T15" fmla="*/ 85 h 89"/>
                <a:gd name="T16" fmla="*/ 33 w 197"/>
                <a:gd name="T17" fmla="*/ 89 h 89"/>
                <a:gd name="T18" fmla="*/ 38 w 197"/>
                <a:gd name="T19" fmla="*/ 89 h 89"/>
                <a:gd name="T20" fmla="*/ 42 w 197"/>
                <a:gd name="T21" fmla="*/ 89 h 89"/>
                <a:gd name="T22" fmla="*/ 46 w 197"/>
                <a:gd name="T23" fmla="*/ 89 h 89"/>
                <a:gd name="T24" fmla="*/ 50 w 197"/>
                <a:gd name="T25" fmla="*/ 89 h 89"/>
                <a:gd name="T26" fmla="*/ 54 w 197"/>
                <a:gd name="T27" fmla="*/ 85 h 89"/>
                <a:gd name="T28" fmla="*/ 59 w 197"/>
                <a:gd name="T29" fmla="*/ 85 h 89"/>
                <a:gd name="T30" fmla="*/ 63 w 197"/>
                <a:gd name="T31" fmla="*/ 85 h 89"/>
                <a:gd name="T32" fmla="*/ 67 w 197"/>
                <a:gd name="T33" fmla="*/ 85 h 89"/>
                <a:gd name="T34" fmla="*/ 71 w 197"/>
                <a:gd name="T35" fmla="*/ 85 h 89"/>
                <a:gd name="T36" fmla="*/ 75 w 197"/>
                <a:gd name="T37" fmla="*/ 81 h 89"/>
                <a:gd name="T38" fmla="*/ 80 w 197"/>
                <a:gd name="T39" fmla="*/ 81 h 89"/>
                <a:gd name="T40" fmla="*/ 84 w 197"/>
                <a:gd name="T41" fmla="*/ 81 h 89"/>
                <a:gd name="T42" fmla="*/ 88 w 197"/>
                <a:gd name="T43" fmla="*/ 76 h 89"/>
                <a:gd name="T44" fmla="*/ 92 w 197"/>
                <a:gd name="T45" fmla="*/ 76 h 89"/>
                <a:gd name="T46" fmla="*/ 96 w 197"/>
                <a:gd name="T47" fmla="*/ 72 h 89"/>
                <a:gd name="T48" fmla="*/ 101 w 197"/>
                <a:gd name="T49" fmla="*/ 72 h 89"/>
                <a:gd name="T50" fmla="*/ 105 w 197"/>
                <a:gd name="T51" fmla="*/ 68 h 89"/>
                <a:gd name="T52" fmla="*/ 109 w 197"/>
                <a:gd name="T53" fmla="*/ 68 h 89"/>
                <a:gd name="T54" fmla="*/ 113 w 197"/>
                <a:gd name="T55" fmla="*/ 64 h 89"/>
                <a:gd name="T56" fmla="*/ 117 w 197"/>
                <a:gd name="T57" fmla="*/ 64 h 89"/>
                <a:gd name="T58" fmla="*/ 122 w 197"/>
                <a:gd name="T59" fmla="*/ 60 h 89"/>
                <a:gd name="T60" fmla="*/ 126 w 197"/>
                <a:gd name="T61" fmla="*/ 55 h 89"/>
                <a:gd name="T62" fmla="*/ 130 w 197"/>
                <a:gd name="T63" fmla="*/ 55 h 89"/>
                <a:gd name="T64" fmla="*/ 134 w 197"/>
                <a:gd name="T65" fmla="*/ 51 h 89"/>
                <a:gd name="T66" fmla="*/ 138 w 197"/>
                <a:gd name="T67" fmla="*/ 47 h 89"/>
                <a:gd name="T68" fmla="*/ 143 w 197"/>
                <a:gd name="T69" fmla="*/ 43 h 89"/>
                <a:gd name="T70" fmla="*/ 147 w 197"/>
                <a:gd name="T71" fmla="*/ 43 h 89"/>
                <a:gd name="T72" fmla="*/ 151 w 197"/>
                <a:gd name="T73" fmla="*/ 38 h 89"/>
                <a:gd name="T74" fmla="*/ 155 w 197"/>
                <a:gd name="T75" fmla="*/ 34 h 89"/>
                <a:gd name="T76" fmla="*/ 159 w 197"/>
                <a:gd name="T77" fmla="*/ 30 h 89"/>
                <a:gd name="T78" fmla="*/ 164 w 197"/>
                <a:gd name="T79" fmla="*/ 26 h 89"/>
                <a:gd name="T80" fmla="*/ 168 w 197"/>
                <a:gd name="T81" fmla="*/ 21 h 89"/>
                <a:gd name="T82" fmla="*/ 172 w 197"/>
                <a:gd name="T83" fmla="*/ 21 h 89"/>
                <a:gd name="T84" fmla="*/ 176 w 197"/>
                <a:gd name="T85" fmla="*/ 17 h 89"/>
                <a:gd name="T86" fmla="*/ 181 w 197"/>
                <a:gd name="T87" fmla="*/ 13 h 89"/>
                <a:gd name="T88" fmla="*/ 185 w 197"/>
                <a:gd name="T89" fmla="*/ 9 h 89"/>
                <a:gd name="T90" fmla="*/ 189 w 197"/>
                <a:gd name="T91" fmla="*/ 5 h 89"/>
                <a:gd name="T92" fmla="*/ 193 w 197"/>
                <a:gd name="T93" fmla="*/ 0 h 89"/>
                <a:gd name="T94" fmla="*/ 197 w 197"/>
                <a:gd name="T9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89">
                  <a:moveTo>
                    <a:pt x="0" y="76"/>
                  </a:moveTo>
                  <a:lnTo>
                    <a:pt x="4" y="81"/>
                  </a:lnTo>
                  <a:lnTo>
                    <a:pt x="8" y="81"/>
                  </a:lnTo>
                  <a:lnTo>
                    <a:pt x="12" y="85"/>
                  </a:lnTo>
                  <a:lnTo>
                    <a:pt x="17" y="85"/>
                  </a:lnTo>
                  <a:lnTo>
                    <a:pt x="21" y="85"/>
                  </a:lnTo>
                  <a:lnTo>
                    <a:pt x="25" y="85"/>
                  </a:lnTo>
                  <a:lnTo>
                    <a:pt x="29" y="85"/>
                  </a:lnTo>
                  <a:lnTo>
                    <a:pt x="33" y="89"/>
                  </a:lnTo>
                  <a:lnTo>
                    <a:pt x="38" y="89"/>
                  </a:lnTo>
                  <a:lnTo>
                    <a:pt x="42" y="89"/>
                  </a:lnTo>
                  <a:lnTo>
                    <a:pt x="46" y="89"/>
                  </a:lnTo>
                  <a:lnTo>
                    <a:pt x="50" y="89"/>
                  </a:lnTo>
                  <a:lnTo>
                    <a:pt x="54" y="85"/>
                  </a:lnTo>
                  <a:lnTo>
                    <a:pt x="59" y="85"/>
                  </a:lnTo>
                  <a:lnTo>
                    <a:pt x="63" y="85"/>
                  </a:lnTo>
                  <a:lnTo>
                    <a:pt x="67" y="85"/>
                  </a:lnTo>
                  <a:lnTo>
                    <a:pt x="71" y="85"/>
                  </a:lnTo>
                  <a:lnTo>
                    <a:pt x="75" y="81"/>
                  </a:lnTo>
                  <a:lnTo>
                    <a:pt x="80" y="81"/>
                  </a:lnTo>
                  <a:lnTo>
                    <a:pt x="84" y="81"/>
                  </a:lnTo>
                  <a:lnTo>
                    <a:pt x="88" y="76"/>
                  </a:lnTo>
                  <a:lnTo>
                    <a:pt x="92" y="76"/>
                  </a:lnTo>
                  <a:lnTo>
                    <a:pt x="96" y="72"/>
                  </a:lnTo>
                  <a:lnTo>
                    <a:pt x="101" y="72"/>
                  </a:lnTo>
                  <a:lnTo>
                    <a:pt x="105" y="68"/>
                  </a:lnTo>
                  <a:lnTo>
                    <a:pt x="109" y="68"/>
                  </a:lnTo>
                  <a:lnTo>
                    <a:pt x="113" y="64"/>
                  </a:lnTo>
                  <a:lnTo>
                    <a:pt x="117" y="64"/>
                  </a:lnTo>
                  <a:lnTo>
                    <a:pt x="122" y="60"/>
                  </a:lnTo>
                  <a:lnTo>
                    <a:pt x="126" y="55"/>
                  </a:lnTo>
                  <a:lnTo>
                    <a:pt x="130" y="55"/>
                  </a:lnTo>
                  <a:lnTo>
                    <a:pt x="134" y="51"/>
                  </a:lnTo>
                  <a:lnTo>
                    <a:pt x="138" y="47"/>
                  </a:lnTo>
                  <a:lnTo>
                    <a:pt x="143" y="43"/>
                  </a:lnTo>
                  <a:lnTo>
                    <a:pt x="147" y="43"/>
                  </a:lnTo>
                  <a:lnTo>
                    <a:pt x="151" y="38"/>
                  </a:lnTo>
                  <a:lnTo>
                    <a:pt x="155" y="34"/>
                  </a:lnTo>
                  <a:lnTo>
                    <a:pt x="159" y="30"/>
                  </a:lnTo>
                  <a:lnTo>
                    <a:pt x="164" y="26"/>
                  </a:lnTo>
                  <a:lnTo>
                    <a:pt x="168" y="21"/>
                  </a:lnTo>
                  <a:lnTo>
                    <a:pt x="172" y="21"/>
                  </a:lnTo>
                  <a:lnTo>
                    <a:pt x="176" y="17"/>
                  </a:lnTo>
                  <a:lnTo>
                    <a:pt x="181" y="13"/>
                  </a:lnTo>
                  <a:lnTo>
                    <a:pt x="185" y="9"/>
                  </a:lnTo>
                  <a:lnTo>
                    <a:pt x="189" y="5"/>
                  </a:lnTo>
                  <a:lnTo>
                    <a:pt x="193" y="0"/>
                  </a:lnTo>
                  <a:lnTo>
                    <a:pt x="197"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86" name="Rectangle 330"/>
          <p:cNvSpPr>
            <a:spLocks noChangeArrowheads="1"/>
          </p:cNvSpPr>
          <p:nvPr/>
        </p:nvSpPr>
        <p:spPr bwMode="auto">
          <a:xfrm>
            <a:off x="1443908" y="1984524"/>
            <a:ext cx="183194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dirty="0" smtClean="0">
                <a:ea typeface="楷体_GB2312" pitchFamily="49" charset="-122"/>
              </a:rPr>
              <a:t>Serial to parallel</a:t>
            </a:r>
            <a:endParaRPr lang="zh-CN" altLang="en-US" sz="2800" b="1" dirty="0">
              <a:ea typeface="楷体_GB2312" pitchFamily="49" charset="-122"/>
            </a:endParaRPr>
          </a:p>
        </p:txBody>
      </p:sp>
      <p:sp>
        <p:nvSpPr>
          <p:cNvPr id="311" name="Line 329"/>
          <p:cNvSpPr>
            <a:spLocks noChangeShapeType="1"/>
          </p:cNvSpPr>
          <p:nvPr/>
        </p:nvSpPr>
        <p:spPr bwMode="auto">
          <a:xfrm>
            <a:off x="1452724" y="2127969"/>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 name="组合 2"/>
          <p:cNvGrpSpPr/>
          <p:nvPr/>
        </p:nvGrpSpPr>
        <p:grpSpPr>
          <a:xfrm>
            <a:off x="683568" y="1701056"/>
            <a:ext cx="1009650" cy="431800"/>
            <a:chOff x="731999" y="1429883"/>
            <a:chExt cx="1009650" cy="431800"/>
          </a:xfrm>
        </p:grpSpPr>
        <p:grpSp>
          <p:nvGrpSpPr>
            <p:cNvPr id="287" name="Group 231"/>
            <p:cNvGrpSpPr>
              <a:grpSpLocks/>
            </p:cNvGrpSpPr>
            <p:nvPr/>
          </p:nvGrpSpPr>
          <p:grpSpPr bwMode="auto">
            <a:xfrm>
              <a:off x="1163799" y="1429883"/>
              <a:ext cx="73025" cy="431800"/>
              <a:chOff x="521" y="1117"/>
              <a:chExt cx="91" cy="362"/>
            </a:xfrm>
          </p:grpSpPr>
          <p:sp>
            <p:nvSpPr>
              <p:cNvPr id="288" name="Rectangle 7"/>
              <p:cNvSpPr>
                <a:spLocks noChangeArrowheads="1"/>
              </p:cNvSpPr>
              <p:nvPr/>
            </p:nvSpPr>
            <p:spPr bwMode="auto">
              <a:xfrm>
                <a:off x="521" y="1117"/>
                <a:ext cx="91" cy="18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 name="Rectangle 8"/>
              <p:cNvSpPr>
                <a:spLocks noChangeArrowheads="1"/>
              </p:cNvSpPr>
              <p:nvPr/>
            </p:nvSpPr>
            <p:spPr bwMode="auto">
              <a:xfrm>
                <a:off x="521" y="1298"/>
                <a:ext cx="91" cy="18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0" name="Group 232"/>
            <p:cNvGrpSpPr>
              <a:grpSpLocks/>
            </p:cNvGrpSpPr>
            <p:nvPr/>
          </p:nvGrpSpPr>
          <p:grpSpPr bwMode="auto">
            <a:xfrm>
              <a:off x="1236824" y="1429883"/>
              <a:ext cx="73025" cy="431800"/>
              <a:chOff x="612" y="1117"/>
              <a:chExt cx="91" cy="362"/>
            </a:xfrm>
          </p:grpSpPr>
          <p:sp>
            <p:nvSpPr>
              <p:cNvPr id="291" name="Rectangle 9"/>
              <p:cNvSpPr>
                <a:spLocks noChangeArrowheads="1"/>
              </p:cNvSpPr>
              <p:nvPr/>
            </p:nvSpPr>
            <p:spPr bwMode="auto">
              <a:xfrm>
                <a:off x="612" y="1117"/>
                <a:ext cx="91"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2" name="Rectangle 10"/>
              <p:cNvSpPr>
                <a:spLocks noChangeArrowheads="1"/>
              </p:cNvSpPr>
              <p:nvPr/>
            </p:nvSpPr>
            <p:spPr bwMode="auto">
              <a:xfrm>
                <a:off x="612" y="1298"/>
                <a:ext cx="91"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3" name="Group 233"/>
            <p:cNvGrpSpPr>
              <a:grpSpLocks/>
            </p:cNvGrpSpPr>
            <p:nvPr/>
          </p:nvGrpSpPr>
          <p:grpSpPr bwMode="auto">
            <a:xfrm>
              <a:off x="1308262" y="1429883"/>
              <a:ext cx="73025" cy="431800"/>
              <a:chOff x="703" y="1117"/>
              <a:chExt cx="91" cy="362"/>
            </a:xfrm>
          </p:grpSpPr>
          <p:sp>
            <p:nvSpPr>
              <p:cNvPr id="294" name="Rectangle 11"/>
              <p:cNvSpPr>
                <a:spLocks noChangeArrowheads="1"/>
              </p:cNvSpPr>
              <p:nvPr/>
            </p:nvSpPr>
            <p:spPr bwMode="auto">
              <a:xfrm>
                <a:off x="703" y="1117"/>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5" name="Rectangle 12"/>
              <p:cNvSpPr>
                <a:spLocks noChangeArrowheads="1"/>
              </p:cNvSpPr>
              <p:nvPr/>
            </p:nvSpPr>
            <p:spPr bwMode="auto">
              <a:xfrm>
                <a:off x="703" y="1298"/>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6" name="Group 234"/>
            <p:cNvGrpSpPr>
              <a:grpSpLocks/>
            </p:cNvGrpSpPr>
            <p:nvPr/>
          </p:nvGrpSpPr>
          <p:grpSpPr bwMode="auto">
            <a:xfrm>
              <a:off x="1379699" y="1429883"/>
              <a:ext cx="73025" cy="431800"/>
              <a:chOff x="793" y="1117"/>
              <a:chExt cx="91" cy="362"/>
            </a:xfrm>
          </p:grpSpPr>
          <p:sp>
            <p:nvSpPr>
              <p:cNvPr id="297" name="Rectangle 13"/>
              <p:cNvSpPr>
                <a:spLocks noChangeArrowheads="1"/>
              </p:cNvSpPr>
              <p:nvPr/>
            </p:nvSpPr>
            <p:spPr bwMode="auto">
              <a:xfrm>
                <a:off x="793" y="1117"/>
                <a:ext cx="91" cy="18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8" name="Rectangle 14"/>
              <p:cNvSpPr>
                <a:spLocks noChangeArrowheads="1"/>
              </p:cNvSpPr>
              <p:nvPr/>
            </p:nvSpPr>
            <p:spPr bwMode="auto">
              <a:xfrm>
                <a:off x="793" y="1298"/>
                <a:ext cx="91" cy="18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9" name="Group 235"/>
            <p:cNvGrpSpPr>
              <a:grpSpLocks/>
            </p:cNvGrpSpPr>
            <p:nvPr/>
          </p:nvGrpSpPr>
          <p:grpSpPr bwMode="auto">
            <a:xfrm>
              <a:off x="1452724" y="1429883"/>
              <a:ext cx="73025" cy="431800"/>
              <a:chOff x="884" y="1117"/>
              <a:chExt cx="91" cy="362"/>
            </a:xfrm>
          </p:grpSpPr>
          <p:sp>
            <p:nvSpPr>
              <p:cNvPr id="300" name="Rectangle 15"/>
              <p:cNvSpPr>
                <a:spLocks noChangeArrowheads="1"/>
              </p:cNvSpPr>
              <p:nvPr/>
            </p:nvSpPr>
            <p:spPr bwMode="auto">
              <a:xfrm>
                <a:off x="884" y="1117"/>
                <a:ext cx="91" cy="18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1" name="Rectangle 16"/>
              <p:cNvSpPr>
                <a:spLocks noChangeArrowheads="1"/>
              </p:cNvSpPr>
              <p:nvPr/>
            </p:nvSpPr>
            <p:spPr bwMode="auto">
              <a:xfrm>
                <a:off x="884" y="1298"/>
                <a:ext cx="91" cy="18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2" name="Group 236"/>
            <p:cNvGrpSpPr>
              <a:grpSpLocks/>
            </p:cNvGrpSpPr>
            <p:nvPr/>
          </p:nvGrpSpPr>
          <p:grpSpPr bwMode="auto">
            <a:xfrm>
              <a:off x="1524162" y="1429883"/>
              <a:ext cx="73025" cy="431800"/>
              <a:chOff x="975" y="1117"/>
              <a:chExt cx="91" cy="362"/>
            </a:xfrm>
          </p:grpSpPr>
          <p:sp>
            <p:nvSpPr>
              <p:cNvPr id="303" name="Rectangle 17"/>
              <p:cNvSpPr>
                <a:spLocks noChangeArrowheads="1"/>
              </p:cNvSpPr>
              <p:nvPr/>
            </p:nvSpPr>
            <p:spPr bwMode="auto">
              <a:xfrm>
                <a:off x="975" y="1117"/>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4" name="Rectangle 18"/>
              <p:cNvSpPr>
                <a:spLocks noChangeArrowheads="1"/>
              </p:cNvSpPr>
              <p:nvPr/>
            </p:nvSpPr>
            <p:spPr bwMode="auto">
              <a:xfrm>
                <a:off x="975" y="1298"/>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5" name="Group 237"/>
            <p:cNvGrpSpPr>
              <a:grpSpLocks/>
            </p:cNvGrpSpPr>
            <p:nvPr/>
          </p:nvGrpSpPr>
          <p:grpSpPr bwMode="auto">
            <a:xfrm>
              <a:off x="1595599" y="1429883"/>
              <a:ext cx="73025" cy="431800"/>
              <a:chOff x="1066" y="1117"/>
              <a:chExt cx="91" cy="362"/>
            </a:xfrm>
          </p:grpSpPr>
          <p:sp>
            <p:nvSpPr>
              <p:cNvPr id="306" name="Rectangle 19"/>
              <p:cNvSpPr>
                <a:spLocks noChangeArrowheads="1"/>
              </p:cNvSpPr>
              <p:nvPr/>
            </p:nvSpPr>
            <p:spPr bwMode="auto">
              <a:xfrm>
                <a:off x="1066" y="1117"/>
                <a:ext cx="91" cy="18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 name="Rectangle 20"/>
              <p:cNvSpPr>
                <a:spLocks noChangeArrowheads="1"/>
              </p:cNvSpPr>
              <p:nvPr/>
            </p:nvSpPr>
            <p:spPr bwMode="auto">
              <a:xfrm>
                <a:off x="1066" y="1298"/>
                <a:ext cx="91" cy="18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8" name="Group 238"/>
            <p:cNvGrpSpPr>
              <a:grpSpLocks/>
            </p:cNvGrpSpPr>
            <p:nvPr/>
          </p:nvGrpSpPr>
          <p:grpSpPr bwMode="auto">
            <a:xfrm>
              <a:off x="1668624" y="1429883"/>
              <a:ext cx="73025" cy="431800"/>
              <a:chOff x="1156" y="1117"/>
              <a:chExt cx="91" cy="362"/>
            </a:xfrm>
          </p:grpSpPr>
          <p:sp>
            <p:nvSpPr>
              <p:cNvPr id="309" name="Rectangle 21"/>
              <p:cNvSpPr>
                <a:spLocks noChangeArrowheads="1"/>
              </p:cNvSpPr>
              <p:nvPr/>
            </p:nvSpPr>
            <p:spPr bwMode="auto">
              <a:xfrm>
                <a:off x="1156" y="1117"/>
                <a:ext cx="91" cy="18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0" name="Rectangle 22"/>
              <p:cNvSpPr>
                <a:spLocks noChangeArrowheads="1"/>
              </p:cNvSpPr>
              <p:nvPr/>
            </p:nvSpPr>
            <p:spPr bwMode="auto">
              <a:xfrm>
                <a:off x="1156" y="1298"/>
                <a:ext cx="91" cy="18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12" name="Rectangle 332"/>
            <p:cNvSpPr>
              <a:spLocks noChangeArrowheads="1"/>
            </p:cNvSpPr>
            <p:nvPr/>
          </p:nvSpPr>
          <p:spPr bwMode="auto">
            <a:xfrm>
              <a:off x="731999" y="1499733"/>
              <a:ext cx="3603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i="1" dirty="0">
                  <a:latin typeface="Times New Roman" panose="02020603050405020304" pitchFamily="18" charset="0"/>
                  <a:ea typeface="楷体_GB2312" pitchFamily="49" charset="-122"/>
                </a:rPr>
                <a:t>T</a:t>
              </a:r>
              <a:r>
                <a:rPr lang="en-US" altLang="zh-CN" sz="1400" i="1" baseline="-25000" dirty="0">
                  <a:latin typeface="Times New Roman" panose="02020603050405020304" pitchFamily="18" charset="0"/>
                  <a:ea typeface="楷体_GB2312" pitchFamily="49" charset="-122"/>
                </a:rPr>
                <a:t>b</a:t>
              </a:r>
            </a:p>
          </p:txBody>
        </p:sp>
        <p:grpSp>
          <p:nvGrpSpPr>
            <p:cNvPr id="313" name="Group 335"/>
            <p:cNvGrpSpPr>
              <a:grpSpLocks/>
            </p:cNvGrpSpPr>
            <p:nvPr/>
          </p:nvGrpSpPr>
          <p:grpSpPr bwMode="auto">
            <a:xfrm>
              <a:off x="1163799" y="1429883"/>
              <a:ext cx="73025" cy="431800"/>
              <a:chOff x="521" y="1117"/>
              <a:chExt cx="91" cy="362"/>
            </a:xfrm>
          </p:grpSpPr>
          <p:sp>
            <p:nvSpPr>
              <p:cNvPr id="314" name="Rectangle 336"/>
              <p:cNvSpPr>
                <a:spLocks noChangeArrowheads="1"/>
              </p:cNvSpPr>
              <p:nvPr/>
            </p:nvSpPr>
            <p:spPr bwMode="auto">
              <a:xfrm>
                <a:off x="521" y="1117"/>
                <a:ext cx="91" cy="18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5" name="Rectangle 337"/>
              <p:cNvSpPr>
                <a:spLocks noChangeArrowheads="1"/>
              </p:cNvSpPr>
              <p:nvPr/>
            </p:nvSpPr>
            <p:spPr bwMode="auto">
              <a:xfrm>
                <a:off x="521" y="1298"/>
                <a:ext cx="91" cy="18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16" name="Group 338"/>
            <p:cNvGrpSpPr>
              <a:grpSpLocks/>
            </p:cNvGrpSpPr>
            <p:nvPr/>
          </p:nvGrpSpPr>
          <p:grpSpPr bwMode="auto">
            <a:xfrm>
              <a:off x="1236824" y="1429883"/>
              <a:ext cx="73025" cy="431800"/>
              <a:chOff x="612" y="1117"/>
              <a:chExt cx="91" cy="362"/>
            </a:xfrm>
          </p:grpSpPr>
          <p:sp>
            <p:nvSpPr>
              <p:cNvPr id="317" name="Rectangle 339"/>
              <p:cNvSpPr>
                <a:spLocks noChangeArrowheads="1"/>
              </p:cNvSpPr>
              <p:nvPr/>
            </p:nvSpPr>
            <p:spPr bwMode="auto">
              <a:xfrm>
                <a:off x="612" y="1117"/>
                <a:ext cx="91"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 name="Rectangle 340"/>
              <p:cNvSpPr>
                <a:spLocks noChangeArrowheads="1"/>
              </p:cNvSpPr>
              <p:nvPr/>
            </p:nvSpPr>
            <p:spPr bwMode="auto">
              <a:xfrm>
                <a:off x="612" y="1298"/>
                <a:ext cx="91"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19" name="Group 341"/>
            <p:cNvGrpSpPr>
              <a:grpSpLocks/>
            </p:cNvGrpSpPr>
            <p:nvPr/>
          </p:nvGrpSpPr>
          <p:grpSpPr bwMode="auto">
            <a:xfrm>
              <a:off x="1308262" y="1429883"/>
              <a:ext cx="73025" cy="431800"/>
              <a:chOff x="703" y="1117"/>
              <a:chExt cx="91" cy="362"/>
            </a:xfrm>
          </p:grpSpPr>
          <p:sp>
            <p:nvSpPr>
              <p:cNvPr id="320" name="Rectangle 342"/>
              <p:cNvSpPr>
                <a:spLocks noChangeArrowheads="1"/>
              </p:cNvSpPr>
              <p:nvPr/>
            </p:nvSpPr>
            <p:spPr bwMode="auto">
              <a:xfrm>
                <a:off x="703" y="1117"/>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 name="Rectangle 343"/>
              <p:cNvSpPr>
                <a:spLocks noChangeArrowheads="1"/>
              </p:cNvSpPr>
              <p:nvPr/>
            </p:nvSpPr>
            <p:spPr bwMode="auto">
              <a:xfrm>
                <a:off x="703" y="1298"/>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22" name="Group 344"/>
            <p:cNvGrpSpPr>
              <a:grpSpLocks/>
            </p:cNvGrpSpPr>
            <p:nvPr/>
          </p:nvGrpSpPr>
          <p:grpSpPr bwMode="auto">
            <a:xfrm>
              <a:off x="1379699" y="1429883"/>
              <a:ext cx="73025" cy="431800"/>
              <a:chOff x="793" y="1117"/>
              <a:chExt cx="91" cy="362"/>
            </a:xfrm>
          </p:grpSpPr>
          <p:sp>
            <p:nvSpPr>
              <p:cNvPr id="323" name="Rectangle 345"/>
              <p:cNvSpPr>
                <a:spLocks noChangeArrowheads="1"/>
              </p:cNvSpPr>
              <p:nvPr/>
            </p:nvSpPr>
            <p:spPr bwMode="auto">
              <a:xfrm>
                <a:off x="793" y="1117"/>
                <a:ext cx="91" cy="18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4" name="Rectangle 346"/>
              <p:cNvSpPr>
                <a:spLocks noChangeArrowheads="1"/>
              </p:cNvSpPr>
              <p:nvPr/>
            </p:nvSpPr>
            <p:spPr bwMode="auto">
              <a:xfrm>
                <a:off x="793" y="1298"/>
                <a:ext cx="91" cy="18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25" name="Group 347"/>
            <p:cNvGrpSpPr>
              <a:grpSpLocks/>
            </p:cNvGrpSpPr>
            <p:nvPr/>
          </p:nvGrpSpPr>
          <p:grpSpPr bwMode="auto">
            <a:xfrm>
              <a:off x="1452724" y="1429883"/>
              <a:ext cx="73025" cy="431800"/>
              <a:chOff x="884" y="1117"/>
              <a:chExt cx="91" cy="362"/>
            </a:xfrm>
          </p:grpSpPr>
          <p:sp>
            <p:nvSpPr>
              <p:cNvPr id="326" name="Rectangle 348"/>
              <p:cNvSpPr>
                <a:spLocks noChangeArrowheads="1"/>
              </p:cNvSpPr>
              <p:nvPr/>
            </p:nvSpPr>
            <p:spPr bwMode="auto">
              <a:xfrm>
                <a:off x="884" y="1117"/>
                <a:ext cx="91" cy="18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7" name="Rectangle 349"/>
              <p:cNvSpPr>
                <a:spLocks noChangeArrowheads="1"/>
              </p:cNvSpPr>
              <p:nvPr/>
            </p:nvSpPr>
            <p:spPr bwMode="auto">
              <a:xfrm>
                <a:off x="884" y="1298"/>
                <a:ext cx="91" cy="18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28" name="Group 350"/>
            <p:cNvGrpSpPr>
              <a:grpSpLocks/>
            </p:cNvGrpSpPr>
            <p:nvPr/>
          </p:nvGrpSpPr>
          <p:grpSpPr bwMode="auto">
            <a:xfrm>
              <a:off x="1524162" y="1429883"/>
              <a:ext cx="73025" cy="431800"/>
              <a:chOff x="975" y="1117"/>
              <a:chExt cx="91" cy="362"/>
            </a:xfrm>
          </p:grpSpPr>
          <p:sp>
            <p:nvSpPr>
              <p:cNvPr id="329" name="Rectangle 351"/>
              <p:cNvSpPr>
                <a:spLocks noChangeArrowheads="1"/>
              </p:cNvSpPr>
              <p:nvPr/>
            </p:nvSpPr>
            <p:spPr bwMode="auto">
              <a:xfrm>
                <a:off x="975" y="1117"/>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0" name="Rectangle 352"/>
              <p:cNvSpPr>
                <a:spLocks noChangeArrowheads="1"/>
              </p:cNvSpPr>
              <p:nvPr/>
            </p:nvSpPr>
            <p:spPr bwMode="auto">
              <a:xfrm>
                <a:off x="975" y="1298"/>
                <a:ext cx="91" cy="18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31" name="Group 353"/>
            <p:cNvGrpSpPr>
              <a:grpSpLocks/>
            </p:cNvGrpSpPr>
            <p:nvPr/>
          </p:nvGrpSpPr>
          <p:grpSpPr bwMode="auto">
            <a:xfrm>
              <a:off x="1595599" y="1429883"/>
              <a:ext cx="73025" cy="431800"/>
              <a:chOff x="1066" y="1117"/>
              <a:chExt cx="91" cy="362"/>
            </a:xfrm>
          </p:grpSpPr>
          <p:sp>
            <p:nvSpPr>
              <p:cNvPr id="332" name="Rectangle 354"/>
              <p:cNvSpPr>
                <a:spLocks noChangeArrowheads="1"/>
              </p:cNvSpPr>
              <p:nvPr/>
            </p:nvSpPr>
            <p:spPr bwMode="auto">
              <a:xfrm>
                <a:off x="1066" y="1117"/>
                <a:ext cx="91" cy="18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3" name="Rectangle 355"/>
              <p:cNvSpPr>
                <a:spLocks noChangeArrowheads="1"/>
              </p:cNvSpPr>
              <p:nvPr/>
            </p:nvSpPr>
            <p:spPr bwMode="auto">
              <a:xfrm>
                <a:off x="1066" y="1298"/>
                <a:ext cx="91" cy="18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34" name="Group 356"/>
            <p:cNvGrpSpPr>
              <a:grpSpLocks/>
            </p:cNvGrpSpPr>
            <p:nvPr/>
          </p:nvGrpSpPr>
          <p:grpSpPr bwMode="auto">
            <a:xfrm>
              <a:off x="1668624" y="1429883"/>
              <a:ext cx="73025" cy="431800"/>
              <a:chOff x="1156" y="1117"/>
              <a:chExt cx="91" cy="362"/>
            </a:xfrm>
          </p:grpSpPr>
          <p:sp>
            <p:nvSpPr>
              <p:cNvPr id="335" name="Rectangle 357"/>
              <p:cNvSpPr>
                <a:spLocks noChangeArrowheads="1"/>
              </p:cNvSpPr>
              <p:nvPr/>
            </p:nvSpPr>
            <p:spPr bwMode="auto">
              <a:xfrm>
                <a:off x="1156" y="1117"/>
                <a:ext cx="91" cy="18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6" name="Rectangle 358"/>
              <p:cNvSpPr>
                <a:spLocks noChangeArrowheads="1"/>
              </p:cNvSpPr>
              <p:nvPr/>
            </p:nvSpPr>
            <p:spPr bwMode="auto">
              <a:xfrm>
                <a:off x="1156" y="1298"/>
                <a:ext cx="91" cy="18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547" name="Group 641"/>
          <p:cNvGrpSpPr>
            <a:grpSpLocks/>
          </p:cNvGrpSpPr>
          <p:nvPr/>
        </p:nvGrpSpPr>
        <p:grpSpPr bwMode="auto">
          <a:xfrm>
            <a:off x="5220915" y="2470919"/>
            <a:ext cx="3311525" cy="454025"/>
            <a:chOff x="907" y="1695"/>
            <a:chExt cx="3621" cy="1010"/>
          </a:xfrm>
        </p:grpSpPr>
        <p:sp>
          <p:nvSpPr>
            <p:cNvPr id="548" name="Freeform 642"/>
            <p:cNvSpPr>
              <a:spLocks/>
            </p:cNvSpPr>
            <p:nvPr/>
          </p:nvSpPr>
          <p:spPr bwMode="auto">
            <a:xfrm>
              <a:off x="907" y="2594"/>
              <a:ext cx="244" cy="20"/>
            </a:xfrm>
            <a:custGeom>
              <a:avLst/>
              <a:gdLst>
                <a:gd name="T0" fmla="*/ 0 w 244"/>
                <a:gd name="T1" fmla="*/ 14 h 20"/>
                <a:gd name="T2" fmla="*/ 16 w 244"/>
                <a:gd name="T3" fmla="*/ 17 h 20"/>
                <a:gd name="T4" fmla="*/ 36 w 244"/>
                <a:gd name="T5" fmla="*/ 17 h 20"/>
                <a:gd name="T6" fmla="*/ 46 w 244"/>
                <a:gd name="T7" fmla="*/ 20 h 20"/>
                <a:gd name="T8" fmla="*/ 53 w 244"/>
                <a:gd name="T9" fmla="*/ 20 h 20"/>
                <a:gd name="T10" fmla="*/ 60 w 244"/>
                <a:gd name="T11" fmla="*/ 20 h 20"/>
                <a:gd name="T12" fmla="*/ 67 w 244"/>
                <a:gd name="T13" fmla="*/ 20 h 20"/>
                <a:gd name="T14" fmla="*/ 67 w 244"/>
                <a:gd name="T15" fmla="*/ 20 h 20"/>
                <a:gd name="T16" fmla="*/ 70 w 244"/>
                <a:gd name="T17" fmla="*/ 20 h 20"/>
                <a:gd name="T18" fmla="*/ 73 w 244"/>
                <a:gd name="T19" fmla="*/ 20 h 20"/>
                <a:gd name="T20" fmla="*/ 73 w 244"/>
                <a:gd name="T21" fmla="*/ 20 h 20"/>
                <a:gd name="T22" fmla="*/ 77 w 244"/>
                <a:gd name="T23" fmla="*/ 20 h 20"/>
                <a:gd name="T24" fmla="*/ 77 w 244"/>
                <a:gd name="T25" fmla="*/ 20 h 20"/>
                <a:gd name="T26" fmla="*/ 77 w 244"/>
                <a:gd name="T27" fmla="*/ 20 h 20"/>
                <a:gd name="T28" fmla="*/ 80 w 244"/>
                <a:gd name="T29" fmla="*/ 20 h 20"/>
                <a:gd name="T30" fmla="*/ 80 w 244"/>
                <a:gd name="T31" fmla="*/ 20 h 20"/>
                <a:gd name="T32" fmla="*/ 80 w 244"/>
                <a:gd name="T33" fmla="*/ 20 h 20"/>
                <a:gd name="T34" fmla="*/ 83 w 244"/>
                <a:gd name="T35" fmla="*/ 20 h 20"/>
                <a:gd name="T36" fmla="*/ 83 w 244"/>
                <a:gd name="T37" fmla="*/ 20 h 20"/>
                <a:gd name="T38" fmla="*/ 83 w 244"/>
                <a:gd name="T39" fmla="*/ 20 h 20"/>
                <a:gd name="T40" fmla="*/ 83 w 244"/>
                <a:gd name="T41" fmla="*/ 20 h 20"/>
                <a:gd name="T42" fmla="*/ 87 w 244"/>
                <a:gd name="T43" fmla="*/ 20 h 20"/>
                <a:gd name="T44" fmla="*/ 87 w 244"/>
                <a:gd name="T45" fmla="*/ 20 h 20"/>
                <a:gd name="T46" fmla="*/ 90 w 244"/>
                <a:gd name="T47" fmla="*/ 20 h 20"/>
                <a:gd name="T48" fmla="*/ 90 w 244"/>
                <a:gd name="T49" fmla="*/ 20 h 20"/>
                <a:gd name="T50" fmla="*/ 93 w 244"/>
                <a:gd name="T51" fmla="*/ 20 h 20"/>
                <a:gd name="T52" fmla="*/ 97 w 244"/>
                <a:gd name="T53" fmla="*/ 20 h 20"/>
                <a:gd name="T54" fmla="*/ 103 w 244"/>
                <a:gd name="T55" fmla="*/ 20 h 20"/>
                <a:gd name="T56" fmla="*/ 113 w 244"/>
                <a:gd name="T57" fmla="*/ 20 h 20"/>
                <a:gd name="T58" fmla="*/ 120 w 244"/>
                <a:gd name="T59" fmla="*/ 20 h 20"/>
                <a:gd name="T60" fmla="*/ 130 w 244"/>
                <a:gd name="T61" fmla="*/ 17 h 20"/>
                <a:gd name="T62" fmla="*/ 150 w 244"/>
                <a:gd name="T63" fmla="*/ 14 h 20"/>
                <a:gd name="T64" fmla="*/ 187 w 244"/>
                <a:gd name="T65" fmla="*/ 7 h 20"/>
                <a:gd name="T66" fmla="*/ 194 w 244"/>
                <a:gd name="T67" fmla="*/ 4 h 20"/>
                <a:gd name="T68" fmla="*/ 204 w 244"/>
                <a:gd name="T69" fmla="*/ 4 h 20"/>
                <a:gd name="T70" fmla="*/ 214 w 244"/>
                <a:gd name="T71" fmla="*/ 4 h 20"/>
                <a:gd name="T72" fmla="*/ 220 w 244"/>
                <a:gd name="T73" fmla="*/ 0 h 20"/>
                <a:gd name="T74" fmla="*/ 224 w 244"/>
                <a:gd name="T75" fmla="*/ 0 h 20"/>
                <a:gd name="T76" fmla="*/ 227 w 244"/>
                <a:gd name="T77" fmla="*/ 0 h 20"/>
                <a:gd name="T78" fmla="*/ 230 w 244"/>
                <a:gd name="T79" fmla="*/ 0 h 20"/>
                <a:gd name="T80" fmla="*/ 234 w 244"/>
                <a:gd name="T81" fmla="*/ 0 h 20"/>
                <a:gd name="T82" fmla="*/ 237 w 244"/>
                <a:gd name="T83" fmla="*/ 0 h 20"/>
                <a:gd name="T84" fmla="*/ 237 w 244"/>
                <a:gd name="T85" fmla="*/ 0 h 20"/>
                <a:gd name="T86" fmla="*/ 237 w 244"/>
                <a:gd name="T87" fmla="*/ 0 h 20"/>
                <a:gd name="T88" fmla="*/ 240 w 244"/>
                <a:gd name="T89" fmla="*/ 0 h 20"/>
                <a:gd name="T90" fmla="*/ 240 w 244"/>
                <a:gd name="T91" fmla="*/ 0 h 20"/>
                <a:gd name="T92" fmla="*/ 240 w 244"/>
                <a:gd name="T93" fmla="*/ 0 h 20"/>
                <a:gd name="T94" fmla="*/ 244 w 244"/>
                <a:gd name="T95" fmla="*/ 0 h 20"/>
                <a:gd name="T96" fmla="*/ 244 w 244"/>
                <a:gd name="T97" fmla="*/ 0 h 20"/>
                <a:gd name="T98" fmla="*/ 244 w 244"/>
                <a:gd name="T9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20">
                  <a:moveTo>
                    <a:pt x="0" y="14"/>
                  </a:moveTo>
                  <a:lnTo>
                    <a:pt x="16" y="17"/>
                  </a:lnTo>
                  <a:lnTo>
                    <a:pt x="36" y="17"/>
                  </a:lnTo>
                  <a:lnTo>
                    <a:pt x="46" y="20"/>
                  </a:lnTo>
                  <a:lnTo>
                    <a:pt x="53" y="20"/>
                  </a:lnTo>
                  <a:lnTo>
                    <a:pt x="60" y="20"/>
                  </a:lnTo>
                  <a:lnTo>
                    <a:pt x="67" y="20"/>
                  </a:lnTo>
                  <a:lnTo>
                    <a:pt x="67" y="20"/>
                  </a:lnTo>
                  <a:lnTo>
                    <a:pt x="70" y="20"/>
                  </a:lnTo>
                  <a:lnTo>
                    <a:pt x="73" y="20"/>
                  </a:lnTo>
                  <a:lnTo>
                    <a:pt x="73" y="20"/>
                  </a:lnTo>
                  <a:lnTo>
                    <a:pt x="77" y="20"/>
                  </a:lnTo>
                  <a:lnTo>
                    <a:pt x="77" y="20"/>
                  </a:lnTo>
                  <a:lnTo>
                    <a:pt x="77" y="20"/>
                  </a:lnTo>
                  <a:lnTo>
                    <a:pt x="80" y="20"/>
                  </a:lnTo>
                  <a:lnTo>
                    <a:pt x="80" y="20"/>
                  </a:lnTo>
                  <a:lnTo>
                    <a:pt x="80" y="20"/>
                  </a:lnTo>
                  <a:lnTo>
                    <a:pt x="83" y="20"/>
                  </a:lnTo>
                  <a:lnTo>
                    <a:pt x="83" y="20"/>
                  </a:lnTo>
                  <a:lnTo>
                    <a:pt x="83" y="20"/>
                  </a:lnTo>
                  <a:lnTo>
                    <a:pt x="83" y="20"/>
                  </a:lnTo>
                  <a:lnTo>
                    <a:pt x="87" y="20"/>
                  </a:lnTo>
                  <a:lnTo>
                    <a:pt x="87" y="20"/>
                  </a:lnTo>
                  <a:lnTo>
                    <a:pt x="90" y="20"/>
                  </a:lnTo>
                  <a:lnTo>
                    <a:pt x="90" y="20"/>
                  </a:lnTo>
                  <a:lnTo>
                    <a:pt x="93" y="20"/>
                  </a:lnTo>
                  <a:lnTo>
                    <a:pt x="97" y="20"/>
                  </a:lnTo>
                  <a:lnTo>
                    <a:pt x="103" y="20"/>
                  </a:lnTo>
                  <a:lnTo>
                    <a:pt x="113" y="20"/>
                  </a:lnTo>
                  <a:lnTo>
                    <a:pt x="120" y="20"/>
                  </a:lnTo>
                  <a:lnTo>
                    <a:pt x="130" y="17"/>
                  </a:lnTo>
                  <a:lnTo>
                    <a:pt x="150" y="14"/>
                  </a:lnTo>
                  <a:lnTo>
                    <a:pt x="187" y="7"/>
                  </a:lnTo>
                  <a:lnTo>
                    <a:pt x="194" y="4"/>
                  </a:lnTo>
                  <a:lnTo>
                    <a:pt x="204" y="4"/>
                  </a:lnTo>
                  <a:lnTo>
                    <a:pt x="214" y="4"/>
                  </a:lnTo>
                  <a:lnTo>
                    <a:pt x="220" y="0"/>
                  </a:lnTo>
                  <a:lnTo>
                    <a:pt x="224" y="0"/>
                  </a:lnTo>
                  <a:lnTo>
                    <a:pt x="227" y="0"/>
                  </a:lnTo>
                  <a:lnTo>
                    <a:pt x="230" y="0"/>
                  </a:lnTo>
                  <a:lnTo>
                    <a:pt x="234" y="0"/>
                  </a:lnTo>
                  <a:lnTo>
                    <a:pt x="237" y="0"/>
                  </a:lnTo>
                  <a:lnTo>
                    <a:pt x="237" y="0"/>
                  </a:lnTo>
                  <a:lnTo>
                    <a:pt x="237" y="0"/>
                  </a:lnTo>
                  <a:lnTo>
                    <a:pt x="240" y="0"/>
                  </a:lnTo>
                  <a:lnTo>
                    <a:pt x="240" y="0"/>
                  </a:lnTo>
                  <a:lnTo>
                    <a:pt x="240" y="0"/>
                  </a:lnTo>
                  <a:lnTo>
                    <a:pt x="244" y="0"/>
                  </a:lnTo>
                  <a:lnTo>
                    <a:pt x="244" y="0"/>
                  </a:lnTo>
                  <a:lnTo>
                    <a:pt x="244"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9" name="Freeform 643"/>
            <p:cNvSpPr>
              <a:spLocks/>
            </p:cNvSpPr>
            <p:nvPr/>
          </p:nvSpPr>
          <p:spPr bwMode="auto">
            <a:xfrm>
              <a:off x="1151" y="2588"/>
              <a:ext cx="311" cy="33"/>
            </a:xfrm>
            <a:custGeom>
              <a:avLst/>
              <a:gdLst>
                <a:gd name="T0" fmla="*/ 0 w 311"/>
                <a:gd name="T1" fmla="*/ 6 h 33"/>
                <a:gd name="T2" fmla="*/ 0 w 311"/>
                <a:gd name="T3" fmla="*/ 6 h 33"/>
                <a:gd name="T4" fmla="*/ 3 w 311"/>
                <a:gd name="T5" fmla="*/ 6 h 33"/>
                <a:gd name="T6" fmla="*/ 6 w 311"/>
                <a:gd name="T7" fmla="*/ 6 h 33"/>
                <a:gd name="T8" fmla="*/ 6 w 311"/>
                <a:gd name="T9" fmla="*/ 6 h 33"/>
                <a:gd name="T10" fmla="*/ 13 w 311"/>
                <a:gd name="T11" fmla="*/ 6 h 33"/>
                <a:gd name="T12" fmla="*/ 16 w 311"/>
                <a:gd name="T13" fmla="*/ 6 h 33"/>
                <a:gd name="T14" fmla="*/ 23 w 311"/>
                <a:gd name="T15" fmla="*/ 10 h 33"/>
                <a:gd name="T16" fmla="*/ 30 w 311"/>
                <a:gd name="T17" fmla="*/ 10 h 33"/>
                <a:gd name="T18" fmla="*/ 50 w 311"/>
                <a:gd name="T19" fmla="*/ 13 h 33"/>
                <a:gd name="T20" fmla="*/ 87 w 311"/>
                <a:gd name="T21" fmla="*/ 23 h 33"/>
                <a:gd name="T22" fmla="*/ 103 w 311"/>
                <a:gd name="T23" fmla="*/ 26 h 33"/>
                <a:gd name="T24" fmla="*/ 123 w 311"/>
                <a:gd name="T25" fmla="*/ 30 h 33"/>
                <a:gd name="T26" fmla="*/ 130 w 311"/>
                <a:gd name="T27" fmla="*/ 33 h 33"/>
                <a:gd name="T28" fmla="*/ 137 w 311"/>
                <a:gd name="T29" fmla="*/ 33 h 33"/>
                <a:gd name="T30" fmla="*/ 140 w 311"/>
                <a:gd name="T31" fmla="*/ 33 h 33"/>
                <a:gd name="T32" fmla="*/ 144 w 311"/>
                <a:gd name="T33" fmla="*/ 33 h 33"/>
                <a:gd name="T34" fmla="*/ 147 w 311"/>
                <a:gd name="T35" fmla="*/ 33 h 33"/>
                <a:gd name="T36" fmla="*/ 150 w 311"/>
                <a:gd name="T37" fmla="*/ 33 h 33"/>
                <a:gd name="T38" fmla="*/ 150 w 311"/>
                <a:gd name="T39" fmla="*/ 33 h 33"/>
                <a:gd name="T40" fmla="*/ 150 w 311"/>
                <a:gd name="T41" fmla="*/ 33 h 33"/>
                <a:gd name="T42" fmla="*/ 154 w 311"/>
                <a:gd name="T43" fmla="*/ 33 h 33"/>
                <a:gd name="T44" fmla="*/ 154 w 311"/>
                <a:gd name="T45" fmla="*/ 33 h 33"/>
                <a:gd name="T46" fmla="*/ 154 w 311"/>
                <a:gd name="T47" fmla="*/ 33 h 33"/>
                <a:gd name="T48" fmla="*/ 157 w 311"/>
                <a:gd name="T49" fmla="*/ 33 h 33"/>
                <a:gd name="T50" fmla="*/ 157 w 311"/>
                <a:gd name="T51" fmla="*/ 33 h 33"/>
                <a:gd name="T52" fmla="*/ 157 w 311"/>
                <a:gd name="T53" fmla="*/ 33 h 33"/>
                <a:gd name="T54" fmla="*/ 157 w 311"/>
                <a:gd name="T55" fmla="*/ 33 h 33"/>
                <a:gd name="T56" fmla="*/ 160 w 311"/>
                <a:gd name="T57" fmla="*/ 33 h 33"/>
                <a:gd name="T58" fmla="*/ 160 w 311"/>
                <a:gd name="T59" fmla="*/ 33 h 33"/>
                <a:gd name="T60" fmla="*/ 164 w 311"/>
                <a:gd name="T61" fmla="*/ 33 h 33"/>
                <a:gd name="T62" fmla="*/ 164 w 311"/>
                <a:gd name="T63" fmla="*/ 33 h 33"/>
                <a:gd name="T64" fmla="*/ 167 w 311"/>
                <a:gd name="T65" fmla="*/ 33 h 33"/>
                <a:gd name="T66" fmla="*/ 174 w 311"/>
                <a:gd name="T67" fmla="*/ 33 h 33"/>
                <a:gd name="T68" fmla="*/ 177 w 311"/>
                <a:gd name="T69" fmla="*/ 33 h 33"/>
                <a:gd name="T70" fmla="*/ 184 w 311"/>
                <a:gd name="T71" fmla="*/ 30 h 33"/>
                <a:gd name="T72" fmla="*/ 194 w 311"/>
                <a:gd name="T73" fmla="*/ 30 h 33"/>
                <a:gd name="T74" fmla="*/ 214 w 311"/>
                <a:gd name="T75" fmla="*/ 23 h 33"/>
                <a:gd name="T76" fmla="*/ 230 w 311"/>
                <a:gd name="T77" fmla="*/ 16 h 33"/>
                <a:gd name="T78" fmla="*/ 267 w 311"/>
                <a:gd name="T79" fmla="*/ 6 h 33"/>
                <a:gd name="T80" fmla="*/ 274 w 311"/>
                <a:gd name="T81" fmla="*/ 3 h 33"/>
                <a:gd name="T82" fmla="*/ 284 w 311"/>
                <a:gd name="T83" fmla="*/ 0 h 33"/>
                <a:gd name="T84" fmla="*/ 287 w 311"/>
                <a:gd name="T85" fmla="*/ 0 h 33"/>
                <a:gd name="T86" fmla="*/ 294 w 311"/>
                <a:gd name="T87" fmla="*/ 0 h 33"/>
                <a:gd name="T88" fmla="*/ 297 w 311"/>
                <a:gd name="T89" fmla="*/ 0 h 33"/>
                <a:gd name="T90" fmla="*/ 304 w 311"/>
                <a:gd name="T91" fmla="*/ 0 h 33"/>
                <a:gd name="T92" fmla="*/ 307 w 311"/>
                <a:gd name="T93" fmla="*/ 0 h 33"/>
                <a:gd name="T94" fmla="*/ 307 w 311"/>
                <a:gd name="T95" fmla="*/ 0 h 33"/>
                <a:gd name="T96" fmla="*/ 311 w 311"/>
                <a:gd name="T97" fmla="*/ 0 h 33"/>
                <a:gd name="T98" fmla="*/ 311 w 311"/>
                <a:gd name="T99" fmla="*/ 0 h 33"/>
                <a:gd name="T100" fmla="*/ 311 w 311"/>
                <a:gd name="T10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33">
                  <a:moveTo>
                    <a:pt x="0" y="6"/>
                  </a:moveTo>
                  <a:lnTo>
                    <a:pt x="0" y="6"/>
                  </a:lnTo>
                  <a:lnTo>
                    <a:pt x="3" y="6"/>
                  </a:lnTo>
                  <a:lnTo>
                    <a:pt x="6" y="6"/>
                  </a:lnTo>
                  <a:lnTo>
                    <a:pt x="6" y="6"/>
                  </a:lnTo>
                  <a:lnTo>
                    <a:pt x="13" y="6"/>
                  </a:lnTo>
                  <a:lnTo>
                    <a:pt x="16" y="6"/>
                  </a:lnTo>
                  <a:lnTo>
                    <a:pt x="23" y="10"/>
                  </a:lnTo>
                  <a:lnTo>
                    <a:pt x="30" y="10"/>
                  </a:lnTo>
                  <a:lnTo>
                    <a:pt x="50" y="13"/>
                  </a:lnTo>
                  <a:lnTo>
                    <a:pt x="87" y="23"/>
                  </a:lnTo>
                  <a:lnTo>
                    <a:pt x="103" y="26"/>
                  </a:lnTo>
                  <a:lnTo>
                    <a:pt x="123" y="30"/>
                  </a:lnTo>
                  <a:lnTo>
                    <a:pt x="130" y="33"/>
                  </a:lnTo>
                  <a:lnTo>
                    <a:pt x="137" y="33"/>
                  </a:lnTo>
                  <a:lnTo>
                    <a:pt x="140" y="33"/>
                  </a:lnTo>
                  <a:lnTo>
                    <a:pt x="144" y="33"/>
                  </a:lnTo>
                  <a:lnTo>
                    <a:pt x="147" y="33"/>
                  </a:lnTo>
                  <a:lnTo>
                    <a:pt x="150" y="33"/>
                  </a:lnTo>
                  <a:lnTo>
                    <a:pt x="150" y="33"/>
                  </a:lnTo>
                  <a:lnTo>
                    <a:pt x="150" y="33"/>
                  </a:lnTo>
                  <a:lnTo>
                    <a:pt x="154" y="33"/>
                  </a:lnTo>
                  <a:lnTo>
                    <a:pt x="154" y="33"/>
                  </a:lnTo>
                  <a:lnTo>
                    <a:pt x="154" y="33"/>
                  </a:lnTo>
                  <a:lnTo>
                    <a:pt x="157" y="33"/>
                  </a:lnTo>
                  <a:lnTo>
                    <a:pt x="157" y="33"/>
                  </a:lnTo>
                  <a:lnTo>
                    <a:pt x="157" y="33"/>
                  </a:lnTo>
                  <a:lnTo>
                    <a:pt x="157" y="33"/>
                  </a:lnTo>
                  <a:lnTo>
                    <a:pt x="160" y="33"/>
                  </a:lnTo>
                  <a:lnTo>
                    <a:pt x="160" y="33"/>
                  </a:lnTo>
                  <a:lnTo>
                    <a:pt x="164" y="33"/>
                  </a:lnTo>
                  <a:lnTo>
                    <a:pt x="164" y="33"/>
                  </a:lnTo>
                  <a:lnTo>
                    <a:pt x="167" y="33"/>
                  </a:lnTo>
                  <a:lnTo>
                    <a:pt x="174" y="33"/>
                  </a:lnTo>
                  <a:lnTo>
                    <a:pt x="177" y="33"/>
                  </a:lnTo>
                  <a:lnTo>
                    <a:pt x="184" y="30"/>
                  </a:lnTo>
                  <a:lnTo>
                    <a:pt x="194" y="30"/>
                  </a:lnTo>
                  <a:lnTo>
                    <a:pt x="214" y="23"/>
                  </a:lnTo>
                  <a:lnTo>
                    <a:pt x="230" y="16"/>
                  </a:lnTo>
                  <a:lnTo>
                    <a:pt x="267" y="6"/>
                  </a:lnTo>
                  <a:lnTo>
                    <a:pt x="274" y="3"/>
                  </a:lnTo>
                  <a:lnTo>
                    <a:pt x="284" y="0"/>
                  </a:lnTo>
                  <a:lnTo>
                    <a:pt x="287" y="0"/>
                  </a:lnTo>
                  <a:lnTo>
                    <a:pt x="294" y="0"/>
                  </a:lnTo>
                  <a:lnTo>
                    <a:pt x="297" y="0"/>
                  </a:lnTo>
                  <a:lnTo>
                    <a:pt x="304" y="0"/>
                  </a:lnTo>
                  <a:lnTo>
                    <a:pt x="307" y="0"/>
                  </a:lnTo>
                  <a:lnTo>
                    <a:pt x="307" y="0"/>
                  </a:lnTo>
                  <a:lnTo>
                    <a:pt x="311" y="0"/>
                  </a:lnTo>
                  <a:lnTo>
                    <a:pt x="311" y="0"/>
                  </a:lnTo>
                  <a:lnTo>
                    <a:pt x="311"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0" name="Freeform 644"/>
            <p:cNvSpPr>
              <a:spLocks/>
            </p:cNvSpPr>
            <p:nvPr/>
          </p:nvSpPr>
          <p:spPr bwMode="auto">
            <a:xfrm>
              <a:off x="1462" y="2568"/>
              <a:ext cx="287" cy="67"/>
            </a:xfrm>
            <a:custGeom>
              <a:avLst/>
              <a:gdLst>
                <a:gd name="T0" fmla="*/ 0 w 287"/>
                <a:gd name="T1" fmla="*/ 20 h 67"/>
                <a:gd name="T2" fmla="*/ 0 w 287"/>
                <a:gd name="T3" fmla="*/ 20 h 67"/>
                <a:gd name="T4" fmla="*/ 0 w 287"/>
                <a:gd name="T5" fmla="*/ 20 h 67"/>
                <a:gd name="T6" fmla="*/ 3 w 287"/>
                <a:gd name="T7" fmla="*/ 20 h 67"/>
                <a:gd name="T8" fmla="*/ 3 w 287"/>
                <a:gd name="T9" fmla="*/ 20 h 67"/>
                <a:gd name="T10" fmla="*/ 3 w 287"/>
                <a:gd name="T11" fmla="*/ 20 h 67"/>
                <a:gd name="T12" fmla="*/ 3 w 287"/>
                <a:gd name="T13" fmla="*/ 20 h 67"/>
                <a:gd name="T14" fmla="*/ 6 w 287"/>
                <a:gd name="T15" fmla="*/ 20 h 67"/>
                <a:gd name="T16" fmla="*/ 6 w 287"/>
                <a:gd name="T17" fmla="*/ 20 h 67"/>
                <a:gd name="T18" fmla="*/ 10 w 287"/>
                <a:gd name="T19" fmla="*/ 20 h 67"/>
                <a:gd name="T20" fmla="*/ 10 w 287"/>
                <a:gd name="T21" fmla="*/ 20 h 67"/>
                <a:gd name="T22" fmla="*/ 16 w 287"/>
                <a:gd name="T23" fmla="*/ 20 h 67"/>
                <a:gd name="T24" fmla="*/ 20 w 287"/>
                <a:gd name="T25" fmla="*/ 20 h 67"/>
                <a:gd name="T26" fmla="*/ 30 w 287"/>
                <a:gd name="T27" fmla="*/ 20 h 67"/>
                <a:gd name="T28" fmla="*/ 36 w 287"/>
                <a:gd name="T29" fmla="*/ 23 h 67"/>
                <a:gd name="T30" fmla="*/ 46 w 287"/>
                <a:gd name="T31" fmla="*/ 26 h 67"/>
                <a:gd name="T32" fmla="*/ 63 w 287"/>
                <a:gd name="T33" fmla="*/ 33 h 67"/>
                <a:gd name="T34" fmla="*/ 100 w 287"/>
                <a:gd name="T35" fmla="*/ 50 h 67"/>
                <a:gd name="T36" fmla="*/ 120 w 287"/>
                <a:gd name="T37" fmla="*/ 60 h 67"/>
                <a:gd name="T38" fmla="*/ 130 w 287"/>
                <a:gd name="T39" fmla="*/ 63 h 67"/>
                <a:gd name="T40" fmla="*/ 133 w 287"/>
                <a:gd name="T41" fmla="*/ 63 h 67"/>
                <a:gd name="T42" fmla="*/ 140 w 287"/>
                <a:gd name="T43" fmla="*/ 67 h 67"/>
                <a:gd name="T44" fmla="*/ 143 w 287"/>
                <a:gd name="T45" fmla="*/ 67 h 67"/>
                <a:gd name="T46" fmla="*/ 147 w 287"/>
                <a:gd name="T47" fmla="*/ 67 h 67"/>
                <a:gd name="T48" fmla="*/ 150 w 287"/>
                <a:gd name="T49" fmla="*/ 67 h 67"/>
                <a:gd name="T50" fmla="*/ 153 w 287"/>
                <a:gd name="T51" fmla="*/ 67 h 67"/>
                <a:gd name="T52" fmla="*/ 157 w 287"/>
                <a:gd name="T53" fmla="*/ 67 h 67"/>
                <a:gd name="T54" fmla="*/ 157 w 287"/>
                <a:gd name="T55" fmla="*/ 67 h 67"/>
                <a:gd name="T56" fmla="*/ 157 w 287"/>
                <a:gd name="T57" fmla="*/ 67 h 67"/>
                <a:gd name="T58" fmla="*/ 157 w 287"/>
                <a:gd name="T59" fmla="*/ 67 h 67"/>
                <a:gd name="T60" fmla="*/ 157 w 287"/>
                <a:gd name="T61" fmla="*/ 67 h 67"/>
                <a:gd name="T62" fmla="*/ 160 w 287"/>
                <a:gd name="T63" fmla="*/ 67 h 67"/>
                <a:gd name="T64" fmla="*/ 160 w 287"/>
                <a:gd name="T65" fmla="*/ 67 h 67"/>
                <a:gd name="T66" fmla="*/ 160 w 287"/>
                <a:gd name="T67" fmla="*/ 67 h 67"/>
                <a:gd name="T68" fmla="*/ 164 w 287"/>
                <a:gd name="T69" fmla="*/ 67 h 67"/>
                <a:gd name="T70" fmla="*/ 164 w 287"/>
                <a:gd name="T71" fmla="*/ 67 h 67"/>
                <a:gd name="T72" fmla="*/ 164 w 287"/>
                <a:gd name="T73" fmla="*/ 67 h 67"/>
                <a:gd name="T74" fmla="*/ 164 w 287"/>
                <a:gd name="T75" fmla="*/ 67 h 67"/>
                <a:gd name="T76" fmla="*/ 167 w 287"/>
                <a:gd name="T77" fmla="*/ 67 h 67"/>
                <a:gd name="T78" fmla="*/ 167 w 287"/>
                <a:gd name="T79" fmla="*/ 67 h 67"/>
                <a:gd name="T80" fmla="*/ 170 w 287"/>
                <a:gd name="T81" fmla="*/ 67 h 67"/>
                <a:gd name="T82" fmla="*/ 174 w 287"/>
                <a:gd name="T83" fmla="*/ 67 h 67"/>
                <a:gd name="T84" fmla="*/ 177 w 287"/>
                <a:gd name="T85" fmla="*/ 67 h 67"/>
                <a:gd name="T86" fmla="*/ 180 w 287"/>
                <a:gd name="T87" fmla="*/ 67 h 67"/>
                <a:gd name="T88" fmla="*/ 187 w 287"/>
                <a:gd name="T89" fmla="*/ 63 h 67"/>
                <a:gd name="T90" fmla="*/ 194 w 287"/>
                <a:gd name="T91" fmla="*/ 60 h 67"/>
                <a:gd name="T92" fmla="*/ 210 w 287"/>
                <a:gd name="T93" fmla="*/ 53 h 67"/>
                <a:gd name="T94" fmla="*/ 250 w 287"/>
                <a:gd name="T95" fmla="*/ 26 h 67"/>
                <a:gd name="T96" fmla="*/ 267 w 287"/>
                <a:gd name="T97" fmla="*/ 13 h 67"/>
                <a:gd name="T98" fmla="*/ 277 w 287"/>
                <a:gd name="T99" fmla="*/ 6 h 67"/>
                <a:gd name="T100" fmla="*/ 287 w 287"/>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67">
                  <a:moveTo>
                    <a:pt x="0" y="20"/>
                  </a:moveTo>
                  <a:lnTo>
                    <a:pt x="0" y="20"/>
                  </a:lnTo>
                  <a:lnTo>
                    <a:pt x="0" y="20"/>
                  </a:lnTo>
                  <a:lnTo>
                    <a:pt x="3" y="20"/>
                  </a:lnTo>
                  <a:lnTo>
                    <a:pt x="3" y="20"/>
                  </a:lnTo>
                  <a:lnTo>
                    <a:pt x="3" y="20"/>
                  </a:lnTo>
                  <a:lnTo>
                    <a:pt x="3" y="20"/>
                  </a:lnTo>
                  <a:lnTo>
                    <a:pt x="6" y="20"/>
                  </a:lnTo>
                  <a:lnTo>
                    <a:pt x="6" y="20"/>
                  </a:lnTo>
                  <a:lnTo>
                    <a:pt x="10" y="20"/>
                  </a:lnTo>
                  <a:lnTo>
                    <a:pt x="10" y="20"/>
                  </a:lnTo>
                  <a:lnTo>
                    <a:pt x="16" y="20"/>
                  </a:lnTo>
                  <a:lnTo>
                    <a:pt x="20" y="20"/>
                  </a:lnTo>
                  <a:lnTo>
                    <a:pt x="30" y="20"/>
                  </a:lnTo>
                  <a:lnTo>
                    <a:pt x="36" y="23"/>
                  </a:lnTo>
                  <a:lnTo>
                    <a:pt x="46" y="26"/>
                  </a:lnTo>
                  <a:lnTo>
                    <a:pt x="63" y="33"/>
                  </a:lnTo>
                  <a:lnTo>
                    <a:pt x="100" y="50"/>
                  </a:lnTo>
                  <a:lnTo>
                    <a:pt x="120" y="60"/>
                  </a:lnTo>
                  <a:lnTo>
                    <a:pt x="130" y="63"/>
                  </a:lnTo>
                  <a:lnTo>
                    <a:pt x="133" y="63"/>
                  </a:lnTo>
                  <a:lnTo>
                    <a:pt x="140" y="67"/>
                  </a:lnTo>
                  <a:lnTo>
                    <a:pt x="143" y="67"/>
                  </a:lnTo>
                  <a:lnTo>
                    <a:pt x="147" y="67"/>
                  </a:lnTo>
                  <a:lnTo>
                    <a:pt x="150" y="67"/>
                  </a:lnTo>
                  <a:lnTo>
                    <a:pt x="153" y="67"/>
                  </a:lnTo>
                  <a:lnTo>
                    <a:pt x="157" y="67"/>
                  </a:lnTo>
                  <a:lnTo>
                    <a:pt x="157" y="67"/>
                  </a:lnTo>
                  <a:lnTo>
                    <a:pt x="157" y="67"/>
                  </a:lnTo>
                  <a:lnTo>
                    <a:pt x="157" y="67"/>
                  </a:lnTo>
                  <a:lnTo>
                    <a:pt x="157" y="67"/>
                  </a:lnTo>
                  <a:lnTo>
                    <a:pt x="160" y="67"/>
                  </a:lnTo>
                  <a:lnTo>
                    <a:pt x="160" y="67"/>
                  </a:lnTo>
                  <a:lnTo>
                    <a:pt x="160" y="67"/>
                  </a:lnTo>
                  <a:lnTo>
                    <a:pt x="164" y="67"/>
                  </a:lnTo>
                  <a:lnTo>
                    <a:pt x="164" y="67"/>
                  </a:lnTo>
                  <a:lnTo>
                    <a:pt x="164" y="67"/>
                  </a:lnTo>
                  <a:lnTo>
                    <a:pt x="164" y="67"/>
                  </a:lnTo>
                  <a:lnTo>
                    <a:pt x="167" y="67"/>
                  </a:lnTo>
                  <a:lnTo>
                    <a:pt x="167" y="67"/>
                  </a:lnTo>
                  <a:lnTo>
                    <a:pt x="170" y="67"/>
                  </a:lnTo>
                  <a:lnTo>
                    <a:pt x="174" y="67"/>
                  </a:lnTo>
                  <a:lnTo>
                    <a:pt x="177" y="67"/>
                  </a:lnTo>
                  <a:lnTo>
                    <a:pt x="180" y="67"/>
                  </a:lnTo>
                  <a:lnTo>
                    <a:pt x="187" y="63"/>
                  </a:lnTo>
                  <a:lnTo>
                    <a:pt x="194" y="60"/>
                  </a:lnTo>
                  <a:lnTo>
                    <a:pt x="210" y="53"/>
                  </a:lnTo>
                  <a:lnTo>
                    <a:pt x="250" y="26"/>
                  </a:lnTo>
                  <a:lnTo>
                    <a:pt x="267" y="13"/>
                  </a:lnTo>
                  <a:lnTo>
                    <a:pt x="277" y="6"/>
                  </a:lnTo>
                  <a:lnTo>
                    <a:pt x="28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1" name="Freeform 645"/>
            <p:cNvSpPr>
              <a:spLocks/>
            </p:cNvSpPr>
            <p:nvPr/>
          </p:nvSpPr>
          <p:spPr bwMode="auto">
            <a:xfrm>
              <a:off x="1749" y="2558"/>
              <a:ext cx="208" cy="147"/>
            </a:xfrm>
            <a:custGeom>
              <a:avLst/>
              <a:gdLst>
                <a:gd name="T0" fmla="*/ 0 w 208"/>
                <a:gd name="T1" fmla="*/ 10 h 147"/>
                <a:gd name="T2" fmla="*/ 7 w 208"/>
                <a:gd name="T3" fmla="*/ 6 h 147"/>
                <a:gd name="T4" fmla="*/ 17 w 208"/>
                <a:gd name="T5" fmla="*/ 3 h 147"/>
                <a:gd name="T6" fmla="*/ 17 w 208"/>
                <a:gd name="T7" fmla="*/ 3 h 147"/>
                <a:gd name="T8" fmla="*/ 20 w 208"/>
                <a:gd name="T9" fmla="*/ 3 h 147"/>
                <a:gd name="T10" fmla="*/ 24 w 208"/>
                <a:gd name="T11" fmla="*/ 3 h 147"/>
                <a:gd name="T12" fmla="*/ 24 w 208"/>
                <a:gd name="T13" fmla="*/ 3 h 147"/>
                <a:gd name="T14" fmla="*/ 27 w 208"/>
                <a:gd name="T15" fmla="*/ 3 h 147"/>
                <a:gd name="T16" fmla="*/ 27 w 208"/>
                <a:gd name="T17" fmla="*/ 0 h 147"/>
                <a:gd name="T18" fmla="*/ 30 w 208"/>
                <a:gd name="T19" fmla="*/ 0 h 147"/>
                <a:gd name="T20" fmla="*/ 30 w 208"/>
                <a:gd name="T21" fmla="*/ 0 h 147"/>
                <a:gd name="T22" fmla="*/ 30 w 208"/>
                <a:gd name="T23" fmla="*/ 0 h 147"/>
                <a:gd name="T24" fmla="*/ 30 w 208"/>
                <a:gd name="T25" fmla="*/ 0 h 147"/>
                <a:gd name="T26" fmla="*/ 34 w 208"/>
                <a:gd name="T27" fmla="*/ 0 h 147"/>
                <a:gd name="T28" fmla="*/ 34 w 208"/>
                <a:gd name="T29" fmla="*/ 0 h 147"/>
                <a:gd name="T30" fmla="*/ 34 w 208"/>
                <a:gd name="T31" fmla="*/ 0 h 147"/>
                <a:gd name="T32" fmla="*/ 37 w 208"/>
                <a:gd name="T33" fmla="*/ 0 h 147"/>
                <a:gd name="T34" fmla="*/ 37 w 208"/>
                <a:gd name="T35" fmla="*/ 0 h 147"/>
                <a:gd name="T36" fmla="*/ 37 w 208"/>
                <a:gd name="T37" fmla="*/ 0 h 147"/>
                <a:gd name="T38" fmla="*/ 40 w 208"/>
                <a:gd name="T39" fmla="*/ 3 h 147"/>
                <a:gd name="T40" fmla="*/ 40 w 208"/>
                <a:gd name="T41" fmla="*/ 3 h 147"/>
                <a:gd name="T42" fmla="*/ 44 w 208"/>
                <a:gd name="T43" fmla="*/ 3 h 147"/>
                <a:gd name="T44" fmla="*/ 50 w 208"/>
                <a:gd name="T45" fmla="*/ 3 h 147"/>
                <a:gd name="T46" fmla="*/ 54 w 208"/>
                <a:gd name="T47" fmla="*/ 6 h 147"/>
                <a:gd name="T48" fmla="*/ 64 w 208"/>
                <a:gd name="T49" fmla="*/ 10 h 147"/>
                <a:gd name="T50" fmla="*/ 74 w 208"/>
                <a:gd name="T51" fmla="*/ 16 h 147"/>
                <a:gd name="T52" fmla="*/ 91 w 208"/>
                <a:gd name="T53" fmla="*/ 33 h 147"/>
                <a:gd name="T54" fmla="*/ 111 w 208"/>
                <a:gd name="T55" fmla="*/ 56 h 147"/>
                <a:gd name="T56" fmla="*/ 144 w 208"/>
                <a:gd name="T57" fmla="*/ 107 h 147"/>
                <a:gd name="T58" fmla="*/ 154 w 208"/>
                <a:gd name="T59" fmla="*/ 117 h 147"/>
                <a:gd name="T60" fmla="*/ 164 w 208"/>
                <a:gd name="T61" fmla="*/ 127 h 147"/>
                <a:gd name="T62" fmla="*/ 174 w 208"/>
                <a:gd name="T63" fmla="*/ 137 h 147"/>
                <a:gd name="T64" fmla="*/ 177 w 208"/>
                <a:gd name="T65" fmla="*/ 140 h 147"/>
                <a:gd name="T66" fmla="*/ 181 w 208"/>
                <a:gd name="T67" fmla="*/ 143 h 147"/>
                <a:gd name="T68" fmla="*/ 184 w 208"/>
                <a:gd name="T69" fmla="*/ 143 h 147"/>
                <a:gd name="T70" fmla="*/ 187 w 208"/>
                <a:gd name="T71" fmla="*/ 143 h 147"/>
                <a:gd name="T72" fmla="*/ 187 w 208"/>
                <a:gd name="T73" fmla="*/ 143 h 147"/>
                <a:gd name="T74" fmla="*/ 191 w 208"/>
                <a:gd name="T75" fmla="*/ 143 h 147"/>
                <a:gd name="T76" fmla="*/ 191 w 208"/>
                <a:gd name="T77" fmla="*/ 147 h 147"/>
                <a:gd name="T78" fmla="*/ 191 w 208"/>
                <a:gd name="T79" fmla="*/ 147 h 147"/>
                <a:gd name="T80" fmla="*/ 194 w 208"/>
                <a:gd name="T81" fmla="*/ 147 h 147"/>
                <a:gd name="T82" fmla="*/ 194 w 208"/>
                <a:gd name="T83" fmla="*/ 147 h 147"/>
                <a:gd name="T84" fmla="*/ 194 w 208"/>
                <a:gd name="T85" fmla="*/ 147 h 147"/>
                <a:gd name="T86" fmla="*/ 197 w 208"/>
                <a:gd name="T87" fmla="*/ 147 h 147"/>
                <a:gd name="T88" fmla="*/ 197 w 208"/>
                <a:gd name="T89" fmla="*/ 147 h 147"/>
                <a:gd name="T90" fmla="*/ 197 w 208"/>
                <a:gd name="T91" fmla="*/ 147 h 147"/>
                <a:gd name="T92" fmla="*/ 201 w 208"/>
                <a:gd name="T93" fmla="*/ 147 h 147"/>
                <a:gd name="T94" fmla="*/ 201 w 208"/>
                <a:gd name="T95" fmla="*/ 147 h 147"/>
                <a:gd name="T96" fmla="*/ 201 w 208"/>
                <a:gd name="T97" fmla="*/ 147 h 147"/>
                <a:gd name="T98" fmla="*/ 204 w 208"/>
                <a:gd name="T99" fmla="*/ 143 h 147"/>
                <a:gd name="T100" fmla="*/ 208 w 208"/>
                <a:gd name="T101"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147">
                  <a:moveTo>
                    <a:pt x="0" y="10"/>
                  </a:moveTo>
                  <a:lnTo>
                    <a:pt x="7" y="6"/>
                  </a:lnTo>
                  <a:lnTo>
                    <a:pt x="17" y="3"/>
                  </a:lnTo>
                  <a:lnTo>
                    <a:pt x="17" y="3"/>
                  </a:lnTo>
                  <a:lnTo>
                    <a:pt x="20" y="3"/>
                  </a:lnTo>
                  <a:lnTo>
                    <a:pt x="24" y="3"/>
                  </a:lnTo>
                  <a:lnTo>
                    <a:pt x="24" y="3"/>
                  </a:lnTo>
                  <a:lnTo>
                    <a:pt x="27" y="3"/>
                  </a:lnTo>
                  <a:lnTo>
                    <a:pt x="27" y="0"/>
                  </a:lnTo>
                  <a:lnTo>
                    <a:pt x="30" y="0"/>
                  </a:lnTo>
                  <a:lnTo>
                    <a:pt x="30" y="0"/>
                  </a:lnTo>
                  <a:lnTo>
                    <a:pt x="30" y="0"/>
                  </a:lnTo>
                  <a:lnTo>
                    <a:pt x="30" y="0"/>
                  </a:lnTo>
                  <a:lnTo>
                    <a:pt x="34" y="0"/>
                  </a:lnTo>
                  <a:lnTo>
                    <a:pt x="34" y="0"/>
                  </a:lnTo>
                  <a:lnTo>
                    <a:pt x="34" y="0"/>
                  </a:lnTo>
                  <a:lnTo>
                    <a:pt x="37" y="0"/>
                  </a:lnTo>
                  <a:lnTo>
                    <a:pt x="37" y="0"/>
                  </a:lnTo>
                  <a:lnTo>
                    <a:pt x="37" y="0"/>
                  </a:lnTo>
                  <a:lnTo>
                    <a:pt x="40" y="3"/>
                  </a:lnTo>
                  <a:lnTo>
                    <a:pt x="40" y="3"/>
                  </a:lnTo>
                  <a:lnTo>
                    <a:pt x="44" y="3"/>
                  </a:lnTo>
                  <a:lnTo>
                    <a:pt x="50" y="3"/>
                  </a:lnTo>
                  <a:lnTo>
                    <a:pt x="54" y="6"/>
                  </a:lnTo>
                  <a:lnTo>
                    <a:pt x="64" y="10"/>
                  </a:lnTo>
                  <a:lnTo>
                    <a:pt x="74" y="16"/>
                  </a:lnTo>
                  <a:lnTo>
                    <a:pt x="91" y="33"/>
                  </a:lnTo>
                  <a:lnTo>
                    <a:pt x="111" y="56"/>
                  </a:lnTo>
                  <a:lnTo>
                    <a:pt x="144" y="107"/>
                  </a:lnTo>
                  <a:lnTo>
                    <a:pt x="154" y="117"/>
                  </a:lnTo>
                  <a:lnTo>
                    <a:pt x="164" y="127"/>
                  </a:lnTo>
                  <a:lnTo>
                    <a:pt x="174" y="137"/>
                  </a:lnTo>
                  <a:lnTo>
                    <a:pt x="177" y="140"/>
                  </a:lnTo>
                  <a:lnTo>
                    <a:pt x="181" y="143"/>
                  </a:lnTo>
                  <a:lnTo>
                    <a:pt x="184" y="143"/>
                  </a:lnTo>
                  <a:lnTo>
                    <a:pt x="187" y="143"/>
                  </a:lnTo>
                  <a:lnTo>
                    <a:pt x="187" y="143"/>
                  </a:lnTo>
                  <a:lnTo>
                    <a:pt x="191" y="143"/>
                  </a:lnTo>
                  <a:lnTo>
                    <a:pt x="191" y="147"/>
                  </a:lnTo>
                  <a:lnTo>
                    <a:pt x="191" y="147"/>
                  </a:lnTo>
                  <a:lnTo>
                    <a:pt x="194" y="147"/>
                  </a:lnTo>
                  <a:lnTo>
                    <a:pt x="194" y="147"/>
                  </a:lnTo>
                  <a:lnTo>
                    <a:pt x="194" y="147"/>
                  </a:lnTo>
                  <a:lnTo>
                    <a:pt x="197" y="147"/>
                  </a:lnTo>
                  <a:lnTo>
                    <a:pt x="197" y="147"/>
                  </a:lnTo>
                  <a:lnTo>
                    <a:pt x="197" y="147"/>
                  </a:lnTo>
                  <a:lnTo>
                    <a:pt x="201" y="147"/>
                  </a:lnTo>
                  <a:lnTo>
                    <a:pt x="201" y="147"/>
                  </a:lnTo>
                  <a:lnTo>
                    <a:pt x="201" y="147"/>
                  </a:lnTo>
                  <a:lnTo>
                    <a:pt x="204" y="143"/>
                  </a:lnTo>
                  <a:lnTo>
                    <a:pt x="208" y="14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2" name="Freeform 646"/>
            <p:cNvSpPr>
              <a:spLocks/>
            </p:cNvSpPr>
            <p:nvPr/>
          </p:nvSpPr>
          <p:spPr bwMode="auto">
            <a:xfrm>
              <a:off x="1957" y="1695"/>
              <a:ext cx="424" cy="1006"/>
            </a:xfrm>
            <a:custGeom>
              <a:avLst/>
              <a:gdLst>
                <a:gd name="T0" fmla="*/ 0 w 424"/>
                <a:gd name="T1" fmla="*/ 1006 h 1006"/>
                <a:gd name="T2" fmla="*/ 0 w 424"/>
                <a:gd name="T3" fmla="*/ 1006 h 1006"/>
                <a:gd name="T4" fmla="*/ 6 w 424"/>
                <a:gd name="T5" fmla="*/ 1003 h 1006"/>
                <a:gd name="T6" fmla="*/ 10 w 424"/>
                <a:gd name="T7" fmla="*/ 1000 h 1006"/>
                <a:gd name="T8" fmla="*/ 20 w 424"/>
                <a:gd name="T9" fmla="*/ 990 h 1006"/>
                <a:gd name="T10" fmla="*/ 26 w 424"/>
                <a:gd name="T11" fmla="*/ 973 h 1006"/>
                <a:gd name="T12" fmla="*/ 36 w 424"/>
                <a:gd name="T13" fmla="*/ 956 h 1006"/>
                <a:gd name="T14" fmla="*/ 43 w 424"/>
                <a:gd name="T15" fmla="*/ 936 h 1006"/>
                <a:gd name="T16" fmla="*/ 63 w 424"/>
                <a:gd name="T17" fmla="*/ 879 h 1006"/>
                <a:gd name="T18" fmla="*/ 80 w 424"/>
                <a:gd name="T19" fmla="*/ 799 h 1006"/>
                <a:gd name="T20" fmla="*/ 120 w 424"/>
                <a:gd name="T21" fmla="*/ 605 h 1006"/>
                <a:gd name="T22" fmla="*/ 157 w 424"/>
                <a:gd name="T23" fmla="*/ 398 h 1006"/>
                <a:gd name="T24" fmla="*/ 190 w 424"/>
                <a:gd name="T25" fmla="*/ 214 h 1006"/>
                <a:gd name="T26" fmla="*/ 210 w 424"/>
                <a:gd name="T27" fmla="*/ 130 h 1006"/>
                <a:gd name="T28" fmla="*/ 217 w 424"/>
                <a:gd name="T29" fmla="*/ 100 h 1006"/>
                <a:gd name="T30" fmla="*/ 227 w 424"/>
                <a:gd name="T31" fmla="*/ 70 h 1006"/>
                <a:gd name="T32" fmla="*/ 237 w 424"/>
                <a:gd name="T33" fmla="*/ 50 h 1006"/>
                <a:gd name="T34" fmla="*/ 244 w 424"/>
                <a:gd name="T35" fmla="*/ 30 h 1006"/>
                <a:gd name="T36" fmla="*/ 250 w 424"/>
                <a:gd name="T37" fmla="*/ 23 h 1006"/>
                <a:gd name="T38" fmla="*/ 254 w 424"/>
                <a:gd name="T39" fmla="*/ 17 h 1006"/>
                <a:gd name="T40" fmla="*/ 257 w 424"/>
                <a:gd name="T41" fmla="*/ 10 h 1006"/>
                <a:gd name="T42" fmla="*/ 264 w 424"/>
                <a:gd name="T43" fmla="*/ 7 h 1006"/>
                <a:gd name="T44" fmla="*/ 267 w 424"/>
                <a:gd name="T45" fmla="*/ 3 h 1006"/>
                <a:gd name="T46" fmla="*/ 270 w 424"/>
                <a:gd name="T47" fmla="*/ 3 h 1006"/>
                <a:gd name="T48" fmla="*/ 270 w 424"/>
                <a:gd name="T49" fmla="*/ 3 h 1006"/>
                <a:gd name="T50" fmla="*/ 270 w 424"/>
                <a:gd name="T51" fmla="*/ 0 h 1006"/>
                <a:gd name="T52" fmla="*/ 274 w 424"/>
                <a:gd name="T53" fmla="*/ 0 h 1006"/>
                <a:gd name="T54" fmla="*/ 274 w 424"/>
                <a:gd name="T55" fmla="*/ 0 h 1006"/>
                <a:gd name="T56" fmla="*/ 274 w 424"/>
                <a:gd name="T57" fmla="*/ 0 h 1006"/>
                <a:gd name="T58" fmla="*/ 277 w 424"/>
                <a:gd name="T59" fmla="*/ 0 h 1006"/>
                <a:gd name="T60" fmla="*/ 277 w 424"/>
                <a:gd name="T61" fmla="*/ 0 h 1006"/>
                <a:gd name="T62" fmla="*/ 277 w 424"/>
                <a:gd name="T63" fmla="*/ 0 h 1006"/>
                <a:gd name="T64" fmla="*/ 280 w 424"/>
                <a:gd name="T65" fmla="*/ 0 h 1006"/>
                <a:gd name="T66" fmla="*/ 280 w 424"/>
                <a:gd name="T67" fmla="*/ 0 h 1006"/>
                <a:gd name="T68" fmla="*/ 280 w 424"/>
                <a:gd name="T69" fmla="*/ 0 h 1006"/>
                <a:gd name="T70" fmla="*/ 284 w 424"/>
                <a:gd name="T71" fmla="*/ 0 h 1006"/>
                <a:gd name="T72" fmla="*/ 284 w 424"/>
                <a:gd name="T73" fmla="*/ 3 h 1006"/>
                <a:gd name="T74" fmla="*/ 287 w 424"/>
                <a:gd name="T75" fmla="*/ 3 h 1006"/>
                <a:gd name="T76" fmla="*/ 290 w 424"/>
                <a:gd name="T77" fmla="*/ 3 h 1006"/>
                <a:gd name="T78" fmla="*/ 294 w 424"/>
                <a:gd name="T79" fmla="*/ 7 h 1006"/>
                <a:gd name="T80" fmla="*/ 300 w 424"/>
                <a:gd name="T81" fmla="*/ 10 h 1006"/>
                <a:gd name="T82" fmla="*/ 310 w 424"/>
                <a:gd name="T83" fmla="*/ 23 h 1006"/>
                <a:gd name="T84" fmla="*/ 320 w 424"/>
                <a:gd name="T85" fmla="*/ 37 h 1006"/>
                <a:gd name="T86" fmla="*/ 337 w 424"/>
                <a:gd name="T87" fmla="*/ 70 h 1006"/>
                <a:gd name="T88" fmla="*/ 374 w 424"/>
                <a:gd name="T89" fmla="*/ 144 h 1006"/>
                <a:gd name="T90" fmla="*/ 394 w 424"/>
                <a:gd name="T91" fmla="*/ 174 h 1006"/>
                <a:gd name="T92" fmla="*/ 404 w 424"/>
                <a:gd name="T93" fmla="*/ 187 h 1006"/>
                <a:gd name="T94" fmla="*/ 411 w 424"/>
                <a:gd name="T95" fmla="*/ 194 h 1006"/>
                <a:gd name="T96" fmla="*/ 417 w 424"/>
                <a:gd name="T97" fmla="*/ 197 h 1006"/>
                <a:gd name="T98" fmla="*/ 421 w 424"/>
                <a:gd name="T99" fmla="*/ 200 h 1006"/>
                <a:gd name="T100" fmla="*/ 424 w 424"/>
                <a:gd name="T101" fmla="*/ 204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4" h="1006">
                  <a:moveTo>
                    <a:pt x="0" y="1006"/>
                  </a:moveTo>
                  <a:lnTo>
                    <a:pt x="0" y="1006"/>
                  </a:lnTo>
                  <a:lnTo>
                    <a:pt x="6" y="1003"/>
                  </a:lnTo>
                  <a:lnTo>
                    <a:pt x="10" y="1000"/>
                  </a:lnTo>
                  <a:lnTo>
                    <a:pt x="20" y="990"/>
                  </a:lnTo>
                  <a:lnTo>
                    <a:pt x="26" y="973"/>
                  </a:lnTo>
                  <a:lnTo>
                    <a:pt x="36" y="956"/>
                  </a:lnTo>
                  <a:lnTo>
                    <a:pt x="43" y="936"/>
                  </a:lnTo>
                  <a:lnTo>
                    <a:pt x="63" y="879"/>
                  </a:lnTo>
                  <a:lnTo>
                    <a:pt x="80" y="799"/>
                  </a:lnTo>
                  <a:lnTo>
                    <a:pt x="120" y="605"/>
                  </a:lnTo>
                  <a:lnTo>
                    <a:pt x="157" y="398"/>
                  </a:lnTo>
                  <a:lnTo>
                    <a:pt x="190" y="214"/>
                  </a:lnTo>
                  <a:lnTo>
                    <a:pt x="210" y="130"/>
                  </a:lnTo>
                  <a:lnTo>
                    <a:pt x="217" y="100"/>
                  </a:lnTo>
                  <a:lnTo>
                    <a:pt x="227" y="70"/>
                  </a:lnTo>
                  <a:lnTo>
                    <a:pt x="237" y="50"/>
                  </a:lnTo>
                  <a:lnTo>
                    <a:pt x="244" y="30"/>
                  </a:lnTo>
                  <a:lnTo>
                    <a:pt x="250" y="23"/>
                  </a:lnTo>
                  <a:lnTo>
                    <a:pt x="254" y="17"/>
                  </a:lnTo>
                  <a:lnTo>
                    <a:pt x="257" y="10"/>
                  </a:lnTo>
                  <a:lnTo>
                    <a:pt x="264" y="7"/>
                  </a:lnTo>
                  <a:lnTo>
                    <a:pt x="267" y="3"/>
                  </a:lnTo>
                  <a:lnTo>
                    <a:pt x="270" y="3"/>
                  </a:lnTo>
                  <a:lnTo>
                    <a:pt x="270" y="3"/>
                  </a:lnTo>
                  <a:lnTo>
                    <a:pt x="270" y="0"/>
                  </a:lnTo>
                  <a:lnTo>
                    <a:pt x="274" y="0"/>
                  </a:lnTo>
                  <a:lnTo>
                    <a:pt x="274" y="0"/>
                  </a:lnTo>
                  <a:lnTo>
                    <a:pt x="274" y="0"/>
                  </a:lnTo>
                  <a:lnTo>
                    <a:pt x="277" y="0"/>
                  </a:lnTo>
                  <a:lnTo>
                    <a:pt x="277" y="0"/>
                  </a:lnTo>
                  <a:lnTo>
                    <a:pt x="277" y="0"/>
                  </a:lnTo>
                  <a:lnTo>
                    <a:pt x="280" y="0"/>
                  </a:lnTo>
                  <a:lnTo>
                    <a:pt x="280" y="0"/>
                  </a:lnTo>
                  <a:lnTo>
                    <a:pt x="280" y="0"/>
                  </a:lnTo>
                  <a:lnTo>
                    <a:pt x="284" y="0"/>
                  </a:lnTo>
                  <a:lnTo>
                    <a:pt x="284" y="3"/>
                  </a:lnTo>
                  <a:lnTo>
                    <a:pt x="287" y="3"/>
                  </a:lnTo>
                  <a:lnTo>
                    <a:pt x="290" y="3"/>
                  </a:lnTo>
                  <a:lnTo>
                    <a:pt x="294" y="7"/>
                  </a:lnTo>
                  <a:lnTo>
                    <a:pt x="300" y="10"/>
                  </a:lnTo>
                  <a:lnTo>
                    <a:pt x="310" y="23"/>
                  </a:lnTo>
                  <a:lnTo>
                    <a:pt x="320" y="37"/>
                  </a:lnTo>
                  <a:lnTo>
                    <a:pt x="337" y="70"/>
                  </a:lnTo>
                  <a:lnTo>
                    <a:pt x="374" y="144"/>
                  </a:lnTo>
                  <a:lnTo>
                    <a:pt x="394" y="174"/>
                  </a:lnTo>
                  <a:lnTo>
                    <a:pt x="404" y="187"/>
                  </a:lnTo>
                  <a:lnTo>
                    <a:pt x="411" y="194"/>
                  </a:lnTo>
                  <a:lnTo>
                    <a:pt x="417" y="197"/>
                  </a:lnTo>
                  <a:lnTo>
                    <a:pt x="421" y="200"/>
                  </a:lnTo>
                  <a:lnTo>
                    <a:pt x="424" y="20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 name="Freeform 647"/>
            <p:cNvSpPr>
              <a:spLocks/>
            </p:cNvSpPr>
            <p:nvPr/>
          </p:nvSpPr>
          <p:spPr bwMode="auto">
            <a:xfrm>
              <a:off x="2381" y="1758"/>
              <a:ext cx="201" cy="144"/>
            </a:xfrm>
            <a:custGeom>
              <a:avLst/>
              <a:gdLst>
                <a:gd name="T0" fmla="*/ 0 w 201"/>
                <a:gd name="T1" fmla="*/ 141 h 144"/>
                <a:gd name="T2" fmla="*/ 3 w 201"/>
                <a:gd name="T3" fmla="*/ 144 h 144"/>
                <a:gd name="T4" fmla="*/ 7 w 201"/>
                <a:gd name="T5" fmla="*/ 144 h 144"/>
                <a:gd name="T6" fmla="*/ 10 w 201"/>
                <a:gd name="T7" fmla="*/ 144 h 144"/>
                <a:gd name="T8" fmla="*/ 10 w 201"/>
                <a:gd name="T9" fmla="*/ 144 h 144"/>
                <a:gd name="T10" fmla="*/ 10 w 201"/>
                <a:gd name="T11" fmla="*/ 144 h 144"/>
                <a:gd name="T12" fmla="*/ 14 w 201"/>
                <a:gd name="T13" fmla="*/ 144 h 144"/>
                <a:gd name="T14" fmla="*/ 14 w 201"/>
                <a:gd name="T15" fmla="*/ 144 h 144"/>
                <a:gd name="T16" fmla="*/ 14 w 201"/>
                <a:gd name="T17" fmla="*/ 144 h 144"/>
                <a:gd name="T18" fmla="*/ 17 w 201"/>
                <a:gd name="T19" fmla="*/ 144 h 144"/>
                <a:gd name="T20" fmla="*/ 17 w 201"/>
                <a:gd name="T21" fmla="*/ 144 h 144"/>
                <a:gd name="T22" fmla="*/ 17 w 201"/>
                <a:gd name="T23" fmla="*/ 144 h 144"/>
                <a:gd name="T24" fmla="*/ 20 w 201"/>
                <a:gd name="T25" fmla="*/ 144 h 144"/>
                <a:gd name="T26" fmla="*/ 20 w 201"/>
                <a:gd name="T27" fmla="*/ 144 h 144"/>
                <a:gd name="T28" fmla="*/ 20 w 201"/>
                <a:gd name="T29" fmla="*/ 144 h 144"/>
                <a:gd name="T30" fmla="*/ 24 w 201"/>
                <a:gd name="T31" fmla="*/ 144 h 144"/>
                <a:gd name="T32" fmla="*/ 24 w 201"/>
                <a:gd name="T33" fmla="*/ 144 h 144"/>
                <a:gd name="T34" fmla="*/ 27 w 201"/>
                <a:gd name="T35" fmla="*/ 144 h 144"/>
                <a:gd name="T36" fmla="*/ 30 w 201"/>
                <a:gd name="T37" fmla="*/ 141 h 144"/>
                <a:gd name="T38" fmla="*/ 37 w 201"/>
                <a:gd name="T39" fmla="*/ 141 h 144"/>
                <a:gd name="T40" fmla="*/ 40 w 201"/>
                <a:gd name="T41" fmla="*/ 137 h 144"/>
                <a:gd name="T42" fmla="*/ 50 w 201"/>
                <a:gd name="T43" fmla="*/ 131 h 144"/>
                <a:gd name="T44" fmla="*/ 60 w 201"/>
                <a:gd name="T45" fmla="*/ 121 h 144"/>
                <a:gd name="T46" fmla="*/ 97 w 201"/>
                <a:gd name="T47" fmla="*/ 71 h 144"/>
                <a:gd name="T48" fmla="*/ 114 w 201"/>
                <a:gd name="T49" fmla="*/ 47 h 144"/>
                <a:gd name="T50" fmla="*/ 134 w 201"/>
                <a:gd name="T51" fmla="*/ 24 h 144"/>
                <a:gd name="T52" fmla="*/ 144 w 201"/>
                <a:gd name="T53" fmla="*/ 14 h 144"/>
                <a:gd name="T54" fmla="*/ 151 w 201"/>
                <a:gd name="T55" fmla="*/ 7 h 144"/>
                <a:gd name="T56" fmla="*/ 157 w 201"/>
                <a:gd name="T57" fmla="*/ 4 h 144"/>
                <a:gd name="T58" fmla="*/ 161 w 201"/>
                <a:gd name="T59" fmla="*/ 4 h 144"/>
                <a:gd name="T60" fmla="*/ 164 w 201"/>
                <a:gd name="T61" fmla="*/ 0 h 144"/>
                <a:gd name="T62" fmla="*/ 167 w 201"/>
                <a:gd name="T63" fmla="*/ 0 h 144"/>
                <a:gd name="T64" fmla="*/ 171 w 201"/>
                <a:gd name="T65" fmla="*/ 0 h 144"/>
                <a:gd name="T66" fmla="*/ 171 w 201"/>
                <a:gd name="T67" fmla="*/ 0 h 144"/>
                <a:gd name="T68" fmla="*/ 171 w 201"/>
                <a:gd name="T69" fmla="*/ 0 h 144"/>
                <a:gd name="T70" fmla="*/ 174 w 201"/>
                <a:gd name="T71" fmla="*/ 0 h 144"/>
                <a:gd name="T72" fmla="*/ 174 w 201"/>
                <a:gd name="T73" fmla="*/ 0 h 144"/>
                <a:gd name="T74" fmla="*/ 174 w 201"/>
                <a:gd name="T75" fmla="*/ 0 h 144"/>
                <a:gd name="T76" fmla="*/ 174 w 201"/>
                <a:gd name="T77" fmla="*/ 0 h 144"/>
                <a:gd name="T78" fmla="*/ 177 w 201"/>
                <a:gd name="T79" fmla="*/ 0 h 144"/>
                <a:gd name="T80" fmla="*/ 177 w 201"/>
                <a:gd name="T81" fmla="*/ 0 h 144"/>
                <a:gd name="T82" fmla="*/ 177 w 201"/>
                <a:gd name="T83" fmla="*/ 0 h 144"/>
                <a:gd name="T84" fmla="*/ 181 w 201"/>
                <a:gd name="T85" fmla="*/ 0 h 144"/>
                <a:gd name="T86" fmla="*/ 181 w 201"/>
                <a:gd name="T87" fmla="*/ 0 h 144"/>
                <a:gd name="T88" fmla="*/ 181 w 201"/>
                <a:gd name="T89" fmla="*/ 0 h 144"/>
                <a:gd name="T90" fmla="*/ 184 w 201"/>
                <a:gd name="T91" fmla="*/ 0 h 144"/>
                <a:gd name="T92" fmla="*/ 184 w 201"/>
                <a:gd name="T93" fmla="*/ 0 h 144"/>
                <a:gd name="T94" fmla="*/ 187 w 201"/>
                <a:gd name="T95" fmla="*/ 0 h 144"/>
                <a:gd name="T96" fmla="*/ 191 w 201"/>
                <a:gd name="T97" fmla="*/ 0 h 144"/>
                <a:gd name="T98" fmla="*/ 194 w 201"/>
                <a:gd name="T99" fmla="*/ 4 h 144"/>
                <a:gd name="T100" fmla="*/ 201 w 201"/>
                <a:gd name="T101"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 h="144">
                  <a:moveTo>
                    <a:pt x="0" y="141"/>
                  </a:moveTo>
                  <a:lnTo>
                    <a:pt x="3" y="144"/>
                  </a:lnTo>
                  <a:lnTo>
                    <a:pt x="7" y="144"/>
                  </a:lnTo>
                  <a:lnTo>
                    <a:pt x="10" y="144"/>
                  </a:lnTo>
                  <a:lnTo>
                    <a:pt x="10" y="144"/>
                  </a:lnTo>
                  <a:lnTo>
                    <a:pt x="10" y="144"/>
                  </a:lnTo>
                  <a:lnTo>
                    <a:pt x="14" y="144"/>
                  </a:lnTo>
                  <a:lnTo>
                    <a:pt x="14" y="144"/>
                  </a:lnTo>
                  <a:lnTo>
                    <a:pt x="14" y="144"/>
                  </a:lnTo>
                  <a:lnTo>
                    <a:pt x="17" y="144"/>
                  </a:lnTo>
                  <a:lnTo>
                    <a:pt x="17" y="144"/>
                  </a:lnTo>
                  <a:lnTo>
                    <a:pt x="17" y="144"/>
                  </a:lnTo>
                  <a:lnTo>
                    <a:pt x="20" y="144"/>
                  </a:lnTo>
                  <a:lnTo>
                    <a:pt x="20" y="144"/>
                  </a:lnTo>
                  <a:lnTo>
                    <a:pt x="20" y="144"/>
                  </a:lnTo>
                  <a:lnTo>
                    <a:pt x="24" y="144"/>
                  </a:lnTo>
                  <a:lnTo>
                    <a:pt x="24" y="144"/>
                  </a:lnTo>
                  <a:lnTo>
                    <a:pt x="27" y="144"/>
                  </a:lnTo>
                  <a:lnTo>
                    <a:pt x="30" y="141"/>
                  </a:lnTo>
                  <a:lnTo>
                    <a:pt x="37" y="141"/>
                  </a:lnTo>
                  <a:lnTo>
                    <a:pt x="40" y="137"/>
                  </a:lnTo>
                  <a:lnTo>
                    <a:pt x="50" y="131"/>
                  </a:lnTo>
                  <a:lnTo>
                    <a:pt x="60" y="121"/>
                  </a:lnTo>
                  <a:lnTo>
                    <a:pt x="97" y="71"/>
                  </a:lnTo>
                  <a:lnTo>
                    <a:pt x="114" y="47"/>
                  </a:lnTo>
                  <a:lnTo>
                    <a:pt x="134" y="24"/>
                  </a:lnTo>
                  <a:lnTo>
                    <a:pt x="144" y="14"/>
                  </a:lnTo>
                  <a:lnTo>
                    <a:pt x="151" y="7"/>
                  </a:lnTo>
                  <a:lnTo>
                    <a:pt x="157" y="4"/>
                  </a:lnTo>
                  <a:lnTo>
                    <a:pt x="161" y="4"/>
                  </a:lnTo>
                  <a:lnTo>
                    <a:pt x="164" y="0"/>
                  </a:lnTo>
                  <a:lnTo>
                    <a:pt x="167" y="0"/>
                  </a:lnTo>
                  <a:lnTo>
                    <a:pt x="171" y="0"/>
                  </a:lnTo>
                  <a:lnTo>
                    <a:pt x="171" y="0"/>
                  </a:lnTo>
                  <a:lnTo>
                    <a:pt x="171" y="0"/>
                  </a:lnTo>
                  <a:lnTo>
                    <a:pt x="174" y="0"/>
                  </a:lnTo>
                  <a:lnTo>
                    <a:pt x="174" y="0"/>
                  </a:lnTo>
                  <a:lnTo>
                    <a:pt x="174" y="0"/>
                  </a:lnTo>
                  <a:lnTo>
                    <a:pt x="174" y="0"/>
                  </a:lnTo>
                  <a:lnTo>
                    <a:pt x="177" y="0"/>
                  </a:lnTo>
                  <a:lnTo>
                    <a:pt x="177" y="0"/>
                  </a:lnTo>
                  <a:lnTo>
                    <a:pt x="177" y="0"/>
                  </a:lnTo>
                  <a:lnTo>
                    <a:pt x="181" y="0"/>
                  </a:lnTo>
                  <a:lnTo>
                    <a:pt x="181" y="0"/>
                  </a:lnTo>
                  <a:lnTo>
                    <a:pt x="181" y="0"/>
                  </a:lnTo>
                  <a:lnTo>
                    <a:pt x="184" y="0"/>
                  </a:lnTo>
                  <a:lnTo>
                    <a:pt x="184" y="0"/>
                  </a:lnTo>
                  <a:lnTo>
                    <a:pt x="187" y="0"/>
                  </a:lnTo>
                  <a:lnTo>
                    <a:pt x="191" y="0"/>
                  </a:lnTo>
                  <a:lnTo>
                    <a:pt x="194" y="4"/>
                  </a:lnTo>
                  <a:lnTo>
                    <a:pt x="201" y="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 name="Freeform 648"/>
            <p:cNvSpPr>
              <a:spLocks/>
            </p:cNvSpPr>
            <p:nvPr/>
          </p:nvSpPr>
          <p:spPr bwMode="auto">
            <a:xfrm>
              <a:off x="2582" y="1758"/>
              <a:ext cx="294" cy="127"/>
            </a:xfrm>
            <a:custGeom>
              <a:avLst/>
              <a:gdLst>
                <a:gd name="T0" fmla="*/ 0 w 294"/>
                <a:gd name="T1" fmla="*/ 7 h 127"/>
                <a:gd name="T2" fmla="*/ 6 w 294"/>
                <a:gd name="T3" fmla="*/ 10 h 127"/>
                <a:gd name="T4" fmla="*/ 26 w 294"/>
                <a:gd name="T5" fmla="*/ 27 h 127"/>
                <a:gd name="T6" fmla="*/ 43 w 294"/>
                <a:gd name="T7" fmla="*/ 51 h 127"/>
                <a:gd name="T8" fmla="*/ 63 w 294"/>
                <a:gd name="T9" fmla="*/ 71 h 127"/>
                <a:gd name="T10" fmla="*/ 83 w 294"/>
                <a:gd name="T11" fmla="*/ 94 h 127"/>
                <a:gd name="T12" fmla="*/ 93 w 294"/>
                <a:gd name="T13" fmla="*/ 104 h 127"/>
                <a:gd name="T14" fmla="*/ 103 w 294"/>
                <a:gd name="T15" fmla="*/ 114 h 127"/>
                <a:gd name="T16" fmla="*/ 110 w 294"/>
                <a:gd name="T17" fmla="*/ 117 h 127"/>
                <a:gd name="T18" fmla="*/ 113 w 294"/>
                <a:gd name="T19" fmla="*/ 121 h 127"/>
                <a:gd name="T20" fmla="*/ 120 w 294"/>
                <a:gd name="T21" fmla="*/ 124 h 127"/>
                <a:gd name="T22" fmla="*/ 123 w 294"/>
                <a:gd name="T23" fmla="*/ 124 h 127"/>
                <a:gd name="T24" fmla="*/ 127 w 294"/>
                <a:gd name="T25" fmla="*/ 124 h 127"/>
                <a:gd name="T26" fmla="*/ 130 w 294"/>
                <a:gd name="T27" fmla="*/ 124 h 127"/>
                <a:gd name="T28" fmla="*/ 130 w 294"/>
                <a:gd name="T29" fmla="*/ 127 h 127"/>
                <a:gd name="T30" fmla="*/ 130 w 294"/>
                <a:gd name="T31" fmla="*/ 127 h 127"/>
                <a:gd name="T32" fmla="*/ 130 w 294"/>
                <a:gd name="T33" fmla="*/ 127 h 127"/>
                <a:gd name="T34" fmla="*/ 133 w 294"/>
                <a:gd name="T35" fmla="*/ 127 h 127"/>
                <a:gd name="T36" fmla="*/ 133 w 294"/>
                <a:gd name="T37" fmla="*/ 127 h 127"/>
                <a:gd name="T38" fmla="*/ 133 w 294"/>
                <a:gd name="T39" fmla="*/ 127 h 127"/>
                <a:gd name="T40" fmla="*/ 137 w 294"/>
                <a:gd name="T41" fmla="*/ 127 h 127"/>
                <a:gd name="T42" fmla="*/ 137 w 294"/>
                <a:gd name="T43" fmla="*/ 127 h 127"/>
                <a:gd name="T44" fmla="*/ 137 w 294"/>
                <a:gd name="T45" fmla="*/ 127 h 127"/>
                <a:gd name="T46" fmla="*/ 140 w 294"/>
                <a:gd name="T47" fmla="*/ 127 h 127"/>
                <a:gd name="T48" fmla="*/ 140 w 294"/>
                <a:gd name="T49" fmla="*/ 127 h 127"/>
                <a:gd name="T50" fmla="*/ 140 w 294"/>
                <a:gd name="T51" fmla="*/ 127 h 127"/>
                <a:gd name="T52" fmla="*/ 144 w 294"/>
                <a:gd name="T53" fmla="*/ 127 h 127"/>
                <a:gd name="T54" fmla="*/ 144 w 294"/>
                <a:gd name="T55" fmla="*/ 124 h 127"/>
                <a:gd name="T56" fmla="*/ 147 w 294"/>
                <a:gd name="T57" fmla="*/ 124 h 127"/>
                <a:gd name="T58" fmla="*/ 150 w 294"/>
                <a:gd name="T59" fmla="*/ 124 h 127"/>
                <a:gd name="T60" fmla="*/ 157 w 294"/>
                <a:gd name="T61" fmla="*/ 121 h 127"/>
                <a:gd name="T62" fmla="*/ 167 w 294"/>
                <a:gd name="T63" fmla="*/ 117 h 127"/>
                <a:gd name="T64" fmla="*/ 174 w 294"/>
                <a:gd name="T65" fmla="*/ 111 h 127"/>
                <a:gd name="T66" fmla="*/ 194 w 294"/>
                <a:gd name="T67" fmla="*/ 91 h 127"/>
                <a:gd name="T68" fmla="*/ 230 w 294"/>
                <a:gd name="T69" fmla="*/ 47 h 127"/>
                <a:gd name="T70" fmla="*/ 247 w 294"/>
                <a:gd name="T71" fmla="*/ 27 h 127"/>
                <a:gd name="T72" fmla="*/ 264 w 294"/>
                <a:gd name="T73" fmla="*/ 10 h 127"/>
                <a:gd name="T74" fmla="*/ 267 w 294"/>
                <a:gd name="T75" fmla="*/ 7 h 127"/>
                <a:gd name="T76" fmla="*/ 274 w 294"/>
                <a:gd name="T77" fmla="*/ 7 h 127"/>
                <a:gd name="T78" fmla="*/ 277 w 294"/>
                <a:gd name="T79" fmla="*/ 4 h 127"/>
                <a:gd name="T80" fmla="*/ 281 w 294"/>
                <a:gd name="T81" fmla="*/ 0 h 127"/>
                <a:gd name="T82" fmla="*/ 284 w 294"/>
                <a:gd name="T83" fmla="*/ 0 h 127"/>
                <a:gd name="T84" fmla="*/ 287 w 294"/>
                <a:gd name="T85" fmla="*/ 0 h 127"/>
                <a:gd name="T86" fmla="*/ 287 w 294"/>
                <a:gd name="T87" fmla="*/ 0 h 127"/>
                <a:gd name="T88" fmla="*/ 291 w 294"/>
                <a:gd name="T89" fmla="*/ 0 h 127"/>
                <a:gd name="T90" fmla="*/ 291 w 294"/>
                <a:gd name="T91" fmla="*/ 0 h 127"/>
                <a:gd name="T92" fmla="*/ 291 w 294"/>
                <a:gd name="T93" fmla="*/ 0 h 127"/>
                <a:gd name="T94" fmla="*/ 294 w 294"/>
                <a:gd name="T95" fmla="*/ 0 h 127"/>
                <a:gd name="T96" fmla="*/ 294 w 294"/>
                <a:gd name="T97" fmla="*/ 0 h 127"/>
                <a:gd name="T98" fmla="*/ 294 w 294"/>
                <a:gd name="T99" fmla="*/ 0 h 127"/>
                <a:gd name="T100" fmla="*/ 294 w 294"/>
                <a:gd name="T10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127">
                  <a:moveTo>
                    <a:pt x="0" y="7"/>
                  </a:moveTo>
                  <a:lnTo>
                    <a:pt x="6" y="10"/>
                  </a:lnTo>
                  <a:lnTo>
                    <a:pt x="26" y="27"/>
                  </a:lnTo>
                  <a:lnTo>
                    <a:pt x="43" y="51"/>
                  </a:lnTo>
                  <a:lnTo>
                    <a:pt x="63" y="71"/>
                  </a:lnTo>
                  <a:lnTo>
                    <a:pt x="83" y="94"/>
                  </a:lnTo>
                  <a:lnTo>
                    <a:pt x="93" y="104"/>
                  </a:lnTo>
                  <a:lnTo>
                    <a:pt x="103" y="114"/>
                  </a:lnTo>
                  <a:lnTo>
                    <a:pt x="110" y="117"/>
                  </a:lnTo>
                  <a:lnTo>
                    <a:pt x="113" y="121"/>
                  </a:lnTo>
                  <a:lnTo>
                    <a:pt x="120" y="124"/>
                  </a:lnTo>
                  <a:lnTo>
                    <a:pt x="123" y="124"/>
                  </a:lnTo>
                  <a:lnTo>
                    <a:pt x="127" y="124"/>
                  </a:lnTo>
                  <a:lnTo>
                    <a:pt x="130" y="124"/>
                  </a:lnTo>
                  <a:lnTo>
                    <a:pt x="130" y="127"/>
                  </a:lnTo>
                  <a:lnTo>
                    <a:pt x="130" y="127"/>
                  </a:lnTo>
                  <a:lnTo>
                    <a:pt x="130" y="127"/>
                  </a:lnTo>
                  <a:lnTo>
                    <a:pt x="133" y="127"/>
                  </a:lnTo>
                  <a:lnTo>
                    <a:pt x="133" y="127"/>
                  </a:lnTo>
                  <a:lnTo>
                    <a:pt x="133" y="127"/>
                  </a:lnTo>
                  <a:lnTo>
                    <a:pt x="137" y="127"/>
                  </a:lnTo>
                  <a:lnTo>
                    <a:pt x="137" y="127"/>
                  </a:lnTo>
                  <a:lnTo>
                    <a:pt x="137" y="127"/>
                  </a:lnTo>
                  <a:lnTo>
                    <a:pt x="140" y="127"/>
                  </a:lnTo>
                  <a:lnTo>
                    <a:pt x="140" y="127"/>
                  </a:lnTo>
                  <a:lnTo>
                    <a:pt x="140" y="127"/>
                  </a:lnTo>
                  <a:lnTo>
                    <a:pt x="144" y="127"/>
                  </a:lnTo>
                  <a:lnTo>
                    <a:pt x="144" y="124"/>
                  </a:lnTo>
                  <a:lnTo>
                    <a:pt x="147" y="124"/>
                  </a:lnTo>
                  <a:lnTo>
                    <a:pt x="150" y="124"/>
                  </a:lnTo>
                  <a:lnTo>
                    <a:pt x="157" y="121"/>
                  </a:lnTo>
                  <a:lnTo>
                    <a:pt x="167" y="117"/>
                  </a:lnTo>
                  <a:lnTo>
                    <a:pt x="174" y="111"/>
                  </a:lnTo>
                  <a:lnTo>
                    <a:pt x="194" y="91"/>
                  </a:lnTo>
                  <a:lnTo>
                    <a:pt x="230" y="47"/>
                  </a:lnTo>
                  <a:lnTo>
                    <a:pt x="247" y="27"/>
                  </a:lnTo>
                  <a:lnTo>
                    <a:pt x="264" y="10"/>
                  </a:lnTo>
                  <a:lnTo>
                    <a:pt x="267" y="7"/>
                  </a:lnTo>
                  <a:lnTo>
                    <a:pt x="274" y="7"/>
                  </a:lnTo>
                  <a:lnTo>
                    <a:pt x="277" y="4"/>
                  </a:lnTo>
                  <a:lnTo>
                    <a:pt x="281" y="0"/>
                  </a:lnTo>
                  <a:lnTo>
                    <a:pt x="284" y="0"/>
                  </a:lnTo>
                  <a:lnTo>
                    <a:pt x="287" y="0"/>
                  </a:lnTo>
                  <a:lnTo>
                    <a:pt x="287" y="0"/>
                  </a:lnTo>
                  <a:lnTo>
                    <a:pt x="291" y="0"/>
                  </a:lnTo>
                  <a:lnTo>
                    <a:pt x="291" y="0"/>
                  </a:lnTo>
                  <a:lnTo>
                    <a:pt x="291" y="0"/>
                  </a:lnTo>
                  <a:lnTo>
                    <a:pt x="294" y="0"/>
                  </a:lnTo>
                  <a:lnTo>
                    <a:pt x="294" y="0"/>
                  </a:lnTo>
                  <a:lnTo>
                    <a:pt x="294" y="0"/>
                  </a:lnTo>
                  <a:lnTo>
                    <a:pt x="294"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 name="Freeform 649"/>
            <p:cNvSpPr>
              <a:spLocks/>
            </p:cNvSpPr>
            <p:nvPr/>
          </p:nvSpPr>
          <p:spPr bwMode="auto">
            <a:xfrm>
              <a:off x="2876" y="1705"/>
              <a:ext cx="304" cy="197"/>
            </a:xfrm>
            <a:custGeom>
              <a:avLst/>
              <a:gdLst>
                <a:gd name="T0" fmla="*/ 0 w 304"/>
                <a:gd name="T1" fmla="*/ 53 h 197"/>
                <a:gd name="T2" fmla="*/ 3 w 304"/>
                <a:gd name="T3" fmla="*/ 53 h 197"/>
                <a:gd name="T4" fmla="*/ 3 w 304"/>
                <a:gd name="T5" fmla="*/ 53 h 197"/>
                <a:gd name="T6" fmla="*/ 7 w 304"/>
                <a:gd name="T7" fmla="*/ 53 h 197"/>
                <a:gd name="T8" fmla="*/ 7 w 304"/>
                <a:gd name="T9" fmla="*/ 53 h 197"/>
                <a:gd name="T10" fmla="*/ 7 w 304"/>
                <a:gd name="T11" fmla="*/ 53 h 197"/>
                <a:gd name="T12" fmla="*/ 10 w 304"/>
                <a:gd name="T13" fmla="*/ 53 h 197"/>
                <a:gd name="T14" fmla="*/ 13 w 304"/>
                <a:gd name="T15" fmla="*/ 53 h 197"/>
                <a:gd name="T16" fmla="*/ 17 w 304"/>
                <a:gd name="T17" fmla="*/ 57 h 197"/>
                <a:gd name="T18" fmla="*/ 20 w 304"/>
                <a:gd name="T19" fmla="*/ 57 h 197"/>
                <a:gd name="T20" fmla="*/ 27 w 304"/>
                <a:gd name="T21" fmla="*/ 60 h 197"/>
                <a:gd name="T22" fmla="*/ 33 w 304"/>
                <a:gd name="T23" fmla="*/ 67 h 197"/>
                <a:gd name="T24" fmla="*/ 43 w 304"/>
                <a:gd name="T25" fmla="*/ 73 h 197"/>
                <a:gd name="T26" fmla="*/ 77 w 304"/>
                <a:gd name="T27" fmla="*/ 117 h 197"/>
                <a:gd name="T28" fmla="*/ 97 w 304"/>
                <a:gd name="T29" fmla="*/ 144 h 197"/>
                <a:gd name="T30" fmla="*/ 117 w 304"/>
                <a:gd name="T31" fmla="*/ 170 h 197"/>
                <a:gd name="T32" fmla="*/ 127 w 304"/>
                <a:gd name="T33" fmla="*/ 180 h 197"/>
                <a:gd name="T34" fmla="*/ 137 w 304"/>
                <a:gd name="T35" fmla="*/ 187 h 197"/>
                <a:gd name="T36" fmla="*/ 144 w 304"/>
                <a:gd name="T37" fmla="*/ 194 h 197"/>
                <a:gd name="T38" fmla="*/ 150 w 304"/>
                <a:gd name="T39" fmla="*/ 197 h 197"/>
                <a:gd name="T40" fmla="*/ 150 w 304"/>
                <a:gd name="T41" fmla="*/ 197 h 197"/>
                <a:gd name="T42" fmla="*/ 154 w 304"/>
                <a:gd name="T43" fmla="*/ 197 h 197"/>
                <a:gd name="T44" fmla="*/ 154 w 304"/>
                <a:gd name="T45" fmla="*/ 197 h 197"/>
                <a:gd name="T46" fmla="*/ 157 w 304"/>
                <a:gd name="T47" fmla="*/ 197 h 197"/>
                <a:gd name="T48" fmla="*/ 157 w 304"/>
                <a:gd name="T49" fmla="*/ 197 h 197"/>
                <a:gd name="T50" fmla="*/ 157 w 304"/>
                <a:gd name="T51" fmla="*/ 197 h 197"/>
                <a:gd name="T52" fmla="*/ 157 w 304"/>
                <a:gd name="T53" fmla="*/ 197 h 197"/>
                <a:gd name="T54" fmla="*/ 160 w 304"/>
                <a:gd name="T55" fmla="*/ 197 h 197"/>
                <a:gd name="T56" fmla="*/ 160 w 304"/>
                <a:gd name="T57" fmla="*/ 197 h 197"/>
                <a:gd name="T58" fmla="*/ 160 w 304"/>
                <a:gd name="T59" fmla="*/ 197 h 197"/>
                <a:gd name="T60" fmla="*/ 160 w 304"/>
                <a:gd name="T61" fmla="*/ 197 h 197"/>
                <a:gd name="T62" fmla="*/ 160 w 304"/>
                <a:gd name="T63" fmla="*/ 197 h 197"/>
                <a:gd name="T64" fmla="*/ 164 w 304"/>
                <a:gd name="T65" fmla="*/ 197 h 197"/>
                <a:gd name="T66" fmla="*/ 164 w 304"/>
                <a:gd name="T67" fmla="*/ 197 h 197"/>
                <a:gd name="T68" fmla="*/ 164 w 304"/>
                <a:gd name="T69" fmla="*/ 197 h 197"/>
                <a:gd name="T70" fmla="*/ 167 w 304"/>
                <a:gd name="T71" fmla="*/ 197 h 197"/>
                <a:gd name="T72" fmla="*/ 167 w 304"/>
                <a:gd name="T73" fmla="*/ 197 h 197"/>
                <a:gd name="T74" fmla="*/ 167 w 304"/>
                <a:gd name="T75" fmla="*/ 197 h 197"/>
                <a:gd name="T76" fmla="*/ 170 w 304"/>
                <a:gd name="T77" fmla="*/ 197 h 197"/>
                <a:gd name="T78" fmla="*/ 174 w 304"/>
                <a:gd name="T79" fmla="*/ 197 h 197"/>
                <a:gd name="T80" fmla="*/ 177 w 304"/>
                <a:gd name="T81" fmla="*/ 194 h 197"/>
                <a:gd name="T82" fmla="*/ 181 w 304"/>
                <a:gd name="T83" fmla="*/ 194 h 197"/>
                <a:gd name="T84" fmla="*/ 191 w 304"/>
                <a:gd name="T85" fmla="*/ 187 h 197"/>
                <a:gd name="T86" fmla="*/ 197 w 304"/>
                <a:gd name="T87" fmla="*/ 177 h 197"/>
                <a:gd name="T88" fmla="*/ 207 w 304"/>
                <a:gd name="T89" fmla="*/ 164 h 197"/>
                <a:gd name="T90" fmla="*/ 227 w 304"/>
                <a:gd name="T91" fmla="*/ 134 h 197"/>
                <a:gd name="T92" fmla="*/ 264 w 304"/>
                <a:gd name="T93" fmla="*/ 60 h 197"/>
                <a:gd name="T94" fmla="*/ 281 w 304"/>
                <a:gd name="T95" fmla="*/ 30 h 197"/>
                <a:gd name="T96" fmla="*/ 291 w 304"/>
                <a:gd name="T97" fmla="*/ 17 h 197"/>
                <a:gd name="T98" fmla="*/ 301 w 304"/>
                <a:gd name="T99" fmla="*/ 3 h 197"/>
                <a:gd name="T100" fmla="*/ 304 w 304"/>
                <a:gd name="T10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4" h="197">
                  <a:moveTo>
                    <a:pt x="0" y="53"/>
                  </a:moveTo>
                  <a:lnTo>
                    <a:pt x="3" y="53"/>
                  </a:lnTo>
                  <a:lnTo>
                    <a:pt x="3" y="53"/>
                  </a:lnTo>
                  <a:lnTo>
                    <a:pt x="7" y="53"/>
                  </a:lnTo>
                  <a:lnTo>
                    <a:pt x="7" y="53"/>
                  </a:lnTo>
                  <a:lnTo>
                    <a:pt x="7" y="53"/>
                  </a:lnTo>
                  <a:lnTo>
                    <a:pt x="10" y="53"/>
                  </a:lnTo>
                  <a:lnTo>
                    <a:pt x="13" y="53"/>
                  </a:lnTo>
                  <a:lnTo>
                    <a:pt x="17" y="57"/>
                  </a:lnTo>
                  <a:lnTo>
                    <a:pt x="20" y="57"/>
                  </a:lnTo>
                  <a:lnTo>
                    <a:pt x="27" y="60"/>
                  </a:lnTo>
                  <a:lnTo>
                    <a:pt x="33" y="67"/>
                  </a:lnTo>
                  <a:lnTo>
                    <a:pt x="43" y="73"/>
                  </a:lnTo>
                  <a:lnTo>
                    <a:pt x="77" y="117"/>
                  </a:lnTo>
                  <a:lnTo>
                    <a:pt x="97" y="144"/>
                  </a:lnTo>
                  <a:lnTo>
                    <a:pt x="117" y="170"/>
                  </a:lnTo>
                  <a:lnTo>
                    <a:pt x="127" y="180"/>
                  </a:lnTo>
                  <a:lnTo>
                    <a:pt x="137" y="187"/>
                  </a:lnTo>
                  <a:lnTo>
                    <a:pt x="144" y="194"/>
                  </a:lnTo>
                  <a:lnTo>
                    <a:pt x="150" y="197"/>
                  </a:lnTo>
                  <a:lnTo>
                    <a:pt x="150" y="197"/>
                  </a:lnTo>
                  <a:lnTo>
                    <a:pt x="154" y="197"/>
                  </a:lnTo>
                  <a:lnTo>
                    <a:pt x="154" y="197"/>
                  </a:lnTo>
                  <a:lnTo>
                    <a:pt x="157" y="197"/>
                  </a:lnTo>
                  <a:lnTo>
                    <a:pt x="157" y="197"/>
                  </a:lnTo>
                  <a:lnTo>
                    <a:pt x="157" y="197"/>
                  </a:lnTo>
                  <a:lnTo>
                    <a:pt x="157" y="197"/>
                  </a:lnTo>
                  <a:lnTo>
                    <a:pt x="160" y="197"/>
                  </a:lnTo>
                  <a:lnTo>
                    <a:pt x="160" y="197"/>
                  </a:lnTo>
                  <a:lnTo>
                    <a:pt x="160" y="197"/>
                  </a:lnTo>
                  <a:lnTo>
                    <a:pt x="160" y="197"/>
                  </a:lnTo>
                  <a:lnTo>
                    <a:pt x="160" y="197"/>
                  </a:lnTo>
                  <a:lnTo>
                    <a:pt x="164" y="197"/>
                  </a:lnTo>
                  <a:lnTo>
                    <a:pt x="164" y="197"/>
                  </a:lnTo>
                  <a:lnTo>
                    <a:pt x="164" y="197"/>
                  </a:lnTo>
                  <a:lnTo>
                    <a:pt x="167" y="197"/>
                  </a:lnTo>
                  <a:lnTo>
                    <a:pt x="167" y="197"/>
                  </a:lnTo>
                  <a:lnTo>
                    <a:pt x="167" y="197"/>
                  </a:lnTo>
                  <a:lnTo>
                    <a:pt x="170" y="197"/>
                  </a:lnTo>
                  <a:lnTo>
                    <a:pt x="174" y="197"/>
                  </a:lnTo>
                  <a:lnTo>
                    <a:pt x="177" y="194"/>
                  </a:lnTo>
                  <a:lnTo>
                    <a:pt x="181" y="194"/>
                  </a:lnTo>
                  <a:lnTo>
                    <a:pt x="191" y="187"/>
                  </a:lnTo>
                  <a:lnTo>
                    <a:pt x="197" y="177"/>
                  </a:lnTo>
                  <a:lnTo>
                    <a:pt x="207" y="164"/>
                  </a:lnTo>
                  <a:lnTo>
                    <a:pt x="227" y="134"/>
                  </a:lnTo>
                  <a:lnTo>
                    <a:pt x="264" y="60"/>
                  </a:lnTo>
                  <a:lnTo>
                    <a:pt x="281" y="30"/>
                  </a:lnTo>
                  <a:lnTo>
                    <a:pt x="291" y="17"/>
                  </a:lnTo>
                  <a:lnTo>
                    <a:pt x="301" y="3"/>
                  </a:lnTo>
                  <a:lnTo>
                    <a:pt x="304"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6" name="Freeform 650"/>
            <p:cNvSpPr>
              <a:spLocks/>
            </p:cNvSpPr>
            <p:nvPr/>
          </p:nvSpPr>
          <p:spPr bwMode="auto">
            <a:xfrm>
              <a:off x="3180" y="1695"/>
              <a:ext cx="308" cy="1010"/>
            </a:xfrm>
            <a:custGeom>
              <a:avLst/>
              <a:gdLst>
                <a:gd name="T0" fmla="*/ 0 w 308"/>
                <a:gd name="T1" fmla="*/ 10 h 1010"/>
                <a:gd name="T2" fmla="*/ 7 w 308"/>
                <a:gd name="T3" fmla="*/ 7 h 1010"/>
                <a:gd name="T4" fmla="*/ 10 w 308"/>
                <a:gd name="T5" fmla="*/ 3 h 1010"/>
                <a:gd name="T6" fmla="*/ 14 w 308"/>
                <a:gd name="T7" fmla="*/ 3 h 1010"/>
                <a:gd name="T8" fmla="*/ 14 w 308"/>
                <a:gd name="T9" fmla="*/ 0 h 1010"/>
                <a:gd name="T10" fmla="*/ 17 w 308"/>
                <a:gd name="T11" fmla="*/ 0 h 1010"/>
                <a:gd name="T12" fmla="*/ 17 w 308"/>
                <a:gd name="T13" fmla="*/ 0 h 1010"/>
                <a:gd name="T14" fmla="*/ 17 w 308"/>
                <a:gd name="T15" fmla="*/ 0 h 1010"/>
                <a:gd name="T16" fmla="*/ 20 w 308"/>
                <a:gd name="T17" fmla="*/ 0 h 1010"/>
                <a:gd name="T18" fmla="*/ 20 w 308"/>
                <a:gd name="T19" fmla="*/ 0 h 1010"/>
                <a:gd name="T20" fmla="*/ 20 w 308"/>
                <a:gd name="T21" fmla="*/ 0 h 1010"/>
                <a:gd name="T22" fmla="*/ 20 w 308"/>
                <a:gd name="T23" fmla="*/ 0 h 1010"/>
                <a:gd name="T24" fmla="*/ 24 w 308"/>
                <a:gd name="T25" fmla="*/ 0 h 1010"/>
                <a:gd name="T26" fmla="*/ 24 w 308"/>
                <a:gd name="T27" fmla="*/ 0 h 1010"/>
                <a:gd name="T28" fmla="*/ 24 w 308"/>
                <a:gd name="T29" fmla="*/ 0 h 1010"/>
                <a:gd name="T30" fmla="*/ 24 w 308"/>
                <a:gd name="T31" fmla="*/ 0 h 1010"/>
                <a:gd name="T32" fmla="*/ 27 w 308"/>
                <a:gd name="T33" fmla="*/ 0 h 1010"/>
                <a:gd name="T34" fmla="*/ 27 w 308"/>
                <a:gd name="T35" fmla="*/ 0 h 1010"/>
                <a:gd name="T36" fmla="*/ 27 w 308"/>
                <a:gd name="T37" fmla="*/ 3 h 1010"/>
                <a:gd name="T38" fmla="*/ 30 w 308"/>
                <a:gd name="T39" fmla="*/ 3 h 1010"/>
                <a:gd name="T40" fmla="*/ 34 w 308"/>
                <a:gd name="T41" fmla="*/ 3 h 1010"/>
                <a:gd name="T42" fmla="*/ 34 w 308"/>
                <a:gd name="T43" fmla="*/ 7 h 1010"/>
                <a:gd name="T44" fmla="*/ 40 w 308"/>
                <a:gd name="T45" fmla="*/ 10 h 1010"/>
                <a:gd name="T46" fmla="*/ 44 w 308"/>
                <a:gd name="T47" fmla="*/ 13 h 1010"/>
                <a:gd name="T48" fmla="*/ 54 w 308"/>
                <a:gd name="T49" fmla="*/ 27 h 1010"/>
                <a:gd name="T50" fmla="*/ 64 w 308"/>
                <a:gd name="T51" fmla="*/ 47 h 1010"/>
                <a:gd name="T52" fmla="*/ 74 w 308"/>
                <a:gd name="T53" fmla="*/ 73 h 1010"/>
                <a:gd name="T54" fmla="*/ 94 w 308"/>
                <a:gd name="T55" fmla="*/ 140 h 1010"/>
                <a:gd name="T56" fmla="*/ 111 w 308"/>
                <a:gd name="T57" fmla="*/ 221 h 1010"/>
                <a:gd name="T58" fmla="*/ 147 w 308"/>
                <a:gd name="T59" fmla="*/ 408 h 1010"/>
                <a:gd name="T60" fmla="*/ 184 w 308"/>
                <a:gd name="T61" fmla="*/ 625 h 1010"/>
                <a:gd name="T62" fmla="*/ 221 w 308"/>
                <a:gd name="T63" fmla="*/ 809 h 1010"/>
                <a:gd name="T64" fmla="*/ 241 w 308"/>
                <a:gd name="T65" fmla="*/ 889 h 1010"/>
                <a:gd name="T66" fmla="*/ 248 w 308"/>
                <a:gd name="T67" fmla="*/ 916 h 1010"/>
                <a:gd name="T68" fmla="*/ 258 w 308"/>
                <a:gd name="T69" fmla="*/ 943 h 1010"/>
                <a:gd name="T70" fmla="*/ 268 w 308"/>
                <a:gd name="T71" fmla="*/ 966 h 1010"/>
                <a:gd name="T72" fmla="*/ 278 w 308"/>
                <a:gd name="T73" fmla="*/ 983 h 1010"/>
                <a:gd name="T74" fmla="*/ 281 w 308"/>
                <a:gd name="T75" fmla="*/ 990 h 1010"/>
                <a:gd name="T76" fmla="*/ 284 w 308"/>
                <a:gd name="T77" fmla="*/ 996 h 1010"/>
                <a:gd name="T78" fmla="*/ 291 w 308"/>
                <a:gd name="T79" fmla="*/ 1000 h 1010"/>
                <a:gd name="T80" fmla="*/ 294 w 308"/>
                <a:gd name="T81" fmla="*/ 1003 h 1010"/>
                <a:gd name="T82" fmla="*/ 294 w 308"/>
                <a:gd name="T83" fmla="*/ 1003 h 1010"/>
                <a:gd name="T84" fmla="*/ 298 w 308"/>
                <a:gd name="T85" fmla="*/ 1006 h 1010"/>
                <a:gd name="T86" fmla="*/ 301 w 308"/>
                <a:gd name="T87" fmla="*/ 1006 h 1010"/>
                <a:gd name="T88" fmla="*/ 304 w 308"/>
                <a:gd name="T89" fmla="*/ 1006 h 1010"/>
                <a:gd name="T90" fmla="*/ 304 w 308"/>
                <a:gd name="T91" fmla="*/ 1006 h 1010"/>
                <a:gd name="T92" fmla="*/ 304 w 308"/>
                <a:gd name="T93" fmla="*/ 1010 h 1010"/>
                <a:gd name="T94" fmla="*/ 308 w 308"/>
                <a:gd name="T95" fmla="*/ 1010 h 1010"/>
                <a:gd name="T96" fmla="*/ 308 w 308"/>
                <a:gd name="T97" fmla="*/ 1010 h 1010"/>
                <a:gd name="T98" fmla="*/ 308 w 308"/>
                <a:gd name="T99" fmla="*/ 1010 h 1010"/>
                <a:gd name="T100" fmla="*/ 308 w 308"/>
                <a:gd name="T10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1010">
                  <a:moveTo>
                    <a:pt x="0" y="10"/>
                  </a:moveTo>
                  <a:lnTo>
                    <a:pt x="7" y="7"/>
                  </a:lnTo>
                  <a:lnTo>
                    <a:pt x="10" y="3"/>
                  </a:lnTo>
                  <a:lnTo>
                    <a:pt x="14" y="3"/>
                  </a:lnTo>
                  <a:lnTo>
                    <a:pt x="14" y="0"/>
                  </a:lnTo>
                  <a:lnTo>
                    <a:pt x="17" y="0"/>
                  </a:lnTo>
                  <a:lnTo>
                    <a:pt x="17" y="0"/>
                  </a:lnTo>
                  <a:lnTo>
                    <a:pt x="17" y="0"/>
                  </a:lnTo>
                  <a:lnTo>
                    <a:pt x="20" y="0"/>
                  </a:lnTo>
                  <a:lnTo>
                    <a:pt x="20" y="0"/>
                  </a:lnTo>
                  <a:lnTo>
                    <a:pt x="20" y="0"/>
                  </a:lnTo>
                  <a:lnTo>
                    <a:pt x="20" y="0"/>
                  </a:lnTo>
                  <a:lnTo>
                    <a:pt x="24" y="0"/>
                  </a:lnTo>
                  <a:lnTo>
                    <a:pt x="24" y="0"/>
                  </a:lnTo>
                  <a:lnTo>
                    <a:pt x="24" y="0"/>
                  </a:lnTo>
                  <a:lnTo>
                    <a:pt x="24" y="0"/>
                  </a:lnTo>
                  <a:lnTo>
                    <a:pt x="27" y="0"/>
                  </a:lnTo>
                  <a:lnTo>
                    <a:pt x="27" y="0"/>
                  </a:lnTo>
                  <a:lnTo>
                    <a:pt x="27" y="3"/>
                  </a:lnTo>
                  <a:lnTo>
                    <a:pt x="30" y="3"/>
                  </a:lnTo>
                  <a:lnTo>
                    <a:pt x="34" y="3"/>
                  </a:lnTo>
                  <a:lnTo>
                    <a:pt x="34" y="7"/>
                  </a:lnTo>
                  <a:lnTo>
                    <a:pt x="40" y="10"/>
                  </a:lnTo>
                  <a:lnTo>
                    <a:pt x="44" y="13"/>
                  </a:lnTo>
                  <a:lnTo>
                    <a:pt x="54" y="27"/>
                  </a:lnTo>
                  <a:lnTo>
                    <a:pt x="64" y="47"/>
                  </a:lnTo>
                  <a:lnTo>
                    <a:pt x="74" y="73"/>
                  </a:lnTo>
                  <a:lnTo>
                    <a:pt x="94" y="140"/>
                  </a:lnTo>
                  <a:lnTo>
                    <a:pt x="111" y="221"/>
                  </a:lnTo>
                  <a:lnTo>
                    <a:pt x="147" y="408"/>
                  </a:lnTo>
                  <a:lnTo>
                    <a:pt x="184" y="625"/>
                  </a:lnTo>
                  <a:lnTo>
                    <a:pt x="221" y="809"/>
                  </a:lnTo>
                  <a:lnTo>
                    <a:pt x="241" y="889"/>
                  </a:lnTo>
                  <a:lnTo>
                    <a:pt x="248" y="916"/>
                  </a:lnTo>
                  <a:lnTo>
                    <a:pt x="258" y="943"/>
                  </a:lnTo>
                  <a:lnTo>
                    <a:pt x="268" y="966"/>
                  </a:lnTo>
                  <a:lnTo>
                    <a:pt x="278" y="983"/>
                  </a:lnTo>
                  <a:lnTo>
                    <a:pt x="281" y="990"/>
                  </a:lnTo>
                  <a:lnTo>
                    <a:pt x="284" y="996"/>
                  </a:lnTo>
                  <a:lnTo>
                    <a:pt x="291" y="1000"/>
                  </a:lnTo>
                  <a:lnTo>
                    <a:pt x="294" y="1003"/>
                  </a:lnTo>
                  <a:lnTo>
                    <a:pt x="294" y="1003"/>
                  </a:lnTo>
                  <a:lnTo>
                    <a:pt x="298" y="1006"/>
                  </a:lnTo>
                  <a:lnTo>
                    <a:pt x="301" y="1006"/>
                  </a:lnTo>
                  <a:lnTo>
                    <a:pt x="304" y="1006"/>
                  </a:lnTo>
                  <a:lnTo>
                    <a:pt x="304" y="1006"/>
                  </a:lnTo>
                  <a:lnTo>
                    <a:pt x="304" y="1010"/>
                  </a:lnTo>
                  <a:lnTo>
                    <a:pt x="308" y="1010"/>
                  </a:lnTo>
                  <a:lnTo>
                    <a:pt x="308" y="1010"/>
                  </a:lnTo>
                  <a:lnTo>
                    <a:pt x="308" y="1010"/>
                  </a:lnTo>
                  <a:lnTo>
                    <a:pt x="308" y="101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7" name="Freeform 651"/>
            <p:cNvSpPr>
              <a:spLocks/>
            </p:cNvSpPr>
            <p:nvPr/>
          </p:nvSpPr>
          <p:spPr bwMode="auto">
            <a:xfrm>
              <a:off x="3488" y="2558"/>
              <a:ext cx="281" cy="147"/>
            </a:xfrm>
            <a:custGeom>
              <a:avLst/>
              <a:gdLst>
                <a:gd name="T0" fmla="*/ 0 w 281"/>
                <a:gd name="T1" fmla="*/ 147 h 147"/>
                <a:gd name="T2" fmla="*/ 3 w 281"/>
                <a:gd name="T3" fmla="*/ 147 h 147"/>
                <a:gd name="T4" fmla="*/ 3 w 281"/>
                <a:gd name="T5" fmla="*/ 147 h 147"/>
                <a:gd name="T6" fmla="*/ 3 w 281"/>
                <a:gd name="T7" fmla="*/ 147 h 147"/>
                <a:gd name="T8" fmla="*/ 3 w 281"/>
                <a:gd name="T9" fmla="*/ 147 h 147"/>
                <a:gd name="T10" fmla="*/ 3 w 281"/>
                <a:gd name="T11" fmla="*/ 147 h 147"/>
                <a:gd name="T12" fmla="*/ 7 w 281"/>
                <a:gd name="T13" fmla="*/ 147 h 147"/>
                <a:gd name="T14" fmla="*/ 7 w 281"/>
                <a:gd name="T15" fmla="*/ 147 h 147"/>
                <a:gd name="T16" fmla="*/ 7 w 281"/>
                <a:gd name="T17" fmla="*/ 147 h 147"/>
                <a:gd name="T18" fmla="*/ 10 w 281"/>
                <a:gd name="T19" fmla="*/ 143 h 147"/>
                <a:gd name="T20" fmla="*/ 13 w 281"/>
                <a:gd name="T21" fmla="*/ 143 h 147"/>
                <a:gd name="T22" fmla="*/ 13 w 281"/>
                <a:gd name="T23" fmla="*/ 143 h 147"/>
                <a:gd name="T24" fmla="*/ 20 w 281"/>
                <a:gd name="T25" fmla="*/ 140 h 147"/>
                <a:gd name="T26" fmla="*/ 23 w 281"/>
                <a:gd name="T27" fmla="*/ 137 h 147"/>
                <a:gd name="T28" fmla="*/ 33 w 281"/>
                <a:gd name="T29" fmla="*/ 130 h 147"/>
                <a:gd name="T30" fmla="*/ 43 w 281"/>
                <a:gd name="T31" fmla="*/ 120 h 147"/>
                <a:gd name="T32" fmla="*/ 60 w 281"/>
                <a:gd name="T33" fmla="*/ 97 h 147"/>
                <a:gd name="T34" fmla="*/ 100 w 281"/>
                <a:gd name="T35" fmla="*/ 46 h 147"/>
                <a:gd name="T36" fmla="*/ 117 w 281"/>
                <a:gd name="T37" fmla="*/ 26 h 147"/>
                <a:gd name="T38" fmla="*/ 124 w 281"/>
                <a:gd name="T39" fmla="*/ 16 h 147"/>
                <a:gd name="T40" fmla="*/ 134 w 281"/>
                <a:gd name="T41" fmla="*/ 10 h 147"/>
                <a:gd name="T42" fmla="*/ 144 w 281"/>
                <a:gd name="T43" fmla="*/ 6 h 147"/>
                <a:gd name="T44" fmla="*/ 147 w 281"/>
                <a:gd name="T45" fmla="*/ 3 h 147"/>
                <a:gd name="T46" fmla="*/ 154 w 281"/>
                <a:gd name="T47" fmla="*/ 3 h 147"/>
                <a:gd name="T48" fmla="*/ 154 w 281"/>
                <a:gd name="T49" fmla="*/ 3 h 147"/>
                <a:gd name="T50" fmla="*/ 157 w 281"/>
                <a:gd name="T51" fmla="*/ 3 h 147"/>
                <a:gd name="T52" fmla="*/ 160 w 281"/>
                <a:gd name="T53" fmla="*/ 3 h 147"/>
                <a:gd name="T54" fmla="*/ 160 w 281"/>
                <a:gd name="T55" fmla="*/ 0 h 147"/>
                <a:gd name="T56" fmla="*/ 160 w 281"/>
                <a:gd name="T57" fmla="*/ 0 h 147"/>
                <a:gd name="T58" fmla="*/ 164 w 281"/>
                <a:gd name="T59" fmla="*/ 0 h 147"/>
                <a:gd name="T60" fmla="*/ 164 w 281"/>
                <a:gd name="T61" fmla="*/ 0 h 147"/>
                <a:gd name="T62" fmla="*/ 164 w 281"/>
                <a:gd name="T63" fmla="*/ 0 h 147"/>
                <a:gd name="T64" fmla="*/ 164 w 281"/>
                <a:gd name="T65" fmla="*/ 0 h 147"/>
                <a:gd name="T66" fmla="*/ 167 w 281"/>
                <a:gd name="T67" fmla="*/ 0 h 147"/>
                <a:gd name="T68" fmla="*/ 167 w 281"/>
                <a:gd name="T69" fmla="*/ 0 h 147"/>
                <a:gd name="T70" fmla="*/ 167 w 281"/>
                <a:gd name="T71" fmla="*/ 0 h 147"/>
                <a:gd name="T72" fmla="*/ 167 w 281"/>
                <a:gd name="T73" fmla="*/ 0 h 147"/>
                <a:gd name="T74" fmla="*/ 170 w 281"/>
                <a:gd name="T75" fmla="*/ 0 h 147"/>
                <a:gd name="T76" fmla="*/ 170 w 281"/>
                <a:gd name="T77" fmla="*/ 0 h 147"/>
                <a:gd name="T78" fmla="*/ 170 w 281"/>
                <a:gd name="T79" fmla="*/ 0 h 147"/>
                <a:gd name="T80" fmla="*/ 174 w 281"/>
                <a:gd name="T81" fmla="*/ 3 h 147"/>
                <a:gd name="T82" fmla="*/ 174 w 281"/>
                <a:gd name="T83" fmla="*/ 3 h 147"/>
                <a:gd name="T84" fmla="*/ 177 w 281"/>
                <a:gd name="T85" fmla="*/ 3 h 147"/>
                <a:gd name="T86" fmla="*/ 180 w 281"/>
                <a:gd name="T87" fmla="*/ 3 h 147"/>
                <a:gd name="T88" fmla="*/ 184 w 281"/>
                <a:gd name="T89" fmla="*/ 3 h 147"/>
                <a:gd name="T90" fmla="*/ 190 w 281"/>
                <a:gd name="T91" fmla="*/ 6 h 147"/>
                <a:gd name="T92" fmla="*/ 207 w 281"/>
                <a:gd name="T93" fmla="*/ 16 h 147"/>
                <a:gd name="T94" fmla="*/ 244 w 281"/>
                <a:gd name="T95" fmla="*/ 40 h 147"/>
                <a:gd name="T96" fmla="*/ 261 w 281"/>
                <a:gd name="T97" fmla="*/ 53 h 147"/>
                <a:gd name="T98" fmla="*/ 271 w 281"/>
                <a:gd name="T99" fmla="*/ 60 h 147"/>
                <a:gd name="T100" fmla="*/ 281 w 281"/>
                <a:gd name="T101"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147">
                  <a:moveTo>
                    <a:pt x="0" y="147"/>
                  </a:moveTo>
                  <a:lnTo>
                    <a:pt x="3" y="147"/>
                  </a:lnTo>
                  <a:lnTo>
                    <a:pt x="3" y="147"/>
                  </a:lnTo>
                  <a:lnTo>
                    <a:pt x="3" y="147"/>
                  </a:lnTo>
                  <a:lnTo>
                    <a:pt x="3" y="147"/>
                  </a:lnTo>
                  <a:lnTo>
                    <a:pt x="3" y="147"/>
                  </a:lnTo>
                  <a:lnTo>
                    <a:pt x="7" y="147"/>
                  </a:lnTo>
                  <a:lnTo>
                    <a:pt x="7" y="147"/>
                  </a:lnTo>
                  <a:lnTo>
                    <a:pt x="7" y="147"/>
                  </a:lnTo>
                  <a:lnTo>
                    <a:pt x="10" y="143"/>
                  </a:lnTo>
                  <a:lnTo>
                    <a:pt x="13" y="143"/>
                  </a:lnTo>
                  <a:lnTo>
                    <a:pt x="13" y="143"/>
                  </a:lnTo>
                  <a:lnTo>
                    <a:pt x="20" y="140"/>
                  </a:lnTo>
                  <a:lnTo>
                    <a:pt x="23" y="137"/>
                  </a:lnTo>
                  <a:lnTo>
                    <a:pt x="33" y="130"/>
                  </a:lnTo>
                  <a:lnTo>
                    <a:pt x="43" y="120"/>
                  </a:lnTo>
                  <a:lnTo>
                    <a:pt x="60" y="97"/>
                  </a:lnTo>
                  <a:lnTo>
                    <a:pt x="100" y="46"/>
                  </a:lnTo>
                  <a:lnTo>
                    <a:pt x="117" y="26"/>
                  </a:lnTo>
                  <a:lnTo>
                    <a:pt x="124" y="16"/>
                  </a:lnTo>
                  <a:lnTo>
                    <a:pt x="134" y="10"/>
                  </a:lnTo>
                  <a:lnTo>
                    <a:pt x="144" y="6"/>
                  </a:lnTo>
                  <a:lnTo>
                    <a:pt x="147" y="3"/>
                  </a:lnTo>
                  <a:lnTo>
                    <a:pt x="154" y="3"/>
                  </a:lnTo>
                  <a:lnTo>
                    <a:pt x="154" y="3"/>
                  </a:lnTo>
                  <a:lnTo>
                    <a:pt x="157" y="3"/>
                  </a:lnTo>
                  <a:lnTo>
                    <a:pt x="160" y="3"/>
                  </a:lnTo>
                  <a:lnTo>
                    <a:pt x="160" y="0"/>
                  </a:lnTo>
                  <a:lnTo>
                    <a:pt x="160" y="0"/>
                  </a:lnTo>
                  <a:lnTo>
                    <a:pt x="164" y="0"/>
                  </a:lnTo>
                  <a:lnTo>
                    <a:pt x="164" y="0"/>
                  </a:lnTo>
                  <a:lnTo>
                    <a:pt x="164" y="0"/>
                  </a:lnTo>
                  <a:lnTo>
                    <a:pt x="164" y="0"/>
                  </a:lnTo>
                  <a:lnTo>
                    <a:pt x="167" y="0"/>
                  </a:lnTo>
                  <a:lnTo>
                    <a:pt x="167" y="0"/>
                  </a:lnTo>
                  <a:lnTo>
                    <a:pt x="167" y="0"/>
                  </a:lnTo>
                  <a:lnTo>
                    <a:pt x="167" y="0"/>
                  </a:lnTo>
                  <a:lnTo>
                    <a:pt x="170" y="0"/>
                  </a:lnTo>
                  <a:lnTo>
                    <a:pt x="170" y="0"/>
                  </a:lnTo>
                  <a:lnTo>
                    <a:pt x="170" y="0"/>
                  </a:lnTo>
                  <a:lnTo>
                    <a:pt x="174" y="3"/>
                  </a:lnTo>
                  <a:lnTo>
                    <a:pt x="174" y="3"/>
                  </a:lnTo>
                  <a:lnTo>
                    <a:pt x="177" y="3"/>
                  </a:lnTo>
                  <a:lnTo>
                    <a:pt x="180" y="3"/>
                  </a:lnTo>
                  <a:lnTo>
                    <a:pt x="184" y="3"/>
                  </a:lnTo>
                  <a:lnTo>
                    <a:pt x="190" y="6"/>
                  </a:lnTo>
                  <a:lnTo>
                    <a:pt x="207" y="16"/>
                  </a:lnTo>
                  <a:lnTo>
                    <a:pt x="244" y="40"/>
                  </a:lnTo>
                  <a:lnTo>
                    <a:pt x="261" y="53"/>
                  </a:lnTo>
                  <a:lnTo>
                    <a:pt x="271" y="60"/>
                  </a:lnTo>
                  <a:lnTo>
                    <a:pt x="281" y="6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8" name="Freeform 652"/>
            <p:cNvSpPr>
              <a:spLocks/>
            </p:cNvSpPr>
            <p:nvPr/>
          </p:nvSpPr>
          <p:spPr bwMode="auto">
            <a:xfrm>
              <a:off x="3769" y="2588"/>
              <a:ext cx="207" cy="47"/>
            </a:xfrm>
            <a:custGeom>
              <a:avLst/>
              <a:gdLst>
                <a:gd name="T0" fmla="*/ 0 w 207"/>
                <a:gd name="T1" fmla="*/ 36 h 47"/>
                <a:gd name="T2" fmla="*/ 10 w 207"/>
                <a:gd name="T3" fmla="*/ 40 h 47"/>
                <a:gd name="T4" fmla="*/ 20 w 207"/>
                <a:gd name="T5" fmla="*/ 43 h 47"/>
                <a:gd name="T6" fmla="*/ 23 w 207"/>
                <a:gd name="T7" fmla="*/ 47 h 47"/>
                <a:gd name="T8" fmla="*/ 26 w 207"/>
                <a:gd name="T9" fmla="*/ 47 h 47"/>
                <a:gd name="T10" fmla="*/ 33 w 207"/>
                <a:gd name="T11" fmla="*/ 47 h 47"/>
                <a:gd name="T12" fmla="*/ 33 w 207"/>
                <a:gd name="T13" fmla="*/ 47 h 47"/>
                <a:gd name="T14" fmla="*/ 36 w 207"/>
                <a:gd name="T15" fmla="*/ 47 h 47"/>
                <a:gd name="T16" fmla="*/ 40 w 207"/>
                <a:gd name="T17" fmla="*/ 47 h 47"/>
                <a:gd name="T18" fmla="*/ 40 w 207"/>
                <a:gd name="T19" fmla="*/ 47 h 47"/>
                <a:gd name="T20" fmla="*/ 40 w 207"/>
                <a:gd name="T21" fmla="*/ 47 h 47"/>
                <a:gd name="T22" fmla="*/ 43 w 207"/>
                <a:gd name="T23" fmla="*/ 47 h 47"/>
                <a:gd name="T24" fmla="*/ 43 w 207"/>
                <a:gd name="T25" fmla="*/ 47 h 47"/>
                <a:gd name="T26" fmla="*/ 43 w 207"/>
                <a:gd name="T27" fmla="*/ 47 h 47"/>
                <a:gd name="T28" fmla="*/ 46 w 207"/>
                <a:gd name="T29" fmla="*/ 47 h 47"/>
                <a:gd name="T30" fmla="*/ 46 w 207"/>
                <a:gd name="T31" fmla="*/ 47 h 47"/>
                <a:gd name="T32" fmla="*/ 46 w 207"/>
                <a:gd name="T33" fmla="*/ 47 h 47"/>
                <a:gd name="T34" fmla="*/ 46 w 207"/>
                <a:gd name="T35" fmla="*/ 47 h 47"/>
                <a:gd name="T36" fmla="*/ 46 w 207"/>
                <a:gd name="T37" fmla="*/ 47 h 47"/>
                <a:gd name="T38" fmla="*/ 50 w 207"/>
                <a:gd name="T39" fmla="*/ 47 h 47"/>
                <a:gd name="T40" fmla="*/ 50 w 207"/>
                <a:gd name="T41" fmla="*/ 47 h 47"/>
                <a:gd name="T42" fmla="*/ 53 w 207"/>
                <a:gd name="T43" fmla="*/ 47 h 47"/>
                <a:gd name="T44" fmla="*/ 53 w 207"/>
                <a:gd name="T45" fmla="*/ 47 h 47"/>
                <a:gd name="T46" fmla="*/ 57 w 207"/>
                <a:gd name="T47" fmla="*/ 47 h 47"/>
                <a:gd name="T48" fmla="*/ 60 w 207"/>
                <a:gd name="T49" fmla="*/ 47 h 47"/>
                <a:gd name="T50" fmla="*/ 67 w 207"/>
                <a:gd name="T51" fmla="*/ 47 h 47"/>
                <a:gd name="T52" fmla="*/ 77 w 207"/>
                <a:gd name="T53" fmla="*/ 43 h 47"/>
                <a:gd name="T54" fmla="*/ 93 w 207"/>
                <a:gd name="T55" fmla="*/ 36 h 47"/>
                <a:gd name="T56" fmla="*/ 113 w 207"/>
                <a:gd name="T57" fmla="*/ 26 h 47"/>
                <a:gd name="T58" fmla="*/ 130 w 207"/>
                <a:gd name="T59" fmla="*/ 20 h 47"/>
                <a:gd name="T60" fmla="*/ 150 w 207"/>
                <a:gd name="T61" fmla="*/ 10 h 47"/>
                <a:gd name="T62" fmla="*/ 160 w 207"/>
                <a:gd name="T63" fmla="*/ 6 h 47"/>
                <a:gd name="T64" fmla="*/ 170 w 207"/>
                <a:gd name="T65" fmla="*/ 3 h 47"/>
                <a:gd name="T66" fmla="*/ 177 w 207"/>
                <a:gd name="T67" fmla="*/ 0 h 47"/>
                <a:gd name="T68" fmla="*/ 184 w 207"/>
                <a:gd name="T69" fmla="*/ 0 h 47"/>
                <a:gd name="T70" fmla="*/ 187 w 207"/>
                <a:gd name="T71" fmla="*/ 0 h 47"/>
                <a:gd name="T72" fmla="*/ 190 w 207"/>
                <a:gd name="T73" fmla="*/ 0 h 47"/>
                <a:gd name="T74" fmla="*/ 194 w 207"/>
                <a:gd name="T75" fmla="*/ 0 h 47"/>
                <a:gd name="T76" fmla="*/ 194 w 207"/>
                <a:gd name="T77" fmla="*/ 0 h 47"/>
                <a:gd name="T78" fmla="*/ 197 w 207"/>
                <a:gd name="T79" fmla="*/ 0 h 47"/>
                <a:gd name="T80" fmla="*/ 197 w 207"/>
                <a:gd name="T81" fmla="*/ 0 h 47"/>
                <a:gd name="T82" fmla="*/ 200 w 207"/>
                <a:gd name="T83" fmla="*/ 0 h 47"/>
                <a:gd name="T84" fmla="*/ 200 w 207"/>
                <a:gd name="T85" fmla="*/ 0 h 47"/>
                <a:gd name="T86" fmla="*/ 200 w 207"/>
                <a:gd name="T87" fmla="*/ 0 h 47"/>
                <a:gd name="T88" fmla="*/ 200 w 207"/>
                <a:gd name="T89" fmla="*/ 0 h 47"/>
                <a:gd name="T90" fmla="*/ 204 w 207"/>
                <a:gd name="T91" fmla="*/ 0 h 47"/>
                <a:gd name="T92" fmla="*/ 204 w 207"/>
                <a:gd name="T93" fmla="*/ 0 h 47"/>
                <a:gd name="T94" fmla="*/ 204 w 207"/>
                <a:gd name="T95" fmla="*/ 0 h 47"/>
                <a:gd name="T96" fmla="*/ 207 w 207"/>
                <a:gd name="T97" fmla="*/ 0 h 47"/>
                <a:gd name="T98" fmla="*/ 207 w 207"/>
                <a:gd name="T99" fmla="*/ 0 h 47"/>
                <a:gd name="T100" fmla="*/ 207 w 207"/>
                <a:gd name="T10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47">
                  <a:moveTo>
                    <a:pt x="0" y="36"/>
                  </a:moveTo>
                  <a:lnTo>
                    <a:pt x="10" y="40"/>
                  </a:lnTo>
                  <a:lnTo>
                    <a:pt x="20" y="43"/>
                  </a:lnTo>
                  <a:lnTo>
                    <a:pt x="23" y="47"/>
                  </a:lnTo>
                  <a:lnTo>
                    <a:pt x="26" y="47"/>
                  </a:lnTo>
                  <a:lnTo>
                    <a:pt x="33" y="47"/>
                  </a:lnTo>
                  <a:lnTo>
                    <a:pt x="33" y="47"/>
                  </a:lnTo>
                  <a:lnTo>
                    <a:pt x="36" y="47"/>
                  </a:lnTo>
                  <a:lnTo>
                    <a:pt x="40" y="47"/>
                  </a:lnTo>
                  <a:lnTo>
                    <a:pt x="40" y="47"/>
                  </a:lnTo>
                  <a:lnTo>
                    <a:pt x="40" y="47"/>
                  </a:lnTo>
                  <a:lnTo>
                    <a:pt x="43" y="47"/>
                  </a:lnTo>
                  <a:lnTo>
                    <a:pt x="43" y="47"/>
                  </a:lnTo>
                  <a:lnTo>
                    <a:pt x="43" y="47"/>
                  </a:lnTo>
                  <a:lnTo>
                    <a:pt x="46" y="47"/>
                  </a:lnTo>
                  <a:lnTo>
                    <a:pt x="46" y="47"/>
                  </a:lnTo>
                  <a:lnTo>
                    <a:pt x="46" y="47"/>
                  </a:lnTo>
                  <a:lnTo>
                    <a:pt x="46" y="47"/>
                  </a:lnTo>
                  <a:lnTo>
                    <a:pt x="46" y="47"/>
                  </a:lnTo>
                  <a:lnTo>
                    <a:pt x="50" y="47"/>
                  </a:lnTo>
                  <a:lnTo>
                    <a:pt x="50" y="47"/>
                  </a:lnTo>
                  <a:lnTo>
                    <a:pt x="53" y="47"/>
                  </a:lnTo>
                  <a:lnTo>
                    <a:pt x="53" y="47"/>
                  </a:lnTo>
                  <a:lnTo>
                    <a:pt x="57" y="47"/>
                  </a:lnTo>
                  <a:lnTo>
                    <a:pt x="60" y="47"/>
                  </a:lnTo>
                  <a:lnTo>
                    <a:pt x="67" y="47"/>
                  </a:lnTo>
                  <a:lnTo>
                    <a:pt x="77" y="43"/>
                  </a:lnTo>
                  <a:lnTo>
                    <a:pt x="93" y="36"/>
                  </a:lnTo>
                  <a:lnTo>
                    <a:pt x="113" y="26"/>
                  </a:lnTo>
                  <a:lnTo>
                    <a:pt x="130" y="20"/>
                  </a:lnTo>
                  <a:lnTo>
                    <a:pt x="150" y="10"/>
                  </a:lnTo>
                  <a:lnTo>
                    <a:pt x="160" y="6"/>
                  </a:lnTo>
                  <a:lnTo>
                    <a:pt x="170" y="3"/>
                  </a:lnTo>
                  <a:lnTo>
                    <a:pt x="177" y="0"/>
                  </a:lnTo>
                  <a:lnTo>
                    <a:pt x="184" y="0"/>
                  </a:lnTo>
                  <a:lnTo>
                    <a:pt x="187" y="0"/>
                  </a:lnTo>
                  <a:lnTo>
                    <a:pt x="190" y="0"/>
                  </a:lnTo>
                  <a:lnTo>
                    <a:pt x="194" y="0"/>
                  </a:lnTo>
                  <a:lnTo>
                    <a:pt x="194" y="0"/>
                  </a:lnTo>
                  <a:lnTo>
                    <a:pt x="197" y="0"/>
                  </a:lnTo>
                  <a:lnTo>
                    <a:pt x="197" y="0"/>
                  </a:lnTo>
                  <a:lnTo>
                    <a:pt x="200" y="0"/>
                  </a:lnTo>
                  <a:lnTo>
                    <a:pt x="200" y="0"/>
                  </a:lnTo>
                  <a:lnTo>
                    <a:pt x="200" y="0"/>
                  </a:lnTo>
                  <a:lnTo>
                    <a:pt x="200" y="0"/>
                  </a:lnTo>
                  <a:lnTo>
                    <a:pt x="204" y="0"/>
                  </a:lnTo>
                  <a:lnTo>
                    <a:pt x="204" y="0"/>
                  </a:lnTo>
                  <a:lnTo>
                    <a:pt x="204" y="0"/>
                  </a:lnTo>
                  <a:lnTo>
                    <a:pt x="207" y="0"/>
                  </a:lnTo>
                  <a:lnTo>
                    <a:pt x="207" y="0"/>
                  </a:lnTo>
                  <a:lnTo>
                    <a:pt x="20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9" name="Freeform 653"/>
            <p:cNvSpPr>
              <a:spLocks/>
            </p:cNvSpPr>
            <p:nvPr/>
          </p:nvSpPr>
          <p:spPr bwMode="auto">
            <a:xfrm>
              <a:off x="3976" y="2588"/>
              <a:ext cx="308" cy="33"/>
            </a:xfrm>
            <a:custGeom>
              <a:avLst/>
              <a:gdLst>
                <a:gd name="T0" fmla="*/ 0 w 308"/>
                <a:gd name="T1" fmla="*/ 0 h 33"/>
                <a:gd name="T2" fmla="*/ 3 w 308"/>
                <a:gd name="T3" fmla="*/ 0 h 33"/>
                <a:gd name="T4" fmla="*/ 3 w 308"/>
                <a:gd name="T5" fmla="*/ 0 h 33"/>
                <a:gd name="T6" fmla="*/ 7 w 308"/>
                <a:gd name="T7" fmla="*/ 0 h 33"/>
                <a:gd name="T8" fmla="*/ 7 w 308"/>
                <a:gd name="T9" fmla="*/ 0 h 33"/>
                <a:gd name="T10" fmla="*/ 13 w 308"/>
                <a:gd name="T11" fmla="*/ 0 h 33"/>
                <a:gd name="T12" fmla="*/ 17 w 308"/>
                <a:gd name="T13" fmla="*/ 0 h 33"/>
                <a:gd name="T14" fmla="*/ 27 w 308"/>
                <a:gd name="T15" fmla="*/ 3 h 33"/>
                <a:gd name="T16" fmla="*/ 37 w 308"/>
                <a:gd name="T17" fmla="*/ 3 h 33"/>
                <a:gd name="T18" fmla="*/ 53 w 308"/>
                <a:gd name="T19" fmla="*/ 10 h 33"/>
                <a:gd name="T20" fmla="*/ 87 w 308"/>
                <a:gd name="T21" fmla="*/ 20 h 33"/>
                <a:gd name="T22" fmla="*/ 107 w 308"/>
                <a:gd name="T23" fmla="*/ 26 h 33"/>
                <a:gd name="T24" fmla="*/ 117 w 308"/>
                <a:gd name="T25" fmla="*/ 30 h 33"/>
                <a:gd name="T26" fmla="*/ 127 w 308"/>
                <a:gd name="T27" fmla="*/ 30 h 33"/>
                <a:gd name="T28" fmla="*/ 134 w 308"/>
                <a:gd name="T29" fmla="*/ 33 h 33"/>
                <a:gd name="T30" fmla="*/ 140 w 308"/>
                <a:gd name="T31" fmla="*/ 33 h 33"/>
                <a:gd name="T32" fmla="*/ 140 w 308"/>
                <a:gd name="T33" fmla="*/ 33 h 33"/>
                <a:gd name="T34" fmla="*/ 144 w 308"/>
                <a:gd name="T35" fmla="*/ 33 h 33"/>
                <a:gd name="T36" fmla="*/ 147 w 308"/>
                <a:gd name="T37" fmla="*/ 33 h 33"/>
                <a:gd name="T38" fmla="*/ 147 w 308"/>
                <a:gd name="T39" fmla="*/ 33 h 33"/>
                <a:gd name="T40" fmla="*/ 150 w 308"/>
                <a:gd name="T41" fmla="*/ 33 h 33"/>
                <a:gd name="T42" fmla="*/ 150 w 308"/>
                <a:gd name="T43" fmla="*/ 33 h 33"/>
                <a:gd name="T44" fmla="*/ 150 w 308"/>
                <a:gd name="T45" fmla="*/ 33 h 33"/>
                <a:gd name="T46" fmla="*/ 154 w 308"/>
                <a:gd name="T47" fmla="*/ 33 h 33"/>
                <a:gd name="T48" fmla="*/ 154 w 308"/>
                <a:gd name="T49" fmla="*/ 33 h 33"/>
                <a:gd name="T50" fmla="*/ 154 w 308"/>
                <a:gd name="T51" fmla="*/ 33 h 33"/>
                <a:gd name="T52" fmla="*/ 157 w 308"/>
                <a:gd name="T53" fmla="*/ 33 h 33"/>
                <a:gd name="T54" fmla="*/ 157 w 308"/>
                <a:gd name="T55" fmla="*/ 33 h 33"/>
                <a:gd name="T56" fmla="*/ 157 w 308"/>
                <a:gd name="T57" fmla="*/ 33 h 33"/>
                <a:gd name="T58" fmla="*/ 157 w 308"/>
                <a:gd name="T59" fmla="*/ 33 h 33"/>
                <a:gd name="T60" fmla="*/ 160 w 308"/>
                <a:gd name="T61" fmla="*/ 33 h 33"/>
                <a:gd name="T62" fmla="*/ 160 w 308"/>
                <a:gd name="T63" fmla="*/ 33 h 33"/>
                <a:gd name="T64" fmla="*/ 164 w 308"/>
                <a:gd name="T65" fmla="*/ 33 h 33"/>
                <a:gd name="T66" fmla="*/ 167 w 308"/>
                <a:gd name="T67" fmla="*/ 33 h 33"/>
                <a:gd name="T68" fmla="*/ 170 w 308"/>
                <a:gd name="T69" fmla="*/ 33 h 33"/>
                <a:gd name="T70" fmla="*/ 174 w 308"/>
                <a:gd name="T71" fmla="*/ 33 h 33"/>
                <a:gd name="T72" fmla="*/ 181 w 308"/>
                <a:gd name="T73" fmla="*/ 33 h 33"/>
                <a:gd name="T74" fmla="*/ 197 w 308"/>
                <a:gd name="T75" fmla="*/ 30 h 33"/>
                <a:gd name="T76" fmla="*/ 234 w 308"/>
                <a:gd name="T77" fmla="*/ 20 h 33"/>
                <a:gd name="T78" fmla="*/ 254 w 308"/>
                <a:gd name="T79" fmla="*/ 13 h 33"/>
                <a:gd name="T80" fmla="*/ 271 w 308"/>
                <a:gd name="T81" fmla="*/ 10 h 33"/>
                <a:gd name="T82" fmla="*/ 277 w 308"/>
                <a:gd name="T83" fmla="*/ 10 h 33"/>
                <a:gd name="T84" fmla="*/ 288 w 308"/>
                <a:gd name="T85" fmla="*/ 10 h 33"/>
                <a:gd name="T86" fmla="*/ 294 w 308"/>
                <a:gd name="T87" fmla="*/ 6 h 33"/>
                <a:gd name="T88" fmla="*/ 298 w 308"/>
                <a:gd name="T89" fmla="*/ 6 h 33"/>
                <a:gd name="T90" fmla="*/ 301 w 308"/>
                <a:gd name="T91" fmla="*/ 6 h 33"/>
                <a:gd name="T92" fmla="*/ 304 w 308"/>
                <a:gd name="T93" fmla="*/ 6 h 33"/>
                <a:gd name="T94" fmla="*/ 304 w 308"/>
                <a:gd name="T95" fmla="*/ 6 h 33"/>
                <a:gd name="T96" fmla="*/ 308 w 308"/>
                <a:gd name="T97" fmla="*/ 6 h 33"/>
                <a:gd name="T98" fmla="*/ 308 w 308"/>
                <a:gd name="T99" fmla="*/ 6 h 33"/>
                <a:gd name="T100" fmla="*/ 308 w 308"/>
                <a:gd name="T10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33">
                  <a:moveTo>
                    <a:pt x="0" y="0"/>
                  </a:moveTo>
                  <a:lnTo>
                    <a:pt x="3" y="0"/>
                  </a:lnTo>
                  <a:lnTo>
                    <a:pt x="3" y="0"/>
                  </a:lnTo>
                  <a:lnTo>
                    <a:pt x="7" y="0"/>
                  </a:lnTo>
                  <a:lnTo>
                    <a:pt x="7" y="0"/>
                  </a:lnTo>
                  <a:lnTo>
                    <a:pt x="13" y="0"/>
                  </a:lnTo>
                  <a:lnTo>
                    <a:pt x="17" y="0"/>
                  </a:lnTo>
                  <a:lnTo>
                    <a:pt x="27" y="3"/>
                  </a:lnTo>
                  <a:lnTo>
                    <a:pt x="37" y="3"/>
                  </a:lnTo>
                  <a:lnTo>
                    <a:pt x="53" y="10"/>
                  </a:lnTo>
                  <a:lnTo>
                    <a:pt x="87" y="20"/>
                  </a:lnTo>
                  <a:lnTo>
                    <a:pt x="107" y="26"/>
                  </a:lnTo>
                  <a:lnTo>
                    <a:pt x="117" y="30"/>
                  </a:lnTo>
                  <a:lnTo>
                    <a:pt x="127" y="30"/>
                  </a:lnTo>
                  <a:lnTo>
                    <a:pt x="134" y="33"/>
                  </a:lnTo>
                  <a:lnTo>
                    <a:pt x="140" y="33"/>
                  </a:lnTo>
                  <a:lnTo>
                    <a:pt x="140" y="33"/>
                  </a:lnTo>
                  <a:lnTo>
                    <a:pt x="144" y="33"/>
                  </a:lnTo>
                  <a:lnTo>
                    <a:pt x="147" y="33"/>
                  </a:lnTo>
                  <a:lnTo>
                    <a:pt x="147" y="33"/>
                  </a:lnTo>
                  <a:lnTo>
                    <a:pt x="150" y="33"/>
                  </a:lnTo>
                  <a:lnTo>
                    <a:pt x="150" y="33"/>
                  </a:lnTo>
                  <a:lnTo>
                    <a:pt x="150" y="33"/>
                  </a:lnTo>
                  <a:lnTo>
                    <a:pt x="154" y="33"/>
                  </a:lnTo>
                  <a:lnTo>
                    <a:pt x="154" y="33"/>
                  </a:lnTo>
                  <a:lnTo>
                    <a:pt x="154" y="33"/>
                  </a:lnTo>
                  <a:lnTo>
                    <a:pt x="157" y="33"/>
                  </a:lnTo>
                  <a:lnTo>
                    <a:pt x="157" y="33"/>
                  </a:lnTo>
                  <a:lnTo>
                    <a:pt x="157" y="33"/>
                  </a:lnTo>
                  <a:lnTo>
                    <a:pt x="157" y="33"/>
                  </a:lnTo>
                  <a:lnTo>
                    <a:pt x="160" y="33"/>
                  </a:lnTo>
                  <a:lnTo>
                    <a:pt x="160" y="33"/>
                  </a:lnTo>
                  <a:lnTo>
                    <a:pt x="164" y="33"/>
                  </a:lnTo>
                  <a:lnTo>
                    <a:pt x="167" y="33"/>
                  </a:lnTo>
                  <a:lnTo>
                    <a:pt x="170" y="33"/>
                  </a:lnTo>
                  <a:lnTo>
                    <a:pt x="174" y="33"/>
                  </a:lnTo>
                  <a:lnTo>
                    <a:pt x="181" y="33"/>
                  </a:lnTo>
                  <a:lnTo>
                    <a:pt x="197" y="30"/>
                  </a:lnTo>
                  <a:lnTo>
                    <a:pt x="234" y="20"/>
                  </a:lnTo>
                  <a:lnTo>
                    <a:pt x="254" y="13"/>
                  </a:lnTo>
                  <a:lnTo>
                    <a:pt x="271" y="10"/>
                  </a:lnTo>
                  <a:lnTo>
                    <a:pt x="277" y="10"/>
                  </a:lnTo>
                  <a:lnTo>
                    <a:pt x="288" y="10"/>
                  </a:lnTo>
                  <a:lnTo>
                    <a:pt x="294" y="6"/>
                  </a:lnTo>
                  <a:lnTo>
                    <a:pt x="298" y="6"/>
                  </a:lnTo>
                  <a:lnTo>
                    <a:pt x="301" y="6"/>
                  </a:lnTo>
                  <a:lnTo>
                    <a:pt x="304" y="6"/>
                  </a:lnTo>
                  <a:lnTo>
                    <a:pt x="304" y="6"/>
                  </a:lnTo>
                  <a:lnTo>
                    <a:pt x="308" y="6"/>
                  </a:lnTo>
                  <a:lnTo>
                    <a:pt x="308" y="6"/>
                  </a:lnTo>
                  <a:lnTo>
                    <a:pt x="308" y="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0" name="Freeform 654"/>
            <p:cNvSpPr>
              <a:spLocks/>
            </p:cNvSpPr>
            <p:nvPr/>
          </p:nvSpPr>
          <p:spPr bwMode="auto">
            <a:xfrm>
              <a:off x="4284" y="2594"/>
              <a:ext cx="244" cy="20"/>
            </a:xfrm>
            <a:custGeom>
              <a:avLst/>
              <a:gdLst>
                <a:gd name="T0" fmla="*/ 0 w 244"/>
                <a:gd name="T1" fmla="*/ 0 h 20"/>
                <a:gd name="T2" fmla="*/ 3 w 244"/>
                <a:gd name="T3" fmla="*/ 0 h 20"/>
                <a:gd name="T4" fmla="*/ 3 w 244"/>
                <a:gd name="T5" fmla="*/ 0 h 20"/>
                <a:gd name="T6" fmla="*/ 6 w 244"/>
                <a:gd name="T7" fmla="*/ 0 h 20"/>
                <a:gd name="T8" fmla="*/ 6 w 244"/>
                <a:gd name="T9" fmla="*/ 0 h 20"/>
                <a:gd name="T10" fmla="*/ 6 w 244"/>
                <a:gd name="T11" fmla="*/ 0 h 20"/>
                <a:gd name="T12" fmla="*/ 6 w 244"/>
                <a:gd name="T13" fmla="*/ 0 h 20"/>
                <a:gd name="T14" fmla="*/ 10 w 244"/>
                <a:gd name="T15" fmla="*/ 0 h 20"/>
                <a:gd name="T16" fmla="*/ 10 w 244"/>
                <a:gd name="T17" fmla="*/ 0 h 20"/>
                <a:gd name="T18" fmla="*/ 10 w 244"/>
                <a:gd name="T19" fmla="*/ 0 h 20"/>
                <a:gd name="T20" fmla="*/ 13 w 244"/>
                <a:gd name="T21" fmla="*/ 0 h 20"/>
                <a:gd name="T22" fmla="*/ 13 w 244"/>
                <a:gd name="T23" fmla="*/ 0 h 20"/>
                <a:gd name="T24" fmla="*/ 16 w 244"/>
                <a:gd name="T25" fmla="*/ 0 h 20"/>
                <a:gd name="T26" fmla="*/ 20 w 244"/>
                <a:gd name="T27" fmla="*/ 0 h 20"/>
                <a:gd name="T28" fmla="*/ 26 w 244"/>
                <a:gd name="T29" fmla="*/ 0 h 20"/>
                <a:gd name="T30" fmla="*/ 36 w 244"/>
                <a:gd name="T31" fmla="*/ 4 h 20"/>
                <a:gd name="T32" fmla="*/ 53 w 244"/>
                <a:gd name="T33" fmla="*/ 7 h 20"/>
                <a:gd name="T34" fmla="*/ 73 w 244"/>
                <a:gd name="T35" fmla="*/ 10 h 20"/>
                <a:gd name="T36" fmla="*/ 93 w 244"/>
                <a:gd name="T37" fmla="*/ 14 h 20"/>
                <a:gd name="T38" fmla="*/ 110 w 244"/>
                <a:gd name="T39" fmla="*/ 17 h 20"/>
                <a:gd name="T40" fmla="*/ 120 w 244"/>
                <a:gd name="T41" fmla="*/ 17 h 20"/>
                <a:gd name="T42" fmla="*/ 130 w 244"/>
                <a:gd name="T43" fmla="*/ 20 h 20"/>
                <a:gd name="T44" fmla="*/ 140 w 244"/>
                <a:gd name="T45" fmla="*/ 20 h 20"/>
                <a:gd name="T46" fmla="*/ 143 w 244"/>
                <a:gd name="T47" fmla="*/ 20 h 20"/>
                <a:gd name="T48" fmla="*/ 147 w 244"/>
                <a:gd name="T49" fmla="*/ 20 h 20"/>
                <a:gd name="T50" fmla="*/ 153 w 244"/>
                <a:gd name="T51" fmla="*/ 20 h 20"/>
                <a:gd name="T52" fmla="*/ 157 w 244"/>
                <a:gd name="T53" fmla="*/ 20 h 20"/>
                <a:gd name="T54" fmla="*/ 157 w 244"/>
                <a:gd name="T55" fmla="*/ 20 h 20"/>
                <a:gd name="T56" fmla="*/ 157 w 244"/>
                <a:gd name="T57" fmla="*/ 20 h 20"/>
                <a:gd name="T58" fmla="*/ 160 w 244"/>
                <a:gd name="T59" fmla="*/ 20 h 20"/>
                <a:gd name="T60" fmla="*/ 160 w 244"/>
                <a:gd name="T61" fmla="*/ 20 h 20"/>
                <a:gd name="T62" fmla="*/ 160 w 244"/>
                <a:gd name="T63" fmla="*/ 20 h 20"/>
                <a:gd name="T64" fmla="*/ 163 w 244"/>
                <a:gd name="T65" fmla="*/ 20 h 20"/>
                <a:gd name="T66" fmla="*/ 163 w 244"/>
                <a:gd name="T67" fmla="*/ 20 h 20"/>
                <a:gd name="T68" fmla="*/ 163 w 244"/>
                <a:gd name="T69" fmla="*/ 20 h 20"/>
                <a:gd name="T70" fmla="*/ 167 w 244"/>
                <a:gd name="T71" fmla="*/ 20 h 20"/>
                <a:gd name="T72" fmla="*/ 167 w 244"/>
                <a:gd name="T73" fmla="*/ 20 h 20"/>
                <a:gd name="T74" fmla="*/ 167 w 244"/>
                <a:gd name="T75" fmla="*/ 20 h 20"/>
                <a:gd name="T76" fmla="*/ 167 w 244"/>
                <a:gd name="T77" fmla="*/ 20 h 20"/>
                <a:gd name="T78" fmla="*/ 170 w 244"/>
                <a:gd name="T79" fmla="*/ 20 h 20"/>
                <a:gd name="T80" fmla="*/ 170 w 244"/>
                <a:gd name="T81" fmla="*/ 20 h 20"/>
                <a:gd name="T82" fmla="*/ 173 w 244"/>
                <a:gd name="T83" fmla="*/ 20 h 20"/>
                <a:gd name="T84" fmla="*/ 177 w 244"/>
                <a:gd name="T85" fmla="*/ 20 h 20"/>
                <a:gd name="T86" fmla="*/ 183 w 244"/>
                <a:gd name="T87" fmla="*/ 20 h 20"/>
                <a:gd name="T88" fmla="*/ 187 w 244"/>
                <a:gd name="T89" fmla="*/ 20 h 20"/>
                <a:gd name="T90" fmla="*/ 193 w 244"/>
                <a:gd name="T91" fmla="*/ 20 h 20"/>
                <a:gd name="T92" fmla="*/ 204 w 244"/>
                <a:gd name="T93" fmla="*/ 20 h 20"/>
                <a:gd name="T94" fmla="*/ 220 w 244"/>
                <a:gd name="T95" fmla="*/ 17 h 20"/>
                <a:gd name="T96" fmla="*/ 244 w 244"/>
                <a:gd name="T9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20">
                  <a:moveTo>
                    <a:pt x="0" y="0"/>
                  </a:moveTo>
                  <a:lnTo>
                    <a:pt x="3" y="0"/>
                  </a:lnTo>
                  <a:lnTo>
                    <a:pt x="3" y="0"/>
                  </a:lnTo>
                  <a:lnTo>
                    <a:pt x="6" y="0"/>
                  </a:lnTo>
                  <a:lnTo>
                    <a:pt x="6" y="0"/>
                  </a:lnTo>
                  <a:lnTo>
                    <a:pt x="6" y="0"/>
                  </a:lnTo>
                  <a:lnTo>
                    <a:pt x="6" y="0"/>
                  </a:lnTo>
                  <a:lnTo>
                    <a:pt x="10" y="0"/>
                  </a:lnTo>
                  <a:lnTo>
                    <a:pt x="10" y="0"/>
                  </a:lnTo>
                  <a:lnTo>
                    <a:pt x="10" y="0"/>
                  </a:lnTo>
                  <a:lnTo>
                    <a:pt x="13" y="0"/>
                  </a:lnTo>
                  <a:lnTo>
                    <a:pt x="13" y="0"/>
                  </a:lnTo>
                  <a:lnTo>
                    <a:pt x="16" y="0"/>
                  </a:lnTo>
                  <a:lnTo>
                    <a:pt x="20" y="0"/>
                  </a:lnTo>
                  <a:lnTo>
                    <a:pt x="26" y="0"/>
                  </a:lnTo>
                  <a:lnTo>
                    <a:pt x="36" y="4"/>
                  </a:lnTo>
                  <a:lnTo>
                    <a:pt x="53" y="7"/>
                  </a:lnTo>
                  <a:lnTo>
                    <a:pt x="73" y="10"/>
                  </a:lnTo>
                  <a:lnTo>
                    <a:pt x="93" y="14"/>
                  </a:lnTo>
                  <a:lnTo>
                    <a:pt x="110" y="17"/>
                  </a:lnTo>
                  <a:lnTo>
                    <a:pt x="120" y="17"/>
                  </a:lnTo>
                  <a:lnTo>
                    <a:pt x="130" y="20"/>
                  </a:lnTo>
                  <a:lnTo>
                    <a:pt x="140" y="20"/>
                  </a:lnTo>
                  <a:lnTo>
                    <a:pt x="143" y="20"/>
                  </a:lnTo>
                  <a:lnTo>
                    <a:pt x="147" y="20"/>
                  </a:lnTo>
                  <a:lnTo>
                    <a:pt x="153" y="20"/>
                  </a:lnTo>
                  <a:lnTo>
                    <a:pt x="157" y="20"/>
                  </a:lnTo>
                  <a:lnTo>
                    <a:pt x="157" y="20"/>
                  </a:lnTo>
                  <a:lnTo>
                    <a:pt x="157" y="20"/>
                  </a:lnTo>
                  <a:lnTo>
                    <a:pt x="160" y="20"/>
                  </a:lnTo>
                  <a:lnTo>
                    <a:pt x="160" y="20"/>
                  </a:lnTo>
                  <a:lnTo>
                    <a:pt x="160" y="20"/>
                  </a:lnTo>
                  <a:lnTo>
                    <a:pt x="163" y="20"/>
                  </a:lnTo>
                  <a:lnTo>
                    <a:pt x="163" y="20"/>
                  </a:lnTo>
                  <a:lnTo>
                    <a:pt x="163" y="20"/>
                  </a:lnTo>
                  <a:lnTo>
                    <a:pt x="167" y="20"/>
                  </a:lnTo>
                  <a:lnTo>
                    <a:pt x="167" y="20"/>
                  </a:lnTo>
                  <a:lnTo>
                    <a:pt x="167" y="20"/>
                  </a:lnTo>
                  <a:lnTo>
                    <a:pt x="167" y="20"/>
                  </a:lnTo>
                  <a:lnTo>
                    <a:pt x="170" y="20"/>
                  </a:lnTo>
                  <a:lnTo>
                    <a:pt x="170" y="20"/>
                  </a:lnTo>
                  <a:lnTo>
                    <a:pt x="173" y="20"/>
                  </a:lnTo>
                  <a:lnTo>
                    <a:pt x="177" y="20"/>
                  </a:lnTo>
                  <a:lnTo>
                    <a:pt x="183" y="20"/>
                  </a:lnTo>
                  <a:lnTo>
                    <a:pt x="187" y="20"/>
                  </a:lnTo>
                  <a:lnTo>
                    <a:pt x="193" y="20"/>
                  </a:lnTo>
                  <a:lnTo>
                    <a:pt x="204" y="20"/>
                  </a:lnTo>
                  <a:lnTo>
                    <a:pt x="220" y="17"/>
                  </a:lnTo>
                  <a:lnTo>
                    <a:pt x="244" y="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aphicFrame>
        <p:nvGraphicFramePr>
          <p:cNvPr id="561" name="Object 640"/>
          <p:cNvGraphicFramePr>
            <a:graphicFrameLocks noChangeAspect="1"/>
          </p:cNvGraphicFramePr>
          <p:nvPr>
            <p:extLst/>
          </p:nvPr>
        </p:nvGraphicFramePr>
        <p:xfrm>
          <a:off x="7366920" y="3859213"/>
          <a:ext cx="1777080" cy="595312"/>
        </p:xfrm>
        <a:graphic>
          <a:graphicData uri="http://schemas.openxmlformats.org/presentationml/2006/ole">
            <mc:AlternateContent xmlns:mc="http://schemas.openxmlformats.org/markup-compatibility/2006">
              <mc:Choice xmlns:v="urn:schemas-microsoft-com:vml" Requires="v">
                <p:oleObj spid="_x0000_s3158" name="公式" r:id="rId4" imgW="1562040" imgH="469800" progId="Equation.3">
                  <p:embed/>
                </p:oleObj>
              </mc:Choice>
              <mc:Fallback>
                <p:oleObj name="公式" r:id="rId4" imgW="1562040" imgH="469800" progId="Equation.3">
                  <p:embed/>
                  <p:pic>
                    <p:nvPicPr>
                      <p:cNvPr id="0" name=""/>
                      <p:cNvPicPr>
                        <a:picLocks noChangeAspect="1" noChangeArrowheads="1"/>
                      </p:cNvPicPr>
                      <p:nvPr/>
                    </p:nvPicPr>
                    <p:blipFill>
                      <a:blip r:embed="rId5"/>
                      <a:srcRect/>
                      <a:stretch>
                        <a:fillRect/>
                      </a:stretch>
                    </p:blipFill>
                    <p:spPr bwMode="auto">
                      <a:xfrm>
                        <a:off x="7366920" y="3859213"/>
                        <a:ext cx="1777080" cy="595312"/>
                      </a:xfrm>
                      <a:prstGeom prst="rect">
                        <a:avLst/>
                      </a:prstGeom>
                      <a:noFill/>
                      <a:ln>
                        <a:noFill/>
                      </a:ln>
                      <a:effectLst/>
                      <a:extLst/>
                    </p:spPr>
                  </p:pic>
                </p:oleObj>
              </mc:Fallback>
            </mc:AlternateContent>
          </a:graphicData>
        </a:graphic>
      </p:graphicFrame>
      <p:graphicFrame>
        <p:nvGraphicFramePr>
          <p:cNvPr id="562" name="Object 762"/>
          <p:cNvGraphicFramePr>
            <a:graphicFrameLocks noChangeAspect="1"/>
          </p:cNvGraphicFramePr>
          <p:nvPr>
            <p:extLst/>
          </p:nvPr>
        </p:nvGraphicFramePr>
        <p:xfrm>
          <a:off x="4342733" y="3875059"/>
          <a:ext cx="2695575" cy="561975"/>
        </p:xfrm>
        <a:graphic>
          <a:graphicData uri="http://schemas.openxmlformats.org/presentationml/2006/ole">
            <mc:AlternateContent xmlns:mc="http://schemas.openxmlformats.org/markup-compatibility/2006">
              <mc:Choice xmlns:v="urn:schemas-microsoft-com:vml" Requires="v">
                <p:oleObj spid="_x0000_s3159" name="公式" r:id="rId6" imgW="2070000" imgH="431640" progId="Equation.3">
                  <p:embed/>
                </p:oleObj>
              </mc:Choice>
              <mc:Fallback>
                <p:oleObj name="公式" r:id="rId6" imgW="207000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2733" y="3875059"/>
                        <a:ext cx="2695575" cy="5619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9050">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 name="WordArt 766"/>
          <p:cNvSpPr>
            <a:spLocks noChangeArrowheads="1" noChangeShapeType="1" noTextEdit="1"/>
          </p:cNvSpPr>
          <p:nvPr/>
        </p:nvSpPr>
        <p:spPr bwMode="auto">
          <a:xfrm>
            <a:off x="7143083" y="3835371"/>
            <a:ext cx="292100" cy="2444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kern="10" dirty="0">
                <a:ln w="9525">
                  <a:solidFill>
                    <a:srgbClr val="FF0000"/>
                  </a:solidFill>
                  <a:round/>
                  <a:headEnd/>
                  <a:tailEnd/>
                </a:ln>
                <a:solidFill>
                  <a:srgbClr val="FFFF00"/>
                </a:solidFill>
                <a:latin typeface="Edwardian Script ITC" panose="030303020407070D0804" pitchFamily="66" charset="0"/>
              </a:rPr>
              <a:t>F</a:t>
            </a:r>
            <a:endParaRPr lang="zh-CN" altLang="en-US" sz="3600" kern="10" dirty="0">
              <a:ln w="9525">
                <a:solidFill>
                  <a:srgbClr val="FF0000"/>
                </a:solidFill>
                <a:round/>
                <a:headEnd/>
                <a:tailEnd/>
              </a:ln>
              <a:solidFill>
                <a:srgbClr val="FFFF00"/>
              </a:solidFill>
              <a:latin typeface="Edwardian Script ITC" panose="030303020407070D0804" pitchFamily="66" charset="0"/>
            </a:endParaRPr>
          </a:p>
        </p:txBody>
      </p:sp>
      <p:sp>
        <p:nvSpPr>
          <p:cNvPr id="564" name="Line 767"/>
          <p:cNvSpPr>
            <a:spLocks noChangeShapeType="1"/>
          </p:cNvSpPr>
          <p:nvPr/>
        </p:nvSpPr>
        <p:spPr bwMode="auto">
          <a:xfrm>
            <a:off x="7077995" y="4156046"/>
            <a:ext cx="288925" cy="0"/>
          </a:xfrm>
          <a:prstGeom prst="line">
            <a:avLst/>
          </a:prstGeom>
          <a:noFill/>
          <a:ln w="19050">
            <a:solidFill>
              <a:schemeClr val="tx1"/>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文本框 3"/>
          <p:cNvSpPr txBox="1"/>
          <p:nvPr/>
        </p:nvSpPr>
        <p:spPr>
          <a:xfrm>
            <a:off x="5807441" y="6265826"/>
            <a:ext cx="2984416" cy="7284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zh-CN" sz="2000" dirty="0" smtClean="0"/>
              <a:t>Thanks to Su Zhang. Fundamentals and</a:t>
            </a:r>
          </a:p>
          <a:p>
            <a:pPr algn="l" rtl="0" latinLnBrk="1" hangingPunct="0"/>
            <a:r>
              <a:rPr lang="en-US" altLang="zh-CN" sz="2000" dirty="0" smtClean="0"/>
              <a:t>Implementation of OFDM </a:t>
            </a:r>
            <a:r>
              <a:rPr lang="en-US" altLang="zh-CN" sz="2000" dirty="0"/>
              <a:t>Modulator</a:t>
            </a: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2200" b="0" i="0" u="none" strike="noStrike" cap="none" spc="0" normalizeH="0" baseline="-25000" dirty="0">
              <a:ln>
                <a:noFill/>
              </a:ln>
              <a:solidFill>
                <a:srgbClr val="000000"/>
              </a:solidFill>
              <a:effectLst/>
              <a:uFillTx/>
              <a:latin typeface="Garamond"/>
              <a:ea typeface="Garamond"/>
              <a:cs typeface="Garamond"/>
              <a:sym typeface="Garamond"/>
            </a:endParaRPr>
          </a:p>
        </p:txBody>
      </p:sp>
      <p:sp>
        <p:nvSpPr>
          <p:cNvPr id="347" name="Rectangle 379"/>
          <p:cNvSpPr>
            <a:spLocks noChangeArrowheads="1"/>
          </p:cNvSpPr>
          <p:nvPr/>
        </p:nvSpPr>
        <p:spPr bwMode="auto">
          <a:xfrm>
            <a:off x="3131319" y="2468713"/>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dirty="0">
                <a:latin typeface="Times New Roman" panose="02020603050405020304" pitchFamily="18" charset="0"/>
                <a:ea typeface="楷体_GB2312" pitchFamily="49" charset="-122"/>
              </a:rPr>
              <a:t>1/8Tb=f</a:t>
            </a:r>
            <a:r>
              <a:rPr lang="el-GR" altLang="zh-CN" sz="1400" dirty="0">
                <a:latin typeface="Times New Roman" panose="02020603050405020304" pitchFamily="18" charset="0"/>
                <a:ea typeface="楷体_GB2312" pitchFamily="49" charset="-122"/>
              </a:rPr>
              <a:t>Δ</a:t>
            </a:r>
            <a:endParaRPr lang="en-US" altLang="zh-CN" sz="1400" dirty="0">
              <a:latin typeface="Times New Roman" panose="02020603050405020304" pitchFamily="18" charset="0"/>
              <a:ea typeface="楷体_GB2312" pitchFamily="49" charset="-122"/>
            </a:endParaRPr>
          </a:p>
        </p:txBody>
      </p:sp>
      <p:graphicFrame>
        <p:nvGraphicFramePr>
          <p:cNvPr id="348" name="Object 762"/>
          <p:cNvGraphicFramePr>
            <a:graphicFrameLocks noChangeAspect="1"/>
          </p:cNvGraphicFramePr>
          <p:nvPr>
            <p:extLst>
              <p:ext uri="{D42A27DB-BD31-4B8C-83A1-F6EECF244321}">
                <p14:modId xmlns:p14="http://schemas.microsoft.com/office/powerpoint/2010/main" val="590665259"/>
              </p:ext>
            </p:extLst>
          </p:nvPr>
        </p:nvGraphicFramePr>
        <p:xfrm>
          <a:off x="5829300" y="4657725"/>
          <a:ext cx="2151063" cy="611188"/>
        </p:xfrm>
        <a:graphic>
          <a:graphicData uri="http://schemas.openxmlformats.org/presentationml/2006/ole">
            <mc:AlternateContent xmlns:mc="http://schemas.openxmlformats.org/markup-compatibility/2006">
              <mc:Choice xmlns:v="urn:schemas-microsoft-com:vml" Requires="v">
                <p:oleObj spid="_x0000_s3160" name="公式" r:id="rId8" imgW="1650960" imgH="469800" progId="Equation.3">
                  <p:embed/>
                </p:oleObj>
              </mc:Choice>
              <mc:Fallback>
                <p:oleObj name="公式" r:id="rId8" imgW="1650960" imgH="469800" progId="Equation.3">
                  <p:embed/>
                  <p:pic>
                    <p:nvPicPr>
                      <p:cNvPr id="0" name=""/>
                      <p:cNvPicPr>
                        <a:picLocks noChangeAspect="1" noChangeArrowheads="1"/>
                      </p:cNvPicPr>
                      <p:nvPr/>
                    </p:nvPicPr>
                    <p:blipFill>
                      <a:blip r:embed="rId9"/>
                      <a:srcRect/>
                      <a:stretch>
                        <a:fillRect/>
                      </a:stretch>
                    </p:blipFill>
                    <p:spPr bwMode="auto">
                      <a:xfrm>
                        <a:off x="5829300" y="4657725"/>
                        <a:ext cx="2151063" cy="611188"/>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9050">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9" name="Group 334"/>
          <p:cNvGrpSpPr>
            <a:grpSpLocks/>
          </p:cNvGrpSpPr>
          <p:nvPr/>
        </p:nvGrpSpPr>
        <p:grpSpPr bwMode="auto">
          <a:xfrm>
            <a:off x="1840528" y="1744814"/>
            <a:ext cx="7205662" cy="431800"/>
            <a:chOff x="926" y="981"/>
            <a:chExt cx="4539" cy="272"/>
          </a:xfrm>
        </p:grpSpPr>
        <p:sp>
          <p:nvSpPr>
            <p:cNvPr id="350" name="Line 252"/>
            <p:cNvSpPr>
              <a:spLocks noChangeShapeType="1"/>
            </p:cNvSpPr>
            <p:nvPr/>
          </p:nvSpPr>
          <p:spPr bwMode="auto">
            <a:xfrm>
              <a:off x="930" y="1207"/>
              <a:ext cx="453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51" name="Group 331"/>
            <p:cNvGrpSpPr>
              <a:grpSpLocks/>
            </p:cNvGrpSpPr>
            <p:nvPr/>
          </p:nvGrpSpPr>
          <p:grpSpPr bwMode="auto">
            <a:xfrm>
              <a:off x="926" y="981"/>
              <a:ext cx="4534" cy="272"/>
              <a:chOff x="926" y="981"/>
              <a:chExt cx="4534" cy="272"/>
            </a:xfrm>
          </p:grpSpPr>
          <p:sp>
            <p:nvSpPr>
              <p:cNvPr id="354" name="Freeform 255"/>
              <p:cNvSpPr>
                <a:spLocks/>
              </p:cNvSpPr>
              <p:nvPr/>
            </p:nvSpPr>
            <p:spPr bwMode="auto">
              <a:xfrm>
                <a:off x="926" y="1179"/>
                <a:ext cx="260" cy="23"/>
              </a:xfrm>
              <a:custGeom>
                <a:avLst/>
                <a:gdLst>
                  <a:gd name="T0" fmla="*/ 0 w 31"/>
                  <a:gd name="T1" fmla="*/ 42 h 42"/>
                  <a:gd name="T2" fmla="*/ 0 w 31"/>
                  <a:gd name="T3" fmla="*/ 40 h 42"/>
                  <a:gd name="T4" fmla="*/ 1 w 31"/>
                  <a:gd name="T5" fmla="*/ 39 h 42"/>
                  <a:gd name="T6" fmla="*/ 1 w 31"/>
                  <a:gd name="T7" fmla="*/ 38 h 42"/>
                  <a:gd name="T8" fmla="*/ 3 w 31"/>
                  <a:gd name="T9" fmla="*/ 36 h 42"/>
                  <a:gd name="T10" fmla="*/ 3 w 31"/>
                  <a:gd name="T11" fmla="*/ 34 h 42"/>
                  <a:gd name="T12" fmla="*/ 5 w 31"/>
                  <a:gd name="T13" fmla="*/ 33 h 42"/>
                  <a:gd name="T14" fmla="*/ 5 w 31"/>
                  <a:gd name="T15" fmla="*/ 32 h 42"/>
                  <a:gd name="T16" fmla="*/ 7 w 31"/>
                  <a:gd name="T17" fmla="*/ 30 h 42"/>
                  <a:gd name="T18" fmla="*/ 7 w 31"/>
                  <a:gd name="T19" fmla="*/ 28 h 42"/>
                  <a:gd name="T20" fmla="*/ 9 w 31"/>
                  <a:gd name="T21" fmla="*/ 27 h 42"/>
                  <a:gd name="T22" fmla="*/ 9 w 31"/>
                  <a:gd name="T23" fmla="*/ 26 h 42"/>
                  <a:gd name="T24" fmla="*/ 11 w 31"/>
                  <a:gd name="T25" fmla="*/ 24 h 42"/>
                  <a:gd name="T26" fmla="*/ 11 w 31"/>
                  <a:gd name="T27" fmla="*/ 22 h 42"/>
                  <a:gd name="T28" fmla="*/ 14 w 31"/>
                  <a:gd name="T29" fmla="*/ 20 h 42"/>
                  <a:gd name="T30" fmla="*/ 14 w 31"/>
                  <a:gd name="T31" fmla="*/ 18 h 42"/>
                  <a:gd name="T32" fmla="*/ 16 w 31"/>
                  <a:gd name="T33" fmla="*/ 16 h 42"/>
                  <a:gd name="T34" fmla="*/ 16 w 31"/>
                  <a:gd name="T35" fmla="*/ 15 h 42"/>
                  <a:gd name="T36" fmla="*/ 19 w 31"/>
                  <a:gd name="T37" fmla="*/ 13 h 42"/>
                  <a:gd name="T38" fmla="*/ 19 w 31"/>
                  <a:gd name="T39" fmla="*/ 11 h 42"/>
                  <a:gd name="T40" fmla="*/ 20 w 31"/>
                  <a:gd name="T41" fmla="*/ 10 h 42"/>
                  <a:gd name="T42" fmla="*/ 22 w 31"/>
                  <a:gd name="T43" fmla="*/ 9 h 42"/>
                  <a:gd name="T44" fmla="*/ 22 w 31"/>
                  <a:gd name="T45" fmla="*/ 9 h 42"/>
                  <a:gd name="T46" fmla="*/ 24 w 31"/>
                  <a:gd name="T47" fmla="*/ 7 h 42"/>
                  <a:gd name="T48" fmla="*/ 24 w 31"/>
                  <a:gd name="T49" fmla="*/ 5 h 42"/>
                  <a:gd name="T50" fmla="*/ 26 w 31"/>
                  <a:gd name="T51" fmla="*/ 4 h 42"/>
                  <a:gd name="T52" fmla="*/ 28 w 31"/>
                  <a:gd name="T53" fmla="*/ 3 h 42"/>
                  <a:gd name="T54" fmla="*/ 28 w 31"/>
                  <a:gd name="T55" fmla="*/ 2 h 42"/>
                  <a:gd name="T56" fmla="*/ 31 w 31"/>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2">
                    <a:moveTo>
                      <a:pt x="0" y="42"/>
                    </a:moveTo>
                    <a:lnTo>
                      <a:pt x="0" y="40"/>
                    </a:lnTo>
                    <a:lnTo>
                      <a:pt x="1" y="39"/>
                    </a:lnTo>
                    <a:lnTo>
                      <a:pt x="1" y="38"/>
                    </a:lnTo>
                    <a:lnTo>
                      <a:pt x="3" y="36"/>
                    </a:lnTo>
                    <a:lnTo>
                      <a:pt x="3" y="34"/>
                    </a:lnTo>
                    <a:lnTo>
                      <a:pt x="5" y="33"/>
                    </a:lnTo>
                    <a:lnTo>
                      <a:pt x="5" y="32"/>
                    </a:lnTo>
                    <a:lnTo>
                      <a:pt x="7" y="30"/>
                    </a:lnTo>
                    <a:lnTo>
                      <a:pt x="7" y="28"/>
                    </a:lnTo>
                    <a:lnTo>
                      <a:pt x="9" y="27"/>
                    </a:lnTo>
                    <a:lnTo>
                      <a:pt x="9" y="26"/>
                    </a:lnTo>
                    <a:lnTo>
                      <a:pt x="11" y="24"/>
                    </a:lnTo>
                    <a:lnTo>
                      <a:pt x="11" y="22"/>
                    </a:lnTo>
                    <a:lnTo>
                      <a:pt x="14" y="20"/>
                    </a:lnTo>
                    <a:lnTo>
                      <a:pt x="14" y="18"/>
                    </a:lnTo>
                    <a:lnTo>
                      <a:pt x="16" y="16"/>
                    </a:lnTo>
                    <a:lnTo>
                      <a:pt x="16" y="15"/>
                    </a:lnTo>
                    <a:lnTo>
                      <a:pt x="19" y="13"/>
                    </a:lnTo>
                    <a:lnTo>
                      <a:pt x="19" y="11"/>
                    </a:lnTo>
                    <a:lnTo>
                      <a:pt x="20" y="10"/>
                    </a:lnTo>
                    <a:lnTo>
                      <a:pt x="22" y="9"/>
                    </a:lnTo>
                    <a:lnTo>
                      <a:pt x="22" y="9"/>
                    </a:lnTo>
                    <a:lnTo>
                      <a:pt x="24" y="7"/>
                    </a:lnTo>
                    <a:lnTo>
                      <a:pt x="24" y="5"/>
                    </a:lnTo>
                    <a:lnTo>
                      <a:pt x="26" y="4"/>
                    </a:lnTo>
                    <a:lnTo>
                      <a:pt x="28" y="3"/>
                    </a:lnTo>
                    <a:lnTo>
                      <a:pt x="28" y="2"/>
                    </a:lnTo>
                    <a:lnTo>
                      <a:pt x="31" y="0"/>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5" name="Freeform 256"/>
              <p:cNvSpPr>
                <a:spLocks/>
              </p:cNvSpPr>
              <p:nvPr/>
            </p:nvSpPr>
            <p:spPr bwMode="auto">
              <a:xfrm>
                <a:off x="1186" y="1176"/>
                <a:ext cx="1016" cy="77"/>
              </a:xfrm>
              <a:custGeom>
                <a:avLst/>
                <a:gdLst>
                  <a:gd name="T0" fmla="*/ 4 w 390"/>
                  <a:gd name="T1" fmla="*/ 21 h 703"/>
                  <a:gd name="T2" fmla="*/ 16 w 390"/>
                  <a:gd name="T3" fmla="*/ 9 h 703"/>
                  <a:gd name="T4" fmla="*/ 29 w 390"/>
                  <a:gd name="T5" fmla="*/ 0 h 703"/>
                  <a:gd name="T6" fmla="*/ 42 w 390"/>
                  <a:gd name="T7" fmla="*/ 0 h 703"/>
                  <a:gd name="T8" fmla="*/ 54 w 390"/>
                  <a:gd name="T9" fmla="*/ 0 h 703"/>
                  <a:gd name="T10" fmla="*/ 67 w 390"/>
                  <a:gd name="T11" fmla="*/ 4 h 703"/>
                  <a:gd name="T12" fmla="*/ 79 w 390"/>
                  <a:gd name="T13" fmla="*/ 17 h 703"/>
                  <a:gd name="T14" fmla="*/ 92 w 390"/>
                  <a:gd name="T15" fmla="*/ 34 h 703"/>
                  <a:gd name="T16" fmla="*/ 109 w 390"/>
                  <a:gd name="T17" fmla="*/ 55 h 703"/>
                  <a:gd name="T18" fmla="*/ 117 w 390"/>
                  <a:gd name="T19" fmla="*/ 81 h 703"/>
                  <a:gd name="T20" fmla="*/ 134 w 390"/>
                  <a:gd name="T21" fmla="*/ 110 h 703"/>
                  <a:gd name="T22" fmla="*/ 138 w 390"/>
                  <a:gd name="T23" fmla="*/ 131 h 703"/>
                  <a:gd name="T24" fmla="*/ 147 w 390"/>
                  <a:gd name="T25" fmla="*/ 148 h 703"/>
                  <a:gd name="T26" fmla="*/ 151 w 390"/>
                  <a:gd name="T27" fmla="*/ 169 h 703"/>
                  <a:gd name="T28" fmla="*/ 159 w 390"/>
                  <a:gd name="T29" fmla="*/ 186 h 703"/>
                  <a:gd name="T30" fmla="*/ 163 w 390"/>
                  <a:gd name="T31" fmla="*/ 208 h 703"/>
                  <a:gd name="T32" fmla="*/ 172 w 390"/>
                  <a:gd name="T33" fmla="*/ 229 h 703"/>
                  <a:gd name="T34" fmla="*/ 176 w 390"/>
                  <a:gd name="T35" fmla="*/ 250 h 703"/>
                  <a:gd name="T36" fmla="*/ 184 w 390"/>
                  <a:gd name="T37" fmla="*/ 271 h 703"/>
                  <a:gd name="T38" fmla="*/ 189 w 390"/>
                  <a:gd name="T39" fmla="*/ 296 h 703"/>
                  <a:gd name="T40" fmla="*/ 197 w 390"/>
                  <a:gd name="T41" fmla="*/ 313 h 703"/>
                  <a:gd name="T42" fmla="*/ 201 w 390"/>
                  <a:gd name="T43" fmla="*/ 343 h 703"/>
                  <a:gd name="T44" fmla="*/ 210 w 390"/>
                  <a:gd name="T45" fmla="*/ 360 h 703"/>
                  <a:gd name="T46" fmla="*/ 214 w 390"/>
                  <a:gd name="T47" fmla="*/ 385 h 703"/>
                  <a:gd name="T48" fmla="*/ 222 w 390"/>
                  <a:gd name="T49" fmla="*/ 406 h 703"/>
                  <a:gd name="T50" fmla="*/ 226 w 390"/>
                  <a:gd name="T51" fmla="*/ 432 h 703"/>
                  <a:gd name="T52" fmla="*/ 235 w 390"/>
                  <a:gd name="T53" fmla="*/ 453 h 703"/>
                  <a:gd name="T54" fmla="*/ 239 w 390"/>
                  <a:gd name="T55" fmla="*/ 478 h 703"/>
                  <a:gd name="T56" fmla="*/ 247 w 390"/>
                  <a:gd name="T57" fmla="*/ 495 h 703"/>
                  <a:gd name="T58" fmla="*/ 252 w 390"/>
                  <a:gd name="T59" fmla="*/ 521 h 703"/>
                  <a:gd name="T60" fmla="*/ 260 w 390"/>
                  <a:gd name="T61" fmla="*/ 538 h 703"/>
                  <a:gd name="T62" fmla="*/ 264 w 390"/>
                  <a:gd name="T63" fmla="*/ 563 h 703"/>
                  <a:gd name="T64" fmla="*/ 273 w 390"/>
                  <a:gd name="T65" fmla="*/ 580 h 703"/>
                  <a:gd name="T66" fmla="*/ 281 w 390"/>
                  <a:gd name="T67" fmla="*/ 609 h 703"/>
                  <a:gd name="T68" fmla="*/ 294 w 390"/>
                  <a:gd name="T69" fmla="*/ 631 h 703"/>
                  <a:gd name="T70" fmla="*/ 302 w 390"/>
                  <a:gd name="T71" fmla="*/ 656 h 703"/>
                  <a:gd name="T72" fmla="*/ 315 w 390"/>
                  <a:gd name="T73" fmla="*/ 677 h 703"/>
                  <a:gd name="T74" fmla="*/ 327 w 390"/>
                  <a:gd name="T75" fmla="*/ 694 h 703"/>
                  <a:gd name="T76" fmla="*/ 340 w 390"/>
                  <a:gd name="T77" fmla="*/ 698 h 703"/>
                  <a:gd name="T78" fmla="*/ 353 w 390"/>
                  <a:gd name="T79" fmla="*/ 698 h 703"/>
                  <a:gd name="T80" fmla="*/ 365 w 390"/>
                  <a:gd name="T81" fmla="*/ 690 h 703"/>
                  <a:gd name="T82" fmla="*/ 382 w 390"/>
                  <a:gd name="T83" fmla="*/ 67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703">
                    <a:moveTo>
                      <a:pt x="0" y="30"/>
                    </a:moveTo>
                    <a:lnTo>
                      <a:pt x="0" y="26"/>
                    </a:lnTo>
                    <a:lnTo>
                      <a:pt x="4" y="21"/>
                    </a:lnTo>
                    <a:lnTo>
                      <a:pt x="8" y="17"/>
                    </a:lnTo>
                    <a:lnTo>
                      <a:pt x="12" y="13"/>
                    </a:lnTo>
                    <a:lnTo>
                      <a:pt x="16" y="9"/>
                    </a:lnTo>
                    <a:lnTo>
                      <a:pt x="21" y="4"/>
                    </a:lnTo>
                    <a:lnTo>
                      <a:pt x="25" y="4"/>
                    </a:lnTo>
                    <a:lnTo>
                      <a:pt x="29" y="0"/>
                    </a:lnTo>
                    <a:lnTo>
                      <a:pt x="33" y="0"/>
                    </a:lnTo>
                    <a:lnTo>
                      <a:pt x="37" y="0"/>
                    </a:lnTo>
                    <a:lnTo>
                      <a:pt x="42" y="0"/>
                    </a:lnTo>
                    <a:lnTo>
                      <a:pt x="46" y="0"/>
                    </a:lnTo>
                    <a:lnTo>
                      <a:pt x="50" y="0"/>
                    </a:lnTo>
                    <a:lnTo>
                      <a:pt x="54" y="0"/>
                    </a:lnTo>
                    <a:lnTo>
                      <a:pt x="58" y="0"/>
                    </a:lnTo>
                    <a:lnTo>
                      <a:pt x="63" y="4"/>
                    </a:lnTo>
                    <a:lnTo>
                      <a:pt x="67" y="4"/>
                    </a:lnTo>
                    <a:lnTo>
                      <a:pt x="71" y="9"/>
                    </a:lnTo>
                    <a:lnTo>
                      <a:pt x="75" y="13"/>
                    </a:lnTo>
                    <a:lnTo>
                      <a:pt x="79" y="17"/>
                    </a:lnTo>
                    <a:lnTo>
                      <a:pt x="84" y="21"/>
                    </a:lnTo>
                    <a:lnTo>
                      <a:pt x="92" y="30"/>
                    </a:lnTo>
                    <a:lnTo>
                      <a:pt x="92" y="34"/>
                    </a:lnTo>
                    <a:lnTo>
                      <a:pt x="100" y="43"/>
                    </a:lnTo>
                    <a:lnTo>
                      <a:pt x="100" y="47"/>
                    </a:lnTo>
                    <a:lnTo>
                      <a:pt x="109" y="55"/>
                    </a:lnTo>
                    <a:lnTo>
                      <a:pt x="109" y="64"/>
                    </a:lnTo>
                    <a:lnTo>
                      <a:pt x="117" y="72"/>
                    </a:lnTo>
                    <a:lnTo>
                      <a:pt x="117" y="81"/>
                    </a:lnTo>
                    <a:lnTo>
                      <a:pt x="126" y="89"/>
                    </a:lnTo>
                    <a:lnTo>
                      <a:pt x="126" y="102"/>
                    </a:lnTo>
                    <a:lnTo>
                      <a:pt x="134" y="110"/>
                    </a:lnTo>
                    <a:lnTo>
                      <a:pt x="134" y="123"/>
                    </a:lnTo>
                    <a:lnTo>
                      <a:pt x="138" y="127"/>
                    </a:lnTo>
                    <a:lnTo>
                      <a:pt x="138" y="131"/>
                    </a:lnTo>
                    <a:lnTo>
                      <a:pt x="142" y="136"/>
                    </a:lnTo>
                    <a:lnTo>
                      <a:pt x="142" y="144"/>
                    </a:lnTo>
                    <a:lnTo>
                      <a:pt x="147" y="148"/>
                    </a:lnTo>
                    <a:lnTo>
                      <a:pt x="147" y="157"/>
                    </a:lnTo>
                    <a:lnTo>
                      <a:pt x="151" y="161"/>
                    </a:lnTo>
                    <a:lnTo>
                      <a:pt x="151" y="169"/>
                    </a:lnTo>
                    <a:lnTo>
                      <a:pt x="155" y="174"/>
                    </a:lnTo>
                    <a:lnTo>
                      <a:pt x="155" y="182"/>
                    </a:lnTo>
                    <a:lnTo>
                      <a:pt x="159" y="186"/>
                    </a:lnTo>
                    <a:lnTo>
                      <a:pt x="159" y="195"/>
                    </a:lnTo>
                    <a:lnTo>
                      <a:pt x="163" y="199"/>
                    </a:lnTo>
                    <a:lnTo>
                      <a:pt x="163" y="208"/>
                    </a:lnTo>
                    <a:lnTo>
                      <a:pt x="168" y="212"/>
                    </a:lnTo>
                    <a:lnTo>
                      <a:pt x="168" y="224"/>
                    </a:lnTo>
                    <a:lnTo>
                      <a:pt x="172" y="229"/>
                    </a:lnTo>
                    <a:lnTo>
                      <a:pt x="172" y="237"/>
                    </a:lnTo>
                    <a:lnTo>
                      <a:pt x="176" y="241"/>
                    </a:lnTo>
                    <a:lnTo>
                      <a:pt x="176" y="250"/>
                    </a:lnTo>
                    <a:lnTo>
                      <a:pt x="180" y="254"/>
                    </a:lnTo>
                    <a:lnTo>
                      <a:pt x="180" y="267"/>
                    </a:lnTo>
                    <a:lnTo>
                      <a:pt x="184" y="271"/>
                    </a:lnTo>
                    <a:lnTo>
                      <a:pt x="184" y="279"/>
                    </a:lnTo>
                    <a:lnTo>
                      <a:pt x="189" y="284"/>
                    </a:lnTo>
                    <a:lnTo>
                      <a:pt x="189" y="296"/>
                    </a:lnTo>
                    <a:lnTo>
                      <a:pt x="193" y="301"/>
                    </a:lnTo>
                    <a:lnTo>
                      <a:pt x="193" y="309"/>
                    </a:lnTo>
                    <a:lnTo>
                      <a:pt x="197" y="313"/>
                    </a:lnTo>
                    <a:lnTo>
                      <a:pt x="197" y="326"/>
                    </a:lnTo>
                    <a:lnTo>
                      <a:pt x="201" y="330"/>
                    </a:lnTo>
                    <a:lnTo>
                      <a:pt x="201" y="343"/>
                    </a:lnTo>
                    <a:lnTo>
                      <a:pt x="205" y="347"/>
                    </a:lnTo>
                    <a:lnTo>
                      <a:pt x="205" y="356"/>
                    </a:lnTo>
                    <a:lnTo>
                      <a:pt x="210" y="360"/>
                    </a:lnTo>
                    <a:lnTo>
                      <a:pt x="210" y="373"/>
                    </a:lnTo>
                    <a:lnTo>
                      <a:pt x="214" y="377"/>
                    </a:lnTo>
                    <a:lnTo>
                      <a:pt x="214" y="385"/>
                    </a:lnTo>
                    <a:lnTo>
                      <a:pt x="218" y="389"/>
                    </a:lnTo>
                    <a:lnTo>
                      <a:pt x="218" y="402"/>
                    </a:lnTo>
                    <a:lnTo>
                      <a:pt x="222" y="406"/>
                    </a:lnTo>
                    <a:lnTo>
                      <a:pt x="222" y="419"/>
                    </a:lnTo>
                    <a:lnTo>
                      <a:pt x="226" y="423"/>
                    </a:lnTo>
                    <a:lnTo>
                      <a:pt x="226" y="432"/>
                    </a:lnTo>
                    <a:lnTo>
                      <a:pt x="231" y="436"/>
                    </a:lnTo>
                    <a:lnTo>
                      <a:pt x="231" y="449"/>
                    </a:lnTo>
                    <a:lnTo>
                      <a:pt x="235" y="453"/>
                    </a:lnTo>
                    <a:lnTo>
                      <a:pt x="235" y="461"/>
                    </a:lnTo>
                    <a:lnTo>
                      <a:pt x="239" y="466"/>
                    </a:lnTo>
                    <a:lnTo>
                      <a:pt x="239" y="478"/>
                    </a:lnTo>
                    <a:lnTo>
                      <a:pt x="243" y="483"/>
                    </a:lnTo>
                    <a:lnTo>
                      <a:pt x="243" y="491"/>
                    </a:lnTo>
                    <a:lnTo>
                      <a:pt x="247" y="495"/>
                    </a:lnTo>
                    <a:lnTo>
                      <a:pt x="247" y="508"/>
                    </a:lnTo>
                    <a:lnTo>
                      <a:pt x="252" y="512"/>
                    </a:lnTo>
                    <a:lnTo>
                      <a:pt x="252" y="521"/>
                    </a:lnTo>
                    <a:lnTo>
                      <a:pt x="256" y="525"/>
                    </a:lnTo>
                    <a:lnTo>
                      <a:pt x="256" y="533"/>
                    </a:lnTo>
                    <a:lnTo>
                      <a:pt x="260" y="538"/>
                    </a:lnTo>
                    <a:lnTo>
                      <a:pt x="260" y="550"/>
                    </a:lnTo>
                    <a:lnTo>
                      <a:pt x="264" y="554"/>
                    </a:lnTo>
                    <a:lnTo>
                      <a:pt x="264" y="563"/>
                    </a:lnTo>
                    <a:lnTo>
                      <a:pt x="269" y="567"/>
                    </a:lnTo>
                    <a:lnTo>
                      <a:pt x="269" y="576"/>
                    </a:lnTo>
                    <a:lnTo>
                      <a:pt x="273" y="580"/>
                    </a:lnTo>
                    <a:lnTo>
                      <a:pt x="273" y="588"/>
                    </a:lnTo>
                    <a:lnTo>
                      <a:pt x="281" y="597"/>
                    </a:lnTo>
                    <a:lnTo>
                      <a:pt x="281" y="609"/>
                    </a:lnTo>
                    <a:lnTo>
                      <a:pt x="285" y="614"/>
                    </a:lnTo>
                    <a:lnTo>
                      <a:pt x="285" y="622"/>
                    </a:lnTo>
                    <a:lnTo>
                      <a:pt x="294" y="631"/>
                    </a:lnTo>
                    <a:lnTo>
                      <a:pt x="294" y="639"/>
                    </a:lnTo>
                    <a:lnTo>
                      <a:pt x="302" y="648"/>
                    </a:lnTo>
                    <a:lnTo>
                      <a:pt x="302" y="656"/>
                    </a:lnTo>
                    <a:lnTo>
                      <a:pt x="311" y="664"/>
                    </a:lnTo>
                    <a:lnTo>
                      <a:pt x="311" y="673"/>
                    </a:lnTo>
                    <a:lnTo>
                      <a:pt x="315" y="677"/>
                    </a:lnTo>
                    <a:lnTo>
                      <a:pt x="323" y="686"/>
                    </a:lnTo>
                    <a:lnTo>
                      <a:pt x="323" y="690"/>
                    </a:lnTo>
                    <a:lnTo>
                      <a:pt x="327" y="694"/>
                    </a:lnTo>
                    <a:lnTo>
                      <a:pt x="332" y="698"/>
                    </a:lnTo>
                    <a:lnTo>
                      <a:pt x="336" y="698"/>
                    </a:lnTo>
                    <a:lnTo>
                      <a:pt x="340" y="698"/>
                    </a:lnTo>
                    <a:lnTo>
                      <a:pt x="344" y="703"/>
                    </a:lnTo>
                    <a:lnTo>
                      <a:pt x="348" y="703"/>
                    </a:lnTo>
                    <a:lnTo>
                      <a:pt x="353" y="698"/>
                    </a:lnTo>
                    <a:lnTo>
                      <a:pt x="357" y="698"/>
                    </a:lnTo>
                    <a:lnTo>
                      <a:pt x="361" y="694"/>
                    </a:lnTo>
                    <a:lnTo>
                      <a:pt x="365" y="690"/>
                    </a:lnTo>
                    <a:lnTo>
                      <a:pt x="369" y="686"/>
                    </a:lnTo>
                    <a:lnTo>
                      <a:pt x="374" y="681"/>
                    </a:lnTo>
                    <a:lnTo>
                      <a:pt x="382" y="673"/>
                    </a:lnTo>
                    <a:lnTo>
                      <a:pt x="382" y="664"/>
                    </a:lnTo>
                    <a:lnTo>
                      <a:pt x="390" y="656"/>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6" name="Freeform 257"/>
              <p:cNvSpPr>
                <a:spLocks/>
              </p:cNvSpPr>
              <p:nvPr/>
            </p:nvSpPr>
            <p:spPr bwMode="auto">
              <a:xfrm>
                <a:off x="2202" y="1028"/>
                <a:ext cx="689" cy="220"/>
              </a:xfrm>
              <a:custGeom>
                <a:avLst/>
                <a:gdLst>
                  <a:gd name="T0" fmla="*/ 5 w 265"/>
                  <a:gd name="T1" fmla="*/ 1984 h 1997"/>
                  <a:gd name="T2" fmla="*/ 9 w 265"/>
                  <a:gd name="T3" fmla="*/ 1963 h 1997"/>
                  <a:gd name="T4" fmla="*/ 17 w 265"/>
                  <a:gd name="T5" fmla="*/ 1946 h 1997"/>
                  <a:gd name="T6" fmla="*/ 21 w 265"/>
                  <a:gd name="T7" fmla="*/ 1921 h 1997"/>
                  <a:gd name="T8" fmla="*/ 30 w 265"/>
                  <a:gd name="T9" fmla="*/ 1900 h 1997"/>
                  <a:gd name="T10" fmla="*/ 34 w 265"/>
                  <a:gd name="T11" fmla="*/ 1870 h 1997"/>
                  <a:gd name="T12" fmla="*/ 42 w 265"/>
                  <a:gd name="T13" fmla="*/ 1849 h 1997"/>
                  <a:gd name="T14" fmla="*/ 47 w 265"/>
                  <a:gd name="T15" fmla="*/ 1811 h 1997"/>
                  <a:gd name="T16" fmla="*/ 55 w 265"/>
                  <a:gd name="T17" fmla="*/ 1785 h 1997"/>
                  <a:gd name="T18" fmla="*/ 59 w 265"/>
                  <a:gd name="T19" fmla="*/ 1743 h 1997"/>
                  <a:gd name="T20" fmla="*/ 68 w 265"/>
                  <a:gd name="T21" fmla="*/ 1714 h 1997"/>
                  <a:gd name="T22" fmla="*/ 72 w 265"/>
                  <a:gd name="T23" fmla="*/ 1667 h 1997"/>
                  <a:gd name="T24" fmla="*/ 80 w 265"/>
                  <a:gd name="T25" fmla="*/ 1633 h 1997"/>
                  <a:gd name="T26" fmla="*/ 84 w 265"/>
                  <a:gd name="T27" fmla="*/ 1578 h 1997"/>
                  <a:gd name="T28" fmla="*/ 93 w 265"/>
                  <a:gd name="T29" fmla="*/ 1544 h 1997"/>
                  <a:gd name="T30" fmla="*/ 97 w 265"/>
                  <a:gd name="T31" fmla="*/ 1485 h 1997"/>
                  <a:gd name="T32" fmla="*/ 105 w 265"/>
                  <a:gd name="T33" fmla="*/ 1447 h 1997"/>
                  <a:gd name="T34" fmla="*/ 110 w 265"/>
                  <a:gd name="T35" fmla="*/ 1388 h 1997"/>
                  <a:gd name="T36" fmla="*/ 118 w 265"/>
                  <a:gd name="T37" fmla="*/ 1345 h 1997"/>
                  <a:gd name="T38" fmla="*/ 122 w 265"/>
                  <a:gd name="T39" fmla="*/ 1282 h 1997"/>
                  <a:gd name="T40" fmla="*/ 131 w 265"/>
                  <a:gd name="T41" fmla="*/ 1240 h 1997"/>
                  <a:gd name="T42" fmla="*/ 135 w 265"/>
                  <a:gd name="T43" fmla="*/ 1172 h 1997"/>
                  <a:gd name="T44" fmla="*/ 143 w 265"/>
                  <a:gd name="T45" fmla="*/ 1130 h 1997"/>
                  <a:gd name="T46" fmla="*/ 147 w 265"/>
                  <a:gd name="T47" fmla="*/ 1058 h 1997"/>
                  <a:gd name="T48" fmla="*/ 156 w 265"/>
                  <a:gd name="T49" fmla="*/ 1011 h 1997"/>
                  <a:gd name="T50" fmla="*/ 160 w 265"/>
                  <a:gd name="T51" fmla="*/ 939 h 1997"/>
                  <a:gd name="T52" fmla="*/ 168 w 265"/>
                  <a:gd name="T53" fmla="*/ 897 h 1997"/>
                  <a:gd name="T54" fmla="*/ 173 w 265"/>
                  <a:gd name="T55" fmla="*/ 821 h 1997"/>
                  <a:gd name="T56" fmla="*/ 181 w 265"/>
                  <a:gd name="T57" fmla="*/ 774 h 1997"/>
                  <a:gd name="T58" fmla="*/ 185 w 265"/>
                  <a:gd name="T59" fmla="*/ 702 h 1997"/>
                  <a:gd name="T60" fmla="*/ 194 w 265"/>
                  <a:gd name="T61" fmla="*/ 656 h 1997"/>
                  <a:gd name="T62" fmla="*/ 198 w 265"/>
                  <a:gd name="T63" fmla="*/ 584 h 1997"/>
                  <a:gd name="T64" fmla="*/ 206 w 265"/>
                  <a:gd name="T65" fmla="*/ 537 h 1997"/>
                  <a:gd name="T66" fmla="*/ 210 w 265"/>
                  <a:gd name="T67" fmla="*/ 465 h 1997"/>
                  <a:gd name="T68" fmla="*/ 219 w 265"/>
                  <a:gd name="T69" fmla="*/ 419 h 1997"/>
                  <a:gd name="T70" fmla="*/ 223 w 265"/>
                  <a:gd name="T71" fmla="*/ 351 h 1997"/>
                  <a:gd name="T72" fmla="*/ 231 w 265"/>
                  <a:gd name="T73" fmla="*/ 305 h 1997"/>
                  <a:gd name="T74" fmla="*/ 236 w 265"/>
                  <a:gd name="T75" fmla="*/ 237 h 1997"/>
                  <a:gd name="T76" fmla="*/ 244 w 265"/>
                  <a:gd name="T77" fmla="*/ 199 h 1997"/>
                  <a:gd name="T78" fmla="*/ 248 w 265"/>
                  <a:gd name="T79" fmla="*/ 131 h 1997"/>
                  <a:gd name="T80" fmla="*/ 257 w 265"/>
                  <a:gd name="T81" fmla="*/ 93 h 1997"/>
                  <a:gd name="T82" fmla="*/ 261 w 265"/>
                  <a:gd name="T83" fmla="*/ 3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1997">
                    <a:moveTo>
                      <a:pt x="0" y="1997"/>
                    </a:moveTo>
                    <a:lnTo>
                      <a:pt x="0" y="1989"/>
                    </a:lnTo>
                    <a:lnTo>
                      <a:pt x="5" y="1984"/>
                    </a:lnTo>
                    <a:lnTo>
                      <a:pt x="5" y="1976"/>
                    </a:lnTo>
                    <a:lnTo>
                      <a:pt x="9" y="1972"/>
                    </a:lnTo>
                    <a:lnTo>
                      <a:pt x="9" y="1963"/>
                    </a:lnTo>
                    <a:lnTo>
                      <a:pt x="13" y="1959"/>
                    </a:lnTo>
                    <a:lnTo>
                      <a:pt x="13" y="1950"/>
                    </a:lnTo>
                    <a:lnTo>
                      <a:pt x="17" y="1946"/>
                    </a:lnTo>
                    <a:lnTo>
                      <a:pt x="17" y="1938"/>
                    </a:lnTo>
                    <a:lnTo>
                      <a:pt x="21" y="1934"/>
                    </a:lnTo>
                    <a:lnTo>
                      <a:pt x="21" y="1921"/>
                    </a:lnTo>
                    <a:lnTo>
                      <a:pt x="26" y="1917"/>
                    </a:lnTo>
                    <a:lnTo>
                      <a:pt x="26" y="1904"/>
                    </a:lnTo>
                    <a:lnTo>
                      <a:pt x="30" y="1900"/>
                    </a:lnTo>
                    <a:lnTo>
                      <a:pt x="30" y="1891"/>
                    </a:lnTo>
                    <a:lnTo>
                      <a:pt x="34" y="1887"/>
                    </a:lnTo>
                    <a:lnTo>
                      <a:pt x="34" y="1870"/>
                    </a:lnTo>
                    <a:lnTo>
                      <a:pt x="38" y="1866"/>
                    </a:lnTo>
                    <a:lnTo>
                      <a:pt x="38" y="1853"/>
                    </a:lnTo>
                    <a:lnTo>
                      <a:pt x="42" y="1849"/>
                    </a:lnTo>
                    <a:lnTo>
                      <a:pt x="42" y="1832"/>
                    </a:lnTo>
                    <a:lnTo>
                      <a:pt x="47" y="1828"/>
                    </a:lnTo>
                    <a:lnTo>
                      <a:pt x="47" y="1811"/>
                    </a:lnTo>
                    <a:lnTo>
                      <a:pt x="51" y="1807"/>
                    </a:lnTo>
                    <a:lnTo>
                      <a:pt x="51" y="1790"/>
                    </a:lnTo>
                    <a:lnTo>
                      <a:pt x="55" y="1785"/>
                    </a:lnTo>
                    <a:lnTo>
                      <a:pt x="55" y="1764"/>
                    </a:lnTo>
                    <a:lnTo>
                      <a:pt x="59" y="1760"/>
                    </a:lnTo>
                    <a:lnTo>
                      <a:pt x="59" y="1743"/>
                    </a:lnTo>
                    <a:lnTo>
                      <a:pt x="63" y="1739"/>
                    </a:lnTo>
                    <a:lnTo>
                      <a:pt x="63" y="1718"/>
                    </a:lnTo>
                    <a:lnTo>
                      <a:pt x="68" y="1714"/>
                    </a:lnTo>
                    <a:lnTo>
                      <a:pt x="68" y="1692"/>
                    </a:lnTo>
                    <a:lnTo>
                      <a:pt x="72" y="1688"/>
                    </a:lnTo>
                    <a:lnTo>
                      <a:pt x="72" y="1667"/>
                    </a:lnTo>
                    <a:lnTo>
                      <a:pt x="76" y="1663"/>
                    </a:lnTo>
                    <a:lnTo>
                      <a:pt x="76" y="1637"/>
                    </a:lnTo>
                    <a:lnTo>
                      <a:pt x="80" y="1633"/>
                    </a:lnTo>
                    <a:lnTo>
                      <a:pt x="80" y="1608"/>
                    </a:lnTo>
                    <a:lnTo>
                      <a:pt x="84" y="1604"/>
                    </a:lnTo>
                    <a:lnTo>
                      <a:pt x="84" y="1578"/>
                    </a:lnTo>
                    <a:lnTo>
                      <a:pt x="89" y="1574"/>
                    </a:lnTo>
                    <a:lnTo>
                      <a:pt x="89" y="1549"/>
                    </a:lnTo>
                    <a:lnTo>
                      <a:pt x="93" y="1544"/>
                    </a:lnTo>
                    <a:lnTo>
                      <a:pt x="93" y="1519"/>
                    </a:lnTo>
                    <a:lnTo>
                      <a:pt x="97" y="1515"/>
                    </a:lnTo>
                    <a:lnTo>
                      <a:pt x="97" y="1485"/>
                    </a:lnTo>
                    <a:lnTo>
                      <a:pt x="101" y="1481"/>
                    </a:lnTo>
                    <a:lnTo>
                      <a:pt x="101" y="1451"/>
                    </a:lnTo>
                    <a:lnTo>
                      <a:pt x="105" y="1447"/>
                    </a:lnTo>
                    <a:lnTo>
                      <a:pt x="105" y="1422"/>
                    </a:lnTo>
                    <a:lnTo>
                      <a:pt x="110" y="1417"/>
                    </a:lnTo>
                    <a:lnTo>
                      <a:pt x="110" y="1388"/>
                    </a:lnTo>
                    <a:lnTo>
                      <a:pt x="114" y="1384"/>
                    </a:lnTo>
                    <a:lnTo>
                      <a:pt x="114" y="1350"/>
                    </a:lnTo>
                    <a:lnTo>
                      <a:pt x="118" y="1345"/>
                    </a:lnTo>
                    <a:lnTo>
                      <a:pt x="118" y="1316"/>
                    </a:lnTo>
                    <a:lnTo>
                      <a:pt x="122" y="1312"/>
                    </a:lnTo>
                    <a:lnTo>
                      <a:pt x="122" y="1282"/>
                    </a:lnTo>
                    <a:lnTo>
                      <a:pt x="126" y="1278"/>
                    </a:lnTo>
                    <a:lnTo>
                      <a:pt x="126" y="1244"/>
                    </a:lnTo>
                    <a:lnTo>
                      <a:pt x="131" y="1240"/>
                    </a:lnTo>
                    <a:lnTo>
                      <a:pt x="131" y="1210"/>
                    </a:lnTo>
                    <a:lnTo>
                      <a:pt x="135" y="1206"/>
                    </a:lnTo>
                    <a:lnTo>
                      <a:pt x="135" y="1172"/>
                    </a:lnTo>
                    <a:lnTo>
                      <a:pt x="139" y="1168"/>
                    </a:lnTo>
                    <a:lnTo>
                      <a:pt x="139" y="1134"/>
                    </a:lnTo>
                    <a:lnTo>
                      <a:pt x="143" y="1130"/>
                    </a:lnTo>
                    <a:lnTo>
                      <a:pt x="143" y="1096"/>
                    </a:lnTo>
                    <a:lnTo>
                      <a:pt x="147" y="1092"/>
                    </a:lnTo>
                    <a:lnTo>
                      <a:pt x="147" y="1058"/>
                    </a:lnTo>
                    <a:lnTo>
                      <a:pt x="152" y="1053"/>
                    </a:lnTo>
                    <a:lnTo>
                      <a:pt x="152" y="1015"/>
                    </a:lnTo>
                    <a:lnTo>
                      <a:pt x="156" y="1011"/>
                    </a:lnTo>
                    <a:lnTo>
                      <a:pt x="156" y="977"/>
                    </a:lnTo>
                    <a:lnTo>
                      <a:pt x="160" y="973"/>
                    </a:lnTo>
                    <a:lnTo>
                      <a:pt x="160" y="939"/>
                    </a:lnTo>
                    <a:lnTo>
                      <a:pt x="164" y="935"/>
                    </a:lnTo>
                    <a:lnTo>
                      <a:pt x="164" y="901"/>
                    </a:lnTo>
                    <a:lnTo>
                      <a:pt x="168" y="897"/>
                    </a:lnTo>
                    <a:lnTo>
                      <a:pt x="168" y="859"/>
                    </a:lnTo>
                    <a:lnTo>
                      <a:pt x="173" y="855"/>
                    </a:lnTo>
                    <a:lnTo>
                      <a:pt x="173" y="821"/>
                    </a:lnTo>
                    <a:lnTo>
                      <a:pt x="177" y="817"/>
                    </a:lnTo>
                    <a:lnTo>
                      <a:pt x="177" y="778"/>
                    </a:lnTo>
                    <a:lnTo>
                      <a:pt x="181" y="774"/>
                    </a:lnTo>
                    <a:lnTo>
                      <a:pt x="181" y="740"/>
                    </a:lnTo>
                    <a:lnTo>
                      <a:pt x="185" y="736"/>
                    </a:lnTo>
                    <a:lnTo>
                      <a:pt x="185" y="702"/>
                    </a:lnTo>
                    <a:lnTo>
                      <a:pt x="189" y="698"/>
                    </a:lnTo>
                    <a:lnTo>
                      <a:pt x="189" y="660"/>
                    </a:lnTo>
                    <a:lnTo>
                      <a:pt x="194" y="656"/>
                    </a:lnTo>
                    <a:lnTo>
                      <a:pt x="194" y="622"/>
                    </a:lnTo>
                    <a:lnTo>
                      <a:pt x="198" y="618"/>
                    </a:lnTo>
                    <a:lnTo>
                      <a:pt x="198" y="584"/>
                    </a:lnTo>
                    <a:lnTo>
                      <a:pt x="202" y="580"/>
                    </a:lnTo>
                    <a:lnTo>
                      <a:pt x="202" y="542"/>
                    </a:lnTo>
                    <a:lnTo>
                      <a:pt x="206" y="537"/>
                    </a:lnTo>
                    <a:lnTo>
                      <a:pt x="206" y="503"/>
                    </a:lnTo>
                    <a:lnTo>
                      <a:pt x="210" y="499"/>
                    </a:lnTo>
                    <a:lnTo>
                      <a:pt x="210" y="465"/>
                    </a:lnTo>
                    <a:lnTo>
                      <a:pt x="215" y="461"/>
                    </a:lnTo>
                    <a:lnTo>
                      <a:pt x="215" y="423"/>
                    </a:lnTo>
                    <a:lnTo>
                      <a:pt x="219" y="419"/>
                    </a:lnTo>
                    <a:lnTo>
                      <a:pt x="219" y="385"/>
                    </a:lnTo>
                    <a:lnTo>
                      <a:pt x="223" y="381"/>
                    </a:lnTo>
                    <a:lnTo>
                      <a:pt x="223" y="351"/>
                    </a:lnTo>
                    <a:lnTo>
                      <a:pt x="227" y="347"/>
                    </a:lnTo>
                    <a:lnTo>
                      <a:pt x="227" y="309"/>
                    </a:lnTo>
                    <a:lnTo>
                      <a:pt x="231" y="305"/>
                    </a:lnTo>
                    <a:lnTo>
                      <a:pt x="231" y="275"/>
                    </a:lnTo>
                    <a:lnTo>
                      <a:pt x="236" y="271"/>
                    </a:lnTo>
                    <a:lnTo>
                      <a:pt x="236" y="237"/>
                    </a:lnTo>
                    <a:lnTo>
                      <a:pt x="240" y="233"/>
                    </a:lnTo>
                    <a:lnTo>
                      <a:pt x="240" y="203"/>
                    </a:lnTo>
                    <a:lnTo>
                      <a:pt x="244" y="199"/>
                    </a:lnTo>
                    <a:lnTo>
                      <a:pt x="244" y="165"/>
                    </a:lnTo>
                    <a:lnTo>
                      <a:pt x="248" y="161"/>
                    </a:lnTo>
                    <a:lnTo>
                      <a:pt x="248" y="131"/>
                    </a:lnTo>
                    <a:lnTo>
                      <a:pt x="252" y="127"/>
                    </a:lnTo>
                    <a:lnTo>
                      <a:pt x="252" y="97"/>
                    </a:lnTo>
                    <a:lnTo>
                      <a:pt x="257" y="93"/>
                    </a:lnTo>
                    <a:lnTo>
                      <a:pt x="257" y="63"/>
                    </a:lnTo>
                    <a:lnTo>
                      <a:pt x="261" y="59"/>
                    </a:lnTo>
                    <a:lnTo>
                      <a:pt x="261" y="34"/>
                    </a:lnTo>
                    <a:lnTo>
                      <a:pt x="265" y="30"/>
                    </a:lnTo>
                    <a:lnTo>
                      <a:pt x="265" y="0"/>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7" name="Freeform 258"/>
              <p:cNvSpPr>
                <a:spLocks/>
              </p:cNvSpPr>
              <p:nvPr/>
            </p:nvSpPr>
            <p:spPr bwMode="auto">
              <a:xfrm>
                <a:off x="2891" y="981"/>
                <a:ext cx="307" cy="47"/>
              </a:xfrm>
              <a:custGeom>
                <a:avLst/>
                <a:gdLst>
                  <a:gd name="T0" fmla="*/ 0 w 109"/>
                  <a:gd name="T1" fmla="*/ 432 h 432"/>
                  <a:gd name="T2" fmla="*/ 4 w 109"/>
                  <a:gd name="T3" fmla="*/ 428 h 432"/>
                  <a:gd name="T4" fmla="*/ 4 w 109"/>
                  <a:gd name="T5" fmla="*/ 402 h 432"/>
                  <a:gd name="T6" fmla="*/ 8 w 109"/>
                  <a:gd name="T7" fmla="*/ 398 h 432"/>
                  <a:gd name="T8" fmla="*/ 8 w 109"/>
                  <a:gd name="T9" fmla="*/ 373 h 432"/>
                  <a:gd name="T10" fmla="*/ 13 w 109"/>
                  <a:gd name="T11" fmla="*/ 368 h 432"/>
                  <a:gd name="T12" fmla="*/ 13 w 109"/>
                  <a:gd name="T13" fmla="*/ 343 h 432"/>
                  <a:gd name="T14" fmla="*/ 17 w 109"/>
                  <a:gd name="T15" fmla="*/ 339 h 432"/>
                  <a:gd name="T16" fmla="*/ 17 w 109"/>
                  <a:gd name="T17" fmla="*/ 318 h 432"/>
                  <a:gd name="T18" fmla="*/ 21 w 109"/>
                  <a:gd name="T19" fmla="*/ 313 h 432"/>
                  <a:gd name="T20" fmla="*/ 21 w 109"/>
                  <a:gd name="T21" fmla="*/ 288 h 432"/>
                  <a:gd name="T22" fmla="*/ 25 w 109"/>
                  <a:gd name="T23" fmla="*/ 284 h 432"/>
                  <a:gd name="T24" fmla="*/ 25 w 109"/>
                  <a:gd name="T25" fmla="*/ 263 h 432"/>
                  <a:gd name="T26" fmla="*/ 30 w 109"/>
                  <a:gd name="T27" fmla="*/ 258 h 432"/>
                  <a:gd name="T28" fmla="*/ 30 w 109"/>
                  <a:gd name="T29" fmla="*/ 237 h 432"/>
                  <a:gd name="T30" fmla="*/ 34 w 109"/>
                  <a:gd name="T31" fmla="*/ 233 h 432"/>
                  <a:gd name="T32" fmla="*/ 34 w 109"/>
                  <a:gd name="T33" fmla="*/ 216 h 432"/>
                  <a:gd name="T34" fmla="*/ 38 w 109"/>
                  <a:gd name="T35" fmla="*/ 212 h 432"/>
                  <a:gd name="T36" fmla="*/ 38 w 109"/>
                  <a:gd name="T37" fmla="*/ 191 h 432"/>
                  <a:gd name="T38" fmla="*/ 42 w 109"/>
                  <a:gd name="T39" fmla="*/ 187 h 432"/>
                  <a:gd name="T40" fmla="*/ 42 w 109"/>
                  <a:gd name="T41" fmla="*/ 170 h 432"/>
                  <a:gd name="T42" fmla="*/ 46 w 109"/>
                  <a:gd name="T43" fmla="*/ 165 h 432"/>
                  <a:gd name="T44" fmla="*/ 46 w 109"/>
                  <a:gd name="T45" fmla="*/ 153 h 432"/>
                  <a:gd name="T46" fmla="*/ 51 w 109"/>
                  <a:gd name="T47" fmla="*/ 148 h 432"/>
                  <a:gd name="T48" fmla="*/ 51 w 109"/>
                  <a:gd name="T49" fmla="*/ 131 h 432"/>
                  <a:gd name="T50" fmla="*/ 55 w 109"/>
                  <a:gd name="T51" fmla="*/ 127 h 432"/>
                  <a:gd name="T52" fmla="*/ 55 w 109"/>
                  <a:gd name="T53" fmla="*/ 115 h 432"/>
                  <a:gd name="T54" fmla="*/ 59 w 109"/>
                  <a:gd name="T55" fmla="*/ 110 h 432"/>
                  <a:gd name="T56" fmla="*/ 59 w 109"/>
                  <a:gd name="T57" fmla="*/ 98 h 432"/>
                  <a:gd name="T58" fmla="*/ 63 w 109"/>
                  <a:gd name="T59" fmla="*/ 93 h 432"/>
                  <a:gd name="T60" fmla="*/ 63 w 109"/>
                  <a:gd name="T61" fmla="*/ 81 h 432"/>
                  <a:gd name="T62" fmla="*/ 67 w 109"/>
                  <a:gd name="T63" fmla="*/ 76 h 432"/>
                  <a:gd name="T64" fmla="*/ 67 w 109"/>
                  <a:gd name="T65" fmla="*/ 68 h 432"/>
                  <a:gd name="T66" fmla="*/ 72 w 109"/>
                  <a:gd name="T67" fmla="*/ 64 h 432"/>
                  <a:gd name="T68" fmla="*/ 72 w 109"/>
                  <a:gd name="T69" fmla="*/ 55 h 432"/>
                  <a:gd name="T70" fmla="*/ 76 w 109"/>
                  <a:gd name="T71" fmla="*/ 51 h 432"/>
                  <a:gd name="T72" fmla="*/ 76 w 109"/>
                  <a:gd name="T73" fmla="*/ 43 h 432"/>
                  <a:gd name="T74" fmla="*/ 80 w 109"/>
                  <a:gd name="T75" fmla="*/ 38 h 432"/>
                  <a:gd name="T76" fmla="*/ 80 w 109"/>
                  <a:gd name="T77" fmla="*/ 34 h 432"/>
                  <a:gd name="T78" fmla="*/ 84 w 109"/>
                  <a:gd name="T79" fmla="*/ 30 h 432"/>
                  <a:gd name="T80" fmla="*/ 84 w 109"/>
                  <a:gd name="T81" fmla="*/ 21 h 432"/>
                  <a:gd name="T82" fmla="*/ 88 w 109"/>
                  <a:gd name="T83" fmla="*/ 17 h 432"/>
                  <a:gd name="T84" fmla="*/ 97 w 109"/>
                  <a:gd name="T85" fmla="*/ 9 h 432"/>
                  <a:gd name="T86" fmla="*/ 97 w 109"/>
                  <a:gd name="T87" fmla="*/ 5 h 432"/>
                  <a:gd name="T88" fmla="*/ 101 w 109"/>
                  <a:gd name="T89" fmla="*/ 0 h 432"/>
                  <a:gd name="T90" fmla="*/ 105 w 109"/>
                  <a:gd name="T91" fmla="*/ 0 h 432"/>
                  <a:gd name="T92" fmla="*/ 109 w 109"/>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432">
                    <a:moveTo>
                      <a:pt x="0" y="432"/>
                    </a:moveTo>
                    <a:lnTo>
                      <a:pt x="4" y="428"/>
                    </a:lnTo>
                    <a:lnTo>
                      <a:pt x="4" y="402"/>
                    </a:lnTo>
                    <a:lnTo>
                      <a:pt x="8" y="398"/>
                    </a:lnTo>
                    <a:lnTo>
                      <a:pt x="8" y="373"/>
                    </a:lnTo>
                    <a:lnTo>
                      <a:pt x="13" y="368"/>
                    </a:lnTo>
                    <a:lnTo>
                      <a:pt x="13" y="343"/>
                    </a:lnTo>
                    <a:lnTo>
                      <a:pt x="17" y="339"/>
                    </a:lnTo>
                    <a:lnTo>
                      <a:pt x="17" y="318"/>
                    </a:lnTo>
                    <a:lnTo>
                      <a:pt x="21" y="313"/>
                    </a:lnTo>
                    <a:lnTo>
                      <a:pt x="21" y="288"/>
                    </a:lnTo>
                    <a:lnTo>
                      <a:pt x="25" y="284"/>
                    </a:lnTo>
                    <a:lnTo>
                      <a:pt x="25" y="263"/>
                    </a:lnTo>
                    <a:lnTo>
                      <a:pt x="30" y="258"/>
                    </a:lnTo>
                    <a:lnTo>
                      <a:pt x="30" y="237"/>
                    </a:lnTo>
                    <a:lnTo>
                      <a:pt x="34" y="233"/>
                    </a:lnTo>
                    <a:lnTo>
                      <a:pt x="34" y="216"/>
                    </a:lnTo>
                    <a:lnTo>
                      <a:pt x="38" y="212"/>
                    </a:lnTo>
                    <a:lnTo>
                      <a:pt x="38" y="191"/>
                    </a:lnTo>
                    <a:lnTo>
                      <a:pt x="42" y="187"/>
                    </a:lnTo>
                    <a:lnTo>
                      <a:pt x="42" y="170"/>
                    </a:lnTo>
                    <a:lnTo>
                      <a:pt x="46" y="165"/>
                    </a:lnTo>
                    <a:lnTo>
                      <a:pt x="46" y="153"/>
                    </a:lnTo>
                    <a:lnTo>
                      <a:pt x="51" y="148"/>
                    </a:lnTo>
                    <a:lnTo>
                      <a:pt x="51" y="131"/>
                    </a:lnTo>
                    <a:lnTo>
                      <a:pt x="55" y="127"/>
                    </a:lnTo>
                    <a:lnTo>
                      <a:pt x="55" y="115"/>
                    </a:lnTo>
                    <a:lnTo>
                      <a:pt x="59" y="110"/>
                    </a:lnTo>
                    <a:lnTo>
                      <a:pt x="59" y="98"/>
                    </a:lnTo>
                    <a:lnTo>
                      <a:pt x="63" y="93"/>
                    </a:lnTo>
                    <a:lnTo>
                      <a:pt x="63" y="81"/>
                    </a:lnTo>
                    <a:lnTo>
                      <a:pt x="67" y="76"/>
                    </a:lnTo>
                    <a:lnTo>
                      <a:pt x="67" y="68"/>
                    </a:lnTo>
                    <a:lnTo>
                      <a:pt x="72" y="64"/>
                    </a:lnTo>
                    <a:lnTo>
                      <a:pt x="72" y="55"/>
                    </a:lnTo>
                    <a:lnTo>
                      <a:pt x="76" y="51"/>
                    </a:lnTo>
                    <a:lnTo>
                      <a:pt x="76" y="43"/>
                    </a:lnTo>
                    <a:lnTo>
                      <a:pt x="80" y="38"/>
                    </a:lnTo>
                    <a:lnTo>
                      <a:pt x="80" y="34"/>
                    </a:lnTo>
                    <a:lnTo>
                      <a:pt x="84" y="30"/>
                    </a:lnTo>
                    <a:lnTo>
                      <a:pt x="84" y="21"/>
                    </a:lnTo>
                    <a:lnTo>
                      <a:pt x="88" y="17"/>
                    </a:lnTo>
                    <a:lnTo>
                      <a:pt x="97" y="9"/>
                    </a:lnTo>
                    <a:lnTo>
                      <a:pt x="97" y="5"/>
                    </a:lnTo>
                    <a:lnTo>
                      <a:pt x="101" y="0"/>
                    </a:lnTo>
                    <a:lnTo>
                      <a:pt x="105" y="0"/>
                    </a:lnTo>
                    <a:lnTo>
                      <a:pt x="109" y="0"/>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8" name="Freeform 259"/>
              <p:cNvSpPr>
                <a:spLocks/>
              </p:cNvSpPr>
              <p:nvPr/>
            </p:nvSpPr>
            <p:spPr bwMode="auto">
              <a:xfrm>
                <a:off x="3193" y="981"/>
                <a:ext cx="730" cy="214"/>
              </a:xfrm>
              <a:custGeom>
                <a:avLst/>
                <a:gdLst>
                  <a:gd name="T0" fmla="*/ 8 w 281"/>
                  <a:gd name="T1" fmla="*/ 5 h 1951"/>
                  <a:gd name="T2" fmla="*/ 25 w 281"/>
                  <a:gd name="T3" fmla="*/ 21 h 1951"/>
                  <a:gd name="T4" fmla="*/ 29 w 281"/>
                  <a:gd name="T5" fmla="*/ 43 h 1951"/>
                  <a:gd name="T6" fmla="*/ 37 w 281"/>
                  <a:gd name="T7" fmla="*/ 60 h 1951"/>
                  <a:gd name="T8" fmla="*/ 42 w 281"/>
                  <a:gd name="T9" fmla="*/ 81 h 1951"/>
                  <a:gd name="T10" fmla="*/ 50 w 281"/>
                  <a:gd name="T11" fmla="*/ 102 h 1951"/>
                  <a:gd name="T12" fmla="*/ 54 w 281"/>
                  <a:gd name="T13" fmla="*/ 131 h 1951"/>
                  <a:gd name="T14" fmla="*/ 63 w 281"/>
                  <a:gd name="T15" fmla="*/ 153 h 1951"/>
                  <a:gd name="T16" fmla="*/ 67 w 281"/>
                  <a:gd name="T17" fmla="*/ 191 h 1951"/>
                  <a:gd name="T18" fmla="*/ 75 w 281"/>
                  <a:gd name="T19" fmla="*/ 216 h 1951"/>
                  <a:gd name="T20" fmla="*/ 79 w 281"/>
                  <a:gd name="T21" fmla="*/ 263 h 1951"/>
                  <a:gd name="T22" fmla="*/ 88 w 281"/>
                  <a:gd name="T23" fmla="*/ 292 h 1951"/>
                  <a:gd name="T24" fmla="*/ 92 w 281"/>
                  <a:gd name="T25" fmla="*/ 343 h 1951"/>
                  <a:gd name="T26" fmla="*/ 100 w 281"/>
                  <a:gd name="T27" fmla="*/ 377 h 1951"/>
                  <a:gd name="T28" fmla="*/ 105 w 281"/>
                  <a:gd name="T29" fmla="*/ 432 h 1951"/>
                  <a:gd name="T30" fmla="*/ 113 w 281"/>
                  <a:gd name="T31" fmla="*/ 466 h 1951"/>
                  <a:gd name="T32" fmla="*/ 117 w 281"/>
                  <a:gd name="T33" fmla="*/ 529 h 1951"/>
                  <a:gd name="T34" fmla="*/ 126 w 281"/>
                  <a:gd name="T35" fmla="*/ 567 h 1951"/>
                  <a:gd name="T36" fmla="*/ 130 w 281"/>
                  <a:gd name="T37" fmla="*/ 631 h 1951"/>
                  <a:gd name="T38" fmla="*/ 138 w 281"/>
                  <a:gd name="T39" fmla="*/ 673 h 1951"/>
                  <a:gd name="T40" fmla="*/ 142 w 281"/>
                  <a:gd name="T41" fmla="*/ 741 h 1951"/>
                  <a:gd name="T42" fmla="*/ 151 w 281"/>
                  <a:gd name="T43" fmla="*/ 783 h 1951"/>
                  <a:gd name="T44" fmla="*/ 155 w 281"/>
                  <a:gd name="T45" fmla="*/ 855 h 1951"/>
                  <a:gd name="T46" fmla="*/ 163 w 281"/>
                  <a:gd name="T47" fmla="*/ 897 h 1951"/>
                  <a:gd name="T48" fmla="*/ 168 w 281"/>
                  <a:gd name="T49" fmla="*/ 969 h 1951"/>
                  <a:gd name="T50" fmla="*/ 176 w 281"/>
                  <a:gd name="T51" fmla="*/ 1016 h 1951"/>
                  <a:gd name="T52" fmla="*/ 180 w 281"/>
                  <a:gd name="T53" fmla="*/ 1088 h 1951"/>
                  <a:gd name="T54" fmla="*/ 189 w 281"/>
                  <a:gd name="T55" fmla="*/ 1134 h 1951"/>
                  <a:gd name="T56" fmla="*/ 193 w 281"/>
                  <a:gd name="T57" fmla="*/ 1210 h 1951"/>
                  <a:gd name="T58" fmla="*/ 201 w 281"/>
                  <a:gd name="T59" fmla="*/ 1253 h 1951"/>
                  <a:gd name="T60" fmla="*/ 205 w 281"/>
                  <a:gd name="T61" fmla="*/ 1329 h 1951"/>
                  <a:gd name="T62" fmla="*/ 214 w 281"/>
                  <a:gd name="T63" fmla="*/ 1375 h 1951"/>
                  <a:gd name="T64" fmla="*/ 218 w 281"/>
                  <a:gd name="T65" fmla="*/ 1447 h 1951"/>
                  <a:gd name="T66" fmla="*/ 226 w 281"/>
                  <a:gd name="T67" fmla="*/ 1490 h 1951"/>
                  <a:gd name="T68" fmla="*/ 231 w 281"/>
                  <a:gd name="T69" fmla="*/ 1562 h 1951"/>
                  <a:gd name="T70" fmla="*/ 239 w 281"/>
                  <a:gd name="T71" fmla="*/ 1604 h 1951"/>
                  <a:gd name="T72" fmla="*/ 243 w 281"/>
                  <a:gd name="T73" fmla="*/ 1672 h 1951"/>
                  <a:gd name="T74" fmla="*/ 252 w 281"/>
                  <a:gd name="T75" fmla="*/ 1714 h 1951"/>
                  <a:gd name="T76" fmla="*/ 256 w 281"/>
                  <a:gd name="T77" fmla="*/ 1782 h 1951"/>
                  <a:gd name="T78" fmla="*/ 264 w 281"/>
                  <a:gd name="T79" fmla="*/ 1820 h 1951"/>
                  <a:gd name="T80" fmla="*/ 268 w 281"/>
                  <a:gd name="T81" fmla="*/ 1883 h 1951"/>
                  <a:gd name="T82" fmla="*/ 277 w 281"/>
                  <a:gd name="T83" fmla="*/ 192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1951">
                    <a:moveTo>
                      <a:pt x="0" y="0"/>
                    </a:moveTo>
                    <a:lnTo>
                      <a:pt x="4" y="0"/>
                    </a:lnTo>
                    <a:lnTo>
                      <a:pt x="8" y="5"/>
                    </a:lnTo>
                    <a:lnTo>
                      <a:pt x="12" y="9"/>
                    </a:lnTo>
                    <a:lnTo>
                      <a:pt x="16" y="13"/>
                    </a:lnTo>
                    <a:lnTo>
                      <a:pt x="25" y="21"/>
                    </a:lnTo>
                    <a:lnTo>
                      <a:pt x="25" y="30"/>
                    </a:lnTo>
                    <a:lnTo>
                      <a:pt x="29" y="34"/>
                    </a:lnTo>
                    <a:lnTo>
                      <a:pt x="29" y="43"/>
                    </a:lnTo>
                    <a:lnTo>
                      <a:pt x="33" y="47"/>
                    </a:lnTo>
                    <a:lnTo>
                      <a:pt x="33" y="55"/>
                    </a:lnTo>
                    <a:lnTo>
                      <a:pt x="37" y="60"/>
                    </a:lnTo>
                    <a:lnTo>
                      <a:pt x="37" y="68"/>
                    </a:lnTo>
                    <a:lnTo>
                      <a:pt x="42" y="72"/>
                    </a:lnTo>
                    <a:lnTo>
                      <a:pt x="42" y="81"/>
                    </a:lnTo>
                    <a:lnTo>
                      <a:pt x="46" y="85"/>
                    </a:lnTo>
                    <a:lnTo>
                      <a:pt x="46" y="98"/>
                    </a:lnTo>
                    <a:lnTo>
                      <a:pt x="50" y="102"/>
                    </a:lnTo>
                    <a:lnTo>
                      <a:pt x="50" y="110"/>
                    </a:lnTo>
                    <a:lnTo>
                      <a:pt x="54" y="115"/>
                    </a:lnTo>
                    <a:lnTo>
                      <a:pt x="54" y="131"/>
                    </a:lnTo>
                    <a:lnTo>
                      <a:pt x="58" y="136"/>
                    </a:lnTo>
                    <a:lnTo>
                      <a:pt x="58" y="148"/>
                    </a:lnTo>
                    <a:lnTo>
                      <a:pt x="63" y="153"/>
                    </a:lnTo>
                    <a:lnTo>
                      <a:pt x="63" y="170"/>
                    </a:lnTo>
                    <a:lnTo>
                      <a:pt x="67" y="174"/>
                    </a:lnTo>
                    <a:lnTo>
                      <a:pt x="67" y="191"/>
                    </a:lnTo>
                    <a:lnTo>
                      <a:pt x="71" y="195"/>
                    </a:lnTo>
                    <a:lnTo>
                      <a:pt x="71" y="212"/>
                    </a:lnTo>
                    <a:lnTo>
                      <a:pt x="75" y="216"/>
                    </a:lnTo>
                    <a:lnTo>
                      <a:pt x="75" y="237"/>
                    </a:lnTo>
                    <a:lnTo>
                      <a:pt x="79" y="242"/>
                    </a:lnTo>
                    <a:lnTo>
                      <a:pt x="79" y="263"/>
                    </a:lnTo>
                    <a:lnTo>
                      <a:pt x="84" y="267"/>
                    </a:lnTo>
                    <a:lnTo>
                      <a:pt x="84" y="288"/>
                    </a:lnTo>
                    <a:lnTo>
                      <a:pt x="88" y="292"/>
                    </a:lnTo>
                    <a:lnTo>
                      <a:pt x="88" y="313"/>
                    </a:lnTo>
                    <a:lnTo>
                      <a:pt x="92" y="318"/>
                    </a:lnTo>
                    <a:lnTo>
                      <a:pt x="92" y="343"/>
                    </a:lnTo>
                    <a:lnTo>
                      <a:pt x="96" y="347"/>
                    </a:lnTo>
                    <a:lnTo>
                      <a:pt x="96" y="373"/>
                    </a:lnTo>
                    <a:lnTo>
                      <a:pt x="100" y="377"/>
                    </a:lnTo>
                    <a:lnTo>
                      <a:pt x="100" y="402"/>
                    </a:lnTo>
                    <a:lnTo>
                      <a:pt x="105" y="407"/>
                    </a:lnTo>
                    <a:lnTo>
                      <a:pt x="105" y="432"/>
                    </a:lnTo>
                    <a:lnTo>
                      <a:pt x="109" y="436"/>
                    </a:lnTo>
                    <a:lnTo>
                      <a:pt x="109" y="462"/>
                    </a:lnTo>
                    <a:lnTo>
                      <a:pt x="113" y="466"/>
                    </a:lnTo>
                    <a:lnTo>
                      <a:pt x="113" y="495"/>
                    </a:lnTo>
                    <a:lnTo>
                      <a:pt x="117" y="500"/>
                    </a:lnTo>
                    <a:lnTo>
                      <a:pt x="117" y="529"/>
                    </a:lnTo>
                    <a:lnTo>
                      <a:pt x="121" y="533"/>
                    </a:lnTo>
                    <a:lnTo>
                      <a:pt x="121" y="563"/>
                    </a:lnTo>
                    <a:lnTo>
                      <a:pt x="126" y="567"/>
                    </a:lnTo>
                    <a:lnTo>
                      <a:pt x="126" y="597"/>
                    </a:lnTo>
                    <a:lnTo>
                      <a:pt x="130" y="601"/>
                    </a:lnTo>
                    <a:lnTo>
                      <a:pt x="130" y="631"/>
                    </a:lnTo>
                    <a:lnTo>
                      <a:pt x="134" y="635"/>
                    </a:lnTo>
                    <a:lnTo>
                      <a:pt x="134" y="669"/>
                    </a:lnTo>
                    <a:lnTo>
                      <a:pt x="138" y="673"/>
                    </a:lnTo>
                    <a:lnTo>
                      <a:pt x="138" y="703"/>
                    </a:lnTo>
                    <a:lnTo>
                      <a:pt x="142" y="707"/>
                    </a:lnTo>
                    <a:lnTo>
                      <a:pt x="142" y="741"/>
                    </a:lnTo>
                    <a:lnTo>
                      <a:pt x="147" y="745"/>
                    </a:lnTo>
                    <a:lnTo>
                      <a:pt x="147" y="779"/>
                    </a:lnTo>
                    <a:lnTo>
                      <a:pt x="151" y="783"/>
                    </a:lnTo>
                    <a:lnTo>
                      <a:pt x="151" y="817"/>
                    </a:lnTo>
                    <a:lnTo>
                      <a:pt x="155" y="821"/>
                    </a:lnTo>
                    <a:lnTo>
                      <a:pt x="155" y="855"/>
                    </a:lnTo>
                    <a:lnTo>
                      <a:pt x="159" y="859"/>
                    </a:lnTo>
                    <a:lnTo>
                      <a:pt x="159" y="893"/>
                    </a:lnTo>
                    <a:lnTo>
                      <a:pt x="163" y="897"/>
                    </a:lnTo>
                    <a:lnTo>
                      <a:pt x="163" y="931"/>
                    </a:lnTo>
                    <a:lnTo>
                      <a:pt x="168" y="935"/>
                    </a:lnTo>
                    <a:lnTo>
                      <a:pt x="168" y="969"/>
                    </a:lnTo>
                    <a:lnTo>
                      <a:pt x="172" y="974"/>
                    </a:lnTo>
                    <a:lnTo>
                      <a:pt x="172" y="1012"/>
                    </a:lnTo>
                    <a:lnTo>
                      <a:pt x="176" y="1016"/>
                    </a:lnTo>
                    <a:lnTo>
                      <a:pt x="176" y="1050"/>
                    </a:lnTo>
                    <a:lnTo>
                      <a:pt x="180" y="1054"/>
                    </a:lnTo>
                    <a:lnTo>
                      <a:pt x="180" y="1088"/>
                    </a:lnTo>
                    <a:lnTo>
                      <a:pt x="184" y="1092"/>
                    </a:lnTo>
                    <a:lnTo>
                      <a:pt x="184" y="1130"/>
                    </a:lnTo>
                    <a:lnTo>
                      <a:pt x="189" y="1134"/>
                    </a:lnTo>
                    <a:lnTo>
                      <a:pt x="189" y="1168"/>
                    </a:lnTo>
                    <a:lnTo>
                      <a:pt x="193" y="1172"/>
                    </a:lnTo>
                    <a:lnTo>
                      <a:pt x="193" y="1210"/>
                    </a:lnTo>
                    <a:lnTo>
                      <a:pt x="197" y="1215"/>
                    </a:lnTo>
                    <a:lnTo>
                      <a:pt x="197" y="1249"/>
                    </a:lnTo>
                    <a:lnTo>
                      <a:pt x="201" y="1253"/>
                    </a:lnTo>
                    <a:lnTo>
                      <a:pt x="201" y="1291"/>
                    </a:lnTo>
                    <a:lnTo>
                      <a:pt x="205" y="1295"/>
                    </a:lnTo>
                    <a:lnTo>
                      <a:pt x="205" y="1329"/>
                    </a:lnTo>
                    <a:lnTo>
                      <a:pt x="210" y="1333"/>
                    </a:lnTo>
                    <a:lnTo>
                      <a:pt x="210" y="1371"/>
                    </a:lnTo>
                    <a:lnTo>
                      <a:pt x="214" y="1375"/>
                    </a:lnTo>
                    <a:lnTo>
                      <a:pt x="214" y="1409"/>
                    </a:lnTo>
                    <a:lnTo>
                      <a:pt x="218" y="1414"/>
                    </a:lnTo>
                    <a:lnTo>
                      <a:pt x="218" y="1447"/>
                    </a:lnTo>
                    <a:lnTo>
                      <a:pt x="222" y="1452"/>
                    </a:lnTo>
                    <a:lnTo>
                      <a:pt x="222" y="1485"/>
                    </a:lnTo>
                    <a:lnTo>
                      <a:pt x="226" y="1490"/>
                    </a:lnTo>
                    <a:lnTo>
                      <a:pt x="226" y="1524"/>
                    </a:lnTo>
                    <a:lnTo>
                      <a:pt x="231" y="1528"/>
                    </a:lnTo>
                    <a:lnTo>
                      <a:pt x="231" y="1562"/>
                    </a:lnTo>
                    <a:lnTo>
                      <a:pt x="235" y="1566"/>
                    </a:lnTo>
                    <a:lnTo>
                      <a:pt x="235" y="1600"/>
                    </a:lnTo>
                    <a:lnTo>
                      <a:pt x="239" y="1604"/>
                    </a:lnTo>
                    <a:lnTo>
                      <a:pt x="239" y="1638"/>
                    </a:lnTo>
                    <a:lnTo>
                      <a:pt x="243" y="1642"/>
                    </a:lnTo>
                    <a:lnTo>
                      <a:pt x="243" y="1672"/>
                    </a:lnTo>
                    <a:lnTo>
                      <a:pt x="247" y="1676"/>
                    </a:lnTo>
                    <a:lnTo>
                      <a:pt x="247" y="1710"/>
                    </a:lnTo>
                    <a:lnTo>
                      <a:pt x="252" y="1714"/>
                    </a:lnTo>
                    <a:lnTo>
                      <a:pt x="252" y="1748"/>
                    </a:lnTo>
                    <a:lnTo>
                      <a:pt x="256" y="1752"/>
                    </a:lnTo>
                    <a:lnTo>
                      <a:pt x="256" y="1782"/>
                    </a:lnTo>
                    <a:lnTo>
                      <a:pt x="260" y="1786"/>
                    </a:lnTo>
                    <a:lnTo>
                      <a:pt x="260" y="1816"/>
                    </a:lnTo>
                    <a:lnTo>
                      <a:pt x="264" y="1820"/>
                    </a:lnTo>
                    <a:lnTo>
                      <a:pt x="264" y="1849"/>
                    </a:lnTo>
                    <a:lnTo>
                      <a:pt x="268" y="1854"/>
                    </a:lnTo>
                    <a:lnTo>
                      <a:pt x="268" y="1883"/>
                    </a:lnTo>
                    <a:lnTo>
                      <a:pt x="273" y="1887"/>
                    </a:lnTo>
                    <a:lnTo>
                      <a:pt x="273" y="1917"/>
                    </a:lnTo>
                    <a:lnTo>
                      <a:pt x="277" y="1921"/>
                    </a:lnTo>
                    <a:lnTo>
                      <a:pt x="277" y="1947"/>
                    </a:lnTo>
                    <a:lnTo>
                      <a:pt x="281" y="1951"/>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9" name="Freeform 260"/>
              <p:cNvSpPr>
                <a:spLocks/>
              </p:cNvSpPr>
              <p:nvPr/>
            </p:nvSpPr>
            <p:spPr bwMode="auto">
              <a:xfrm>
                <a:off x="3923" y="1195"/>
                <a:ext cx="823" cy="58"/>
              </a:xfrm>
              <a:custGeom>
                <a:avLst/>
                <a:gdLst>
                  <a:gd name="T0" fmla="*/ 4 w 319"/>
                  <a:gd name="T1" fmla="*/ 30 h 525"/>
                  <a:gd name="T2" fmla="*/ 8 w 319"/>
                  <a:gd name="T3" fmla="*/ 89 h 525"/>
                  <a:gd name="T4" fmla="*/ 17 w 319"/>
                  <a:gd name="T5" fmla="*/ 118 h 525"/>
                  <a:gd name="T6" fmla="*/ 21 w 319"/>
                  <a:gd name="T7" fmla="*/ 169 h 525"/>
                  <a:gd name="T8" fmla="*/ 30 w 319"/>
                  <a:gd name="T9" fmla="*/ 199 h 525"/>
                  <a:gd name="T10" fmla="*/ 34 w 319"/>
                  <a:gd name="T11" fmla="*/ 245 h 525"/>
                  <a:gd name="T12" fmla="*/ 42 w 319"/>
                  <a:gd name="T13" fmla="*/ 271 h 525"/>
                  <a:gd name="T14" fmla="*/ 46 w 319"/>
                  <a:gd name="T15" fmla="*/ 313 h 525"/>
                  <a:gd name="T16" fmla="*/ 55 w 319"/>
                  <a:gd name="T17" fmla="*/ 334 h 525"/>
                  <a:gd name="T18" fmla="*/ 59 w 319"/>
                  <a:gd name="T19" fmla="*/ 368 h 525"/>
                  <a:gd name="T20" fmla="*/ 67 w 319"/>
                  <a:gd name="T21" fmla="*/ 389 h 525"/>
                  <a:gd name="T22" fmla="*/ 72 w 319"/>
                  <a:gd name="T23" fmla="*/ 419 h 525"/>
                  <a:gd name="T24" fmla="*/ 80 w 319"/>
                  <a:gd name="T25" fmla="*/ 436 h 525"/>
                  <a:gd name="T26" fmla="*/ 84 w 319"/>
                  <a:gd name="T27" fmla="*/ 457 h 525"/>
                  <a:gd name="T28" fmla="*/ 93 w 319"/>
                  <a:gd name="T29" fmla="*/ 470 h 525"/>
                  <a:gd name="T30" fmla="*/ 101 w 319"/>
                  <a:gd name="T31" fmla="*/ 495 h 525"/>
                  <a:gd name="T32" fmla="*/ 114 w 319"/>
                  <a:gd name="T33" fmla="*/ 512 h 525"/>
                  <a:gd name="T34" fmla="*/ 126 w 319"/>
                  <a:gd name="T35" fmla="*/ 520 h 525"/>
                  <a:gd name="T36" fmla="*/ 139 w 319"/>
                  <a:gd name="T37" fmla="*/ 520 h 525"/>
                  <a:gd name="T38" fmla="*/ 151 w 319"/>
                  <a:gd name="T39" fmla="*/ 516 h 525"/>
                  <a:gd name="T40" fmla="*/ 168 w 319"/>
                  <a:gd name="T41" fmla="*/ 499 h 525"/>
                  <a:gd name="T42" fmla="*/ 177 w 319"/>
                  <a:gd name="T43" fmla="*/ 478 h 525"/>
                  <a:gd name="T44" fmla="*/ 193 w 319"/>
                  <a:gd name="T45" fmla="*/ 453 h 525"/>
                  <a:gd name="T46" fmla="*/ 198 w 319"/>
                  <a:gd name="T47" fmla="*/ 431 h 525"/>
                  <a:gd name="T48" fmla="*/ 210 w 319"/>
                  <a:gd name="T49" fmla="*/ 410 h 525"/>
                  <a:gd name="T50" fmla="*/ 214 w 319"/>
                  <a:gd name="T51" fmla="*/ 385 h 525"/>
                  <a:gd name="T52" fmla="*/ 223 w 319"/>
                  <a:gd name="T53" fmla="*/ 368 h 525"/>
                  <a:gd name="T54" fmla="*/ 227 w 319"/>
                  <a:gd name="T55" fmla="*/ 343 h 525"/>
                  <a:gd name="T56" fmla="*/ 235 w 319"/>
                  <a:gd name="T57" fmla="*/ 326 h 525"/>
                  <a:gd name="T58" fmla="*/ 240 w 319"/>
                  <a:gd name="T59" fmla="*/ 300 h 525"/>
                  <a:gd name="T60" fmla="*/ 248 w 319"/>
                  <a:gd name="T61" fmla="*/ 283 h 525"/>
                  <a:gd name="T62" fmla="*/ 252 w 319"/>
                  <a:gd name="T63" fmla="*/ 258 h 525"/>
                  <a:gd name="T64" fmla="*/ 261 w 319"/>
                  <a:gd name="T65" fmla="*/ 237 h 525"/>
                  <a:gd name="T66" fmla="*/ 265 w 319"/>
                  <a:gd name="T67" fmla="*/ 211 h 525"/>
                  <a:gd name="T68" fmla="*/ 273 w 319"/>
                  <a:gd name="T69" fmla="*/ 190 h 525"/>
                  <a:gd name="T70" fmla="*/ 277 w 319"/>
                  <a:gd name="T71" fmla="*/ 165 h 525"/>
                  <a:gd name="T72" fmla="*/ 286 w 319"/>
                  <a:gd name="T73" fmla="*/ 144 h 525"/>
                  <a:gd name="T74" fmla="*/ 290 w 319"/>
                  <a:gd name="T75" fmla="*/ 118 h 525"/>
                  <a:gd name="T76" fmla="*/ 298 w 319"/>
                  <a:gd name="T77" fmla="*/ 101 h 525"/>
                  <a:gd name="T78" fmla="*/ 303 w 319"/>
                  <a:gd name="T79" fmla="*/ 76 h 525"/>
                  <a:gd name="T80" fmla="*/ 311 w 319"/>
                  <a:gd name="T81" fmla="*/ 55 h 525"/>
                  <a:gd name="T82" fmla="*/ 315 w 319"/>
                  <a:gd name="T83" fmla="*/ 3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9" h="525">
                    <a:moveTo>
                      <a:pt x="0" y="0"/>
                    </a:moveTo>
                    <a:lnTo>
                      <a:pt x="0" y="25"/>
                    </a:lnTo>
                    <a:lnTo>
                      <a:pt x="4" y="30"/>
                    </a:lnTo>
                    <a:lnTo>
                      <a:pt x="4" y="59"/>
                    </a:lnTo>
                    <a:lnTo>
                      <a:pt x="8" y="63"/>
                    </a:lnTo>
                    <a:lnTo>
                      <a:pt x="8" y="89"/>
                    </a:lnTo>
                    <a:lnTo>
                      <a:pt x="13" y="93"/>
                    </a:lnTo>
                    <a:lnTo>
                      <a:pt x="13" y="114"/>
                    </a:lnTo>
                    <a:lnTo>
                      <a:pt x="17" y="118"/>
                    </a:lnTo>
                    <a:lnTo>
                      <a:pt x="17" y="144"/>
                    </a:lnTo>
                    <a:lnTo>
                      <a:pt x="21" y="148"/>
                    </a:lnTo>
                    <a:lnTo>
                      <a:pt x="21" y="169"/>
                    </a:lnTo>
                    <a:lnTo>
                      <a:pt x="25" y="173"/>
                    </a:lnTo>
                    <a:lnTo>
                      <a:pt x="25" y="195"/>
                    </a:lnTo>
                    <a:lnTo>
                      <a:pt x="30" y="199"/>
                    </a:lnTo>
                    <a:lnTo>
                      <a:pt x="30" y="220"/>
                    </a:lnTo>
                    <a:lnTo>
                      <a:pt x="34" y="224"/>
                    </a:lnTo>
                    <a:lnTo>
                      <a:pt x="34" y="245"/>
                    </a:lnTo>
                    <a:lnTo>
                      <a:pt x="38" y="250"/>
                    </a:lnTo>
                    <a:lnTo>
                      <a:pt x="38" y="266"/>
                    </a:lnTo>
                    <a:lnTo>
                      <a:pt x="42" y="271"/>
                    </a:lnTo>
                    <a:lnTo>
                      <a:pt x="42" y="292"/>
                    </a:lnTo>
                    <a:lnTo>
                      <a:pt x="46" y="296"/>
                    </a:lnTo>
                    <a:lnTo>
                      <a:pt x="46" y="313"/>
                    </a:lnTo>
                    <a:lnTo>
                      <a:pt x="51" y="317"/>
                    </a:lnTo>
                    <a:lnTo>
                      <a:pt x="51" y="330"/>
                    </a:lnTo>
                    <a:lnTo>
                      <a:pt x="55" y="334"/>
                    </a:lnTo>
                    <a:lnTo>
                      <a:pt x="55" y="351"/>
                    </a:lnTo>
                    <a:lnTo>
                      <a:pt x="59" y="355"/>
                    </a:lnTo>
                    <a:lnTo>
                      <a:pt x="59" y="368"/>
                    </a:lnTo>
                    <a:lnTo>
                      <a:pt x="63" y="372"/>
                    </a:lnTo>
                    <a:lnTo>
                      <a:pt x="63" y="385"/>
                    </a:lnTo>
                    <a:lnTo>
                      <a:pt x="67" y="389"/>
                    </a:lnTo>
                    <a:lnTo>
                      <a:pt x="67" y="402"/>
                    </a:lnTo>
                    <a:lnTo>
                      <a:pt x="72" y="406"/>
                    </a:lnTo>
                    <a:lnTo>
                      <a:pt x="72" y="419"/>
                    </a:lnTo>
                    <a:lnTo>
                      <a:pt x="76" y="423"/>
                    </a:lnTo>
                    <a:lnTo>
                      <a:pt x="76" y="431"/>
                    </a:lnTo>
                    <a:lnTo>
                      <a:pt x="80" y="436"/>
                    </a:lnTo>
                    <a:lnTo>
                      <a:pt x="80" y="444"/>
                    </a:lnTo>
                    <a:lnTo>
                      <a:pt x="84" y="448"/>
                    </a:lnTo>
                    <a:lnTo>
                      <a:pt x="84" y="457"/>
                    </a:lnTo>
                    <a:lnTo>
                      <a:pt x="88" y="461"/>
                    </a:lnTo>
                    <a:lnTo>
                      <a:pt x="88" y="465"/>
                    </a:lnTo>
                    <a:lnTo>
                      <a:pt x="93" y="470"/>
                    </a:lnTo>
                    <a:lnTo>
                      <a:pt x="93" y="478"/>
                    </a:lnTo>
                    <a:lnTo>
                      <a:pt x="101" y="486"/>
                    </a:lnTo>
                    <a:lnTo>
                      <a:pt x="101" y="495"/>
                    </a:lnTo>
                    <a:lnTo>
                      <a:pt x="109" y="503"/>
                    </a:lnTo>
                    <a:lnTo>
                      <a:pt x="109" y="508"/>
                    </a:lnTo>
                    <a:lnTo>
                      <a:pt x="114" y="512"/>
                    </a:lnTo>
                    <a:lnTo>
                      <a:pt x="118" y="516"/>
                    </a:lnTo>
                    <a:lnTo>
                      <a:pt x="122" y="520"/>
                    </a:lnTo>
                    <a:lnTo>
                      <a:pt x="126" y="520"/>
                    </a:lnTo>
                    <a:lnTo>
                      <a:pt x="130" y="525"/>
                    </a:lnTo>
                    <a:lnTo>
                      <a:pt x="135" y="525"/>
                    </a:lnTo>
                    <a:lnTo>
                      <a:pt x="139" y="520"/>
                    </a:lnTo>
                    <a:lnTo>
                      <a:pt x="143" y="520"/>
                    </a:lnTo>
                    <a:lnTo>
                      <a:pt x="147" y="520"/>
                    </a:lnTo>
                    <a:lnTo>
                      <a:pt x="151" y="516"/>
                    </a:lnTo>
                    <a:lnTo>
                      <a:pt x="156" y="512"/>
                    </a:lnTo>
                    <a:lnTo>
                      <a:pt x="160" y="508"/>
                    </a:lnTo>
                    <a:lnTo>
                      <a:pt x="168" y="499"/>
                    </a:lnTo>
                    <a:lnTo>
                      <a:pt x="168" y="495"/>
                    </a:lnTo>
                    <a:lnTo>
                      <a:pt x="177" y="486"/>
                    </a:lnTo>
                    <a:lnTo>
                      <a:pt x="177" y="478"/>
                    </a:lnTo>
                    <a:lnTo>
                      <a:pt x="185" y="470"/>
                    </a:lnTo>
                    <a:lnTo>
                      <a:pt x="185" y="461"/>
                    </a:lnTo>
                    <a:lnTo>
                      <a:pt x="193" y="453"/>
                    </a:lnTo>
                    <a:lnTo>
                      <a:pt x="193" y="444"/>
                    </a:lnTo>
                    <a:lnTo>
                      <a:pt x="198" y="440"/>
                    </a:lnTo>
                    <a:lnTo>
                      <a:pt x="198" y="431"/>
                    </a:lnTo>
                    <a:lnTo>
                      <a:pt x="202" y="427"/>
                    </a:lnTo>
                    <a:lnTo>
                      <a:pt x="202" y="419"/>
                    </a:lnTo>
                    <a:lnTo>
                      <a:pt x="210" y="410"/>
                    </a:lnTo>
                    <a:lnTo>
                      <a:pt x="210" y="398"/>
                    </a:lnTo>
                    <a:lnTo>
                      <a:pt x="214" y="393"/>
                    </a:lnTo>
                    <a:lnTo>
                      <a:pt x="214" y="385"/>
                    </a:lnTo>
                    <a:lnTo>
                      <a:pt x="219" y="381"/>
                    </a:lnTo>
                    <a:lnTo>
                      <a:pt x="219" y="372"/>
                    </a:lnTo>
                    <a:lnTo>
                      <a:pt x="223" y="368"/>
                    </a:lnTo>
                    <a:lnTo>
                      <a:pt x="223" y="360"/>
                    </a:lnTo>
                    <a:lnTo>
                      <a:pt x="227" y="355"/>
                    </a:lnTo>
                    <a:lnTo>
                      <a:pt x="227" y="343"/>
                    </a:lnTo>
                    <a:lnTo>
                      <a:pt x="231" y="338"/>
                    </a:lnTo>
                    <a:lnTo>
                      <a:pt x="231" y="330"/>
                    </a:lnTo>
                    <a:lnTo>
                      <a:pt x="235" y="326"/>
                    </a:lnTo>
                    <a:lnTo>
                      <a:pt x="235" y="317"/>
                    </a:lnTo>
                    <a:lnTo>
                      <a:pt x="240" y="313"/>
                    </a:lnTo>
                    <a:lnTo>
                      <a:pt x="240" y="300"/>
                    </a:lnTo>
                    <a:lnTo>
                      <a:pt x="244" y="296"/>
                    </a:lnTo>
                    <a:lnTo>
                      <a:pt x="244" y="288"/>
                    </a:lnTo>
                    <a:lnTo>
                      <a:pt x="248" y="283"/>
                    </a:lnTo>
                    <a:lnTo>
                      <a:pt x="248" y="271"/>
                    </a:lnTo>
                    <a:lnTo>
                      <a:pt x="252" y="266"/>
                    </a:lnTo>
                    <a:lnTo>
                      <a:pt x="252" y="258"/>
                    </a:lnTo>
                    <a:lnTo>
                      <a:pt x="256" y="254"/>
                    </a:lnTo>
                    <a:lnTo>
                      <a:pt x="256" y="241"/>
                    </a:lnTo>
                    <a:lnTo>
                      <a:pt x="261" y="237"/>
                    </a:lnTo>
                    <a:lnTo>
                      <a:pt x="261" y="224"/>
                    </a:lnTo>
                    <a:lnTo>
                      <a:pt x="265" y="220"/>
                    </a:lnTo>
                    <a:lnTo>
                      <a:pt x="265" y="211"/>
                    </a:lnTo>
                    <a:lnTo>
                      <a:pt x="269" y="207"/>
                    </a:lnTo>
                    <a:lnTo>
                      <a:pt x="269" y="195"/>
                    </a:lnTo>
                    <a:lnTo>
                      <a:pt x="273" y="190"/>
                    </a:lnTo>
                    <a:lnTo>
                      <a:pt x="273" y="182"/>
                    </a:lnTo>
                    <a:lnTo>
                      <a:pt x="277" y="178"/>
                    </a:lnTo>
                    <a:lnTo>
                      <a:pt x="277" y="165"/>
                    </a:lnTo>
                    <a:lnTo>
                      <a:pt x="282" y="161"/>
                    </a:lnTo>
                    <a:lnTo>
                      <a:pt x="282" y="148"/>
                    </a:lnTo>
                    <a:lnTo>
                      <a:pt x="286" y="144"/>
                    </a:lnTo>
                    <a:lnTo>
                      <a:pt x="286" y="135"/>
                    </a:lnTo>
                    <a:lnTo>
                      <a:pt x="290" y="131"/>
                    </a:lnTo>
                    <a:lnTo>
                      <a:pt x="290" y="118"/>
                    </a:lnTo>
                    <a:lnTo>
                      <a:pt x="294" y="114"/>
                    </a:lnTo>
                    <a:lnTo>
                      <a:pt x="294" y="106"/>
                    </a:lnTo>
                    <a:lnTo>
                      <a:pt x="298" y="101"/>
                    </a:lnTo>
                    <a:lnTo>
                      <a:pt x="298" y="89"/>
                    </a:lnTo>
                    <a:lnTo>
                      <a:pt x="303" y="85"/>
                    </a:lnTo>
                    <a:lnTo>
                      <a:pt x="303" y="76"/>
                    </a:lnTo>
                    <a:lnTo>
                      <a:pt x="307" y="72"/>
                    </a:lnTo>
                    <a:lnTo>
                      <a:pt x="307" y="59"/>
                    </a:lnTo>
                    <a:lnTo>
                      <a:pt x="311" y="55"/>
                    </a:lnTo>
                    <a:lnTo>
                      <a:pt x="311" y="46"/>
                    </a:lnTo>
                    <a:lnTo>
                      <a:pt x="315" y="42"/>
                    </a:lnTo>
                    <a:lnTo>
                      <a:pt x="315" y="34"/>
                    </a:lnTo>
                    <a:lnTo>
                      <a:pt x="319" y="30"/>
                    </a:lnTo>
                    <a:lnTo>
                      <a:pt x="319" y="17"/>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0" name="Freeform 261"/>
              <p:cNvSpPr>
                <a:spLocks/>
              </p:cNvSpPr>
              <p:nvPr/>
            </p:nvSpPr>
            <p:spPr bwMode="auto">
              <a:xfrm>
                <a:off x="4746" y="1176"/>
                <a:ext cx="714" cy="28"/>
              </a:xfrm>
              <a:custGeom>
                <a:avLst/>
                <a:gdLst>
                  <a:gd name="T0" fmla="*/ 2 w 85"/>
                  <a:gd name="T1" fmla="*/ 39 h 52"/>
                  <a:gd name="T2" fmla="*/ 3 w 85"/>
                  <a:gd name="T3" fmla="*/ 36 h 52"/>
                  <a:gd name="T4" fmla="*/ 4 w 85"/>
                  <a:gd name="T5" fmla="*/ 33 h 52"/>
                  <a:gd name="T6" fmla="*/ 5 w 85"/>
                  <a:gd name="T7" fmla="*/ 31 h 52"/>
                  <a:gd name="T8" fmla="*/ 7 w 85"/>
                  <a:gd name="T9" fmla="*/ 28 h 52"/>
                  <a:gd name="T10" fmla="*/ 8 w 85"/>
                  <a:gd name="T11" fmla="*/ 27 h 52"/>
                  <a:gd name="T12" fmla="*/ 9 w 85"/>
                  <a:gd name="T13" fmla="*/ 24 h 52"/>
                  <a:gd name="T14" fmla="*/ 12 w 85"/>
                  <a:gd name="T15" fmla="*/ 21 h 52"/>
                  <a:gd name="T16" fmla="*/ 15 w 85"/>
                  <a:gd name="T17" fmla="*/ 16 h 52"/>
                  <a:gd name="T18" fmla="*/ 17 w 85"/>
                  <a:gd name="T19" fmla="*/ 13 h 52"/>
                  <a:gd name="T20" fmla="*/ 20 w 85"/>
                  <a:gd name="T21" fmla="*/ 10 h 52"/>
                  <a:gd name="T22" fmla="*/ 22 w 85"/>
                  <a:gd name="T23" fmla="*/ 7 h 52"/>
                  <a:gd name="T24" fmla="*/ 25 w 85"/>
                  <a:gd name="T25" fmla="*/ 4 h 52"/>
                  <a:gd name="T26" fmla="*/ 26 w 85"/>
                  <a:gd name="T27" fmla="*/ 3 h 52"/>
                  <a:gd name="T28" fmla="*/ 29 w 85"/>
                  <a:gd name="T29" fmla="*/ 1 h 52"/>
                  <a:gd name="T30" fmla="*/ 31 w 85"/>
                  <a:gd name="T31" fmla="*/ 0 h 52"/>
                  <a:gd name="T32" fmla="*/ 34 w 85"/>
                  <a:gd name="T33" fmla="*/ 0 h 52"/>
                  <a:gd name="T34" fmla="*/ 37 w 85"/>
                  <a:gd name="T35" fmla="*/ 0 h 52"/>
                  <a:gd name="T36" fmla="*/ 40 w 85"/>
                  <a:gd name="T37" fmla="*/ 0 h 52"/>
                  <a:gd name="T38" fmla="*/ 42 w 85"/>
                  <a:gd name="T39" fmla="*/ 1 h 52"/>
                  <a:gd name="T40" fmla="*/ 44 w 85"/>
                  <a:gd name="T41" fmla="*/ 2 h 52"/>
                  <a:gd name="T42" fmla="*/ 47 w 85"/>
                  <a:gd name="T43" fmla="*/ 3 h 52"/>
                  <a:gd name="T44" fmla="*/ 50 w 85"/>
                  <a:gd name="T45" fmla="*/ 5 h 52"/>
                  <a:gd name="T46" fmla="*/ 53 w 85"/>
                  <a:gd name="T47" fmla="*/ 7 h 52"/>
                  <a:gd name="T48" fmla="*/ 55 w 85"/>
                  <a:gd name="T49" fmla="*/ 10 h 52"/>
                  <a:gd name="T50" fmla="*/ 58 w 85"/>
                  <a:gd name="T51" fmla="*/ 13 h 52"/>
                  <a:gd name="T52" fmla="*/ 60 w 85"/>
                  <a:gd name="T53" fmla="*/ 15 h 52"/>
                  <a:gd name="T54" fmla="*/ 63 w 85"/>
                  <a:gd name="T55" fmla="*/ 17 h 52"/>
                  <a:gd name="T56" fmla="*/ 66 w 85"/>
                  <a:gd name="T57" fmla="*/ 21 h 52"/>
                  <a:gd name="T58" fmla="*/ 68 w 85"/>
                  <a:gd name="T59" fmla="*/ 24 h 52"/>
                  <a:gd name="T60" fmla="*/ 71 w 85"/>
                  <a:gd name="T61" fmla="*/ 28 h 52"/>
                  <a:gd name="T62" fmla="*/ 73 w 85"/>
                  <a:gd name="T63" fmla="*/ 32 h 52"/>
                  <a:gd name="T64" fmla="*/ 76 w 85"/>
                  <a:gd name="T65" fmla="*/ 36 h 52"/>
                  <a:gd name="T66" fmla="*/ 77 w 85"/>
                  <a:gd name="T67" fmla="*/ 39 h 52"/>
                  <a:gd name="T68" fmla="*/ 80 w 85"/>
                  <a:gd name="T69" fmla="*/ 42 h 52"/>
                  <a:gd name="T70" fmla="*/ 81 w 85"/>
                  <a:gd name="T71" fmla="*/ 45 h 52"/>
                  <a:gd name="T72" fmla="*/ 84 w 85"/>
                  <a:gd name="T73" fmla="*/ 48 h 52"/>
                  <a:gd name="T74" fmla="*/ 85 w 85"/>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52">
                    <a:moveTo>
                      <a:pt x="0" y="40"/>
                    </a:moveTo>
                    <a:lnTo>
                      <a:pt x="2" y="39"/>
                    </a:lnTo>
                    <a:lnTo>
                      <a:pt x="2" y="37"/>
                    </a:lnTo>
                    <a:lnTo>
                      <a:pt x="3" y="36"/>
                    </a:lnTo>
                    <a:lnTo>
                      <a:pt x="3" y="34"/>
                    </a:lnTo>
                    <a:lnTo>
                      <a:pt x="4" y="33"/>
                    </a:lnTo>
                    <a:lnTo>
                      <a:pt x="4" y="32"/>
                    </a:lnTo>
                    <a:lnTo>
                      <a:pt x="5" y="31"/>
                    </a:lnTo>
                    <a:lnTo>
                      <a:pt x="5" y="29"/>
                    </a:lnTo>
                    <a:lnTo>
                      <a:pt x="7" y="28"/>
                    </a:lnTo>
                    <a:lnTo>
                      <a:pt x="7" y="28"/>
                    </a:lnTo>
                    <a:lnTo>
                      <a:pt x="8" y="27"/>
                    </a:lnTo>
                    <a:lnTo>
                      <a:pt x="8" y="25"/>
                    </a:lnTo>
                    <a:lnTo>
                      <a:pt x="9" y="24"/>
                    </a:lnTo>
                    <a:lnTo>
                      <a:pt x="9" y="22"/>
                    </a:lnTo>
                    <a:lnTo>
                      <a:pt x="12" y="21"/>
                    </a:lnTo>
                    <a:lnTo>
                      <a:pt x="12" y="18"/>
                    </a:lnTo>
                    <a:lnTo>
                      <a:pt x="15" y="16"/>
                    </a:lnTo>
                    <a:lnTo>
                      <a:pt x="15" y="15"/>
                    </a:lnTo>
                    <a:lnTo>
                      <a:pt x="17" y="13"/>
                    </a:lnTo>
                    <a:lnTo>
                      <a:pt x="17" y="11"/>
                    </a:lnTo>
                    <a:lnTo>
                      <a:pt x="20" y="10"/>
                    </a:lnTo>
                    <a:lnTo>
                      <a:pt x="20" y="9"/>
                    </a:lnTo>
                    <a:lnTo>
                      <a:pt x="22" y="7"/>
                    </a:lnTo>
                    <a:lnTo>
                      <a:pt x="22" y="6"/>
                    </a:lnTo>
                    <a:lnTo>
                      <a:pt x="25" y="4"/>
                    </a:lnTo>
                    <a:lnTo>
                      <a:pt x="25" y="3"/>
                    </a:lnTo>
                    <a:lnTo>
                      <a:pt x="26" y="3"/>
                    </a:lnTo>
                    <a:lnTo>
                      <a:pt x="28" y="2"/>
                    </a:lnTo>
                    <a:lnTo>
                      <a:pt x="29" y="1"/>
                    </a:lnTo>
                    <a:lnTo>
                      <a:pt x="30" y="1"/>
                    </a:lnTo>
                    <a:lnTo>
                      <a:pt x="31" y="0"/>
                    </a:lnTo>
                    <a:lnTo>
                      <a:pt x="33" y="0"/>
                    </a:lnTo>
                    <a:lnTo>
                      <a:pt x="34" y="0"/>
                    </a:lnTo>
                    <a:lnTo>
                      <a:pt x="35" y="0"/>
                    </a:lnTo>
                    <a:lnTo>
                      <a:pt x="37" y="0"/>
                    </a:lnTo>
                    <a:lnTo>
                      <a:pt x="38" y="0"/>
                    </a:lnTo>
                    <a:lnTo>
                      <a:pt x="40" y="0"/>
                    </a:lnTo>
                    <a:lnTo>
                      <a:pt x="41" y="0"/>
                    </a:lnTo>
                    <a:lnTo>
                      <a:pt x="42" y="1"/>
                    </a:lnTo>
                    <a:lnTo>
                      <a:pt x="43" y="1"/>
                    </a:lnTo>
                    <a:lnTo>
                      <a:pt x="44" y="2"/>
                    </a:lnTo>
                    <a:lnTo>
                      <a:pt x="46" y="3"/>
                    </a:lnTo>
                    <a:lnTo>
                      <a:pt x="47" y="3"/>
                    </a:lnTo>
                    <a:lnTo>
                      <a:pt x="49" y="4"/>
                    </a:lnTo>
                    <a:lnTo>
                      <a:pt x="50" y="5"/>
                    </a:lnTo>
                    <a:lnTo>
                      <a:pt x="51" y="6"/>
                    </a:lnTo>
                    <a:lnTo>
                      <a:pt x="53" y="7"/>
                    </a:lnTo>
                    <a:lnTo>
                      <a:pt x="55" y="9"/>
                    </a:lnTo>
                    <a:lnTo>
                      <a:pt x="55" y="10"/>
                    </a:lnTo>
                    <a:lnTo>
                      <a:pt x="58" y="11"/>
                    </a:lnTo>
                    <a:lnTo>
                      <a:pt x="58" y="13"/>
                    </a:lnTo>
                    <a:lnTo>
                      <a:pt x="59" y="14"/>
                    </a:lnTo>
                    <a:lnTo>
                      <a:pt x="60" y="15"/>
                    </a:lnTo>
                    <a:lnTo>
                      <a:pt x="60" y="15"/>
                    </a:lnTo>
                    <a:lnTo>
                      <a:pt x="63" y="17"/>
                    </a:lnTo>
                    <a:lnTo>
                      <a:pt x="63" y="19"/>
                    </a:lnTo>
                    <a:lnTo>
                      <a:pt x="66" y="21"/>
                    </a:lnTo>
                    <a:lnTo>
                      <a:pt x="66" y="22"/>
                    </a:lnTo>
                    <a:lnTo>
                      <a:pt x="68" y="24"/>
                    </a:lnTo>
                    <a:lnTo>
                      <a:pt x="68" y="27"/>
                    </a:lnTo>
                    <a:lnTo>
                      <a:pt x="71" y="28"/>
                    </a:lnTo>
                    <a:lnTo>
                      <a:pt x="71" y="30"/>
                    </a:lnTo>
                    <a:lnTo>
                      <a:pt x="73" y="32"/>
                    </a:lnTo>
                    <a:lnTo>
                      <a:pt x="73" y="34"/>
                    </a:lnTo>
                    <a:lnTo>
                      <a:pt x="76" y="36"/>
                    </a:lnTo>
                    <a:lnTo>
                      <a:pt x="76" y="38"/>
                    </a:lnTo>
                    <a:lnTo>
                      <a:pt x="77" y="39"/>
                    </a:lnTo>
                    <a:lnTo>
                      <a:pt x="77" y="40"/>
                    </a:lnTo>
                    <a:lnTo>
                      <a:pt x="80" y="42"/>
                    </a:lnTo>
                    <a:lnTo>
                      <a:pt x="80" y="44"/>
                    </a:lnTo>
                    <a:lnTo>
                      <a:pt x="81" y="45"/>
                    </a:lnTo>
                    <a:lnTo>
                      <a:pt x="81" y="46"/>
                    </a:lnTo>
                    <a:lnTo>
                      <a:pt x="84" y="48"/>
                    </a:lnTo>
                    <a:lnTo>
                      <a:pt x="84" y="50"/>
                    </a:lnTo>
                    <a:lnTo>
                      <a:pt x="85" y="51"/>
                    </a:lnTo>
                    <a:lnTo>
                      <a:pt x="85" y="52"/>
                    </a:lnTo>
                  </a:path>
                </a:pathLst>
              </a:custGeom>
              <a:noFill/>
              <a:ln w="12700">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52" name="Line 327"/>
            <p:cNvSpPr>
              <a:spLocks noChangeShapeType="1"/>
            </p:cNvSpPr>
            <p:nvPr/>
          </p:nvSpPr>
          <p:spPr bwMode="auto">
            <a:xfrm>
              <a:off x="3196" y="981"/>
              <a:ext cx="0" cy="22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3" name="Rectangle 333"/>
            <p:cNvSpPr>
              <a:spLocks noChangeArrowheads="1"/>
            </p:cNvSpPr>
            <p:nvPr/>
          </p:nvSpPr>
          <p:spPr bwMode="auto">
            <a:xfrm>
              <a:off x="3833" y="1026"/>
              <a:ext cx="227"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latin typeface="Times New Roman" panose="02020603050405020304" pitchFamily="18" charset="0"/>
                  <a:ea typeface="楷体_GB2312" pitchFamily="49" charset="-122"/>
                </a:rPr>
                <a:t>1/</a:t>
              </a:r>
              <a:r>
                <a:rPr lang="en-US" altLang="zh-CN" sz="1400" i="1">
                  <a:latin typeface="Times New Roman" panose="02020603050405020304" pitchFamily="18" charset="0"/>
                  <a:ea typeface="楷体_GB2312" pitchFamily="49" charset="-122"/>
                </a:rPr>
                <a:t>T</a:t>
              </a:r>
              <a:r>
                <a:rPr lang="en-US" altLang="zh-CN" sz="1400" i="1" baseline="-25000">
                  <a:latin typeface="Times New Roman" panose="02020603050405020304" pitchFamily="18" charset="0"/>
                  <a:ea typeface="楷体_GB2312" pitchFamily="49" charset="-122"/>
                </a:rPr>
                <a:t>b</a:t>
              </a:r>
            </a:p>
          </p:txBody>
        </p:sp>
      </p:grpSp>
      <p:sp>
        <p:nvSpPr>
          <p:cNvPr id="6" name="文本框 5"/>
          <p:cNvSpPr txBox="1"/>
          <p:nvPr/>
        </p:nvSpPr>
        <p:spPr>
          <a:xfrm>
            <a:off x="5149728" y="2065995"/>
            <a:ext cx="664604" cy="4206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200" b="0" i="0" u="none" strike="noStrike" cap="none" spc="0" normalizeH="0" baseline="-25000" dirty="0" smtClean="0">
                <a:ln>
                  <a:noFill/>
                </a:ln>
                <a:solidFill>
                  <a:srgbClr val="000000"/>
                </a:solidFill>
                <a:effectLst/>
                <a:uFillTx/>
                <a:sym typeface="Garamond"/>
              </a:rPr>
              <a:t>2/T</a:t>
            </a:r>
            <a:r>
              <a:rPr lang="en-US" altLang="zh-CN" sz="3200" dirty="0">
                <a:solidFill>
                  <a:srgbClr val="000000"/>
                </a:solidFill>
              </a:rPr>
              <a:t>b</a:t>
            </a:r>
            <a:endParaRPr kumimoji="0" lang="zh-CN" altLang="en-US" sz="3200" b="0" i="0" u="none" strike="noStrike" cap="none" spc="0" normalizeH="0" baseline="-25000" dirty="0">
              <a:ln>
                <a:noFill/>
              </a:ln>
              <a:solidFill>
                <a:srgbClr val="000000"/>
              </a:solidFill>
              <a:effectLst/>
              <a:uFillTx/>
              <a:sym typeface="Garamond"/>
            </a:endParaRPr>
          </a:p>
        </p:txBody>
      </p:sp>
      <p:sp>
        <p:nvSpPr>
          <p:cNvPr id="363" name="文本框 362"/>
          <p:cNvSpPr txBox="1"/>
          <p:nvPr/>
        </p:nvSpPr>
        <p:spPr>
          <a:xfrm>
            <a:off x="6502358" y="2847718"/>
            <a:ext cx="953144" cy="4206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3200" dirty="0">
                <a:solidFill>
                  <a:srgbClr val="000000"/>
                </a:solidFill>
              </a:rPr>
              <a:t>9</a:t>
            </a:r>
            <a:r>
              <a:rPr kumimoji="0" lang="en-US" altLang="zh-CN" sz="3200" b="0" i="0" u="none" strike="noStrike" cap="none" spc="0" normalizeH="0" baseline="-25000" dirty="0" smtClean="0">
                <a:ln>
                  <a:noFill/>
                </a:ln>
                <a:solidFill>
                  <a:srgbClr val="000000"/>
                </a:solidFill>
                <a:effectLst/>
                <a:uFillTx/>
                <a:sym typeface="Garamond"/>
              </a:rPr>
              <a:t>/(8T</a:t>
            </a:r>
            <a:r>
              <a:rPr lang="en-US" altLang="zh-CN" sz="3200" dirty="0" smtClean="0">
                <a:solidFill>
                  <a:srgbClr val="000000"/>
                </a:solidFill>
              </a:rPr>
              <a:t>b)</a:t>
            </a:r>
            <a:endParaRPr kumimoji="0" lang="zh-CN" altLang="en-US" sz="3200" b="0" i="0" u="none" strike="noStrike" cap="none" spc="0" normalizeH="0" baseline="-25000" dirty="0">
              <a:ln>
                <a:noFill/>
              </a:ln>
              <a:solidFill>
                <a:srgbClr val="000000"/>
              </a:solidFill>
              <a:effectLst/>
              <a:uFillTx/>
              <a:sym typeface="Garamond"/>
            </a:endParaRPr>
          </a:p>
        </p:txBody>
      </p:sp>
    </p:spTree>
    <p:extLst>
      <p:ext uri="{BB962C8B-B14F-4D97-AF65-F5344CB8AC3E}">
        <p14:creationId xmlns:p14="http://schemas.microsoft.com/office/powerpoint/2010/main" val="10194521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wipe(left)">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wipe(up)">
                                      <p:cBhvr>
                                        <p:cTn id="12" dur="500"/>
                                        <p:tgtEl>
                                          <p:spTgt spid="311"/>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up)">
                                      <p:cBhvr>
                                        <p:cTn id="19" dur="500"/>
                                        <p:tgtEl>
                                          <p:spTgt spid="286"/>
                                        </p:tgtEl>
                                      </p:cBhvr>
                                    </p:animEffect>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anim calcmode="lin" valueType="num">
                                      <p:cBhvr>
                                        <p:cTn id="30" dur="250" fill="hold"/>
                                        <p:tgtEl>
                                          <p:spTgt spid="14"/>
                                        </p:tgtEl>
                                        <p:attrNameLst>
                                          <p:attrName>ppt_x</p:attrName>
                                        </p:attrNameLst>
                                      </p:cBhvr>
                                      <p:tavLst>
                                        <p:tav tm="0">
                                          <p:val>
                                            <p:strVal val="#ppt_x"/>
                                          </p:val>
                                        </p:tav>
                                        <p:tav tm="100000">
                                          <p:val>
                                            <p:strVal val="#ppt_x"/>
                                          </p:val>
                                        </p:tav>
                                      </p:tavLst>
                                    </p:anim>
                                    <p:anim calcmode="lin" valueType="num">
                                      <p:cBhvr>
                                        <p:cTn id="31" dur="2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anim calcmode="lin" valueType="num">
                                      <p:cBhvr>
                                        <p:cTn id="36" dur="250" fill="hold"/>
                                        <p:tgtEl>
                                          <p:spTgt spid="17"/>
                                        </p:tgtEl>
                                        <p:attrNameLst>
                                          <p:attrName>ppt_x</p:attrName>
                                        </p:attrNameLst>
                                      </p:cBhvr>
                                      <p:tavLst>
                                        <p:tav tm="0">
                                          <p:val>
                                            <p:strVal val="#ppt_x"/>
                                          </p:val>
                                        </p:tav>
                                        <p:tav tm="100000">
                                          <p:val>
                                            <p:strVal val="#ppt_x"/>
                                          </p:val>
                                        </p:tav>
                                      </p:tavLst>
                                    </p:anim>
                                    <p:anim calcmode="lin" valueType="num">
                                      <p:cBhvr>
                                        <p:cTn id="37" dur="25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1250"/>
                            </p:stCondLst>
                            <p:childTnLst>
                              <p:par>
                                <p:cTn id="39" presetID="47"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anim calcmode="lin" valueType="num">
                                      <p:cBhvr>
                                        <p:cTn id="42" dur="250" fill="hold"/>
                                        <p:tgtEl>
                                          <p:spTgt spid="20"/>
                                        </p:tgtEl>
                                        <p:attrNameLst>
                                          <p:attrName>ppt_x</p:attrName>
                                        </p:attrNameLst>
                                      </p:cBhvr>
                                      <p:tavLst>
                                        <p:tav tm="0">
                                          <p:val>
                                            <p:strVal val="#ppt_x"/>
                                          </p:val>
                                        </p:tav>
                                        <p:tav tm="100000">
                                          <p:val>
                                            <p:strVal val="#ppt_x"/>
                                          </p:val>
                                        </p:tav>
                                      </p:tavLst>
                                    </p:anim>
                                    <p:anim calcmode="lin" valueType="num">
                                      <p:cBhvr>
                                        <p:cTn id="43" dur="2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anim calcmode="lin" valueType="num">
                                      <p:cBhvr>
                                        <p:cTn id="48" dur="250" fill="hold"/>
                                        <p:tgtEl>
                                          <p:spTgt spid="24"/>
                                        </p:tgtEl>
                                        <p:attrNameLst>
                                          <p:attrName>ppt_x</p:attrName>
                                        </p:attrNameLst>
                                      </p:cBhvr>
                                      <p:tavLst>
                                        <p:tav tm="0">
                                          <p:val>
                                            <p:strVal val="#ppt_x"/>
                                          </p:val>
                                        </p:tav>
                                        <p:tav tm="100000">
                                          <p:val>
                                            <p:strVal val="#ppt_x"/>
                                          </p:val>
                                        </p:tav>
                                      </p:tavLst>
                                    </p:anim>
                                    <p:anim calcmode="lin" valueType="num">
                                      <p:cBhvr>
                                        <p:cTn id="49" dur="25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7" presetClass="entr" presetSubtype="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anim calcmode="lin" valueType="num">
                                      <p:cBhvr>
                                        <p:cTn id="54" dur="250" fill="hold"/>
                                        <p:tgtEl>
                                          <p:spTgt spid="27"/>
                                        </p:tgtEl>
                                        <p:attrNameLst>
                                          <p:attrName>ppt_x</p:attrName>
                                        </p:attrNameLst>
                                      </p:cBhvr>
                                      <p:tavLst>
                                        <p:tav tm="0">
                                          <p:val>
                                            <p:strVal val="#ppt_x"/>
                                          </p:val>
                                        </p:tav>
                                        <p:tav tm="100000">
                                          <p:val>
                                            <p:strVal val="#ppt_x"/>
                                          </p:val>
                                        </p:tav>
                                      </p:tavLst>
                                    </p:anim>
                                    <p:anim calcmode="lin" valueType="num">
                                      <p:cBhvr>
                                        <p:cTn id="55" dur="25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7"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50"/>
                                        <p:tgtEl>
                                          <p:spTgt spid="30"/>
                                        </p:tgtEl>
                                      </p:cBhvr>
                                    </p:animEffect>
                                    <p:anim calcmode="lin" valueType="num">
                                      <p:cBhvr>
                                        <p:cTn id="60" dur="250" fill="hold"/>
                                        <p:tgtEl>
                                          <p:spTgt spid="30"/>
                                        </p:tgtEl>
                                        <p:attrNameLst>
                                          <p:attrName>ppt_x</p:attrName>
                                        </p:attrNameLst>
                                      </p:cBhvr>
                                      <p:tavLst>
                                        <p:tav tm="0">
                                          <p:val>
                                            <p:strVal val="#ppt_x"/>
                                          </p:val>
                                        </p:tav>
                                        <p:tav tm="100000">
                                          <p:val>
                                            <p:strVal val="#ppt_x"/>
                                          </p:val>
                                        </p:tav>
                                      </p:tavLst>
                                    </p:anim>
                                    <p:anim calcmode="lin" valueType="num">
                                      <p:cBhvr>
                                        <p:cTn id="61" dur="25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2250"/>
                            </p:stCondLst>
                            <p:childTnLst>
                              <p:par>
                                <p:cTn id="63" presetID="47"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250"/>
                                        <p:tgtEl>
                                          <p:spTgt spid="35"/>
                                        </p:tgtEl>
                                      </p:cBhvr>
                                    </p:animEffect>
                                    <p:anim calcmode="lin" valueType="num">
                                      <p:cBhvr>
                                        <p:cTn id="66" dur="250" fill="hold"/>
                                        <p:tgtEl>
                                          <p:spTgt spid="35"/>
                                        </p:tgtEl>
                                        <p:attrNameLst>
                                          <p:attrName>ppt_x</p:attrName>
                                        </p:attrNameLst>
                                      </p:cBhvr>
                                      <p:tavLst>
                                        <p:tav tm="0">
                                          <p:val>
                                            <p:strVal val="#ppt_x"/>
                                          </p:val>
                                        </p:tav>
                                        <p:tav tm="100000">
                                          <p:val>
                                            <p:strVal val="#ppt_x"/>
                                          </p:val>
                                        </p:tav>
                                      </p:tavLst>
                                    </p:anim>
                                    <p:anim calcmode="lin" valueType="num">
                                      <p:cBhvr>
                                        <p:cTn id="67"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4"/>
                                        </p:tgtEl>
                                        <p:attrNameLst>
                                          <p:attrName>style.visibility</p:attrName>
                                        </p:attrNameLst>
                                      </p:cBhvr>
                                      <p:to>
                                        <p:strVal val="visible"/>
                                      </p:to>
                                    </p:set>
                                    <p:animEffect transition="in" filter="fade">
                                      <p:cBhvr>
                                        <p:cTn id="72" dur="500"/>
                                        <p:tgtEl>
                                          <p:spTgt spid="17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5"/>
                                        </p:tgtEl>
                                        <p:attrNameLst>
                                          <p:attrName>style.visibility</p:attrName>
                                        </p:attrNameLst>
                                      </p:cBhvr>
                                      <p:to>
                                        <p:strVal val="visible"/>
                                      </p:to>
                                    </p:set>
                                    <p:animEffect transition="in" filter="fade">
                                      <p:cBhvr>
                                        <p:cTn id="75" dur="500"/>
                                        <p:tgtEl>
                                          <p:spTgt spid="17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6"/>
                                        </p:tgtEl>
                                        <p:attrNameLst>
                                          <p:attrName>style.visibility</p:attrName>
                                        </p:attrNameLst>
                                      </p:cBhvr>
                                      <p:to>
                                        <p:strVal val="visible"/>
                                      </p:to>
                                    </p:set>
                                    <p:animEffect transition="in" filter="fade">
                                      <p:cBhvr>
                                        <p:cTn id="78" dur="500"/>
                                        <p:tgtEl>
                                          <p:spTgt spid="17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7"/>
                                        </p:tgtEl>
                                        <p:attrNameLst>
                                          <p:attrName>style.visibility</p:attrName>
                                        </p:attrNameLst>
                                      </p:cBhvr>
                                      <p:to>
                                        <p:strVal val="visible"/>
                                      </p:to>
                                    </p:set>
                                    <p:animEffect transition="in" filter="fade">
                                      <p:cBhvr>
                                        <p:cTn id="81" dur="500"/>
                                        <p:tgtEl>
                                          <p:spTgt spid="17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8"/>
                                        </p:tgtEl>
                                        <p:attrNameLst>
                                          <p:attrName>style.visibility</p:attrName>
                                        </p:attrNameLst>
                                      </p:cBhvr>
                                      <p:to>
                                        <p:strVal val="visible"/>
                                      </p:to>
                                    </p:set>
                                    <p:animEffect transition="in" filter="fade">
                                      <p:cBhvr>
                                        <p:cTn id="84" dur="500"/>
                                        <p:tgtEl>
                                          <p:spTgt spid="17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9"/>
                                        </p:tgtEl>
                                        <p:attrNameLst>
                                          <p:attrName>style.visibility</p:attrName>
                                        </p:attrNameLst>
                                      </p:cBhvr>
                                      <p:to>
                                        <p:strVal val="visible"/>
                                      </p:to>
                                    </p:set>
                                    <p:animEffect transition="in" filter="fade">
                                      <p:cBhvr>
                                        <p:cTn id="87" dur="500"/>
                                        <p:tgtEl>
                                          <p:spTgt spid="17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0"/>
                                        </p:tgtEl>
                                        <p:attrNameLst>
                                          <p:attrName>style.visibility</p:attrName>
                                        </p:attrNameLst>
                                      </p:cBhvr>
                                      <p:to>
                                        <p:strVal val="visible"/>
                                      </p:to>
                                    </p:set>
                                    <p:animEffect transition="in" filter="fade">
                                      <p:cBhvr>
                                        <p:cTn id="90" dur="500"/>
                                        <p:tgtEl>
                                          <p:spTgt spid="18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1"/>
                                        </p:tgtEl>
                                        <p:attrNameLst>
                                          <p:attrName>style.visibility</p:attrName>
                                        </p:attrNameLst>
                                      </p:cBhvr>
                                      <p:to>
                                        <p:strVal val="visible"/>
                                      </p:to>
                                    </p:set>
                                    <p:animEffect transition="in" filter="fade">
                                      <p:cBhvr>
                                        <p:cTn id="93" dur="500"/>
                                        <p:tgtEl>
                                          <p:spTgt spid="18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1000"/>
                                        <p:tgtEl>
                                          <p:spTgt spid="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7"/>
                                        </p:tgtEl>
                                        <p:attrNameLst>
                                          <p:attrName>style.visibility</p:attrName>
                                        </p:attrNameLst>
                                      </p:cBhvr>
                                      <p:to>
                                        <p:strVal val="visible"/>
                                      </p:to>
                                    </p:set>
                                    <p:animEffect transition="in" filter="fade">
                                      <p:cBhvr>
                                        <p:cTn id="107" dur="1000"/>
                                        <p:tgtEl>
                                          <p:spTgt spid="3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1000"/>
                                        <p:tgtEl>
                                          <p:spTgt spid="53"/>
                                        </p:tgtEl>
                                      </p:cBhvr>
                                    </p:animEffect>
                                  </p:childTnLst>
                                </p:cTn>
                              </p:par>
                              <p:par>
                                <p:cTn id="111" presetID="10"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1000"/>
                                        <p:tgtEl>
                                          <p:spTgt spid="6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1000"/>
                                        <p:tgtEl>
                                          <p:spTgt spid="6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fade">
                                      <p:cBhvr>
                                        <p:cTn id="125" dur="1000"/>
                                        <p:tgtEl>
                                          <p:spTgt spid="70"/>
                                        </p:tgtEl>
                                      </p:cBhvr>
                                    </p:animEffect>
                                  </p:childTnLst>
                                </p:cTn>
                              </p:par>
                              <p:par>
                                <p:cTn id="126" presetID="10" presetClass="entr" presetSubtype="0" fill="hold" nodeType="with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fade">
                                      <p:cBhvr>
                                        <p:cTn id="128" dur="1000"/>
                                        <p:tgtEl>
                                          <p:spTgt spid="7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fade">
                                      <p:cBhvr>
                                        <p:cTn id="131" dur="1000"/>
                                        <p:tgtEl>
                                          <p:spTgt spid="8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5"/>
                                        </p:tgtEl>
                                        <p:attrNameLst>
                                          <p:attrName>style.visibility</p:attrName>
                                        </p:attrNameLst>
                                      </p:cBhvr>
                                      <p:to>
                                        <p:strVal val="visible"/>
                                      </p:to>
                                    </p:set>
                                    <p:animEffect transition="in" filter="fade">
                                      <p:cBhvr>
                                        <p:cTn id="134" dur="1000"/>
                                        <p:tgtEl>
                                          <p:spTgt spid="8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animEffect transition="in" filter="fade">
                                      <p:cBhvr>
                                        <p:cTn id="137" dur="1000"/>
                                        <p:tgtEl>
                                          <p:spTgt spid="8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fade">
                                      <p:cBhvr>
                                        <p:cTn id="140" dur="1000"/>
                                        <p:tgtEl>
                                          <p:spTgt spid="87"/>
                                        </p:tgtEl>
                                      </p:cBhvr>
                                    </p:animEffect>
                                  </p:childTnLst>
                                </p:cTn>
                              </p:par>
                              <p:par>
                                <p:cTn id="141" presetID="10"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fade">
                                      <p:cBhvr>
                                        <p:cTn id="143" dur="1000"/>
                                        <p:tgtEl>
                                          <p:spTgt spid="8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2"/>
                                        </p:tgtEl>
                                        <p:attrNameLst>
                                          <p:attrName>style.visibility</p:attrName>
                                        </p:attrNameLst>
                                      </p:cBhvr>
                                      <p:to>
                                        <p:strVal val="visible"/>
                                      </p:to>
                                    </p:set>
                                    <p:animEffect transition="in" filter="fade">
                                      <p:cBhvr>
                                        <p:cTn id="146" dur="1000"/>
                                        <p:tgtEl>
                                          <p:spTgt spid="10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3"/>
                                        </p:tgtEl>
                                        <p:attrNameLst>
                                          <p:attrName>style.visibility</p:attrName>
                                        </p:attrNameLst>
                                      </p:cBhvr>
                                      <p:to>
                                        <p:strVal val="visible"/>
                                      </p:to>
                                    </p:set>
                                    <p:animEffect transition="in" filter="fade">
                                      <p:cBhvr>
                                        <p:cTn id="149" dur="1000"/>
                                        <p:tgtEl>
                                          <p:spTgt spid="10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04"/>
                                        </p:tgtEl>
                                        <p:attrNameLst>
                                          <p:attrName>style.visibility</p:attrName>
                                        </p:attrNameLst>
                                      </p:cBhvr>
                                      <p:to>
                                        <p:strVal val="visible"/>
                                      </p:to>
                                    </p:set>
                                    <p:animEffect transition="in" filter="fade">
                                      <p:cBhvr>
                                        <p:cTn id="152" dur="1000"/>
                                        <p:tgtEl>
                                          <p:spTgt spid="10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05"/>
                                        </p:tgtEl>
                                        <p:attrNameLst>
                                          <p:attrName>style.visibility</p:attrName>
                                        </p:attrNameLst>
                                      </p:cBhvr>
                                      <p:to>
                                        <p:strVal val="visible"/>
                                      </p:to>
                                    </p:set>
                                    <p:animEffect transition="in" filter="fade">
                                      <p:cBhvr>
                                        <p:cTn id="155" dur="1000"/>
                                        <p:tgtEl>
                                          <p:spTgt spid="105"/>
                                        </p:tgtEl>
                                      </p:cBhvr>
                                    </p:animEffect>
                                  </p:childTnLst>
                                </p:cTn>
                              </p:par>
                              <p:par>
                                <p:cTn id="156" presetID="10" presetClass="entr" presetSubtype="0" fill="hold" nodeType="withEffect">
                                  <p:stCondLst>
                                    <p:cond delay="0"/>
                                  </p:stCondLst>
                                  <p:childTnLst>
                                    <p:set>
                                      <p:cBhvr>
                                        <p:cTn id="157" dur="1" fill="hold">
                                          <p:stCondLst>
                                            <p:cond delay="0"/>
                                          </p:stCondLst>
                                        </p:cTn>
                                        <p:tgtEl>
                                          <p:spTgt spid="106"/>
                                        </p:tgtEl>
                                        <p:attrNameLst>
                                          <p:attrName>style.visibility</p:attrName>
                                        </p:attrNameLst>
                                      </p:cBhvr>
                                      <p:to>
                                        <p:strVal val="visible"/>
                                      </p:to>
                                    </p:set>
                                    <p:animEffect transition="in" filter="fade">
                                      <p:cBhvr>
                                        <p:cTn id="158" dur="1000"/>
                                        <p:tgtEl>
                                          <p:spTgt spid="10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fade">
                                      <p:cBhvr>
                                        <p:cTn id="161" dur="1000"/>
                                        <p:tgtEl>
                                          <p:spTgt spid="1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0"/>
                                        </p:tgtEl>
                                        <p:attrNameLst>
                                          <p:attrName>style.visibility</p:attrName>
                                        </p:attrNameLst>
                                      </p:cBhvr>
                                      <p:to>
                                        <p:strVal val="visible"/>
                                      </p:to>
                                    </p:set>
                                    <p:animEffect transition="in" filter="fade">
                                      <p:cBhvr>
                                        <p:cTn id="164" dur="1000"/>
                                        <p:tgtEl>
                                          <p:spTgt spid="12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1"/>
                                        </p:tgtEl>
                                        <p:attrNameLst>
                                          <p:attrName>style.visibility</p:attrName>
                                        </p:attrNameLst>
                                      </p:cBhvr>
                                      <p:to>
                                        <p:strVal val="visible"/>
                                      </p:to>
                                    </p:set>
                                    <p:animEffect transition="in" filter="fade">
                                      <p:cBhvr>
                                        <p:cTn id="167" dur="1000"/>
                                        <p:tgtEl>
                                          <p:spTgt spid="12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2"/>
                                        </p:tgtEl>
                                        <p:attrNameLst>
                                          <p:attrName>style.visibility</p:attrName>
                                        </p:attrNameLst>
                                      </p:cBhvr>
                                      <p:to>
                                        <p:strVal val="visible"/>
                                      </p:to>
                                    </p:set>
                                    <p:animEffect transition="in" filter="fade">
                                      <p:cBhvr>
                                        <p:cTn id="170" dur="1000"/>
                                        <p:tgtEl>
                                          <p:spTgt spid="122"/>
                                        </p:tgtEl>
                                      </p:cBhvr>
                                    </p:animEffect>
                                  </p:childTnLst>
                                </p:cTn>
                              </p:par>
                              <p:par>
                                <p:cTn id="171" presetID="10" presetClass="entr" presetSubtype="0" fill="hold" nodeType="with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fade">
                                      <p:cBhvr>
                                        <p:cTn id="173" dur="1000"/>
                                        <p:tgtEl>
                                          <p:spTgt spid="12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6"/>
                                        </p:tgtEl>
                                        <p:attrNameLst>
                                          <p:attrName>style.visibility</p:attrName>
                                        </p:attrNameLst>
                                      </p:cBhvr>
                                      <p:to>
                                        <p:strVal val="visible"/>
                                      </p:to>
                                    </p:set>
                                    <p:animEffect transition="in" filter="fade">
                                      <p:cBhvr>
                                        <p:cTn id="176" dur="1000"/>
                                        <p:tgtEl>
                                          <p:spTgt spid="13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7"/>
                                        </p:tgtEl>
                                        <p:attrNameLst>
                                          <p:attrName>style.visibility</p:attrName>
                                        </p:attrNameLst>
                                      </p:cBhvr>
                                      <p:to>
                                        <p:strVal val="visible"/>
                                      </p:to>
                                    </p:set>
                                    <p:animEffect transition="in" filter="fade">
                                      <p:cBhvr>
                                        <p:cTn id="179" dur="1000"/>
                                        <p:tgtEl>
                                          <p:spTgt spid="13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8"/>
                                        </p:tgtEl>
                                        <p:attrNameLst>
                                          <p:attrName>style.visibility</p:attrName>
                                        </p:attrNameLst>
                                      </p:cBhvr>
                                      <p:to>
                                        <p:strVal val="visible"/>
                                      </p:to>
                                    </p:set>
                                    <p:animEffect transition="in" filter="fade">
                                      <p:cBhvr>
                                        <p:cTn id="182" dur="1000"/>
                                        <p:tgtEl>
                                          <p:spTgt spid="13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9"/>
                                        </p:tgtEl>
                                        <p:attrNameLst>
                                          <p:attrName>style.visibility</p:attrName>
                                        </p:attrNameLst>
                                      </p:cBhvr>
                                      <p:to>
                                        <p:strVal val="visible"/>
                                      </p:to>
                                    </p:set>
                                    <p:animEffect transition="in" filter="fade">
                                      <p:cBhvr>
                                        <p:cTn id="185" dur="1000"/>
                                        <p:tgtEl>
                                          <p:spTgt spid="139"/>
                                        </p:tgtEl>
                                      </p:cBhvr>
                                    </p:animEffect>
                                  </p:childTnLst>
                                </p:cTn>
                              </p:par>
                              <p:par>
                                <p:cTn id="186" presetID="10" presetClass="entr" presetSubtype="0" fill="hold" nodeType="withEffect">
                                  <p:stCondLst>
                                    <p:cond delay="0"/>
                                  </p:stCondLst>
                                  <p:childTnLst>
                                    <p:set>
                                      <p:cBhvr>
                                        <p:cTn id="187" dur="1" fill="hold">
                                          <p:stCondLst>
                                            <p:cond delay="0"/>
                                          </p:stCondLst>
                                        </p:cTn>
                                        <p:tgtEl>
                                          <p:spTgt spid="140"/>
                                        </p:tgtEl>
                                        <p:attrNameLst>
                                          <p:attrName>style.visibility</p:attrName>
                                        </p:attrNameLst>
                                      </p:cBhvr>
                                      <p:to>
                                        <p:strVal val="visible"/>
                                      </p:to>
                                    </p:set>
                                    <p:animEffect transition="in" filter="fade">
                                      <p:cBhvr>
                                        <p:cTn id="188" dur="1000"/>
                                        <p:tgtEl>
                                          <p:spTgt spid="140"/>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53"/>
                                        </p:tgtEl>
                                        <p:attrNameLst>
                                          <p:attrName>style.visibility</p:attrName>
                                        </p:attrNameLst>
                                      </p:cBhvr>
                                      <p:to>
                                        <p:strVal val="visible"/>
                                      </p:to>
                                    </p:set>
                                    <p:animEffect transition="in" filter="fade">
                                      <p:cBhvr>
                                        <p:cTn id="191" dur="1000"/>
                                        <p:tgtEl>
                                          <p:spTgt spid="153"/>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54"/>
                                        </p:tgtEl>
                                        <p:attrNameLst>
                                          <p:attrName>style.visibility</p:attrName>
                                        </p:attrNameLst>
                                      </p:cBhvr>
                                      <p:to>
                                        <p:strVal val="visible"/>
                                      </p:to>
                                    </p:set>
                                    <p:animEffect transition="in" filter="fade">
                                      <p:cBhvr>
                                        <p:cTn id="194" dur="1000"/>
                                        <p:tgtEl>
                                          <p:spTgt spid="154"/>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55"/>
                                        </p:tgtEl>
                                        <p:attrNameLst>
                                          <p:attrName>style.visibility</p:attrName>
                                        </p:attrNameLst>
                                      </p:cBhvr>
                                      <p:to>
                                        <p:strVal val="visible"/>
                                      </p:to>
                                    </p:set>
                                    <p:animEffect transition="in" filter="fade">
                                      <p:cBhvr>
                                        <p:cTn id="197" dur="1000"/>
                                        <p:tgtEl>
                                          <p:spTgt spid="155"/>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56"/>
                                        </p:tgtEl>
                                        <p:attrNameLst>
                                          <p:attrName>style.visibility</p:attrName>
                                        </p:attrNameLst>
                                      </p:cBhvr>
                                      <p:to>
                                        <p:strVal val="visible"/>
                                      </p:to>
                                    </p:set>
                                    <p:animEffect transition="in" filter="fade">
                                      <p:cBhvr>
                                        <p:cTn id="200" dur="1000"/>
                                        <p:tgtEl>
                                          <p:spTgt spid="156"/>
                                        </p:tgtEl>
                                      </p:cBhvr>
                                    </p:animEffect>
                                  </p:childTnLst>
                                </p:cTn>
                              </p:par>
                              <p:par>
                                <p:cTn id="201" presetID="10" presetClass="entr" presetSubtype="0" fill="hold" nodeType="withEffect">
                                  <p:stCondLst>
                                    <p:cond delay="0"/>
                                  </p:stCondLst>
                                  <p:childTnLst>
                                    <p:set>
                                      <p:cBhvr>
                                        <p:cTn id="202" dur="1" fill="hold">
                                          <p:stCondLst>
                                            <p:cond delay="0"/>
                                          </p:stCondLst>
                                        </p:cTn>
                                        <p:tgtEl>
                                          <p:spTgt spid="157"/>
                                        </p:tgtEl>
                                        <p:attrNameLst>
                                          <p:attrName>style.visibility</p:attrName>
                                        </p:attrNameLst>
                                      </p:cBhvr>
                                      <p:to>
                                        <p:strVal val="visible"/>
                                      </p:to>
                                    </p:set>
                                    <p:animEffect transition="in" filter="fade">
                                      <p:cBhvr>
                                        <p:cTn id="203" dur="1000"/>
                                        <p:tgtEl>
                                          <p:spTgt spid="157"/>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70"/>
                                        </p:tgtEl>
                                        <p:attrNameLst>
                                          <p:attrName>style.visibility</p:attrName>
                                        </p:attrNameLst>
                                      </p:cBhvr>
                                      <p:to>
                                        <p:strVal val="visible"/>
                                      </p:to>
                                    </p:set>
                                    <p:animEffect transition="in" filter="fade">
                                      <p:cBhvr>
                                        <p:cTn id="206" dur="1000"/>
                                        <p:tgtEl>
                                          <p:spTgt spid="170"/>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71"/>
                                        </p:tgtEl>
                                        <p:attrNameLst>
                                          <p:attrName>style.visibility</p:attrName>
                                        </p:attrNameLst>
                                      </p:cBhvr>
                                      <p:to>
                                        <p:strVal val="visible"/>
                                      </p:to>
                                    </p:set>
                                    <p:animEffect transition="in" filter="fade">
                                      <p:cBhvr>
                                        <p:cTn id="209" dur="1000"/>
                                        <p:tgtEl>
                                          <p:spTgt spid="171"/>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72"/>
                                        </p:tgtEl>
                                        <p:attrNameLst>
                                          <p:attrName>style.visibility</p:attrName>
                                        </p:attrNameLst>
                                      </p:cBhvr>
                                      <p:to>
                                        <p:strVal val="visible"/>
                                      </p:to>
                                    </p:set>
                                    <p:animEffect transition="in" filter="fade">
                                      <p:cBhvr>
                                        <p:cTn id="212" dur="1000"/>
                                        <p:tgtEl>
                                          <p:spTgt spid="172"/>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73"/>
                                        </p:tgtEl>
                                        <p:attrNameLst>
                                          <p:attrName>style.visibility</p:attrName>
                                        </p:attrNameLst>
                                      </p:cBhvr>
                                      <p:to>
                                        <p:strVal val="visible"/>
                                      </p:to>
                                    </p:set>
                                    <p:animEffect transition="in" filter="fade">
                                      <p:cBhvr>
                                        <p:cTn id="215" dur="1000"/>
                                        <p:tgtEl>
                                          <p:spTgt spid="173"/>
                                        </p:tgtEl>
                                      </p:cBhvr>
                                    </p:animEffect>
                                  </p:childTnLst>
                                </p:cTn>
                              </p:par>
                            </p:childTnLst>
                          </p:cTn>
                        </p:par>
                        <p:par>
                          <p:cTn id="216" fill="hold">
                            <p:stCondLst>
                              <p:cond delay="1000"/>
                            </p:stCondLst>
                            <p:childTnLst>
                              <p:par>
                                <p:cTn id="217" presetID="1" presetClass="entr" presetSubtype="0" fill="hold" nodeType="afterEffect">
                                  <p:stCondLst>
                                    <p:cond delay="0"/>
                                  </p:stCondLst>
                                  <p:childTnLst>
                                    <p:set>
                                      <p:cBhvr>
                                        <p:cTn id="218" dur="1" fill="hold">
                                          <p:stCondLst>
                                            <p:cond delay="0"/>
                                          </p:stCondLst>
                                        </p:cTn>
                                        <p:tgtEl>
                                          <p:spTgt spid="182"/>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95"/>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08"/>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2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34"/>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47"/>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60"/>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73"/>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63" presetClass="path" presetSubtype="0" accel="50000" decel="50000" fill="hold" nodeType="clickEffect">
                                  <p:stCondLst>
                                    <p:cond delay="0"/>
                                  </p:stCondLst>
                                  <p:childTnLst>
                                    <p:animMotion origin="layout" path="M 1.66667E-6 -7.40741E-7 L 0.35417 -7.40741E-7 " pathEditMode="relative" rAng="0" ptsTypes="AA">
                                      <p:cBhvr>
                                        <p:cTn id="236" dur="2000" fill="hold"/>
                                        <p:tgtEl>
                                          <p:spTgt spid="182"/>
                                        </p:tgtEl>
                                        <p:attrNameLst>
                                          <p:attrName>ppt_x</p:attrName>
                                          <p:attrName>ppt_y</p:attrName>
                                        </p:attrNameLst>
                                      </p:cBhvr>
                                      <p:rCtr x="17708" y="0"/>
                                    </p:animMotion>
                                  </p:childTnLst>
                                </p:cTn>
                              </p:par>
                              <p:par>
                                <p:cTn id="237" presetID="63" presetClass="path" presetSubtype="0" accel="50000" decel="50000" fill="hold" nodeType="withEffect">
                                  <p:stCondLst>
                                    <p:cond delay="0"/>
                                  </p:stCondLst>
                                  <p:childTnLst>
                                    <p:animMotion origin="layout" path="M 1.66667E-6 -1.85185E-6 L 0.36996 -0.07361 " pathEditMode="relative" rAng="0" ptsTypes="AA">
                                      <p:cBhvr>
                                        <p:cTn id="238" dur="2000" fill="hold"/>
                                        <p:tgtEl>
                                          <p:spTgt spid="195"/>
                                        </p:tgtEl>
                                        <p:attrNameLst>
                                          <p:attrName>ppt_x</p:attrName>
                                          <p:attrName>ppt_y</p:attrName>
                                        </p:attrNameLst>
                                      </p:cBhvr>
                                      <p:rCtr x="18490" y="-3681"/>
                                    </p:animMotion>
                                  </p:childTnLst>
                                </p:cTn>
                              </p:par>
                              <p:par>
                                <p:cTn id="239" presetID="63" presetClass="path" presetSubtype="0" accel="50000" decel="50000" fill="hold" nodeType="withEffect">
                                  <p:stCondLst>
                                    <p:cond delay="0"/>
                                  </p:stCondLst>
                                  <p:childTnLst>
                                    <p:animMotion origin="layout" path="M 1.66667E-6 -1.48148E-6 L 0.38576 -0.14699 " pathEditMode="relative" rAng="0" ptsTypes="AA">
                                      <p:cBhvr>
                                        <p:cTn id="240" dur="2000" fill="hold"/>
                                        <p:tgtEl>
                                          <p:spTgt spid="208"/>
                                        </p:tgtEl>
                                        <p:attrNameLst>
                                          <p:attrName>ppt_x</p:attrName>
                                          <p:attrName>ppt_y</p:attrName>
                                        </p:attrNameLst>
                                      </p:cBhvr>
                                      <p:rCtr x="19288" y="-7361"/>
                                    </p:animMotion>
                                  </p:childTnLst>
                                </p:cTn>
                              </p:par>
                              <p:par>
                                <p:cTn id="241" presetID="63" presetClass="path" presetSubtype="0" accel="50000" decel="50000" fill="hold" nodeType="withEffect">
                                  <p:stCondLst>
                                    <p:cond delay="0"/>
                                  </p:stCondLst>
                                  <p:childTnLst>
                                    <p:animMotion origin="layout" path="M 1.66667E-6 -2.59259E-6 L 0.40156 -0.2206 " pathEditMode="relative" rAng="0" ptsTypes="AA">
                                      <p:cBhvr>
                                        <p:cTn id="242" dur="2000" fill="hold"/>
                                        <p:tgtEl>
                                          <p:spTgt spid="221"/>
                                        </p:tgtEl>
                                        <p:attrNameLst>
                                          <p:attrName>ppt_x</p:attrName>
                                          <p:attrName>ppt_y</p:attrName>
                                        </p:attrNameLst>
                                      </p:cBhvr>
                                      <p:rCtr x="20069" y="-11042"/>
                                    </p:animMotion>
                                  </p:childTnLst>
                                </p:cTn>
                              </p:par>
                              <p:par>
                                <p:cTn id="243" presetID="63" presetClass="path" presetSubtype="0" accel="50000" decel="50000" fill="hold" nodeType="withEffect">
                                  <p:stCondLst>
                                    <p:cond delay="0"/>
                                  </p:stCondLst>
                                  <p:childTnLst>
                                    <p:animMotion origin="layout" path="M 1.66667E-6 -2.22222E-6 L 0.41719 -0.29398 " pathEditMode="relative" rAng="0" ptsTypes="AA">
                                      <p:cBhvr>
                                        <p:cTn id="244" dur="2000" fill="hold"/>
                                        <p:tgtEl>
                                          <p:spTgt spid="234"/>
                                        </p:tgtEl>
                                        <p:attrNameLst>
                                          <p:attrName>ppt_x</p:attrName>
                                          <p:attrName>ppt_y</p:attrName>
                                        </p:attrNameLst>
                                      </p:cBhvr>
                                      <p:rCtr x="20851" y="-14699"/>
                                    </p:animMotion>
                                  </p:childTnLst>
                                </p:cTn>
                              </p:par>
                              <p:par>
                                <p:cTn id="245" presetID="63" presetClass="path" presetSubtype="0" accel="50000" decel="50000" fill="hold" nodeType="withEffect">
                                  <p:stCondLst>
                                    <p:cond delay="0"/>
                                  </p:stCondLst>
                                  <p:childTnLst>
                                    <p:animMotion origin="layout" path="M 1.66667E-6 -3.33333E-6 L 0.43298 -0.36759 " pathEditMode="relative" rAng="0" ptsTypes="AA">
                                      <p:cBhvr>
                                        <p:cTn id="246" dur="2000" fill="hold"/>
                                        <p:tgtEl>
                                          <p:spTgt spid="247"/>
                                        </p:tgtEl>
                                        <p:attrNameLst>
                                          <p:attrName>ppt_x</p:attrName>
                                          <p:attrName>ppt_y</p:attrName>
                                        </p:attrNameLst>
                                      </p:cBhvr>
                                      <p:rCtr x="21649" y="-18380"/>
                                    </p:animMotion>
                                  </p:childTnLst>
                                </p:cTn>
                              </p:par>
                              <p:par>
                                <p:cTn id="247" presetID="63" presetClass="path" presetSubtype="0" accel="50000" decel="50000" fill="hold" nodeType="withEffect">
                                  <p:stCondLst>
                                    <p:cond delay="0"/>
                                  </p:stCondLst>
                                  <p:childTnLst>
                                    <p:animMotion origin="layout" path="M 1.66667E-6 -2.96296E-6 L 0.44878 -0.44097 " pathEditMode="relative" rAng="0" ptsTypes="AA">
                                      <p:cBhvr>
                                        <p:cTn id="248" dur="2000" fill="hold"/>
                                        <p:tgtEl>
                                          <p:spTgt spid="260"/>
                                        </p:tgtEl>
                                        <p:attrNameLst>
                                          <p:attrName>ppt_x</p:attrName>
                                          <p:attrName>ppt_y</p:attrName>
                                        </p:attrNameLst>
                                      </p:cBhvr>
                                      <p:rCtr x="22431" y="-22060"/>
                                    </p:animMotion>
                                  </p:childTnLst>
                                </p:cTn>
                              </p:par>
                              <p:par>
                                <p:cTn id="249" presetID="63" presetClass="path" presetSubtype="0" accel="50000" decel="50000" fill="hold" nodeType="withEffect">
                                  <p:stCondLst>
                                    <p:cond delay="0"/>
                                  </p:stCondLst>
                                  <p:childTnLst>
                                    <p:animMotion origin="layout" path="M 1.66667E-6 -4.07407E-6 L 0.46458 -0.51458 " pathEditMode="relative" rAng="0" ptsTypes="AA">
                                      <p:cBhvr>
                                        <p:cTn id="250" dur="2000" fill="hold"/>
                                        <p:tgtEl>
                                          <p:spTgt spid="273"/>
                                        </p:tgtEl>
                                        <p:attrNameLst>
                                          <p:attrName>ppt_x</p:attrName>
                                          <p:attrName>ppt_y</p:attrName>
                                        </p:attrNameLst>
                                      </p:cBhvr>
                                      <p:rCtr x="23229" y="-25741"/>
                                    </p:animMotion>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nodeType="clickEffect">
                                  <p:stCondLst>
                                    <p:cond delay="0"/>
                                  </p:stCondLst>
                                  <p:childTnLst>
                                    <p:set>
                                      <p:cBhvr>
                                        <p:cTn id="254" dur="1" fill="hold">
                                          <p:stCondLst>
                                            <p:cond delay="0"/>
                                          </p:stCondLst>
                                        </p:cTn>
                                        <p:tgtEl>
                                          <p:spTgt spid="547"/>
                                        </p:tgtEl>
                                        <p:attrNameLst>
                                          <p:attrName>style.visibility</p:attrName>
                                        </p:attrNameLst>
                                      </p:cBhvr>
                                      <p:to>
                                        <p:strVal val="visible"/>
                                      </p:to>
                                    </p:set>
                                    <p:animEffect transition="in" filter="wipe(left)">
                                      <p:cBhvr>
                                        <p:cTn id="255" dur="2000"/>
                                        <p:tgtEl>
                                          <p:spTgt spid="547"/>
                                        </p:tgtEl>
                                      </p:cBhvr>
                                    </p:animEffect>
                                  </p:childTnLst>
                                </p:cTn>
                              </p:par>
                            </p:childTnLst>
                          </p:cTn>
                        </p:par>
                      </p:childTnLst>
                    </p:cTn>
                  </p:par>
                  <p:par>
                    <p:cTn id="256" fill="hold">
                      <p:stCondLst>
                        <p:cond delay="indefinite"/>
                      </p:stCondLst>
                      <p:childTnLst>
                        <p:par>
                          <p:cTn id="257" fill="hold">
                            <p:stCondLst>
                              <p:cond delay="0"/>
                            </p:stCondLst>
                            <p:childTnLst>
                              <p:par>
                                <p:cTn id="258" presetID="1" presetClass="entr" presetSubtype="0" fill="hold" grpId="0" nodeType="clickEffect">
                                  <p:stCondLst>
                                    <p:cond delay="0"/>
                                  </p:stCondLst>
                                  <p:childTnLst>
                                    <p:set>
                                      <p:cBhvr>
                                        <p:cTn id="259" dur="1" fill="hold">
                                          <p:stCondLst>
                                            <p:cond delay="0"/>
                                          </p:stCondLst>
                                        </p:cTn>
                                        <p:tgtEl>
                                          <p:spTgt spid="363"/>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nodeType="clickEffect">
                                  <p:stCondLst>
                                    <p:cond delay="0"/>
                                  </p:stCondLst>
                                  <p:childTnLst>
                                    <p:set>
                                      <p:cBhvr>
                                        <p:cTn id="263" dur="1" fill="hold">
                                          <p:stCondLst>
                                            <p:cond delay="0"/>
                                          </p:stCondLst>
                                        </p:cTn>
                                        <p:tgtEl>
                                          <p:spTgt spid="562"/>
                                        </p:tgtEl>
                                        <p:attrNameLst>
                                          <p:attrName>style.visibility</p:attrName>
                                        </p:attrNameLst>
                                      </p:cBhvr>
                                      <p:to>
                                        <p:strVal val="visible"/>
                                      </p:to>
                                    </p:set>
                                    <p:animEffect transition="in" filter="fade">
                                      <p:cBhvr>
                                        <p:cTn id="264" dur="2000"/>
                                        <p:tgtEl>
                                          <p:spTgt spid="562"/>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8" fill="hold" nodeType="clickEffect">
                                  <p:stCondLst>
                                    <p:cond delay="0"/>
                                  </p:stCondLst>
                                  <p:childTnLst>
                                    <p:set>
                                      <p:cBhvr>
                                        <p:cTn id="268" dur="1" fill="hold">
                                          <p:stCondLst>
                                            <p:cond delay="0"/>
                                          </p:stCondLst>
                                        </p:cTn>
                                        <p:tgtEl>
                                          <p:spTgt spid="561"/>
                                        </p:tgtEl>
                                        <p:attrNameLst>
                                          <p:attrName>style.visibility</p:attrName>
                                        </p:attrNameLst>
                                      </p:cBhvr>
                                      <p:to>
                                        <p:strVal val="visible"/>
                                      </p:to>
                                    </p:set>
                                    <p:animEffect transition="in" filter="wipe(left)">
                                      <p:cBhvr>
                                        <p:cTn id="269" dur="500"/>
                                        <p:tgtEl>
                                          <p:spTgt spid="561"/>
                                        </p:tgtEl>
                                      </p:cBhvr>
                                    </p:animEffect>
                                  </p:childTnLst>
                                </p:cTn>
                              </p:par>
                            </p:childTnLst>
                          </p:cTn>
                        </p:par>
                      </p:childTnLst>
                    </p:cTn>
                  </p:par>
                  <p:par>
                    <p:cTn id="270" fill="hold">
                      <p:stCondLst>
                        <p:cond delay="indefinite"/>
                      </p:stCondLst>
                      <p:childTnLst>
                        <p:par>
                          <p:cTn id="271" fill="hold">
                            <p:stCondLst>
                              <p:cond delay="0"/>
                            </p:stCondLst>
                            <p:childTnLst>
                              <p:par>
                                <p:cTn id="272" presetID="17" presetClass="entr" presetSubtype="10" fill="hold" grpId="0" nodeType="clickEffect">
                                  <p:stCondLst>
                                    <p:cond delay="0"/>
                                  </p:stCondLst>
                                  <p:childTnLst>
                                    <p:set>
                                      <p:cBhvr>
                                        <p:cTn id="273" dur="1" fill="hold">
                                          <p:stCondLst>
                                            <p:cond delay="0"/>
                                          </p:stCondLst>
                                        </p:cTn>
                                        <p:tgtEl>
                                          <p:spTgt spid="564"/>
                                        </p:tgtEl>
                                        <p:attrNameLst>
                                          <p:attrName>style.visibility</p:attrName>
                                        </p:attrNameLst>
                                      </p:cBhvr>
                                      <p:to>
                                        <p:strVal val="visible"/>
                                      </p:to>
                                    </p:set>
                                    <p:anim calcmode="lin" valueType="num">
                                      <p:cBhvr>
                                        <p:cTn id="274" dur="500" fill="hold"/>
                                        <p:tgtEl>
                                          <p:spTgt spid="564"/>
                                        </p:tgtEl>
                                        <p:attrNameLst>
                                          <p:attrName>ppt_w</p:attrName>
                                        </p:attrNameLst>
                                      </p:cBhvr>
                                      <p:tavLst>
                                        <p:tav tm="0">
                                          <p:val>
                                            <p:fltVal val="0"/>
                                          </p:val>
                                        </p:tav>
                                        <p:tav tm="100000">
                                          <p:val>
                                            <p:strVal val="#ppt_w"/>
                                          </p:val>
                                        </p:tav>
                                      </p:tavLst>
                                    </p:anim>
                                    <p:anim calcmode="lin" valueType="num">
                                      <p:cBhvr>
                                        <p:cTn id="275" dur="500" fill="hold"/>
                                        <p:tgtEl>
                                          <p:spTgt spid="564"/>
                                        </p:tgtEl>
                                        <p:attrNameLst>
                                          <p:attrName>ppt_h</p:attrName>
                                        </p:attrNameLst>
                                      </p:cBhvr>
                                      <p:tavLst>
                                        <p:tav tm="0">
                                          <p:val>
                                            <p:strVal val="#ppt_h"/>
                                          </p:val>
                                        </p:tav>
                                        <p:tav tm="100000">
                                          <p:val>
                                            <p:strVal val="#ppt_h"/>
                                          </p:val>
                                        </p:tav>
                                      </p:tavLst>
                                    </p:anim>
                                  </p:childTnLst>
                                </p:cTn>
                              </p:par>
                            </p:childTnLst>
                          </p:cTn>
                        </p:par>
                        <p:par>
                          <p:cTn id="276" fill="hold">
                            <p:stCondLst>
                              <p:cond delay="500"/>
                            </p:stCondLst>
                            <p:childTnLst>
                              <p:par>
                                <p:cTn id="277" presetID="50" presetClass="entr" presetSubtype="0" decel="100000" fill="hold" grpId="0" nodeType="afterEffect">
                                  <p:stCondLst>
                                    <p:cond delay="0"/>
                                  </p:stCondLst>
                                  <p:childTnLst>
                                    <p:set>
                                      <p:cBhvr>
                                        <p:cTn id="278" dur="1" fill="hold">
                                          <p:stCondLst>
                                            <p:cond delay="0"/>
                                          </p:stCondLst>
                                        </p:cTn>
                                        <p:tgtEl>
                                          <p:spTgt spid="563"/>
                                        </p:tgtEl>
                                        <p:attrNameLst>
                                          <p:attrName>style.visibility</p:attrName>
                                        </p:attrNameLst>
                                      </p:cBhvr>
                                      <p:to>
                                        <p:strVal val="visible"/>
                                      </p:to>
                                    </p:set>
                                    <p:anim calcmode="lin" valueType="num">
                                      <p:cBhvr>
                                        <p:cTn id="279" dur="1000" fill="hold"/>
                                        <p:tgtEl>
                                          <p:spTgt spid="563"/>
                                        </p:tgtEl>
                                        <p:attrNameLst>
                                          <p:attrName>ppt_w</p:attrName>
                                        </p:attrNameLst>
                                      </p:cBhvr>
                                      <p:tavLst>
                                        <p:tav tm="0">
                                          <p:val>
                                            <p:strVal val="#ppt_w+.3"/>
                                          </p:val>
                                        </p:tav>
                                        <p:tav tm="100000">
                                          <p:val>
                                            <p:strVal val="#ppt_w"/>
                                          </p:val>
                                        </p:tav>
                                      </p:tavLst>
                                    </p:anim>
                                    <p:anim calcmode="lin" valueType="num">
                                      <p:cBhvr>
                                        <p:cTn id="280" dur="1000" fill="hold"/>
                                        <p:tgtEl>
                                          <p:spTgt spid="563"/>
                                        </p:tgtEl>
                                        <p:attrNameLst>
                                          <p:attrName>ppt_h</p:attrName>
                                        </p:attrNameLst>
                                      </p:cBhvr>
                                      <p:tavLst>
                                        <p:tav tm="0">
                                          <p:val>
                                            <p:strVal val="#ppt_h"/>
                                          </p:val>
                                        </p:tav>
                                        <p:tav tm="100000">
                                          <p:val>
                                            <p:strVal val="#ppt_h"/>
                                          </p:val>
                                        </p:tav>
                                      </p:tavLst>
                                    </p:anim>
                                    <p:animEffect transition="in" filter="fade">
                                      <p:cBhvr>
                                        <p:cTn id="281" dur="1000"/>
                                        <p:tgtEl>
                                          <p:spTgt spid="563"/>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nodeType="clickEffect">
                                  <p:stCondLst>
                                    <p:cond delay="0"/>
                                  </p:stCondLst>
                                  <p:childTnLst>
                                    <p:set>
                                      <p:cBhvr>
                                        <p:cTn id="285" dur="1" fill="hold">
                                          <p:stCondLst>
                                            <p:cond delay="0"/>
                                          </p:stCondLst>
                                        </p:cTn>
                                        <p:tgtEl>
                                          <p:spTgt spid="348"/>
                                        </p:tgtEl>
                                        <p:attrNameLst>
                                          <p:attrName>style.visibility</p:attrName>
                                        </p:attrNameLst>
                                      </p:cBhvr>
                                      <p:to>
                                        <p:strVal val="visible"/>
                                      </p:to>
                                    </p:set>
                                    <p:animEffect transition="in" filter="fade">
                                      <p:cBhvr>
                                        <p:cTn id="286"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67" grpId="0" animBg="1"/>
      <p:bldP spid="68" grpId="0" animBg="1"/>
      <p:bldP spid="69" grpId="0"/>
      <p:bldP spid="70" grpId="0" animBg="1"/>
      <p:bldP spid="84" grpId="0" animBg="1"/>
      <p:bldP spid="85" grpId="0" animBg="1"/>
      <p:bldP spid="86" grpId="0"/>
      <p:bldP spid="87" grpId="0" animBg="1"/>
      <p:bldP spid="102" grpId="0" animBg="1"/>
      <p:bldP spid="103" grpId="0" animBg="1"/>
      <p:bldP spid="104" grpId="0"/>
      <p:bldP spid="105" grpId="0" animBg="1"/>
      <p:bldP spid="119" grpId="0" animBg="1"/>
      <p:bldP spid="120" grpId="0" animBg="1"/>
      <p:bldP spid="121" grpId="0"/>
      <p:bldP spid="122" grpId="0" animBg="1"/>
      <p:bldP spid="136" grpId="0" animBg="1"/>
      <p:bldP spid="137" grpId="0" animBg="1"/>
      <p:bldP spid="138" grpId="0"/>
      <p:bldP spid="139" grpId="0" animBg="1"/>
      <p:bldP spid="153" grpId="0" animBg="1"/>
      <p:bldP spid="154" grpId="0" animBg="1"/>
      <p:bldP spid="155" grpId="0"/>
      <p:bldP spid="156" grpId="0" animBg="1"/>
      <p:bldP spid="170" grpId="0" animBg="1"/>
      <p:bldP spid="171" grpId="0" animBg="1"/>
      <p:bldP spid="172" grpId="0"/>
      <p:bldP spid="173" grpId="0" animBg="1"/>
      <p:bldP spid="174" grpId="0"/>
      <p:bldP spid="175" grpId="0"/>
      <p:bldP spid="176" grpId="0"/>
      <p:bldP spid="177" grpId="0"/>
      <p:bldP spid="178" grpId="0"/>
      <p:bldP spid="179" grpId="0"/>
      <p:bldP spid="180" grpId="0"/>
      <p:bldP spid="181" grpId="0"/>
      <p:bldP spid="286" grpId="0"/>
      <p:bldP spid="311" grpId="0" animBg="1"/>
      <p:bldP spid="563" grpId="0" animBg="1"/>
      <p:bldP spid="564" grpId="0" animBg="1"/>
      <p:bldP spid="347" grpId="0"/>
      <p:bldP spid="6" grpId="0"/>
      <p:bldP spid="3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4"/>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SISO OFDM system</a:t>
            </a:r>
            <a:endParaRPr sz="4400" b="1" i="1" baseline="-25000" dirty="0">
              <a:solidFill>
                <a:srgbClr val="CC3300"/>
              </a:solidFill>
              <a:effectLst>
                <a:outerShdw blurRad="12700" dist="25400" dir="2700000" rotWithShape="0">
                  <a:srgbClr val="DDDDDD"/>
                </a:outerShdw>
              </a:effectLst>
            </a:endParaRPr>
          </a:p>
        </p:txBody>
      </p:sp>
      <p:sp>
        <p:nvSpPr>
          <p:cNvPr id="3" name="TextBox 1"/>
          <p:cNvSpPr txBox="1"/>
          <p:nvPr/>
        </p:nvSpPr>
        <p:spPr>
          <a:xfrm>
            <a:off x="899592" y="1196752"/>
            <a:ext cx="8064896"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1" u="none" strike="noStrike" cap="none" spc="0" normalizeH="0" baseline="0" dirty="0" smtClean="0">
                <a:ln>
                  <a:noFill/>
                </a:ln>
                <a:solidFill>
                  <a:srgbClr val="000000"/>
                </a:solidFill>
                <a:effectLst/>
                <a:uFillTx/>
                <a:sym typeface="Garamond"/>
              </a:rPr>
              <a:t>Disadvantage </a:t>
            </a:r>
            <a:r>
              <a:rPr lang="en-US" altLang="zh-CN" sz="3000" b="1" baseline="0" dirty="0">
                <a:solidFill>
                  <a:srgbClr val="000000"/>
                </a:solidFill>
              </a:rPr>
              <a:t>of OFDM </a:t>
            </a:r>
            <a:r>
              <a:rPr kumimoji="0" lang="en-US" altLang="zh-CN" sz="3000" b="1" u="none" strike="noStrike" cap="none" spc="0" normalizeH="0" baseline="0" dirty="0" smtClean="0">
                <a:ln>
                  <a:noFill/>
                </a:ln>
                <a:solidFill>
                  <a:srgbClr val="000000"/>
                </a:solidFill>
                <a:effectLst/>
                <a:uFillTx/>
                <a:sym typeface="Garamond"/>
              </a:rPr>
              <a:t>: the transmission delay will have bad influence on the FFT in receiver</a:t>
            </a:r>
            <a:endParaRPr kumimoji="0" lang="zh-CN" altLang="en-US" sz="3000" b="1" u="none" strike="noStrike" cap="none" spc="0" normalizeH="0" baseline="0" dirty="0">
              <a:ln>
                <a:noFill/>
              </a:ln>
              <a:solidFill>
                <a:srgbClr val="000000"/>
              </a:solidFill>
              <a:effectLst/>
              <a:uFillTx/>
              <a:sym typeface="Garamond"/>
            </a:endParaRPr>
          </a:p>
        </p:txBody>
      </p:sp>
      <p:grpSp>
        <p:nvGrpSpPr>
          <p:cNvPr id="6" name="Group 531"/>
          <p:cNvGrpSpPr>
            <a:grpSpLocks/>
          </p:cNvGrpSpPr>
          <p:nvPr/>
        </p:nvGrpSpPr>
        <p:grpSpPr bwMode="auto">
          <a:xfrm>
            <a:off x="869128" y="3547541"/>
            <a:ext cx="5376863" cy="817563"/>
            <a:chOff x="340" y="890"/>
            <a:chExt cx="4297" cy="868"/>
          </a:xfrm>
        </p:grpSpPr>
        <p:grpSp>
          <p:nvGrpSpPr>
            <p:cNvPr id="7" name="Group 532"/>
            <p:cNvGrpSpPr>
              <a:grpSpLocks/>
            </p:cNvGrpSpPr>
            <p:nvPr/>
          </p:nvGrpSpPr>
          <p:grpSpPr bwMode="auto">
            <a:xfrm>
              <a:off x="505" y="1386"/>
              <a:ext cx="1033" cy="310"/>
              <a:chOff x="675" y="3294"/>
              <a:chExt cx="3040" cy="355"/>
            </a:xfrm>
          </p:grpSpPr>
          <p:grpSp>
            <p:nvGrpSpPr>
              <p:cNvPr id="207" name="Group 533"/>
              <p:cNvGrpSpPr>
                <a:grpSpLocks/>
              </p:cNvGrpSpPr>
              <p:nvPr/>
            </p:nvGrpSpPr>
            <p:grpSpPr bwMode="auto">
              <a:xfrm>
                <a:off x="675" y="3294"/>
                <a:ext cx="608" cy="355"/>
                <a:chOff x="213" y="1114"/>
                <a:chExt cx="2625" cy="2062"/>
              </a:xfrm>
            </p:grpSpPr>
            <p:sp>
              <p:nvSpPr>
                <p:cNvPr id="232" name="Freeform 53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 name="Freeform 53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4" name="Freeform 53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 name="Freeform 53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 name="Freeform 53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08" name="Group 539"/>
              <p:cNvGrpSpPr>
                <a:grpSpLocks/>
              </p:cNvGrpSpPr>
              <p:nvPr/>
            </p:nvGrpSpPr>
            <p:grpSpPr bwMode="auto">
              <a:xfrm>
                <a:off x="1283" y="3294"/>
                <a:ext cx="608" cy="355"/>
                <a:chOff x="213" y="1114"/>
                <a:chExt cx="2625" cy="2062"/>
              </a:xfrm>
            </p:grpSpPr>
            <p:sp>
              <p:nvSpPr>
                <p:cNvPr id="227" name="Freeform 54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Freeform 54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9" name="Freeform 54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0" name="Freeform 54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1" name="Freeform 54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09" name="Group 545"/>
              <p:cNvGrpSpPr>
                <a:grpSpLocks/>
              </p:cNvGrpSpPr>
              <p:nvPr/>
            </p:nvGrpSpPr>
            <p:grpSpPr bwMode="auto">
              <a:xfrm>
                <a:off x="1891" y="3294"/>
                <a:ext cx="608" cy="355"/>
                <a:chOff x="213" y="1114"/>
                <a:chExt cx="2625" cy="2062"/>
              </a:xfrm>
            </p:grpSpPr>
            <p:sp>
              <p:nvSpPr>
                <p:cNvPr id="222" name="Freeform 54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3" name="Freeform 54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4" name="Freeform 54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 name="Freeform 54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Freeform 55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10" name="Group 551"/>
              <p:cNvGrpSpPr>
                <a:grpSpLocks/>
              </p:cNvGrpSpPr>
              <p:nvPr/>
            </p:nvGrpSpPr>
            <p:grpSpPr bwMode="auto">
              <a:xfrm>
                <a:off x="2499" y="3294"/>
                <a:ext cx="608" cy="355"/>
                <a:chOff x="213" y="1114"/>
                <a:chExt cx="2625" cy="2062"/>
              </a:xfrm>
            </p:grpSpPr>
            <p:sp>
              <p:nvSpPr>
                <p:cNvPr id="217" name="Freeform 55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8" name="Freeform 55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9" name="Freeform 55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0" name="Freeform 55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1" name="Freeform 55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11" name="Group 557"/>
              <p:cNvGrpSpPr>
                <a:grpSpLocks/>
              </p:cNvGrpSpPr>
              <p:nvPr/>
            </p:nvGrpSpPr>
            <p:grpSpPr bwMode="auto">
              <a:xfrm>
                <a:off x="3107" y="3294"/>
                <a:ext cx="608" cy="355"/>
                <a:chOff x="213" y="1114"/>
                <a:chExt cx="2625" cy="2062"/>
              </a:xfrm>
            </p:grpSpPr>
            <p:sp>
              <p:nvSpPr>
                <p:cNvPr id="212" name="Freeform 55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3" name="Freeform 55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4" name="Freeform 56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 name="Freeform 56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 name="Freeform 56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8" name="Group 563"/>
            <p:cNvGrpSpPr>
              <a:grpSpLocks/>
            </p:cNvGrpSpPr>
            <p:nvPr/>
          </p:nvGrpSpPr>
          <p:grpSpPr bwMode="auto">
            <a:xfrm flipV="1">
              <a:off x="1538" y="1386"/>
              <a:ext cx="1033" cy="310"/>
              <a:chOff x="675" y="3294"/>
              <a:chExt cx="3040" cy="355"/>
            </a:xfrm>
          </p:grpSpPr>
          <p:grpSp>
            <p:nvGrpSpPr>
              <p:cNvPr id="177" name="Group 564"/>
              <p:cNvGrpSpPr>
                <a:grpSpLocks/>
              </p:cNvGrpSpPr>
              <p:nvPr/>
            </p:nvGrpSpPr>
            <p:grpSpPr bwMode="auto">
              <a:xfrm>
                <a:off x="675" y="3294"/>
                <a:ext cx="608" cy="355"/>
                <a:chOff x="213" y="1114"/>
                <a:chExt cx="2625" cy="2062"/>
              </a:xfrm>
            </p:grpSpPr>
            <p:sp>
              <p:nvSpPr>
                <p:cNvPr id="202" name="Freeform 56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3" name="Freeform 56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 name="Freeform 56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 name="Freeform 56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 name="Freeform 56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78" name="Group 570"/>
              <p:cNvGrpSpPr>
                <a:grpSpLocks/>
              </p:cNvGrpSpPr>
              <p:nvPr/>
            </p:nvGrpSpPr>
            <p:grpSpPr bwMode="auto">
              <a:xfrm>
                <a:off x="1283" y="3294"/>
                <a:ext cx="608" cy="355"/>
                <a:chOff x="213" y="1114"/>
                <a:chExt cx="2625" cy="2062"/>
              </a:xfrm>
            </p:grpSpPr>
            <p:sp>
              <p:nvSpPr>
                <p:cNvPr id="197" name="Freeform 57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8" name="Freeform 57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9" name="Freeform 57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0" name="Freeform 57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1" name="Freeform 57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79" name="Group 576"/>
              <p:cNvGrpSpPr>
                <a:grpSpLocks/>
              </p:cNvGrpSpPr>
              <p:nvPr/>
            </p:nvGrpSpPr>
            <p:grpSpPr bwMode="auto">
              <a:xfrm>
                <a:off x="1891" y="3294"/>
                <a:ext cx="608" cy="355"/>
                <a:chOff x="213" y="1114"/>
                <a:chExt cx="2625" cy="2062"/>
              </a:xfrm>
            </p:grpSpPr>
            <p:sp>
              <p:nvSpPr>
                <p:cNvPr id="192" name="Freeform 57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3" name="Freeform 57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 name="Freeform 57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5" name="Freeform 58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6" name="Freeform 58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80" name="Group 582"/>
              <p:cNvGrpSpPr>
                <a:grpSpLocks/>
              </p:cNvGrpSpPr>
              <p:nvPr/>
            </p:nvGrpSpPr>
            <p:grpSpPr bwMode="auto">
              <a:xfrm>
                <a:off x="2499" y="3294"/>
                <a:ext cx="608" cy="355"/>
                <a:chOff x="213" y="1114"/>
                <a:chExt cx="2625" cy="2062"/>
              </a:xfrm>
            </p:grpSpPr>
            <p:sp>
              <p:nvSpPr>
                <p:cNvPr id="187" name="Freeform 58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8" name="Freeform 58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9" name="Freeform 58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0" name="Freeform 58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1" name="Freeform 58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81" name="Group 588"/>
              <p:cNvGrpSpPr>
                <a:grpSpLocks/>
              </p:cNvGrpSpPr>
              <p:nvPr/>
            </p:nvGrpSpPr>
            <p:grpSpPr bwMode="auto">
              <a:xfrm>
                <a:off x="3107" y="3294"/>
                <a:ext cx="608" cy="355"/>
                <a:chOff x="213" y="1114"/>
                <a:chExt cx="2625" cy="2062"/>
              </a:xfrm>
            </p:grpSpPr>
            <p:sp>
              <p:nvSpPr>
                <p:cNvPr id="182" name="Freeform 58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3" name="Freeform 59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 name="Freeform 59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5" name="Freeform 59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6" name="Freeform 59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 name="Group 594"/>
            <p:cNvGrpSpPr>
              <a:grpSpLocks/>
            </p:cNvGrpSpPr>
            <p:nvPr/>
          </p:nvGrpSpPr>
          <p:grpSpPr bwMode="auto">
            <a:xfrm>
              <a:off x="2571" y="1386"/>
              <a:ext cx="1033" cy="310"/>
              <a:chOff x="675" y="3294"/>
              <a:chExt cx="3040" cy="355"/>
            </a:xfrm>
          </p:grpSpPr>
          <p:grpSp>
            <p:nvGrpSpPr>
              <p:cNvPr id="147" name="Group 595"/>
              <p:cNvGrpSpPr>
                <a:grpSpLocks/>
              </p:cNvGrpSpPr>
              <p:nvPr/>
            </p:nvGrpSpPr>
            <p:grpSpPr bwMode="auto">
              <a:xfrm>
                <a:off x="675" y="3294"/>
                <a:ext cx="608" cy="355"/>
                <a:chOff x="213" y="1114"/>
                <a:chExt cx="2625" cy="2062"/>
              </a:xfrm>
            </p:grpSpPr>
            <p:sp>
              <p:nvSpPr>
                <p:cNvPr id="172" name="Freeform 59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3" name="Freeform 59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 name="Freeform 59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5" name="Freeform 59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 name="Freeform 60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8" name="Group 601"/>
              <p:cNvGrpSpPr>
                <a:grpSpLocks/>
              </p:cNvGrpSpPr>
              <p:nvPr/>
            </p:nvGrpSpPr>
            <p:grpSpPr bwMode="auto">
              <a:xfrm>
                <a:off x="1283" y="3294"/>
                <a:ext cx="608" cy="355"/>
                <a:chOff x="213" y="1114"/>
                <a:chExt cx="2625" cy="2062"/>
              </a:xfrm>
            </p:grpSpPr>
            <p:sp>
              <p:nvSpPr>
                <p:cNvPr id="167" name="Freeform 60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 name="Freeform 60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Freeform 60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0" name="Freeform 60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1" name="Freeform 60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9" name="Group 607"/>
              <p:cNvGrpSpPr>
                <a:grpSpLocks/>
              </p:cNvGrpSpPr>
              <p:nvPr/>
            </p:nvGrpSpPr>
            <p:grpSpPr bwMode="auto">
              <a:xfrm>
                <a:off x="1891" y="3294"/>
                <a:ext cx="608" cy="355"/>
                <a:chOff x="213" y="1114"/>
                <a:chExt cx="2625" cy="2062"/>
              </a:xfrm>
            </p:grpSpPr>
            <p:sp>
              <p:nvSpPr>
                <p:cNvPr id="162" name="Freeform 60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 name="Freeform 60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 name="Freeform 61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5" name="Freeform 61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6" name="Freeform 61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50" name="Group 613"/>
              <p:cNvGrpSpPr>
                <a:grpSpLocks/>
              </p:cNvGrpSpPr>
              <p:nvPr/>
            </p:nvGrpSpPr>
            <p:grpSpPr bwMode="auto">
              <a:xfrm>
                <a:off x="2499" y="3294"/>
                <a:ext cx="608" cy="355"/>
                <a:chOff x="213" y="1114"/>
                <a:chExt cx="2625" cy="2062"/>
              </a:xfrm>
            </p:grpSpPr>
            <p:sp>
              <p:nvSpPr>
                <p:cNvPr id="157" name="Freeform 61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8" name="Freeform 61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9" name="Freeform 61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Freeform 61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Freeform 61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51" name="Group 619"/>
              <p:cNvGrpSpPr>
                <a:grpSpLocks/>
              </p:cNvGrpSpPr>
              <p:nvPr/>
            </p:nvGrpSpPr>
            <p:grpSpPr bwMode="auto">
              <a:xfrm>
                <a:off x="3107" y="3294"/>
                <a:ext cx="608" cy="355"/>
                <a:chOff x="213" y="1114"/>
                <a:chExt cx="2625" cy="2062"/>
              </a:xfrm>
            </p:grpSpPr>
            <p:sp>
              <p:nvSpPr>
                <p:cNvPr id="152" name="Freeform 62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 name="Freeform 62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4" name="Freeform 62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5" name="Freeform 62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6" name="Freeform 62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0" name="Group 625"/>
            <p:cNvGrpSpPr>
              <a:grpSpLocks/>
            </p:cNvGrpSpPr>
            <p:nvPr/>
          </p:nvGrpSpPr>
          <p:grpSpPr bwMode="auto">
            <a:xfrm flipV="1">
              <a:off x="3604" y="1386"/>
              <a:ext cx="1033" cy="310"/>
              <a:chOff x="675" y="3294"/>
              <a:chExt cx="3040" cy="355"/>
            </a:xfrm>
          </p:grpSpPr>
          <p:grpSp>
            <p:nvGrpSpPr>
              <p:cNvPr id="117" name="Group 626"/>
              <p:cNvGrpSpPr>
                <a:grpSpLocks/>
              </p:cNvGrpSpPr>
              <p:nvPr/>
            </p:nvGrpSpPr>
            <p:grpSpPr bwMode="auto">
              <a:xfrm>
                <a:off x="675" y="3294"/>
                <a:ext cx="608" cy="355"/>
                <a:chOff x="213" y="1114"/>
                <a:chExt cx="2625" cy="2062"/>
              </a:xfrm>
            </p:grpSpPr>
            <p:sp>
              <p:nvSpPr>
                <p:cNvPr id="142" name="Freeform 62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 name="Freeform 62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 name="Freeform 62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 name="Freeform 63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6" name="Freeform 63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8" name="Group 632"/>
              <p:cNvGrpSpPr>
                <a:grpSpLocks/>
              </p:cNvGrpSpPr>
              <p:nvPr/>
            </p:nvGrpSpPr>
            <p:grpSpPr bwMode="auto">
              <a:xfrm>
                <a:off x="1283" y="3294"/>
                <a:ext cx="608" cy="355"/>
                <a:chOff x="213" y="1114"/>
                <a:chExt cx="2625" cy="2062"/>
              </a:xfrm>
            </p:grpSpPr>
            <p:sp>
              <p:nvSpPr>
                <p:cNvPr id="137" name="Freeform 63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63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9" name="Freeform 63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Freeform 63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1" name="Freeform 63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9" name="Group 638"/>
              <p:cNvGrpSpPr>
                <a:grpSpLocks/>
              </p:cNvGrpSpPr>
              <p:nvPr/>
            </p:nvGrpSpPr>
            <p:grpSpPr bwMode="auto">
              <a:xfrm>
                <a:off x="1891" y="3294"/>
                <a:ext cx="608" cy="355"/>
                <a:chOff x="213" y="1114"/>
                <a:chExt cx="2625" cy="2062"/>
              </a:xfrm>
            </p:grpSpPr>
            <p:sp>
              <p:nvSpPr>
                <p:cNvPr id="132" name="Freeform 63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 name="Freeform 64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 name="Freeform 64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 name="Freeform 64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 name="Freeform 64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20" name="Group 644"/>
              <p:cNvGrpSpPr>
                <a:grpSpLocks/>
              </p:cNvGrpSpPr>
              <p:nvPr/>
            </p:nvGrpSpPr>
            <p:grpSpPr bwMode="auto">
              <a:xfrm>
                <a:off x="2499" y="3294"/>
                <a:ext cx="608" cy="355"/>
                <a:chOff x="213" y="1114"/>
                <a:chExt cx="2625" cy="2062"/>
              </a:xfrm>
            </p:grpSpPr>
            <p:sp>
              <p:nvSpPr>
                <p:cNvPr id="127" name="Freeform 64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8" name="Freeform 64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9" name="Freeform 64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0" name="Freeform 64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1" name="Freeform 64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21" name="Group 650"/>
              <p:cNvGrpSpPr>
                <a:grpSpLocks/>
              </p:cNvGrpSpPr>
              <p:nvPr/>
            </p:nvGrpSpPr>
            <p:grpSpPr bwMode="auto">
              <a:xfrm>
                <a:off x="3107" y="3294"/>
                <a:ext cx="608" cy="355"/>
                <a:chOff x="213" y="1114"/>
                <a:chExt cx="2625" cy="2062"/>
              </a:xfrm>
            </p:grpSpPr>
            <p:sp>
              <p:nvSpPr>
                <p:cNvPr id="122" name="Freeform 65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Freeform 65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4" name="Freeform 65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Freeform 65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6" name="Freeform 65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1" name="Group 656"/>
            <p:cNvGrpSpPr>
              <a:grpSpLocks/>
            </p:cNvGrpSpPr>
            <p:nvPr/>
          </p:nvGrpSpPr>
          <p:grpSpPr bwMode="auto">
            <a:xfrm>
              <a:off x="340" y="931"/>
              <a:ext cx="1033" cy="310"/>
              <a:chOff x="1283" y="2750"/>
              <a:chExt cx="2432" cy="355"/>
            </a:xfrm>
          </p:grpSpPr>
          <p:grpSp>
            <p:nvGrpSpPr>
              <p:cNvPr id="93" name="Group 657"/>
              <p:cNvGrpSpPr>
                <a:grpSpLocks/>
              </p:cNvGrpSpPr>
              <p:nvPr/>
            </p:nvGrpSpPr>
            <p:grpSpPr bwMode="auto">
              <a:xfrm>
                <a:off x="1283" y="2750"/>
                <a:ext cx="608" cy="355"/>
                <a:chOff x="213" y="1114"/>
                <a:chExt cx="2625" cy="2062"/>
              </a:xfrm>
            </p:grpSpPr>
            <p:sp>
              <p:nvSpPr>
                <p:cNvPr id="112" name="Freeform 65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 name="Freeform 65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4" name="Freeform 66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 name="Freeform 66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6" name="Freeform 66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4" name="Group 663"/>
              <p:cNvGrpSpPr>
                <a:grpSpLocks/>
              </p:cNvGrpSpPr>
              <p:nvPr/>
            </p:nvGrpSpPr>
            <p:grpSpPr bwMode="auto">
              <a:xfrm>
                <a:off x="1891" y="2750"/>
                <a:ext cx="608" cy="355"/>
                <a:chOff x="213" y="1114"/>
                <a:chExt cx="2625" cy="2062"/>
              </a:xfrm>
            </p:grpSpPr>
            <p:sp>
              <p:nvSpPr>
                <p:cNvPr id="107" name="Freeform 66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8" name="Freeform 66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9" name="Freeform 66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0" name="Freeform 66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1" name="Freeform 66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5" name="Group 669"/>
              <p:cNvGrpSpPr>
                <a:grpSpLocks/>
              </p:cNvGrpSpPr>
              <p:nvPr/>
            </p:nvGrpSpPr>
            <p:grpSpPr bwMode="auto">
              <a:xfrm>
                <a:off x="2499" y="2750"/>
                <a:ext cx="608" cy="355"/>
                <a:chOff x="213" y="1114"/>
                <a:chExt cx="2625" cy="2062"/>
              </a:xfrm>
            </p:grpSpPr>
            <p:sp>
              <p:nvSpPr>
                <p:cNvPr id="102" name="Freeform 67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 name="Freeform 67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 name="Freeform 67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5" name="Freeform 67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 name="Freeform 67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6" name="Group 675"/>
              <p:cNvGrpSpPr>
                <a:grpSpLocks/>
              </p:cNvGrpSpPr>
              <p:nvPr/>
            </p:nvGrpSpPr>
            <p:grpSpPr bwMode="auto">
              <a:xfrm>
                <a:off x="3107" y="2750"/>
                <a:ext cx="608" cy="355"/>
                <a:chOff x="213" y="1114"/>
                <a:chExt cx="2625" cy="2062"/>
              </a:xfrm>
            </p:grpSpPr>
            <p:sp>
              <p:nvSpPr>
                <p:cNvPr id="97" name="Freeform 67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 name="Freeform 67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9" name="Freeform 67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0" name="Freeform 67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 name="Freeform 68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2" name="Group 681"/>
            <p:cNvGrpSpPr>
              <a:grpSpLocks/>
            </p:cNvGrpSpPr>
            <p:nvPr/>
          </p:nvGrpSpPr>
          <p:grpSpPr bwMode="auto">
            <a:xfrm flipV="1">
              <a:off x="1373" y="931"/>
              <a:ext cx="1033" cy="310"/>
              <a:chOff x="1283" y="2750"/>
              <a:chExt cx="2432" cy="355"/>
            </a:xfrm>
          </p:grpSpPr>
          <p:grpSp>
            <p:nvGrpSpPr>
              <p:cNvPr id="69" name="Group 682"/>
              <p:cNvGrpSpPr>
                <a:grpSpLocks/>
              </p:cNvGrpSpPr>
              <p:nvPr/>
            </p:nvGrpSpPr>
            <p:grpSpPr bwMode="auto">
              <a:xfrm>
                <a:off x="1283" y="2750"/>
                <a:ext cx="608" cy="355"/>
                <a:chOff x="213" y="1114"/>
                <a:chExt cx="2625" cy="2062"/>
              </a:xfrm>
            </p:grpSpPr>
            <p:sp>
              <p:nvSpPr>
                <p:cNvPr id="88" name="Freeform 68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Freeform 68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 name="Freeform 68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 name="Freeform 68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 name="Freeform 68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0" name="Group 688"/>
              <p:cNvGrpSpPr>
                <a:grpSpLocks/>
              </p:cNvGrpSpPr>
              <p:nvPr/>
            </p:nvGrpSpPr>
            <p:grpSpPr bwMode="auto">
              <a:xfrm>
                <a:off x="1891" y="2750"/>
                <a:ext cx="608" cy="355"/>
                <a:chOff x="213" y="1114"/>
                <a:chExt cx="2625" cy="2062"/>
              </a:xfrm>
            </p:grpSpPr>
            <p:sp>
              <p:nvSpPr>
                <p:cNvPr id="83" name="Freeform 68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 name="Freeform 69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 name="Freeform 69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 name="Freeform 69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 name="Freeform 69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1" name="Group 694"/>
              <p:cNvGrpSpPr>
                <a:grpSpLocks/>
              </p:cNvGrpSpPr>
              <p:nvPr/>
            </p:nvGrpSpPr>
            <p:grpSpPr bwMode="auto">
              <a:xfrm>
                <a:off x="2499" y="2750"/>
                <a:ext cx="608" cy="355"/>
                <a:chOff x="213" y="1114"/>
                <a:chExt cx="2625" cy="2062"/>
              </a:xfrm>
            </p:grpSpPr>
            <p:sp>
              <p:nvSpPr>
                <p:cNvPr id="78" name="Freeform 69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Freeform 69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Freeform 69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1" name="Freeform 69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 name="Freeform 69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2" name="Group 700"/>
              <p:cNvGrpSpPr>
                <a:grpSpLocks/>
              </p:cNvGrpSpPr>
              <p:nvPr/>
            </p:nvGrpSpPr>
            <p:grpSpPr bwMode="auto">
              <a:xfrm>
                <a:off x="3107" y="2750"/>
                <a:ext cx="608" cy="355"/>
                <a:chOff x="213" y="1114"/>
                <a:chExt cx="2625" cy="2062"/>
              </a:xfrm>
            </p:grpSpPr>
            <p:sp>
              <p:nvSpPr>
                <p:cNvPr id="73" name="Freeform 70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 name="Freeform 70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5" name="Freeform 70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 name="Freeform 70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Freeform 70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3" name="Group 706"/>
            <p:cNvGrpSpPr>
              <a:grpSpLocks/>
            </p:cNvGrpSpPr>
            <p:nvPr/>
          </p:nvGrpSpPr>
          <p:grpSpPr bwMode="auto">
            <a:xfrm>
              <a:off x="2406" y="931"/>
              <a:ext cx="1033" cy="310"/>
              <a:chOff x="1283" y="2750"/>
              <a:chExt cx="2432" cy="355"/>
            </a:xfrm>
          </p:grpSpPr>
          <p:grpSp>
            <p:nvGrpSpPr>
              <p:cNvPr id="45" name="Group 707"/>
              <p:cNvGrpSpPr>
                <a:grpSpLocks/>
              </p:cNvGrpSpPr>
              <p:nvPr/>
            </p:nvGrpSpPr>
            <p:grpSpPr bwMode="auto">
              <a:xfrm>
                <a:off x="1283" y="2750"/>
                <a:ext cx="608" cy="355"/>
                <a:chOff x="213" y="1114"/>
                <a:chExt cx="2625" cy="2062"/>
              </a:xfrm>
            </p:grpSpPr>
            <p:sp>
              <p:nvSpPr>
                <p:cNvPr id="64" name="Freeform 70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Freeform 70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 name="Freeform 71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 name="Freeform 71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 name="Freeform 71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 name="Group 713"/>
              <p:cNvGrpSpPr>
                <a:grpSpLocks/>
              </p:cNvGrpSpPr>
              <p:nvPr/>
            </p:nvGrpSpPr>
            <p:grpSpPr bwMode="auto">
              <a:xfrm>
                <a:off x="1891" y="2750"/>
                <a:ext cx="608" cy="355"/>
                <a:chOff x="213" y="1114"/>
                <a:chExt cx="2625" cy="2062"/>
              </a:xfrm>
            </p:grpSpPr>
            <p:sp>
              <p:nvSpPr>
                <p:cNvPr id="59" name="Freeform 71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 name="Freeform 71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 name="Freeform 71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Freeform 71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Freeform 71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 name="Group 719"/>
              <p:cNvGrpSpPr>
                <a:grpSpLocks/>
              </p:cNvGrpSpPr>
              <p:nvPr/>
            </p:nvGrpSpPr>
            <p:grpSpPr bwMode="auto">
              <a:xfrm>
                <a:off x="2499" y="2750"/>
                <a:ext cx="608" cy="355"/>
                <a:chOff x="213" y="1114"/>
                <a:chExt cx="2625" cy="2062"/>
              </a:xfrm>
            </p:grpSpPr>
            <p:sp>
              <p:nvSpPr>
                <p:cNvPr id="54" name="Freeform 72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72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72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72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72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8" name="Group 725"/>
              <p:cNvGrpSpPr>
                <a:grpSpLocks/>
              </p:cNvGrpSpPr>
              <p:nvPr/>
            </p:nvGrpSpPr>
            <p:grpSpPr bwMode="auto">
              <a:xfrm>
                <a:off x="3107" y="2750"/>
                <a:ext cx="608" cy="355"/>
                <a:chOff x="213" y="1114"/>
                <a:chExt cx="2625" cy="2062"/>
              </a:xfrm>
            </p:grpSpPr>
            <p:sp>
              <p:nvSpPr>
                <p:cNvPr id="49" name="Freeform 72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Freeform 72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 name="Freeform 72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Freeform 72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 name="Freeform 73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4" name="Group 731"/>
            <p:cNvGrpSpPr>
              <a:grpSpLocks/>
            </p:cNvGrpSpPr>
            <p:nvPr/>
          </p:nvGrpSpPr>
          <p:grpSpPr bwMode="auto">
            <a:xfrm flipV="1">
              <a:off x="3439" y="931"/>
              <a:ext cx="1033" cy="310"/>
              <a:chOff x="1283" y="2750"/>
              <a:chExt cx="2432" cy="355"/>
            </a:xfrm>
          </p:grpSpPr>
          <p:grpSp>
            <p:nvGrpSpPr>
              <p:cNvPr id="21" name="Group 732"/>
              <p:cNvGrpSpPr>
                <a:grpSpLocks/>
              </p:cNvGrpSpPr>
              <p:nvPr/>
            </p:nvGrpSpPr>
            <p:grpSpPr bwMode="auto">
              <a:xfrm>
                <a:off x="1283" y="2750"/>
                <a:ext cx="608" cy="355"/>
                <a:chOff x="213" y="1114"/>
                <a:chExt cx="2625" cy="2062"/>
              </a:xfrm>
            </p:grpSpPr>
            <p:sp>
              <p:nvSpPr>
                <p:cNvPr id="40" name="Freeform 73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Freeform 73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Freeform 73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 name="Freeform 73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Freeform 73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2" name="Group 738"/>
              <p:cNvGrpSpPr>
                <a:grpSpLocks/>
              </p:cNvGrpSpPr>
              <p:nvPr/>
            </p:nvGrpSpPr>
            <p:grpSpPr bwMode="auto">
              <a:xfrm>
                <a:off x="1891" y="2750"/>
                <a:ext cx="608" cy="355"/>
                <a:chOff x="213" y="1114"/>
                <a:chExt cx="2625" cy="2062"/>
              </a:xfrm>
            </p:grpSpPr>
            <p:sp>
              <p:nvSpPr>
                <p:cNvPr id="35" name="Freeform 73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Freeform 74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Freeform 74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Freeform 74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 name="Freeform 74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3" name="Group 744"/>
              <p:cNvGrpSpPr>
                <a:grpSpLocks/>
              </p:cNvGrpSpPr>
              <p:nvPr/>
            </p:nvGrpSpPr>
            <p:grpSpPr bwMode="auto">
              <a:xfrm>
                <a:off x="2499" y="2750"/>
                <a:ext cx="608" cy="355"/>
                <a:chOff x="213" y="1114"/>
                <a:chExt cx="2625" cy="2062"/>
              </a:xfrm>
            </p:grpSpPr>
            <p:sp>
              <p:nvSpPr>
                <p:cNvPr id="30" name="Freeform 74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Freeform 74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Freeform 74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 name="Freeform 74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 name="Freeform 74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 name="Group 750"/>
              <p:cNvGrpSpPr>
                <a:grpSpLocks/>
              </p:cNvGrpSpPr>
              <p:nvPr/>
            </p:nvGrpSpPr>
            <p:grpSpPr bwMode="auto">
              <a:xfrm>
                <a:off x="3107" y="2750"/>
                <a:ext cx="608" cy="355"/>
                <a:chOff x="213" y="1114"/>
                <a:chExt cx="2625" cy="2062"/>
              </a:xfrm>
            </p:grpSpPr>
            <p:sp>
              <p:nvSpPr>
                <p:cNvPr id="25" name="Freeform 75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Freeform 75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Freeform 75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Freeform 75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Freeform 75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15" name="Line 756"/>
            <p:cNvSpPr>
              <a:spLocks noChangeShapeType="1"/>
            </p:cNvSpPr>
            <p:nvPr/>
          </p:nvSpPr>
          <p:spPr bwMode="auto">
            <a:xfrm>
              <a:off x="340" y="890"/>
              <a:ext cx="1" cy="8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757"/>
            <p:cNvSpPr>
              <a:spLocks noChangeShapeType="1"/>
            </p:cNvSpPr>
            <p:nvPr/>
          </p:nvSpPr>
          <p:spPr bwMode="auto">
            <a:xfrm>
              <a:off x="1373" y="890"/>
              <a:ext cx="1" cy="8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758"/>
            <p:cNvSpPr>
              <a:spLocks noChangeShapeType="1"/>
            </p:cNvSpPr>
            <p:nvPr/>
          </p:nvSpPr>
          <p:spPr bwMode="auto">
            <a:xfrm>
              <a:off x="2407" y="890"/>
              <a:ext cx="1" cy="8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759"/>
            <p:cNvSpPr>
              <a:spLocks noChangeShapeType="1"/>
            </p:cNvSpPr>
            <p:nvPr/>
          </p:nvSpPr>
          <p:spPr bwMode="auto">
            <a:xfrm>
              <a:off x="3440" y="890"/>
              <a:ext cx="1" cy="8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760"/>
            <p:cNvSpPr>
              <a:spLocks noChangeShapeType="1"/>
            </p:cNvSpPr>
            <p:nvPr/>
          </p:nvSpPr>
          <p:spPr bwMode="auto">
            <a:xfrm>
              <a:off x="4473" y="890"/>
              <a:ext cx="1" cy="8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761"/>
            <p:cNvSpPr>
              <a:spLocks noChangeShapeType="1"/>
            </p:cNvSpPr>
            <p:nvPr/>
          </p:nvSpPr>
          <p:spPr bwMode="auto">
            <a:xfrm>
              <a:off x="340" y="1539"/>
              <a:ext cx="165" cy="1"/>
            </a:xfrm>
            <a:prstGeom prst="line">
              <a:avLst/>
            </a:prstGeom>
            <a:noFill/>
            <a:ln w="158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7" name="Group 762"/>
          <p:cNvGrpSpPr>
            <a:grpSpLocks/>
          </p:cNvGrpSpPr>
          <p:nvPr/>
        </p:nvGrpSpPr>
        <p:grpSpPr bwMode="auto">
          <a:xfrm>
            <a:off x="869128" y="2414017"/>
            <a:ext cx="5173663" cy="817563"/>
            <a:chOff x="340" y="845"/>
            <a:chExt cx="4134" cy="567"/>
          </a:xfrm>
        </p:grpSpPr>
        <p:grpSp>
          <p:nvGrpSpPr>
            <p:cNvPr id="238" name="Group 763"/>
            <p:cNvGrpSpPr>
              <a:grpSpLocks/>
            </p:cNvGrpSpPr>
            <p:nvPr/>
          </p:nvGrpSpPr>
          <p:grpSpPr bwMode="auto">
            <a:xfrm>
              <a:off x="340" y="1169"/>
              <a:ext cx="1033" cy="203"/>
              <a:chOff x="675" y="3294"/>
              <a:chExt cx="3040" cy="355"/>
            </a:xfrm>
          </p:grpSpPr>
          <p:grpSp>
            <p:nvGrpSpPr>
              <p:cNvPr id="437" name="Group 764"/>
              <p:cNvGrpSpPr>
                <a:grpSpLocks/>
              </p:cNvGrpSpPr>
              <p:nvPr/>
            </p:nvGrpSpPr>
            <p:grpSpPr bwMode="auto">
              <a:xfrm>
                <a:off x="675" y="3294"/>
                <a:ext cx="608" cy="355"/>
                <a:chOff x="213" y="1114"/>
                <a:chExt cx="2625" cy="2062"/>
              </a:xfrm>
            </p:grpSpPr>
            <p:sp>
              <p:nvSpPr>
                <p:cNvPr id="462" name="Freeform 76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3" name="Freeform 76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4" name="Freeform 76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5" name="Freeform 76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6" name="Freeform 76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38" name="Group 770"/>
              <p:cNvGrpSpPr>
                <a:grpSpLocks/>
              </p:cNvGrpSpPr>
              <p:nvPr/>
            </p:nvGrpSpPr>
            <p:grpSpPr bwMode="auto">
              <a:xfrm>
                <a:off x="1283" y="3294"/>
                <a:ext cx="608" cy="355"/>
                <a:chOff x="213" y="1114"/>
                <a:chExt cx="2625" cy="2062"/>
              </a:xfrm>
            </p:grpSpPr>
            <p:sp>
              <p:nvSpPr>
                <p:cNvPr id="457" name="Freeform 77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8" name="Freeform 77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9" name="Freeform 77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0" name="Freeform 77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 name="Freeform 77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39" name="Group 776"/>
              <p:cNvGrpSpPr>
                <a:grpSpLocks/>
              </p:cNvGrpSpPr>
              <p:nvPr/>
            </p:nvGrpSpPr>
            <p:grpSpPr bwMode="auto">
              <a:xfrm>
                <a:off x="1891" y="3294"/>
                <a:ext cx="608" cy="355"/>
                <a:chOff x="213" y="1114"/>
                <a:chExt cx="2625" cy="2062"/>
              </a:xfrm>
            </p:grpSpPr>
            <p:sp>
              <p:nvSpPr>
                <p:cNvPr id="452" name="Freeform 77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3" name="Freeform 77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4" name="Freeform 77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5" name="Freeform 78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6" name="Freeform 78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40" name="Group 782"/>
              <p:cNvGrpSpPr>
                <a:grpSpLocks/>
              </p:cNvGrpSpPr>
              <p:nvPr/>
            </p:nvGrpSpPr>
            <p:grpSpPr bwMode="auto">
              <a:xfrm>
                <a:off x="2499" y="3294"/>
                <a:ext cx="608" cy="355"/>
                <a:chOff x="213" y="1114"/>
                <a:chExt cx="2625" cy="2062"/>
              </a:xfrm>
            </p:grpSpPr>
            <p:sp>
              <p:nvSpPr>
                <p:cNvPr id="447" name="Freeform 78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8" name="Freeform 78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9" name="Freeform 78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0" name="Freeform 78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1" name="Freeform 78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41" name="Group 788"/>
              <p:cNvGrpSpPr>
                <a:grpSpLocks/>
              </p:cNvGrpSpPr>
              <p:nvPr/>
            </p:nvGrpSpPr>
            <p:grpSpPr bwMode="auto">
              <a:xfrm>
                <a:off x="3107" y="3294"/>
                <a:ext cx="608" cy="355"/>
                <a:chOff x="213" y="1114"/>
                <a:chExt cx="2625" cy="2062"/>
              </a:xfrm>
            </p:grpSpPr>
            <p:sp>
              <p:nvSpPr>
                <p:cNvPr id="442" name="Freeform 78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 name="Freeform 79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4" name="Freeform 79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 name="Freeform 79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6" name="Freeform 79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39" name="Group 794"/>
            <p:cNvGrpSpPr>
              <a:grpSpLocks/>
            </p:cNvGrpSpPr>
            <p:nvPr/>
          </p:nvGrpSpPr>
          <p:grpSpPr bwMode="auto">
            <a:xfrm flipV="1">
              <a:off x="1373" y="1169"/>
              <a:ext cx="1033" cy="203"/>
              <a:chOff x="675" y="3294"/>
              <a:chExt cx="3040" cy="355"/>
            </a:xfrm>
          </p:grpSpPr>
          <p:grpSp>
            <p:nvGrpSpPr>
              <p:cNvPr id="407" name="Group 795"/>
              <p:cNvGrpSpPr>
                <a:grpSpLocks/>
              </p:cNvGrpSpPr>
              <p:nvPr/>
            </p:nvGrpSpPr>
            <p:grpSpPr bwMode="auto">
              <a:xfrm>
                <a:off x="675" y="3294"/>
                <a:ext cx="608" cy="355"/>
                <a:chOff x="213" y="1114"/>
                <a:chExt cx="2625" cy="2062"/>
              </a:xfrm>
            </p:grpSpPr>
            <p:sp>
              <p:nvSpPr>
                <p:cNvPr id="432" name="Freeform 79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 name="Freeform 79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4" name="Freeform 79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5" name="Freeform 79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6" name="Freeform 80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08" name="Group 801"/>
              <p:cNvGrpSpPr>
                <a:grpSpLocks/>
              </p:cNvGrpSpPr>
              <p:nvPr/>
            </p:nvGrpSpPr>
            <p:grpSpPr bwMode="auto">
              <a:xfrm>
                <a:off x="1283" y="3294"/>
                <a:ext cx="608" cy="355"/>
                <a:chOff x="213" y="1114"/>
                <a:chExt cx="2625" cy="2062"/>
              </a:xfrm>
            </p:grpSpPr>
            <p:sp>
              <p:nvSpPr>
                <p:cNvPr id="427" name="Freeform 80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8" name="Freeform 80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9" name="Freeform 80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 name="Freeform 80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1" name="Freeform 80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09" name="Group 807"/>
              <p:cNvGrpSpPr>
                <a:grpSpLocks/>
              </p:cNvGrpSpPr>
              <p:nvPr/>
            </p:nvGrpSpPr>
            <p:grpSpPr bwMode="auto">
              <a:xfrm>
                <a:off x="1891" y="3294"/>
                <a:ext cx="608" cy="355"/>
                <a:chOff x="213" y="1114"/>
                <a:chExt cx="2625" cy="2062"/>
              </a:xfrm>
            </p:grpSpPr>
            <p:sp>
              <p:nvSpPr>
                <p:cNvPr id="422" name="Freeform 80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3" name="Freeform 80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4" name="Freeform 81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5" name="Freeform 81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6" name="Freeform 81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10" name="Group 813"/>
              <p:cNvGrpSpPr>
                <a:grpSpLocks/>
              </p:cNvGrpSpPr>
              <p:nvPr/>
            </p:nvGrpSpPr>
            <p:grpSpPr bwMode="auto">
              <a:xfrm>
                <a:off x="2499" y="3294"/>
                <a:ext cx="608" cy="355"/>
                <a:chOff x="213" y="1114"/>
                <a:chExt cx="2625" cy="2062"/>
              </a:xfrm>
            </p:grpSpPr>
            <p:sp>
              <p:nvSpPr>
                <p:cNvPr id="417" name="Freeform 81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 name="Freeform 81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9" name="Freeform 81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0" name="Freeform 81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1" name="Freeform 81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11" name="Group 819"/>
              <p:cNvGrpSpPr>
                <a:grpSpLocks/>
              </p:cNvGrpSpPr>
              <p:nvPr/>
            </p:nvGrpSpPr>
            <p:grpSpPr bwMode="auto">
              <a:xfrm>
                <a:off x="3107" y="3294"/>
                <a:ext cx="608" cy="355"/>
                <a:chOff x="213" y="1114"/>
                <a:chExt cx="2625" cy="2062"/>
              </a:xfrm>
            </p:grpSpPr>
            <p:sp>
              <p:nvSpPr>
                <p:cNvPr id="412" name="Freeform 82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 name="Freeform 82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 name="Freeform 82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5" name="Freeform 82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 name="Freeform 82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40" name="Group 825"/>
            <p:cNvGrpSpPr>
              <a:grpSpLocks/>
            </p:cNvGrpSpPr>
            <p:nvPr/>
          </p:nvGrpSpPr>
          <p:grpSpPr bwMode="auto">
            <a:xfrm>
              <a:off x="2406" y="1169"/>
              <a:ext cx="1033" cy="203"/>
              <a:chOff x="675" y="3294"/>
              <a:chExt cx="3040" cy="355"/>
            </a:xfrm>
          </p:grpSpPr>
          <p:grpSp>
            <p:nvGrpSpPr>
              <p:cNvPr id="377" name="Group 826"/>
              <p:cNvGrpSpPr>
                <a:grpSpLocks/>
              </p:cNvGrpSpPr>
              <p:nvPr/>
            </p:nvGrpSpPr>
            <p:grpSpPr bwMode="auto">
              <a:xfrm>
                <a:off x="675" y="3294"/>
                <a:ext cx="608" cy="355"/>
                <a:chOff x="213" y="1114"/>
                <a:chExt cx="2625" cy="2062"/>
              </a:xfrm>
            </p:grpSpPr>
            <p:sp>
              <p:nvSpPr>
                <p:cNvPr id="402" name="Freeform 82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3" name="Freeform 82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4" name="Freeform 82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5" name="Freeform 83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6" name="Freeform 83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78" name="Group 832"/>
              <p:cNvGrpSpPr>
                <a:grpSpLocks/>
              </p:cNvGrpSpPr>
              <p:nvPr/>
            </p:nvGrpSpPr>
            <p:grpSpPr bwMode="auto">
              <a:xfrm>
                <a:off x="1283" y="3294"/>
                <a:ext cx="608" cy="355"/>
                <a:chOff x="213" y="1114"/>
                <a:chExt cx="2625" cy="2062"/>
              </a:xfrm>
            </p:grpSpPr>
            <p:sp>
              <p:nvSpPr>
                <p:cNvPr id="397" name="Freeform 83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 name="Freeform 83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 name="Freeform 83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0" name="Freeform 83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1" name="Freeform 83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79" name="Group 838"/>
              <p:cNvGrpSpPr>
                <a:grpSpLocks/>
              </p:cNvGrpSpPr>
              <p:nvPr/>
            </p:nvGrpSpPr>
            <p:grpSpPr bwMode="auto">
              <a:xfrm>
                <a:off x="1891" y="3294"/>
                <a:ext cx="608" cy="355"/>
                <a:chOff x="213" y="1114"/>
                <a:chExt cx="2625" cy="2062"/>
              </a:xfrm>
            </p:grpSpPr>
            <p:sp>
              <p:nvSpPr>
                <p:cNvPr id="392" name="Freeform 83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 name="Freeform 84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 name="Freeform 84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 name="Freeform 84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 name="Freeform 84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80" name="Group 844"/>
              <p:cNvGrpSpPr>
                <a:grpSpLocks/>
              </p:cNvGrpSpPr>
              <p:nvPr/>
            </p:nvGrpSpPr>
            <p:grpSpPr bwMode="auto">
              <a:xfrm>
                <a:off x="2499" y="3294"/>
                <a:ext cx="608" cy="355"/>
                <a:chOff x="213" y="1114"/>
                <a:chExt cx="2625" cy="2062"/>
              </a:xfrm>
            </p:grpSpPr>
            <p:sp>
              <p:nvSpPr>
                <p:cNvPr id="387" name="Freeform 84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8" name="Freeform 84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 name="Freeform 84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0" name="Freeform 84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 name="Freeform 84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81" name="Group 850"/>
              <p:cNvGrpSpPr>
                <a:grpSpLocks/>
              </p:cNvGrpSpPr>
              <p:nvPr/>
            </p:nvGrpSpPr>
            <p:grpSpPr bwMode="auto">
              <a:xfrm>
                <a:off x="3107" y="3294"/>
                <a:ext cx="608" cy="355"/>
                <a:chOff x="213" y="1114"/>
                <a:chExt cx="2625" cy="2062"/>
              </a:xfrm>
            </p:grpSpPr>
            <p:sp>
              <p:nvSpPr>
                <p:cNvPr id="382" name="Freeform 85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3" name="Freeform 85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4" name="Freeform 85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 name="Freeform 85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6" name="Freeform 85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41" name="Group 856"/>
            <p:cNvGrpSpPr>
              <a:grpSpLocks/>
            </p:cNvGrpSpPr>
            <p:nvPr/>
          </p:nvGrpSpPr>
          <p:grpSpPr bwMode="auto">
            <a:xfrm flipV="1">
              <a:off x="3439" y="1169"/>
              <a:ext cx="1033" cy="203"/>
              <a:chOff x="675" y="3294"/>
              <a:chExt cx="3040" cy="355"/>
            </a:xfrm>
          </p:grpSpPr>
          <p:grpSp>
            <p:nvGrpSpPr>
              <p:cNvPr id="347" name="Group 857"/>
              <p:cNvGrpSpPr>
                <a:grpSpLocks/>
              </p:cNvGrpSpPr>
              <p:nvPr/>
            </p:nvGrpSpPr>
            <p:grpSpPr bwMode="auto">
              <a:xfrm>
                <a:off x="675" y="3294"/>
                <a:ext cx="608" cy="355"/>
                <a:chOff x="213" y="1114"/>
                <a:chExt cx="2625" cy="2062"/>
              </a:xfrm>
            </p:grpSpPr>
            <p:sp>
              <p:nvSpPr>
                <p:cNvPr id="372" name="Freeform 85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3" name="Freeform 85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4" name="Freeform 86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5" name="Freeform 86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 name="Freeform 86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48" name="Group 863"/>
              <p:cNvGrpSpPr>
                <a:grpSpLocks/>
              </p:cNvGrpSpPr>
              <p:nvPr/>
            </p:nvGrpSpPr>
            <p:grpSpPr bwMode="auto">
              <a:xfrm>
                <a:off x="1283" y="3294"/>
                <a:ext cx="608" cy="355"/>
                <a:chOff x="213" y="1114"/>
                <a:chExt cx="2625" cy="2062"/>
              </a:xfrm>
            </p:grpSpPr>
            <p:sp>
              <p:nvSpPr>
                <p:cNvPr id="367" name="Freeform 86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 name="Freeform 86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 name="Freeform 86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0" name="Freeform 86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1" name="Freeform 86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49" name="Group 869"/>
              <p:cNvGrpSpPr>
                <a:grpSpLocks/>
              </p:cNvGrpSpPr>
              <p:nvPr/>
            </p:nvGrpSpPr>
            <p:grpSpPr bwMode="auto">
              <a:xfrm>
                <a:off x="1891" y="3294"/>
                <a:ext cx="608" cy="355"/>
                <a:chOff x="213" y="1114"/>
                <a:chExt cx="2625" cy="2062"/>
              </a:xfrm>
            </p:grpSpPr>
            <p:sp>
              <p:nvSpPr>
                <p:cNvPr id="362" name="Freeform 87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3" name="Freeform 87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4" name="Freeform 87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5" name="Freeform 87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6" name="Freeform 87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50" name="Group 875"/>
              <p:cNvGrpSpPr>
                <a:grpSpLocks/>
              </p:cNvGrpSpPr>
              <p:nvPr/>
            </p:nvGrpSpPr>
            <p:grpSpPr bwMode="auto">
              <a:xfrm>
                <a:off x="2499" y="3294"/>
                <a:ext cx="608" cy="355"/>
                <a:chOff x="213" y="1114"/>
                <a:chExt cx="2625" cy="2062"/>
              </a:xfrm>
            </p:grpSpPr>
            <p:sp>
              <p:nvSpPr>
                <p:cNvPr id="357" name="Freeform 87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 name="Freeform 87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 name="Freeform 87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0" name="Freeform 87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 name="Freeform 88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51" name="Group 881"/>
              <p:cNvGrpSpPr>
                <a:grpSpLocks/>
              </p:cNvGrpSpPr>
              <p:nvPr/>
            </p:nvGrpSpPr>
            <p:grpSpPr bwMode="auto">
              <a:xfrm>
                <a:off x="3107" y="3294"/>
                <a:ext cx="608" cy="355"/>
                <a:chOff x="213" y="1114"/>
                <a:chExt cx="2625" cy="2062"/>
              </a:xfrm>
            </p:grpSpPr>
            <p:sp>
              <p:nvSpPr>
                <p:cNvPr id="352" name="Freeform 88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 name="Freeform 88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4" name="Freeform 88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5" name="Freeform 88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6" name="Freeform 88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42" name="Group 887"/>
            <p:cNvGrpSpPr>
              <a:grpSpLocks/>
            </p:cNvGrpSpPr>
            <p:nvPr/>
          </p:nvGrpSpPr>
          <p:grpSpPr bwMode="auto">
            <a:xfrm>
              <a:off x="340" y="872"/>
              <a:ext cx="1033" cy="202"/>
              <a:chOff x="1283" y="2750"/>
              <a:chExt cx="2432" cy="355"/>
            </a:xfrm>
          </p:grpSpPr>
          <p:grpSp>
            <p:nvGrpSpPr>
              <p:cNvPr id="323" name="Group 888"/>
              <p:cNvGrpSpPr>
                <a:grpSpLocks/>
              </p:cNvGrpSpPr>
              <p:nvPr/>
            </p:nvGrpSpPr>
            <p:grpSpPr bwMode="auto">
              <a:xfrm>
                <a:off x="1283" y="2750"/>
                <a:ext cx="608" cy="355"/>
                <a:chOff x="213" y="1114"/>
                <a:chExt cx="2625" cy="2062"/>
              </a:xfrm>
            </p:grpSpPr>
            <p:sp>
              <p:nvSpPr>
                <p:cNvPr id="342" name="Freeform 88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3" name="Freeform 89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 name="Freeform 89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5" name="Freeform 89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6" name="Freeform 89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24" name="Group 894"/>
              <p:cNvGrpSpPr>
                <a:grpSpLocks/>
              </p:cNvGrpSpPr>
              <p:nvPr/>
            </p:nvGrpSpPr>
            <p:grpSpPr bwMode="auto">
              <a:xfrm>
                <a:off x="1891" y="2750"/>
                <a:ext cx="608" cy="355"/>
                <a:chOff x="213" y="1114"/>
                <a:chExt cx="2625" cy="2062"/>
              </a:xfrm>
            </p:grpSpPr>
            <p:sp>
              <p:nvSpPr>
                <p:cNvPr id="337" name="Freeform 89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 name="Freeform 89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9" name="Freeform 89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0" name="Freeform 89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1" name="Freeform 89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25" name="Group 900"/>
              <p:cNvGrpSpPr>
                <a:grpSpLocks/>
              </p:cNvGrpSpPr>
              <p:nvPr/>
            </p:nvGrpSpPr>
            <p:grpSpPr bwMode="auto">
              <a:xfrm>
                <a:off x="2499" y="2750"/>
                <a:ext cx="608" cy="355"/>
                <a:chOff x="213" y="1114"/>
                <a:chExt cx="2625" cy="2062"/>
              </a:xfrm>
            </p:grpSpPr>
            <p:sp>
              <p:nvSpPr>
                <p:cNvPr id="332" name="Freeform 90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3" name="Freeform 90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4" name="Freeform 90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5" name="Freeform 90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6" name="Freeform 90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26" name="Group 906"/>
              <p:cNvGrpSpPr>
                <a:grpSpLocks/>
              </p:cNvGrpSpPr>
              <p:nvPr/>
            </p:nvGrpSpPr>
            <p:grpSpPr bwMode="auto">
              <a:xfrm>
                <a:off x="3107" y="2750"/>
                <a:ext cx="608" cy="355"/>
                <a:chOff x="213" y="1114"/>
                <a:chExt cx="2625" cy="2062"/>
              </a:xfrm>
            </p:grpSpPr>
            <p:sp>
              <p:nvSpPr>
                <p:cNvPr id="327" name="Freeform 90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 name="Freeform 90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 name="Freeform 90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0" name="Freeform 91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1" name="Freeform 91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43" name="Group 912"/>
            <p:cNvGrpSpPr>
              <a:grpSpLocks/>
            </p:cNvGrpSpPr>
            <p:nvPr/>
          </p:nvGrpSpPr>
          <p:grpSpPr bwMode="auto">
            <a:xfrm flipV="1">
              <a:off x="1373" y="872"/>
              <a:ext cx="1033" cy="202"/>
              <a:chOff x="1283" y="2750"/>
              <a:chExt cx="2432" cy="355"/>
            </a:xfrm>
          </p:grpSpPr>
          <p:grpSp>
            <p:nvGrpSpPr>
              <p:cNvPr id="299" name="Group 913"/>
              <p:cNvGrpSpPr>
                <a:grpSpLocks/>
              </p:cNvGrpSpPr>
              <p:nvPr/>
            </p:nvGrpSpPr>
            <p:grpSpPr bwMode="auto">
              <a:xfrm>
                <a:off x="1283" y="2750"/>
                <a:ext cx="608" cy="355"/>
                <a:chOff x="213" y="1114"/>
                <a:chExt cx="2625" cy="2062"/>
              </a:xfrm>
            </p:grpSpPr>
            <p:sp>
              <p:nvSpPr>
                <p:cNvPr id="318" name="Freeform 91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9" name="Freeform 91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0" name="Freeform 91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1" name="Freeform 91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2" name="Freeform 91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0" name="Group 919"/>
              <p:cNvGrpSpPr>
                <a:grpSpLocks/>
              </p:cNvGrpSpPr>
              <p:nvPr/>
            </p:nvGrpSpPr>
            <p:grpSpPr bwMode="auto">
              <a:xfrm>
                <a:off x="1891" y="2750"/>
                <a:ext cx="608" cy="355"/>
                <a:chOff x="213" y="1114"/>
                <a:chExt cx="2625" cy="2062"/>
              </a:xfrm>
            </p:grpSpPr>
            <p:sp>
              <p:nvSpPr>
                <p:cNvPr id="313" name="Freeform 92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4" name="Freeform 92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5" name="Freeform 92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6" name="Freeform 92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 name="Freeform 92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1" name="Group 925"/>
              <p:cNvGrpSpPr>
                <a:grpSpLocks/>
              </p:cNvGrpSpPr>
              <p:nvPr/>
            </p:nvGrpSpPr>
            <p:grpSpPr bwMode="auto">
              <a:xfrm>
                <a:off x="2499" y="2750"/>
                <a:ext cx="608" cy="355"/>
                <a:chOff x="213" y="1114"/>
                <a:chExt cx="2625" cy="2062"/>
              </a:xfrm>
            </p:grpSpPr>
            <p:sp>
              <p:nvSpPr>
                <p:cNvPr id="308" name="Freeform 92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9" name="Freeform 92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0" name="Freeform 92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1" name="Freeform 92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2" name="Freeform 93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2" name="Group 931"/>
              <p:cNvGrpSpPr>
                <a:grpSpLocks/>
              </p:cNvGrpSpPr>
              <p:nvPr/>
            </p:nvGrpSpPr>
            <p:grpSpPr bwMode="auto">
              <a:xfrm>
                <a:off x="3107" y="2750"/>
                <a:ext cx="608" cy="355"/>
                <a:chOff x="213" y="1114"/>
                <a:chExt cx="2625" cy="2062"/>
              </a:xfrm>
            </p:grpSpPr>
            <p:sp>
              <p:nvSpPr>
                <p:cNvPr id="303" name="Freeform 93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4" name="Freeform 93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5" name="Freeform 93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6" name="Freeform 93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 name="Freeform 93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44" name="Group 937"/>
            <p:cNvGrpSpPr>
              <a:grpSpLocks/>
            </p:cNvGrpSpPr>
            <p:nvPr/>
          </p:nvGrpSpPr>
          <p:grpSpPr bwMode="auto">
            <a:xfrm>
              <a:off x="2406" y="872"/>
              <a:ext cx="1033" cy="202"/>
              <a:chOff x="1283" y="2750"/>
              <a:chExt cx="2432" cy="355"/>
            </a:xfrm>
          </p:grpSpPr>
          <p:grpSp>
            <p:nvGrpSpPr>
              <p:cNvPr id="275" name="Group 938"/>
              <p:cNvGrpSpPr>
                <a:grpSpLocks/>
              </p:cNvGrpSpPr>
              <p:nvPr/>
            </p:nvGrpSpPr>
            <p:grpSpPr bwMode="auto">
              <a:xfrm>
                <a:off x="1283" y="2750"/>
                <a:ext cx="608" cy="355"/>
                <a:chOff x="213" y="1114"/>
                <a:chExt cx="2625" cy="2062"/>
              </a:xfrm>
            </p:grpSpPr>
            <p:sp>
              <p:nvSpPr>
                <p:cNvPr id="294" name="Freeform 93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5" name="Freeform 94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6" name="Freeform 94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 name="Freeform 94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8" name="Freeform 94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76" name="Group 944"/>
              <p:cNvGrpSpPr>
                <a:grpSpLocks/>
              </p:cNvGrpSpPr>
              <p:nvPr/>
            </p:nvGrpSpPr>
            <p:grpSpPr bwMode="auto">
              <a:xfrm>
                <a:off x="1891" y="2750"/>
                <a:ext cx="608" cy="355"/>
                <a:chOff x="213" y="1114"/>
                <a:chExt cx="2625" cy="2062"/>
              </a:xfrm>
            </p:grpSpPr>
            <p:sp>
              <p:nvSpPr>
                <p:cNvPr id="289" name="Freeform 94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0" name="Freeform 94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1" name="Freeform 94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2" name="Freeform 94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3" name="Freeform 94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77" name="Group 950"/>
              <p:cNvGrpSpPr>
                <a:grpSpLocks/>
              </p:cNvGrpSpPr>
              <p:nvPr/>
            </p:nvGrpSpPr>
            <p:grpSpPr bwMode="auto">
              <a:xfrm>
                <a:off x="2499" y="2750"/>
                <a:ext cx="608" cy="355"/>
                <a:chOff x="213" y="1114"/>
                <a:chExt cx="2625" cy="2062"/>
              </a:xfrm>
            </p:grpSpPr>
            <p:sp>
              <p:nvSpPr>
                <p:cNvPr id="284" name="Freeform 95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5" name="Freeform 95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 name="Freeform 95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 name="Freeform 95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8" name="Freeform 95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78" name="Group 956"/>
              <p:cNvGrpSpPr>
                <a:grpSpLocks/>
              </p:cNvGrpSpPr>
              <p:nvPr/>
            </p:nvGrpSpPr>
            <p:grpSpPr bwMode="auto">
              <a:xfrm>
                <a:off x="3107" y="2750"/>
                <a:ext cx="608" cy="355"/>
                <a:chOff x="213" y="1114"/>
                <a:chExt cx="2625" cy="2062"/>
              </a:xfrm>
            </p:grpSpPr>
            <p:sp>
              <p:nvSpPr>
                <p:cNvPr id="279" name="Freeform 95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0" name="Freeform 95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1" name="Freeform 95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2" name="Freeform 96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3" name="Freeform 96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45" name="Group 962"/>
            <p:cNvGrpSpPr>
              <a:grpSpLocks/>
            </p:cNvGrpSpPr>
            <p:nvPr/>
          </p:nvGrpSpPr>
          <p:grpSpPr bwMode="auto">
            <a:xfrm flipV="1">
              <a:off x="3439" y="872"/>
              <a:ext cx="1033" cy="202"/>
              <a:chOff x="1283" y="2750"/>
              <a:chExt cx="2432" cy="355"/>
            </a:xfrm>
          </p:grpSpPr>
          <p:grpSp>
            <p:nvGrpSpPr>
              <p:cNvPr id="251" name="Group 963"/>
              <p:cNvGrpSpPr>
                <a:grpSpLocks/>
              </p:cNvGrpSpPr>
              <p:nvPr/>
            </p:nvGrpSpPr>
            <p:grpSpPr bwMode="auto">
              <a:xfrm>
                <a:off x="1283" y="2750"/>
                <a:ext cx="608" cy="355"/>
                <a:chOff x="213" y="1114"/>
                <a:chExt cx="2625" cy="2062"/>
              </a:xfrm>
            </p:grpSpPr>
            <p:sp>
              <p:nvSpPr>
                <p:cNvPr id="270" name="Freeform 96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1" name="Freeform 96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2" name="Freeform 96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3" name="Freeform 96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4" name="Freeform 96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52" name="Group 969"/>
              <p:cNvGrpSpPr>
                <a:grpSpLocks/>
              </p:cNvGrpSpPr>
              <p:nvPr/>
            </p:nvGrpSpPr>
            <p:grpSpPr bwMode="auto">
              <a:xfrm>
                <a:off x="1891" y="2750"/>
                <a:ext cx="608" cy="355"/>
                <a:chOff x="213" y="1114"/>
                <a:chExt cx="2625" cy="2062"/>
              </a:xfrm>
            </p:grpSpPr>
            <p:sp>
              <p:nvSpPr>
                <p:cNvPr id="265" name="Freeform 97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 name="Freeform 97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7" name="Freeform 97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8" name="Freeform 97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9" name="Freeform 97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53" name="Group 975"/>
              <p:cNvGrpSpPr>
                <a:grpSpLocks/>
              </p:cNvGrpSpPr>
              <p:nvPr/>
            </p:nvGrpSpPr>
            <p:grpSpPr bwMode="auto">
              <a:xfrm>
                <a:off x="2499" y="2750"/>
                <a:ext cx="608" cy="355"/>
                <a:chOff x="213" y="1114"/>
                <a:chExt cx="2625" cy="2062"/>
              </a:xfrm>
            </p:grpSpPr>
            <p:sp>
              <p:nvSpPr>
                <p:cNvPr id="260" name="Freeform 97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1" name="Freeform 97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2" name="Freeform 97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3" name="Freeform 97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4" name="Freeform 98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54" name="Group 981"/>
              <p:cNvGrpSpPr>
                <a:grpSpLocks/>
              </p:cNvGrpSpPr>
              <p:nvPr/>
            </p:nvGrpSpPr>
            <p:grpSpPr bwMode="auto">
              <a:xfrm>
                <a:off x="3107" y="2750"/>
                <a:ext cx="608" cy="355"/>
                <a:chOff x="213" y="1114"/>
                <a:chExt cx="2625" cy="2062"/>
              </a:xfrm>
            </p:grpSpPr>
            <p:sp>
              <p:nvSpPr>
                <p:cNvPr id="255" name="Freeform 98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6" name="Freeform 98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7" name="Freeform 98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8" name="Freeform 98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9" name="Freeform 98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246" name="Line 987"/>
            <p:cNvSpPr>
              <a:spLocks noChangeShapeType="1"/>
            </p:cNvSpPr>
            <p:nvPr/>
          </p:nvSpPr>
          <p:spPr bwMode="auto">
            <a:xfrm>
              <a:off x="340" y="845"/>
              <a:ext cx="1" cy="56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7" name="Line 988"/>
            <p:cNvSpPr>
              <a:spLocks noChangeShapeType="1"/>
            </p:cNvSpPr>
            <p:nvPr/>
          </p:nvSpPr>
          <p:spPr bwMode="auto">
            <a:xfrm>
              <a:off x="1373" y="845"/>
              <a:ext cx="1" cy="56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8" name="Line 989"/>
            <p:cNvSpPr>
              <a:spLocks noChangeShapeType="1"/>
            </p:cNvSpPr>
            <p:nvPr/>
          </p:nvSpPr>
          <p:spPr bwMode="auto">
            <a:xfrm>
              <a:off x="2407" y="845"/>
              <a:ext cx="1" cy="56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 name="Line 990"/>
            <p:cNvSpPr>
              <a:spLocks noChangeShapeType="1"/>
            </p:cNvSpPr>
            <p:nvPr/>
          </p:nvSpPr>
          <p:spPr bwMode="auto">
            <a:xfrm>
              <a:off x="3440" y="845"/>
              <a:ext cx="1" cy="56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0" name="Line 991"/>
            <p:cNvSpPr>
              <a:spLocks noChangeShapeType="1"/>
            </p:cNvSpPr>
            <p:nvPr/>
          </p:nvSpPr>
          <p:spPr bwMode="auto">
            <a:xfrm>
              <a:off x="4473" y="845"/>
              <a:ext cx="1" cy="56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67" name="Group 992"/>
          <p:cNvGrpSpPr>
            <a:grpSpLocks/>
          </p:cNvGrpSpPr>
          <p:nvPr/>
        </p:nvGrpSpPr>
        <p:grpSpPr bwMode="auto">
          <a:xfrm>
            <a:off x="894804" y="5175597"/>
            <a:ext cx="6413500" cy="701675"/>
            <a:chOff x="340" y="3185"/>
            <a:chExt cx="5125" cy="744"/>
          </a:xfrm>
        </p:grpSpPr>
        <p:grpSp>
          <p:nvGrpSpPr>
            <p:cNvPr id="468" name="Group 993"/>
            <p:cNvGrpSpPr>
              <a:grpSpLocks/>
            </p:cNvGrpSpPr>
            <p:nvPr/>
          </p:nvGrpSpPr>
          <p:grpSpPr bwMode="auto">
            <a:xfrm>
              <a:off x="537" y="3578"/>
              <a:ext cx="204" cy="310"/>
              <a:chOff x="213" y="1114"/>
              <a:chExt cx="2625" cy="2062"/>
            </a:xfrm>
          </p:grpSpPr>
          <p:sp>
            <p:nvSpPr>
              <p:cNvPr id="745" name="Freeform 99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6" name="Freeform 99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7" name="Freeform 99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8" name="Freeform 99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9" name="Freeform 99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9" name="Group 999"/>
            <p:cNvGrpSpPr>
              <a:grpSpLocks/>
            </p:cNvGrpSpPr>
            <p:nvPr/>
          </p:nvGrpSpPr>
          <p:grpSpPr bwMode="auto">
            <a:xfrm>
              <a:off x="741" y="3578"/>
              <a:ext cx="1026" cy="310"/>
              <a:chOff x="936" y="3635"/>
              <a:chExt cx="944" cy="340"/>
            </a:xfrm>
          </p:grpSpPr>
          <p:grpSp>
            <p:nvGrpSpPr>
              <p:cNvPr id="715" name="Group 1000"/>
              <p:cNvGrpSpPr>
                <a:grpSpLocks/>
              </p:cNvGrpSpPr>
              <p:nvPr/>
            </p:nvGrpSpPr>
            <p:grpSpPr bwMode="auto">
              <a:xfrm>
                <a:off x="936" y="3635"/>
                <a:ext cx="190" cy="340"/>
                <a:chOff x="213" y="1114"/>
                <a:chExt cx="2625" cy="2062"/>
              </a:xfrm>
            </p:grpSpPr>
            <p:sp>
              <p:nvSpPr>
                <p:cNvPr id="740" name="Freeform 100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1" name="Freeform 100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2" name="Freeform 100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3" name="Freeform 100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4" name="Freeform 100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16" name="Group 1006"/>
              <p:cNvGrpSpPr>
                <a:grpSpLocks/>
              </p:cNvGrpSpPr>
              <p:nvPr/>
            </p:nvGrpSpPr>
            <p:grpSpPr bwMode="auto">
              <a:xfrm>
                <a:off x="1126" y="3635"/>
                <a:ext cx="189" cy="340"/>
                <a:chOff x="213" y="1114"/>
                <a:chExt cx="2625" cy="2062"/>
              </a:xfrm>
            </p:grpSpPr>
            <p:sp>
              <p:nvSpPr>
                <p:cNvPr id="735" name="Freeform 100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6" name="Freeform 100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 name="Freeform 100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8" name="Freeform 101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9" name="Freeform 101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17" name="Group 1012"/>
              <p:cNvGrpSpPr>
                <a:grpSpLocks/>
              </p:cNvGrpSpPr>
              <p:nvPr/>
            </p:nvGrpSpPr>
            <p:grpSpPr bwMode="auto">
              <a:xfrm>
                <a:off x="1315" y="3635"/>
                <a:ext cx="190" cy="340"/>
                <a:chOff x="213" y="1114"/>
                <a:chExt cx="2625" cy="2062"/>
              </a:xfrm>
            </p:grpSpPr>
            <p:sp>
              <p:nvSpPr>
                <p:cNvPr id="730" name="Freeform 101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1" name="Freeform 101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2" name="Freeform 101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 name="Freeform 101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4" name="Freeform 101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18" name="Group 1018"/>
              <p:cNvGrpSpPr>
                <a:grpSpLocks/>
              </p:cNvGrpSpPr>
              <p:nvPr/>
            </p:nvGrpSpPr>
            <p:grpSpPr bwMode="auto">
              <a:xfrm>
                <a:off x="1505" y="3635"/>
                <a:ext cx="188" cy="340"/>
                <a:chOff x="213" y="1114"/>
                <a:chExt cx="2625" cy="2062"/>
              </a:xfrm>
            </p:grpSpPr>
            <p:sp>
              <p:nvSpPr>
                <p:cNvPr id="725" name="Freeform 101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6" name="Freeform 102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7" name="Freeform 102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8" name="Freeform 102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9" name="Freeform 102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19" name="Group 1024"/>
              <p:cNvGrpSpPr>
                <a:grpSpLocks/>
              </p:cNvGrpSpPr>
              <p:nvPr/>
            </p:nvGrpSpPr>
            <p:grpSpPr bwMode="auto">
              <a:xfrm>
                <a:off x="1693" y="3635"/>
                <a:ext cx="187" cy="340"/>
                <a:chOff x="213" y="1114"/>
                <a:chExt cx="2625" cy="2062"/>
              </a:xfrm>
            </p:grpSpPr>
            <p:sp>
              <p:nvSpPr>
                <p:cNvPr id="720" name="Freeform 102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 name="Freeform 102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2" name="Freeform 102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3" name="Freeform 102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4" name="Freeform 102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0" name="Group 1030"/>
            <p:cNvGrpSpPr>
              <a:grpSpLocks/>
            </p:cNvGrpSpPr>
            <p:nvPr/>
          </p:nvGrpSpPr>
          <p:grpSpPr bwMode="auto">
            <a:xfrm flipV="1">
              <a:off x="1770" y="3578"/>
              <a:ext cx="205" cy="310"/>
              <a:chOff x="213" y="1114"/>
              <a:chExt cx="2625" cy="2062"/>
            </a:xfrm>
          </p:grpSpPr>
          <p:sp>
            <p:nvSpPr>
              <p:cNvPr id="710" name="Freeform 103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1" name="Freeform 103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2" name="Freeform 103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3" name="Freeform 103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4" name="Freeform 103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1" name="Group 1036"/>
            <p:cNvGrpSpPr>
              <a:grpSpLocks/>
            </p:cNvGrpSpPr>
            <p:nvPr/>
          </p:nvGrpSpPr>
          <p:grpSpPr bwMode="auto">
            <a:xfrm>
              <a:off x="1975" y="3578"/>
              <a:ext cx="1026" cy="310"/>
              <a:chOff x="2071" y="3635"/>
              <a:chExt cx="944" cy="340"/>
            </a:xfrm>
          </p:grpSpPr>
          <p:grpSp>
            <p:nvGrpSpPr>
              <p:cNvPr id="680" name="Group 1037"/>
              <p:cNvGrpSpPr>
                <a:grpSpLocks/>
              </p:cNvGrpSpPr>
              <p:nvPr/>
            </p:nvGrpSpPr>
            <p:grpSpPr bwMode="auto">
              <a:xfrm flipV="1">
                <a:off x="2071" y="3635"/>
                <a:ext cx="189" cy="340"/>
                <a:chOff x="213" y="1114"/>
                <a:chExt cx="2625" cy="2062"/>
              </a:xfrm>
            </p:grpSpPr>
            <p:sp>
              <p:nvSpPr>
                <p:cNvPr id="705" name="Freeform 103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6" name="Freeform 103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7" name="Freeform 104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8" name="Freeform 104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9" name="Freeform 104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81" name="Group 1043"/>
              <p:cNvGrpSpPr>
                <a:grpSpLocks/>
              </p:cNvGrpSpPr>
              <p:nvPr/>
            </p:nvGrpSpPr>
            <p:grpSpPr bwMode="auto">
              <a:xfrm flipV="1">
                <a:off x="2260" y="3635"/>
                <a:ext cx="190" cy="340"/>
                <a:chOff x="213" y="1114"/>
                <a:chExt cx="2625" cy="2062"/>
              </a:xfrm>
            </p:grpSpPr>
            <p:sp>
              <p:nvSpPr>
                <p:cNvPr id="700" name="Freeform 104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1" name="Freeform 104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2" name="Freeform 104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3" name="Freeform 104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4" name="Freeform 104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82" name="Group 1049"/>
              <p:cNvGrpSpPr>
                <a:grpSpLocks/>
              </p:cNvGrpSpPr>
              <p:nvPr/>
            </p:nvGrpSpPr>
            <p:grpSpPr bwMode="auto">
              <a:xfrm flipV="1">
                <a:off x="2450" y="3635"/>
                <a:ext cx="190" cy="340"/>
                <a:chOff x="213" y="1114"/>
                <a:chExt cx="2625" cy="2062"/>
              </a:xfrm>
            </p:grpSpPr>
            <p:sp>
              <p:nvSpPr>
                <p:cNvPr id="695" name="Freeform 105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6" name="Freeform 105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7" name="Freeform 105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8" name="Freeform 105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9" name="Freeform 105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83" name="Group 1055"/>
              <p:cNvGrpSpPr>
                <a:grpSpLocks/>
              </p:cNvGrpSpPr>
              <p:nvPr/>
            </p:nvGrpSpPr>
            <p:grpSpPr bwMode="auto">
              <a:xfrm flipV="1">
                <a:off x="2640" y="3635"/>
                <a:ext cx="188" cy="340"/>
                <a:chOff x="213" y="1114"/>
                <a:chExt cx="2625" cy="2062"/>
              </a:xfrm>
            </p:grpSpPr>
            <p:sp>
              <p:nvSpPr>
                <p:cNvPr id="690" name="Freeform 105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1" name="Freeform 105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2" name="Freeform 105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3" name="Freeform 105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4" name="Freeform 106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84" name="Group 1061"/>
              <p:cNvGrpSpPr>
                <a:grpSpLocks/>
              </p:cNvGrpSpPr>
              <p:nvPr/>
            </p:nvGrpSpPr>
            <p:grpSpPr bwMode="auto">
              <a:xfrm flipV="1">
                <a:off x="2828" y="3635"/>
                <a:ext cx="187" cy="340"/>
                <a:chOff x="213" y="1114"/>
                <a:chExt cx="2625" cy="2062"/>
              </a:xfrm>
            </p:grpSpPr>
            <p:sp>
              <p:nvSpPr>
                <p:cNvPr id="685" name="Freeform 106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6" name="Freeform 106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7" name="Freeform 106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8" name="Freeform 106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9" name="Freeform 106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2" name="Group 1067"/>
            <p:cNvGrpSpPr>
              <a:grpSpLocks/>
            </p:cNvGrpSpPr>
            <p:nvPr/>
          </p:nvGrpSpPr>
          <p:grpSpPr bwMode="auto">
            <a:xfrm>
              <a:off x="3001" y="3578"/>
              <a:ext cx="203" cy="310"/>
              <a:chOff x="213" y="1114"/>
              <a:chExt cx="2625" cy="2062"/>
            </a:xfrm>
          </p:grpSpPr>
          <p:sp>
            <p:nvSpPr>
              <p:cNvPr id="675" name="Freeform 106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6" name="Freeform 106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7" name="Freeform 107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8" name="Freeform 107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9" name="Freeform 107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3" name="Group 1073"/>
            <p:cNvGrpSpPr>
              <a:grpSpLocks/>
            </p:cNvGrpSpPr>
            <p:nvPr/>
          </p:nvGrpSpPr>
          <p:grpSpPr bwMode="auto">
            <a:xfrm>
              <a:off x="3204" y="3578"/>
              <a:ext cx="1027" cy="310"/>
              <a:chOff x="3202" y="3635"/>
              <a:chExt cx="945" cy="340"/>
            </a:xfrm>
          </p:grpSpPr>
          <p:grpSp>
            <p:nvGrpSpPr>
              <p:cNvPr id="645" name="Group 1074"/>
              <p:cNvGrpSpPr>
                <a:grpSpLocks/>
              </p:cNvGrpSpPr>
              <p:nvPr/>
            </p:nvGrpSpPr>
            <p:grpSpPr bwMode="auto">
              <a:xfrm>
                <a:off x="3202" y="3635"/>
                <a:ext cx="190" cy="340"/>
                <a:chOff x="213" y="1114"/>
                <a:chExt cx="2625" cy="2062"/>
              </a:xfrm>
            </p:grpSpPr>
            <p:sp>
              <p:nvSpPr>
                <p:cNvPr id="670" name="Freeform 107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1" name="Freeform 107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2" name="Freeform 107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3" name="Freeform 107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4" name="Freeform 107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46" name="Group 1080"/>
              <p:cNvGrpSpPr>
                <a:grpSpLocks/>
              </p:cNvGrpSpPr>
              <p:nvPr/>
            </p:nvGrpSpPr>
            <p:grpSpPr bwMode="auto">
              <a:xfrm>
                <a:off x="3392" y="3635"/>
                <a:ext cx="191" cy="340"/>
                <a:chOff x="213" y="1114"/>
                <a:chExt cx="2625" cy="2062"/>
              </a:xfrm>
            </p:grpSpPr>
            <p:sp>
              <p:nvSpPr>
                <p:cNvPr id="665" name="Freeform 1081"/>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6" name="Freeform 1082"/>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7" name="Freeform 1083"/>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8" name="Freeform 1084"/>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9" name="Freeform 1085"/>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47" name="Group 1086"/>
              <p:cNvGrpSpPr>
                <a:grpSpLocks/>
              </p:cNvGrpSpPr>
              <p:nvPr/>
            </p:nvGrpSpPr>
            <p:grpSpPr bwMode="auto">
              <a:xfrm>
                <a:off x="3583" y="3635"/>
                <a:ext cx="190" cy="340"/>
                <a:chOff x="213" y="1114"/>
                <a:chExt cx="2625" cy="2062"/>
              </a:xfrm>
            </p:grpSpPr>
            <p:sp>
              <p:nvSpPr>
                <p:cNvPr id="660" name="Freeform 1087"/>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1" name="Freeform 1088"/>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2" name="Freeform 1089"/>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3" name="Freeform 1090"/>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4" name="Freeform 1091"/>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48" name="Group 1092"/>
              <p:cNvGrpSpPr>
                <a:grpSpLocks/>
              </p:cNvGrpSpPr>
              <p:nvPr/>
            </p:nvGrpSpPr>
            <p:grpSpPr bwMode="auto">
              <a:xfrm>
                <a:off x="3773" y="3635"/>
                <a:ext cx="186" cy="340"/>
                <a:chOff x="213" y="1114"/>
                <a:chExt cx="2625" cy="2062"/>
              </a:xfrm>
            </p:grpSpPr>
            <p:sp>
              <p:nvSpPr>
                <p:cNvPr id="655" name="Freeform 1093"/>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6" name="Freeform 1094"/>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7" name="Freeform 1095"/>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8" name="Freeform 1096"/>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9" name="Freeform 1097"/>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49" name="Group 1098"/>
              <p:cNvGrpSpPr>
                <a:grpSpLocks/>
              </p:cNvGrpSpPr>
              <p:nvPr/>
            </p:nvGrpSpPr>
            <p:grpSpPr bwMode="auto">
              <a:xfrm>
                <a:off x="3959" y="3635"/>
                <a:ext cx="188" cy="340"/>
                <a:chOff x="213" y="1114"/>
                <a:chExt cx="2625" cy="2062"/>
              </a:xfrm>
            </p:grpSpPr>
            <p:sp>
              <p:nvSpPr>
                <p:cNvPr id="650" name="Freeform 1099"/>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 name="Freeform 1100"/>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 name="Freeform 1101"/>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3" name="Freeform 1102"/>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4" name="Freeform 1103"/>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4" name="Group 1104"/>
            <p:cNvGrpSpPr>
              <a:grpSpLocks/>
            </p:cNvGrpSpPr>
            <p:nvPr/>
          </p:nvGrpSpPr>
          <p:grpSpPr bwMode="auto">
            <a:xfrm flipV="1">
              <a:off x="4235" y="3578"/>
              <a:ext cx="203" cy="310"/>
              <a:chOff x="213" y="1114"/>
              <a:chExt cx="2625" cy="2062"/>
            </a:xfrm>
          </p:grpSpPr>
          <p:sp>
            <p:nvSpPr>
              <p:cNvPr id="640" name="Freeform 1105"/>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1" name="Freeform 1106"/>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2" name="Freeform 1107"/>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3" name="Freeform 1108"/>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4" name="Freeform 1109"/>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5" name="Group 1110"/>
            <p:cNvGrpSpPr>
              <a:grpSpLocks/>
            </p:cNvGrpSpPr>
            <p:nvPr/>
          </p:nvGrpSpPr>
          <p:grpSpPr bwMode="auto">
            <a:xfrm>
              <a:off x="4438" y="3578"/>
              <a:ext cx="1027" cy="310"/>
              <a:chOff x="4337" y="3635"/>
              <a:chExt cx="945" cy="340"/>
            </a:xfrm>
          </p:grpSpPr>
          <p:grpSp>
            <p:nvGrpSpPr>
              <p:cNvPr id="610" name="Group 1111"/>
              <p:cNvGrpSpPr>
                <a:grpSpLocks/>
              </p:cNvGrpSpPr>
              <p:nvPr/>
            </p:nvGrpSpPr>
            <p:grpSpPr bwMode="auto">
              <a:xfrm flipV="1">
                <a:off x="4337" y="3635"/>
                <a:ext cx="190" cy="340"/>
                <a:chOff x="213" y="1114"/>
                <a:chExt cx="2625" cy="2062"/>
              </a:xfrm>
            </p:grpSpPr>
            <p:sp>
              <p:nvSpPr>
                <p:cNvPr id="635" name="Freeform 1112"/>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6" name="Freeform 1113"/>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7" name="Freeform 1114"/>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8" name="Freeform 1115"/>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9" name="Freeform 1116"/>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11" name="Group 1117"/>
              <p:cNvGrpSpPr>
                <a:grpSpLocks/>
              </p:cNvGrpSpPr>
              <p:nvPr/>
            </p:nvGrpSpPr>
            <p:grpSpPr bwMode="auto">
              <a:xfrm flipV="1">
                <a:off x="4527" y="3635"/>
                <a:ext cx="190" cy="340"/>
                <a:chOff x="213" y="1114"/>
                <a:chExt cx="2625" cy="2062"/>
              </a:xfrm>
            </p:grpSpPr>
            <p:sp>
              <p:nvSpPr>
                <p:cNvPr id="630" name="Freeform 1118"/>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1" name="Freeform 1119"/>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2" name="Freeform 1120"/>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3" name="Freeform 1121"/>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4" name="Freeform 1122"/>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12" name="Group 1123"/>
              <p:cNvGrpSpPr>
                <a:grpSpLocks/>
              </p:cNvGrpSpPr>
              <p:nvPr/>
            </p:nvGrpSpPr>
            <p:grpSpPr bwMode="auto">
              <a:xfrm flipV="1">
                <a:off x="4717" y="3635"/>
                <a:ext cx="190" cy="340"/>
                <a:chOff x="213" y="1114"/>
                <a:chExt cx="2625" cy="2062"/>
              </a:xfrm>
            </p:grpSpPr>
            <p:sp>
              <p:nvSpPr>
                <p:cNvPr id="625" name="Freeform 1124"/>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6" name="Freeform 1125"/>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7" name="Freeform 1126"/>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8" name="Freeform 1127"/>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9" name="Freeform 1128"/>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13" name="Group 1129"/>
              <p:cNvGrpSpPr>
                <a:grpSpLocks/>
              </p:cNvGrpSpPr>
              <p:nvPr/>
            </p:nvGrpSpPr>
            <p:grpSpPr bwMode="auto">
              <a:xfrm flipV="1">
                <a:off x="4907" y="3635"/>
                <a:ext cx="187" cy="340"/>
                <a:chOff x="213" y="1114"/>
                <a:chExt cx="2625" cy="2062"/>
              </a:xfrm>
            </p:grpSpPr>
            <p:sp>
              <p:nvSpPr>
                <p:cNvPr id="620" name="Freeform 1130"/>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1" name="Freeform 1131"/>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2" name="Freeform 1132"/>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3" name="Freeform 1133"/>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4" name="Freeform 1134"/>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14" name="Group 1135"/>
              <p:cNvGrpSpPr>
                <a:grpSpLocks/>
              </p:cNvGrpSpPr>
              <p:nvPr/>
            </p:nvGrpSpPr>
            <p:grpSpPr bwMode="auto">
              <a:xfrm flipV="1">
                <a:off x="5094" y="3635"/>
                <a:ext cx="188" cy="340"/>
                <a:chOff x="213" y="1114"/>
                <a:chExt cx="2625" cy="2062"/>
              </a:xfrm>
            </p:grpSpPr>
            <p:sp>
              <p:nvSpPr>
                <p:cNvPr id="615" name="Freeform 1136"/>
                <p:cNvSpPr>
                  <a:spLocks/>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 name="Freeform 1137"/>
                <p:cNvSpPr>
                  <a:spLocks/>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7" name="Freeform 1138"/>
                <p:cNvSpPr>
                  <a:spLocks/>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8" name="Freeform 1139"/>
                <p:cNvSpPr>
                  <a:spLocks/>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9" name="Freeform 1140"/>
                <p:cNvSpPr>
                  <a:spLocks/>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6" name="Group 1141"/>
            <p:cNvGrpSpPr>
              <a:grpSpLocks/>
            </p:cNvGrpSpPr>
            <p:nvPr/>
          </p:nvGrpSpPr>
          <p:grpSpPr bwMode="auto">
            <a:xfrm>
              <a:off x="588" y="3206"/>
              <a:ext cx="982" cy="309"/>
              <a:chOff x="795" y="3226"/>
              <a:chExt cx="904" cy="340"/>
            </a:xfrm>
          </p:grpSpPr>
          <p:grpSp>
            <p:nvGrpSpPr>
              <p:cNvPr id="586" name="Group 1142"/>
              <p:cNvGrpSpPr>
                <a:grpSpLocks noChangeAspect="1"/>
              </p:cNvGrpSpPr>
              <p:nvPr/>
            </p:nvGrpSpPr>
            <p:grpSpPr bwMode="auto">
              <a:xfrm>
                <a:off x="795" y="3226"/>
                <a:ext cx="225" cy="340"/>
                <a:chOff x="213" y="1114"/>
                <a:chExt cx="2625" cy="2062"/>
              </a:xfrm>
            </p:grpSpPr>
            <p:sp>
              <p:nvSpPr>
                <p:cNvPr id="605" name="Freeform 1143"/>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6" name="Freeform 1144"/>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7" name="Freeform 1145"/>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8" name="Freeform 1146"/>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9" name="Freeform 1147"/>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87" name="Group 1148"/>
              <p:cNvGrpSpPr>
                <a:grpSpLocks noChangeAspect="1"/>
              </p:cNvGrpSpPr>
              <p:nvPr/>
            </p:nvGrpSpPr>
            <p:grpSpPr bwMode="auto">
              <a:xfrm>
                <a:off x="1020" y="3226"/>
                <a:ext cx="227" cy="340"/>
                <a:chOff x="213" y="1114"/>
                <a:chExt cx="2625" cy="2062"/>
              </a:xfrm>
            </p:grpSpPr>
            <p:sp>
              <p:nvSpPr>
                <p:cNvPr id="600" name="Freeform 1149"/>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1" name="Freeform 1150"/>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2" name="Freeform 1151"/>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3" name="Freeform 1152"/>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4" name="Freeform 1153"/>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88" name="Group 1154"/>
              <p:cNvGrpSpPr>
                <a:grpSpLocks noChangeAspect="1"/>
              </p:cNvGrpSpPr>
              <p:nvPr/>
            </p:nvGrpSpPr>
            <p:grpSpPr bwMode="auto">
              <a:xfrm>
                <a:off x="1247" y="3226"/>
                <a:ext cx="225" cy="340"/>
                <a:chOff x="213" y="1114"/>
                <a:chExt cx="2625" cy="2062"/>
              </a:xfrm>
            </p:grpSpPr>
            <p:sp>
              <p:nvSpPr>
                <p:cNvPr id="595" name="Freeform 1155"/>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6" name="Freeform 1156"/>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7" name="Freeform 1157"/>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8" name="Freeform 1158"/>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9" name="Freeform 1159"/>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89" name="Group 1160"/>
              <p:cNvGrpSpPr>
                <a:grpSpLocks noChangeAspect="1"/>
              </p:cNvGrpSpPr>
              <p:nvPr/>
            </p:nvGrpSpPr>
            <p:grpSpPr bwMode="auto">
              <a:xfrm>
                <a:off x="1472" y="3226"/>
                <a:ext cx="227" cy="340"/>
                <a:chOff x="213" y="1114"/>
                <a:chExt cx="2625" cy="2062"/>
              </a:xfrm>
            </p:grpSpPr>
            <p:sp>
              <p:nvSpPr>
                <p:cNvPr id="590" name="Freeform 1161"/>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1" name="Freeform 1162"/>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2" name="Freeform 1163"/>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3" name="Freeform 1164"/>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4" name="Freeform 1165"/>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7" name="Group 1166"/>
            <p:cNvGrpSpPr>
              <a:grpSpLocks noChangeAspect="1"/>
            </p:cNvGrpSpPr>
            <p:nvPr/>
          </p:nvGrpSpPr>
          <p:grpSpPr bwMode="auto">
            <a:xfrm>
              <a:off x="340" y="3206"/>
              <a:ext cx="248" cy="309"/>
              <a:chOff x="213" y="1114"/>
              <a:chExt cx="2625" cy="2062"/>
            </a:xfrm>
          </p:grpSpPr>
          <p:sp>
            <p:nvSpPr>
              <p:cNvPr id="581" name="Freeform 1167"/>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2" name="Freeform 1168"/>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3" name="Freeform 1169"/>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 name="Freeform 1170"/>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5" name="Freeform 1171"/>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8" name="Group 1172"/>
            <p:cNvGrpSpPr>
              <a:grpSpLocks/>
            </p:cNvGrpSpPr>
            <p:nvPr/>
          </p:nvGrpSpPr>
          <p:grpSpPr bwMode="auto">
            <a:xfrm>
              <a:off x="1820" y="3206"/>
              <a:ext cx="984" cy="309"/>
              <a:chOff x="1929" y="3226"/>
              <a:chExt cx="905" cy="340"/>
            </a:xfrm>
          </p:grpSpPr>
          <p:grpSp>
            <p:nvGrpSpPr>
              <p:cNvPr id="557" name="Group 1173"/>
              <p:cNvGrpSpPr>
                <a:grpSpLocks noChangeAspect="1"/>
              </p:cNvGrpSpPr>
              <p:nvPr/>
            </p:nvGrpSpPr>
            <p:grpSpPr bwMode="auto">
              <a:xfrm flipV="1">
                <a:off x="1929" y="3226"/>
                <a:ext cx="225" cy="340"/>
                <a:chOff x="213" y="1114"/>
                <a:chExt cx="2625" cy="2062"/>
              </a:xfrm>
            </p:grpSpPr>
            <p:sp>
              <p:nvSpPr>
                <p:cNvPr id="576" name="Freeform 1174"/>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7" name="Freeform 1175"/>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8" name="Freeform 1176"/>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9" name="Freeform 1177"/>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0" name="Freeform 1178"/>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8" name="Group 1179"/>
              <p:cNvGrpSpPr>
                <a:grpSpLocks noChangeAspect="1"/>
              </p:cNvGrpSpPr>
              <p:nvPr/>
            </p:nvGrpSpPr>
            <p:grpSpPr bwMode="auto">
              <a:xfrm flipV="1">
                <a:off x="2154" y="3226"/>
                <a:ext cx="228" cy="340"/>
                <a:chOff x="213" y="1114"/>
                <a:chExt cx="2625" cy="2062"/>
              </a:xfrm>
            </p:grpSpPr>
            <p:sp>
              <p:nvSpPr>
                <p:cNvPr id="571" name="Freeform 1180"/>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2" name="Freeform 1181"/>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3" name="Freeform 1182"/>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4" name="Freeform 1183"/>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5" name="Freeform 1184"/>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9" name="Group 1185"/>
              <p:cNvGrpSpPr>
                <a:grpSpLocks noChangeAspect="1"/>
              </p:cNvGrpSpPr>
              <p:nvPr/>
            </p:nvGrpSpPr>
            <p:grpSpPr bwMode="auto">
              <a:xfrm flipV="1">
                <a:off x="2382" y="3226"/>
                <a:ext cx="225" cy="340"/>
                <a:chOff x="213" y="1114"/>
                <a:chExt cx="2625" cy="2062"/>
              </a:xfrm>
            </p:grpSpPr>
            <p:sp>
              <p:nvSpPr>
                <p:cNvPr id="566" name="Freeform 1186"/>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7" name="Freeform 1187"/>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8" name="Freeform 1188"/>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9" name="Freeform 1189"/>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0" name="Freeform 1190"/>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0" name="Group 1191"/>
              <p:cNvGrpSpPr>
                <a:grpSpLocks noChangeAspect="1"/>
              </p:cNvGrpSpPr>
              <p:nvPr/>
            </p:nvGrpSpPr>
            <p:grpSpPr bwMode="auto">
              <a:xfrm flipV="1">
                <a:off x="2607" y="3226"/>
                <a:ext cx="227" cy="340"/>
                <a:chOff x="213" y="1114"/>
                <a:chExt cx="2625" cy="2062"/>
              </a:xfrm>
            </p:grpSpPr>
            <p:sp>
              <p:nvSpPr>
                <p:cNvPr id="561" name="Freeform 1192"/>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2" name="Freeform 1193"/>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 name="Freeform 1194"/>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 name="Freeform 1195"/>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 name="Freeform 1196"/>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9" name="Group 1197"/>
            <p:cNvGrpSpPr>
              <a:grpSpLocks noChangeAspect="1"/>
            </p:cNvGrpSpPr>
            <p:nvPr/>
          </p:nvGrpSpPr>
          <p:grpSpPr bwMode="auto">
            <a:xfrm flipV="1">
              <a:off x="1574" y="3206"/>
              <a:ext cx="246" cy="309"/>
              <a:chOff x="213" y="1114"/>
              <a:chExt cx="2625" cy="2062"/>
            </a:xfrm>
          </p:grpSpPr>
          <p:sp>
            <p:nvSpPr>
              <p:cNvPr id="552" name="Freeform 1198"/>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 name="Freeform 1199"/>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 name="Freeform 1200"/>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 name="Freeform 1201"/>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6" name="Freeform 1202"/>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80" name="Group 1203"/>
            <p:cNvGrpSpPr>
              <a:grpSpLocks/>
            </p:cNvGrpSpPr>
            <p:nvPr/>
          </p:nvGrpSpPr>
          <p:grpSpPr bwMode="auto">
            <a:xfrm>
              <a:off x="3051" y="3206"/>
              <a:ext cx="984" cy="309"/>
              <a:chOff x="3061" y="3226"/>
              <a:chExt cx="905" cy="340"/>
            </a:xfrm>
          </p:grpSpPr>
          <p:grpSp>
            <p:nvGrpSpPr>
              <p:cNvPr id="528" name="Group 1204"/>
              <p:cNvGrpSpPr>
                <a:grpSpLocks noChangeAspect="1"/>
              </p:cNvGrpSpPr>
              <p:nvPr/>
            </p:nvGrpSpPr>
            <p:grpSpPr bwMode="auto">
              <a:xfrm>
                <a:off x="3061" y="3226"/>
                <a:ext cx="225" cy="340"/>
                <a:chOff x="213" y="1114"/>
                <a:chExt cx="2625" cy="2062"/>
              </a:xfrm>
            </p:grpSpPr>
            <p:sp>
              <p:nvSpPr>
                <p:cNvPr id="547" name="Freeform 1205"/>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8" name="Freeform 1206"/>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9" name="Freeform 1207"/>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0" name="Freeform 1208"/>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1" name="Freeform 1209"/>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29" name="Group 1210"/>
              <p:cNvGrpSpPr>
                <a:grpSpLocks noChangeAspect="1"/>
              </p:cNvGrpSpPr>
              <p:nvPr/>
            </p:nvGrpSpPr>
            <p:grpSpPr bwMode="auto">
              <a:xfrm>
                <a:off x="3286" y="3226"/>
                <a:ext cx="228" cy="340"/>
                <a:chOff x="213" y="1114"/>
                <a:chExt cx="2625" cy="2062"/>
              </a:xfrm>
            </p:grpSpPr>
            <p:sp>
              <p:nvSpPr>
                <p:cNvPr id="542" name="Freeform 1211"/>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3" name="Freeform 1212"/>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4" name="Freeform 1213"/>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5" name="Freeform 1214"/>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6" name="Freeform 1215"/>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30" name="Group 1216"/>
              <p:cNvGrpSpPr>
                <a:grpSpLocks noChangeAspect="1"/>
              </p:cNvGrpSpPr>
              <p:nvPr/>
            </p:nvGrpSpPr>
            <p:grpSpPr bwMode="auto">
              <a:xfrm>
                <a:off x="3514" y="3226"/>
                <a:ext cx="225" cy="340"/>
                <a:chOff x="213" y="1114"/>
                <a:chExt cx="2625" cy="2062"/>
              </a:xfrm>
            </p:grpSpPr>
            <p:sp>
              <p:nvSpPr>
                <p:cNvPr id="537" name="Freeform 1217"/>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8" name="Freeform 1218"/>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9" name="Freeform 1219"/>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0" name="Freeform 1220"/>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1" name="Freeform 1221"/>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31" name="Group 1222"/>
              <p:cNvGrpSpPr>
                <a:grpSpLocks noChangeAspect="1"/>
              </p:cNvGrpSpPr>
              <p:nvPr/>
            </p:nvGrpSpPr>
            <p:grpSpPr bwMode="auto">
              <a:xfrm>
                <a:off x="3739" y="3226"/>
                <a:ext cx="227" cy="340"/>
                <a:chOff x="213" y="1114"/>
                <a:chExt cx="2625" cy="2062"/>
              </a:xfrm>
            </p:grpSpPr>
            <p:sp>
              <p:nvSpPr>
                <p:cNvPr id="532" name="Freeform 1223"/>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3" name="Freeform 1224"/>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4" name="Freeform 1225"/>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5" name="Freeform 1226"/>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6" name="Freeform 1227"/>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81" name="Group 1228"/>
            <p:cNvGrpSpPr>
              <a:grpSpLocks noChangeAspect="1"/>
            </p:cNvGrpSpPr>
            <p:nvPr/>
          </p:nvGrpSpPr>
          <p:grpSpPr bwMode="auto">
            <a:xfrm>
              <a:off x="2804" y="3206"/>
              <a:ext cx="247" cy="309"/>
              <a:chOff x="213" y="1114"/>
              <a:chExt cx="2625" cy="2062"/>
            </a:xfrm>
          </p:grpSpPr>
          <p:sp>
            <p:nvSpPr>
              <p:cNvPr id="523" name="Freeform 1229"/>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4" name="Freeform 1230"/>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5" name="Freeform 1231"/>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6" name="Freeform 1232"/>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7" name="Freeform 1233"/>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82" name="Group 1234"/>
            <p:cNvGrpSpPr>
              <a:grpSpLocks/>
            </p:cNvGrpSpPr>
            <p:nvPr/>
          </p:nvGrpSpPr>
          <p:grpSpPr bwMode="auto">
            <a:xfrm>
              <a:off x="4285" y="3206"/>
              <a:ext cx="983" cy="309"/>
              <a:chOff x="4196" y="3226"/>
              <a:chExt cx="905" cy="340"/>
            </a:xfrm>
          </p:grpSpPr>
          <p:grpSp>
            <p:nvGrpSpPr>
              <p:cNvPr id="499" name="Group 1235"/>
              <p:cNvGrpSpPr>
                <a:grpSpLocks noChangeAspect="1"/>
              </p:cNvGrpSpPr>
              <p:nvPr/>
            </p:nvGrpSpPr>
            <p:grpSpPr bwMode="auto">
              <a:xfrm flipV="1">
                <a:off x="4196" y="3226"/>
                <a:ext cx="225" cy="340"/>
                <a:chOff x="213" y="1114"/>
                <a:chExt cx="2625" cy="2062"/>
              </a:xfrm>
            </p:grpSpPr>
            <p:sp>
              <p:nvSpPr>
                <p:cNvPr id="518" name="Freeform 1236"/>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9" name="Freeform 1237"/>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0" name="Freeform 1238"/>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1" name="Freeform 1239"/>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 name="Freeform 1240"/>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00" name="Group 1241"/>
              <p:cNvGrpSpPr>
                <a:grpSpLocks noChangeAspect="1"/>
              </p:cNvGrpSpPr>
              <p:nvPr/>
            </p:nvGrpSpPr>
            <p:grpSpPr bwMode="auto">
              <a:xfrm flipV="1">
                <a:off x="4421" y="3226"/>
                <a:ext cx="227" cy="340"/>
                <a:chOff x="213" y="1114"/>
                <a:chExt cx="2625" cy="2062"/>
              </a:xfrm>
            </p:grpSpPr>
            <p:sp>
              <p:nvSpPr>
                <p:cNvPr id="513" name="Freeform 1242"/>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4" name="Freeform 1243"/>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5" name="Freeform 1244"/>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6" name="Freeform 1245"/>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7" name="Freeform 1246"/>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01" name="Group 1247"/>
              <p:cNvGrpSpPr>
                <a:grpSpLocks noChangeAspect="1"/>
              </p:cNvGrpSpPr>
              <p:nvPr/>
            </p:nvGrpSpPr>
            <p:grpSpPr bwMode="auto">
              <a:xfrm flipV="1">
                <a:off x="4648" y="3226"/>
                <a:ext cx="225" cy="340"/>
                <a:chOff x="213" y="1114"/>
                <a:chExt cx="2625" cy="2062"/>
              </a:xfrm>
            </p:grpSpPr>
            <p:sp>
              <p:nvSpPr>
                <p:cNvPr id="508" name="Freeform 1248"/>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9" name="Freeform 1249"/>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0" name="Freeform 1250"/>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1" name="Freeform 1251"/>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 name="Freeform 1252"/>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02" name="Group 1253"/>
              <p:cNvGrpSpPr>
                <a:grpSpLocks noChangeAspect="1"/>
              </p:cNvGrpSpPr>
              <p:nvPr/>
            </p:nvGrpSpPr>
            <p:grpSpPr bwMode="auto">
              <a:xfrm flipV="1">
                <a:off x="4873" y="3226"/>
                <a:ext cx="228" cy="340"/>
                <a:chOff x="213" y="1114"/>
                <a:chExt cx="2625" cy="2062"/>
              </a:xfrm>
            </p:grpSpPr>
            <p:sp>
              <p:nvSpPr>
                <p:cNvPr id="503" name="Freeform 1254"/>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4" name="Freeform 1255"/>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5" name="Freeform 1256"/>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6" name="Freeform 1257"/>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7" name="Freeform 1258"/>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83" name="Group 1259"/>
            <p:cNvGrpSpPr>
              <a:grpSpLocks noChangeAspect="1"/>
            </p:cNvGrpSpPr>
            <p:nvPr/>
          </p:nvGrpSpPr>
          <p:grpSpPr bwMode="auto">
            <a:xfrm flipV="1">
              <a:off x="4038" y="3206"/>
              <a:ext cx="247" cy="309"/>
              <a:chOff x="213" y="1114"/>
              <a:chExt cx="2625" cy="2062"/>
            </a:xfrm>
          </p:grpSpPr>
          <p:sp>
            <p:nvSpPr>
              <p:cNvPr id="494" name="Freeform 1260"/>
              <p:cNvSpPr>
                <a:spLocks noChangeAspect="1"/>
              </p:cNvSpPr>
              <p:nvPr/>
            </p:nvSpPr>
            <p:spPr bwMode="auto">
              <a:xfrm>
                <a:off x="213" y="1204"/>
                <a:ext cx="472" cy="944"/>
              </a:xfrm>
              <a:custGeom>
                <a:avLst/>
                <a:gdLst>
                  <a:gd name="T0" fmla="*/ 7 w 472"/>
                  <a:gd name="T1" fmla="*/ 919 h 944"/>
                  <a:gd name="T2" fmla="*/ 13 w 472"/>
                  <a:gd name="T3" fmla="*/ 901 h 944"/>
                  <a:gd name="T4" fmla="*/ 25 w 472"/>
                  <a:gd name="T5" fmla="*/ 877 h 944"/>
                  <a:gd name="T6" fmla="*/ 31 w 472"/>
                  <a:gd name="T7" fmla="*/ 859 h 944"/>
                  <a:gd name="T8" fmla="*/ 43 w 472"/>
                  <a:gd name="T9" fmla="*/ 829 h 944"/>
                  <a:gd name="T10" fmla="*/ 49 w 472"/>
                  <a:gd name="T11" fmla="*/ 811 h 944"/>
                  <a:gd name="T12" fmla="*/ 61 w 472"/>
                  <a:gd name="T13" fmla="*/ 786 h 944"/>
                  <a:gd name="T14" fmla="*/ 67 w 472"/>
                  <a:gd name="T15" fmla="*/ 768 h 944"/>
                  <a:gd name="T16" fmla="*/ 79 w 472"/>
                  <a:gd name="T17" fmla="*/ 744 h 944"/>
                  <a:gd name="T18" fmla="*/ 85 w 472"/>
                  <a:gd name="T19" fmla="*/ 720 h 944"/>
                  <a:gd name="T20" fmla="*/ 97 w 472"/>
                  <a:gd name="T21" fmla="*/ 702 h 944"/>
                  <a:gd name="T22" fmla="*/ 103 w 472"/>
                  <a:gd name="T23" fmla="*/ 678 h 944"/>
                  <a:gd name="T24" fmla="*/ 115 w 472"/>
                  <a:gd name="T25" fmla="*/ 659 h 944"/>
                  <a:gd name="T26" fmla="*/ 121 w 472"/>
                  <a:gd name="T27" fmla="*/ 635 h 944"/>
                  <a:gd name="T28" fmla="*/ 134 w 472"/>
                  <a:gd name="T29" fmla="*/ 617 h 944"/>
                  <a:gd name="T30" fmla="*/ 140 w 472"/>
                  <a:gd name="T31" fmla="*/ 593 h 944"/>
                  <a:gd name="T32" fmla="*/ 152 w 472"/>
                  <a:gd name="T33" fmla="*/ 575 h 944"/>
                  <a:gd name="T34" fmla="*/ 158 w 472"/>
                  <a:gd name="T35" fmla="*/ 551 h 944"/>
                  <a:gd name="T36" fmla="*/ 170 w 472"/>
                  <a:gd name="T37" fmla="*/ 532 h 944"/>
                  <a:gd name="T38" fmla="*/ 176 w 472"/>
                  <a:gd name="T39" fmla="*/ 508 h 944"/>
                  <a:gd name="T40" fmla="*/ 188 w 472"/>
                  <a:gd name="T41" fmla="*/ 490 h 944"/>
                  <a:gd name="T42" fmla="*/ 194 w 472"/>
                  <a:gd name="T43" fmla="*/ 466 h 944"/>
                  <a:gd name="T44" fmla="*/ 206 w 472"/>
                  <a:gd name="T45" fmla="*/ 448 h 944"/>
                  <a:gd name="T46" fmla="*/ 212 w 472"/>
                  <a:gd name="T47" fmla="*/ 430 h 944"/>
                  <a:gd name="T48" fmla="*/ 224 w 472"/>
                  <a:gd name="T49" fmla="*/ 405 h 944"/>
                  <a:gd name="T50" fmla="*/ 236 w 472"/>
                  <a:gd name="T51" fmla="*/ 387 h 944"/>
                  <a:gd name="T52" fmla="*/ 242 w 472"/>
                  <a:gd name="T53" fmla="*/ 363 h 944"/>
                  <a:gd name="T54" fmla="*/ 261 w 472"/>
                  <a:gd name="T55" fmla="*/ 333 h 944"/>
                  <a:gd name="T56" fmla="*/ 273 w 472"/>
                  <a:gd name="T57" fmla="*/ 309 h 944"/>
                  <a:gd name="T58" fmla="*/ 285 w 472"/>
                  <a:gd name="T59" fmla="*/ 284 h 944"/>
                  <a:gd name="T60" fmla="*/ 297 w 472"/>
                  <a:gd name="T61" fmla="*/ 266 h 944"/>
                  <a:gd name="T62" fmla="*/ 309 w 472"/>
                  <a:gd name="T63" fmla="*/ 242 h 944"/>
                  <a:gd name="T64" fmla="*/ 315 w 472"/>
                  <a:gd name="T65" fmla="*/ 224 h 944"/>
                  <a:gd name="T66" fmla="*/ 333 w 472"/>
                  <a:gd name="T67" fmla="*/ 200 h 944"/>
                  <a:gd name="T68" fmla="*/ 339 w 472"/>
                  <a:gd name="T69" fmla="*/ 182 h 944"/>
                  <a:gd name="T70" fmla="*/ 357 w 472"/>
                  <a:gd name="T71" fmla="*/ 151 h 944"/>
                  <a:gd name="T72" fmla="*/ 375 w 472"/>
                  <a:gd name="T73" fmla="*/ 121 h 944"/>
                  <a:gd name="T74" fmla="*/ 394 w 472"/>
                  <a:gd name="T75" fmla="*/ 103 h 944"/>
                  <a:gd name="T76" fmla="*/ 412 w 472"/>
                  <a:gd name="T77" fmla="*/ 79 h 944"/>
                  <a:gd name="T78" fmla="*/ 430 w 472"/>
                  <a:gd name="T79" fmla="*/ 55 h 944"/>
                  <a:gd name="T80" fmla="*/ 442 w 472"/>
                  <a:gd name="T81" fmla="*/ 37 h 944"/>
                  <a:gd name="T82" fmla="*/ 460 w 472"/>
                  <a:gd name="T83" fmla="*/ 1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944">
                    <a:moveTo>
                      <a:pt x="0" y="944"/>
                    </a:moveTo>
                    <a:lnTo>
                      <a:pt x="0" y="926"/>
                    </a:lnTo>
                    <a:lnTo>
                      <a:pt x="7" y="919"/>
                    </a:lnTo>
                    <a:lnTo>
                      <a:pt x="7" y="913"/>
                    </a:lnTo>
                    <a:lnTo>
                      <a:pt x="13" y="907"/>
                    </a:lnTo>
                    <a:lnTo>
                      <a:pt x="13" y="901"/>
                    </a:lnTo>
                    <a:lnTo>
                      <a:pt x="19" y="895"/>
                    </a:lnTo>
                    <a:lnTo>
                      <a:pt x="19" y="883"/>
                    </a:lnTo>
                    <a:lnTo>
                      <a:pt x="25" y="877"/>
                    </a:lnTo>
                    <a:lnTo>
                      <a:pt x="25" y="871"/>
                    </a:lnTo>
                    <a:lnTo>
                      <a:pt x="31" y="865"/>
                    </a:lnTo>
                    <a:lnTo>
                      <a:pt x="31" y="859"/>
                    </a:lnTo>
                    <a:lnTo>
                      <a:pt x="37" y="847"/>
                    </a:lnTo>
                    <a:lnTo>
                      <a:pt x="37" y="835"/>
                    </a:lnTo>
                    <a:lnTo>
                      <a:pt x="43" y="829"/>
                    </a:lnTo>
                    <a:lnTo>
                      <a:pt x="43" y="823"/>
                    </a:lnTo>
                    <a:lnTo>
                      <a:pt x="49" y="817"/>
                    </a:lnTo>
                    <a:lnTo>
                      <a:pt x="49" y="811"/>
                    </a:lnTo>
                    <a:lnTo>
                      <a:pt x="55" y="805"/>
                    </a:lnTo>
                    <a:lnTo>
                      <a:pt x="55" y="792"/>
                    </a:lnTo>
                    <a:lnTo>
                      <a:pt x="61" y="786"/>
                    </a:lnTo>
                    <a:lnTo>
                      <a:pt x="61" y="780"/>
                    </a:lnTo>
                    <a:lnTo>
                      <a:pt x="67" y="774"/>
                    </a:lnTo>
                    <a:lnTo>
                      <a:pt x="67" y="768"/>
                    </a:lnTo>
                    <a:lnTo>
                      <a:pt x="73" y="762"/>
                    </a:lnTo>
                    <a:lnTo>
                      <a:pt x="73" y="756"/>
                    </a:lnTo>
                    <a:lnTo>
                      <a:pt x="79" y="744"/>
                    </a:lnTo>
                    <a:lnTo>
                      <a:pt x="79" y="732"/>
                    </a:lnTo>
                    <a:lnTo>
                      <a:pt x="85" y="726"/>
                    </a:lnTo>
                    <a:lnTo>
                      <a:pt x="85" y="720"/>
                    </a:lnTo>
                    <a:lnTo>
                      <a:pt x="91" y="714"/>
                    </a:lnTo>
                    <a:lnTo>
                      <a:pt x="91" y="708"/>
                    </a:lnTo>
                    <a:lnTo>
                      <a:pt x="97" y="702"/>
                    </a:lnTo>
                    <a:lnTo>
                      <a:pt x="97" y="690"/>
                    </a:lnTo>
                    <a:lnTo>
                      <a:pt x="103" y="684"/>
                    </a:lnTo>
                    <a:lnTo>
                      <a:pt x="103" y="678"/>
                    </a:lnTo>
                    <a:lnTo>
                      <a:pt x="109" y="672"/>
                    </a:lnTo>
                    <a:lnTo>
                      <a:pt x="109" y="665"/>
                    </a:lnTo>
                    <a:lnTo>
                      <a:pt x="115" y="659"/>
                    </a:lnTo>
                    <a:lnTo>
                      <a:pt x="115" y="647"/>
                    </a:lnTo>
                    <a:lnTo>
                      <a:pt x="121" y="641"/>
                    </a:lnTo>
                    <a:lnTo>
                      <a:pt x="121" y="635"/>
                    </a:lnTo>
                    <a:lnTo>
                      <a:pt x="128" y="629"/>
                    </a:lnTo>
                    <a:lnTo>
                      <a:pt x="128" y="623"/>
                    </a:lnTo>
                    <a:lnTo>
                      <a:pt x="134" y="617"/>
                    </a:lnTo>
                    <a:lnTo>
                      <a:pt x="134" y="611"/>
                    </a:lnTo>
                    <a:lnTo>
                      <a:pt x="140" y="605"/>
                    </a:lnTo>
                    <a:lnTo>
                      <a:pt x="140" y="593"/>
                    </a:lnTo>
                    <a:lnTo>
                      <a:pt x="146" y="587"/>
                    </a:lnTo>
                    <a:lnTo>
                      <a:pt x="146" y="581"/>
                    </a:lnTo>
                    <a:lnTo>
                      <a:pt x="152" y="575"/>
                    </a:lnTo>
                    <a:lnTo>
                      <a:pt x="152" y="569"/>
                    </a:lnTo>
                    <a:lnTo>
                      <a:pt x="158" y="563"/>
                    </a:lnTo>
                    <a:lnTo>
                      <a:pt x="158" y="551"/>
                    </a:lnTo>
                    <a:lnTo>
                      <a:pt x="164" y="545"/>
                    </a:lnTo>
                    <a:lnTo>
                      <a:pt x="164" y="538"/>
                    </a:lnTo>
                    <a:lnTo>
                      <a:pt x="170" y="532"/>
                    </a:lnTo>
                    <a:lnTo>
                      <a:pt x="170" y="526"/>
                    </a:lnTo>
                    <a:lnTo>
                      <a:pt x="176" y="520"/>
                    </a:lnTo>
                    <a:lnTo>
                      <a:pt x="176" y="508"/>
                    </a:lnTo>
                    <a:lnTo>
                      <a:pt x="182" y="502"/>
                    </a:lnTo>
                    <a:lnTo>
                      <a:pt x="182" y="496"/>
                    </a:lnTo>
                    <a:lnTo>
                      <a:pt x="188" y="490"/>
                    </a:lnTo>
                    <a:lnTo>
                      <a:pt x="188" y="484"/>
                    </a:lnTo>
                    <a:lnTo>
                      <a:pt x="194" y="478"/>
                    </a:lnTo>
                    <a:lnTo>
                      <a:pt x="194" y="466"/>
                    </a:lnTo>
                    <a:lnTo>
                      <a:pt x="200" y="460"/>
                    </a:lnTo>
                    <a:lnTo>
                      <a:pt x="200" y="454"/>
                    </a:lnTo>
                    <a:lnTo>
                      <a:pt x="206" y="448"/>
                    </a:lnTo>
                    <a:lnTo>
                      <a:pt x="206" y="442"/>
                    </a:lnTo>
                    <a:lnTo>
                      <a:pt x="212" y="436"/>
                    </a:lnTo>
                    <a:lnTo>
                      <a:pt x="212" y="430"/>
                    </a:lnTo>
                    <a:lnTo>
                      <a:pt x="218" y="424"/>
                    </a:lnTo>
                    <a:lnTo>
                      <a:pt x="218" y="411"/>
                    </a:lnTo>
                    <a:lnTo>
                      <a:pt x="224" y="405"/>
                    </a:lnTo>
                    <a:lnTo>
                      <a:pt x="230" y="399"/>
                    </a:lnTo>
                    <a:lnTo>
                      <a:pt x="230" y="393"/>
                    </a:lnTo>
                    <a:lnTo>
                      <a:pt x="236" y="387"/>
                    </a:lnTo>
                    <a:lnTo>
                      <a:pt x="236" y="375"/>
                    </a:lnTo>
                    <a:lnTo>
                      <a:pt x="242" y="369"/>
                    </a:lnTo>
                    <a:lnTo>
                      <a:pt x="242" y="363"/>
                    </a:lnTo>
                    <a:lnTo>
                      <a:pt x="255" y="351"/>
                    </a:lnTo>
                    <a:lnTo>
                      <a:pt x="255" y="339"/>
                    </a:lnTo>
                    <a:lnTo>
                      <a:pt x="261" y="333"/>
                    </a:lnTo>
                    <a:lnTo>
                      <a:pt x="261" y="327"/>
                    </a:lnTo>
                    <a:lnTo>
                      <a:pt x="273" y="315"/>
                    </a:lnTo>
                    <a:lnTo>
                      <a:pt x="273" y="309"/>
                    </a:lnTo>
                    <a:lnTo>
                      <a:pt x="279" y="303"/>
                    </a:lnTo>
                    <a:lnTo>
                      <a:pt x="279" y="291"/>
                    </a:lnTo>
                    <a:lnTo>
                      <a:pt x="285" y="284"/>
                    </a:lnTo>
                    <a:lnTo>
                      <a:pt x="291" y="278"/>
                    </a:lnTo>
                    <a:lnTo>
                      <a:pt x="291" y="272"/>
                    </a:lnTo>
                    <a:lnTo>
                      <a:pt x="297" y="266"/>
                    </a:lnTo>
                    <a:lnTo>
                      <a:pt x="297" y="254"/>
                    </a:lnTo>
                    <a:lnTo>
                      <a:pt x="303" y="248"/>
                    </a:lnTo>
                    <a:lnTo>
                      <a:pt x="309" y="242"/>
                    </a:lnTo>
                    <a:lnTo>
                      <a:pt x="309" y="236"/>
                    </a:lnTo>
                    <a:lnTo>
                      <a:pt x="315" y="230"/>
                    </a:lnTo>
                    <a:lnTo>
                      <a:pt x="315" y="224"/>
                    </a:lnTo>
                    <a:lnTo>
                      <a:pt x="327" y="212"/>
                    </a:lnTo>
                    <a:lnTo>
                      <a:pt x="327" y="206"/>
                    </a:lnTo>
                    <a:lnTo>
                      <a:pt x="333" y="200"/>
                    </a:lnTo>
                    <a:lnTo>
                      <a:pt x="333" y="194"/>
                    </a:lnTo>
                    <a:lnTo>
                      <a:pt x="339" y="188"/>
                    </a:lnTo>
                    <a:lnTo>
                      <a:pt x="339" y="182"/>
                    </a:lnTo>
                    <a:lnTo>
                      <a:pt x="345" y="176"/>
                    </a:lnTo>
                    <a:lnTo>
                      <a:pt x="357" y="164"/>
                    </a:lnTo>
                    <a:lnTo>
                      <a:pt x="357" y="151"/>
                    </a:lnTo>
                    <a:lnTo>
                      <a:pt x="363" y="145"/>
                    </a:lnTo>
                    <a:lnTo>
                      <a:pt x="375" y="133"/>
                    </a:lnTo>
                    <a:lnTo>
                      <a:pt x="375" y="121"/>
                    </a:lnTo>
                    <a:lnTo>
                      <a:pt x="382" y="115"/>
                    </a:lnTo>
                    <a:lnTo>
                      <a:pt x="388" y="109"/>
                    </a:lnTo>
                    <a:lnTo>
                      <a:pt x="394" y="103"/>
                    </a:lnTo>
                    <a:lnTo>
                      <a:pt x="394" y="97"/>
                    </a:lnTo>
                    <a:lnTo>
                      <a:pt x="400" y="91"/>
                    </a:lnTo>
                    <a:lnTo>
                      <a:pt x="412" y="79"/>
                    </a:lnTo>
                    <a:lnTo>
                      <a:pt x="412" y="73"/>
                    </a:lnTo>
                    <a:lnTo>
                      <a:pt x="418" y="67"/>
                    </a:lnTo>
                    <a:lnTo>
                      <a:pt x="430" y="55"/>
                    </a:lnTo>
                    <a:lnTo>
                      <a:pt x="430" y="49"/>
                    </a:lnTo>
                    <a:lnTo>
                      <a:pt x="436" y="43"/>
                    </a:lnTo>
                    <a:lnTo>
                      <a:pt x="442" y="37"/>
                    </a:lnTo>
                    <a:lnTo>
                      <a:pt x="448" y="30"/>
                    </a:lnTo>
                    <a:lnTo>
                      <a:pt x="460" y="18"/>
                    </a:lnTo>
                    <a:lnTo>
                      <a:pt x="460" y="12"/>
                    </a:lnTo>
                    <a:lnTo>
                      <a:pt x="466" y="6"/>
                    </a:lnTo>
                    <a:lnTo>
                      <a:pt x="472" y="0"/>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5" name="Freeform 1261"/>
              <p:cNvSpPr>
                <a:spLocks noChangeAspect="1"/>
              </p:cNvSpPr>
              <p:nvPr/>
            </p:nvSpPr>
            <p:spPr bwMode="auto">
              <a:xfrm>
                <a:off x="685" y="1114"/>
                <a:ext cx="653" cy="592"/>
              </a:xfrm>
              <a:custGeom>
                <a:avLst/>
                <a:gdLst>
                  <a:gd name="T0" fmla="*/ 12 w 653"/>
                  <a:gd name="T1" fmla="*/ 78 h 592"/>
                  <a:gd name="T2" fmla="*/ 30 w 653"/>
                  <a:gd name="T3" fmla="*/ 60 h 592"/>
                  <a:gd name="T4" fmla="*/ 49 w 653"/>
                  <a:gd name="T5" fmla="*/ 48 h 592"/>
                  <a:gd name="T6" fmla="*/ 67 w 653"/>
                  <a:gd name="T7" fmla="*/ 36 h 592"/>
                  <a:gd name="T8" fmla="*/ 85 w 653"/>
                  <a:gd name="T9" fmla="*/ 24 h 592"/>
                  <a:gd name="T10" fmla="*/ 103 w 653"/>
                  <a:gd name="T11" fmla="*/ 12 h 592"/>
                  <a:gd name="T12" fmla="*/ 121 w 653"/>
                  <a:gd name="T13" fmla="*/ 6 h 592"/>
                  <a:gd name="T14" fmla="*/ 139 w 653"/>
                  <a:gd name="T15" fmla="*/ 0 h 592"/>
                  <a:gd name="T16" fmla="*/ 157 w 653"/>
                  <a:gd name="T17" fmla="*/ 0 h 592"/>
                  <a:gd name="T18" fmla="*/ 176 w 653"/>
                  <a:gd name="T19" fmla="*/ 0 h 592"/>
                  <a:gd name="T20" fmla="*/ 194 w 653"/>
                  <a:gd name="T21" fmla="*/ 0 h 592"/>
                  <a:gd name="T22" fmla="*/ 212 w 653"/>
                  <a:gd name="T23" fmla="*/ 0 h 592"/>
                  <a:gd name="T24" fmla="*/ 230 w 653"/>
                  <a:gd name="T25" fmla="*/ 6 h 592"/>
                  <a:gd name="T26" fmla="*/ 248 w 653"/>
                  <a:gd name="T27" fmla="*/ 12 h 592"/>
                  <a:gd name="T28" fmla="*/ 266 w 653"/>
                  <a:gd name="T29" fmla="*/ 18 h 592"/>
                  <a:gd name="T30" fmla="*/ 284 w 653"/>
                  <a:gd name="T31" fmla="*/ 30 h 592"/>
                  <a:gd name="T32" fmla="*/ 303 w 653"/>
                  <a:gd name="T33" fmla="*/ 42 h 592"/>
                  <a:gd name="T34" fmla="*/ 321 w 653"/>
                  <a:gd name="T35" fmla="*/ 54 h 592"/>
                  <a:gd name="T36" fmla="*/ 339 w 653"/>
                  <a:gd name="T37" fmla="*/ 72 h 592"/>
                  <a:gd name="T38" fmla="*/ 357 w 653"/>
                  <a:gd name="T39" fmla="*/ 84 h 592"/>
                  <a:gd name="T40" fmla="*/ 375 w 653"/>
                  <a:gd name="T41" fmla="*/ 108 h 592"/>
                  <a:gd name="T42" fmla="*/ 393 w 653"/>
                  <a:gd name="T43" fmla="*/ 127 h 592"/>
                  <a:gd name="T44" fmla="*/ 411 w 653"/>
                  <a:gd name="T45" fmla="*/ 151 h 592"/>
                  <a:gd name="T46" fmla="*/ 430 w 653"/>
                  <a:gd name="T47" fmla="*/ 175 h 592"/>
                  <a:gd name="T48" fmla="*/ 442 w 653"/>
                  <a:gd name="T49" fmla="*/ 193 h 592"/>
                  <a:gd name="T50" fmla="*/ 460 w 653"/>
                  <a:gd name="T51" fmla="*/ 223 h 592"/>
                  <a:gd name="T52" fmla="*/ 478 w 653"/>
                  <a:gd name="T53" fmla="*/ 241 h 592"/>
                  <a:gd name="T54" fmla="*/ 490 w 653"/>
                  <a:gd name="T55" fmla="*/ 266 h 592"/>
                  <a:gd name="T56" fmla="*/ 502 w 653"/>
                  <a:gd name="T57" fmla="*/ 284 h 592"/>
                  <a:gd name="T58" fmla="*/ 514 w 653"/>
                  <a:gd name="T59" fmla="*/ 308 h 592"/>
                  <a:gd name="T60" fmla="*/ 526 w 653"/>
                  <a:gd name="T61" fmla="*/ 326 h 592"/>
                  <a:gd name="T62" fmla="*/ 539 w 653"/>
                  <a:gd name="T63" fmla="*/ 356 h 592"/>
                  <a:gd name="T64" fmla="*/ 551 w 653"/>
                  <a:gd name="T65" fmla="*/ 374 h 592"/>
                  <a:gd name="T66" fmla="*/ 569 w 653"/>
                  <a:gd name="T67" fmla="*/ 405 h 592"/>
                  <a:gd name="T68" fmla="*/ 575 w 653"/>
                  <a:gd name="T69" fmla="*/ 423 h 592"/>
                  <a:gd name="T70" fmla="*/ 587 w 653"/>
                  <a:gd name="T71" fmla="*/ 447 h 592"/>
                  <a:gd name="T72" fmla="*/ 599 w 653"/>
                  <a:gd name="T73" fmla="*/ 465 h 592"/>
                  <a:gd name="T74" fmla="*/ 605 w 653"/>
                  <a:gd name="T75" fmla="*/ 489 h 592"/>
                  <a:gd name="T76" fmla="*/ 623 w 653"/>
                  <a:gd name="T77" fmla="*/ 520 h 592"/>
                  <a:gd name="T78" fmla="*/ 629 w 653"/>
                  <a:gd name="T79" fmla="*/ 538 h 592"/>
                  <a:gd name="T80" fmla="*/ 641 w 653"/>
                  <a:gd name="T81" fmla="*/ 556 h 592"/>
                  <a:gd name="T82" fmla="*/ 647 w 653"/>
                  <a:gd name="T83" fmla="*/ 5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3" h="592">
                    <a:moveTo>
                      <a:pt x="0" y="90"/>
                    </a:moveTo>
                    <a:lnTo>
                      <a:pt x="6" y="84"/>
                    </a:lnTo>
                    <a:lnTo>
                      <a:pt x="12" y="78"/>
                    </a:lnTo>
                    <a:lnTo>
                      <a:pt x="18" y="72"/>
                    </a:lnTo>
                    <a:lnTo>
                      <a:pt x="24" y="66"/>
                    </a:lnTo>
                    <a:lnTo>
                      <a:pt x="30" y="60"/>
                    </a:lnTo>
                    <a:lnTo>
                      <a:pt x="37" y="60"/>
                    </a:lnTo>
                    <a:lnTo>
                      <a:pt x="43" y="54"/>
                    </a:lnTo>
                    <a:lnTo>
                      <a:pt x="49" y="48"/>
                    </a:lnTo>
                    <a:lnTo>
                      <a:pt x="55" y="42"/>
                    </a:lnTo>
                    <a:lnTo>
                      <a:pt x="61" y="36"/>
                    </a:lnTo>
                    <a:lnTo>
                      <a:pt x="67" y="36"/>
                    </a:lnTo>
                    <a:lnTo>
                      <a:pt x="73" y="30"/>
                    </a:lnTo>
                    <a:lnTo>
                      <a:pt x="79" y="30"/>
                    </a:lnTo>
                    <a:lnTo>
                      <a:pt x="85" y="24"/>
                    </a:lnTo>
                    <a:lnTo>
                      <a:pt x="91" y="18"/>
                    </a:lnTo>
                    <a:lnTo>
                      <a:pt x="97" y="18"/>
                    </a:lnTo>
                    <a:lnTo>
                      <a:pt x="103" y="12"/>
                    </a:lnTo>
                    <a:lnTo>
                      <a:pt x="109" y="12"/>
                    </a:lnTo>
                    <a:lnTo>
                      <a:pt x="115" y="12"/>
                    </a:lnTo>
                    <a:lnTo>
                      <a:pt x="121" y="6"/>
                    </a:lnTo>
                    <a:lnTo>
                      <a:pt x="127" y="6"/>
                    </a:lnTo>
                    <a:lnTo>
                      <a:pt x="133" y="6"/>
                    </a:lnTo>
                    <a:lnTo>
                      <a:pt x="139" y="0"/>
                    </a:lnTo>
                    <a:lnTo>
                      <a:pt x="145" y="0"/>
                    </a:lnTo>
                    <a:lnTo>
                      <a:pt x="151" y="0"/>
                    </a:lnTo>
                    <a:lnTo>
                      <a:pt x="157" y="0"/>
                    </a:lnTo>
                    <a:lnTo>
                      <a:pt x="164" y="0"/>
                    </a:lnTo>
                    <a:lnTo>
                      <a:pt x="170" y="0"/>
                    </a:lnTo>
                    <a:lnTo>
                      <a:pt x="176" y="0"/>
                    </a:lnTo>
                    <a:lnTo>
                      <a:pt x="182" y="0"/>
                    </a:lnTo>
                    <a:lnTo>
                      <a:pt x="188" y="0"/>
                    </a:lnTo>
                    <a:lnTo>
                      <a:pt x="194" y="0"/>
                    </a:lnTo>
                    <a:lnTo>
                      <a:pt x="200" y="0"/>
                    </a:lnTo>
                    <a:lnTo>
                      <a:pt x="206" y="0"/>
                    </a:lnTo>
                    <a:lnTo>
                      <a:pt x="212" y="0"/>
                    </a:lnTo>
                    <a:lnTo>
                      <a:pt x="218" y="0"/>
                    </a:lnTo>
                    <a:lnTo>
                      <a:pt x="224" y="0"/>
                    </a:lnTo>
                    <a:lnTo>
                      <a:pt x="230" y="6"/>
                    </a:lnTo>
                    <a:lnTo>
                      <a:pt x="236" y="6"/>
                    </a:lnTo>
                    <a:lnTo>
                      <a:pt x="242" y="6"/>
                    </a:lnTo>
                    <a:lnTo>
                      <a:pt x="248" y="12"/>
                    </a:lnTo>
                    <a:lnTo>
                      <a:pt x="254" y="12"/>
                    </a:lnTo>
                    <a:lnTo>
                      <a:pt x="260" y="18"/>
                    </a:lnTo>
                    <a:lnTo>
                      <a:pt x="266" y="18"/>
                    </a:lnTo>
                    <a:lnTo>
                      <a:pt x="272" y="24"/>
                    </a:lnTo>
                    <a:lnTo>
                      <a:pt x="278" y="24"/>
                    </a:lnTo>
                    <a:lnTo>
                      <a:pt x="284" y="30"/>
                    </a:lnTo>
                    <a:lnTo>
                      <a:pt x="291" y="30"/>
                    </a:lnTo>
                    <a:lnTo>
                      <a:pt x="297" y="36"/>
                    </a:lnTo>
                    <a:lnTo>
                      <a:pt x="303" y="42"/>
                    </a:lnTo>
                    <a:lnTo>
                      <a:pt x="309" y="48"/>
                    </a:lnTo>
                    <a:lnTo>
                      <a:pt x="315" y="48"/>
                    </a:lnTo>
                    <a:lnTo>
                      <a:pt x="321" y="54"/>
                    </a:lnTo>
                    <a:lnTo>
                      <a:pt x="327" y="60"/>
                    </a:lnTo>
                    <a:lnTo>
                      <a:pt x="333" y="66"/>
                    </a:lnTo>
                    <a:lnTo>
                      <a:pt x="339" y="72"/>
                    </a:lnTo>
                    <a:lnTo>
                      <a:pt x="345" y="78"/>
                    </a:lnTo>
                    <a:lnTo>
                      <a:pt x="351" y="84"/>
                    </a:lnTo>
                    <a:lnTo>
                      <a:pt x="357" y="84"/>
                    </a:lnTo>
                    <a:lnTo>
                      <a:pt x="369" y="96"/>
                    </a:lnTo>
                    <a:lnTo>
                      <a:pt x="369" y="102"/>
                    </a:lnTo>
                    <a:lnTo>
                      <a:pt x="375" y="108"/>
                    </a:lnTo>
                    <a:lnTo>
                      <a:pt x="381" y="114"/>
                    </a:lnTo>
                    <a:lnTo>
                      <a:pt x="387" y="120"/>
                    </a:lnTo>
                    <a:lnTo>
                      <a:pt x="393" y="127"/>
                    </a:lnTo>
                    <a:lnTo>
                      <a:pt x="405" y="139"/>
                    </a:lnTo>
                    <a:lnTo>
                      <a:pt x="405" y="145"/>
                    </a:lnTo>
                    <a:lnTo>
                      <a:pt x="411" y="151"/>
                    </a:lnTo>
                    <a:lnTo>
                      <a:pt x="424" y="163"/>
                    </a:lnTo>
                    <a:lnTo>
                      <a:pt x="424" y="169"/>
                    </a:lnTo>
                    <a:lnTo>
                      <a:pt x="430" y="175"/>
                    </a:lnTo>
                    <a:lnTo>
                      <a:pt x="436" y="181"/>
                    </a:lnTo>
                    <a:lnTo>
                      <a:pt x="442" y="187"/>
                    </a:lnTo>
                    <a:lnTo>
                      <a:pt x="442" y="193"/>
                    </a:lnTo>
                    <a:lnTo>
                      <a:pt x="448" y="199"/>
                    </a:lnTo>
                    <a:lnTo>
                      <a:pt x="460" y="211"/>
                    </a:lnTo>
                    <a:lnTo>
                      <a:pt x="460" y="223"/>
                    </a:lnTo>
                    <a:lnTo>
                      <a:pt x="466" y="229"/>
                    </a:lnTo>
                    <a:lnTo>
                      <a:pt x="472" y="235"/>
                    </a:lnTo>
                    <a:lnTo>
                      <a:pt x="478" y="241"/>
                    </a:lnTo>
                    <a:lnTo>
                      <a:pt x="478" y="254"/>
                    </a:lnTo>
                    <a:lnTo>
                      <a:pt x="484" y="260"/>
                    </a:lnTo>
                    <a:lnTo>
                      <a:pt x="490" y="266"/>
                    </a:lnTo>
                    <a:lnTo>
                      <a:pt x="496" y="272"/>
                    </a:lnTo>
                    <a:lnTo>
                      <a:pt x="496" y="278"/>
                    </a:lnTo>
                    <a:lnTo>
                      <a:pt x="502" y="284"/>
                    </a:lnTo>
                    <a:lnTo>
                      <a:pt x="502" y="290"/>
                    </a:lnTo>
                    <a:lnTo>
                      <a:pt x="514" y="302"/>
                    </a:lnTo>
                    <a:lnTo>
                      <a:pt x="514" y="308"/>
                    </a:lnTo>
                    <a:lnTo>
                      <a:pt x="520" y="314"/>
                    </a:lnTo>
                    <a:lnTo>
                      <a:pt x="520" y="320"/>
                    </a:lnTo>
                    <a:lnTo>
                      <a:pt x="526" y="326"/>
                    </a:lnTo>
                    <a:lnTo>
                      <a:pt x="526" y="332"/>
                    </a:lnTo>
                    <a:lnTo>
                      <a:pt x="539" y="344"/>
                    </a:lnTo>
                    <a:lnTo>
                      <a:pt x="539" y="356"/>
                    </a:lnTo>
                    <a:lnTo>
                      <a:pt x="545" y="362"/>
                    </a:lnTo>
                    <a:lnTo>
                      <a:pt x="545" y="368"/>
                    </a:lnTo>
                    <a:lnTo>
                      <a:pt x="551" y="374"/>
                    </a:lnTo>
                    <a:lnTo>
                      <a:pt x="557" y="381"/>
                    </a:lnTo>
                    <a:lnTo>
                      <a:pt x="557" y="393"/>
                    </a:lnTo>
                    <a:lnTo>
                      <a:pt x="569" y="405"/>
                    </a:lnTo>
                    <a:lnTo>
                      <a:pt x="569" y="411"/>
                    </a:lnTo>
                    <a:lnTo>
                      <a:pt x="575" y="417"/>
                    </a:lnTo>
                    <a:lnTo>
                      <a:pt x="575" y="423"/>
                    </a:lnTo>
                    <a:lnTo>
                      <a:pt x="581" y="429"/>
                    </a:lnTo>
                    <a:lnTo>
                      <a:pt x="581" y="441"/>
                    </a:lnTo>
                    <a:lnTo>
                      <a:pt x="587" y="447"/>
                    </a:lnTo>
                    <a:lnTo>
                      <a:pt x="593" y="453"/>
                    </a:lnTo>
                    <a:lnTo>
                      <a:pt x="593" y="459"/>
                    </a:lnTo>
                    <a:lnTo>
                      <a:pt x="599" y="465"/>
                    </a:lnTo>
                    <a:lnTo>
                      <a:pt x="599" y="477"/>
                    </a:lnTo>
                    <a:lnTo>
                      <a:pt x="605" y="483"/>
                    </a:lnTo>
                    <a:lnTo>
                      <a:pt x="605" y="489"/>
                    </a:lnTo>
                    <a:lnTo>
                      <a:pt x="617" y="501"/>
                    </a:lnTo>
                    <a:lnTo>
                      <a:pt x="617" y="514"/>
                    </a:lnTo>
                    <a:lnTo>
                      <a:pt x="623" y="520"/>
                    </a:lnTo>
                    <a:lnTo>
                      <a:pt x="623" y="526"/>
                    </a:lnTo>
                    <a:lnTo>
                      <a:pt x="629" y="532"/>
                    </a:lnTo>
                    <a:lnTo>
                      <a:pt x="629" y="538"/>
                    </a:lnTo>
                    <a:lnTo>
                      <a:pt x="635" y="544"/>
                    </a:lnTo>
                    <a:lnTo>
                      <a:pt x="635" y="550"/>
                    </a:lnTo>
                    <a:lnTo>
                      <a:pt x="641" y="556"/>
                    </a:lnTo>
                    <a:lnTo>
                      <a:pt x="641" y="568"/>
                    </a:lnTo>
                    <a:lnTo>
                      <a:pt x="647" y="574"/>
                    </a:lnTo>
                    <a:lnTo>
                      <a:pt x="647" y="580"/>
                    </a:lnTo>
                    <a:lnTo>
                      <a:pt x="653" y="586"/>
                    </a:lnTo>
                    <a:lnTo>
                      <a:pt x="653" y="592"/>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6" name="Freeform 1262"/>
              <p:cNvSpPr>
                <a:spLocks noChangeAspect="1"/>
              </p:cNvSpPr>
              <p:nvPr/>
            </p:nvSpPr>
            <p:spPr bwMode="auto">
              <a:xfrm>
                <a:off x="1338" y="1706"/>
                <a:ext cx="387" cy="919"/>
              </a:xfrm>
              <a:custGeom>
                <a:avLst/>
                <a:gdLst>
                  <a:gd name="T0" fmla="*/ 6 w 387"/>
                  <a:gd name="T1" fmla="*/ 18 h 919"/>
                  <a:gd name="T2" fmla="*/ 19 w 387"/>
                  <a:gd name="T3" fmla="*/ 36 h 919"/>
                  <a:gd name="T4" fmla="*/ 25 w 387"/>
                  <a:gd name="T5" fmla="*/ 61 h 919"/>
                  <a:gd name="T6" fmla="*/ 37 w 387"/>
                  <a:gd name="T7" fmla="*/ 79 h 919"/>
                  <a:gd name="T8" fmla="*/ 43 w 387"/>
                  <a:gd name="T9" fmla="*/ 103 h 919"/>
                  <a:gd name="T10" fmla="*/ 55 w 387"/>
                  <a:gd name="T11" fmla="*/ 121 h 919"/>
                  <a:gd name="T12" fmla="*/ 61 w 387"/>
                  <a:gd name="T13" fmla="*/ 139 h 919"/>
                  <a:gd name="T14" fmla="*/ 73 w 387"/>
                  <a:gd name="T15" fmla="*/ 163 h 919"/>
                  <a:gd name="T16" fmla="*/ 79 w 387"/>
                  <a:gd name="T17" fmla="*/ 182 h 919"/>
                  <a:gd name="T18" fmla="*/ 91 w 387"/>
                  <a:gd name="T19" fmla="*/ 206 h 919"/>
                  <a:gd name="T20" fmla="*/ 97 w 387"/>
                  <a:gd name="T21" fmla="*/ 224 h 919"/>
                  <a:gd name="T22" fmla="*/ 109 w 387"/>
                  <a:gd name="T23" fmla="*/ 254 h 919"/>
                  <a:gd name="T24" fmla="*/ 115 w 387"/>
                  <a:gd name="T25" fmla="*/ 272 h 919"/>
                  <a:gd name="T26" fmla="*/ 127 w 387"/>
                  <a:gd name="T27" fmla="*/ 290 h 919"/>
                  <a:gd name="T28" fmla="*/ 133 w 387"/>
                  <a:gd name="T29" fmla="*/ 315 h 919"/>
                  <a:gd name="T30" fmla="*/ 146 w 387"/>
                  <a:gd name="T31" fmla="*/ 333 h 919"/>
                  <a:gd name="T32" fmla="*/ 152 w 387"/>
                  <a:gd name="T33" fmla="*/ 363 h 919"/>
                  <a:gd name="T34" fmla="*/ 164 w 387"/>
                  <a:gd name="T35" fmla="*/ 381 h 919"/>
                  <a:gd name="T36" fmla="*/ 170 w 387"/>
                  <a:gd name="T37" fmla="*/ 405 h 919"/>
                  <a:gd name="T38" fmla="*/ 182 w 387"/>
                  <a:gd name="T39" fmla="*/ 424 h 919"/>
                  <a:gd name="T40" fmla="*/ 188 w 387"/>
                  <a:gd name="T41" fmla="*/ 454 h 919"/>
                  <a:gd name="T42" fmla="*/ 200 w 387"/>
                  <a:gd name="T43" fmla="*/ 472 h 919"/>
                  <a:gd name="T44" fmla="*/ 206 w 387"/>
                  <a:gd name="T45" fmla="*/ 496 h 919"/>
                  <a:gd name="T46" fmla="*/ 218 w 387"/>
                  <a:gd name="T47" fmla="*/ 514 h 919"/>
                  <a:gd name="T48" fmla="*/ 224 w 387"/>
                  <a:gd name="T49" fmla="*/ 544 h 919"/>
                  <a:gd name="T50" fmla="*/ 236 w 387"/>
                  <a:gd name="T51" fmla="*/ 563 h 919"/>
                  <a:gd name="T52" fmla="*/ 242 w 387"/>
                  <a:gd name="T53" fmla="*/ 587 h 919"/>
                  <a:gd name="T54" fmla="*/ 254 w 387"/>
                  <a:gd name="T55" fmla="*/ 605 h 919"/>
                  <a:gd name="T56" fmla="*/ 260 w 387"/>
                  <a:gd name="T57" fmla="*/ 623 h 919"/>
                  <a:gd name="T58" fmla="*/ 273 w 387"/>
                  <a:gd name="T59" fmla="*/ 653 h 919"/>
                  <a:gd name="T60" fmla="*/ 279 w 387"/>
                  <a:gd name="T61" fmla="*/ 671 h 919"/>
                  <a:gd name="T62" fmla="*/ 291 w 387"/>
                  <a:gd name="T63" fmla="*/ 696 h 919"/>
                  <a:gd name="T64" fmla="*/ 297 w 387"/>
                  <a:gd name="T65" fmla="*/ 714 h 919"/>
                  <a:gd name="T66" fmla="*/ 309 w 387"/>
                  <a:gd name="T67" fmla="*/ 738 h 919"/>
                  <a:gd name="T68" fmla="*/ 315 w 387"/>
                  <a:gd name="T69" fmla="*/ 756 h 919"/>
                  <a:gd name="T70" fmla="*/ 327 w 387"/>
                  <a:gd name="T71" fmla="*/ 774 h 919"/>
                  <a:gd name="T72" fmla="*/ 333 w 387"/>
                  <a:gd name="T73" fmla="*/ 798 h 919"/>
                  <a:gd name="T74" fmla="*/ 345 w 387"/>
                  <a:gd name="T75" fmla="*/ 817 h 919"/>
                  <a:gd name="T76" fmla="*/ 351 w 387"/>
                  <a:gd name="T77" fmla="*/ 841 h 919"/>
                  <a:gd name="T78" fmla="*/ 363 w 387"/>
                  <a:gd name="T79" fmla="*/ 859 h 919"/>
                  <a:gd name="T80" fmla="*/ 369 w 387"/>
                  <a:gd name="T81" fmla="*/ 883 h 919"/>
                  <a:gd name="T82" fmla="*/ 381 w 387"/>
                  <a:gd name="T83" fmla="*/ 90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919">
                    <a:moveTo>
                      <a:pt x="0" y="0"/>
                    </a:moveTo>
                    <a:lnTo>
                      <a:pt x="6" y="6"/>
                    </a:lnTo>
                    <a:lnTo>
                      <a:pt x="6" y="18"/>
                    </a:lnTo>
                    <a:lnTo>
                      <a:pt x="13" y="24"/>
                    </a:lnTo>
                    <a:lnTo>
                      <a:pt x="13" y="30"/>
                    </a:lnTo>
                    <a:lnTo>
                      <a:pt x="19" y="36"/>
                    </a:lnTo>
                    <a:lnTo>
                      <a:pt x="19" y="43"/>
                    </a:lnTo>
                    <a:lnTo>
                      <a:pt x="25" y="49"/>
                    </a:lnTo>
                    <a:lnTo>
                      <a:pt x="25" y="61"/>
                    </a:lnTo>
                    <a:lnTo>
                      <a:pt x="31" y="67"/>
                    </a:lnTo>
                    <a:lnTo>
                      <a:pt x="31" y="73"/>
                    </a:lnTo>
                    <a:lnTo>
                      <a:pt x="37" y="79"/>
                    </a:lnTo>
                    <a:lnTo>
                      <a:pt x="37" y="85"/>
                    </a:lnTo>
                    <a:lnTo>
                      <a:pt x="43" y="91"/>
                    </a:lnTo>
                    <a:lnTo>
                      <a:pt x="43" y="103"/>
                    </a:lnTo>
                    <a:lnTo>
                      <a:pt x="49" y="109"/>
                    </a:lnTo>
                    <a:lnTo>
                      <a:pt x="49" y="115"/>
                    </a:lnTo>
                    <a:lnTo>
                      <a:pt x="55" y="121"/>
                    </a:lnTo>
                    <a:lnTo>
                      <a:pt x="55" y="127"/>
                    </a:lnTo>
                    <a:lnTo>
                      <a:pt x="61" y="133"/>
                    </a:lnTo>
                    <a:lnTo>
                      <a:pt x="61" y="139"/>
                    </a:lnTo>
                    <a:lnTo>
                      <a:pt x="67" y="145"/>
                    </a:lnTo>
                    <a:lnTo>
                      <a:pt x="67" y="157"/>
                    </a:lnTo>
                    <a:lnTo>
                      <a:pt x="73" y="163"/>
                    </a:lnTo>
                    <a:lnTo>
                      <a:pt x="73" y="170"/>
                    </a:lnTo>
                    <a:lnTo>
                      <a:pt x="79" y="176"/>
                    </a:lnTo>
                    <a:lnTo>
                      <a:pt x="79" y="182"/>
                    </a:lnTo>
                    <a:lnTo>
                      <a:pt x="85" y="188"/>
                    </a:lnTo>
                    <a:lnTo>
                      <a:pt x="85" y="200"/>
                    </a:lnTo>
                    <a:lnTo>
                      <a:pt x="91" y="206"/>
                    </a:lnTo>
                    <a:lnTo>
                      <a:pt x="91" y="212"/>
                    </a:lnTo>
                    <a:lnTo>
                      <a:pt x="97" y="218"/>
                    </a:lnTo>
                    <a:lnTo>
                      <a:pt x="97" y="224"/>
                    </a:lnTo>
                    <a:lnTo>
                      <a:pt x="103" y="230"/>
                    </a:lnTo>
                    <a:lnTo>
                      <a:pt x="103" y="242"/>
                    </a:lnTo>
                    <a:lnTo>
                      <a:pt x="109" y="254"/>
                    </a:lnTo>
                    <a:lnTo>
                      <a:pt x="109" y="260"/>
                    </a:lnTo>
                    <a:lnTo>
                      <a:pt x="115" y="266"/>
                    </a:lnTo>
                    <a:lnTo>
                      <a:pt x="115" y="272"/>
                    </a:lnTo>
                    <a:lnTo>
                      <a:pt x="121" y="278"/>
                    </a:lnTo>
                    <a:lnTo>
                      <a:pt x="121" y="284"/>
                    </a:lnTo>
                    <a:lnTo>
                      <a:pt x="127" y="290"/>
                    </a:lnTo>
                    <a:lnTo>
                      <a:pt x="127" y="303"/>
                    </a:lnTo>
                    <a:lnTo>
                      <a:pt x="133" y="309"/>
                    </a:lnTo>
                    <a:lnTo>
                      <a:pt x="133" y="315"/>
                    </a:lnTo>
                    <a:lnTo>
                      <a:pt x="140" y="321"/>
                    </a:lnTo>
                    <a:lnTo>
                      <a:pt x="140" y="327"/>
                    </a:lnTo>
                    <a:lnTo>
                      <a:pt x="146" y="333"/>
                    </a:lnTo>
                    <a:lnTo>
                      <a:pt x="146" y="345"/>
                    </a:lnTo>
                    <a:lnTo>
                      <a:pt x="152" y="357"/>
                    </a:lnTo>
                    <a:lnTo>
                      <a:pt x="152" y="363"/>
                    </a:lnTo>
                    <a:lnTo>
                      <a:pt x="158" y="369"/>
                    </a:lnTo>
                    <a:lnTo>
                      <a:pt x="158" y="375"/>
                    </a:lnTo>
                    <a:lnTo>
                      <a:pt x="164" y="381"/>
                    </a:lnTo>
                    <a:lnTo>
                      <a:pt x="164" y="393"/>
                    </a:lnTo>
                    <a:lnTo>
                      <a:pt x="170" y="399"/>
                    </a:lnTo>
                    <a:lnTo>
                      <a:pt x="170" y="405"/>
                    </a:lnTo>
                    <a:lnTo>
                      <a:pt x="176" y="411"/>
                    </a:lnTo>
                    <a:lnTo>
                      <a:pt x="176" y="417"/>
                    </a:lnTo>
                    <a:lnTo>
                      <a:pt x="182" y="424"/>
                    </a:lnTo>
                    <a:lnTo>
                      <a:pt x="182" y="430"/>
                    </a:lnTo>
                    <a:lnTo>
                      <a:pt x="188" y="436"/>
                    </a:lnTo>
                    <a:lnTo>
                      <a:pt x="188" y="454"/>
                    </a:lnTo>
                    <a:lnTo>
                      <a:pt x="194" y="460"/>
                    </a:lnTo>
                    <a:lnTo>
                      <a:pt x="194" y="466"/>
                    </a:lnTo>
                    <a:lnTo>
                      <a:pt x="200" y="472"/>
                    </a:lnTo>
                    <a:lnTo>
                      <a:pt x="200" y="478"/>
                    </a:lnTo>
                    <a:lnTo>
                      <a:pt x="206" y="484"/>
                    </a:lnTo>
                    <a:lnTo>
                      <a:pt x="206" y="496"/>
                    </a:lnTo>
                    <a:lnTo>
                      <a:pt x="212" y="502"/>
                    </a:lnTo>
                    <a:lnTo>
                      <a:pt x="212" y="508"/>
                    </a:lnTo>
                    <a:lnTo>
                      <a:pt x="218" y="514"/>
                    </a:lnTo>
                    <a:lnTo>
                      <a:pt x="218" y="520"/>
                    </a:lnTo>
                    <a:lnTo>
                      <a:pt x="224" y="532"/>
                    </a:lnTo>
                    <a:lnTo>
                      <a:pt x="224" y="544"/>
                    </a:lnTo>
                    <a:lnTo>
                      <a:pt x="230" y="551"/>
                    </a:lnTo>
                    <a:lnTo>
                      <a:pt x="230" y="557"/>
                    </a:lnTo>
                    <a:lnTo>
                      <a:pt x="236" y="563"/>
                    </a:lnTo>
                    <a:lnTo>
                      <a:pt x="236" y="569"/>
                    </a:lnTo>
                    <a:lnTo>
                      <a:pt x="242" y="575"/>
                    </a:lnTo>
                    <a:lnTo>
                      <a:pt x="242" y="587"/>
                    </a:lnTo>
                    <a:lnTo>
                      <a:pt x="248" y="593"/>
                    </a:lnTo>
                    <a:lnTo>
                      <a:pt x="248" y="599"/>
                    </a:lnTo>
                    <a:lnTo>
                      <a:pt x="254" y="605"/>
                    </a:lnTo>
                    <a:lnTo>
                      <a:pt x="254" y="611"/>
                    </a:lnTo>
                    <a:lnTo>
                      <a:pt x="260" y="617"/>
                    </a:lnTo>
                    <a:lnTo>
                      <a:pt x="260" y="623"/>
                    </a:lnTo>
                    <a:lnTo>
                      <a:pt x="267" y="635"/>
                    </a:lnTo>
                    <a:lnTo>
                      <a:pt x="267" y="647"/>
                    </a:lnTo>
                    <a:lnTo>
                      <a:pt x="273" y="653"/>
                    </a:lnTo>
                    <a:lnTo>
                      <a:pt x="273" y="659"/>
                    </a:lnTo>
                    <a:lnTo>
                      <a:pt x="279" y="665"/>
                    </a:lnTo>
                    <a:lnTo>
                      <a:pt x="279" y="671"/>
                    </a:lnTo>
                    <a:lnTo>
                      <a:pt x="285" y="678"/>
                    </a:lnTo>
                    <a:lnTo>
                      <a:pt x="285" y="690"/>
                    </a:lnTo>
                    <a:lnTo>
                      <a:pt x="291" y="696"/>
                    </a:lnTo>
                    <a:lnTo>
                      <a:pt x="291" y="702"/>
                    </a:lnTo>
                    <a:lnTo>
                      <a:pt x="297" y="708"/>
                    </a:lnTo>
                    <a:lnTo>
                      <a:pt x="297" y="714"/>
                    </a:lnTo>
                    <a:lnTo>
                      <a:pt x="303" y="720"/>
                    </a:lnTo>
                    <a:lnTo>
                      <a:pt x="303" y="732"/>
                    </a:lnTo>
                    <a:lnTo>
                      <a:pt x="309" y="738"/>
                    </a:lnTo>
                    <a:lnTo>
                      <a:pt x="309" y="744"/>
                    </a:lnTo>
                    <a:lnTo>
                      <a:pt x="315" y="750"/>
                    </a:lnTo>
                    <a:lnTo>
                      <a:pt x="315" y="756"/>
                    </a:lnTo>
                    <a:lnTo>
                      <a:pt x="321" y="762"/>
                    </a:lnTo>
                    <a:lnTo>
                      <a:pt x="321" y="768"/>
                    </a:lnTo>
                    <a:lnTo>
                      <a:pt x="327" y="774"/>
                    </a:lnTo>
                    <a:lnTo>
                      <a:pt x="327" y="786"/>
                    </a:lnTo>
                    <a:lnTo>
                      <a:pt x="333" y="792"/>
                    </a:lnTo>
                    <a:lnTo>
                      <a:pt x="333" y="798"/>
                    </a:lnTo>
                    <a:lnTo>
                      <a:pt x="339" y="805"/>
                    </a:lnTo>
                    <a:lnTo>
                      <a:pt x="339" y="811"/>
                    </a:lnTo>
                    <a:lnTo>
                      <a:pt x="345" y="817"/>
                    </a:lnTo>
                    <a:lnTo>
                      <a:pt x="345" y="829"/>
                    </a:lnTo>
                    <a:lnTo>
                      <a:pt x="351" y="835"/>
                    </a:lnTo>
                    <a:lnTo>
                      <a:pt x="351" y="841"/>
                    </a:lnTo>
                    <a:lnTo>
                      <a:pt x="357" y="847"/>
                    </a:lnTo>
                    <a:lnTo>
                      <a:pt x="357" y="853"/>
                    </a:lnTo>
                    <a:lnTo>
                      <a:pt x="363" y="859"/>
                    </a:lnTo>
                    <a:lnTo>
                      <a:pt x="363" y="871"/>
                    </a:lnTo>
                    <a:lnTo>
                      <a:pt x="369" y="877"/>
                    </a:lnTo>
                    <a:lnTo>
                      <a:pt x="369" y="883"/>
                    </a:lnTo>
                    <a:lnTo>
                      <a:pt x="375" y="889"/>
                    </a:lnTo>
                    <a:lnTo>
                      <a:pt x="375" y="895"/>
                    </a:lnTo>
                    <a:lnTo>
                      <a:pt x="381" y="901"/>
                    </a:lnTo>
                    <a:lnTo>
                      <a:pt x="381" y="913"/>
                    </a:lnTo>
                    <a:lnTo>
                      <a:pt x="387" y="919"/>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7" name="Freeform 1263"/>
              <p:cNvSpPr>
                <a:spLocks noChangeAspect="1"/>
              </p:cNvSpPr>
              <p:nvPr/>
            </p:nvSpPr>
            <p:spPr bwMode="auto">
              <a:xfrm>
                <a:off x="1725" y="2625"/>
                <a:ext cx="666" cy="551"/>
              </a:xfrm>
              <a:custGeom>
                <a:avLst/>
                <a:gdLst>
                  <a:gd name="T0" fmla="*/ 7 w 666"/>
                  <a:gd name="T1" fmla="*/ 13 h 551"/>
                  <a:gd name="T2" fmla="*/ 13 w 666"/>
                  <a:gd name="T3" fmla="*/ 31 h 551"/>
                  <a:gd name="T4" fmla="*/ 25 w 666"/>
                  <a:gd name="T5" fmla="*/ 55 h 551"/>
                  <a:gd name="T6" fmla="*/ 37 w 666"/>
                  <a:gd name="T7" fmla="*/ 73 h 551"/>
                  <a:gd name="T8" fmla="*/ 43 w 666"/>
                  <a:gd name="T9" fmla="*/ 97 h 551"/>
                  <a:gd name="T10" fmla="*/ 61 w 666"/>
                  <a:gd name="T11" fmla="*/ 127 h 551"/>
                  <a:gd name="T12" fmla="*/ 73 w 666"/>
                  <a:gd name="T13" fmla="*/ 152 h 551"/>
                  <a:gd name="T14" fmla="*/ 85 w 666"/>
                  <a:gd name="T15" fmla="*/ 176 h 551"/>
                  <a:gd name="T16" fmla="*/ 97 w 666"/>
                  <a:gd name="T17" fmla="*/ 194 h 551"/>
                  <a:gd name="T18" fmla="*/ 109 w 666"/>
                  <a:gd name="T19" fmla="*/ 218 h 551"/>
                  <a:gd name="T20" fmla="*/ 115 w 666"/>
                  <a:gd name="T21" fmla="*/ 236 h 551"/>
                  <a:gd name="T22" fmla="*/ 134 w 666"/>
                  <a:gd name="T23" fmla="*/ 260 h 551"/>
                  <a:gd name="T24" fmla="*/ 140 w 666"/>
                  <a:gd name="T25" fmla="*/ 279 h 551"/>
                  <a:gd name="T26" fmla="*/ 158 w 666"/>
                  <a:gd name="T27" fmla="*/ 309 h 551"/>
                  <a:gd name="T28" fmla="*/ 176 w 666"/>
                  <a:gd name="T29" fmla="*/ 339 h 551"/>
                  <a:gd name="T30" fmla="*/ 194 w 666"/>
                  <a:gd name="T31" fmla="*/ 357 h 551"/>
                  <a:gd name="T32" fmla="*/ 212 w 666"/>
                  <a:gd name="T33" fmla="*/ 381 h 551"/>
                  <a:gd name="T34" fmla="*/ 230 w 666"/>
                  <a:gd name="T35" fmla="*/ 406 h 551"/>
                  <a:gd name="T36" fmla="*/ 242 w 666"/>
                  <a:gd name="T37" fmla="*/ 424 h 551"/>
                  <a:gd name="T38" fmla="*/ 261 w 666"/>
                  <a:gd name="T39" fmla="*/ 448 h 551"/>
                  <a:gd name="T40" fmla="*/ 279 w 666"/>
                  <a:gd name="T41" fmla="*/ 466 h 551"/>
                  <a:gd name="T42" fmla="*/ 297 w 666"/>
                  <a:gd name="T43" fmla="*/ 484 h 551"/>
                  <a:gd name="T44" fmla="*/ 315 w 666"/>
                  <a:gd name="T45" fmla="*/ 496 h 551"/>
                  <a:gd name="T46" fmla="*/ 333 w 666"/>
                  <a:gd name="T47" fmla="*/ 514 h 551"/>
                  <a:gd name="T48" fmla="*/ 351 w 666"/>
                  <a:gd name="T49" fmla="*/ 521 h 551"/>
                  <a:gd name="T50" fmla="*/ 369 w 666"/>
                  <a:gd name="T51" fmla="*/ 533 h 551"/>
                  <a:gd name="T52" fmla="*/ 388 w 666"/>
                  <a:gd name="T53" fmla="*/ 539 h 551"/>
                  <a:gd name="T54" fmla="*/ 406 w 666"/>
                  <a:gd name="T55" fmla="*/ 545 h 551"/>
                  <a:gd name="T56" fmla="*/ 424 w 666"/>
                  <a:gd name="T57" fmla="*/ 551 h 551"/>
                  <a:gd name="T58" fmla="*/ 442 w 666"/>
                  <a:gd name="T59" fmla="*/ 551 h 551"/>
                  <a:gd name="T60" fmla="*/ 454 w 666"/>
                  <a:gd name="T61" fmla="*/ 551 h 551"/>
                  <a:gd name="T62" fmla="*/ 472 w 666"/>
                  <a:gd name="T63" fmla="*/ 551 h 551"/>
                  <a:gd name="T64" fmla="*/ 490 w 666"/>
                  <a:gd name="T65" fmla="*/ 551 h 551"/>
                  <a:gd name="T66" fmla="*/ 509 w 666"/>
                  <a:gd name="T67" fmla="*/ 545 h 551"/>
                  <a:gd name="T68" fmla="*/ 527 w 666"/>
                  <a:gd name="T69" fmla="*/ 539 h 551"/>
                  <a:gd name="T70" fmla="*/ 545 w 666"/>
                  <a:gd name="T71" fmla="*/ 527 h 551"/>
                  <a:gd name="T72" fmla="*/ 563 w 666"/>
                  <a:gd name="T73" fmla="*/ 521 h 551"/>
                  <a:gd name="T74" fmla="*/ 581 w 666"/>
                  <a:gd name="T75" fmla="*/ 502 h 551"/>
                  <a:gd name="T76" fmla="*/ 599 w 666"/>
                  <a:gd name="T77" fmla="*/ 490 h 551"/>
                  <a:gd name="T78" fmla="*/ 617 w 666"/>
                  <a:gd name="T79" fmla="*/ 472 h 551"/>
                  <a:gd name="T80" fmla="*/ 642 w 666"/>
                  <a:gd name="T81" fmla="*/ 454 h 551"/>
                  <a:gd name="T82" fmla="*/ 654 w 666"/>
                  <a:gd name="T83" fmla="*/ 4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551">
                    <a:moveTo>
                      <a:pt x="0" y="0"/>
                    </a:moveTo>
                    <a:lnTo>
                      <a:pt x="0" y="6"/>
                    </a:lnTo>
                    <a:lnTo>
                      <a:pt x="7" y="13"/>
                    </a:lnTo>
                    <a:lnTo>
                      <a:pt x="7" y="19"/>
                    </a:lnTo>
                    <a:lnTo>
                      <a:pt x="13" y="25"/>
                    </a:lnTo>
                    <a:lnTo>
                      <a:pt x="13" y="31"/>
                    </a:lnTo>
                    <a:lnTo>
                      <a:pt x="19" y="37"/>
                    </a:lnTo>
                    <a:lnTo>
                      <a:pt x="19" y="49"/>
                    </a:lnTo>
                    <a:lnTo>
                      <a:pt x="25" y="55"/>
                    </a:lnTo>
                    <a:lnTo>
                      <a:pt x="31" y="61"/>
                    </a:lnTo>
                    <a:lnTo>
                      <a:pt x="31" y="67"/>
                    </a:lnTo>
                    <a:lnTo>
                      <a:pt x="37" y="73"/>
                    </a:lnTo>
                    <a:lnTo>
                      <a:pt x="37" y="85"/>
                    </a:lnTo>
                    <a:lnTo>
                      <a:pt x="43" y="91"/>
                    </a:lnTo>
                    <a:lnTo>
                      <a:pt x="43" y="97"/>
                    </a:lnTo>
                    <a:lnTo>
                      <a:pt x="55" y="109"/>
                    </a:lnTo>
                    <a:lnTo>
                      <a:pt x="55" y="121"/>
                    </a:lnTo>
                    <a:lnTo>
                      <a:pt x="61" y="127"/>
                    </a:lnTo>
                    <a:lnTo>
                      <a:pt x="61" y="133"/>
                    </a:lnTo>
                    <a:lnTo>
                      <a:pt x="73" y="146"/>
                    </a:lnTo>
                    <a:lnTo>
                      <a:pt x="73" y="152"/>
                    </a:lnTo>
                    <a:lnTo>
                      <a:pt x="79" y="158"/>
                    </a:lnTo>
                    <a:lnTo>
                      <a:pt x="79" y="170"/>
                    </a:lnTo>
                    <a:lnTo>
                      <a:pt x="85" y="176"/>
                    </a:lnTo>
                    <a:lnTo>
                      <a:pt x="91" y="182"/>
                    </a:lnTo>
                    <a:lnTo>
                      <a:pt x="91" y="188"/>
                    </a:lnTo>
                    <a:lnTo>
                      <a:pt x="97" y="194"/>
                    </a:lnTo>
                    <a:lnTo>
                      <a:pt x="97" y="206"/>
                    </a:lnTo>
                    <a:lnTo>
                      <a:pt x="103" y="212"/>
                    </a:lnTo>
                    <a:lnTo>
                      <a:pt x="109" y="218"/>
                    </a:lnTo>
                    <a:lnTo>
                      <a:pt x="109" y="224"/>
                    </a:lnTo>
                    <a:lnTo>
                      <a:pt x="115" y="230"/>
                    </a:lnTo>
                    <a:lnTo>
                      <a:pt x="115" y="236"/>
                    </a:lnTo>
                    <a:lnTo>
                      <a:pt x="127" y="248"/>
                    </a:lnTo>
                    <a:lnTo>
                      <a:pt x="127" y="254"/>
                    </a:lnTo>
                    <a:lnTo>
                      <a:pt x="134" y="260"/>
                    </a:lnTo>
                    <a:lnTo>
                      <a:pt x="134" y="267"/>
                    </a:lnTo>
                    <a:lnTo>
                      <a:pt x="140" y="273"/>
                    </a:lnTo>
                    <a:lnTo>
                      <a:pt x="140" y="279"/>
                    </a:lnTo>
                    <a:lnTo>
                      <a:pt x="146" y="285"/>
                    </a:lnTo>
                    <a:lnTo>
                      <a:pt x="158" y="297"/>
                    </a:lnTo>
                    <a:lnTo>
                      <a:pt x="158" y="309"/>
                    </a:lnTo>
                    <a:lnTo>
                      <a:pt x="164" y="315"/>
                    </a:lnTo>
                    <a:lnTo>
                      <a:pt x="176" y="327"/>
                    </a:lnTo>
                    <a:lnTo>
                      <a:pt x="176" y="339"/>
                    </a:lnTo>
                    <a:lnTo>
                      <a:pt x="182" y="345"/>
                    </a:lnTo>
                    <a:lnTo>
                      <a:pt x="188" y="351"/>
                    </a:lnTo>
                    <a:lnTo>
                      <a:pt x="194" y="357"/>
                    </a:lnTo>
                    <a:lnTo>
                      <a:pt x="194" y="363"/>
                    </a:lnTo>
                    <a:lnTo>
                      <a:pt x="200" y="369"/>
                    </a:lnTo>
                    <a:lnTo>
                      <a:pt x="212" y="381"/>
                    </a:lnTo>
                    <a:lnTo>
                      <a:pt x="212" y="387"/>
                    </a:lnTo>
                    <a:lnTo>
                      <a:pt x="218" y="394"/>
                    </a:lnTo>
                    <a:lnTo>
                      <a:pt x="230" y="406"/>
                    </a:lnTo>
                    <a:lnTo>
                      <a:pt x="230" y="412"/>
                    </a:lnTo>
                    <a:lnTo>
                      <a:pt x="236" y="418"/>
                    </a:lnTo>
                    <a:lnTo>
                      <a:pt x="242" y="424"/>
                    </a:lnTo>
                    <a:lnTo>
                      <a:pt x="248" y="430"/>
                    </a:lnTo>
                    <a:lnTo>
                      <a:pt x="261" y="442"/>
                    </a:lnTo>
                    <a:lnTo>
                      <a:pt x="261" y="448"/>
                    </a:lnTo>
                    <a:lnTo>
                      <a:pt x="267" y="454"/>
                    </a:lnTo>
                    <a:lnTo>
                      <a:pt x="273" y="460"/>
                    </a:lnTo>
                    <a:lnTo>
                      <a:pt x="279" y="466"/>
                    </a:lnTo>
                    <a:lnTo>
                      <a:pt x="285" y="472"/>
                    </a:lnTo>
                    <a:lnTo>
                      <a:pt x="291" y="478"/>
                    </a:lnTo>
                    <a:lnTo>
                      <a:pt x="297" y="484"/>
                    </a:lnTo>
                    <a:lnTo>
                      <a:pt x="303" y="490"/>
                    </a:lnTo>
                    <a:lnTo>
                      <a:pt x="309" y="490"/>
                    </a:lnTo>
                    <a:lnTo>
                      <a:pt x="315" y="496"/>
                    </a:lnTo>
                    <a:lnTo>
                      <a:pt x="321" y="502"/>
                    </a:lnTo>
                    <a:lnTo>
                      <a:pt x="327" y="508"/>
                    </a:lnTo>
                    <a:lnTo>
                      <a:pt x="333" y="514"/>
                    </a:lnTo>
                    <a:lnTo>
                      <a:pt x="339" y="514"/>
                    </a:lnTo>
                    <a:lnTo>
                      <a:pt x="345" y="521"/>
                    </a:lnTo>
                    <a:lnTo>
                      <a:pt x="351" y="521"/>
                    </a:lnTo>
                    <a:lnTo>
                      <a:pt x="357" y="527"/>
                    </a:lnTo>
                    <a:lnTo>
                      <a:pt x="363" y="533"/>
                    </a:lnTo>
                    <a:lnTo>
                      <a:pt x="369" y="533"/>
                    </a:lnTo>
                    <a:lnTo>
                      <a:pt x="375" y="539"/>
                    </a:lnTo>
                    <a:lnTo>
                      <a:pt x="382" y="539"/>
                    </a:lnTo>
                    <a:lnTo>
                      <a:pt x="388" y="539"/>
                    </a:lnTo>
                    <a:lnTo>
                      <a:pt x="394" y="545"/>
                    </a:lnTo>
                    <a:lnTo>
                      <a:pt x="400" y="545"/>
                    </a:lnTo>
                    <a:lnTo>
                      <a:pt x="406" y="545"/>
                    </a:lnTo>
                    <a:lnTo>
                      <a:pt x="412" y="551"/>
                    </a:lnTo>
                    <a:lnTo>
                      <a:pt x="418" y="551"/>
                    </a:lnTo>
                    <a:lnTo>
                      <a:pt x="424" y="551"/>
                    </a:lnTo>
                    <a:lnTo>
                      <a:pt x="430" y="551"/>
                    </a:lnTo>
                    <a:lnTo>
                      <a:pt x="436" y="551"/>
                    </a:lnTo>
                    <a:lnTo>
                      <a:pt x="442" y="551"/>
                    </a:lnTo>
                    <a:lnTo>
                      <a:pt x="448" y="551"/>
                    </a:lnTo>
                    <a:lnTo>
                      <a:pt x="460" y="551"/>
                    </a:lnTo>
                    <a:lnTo>
                      <a:pt x="454" y="551"/>
                    </a:lnTo>
                    <a:lnTo>
                      <a:pt x="460" y="551"/>
                    </a:lnTo>
                    <a:lnTo>
                      <a:pt x="466" y="551"/>
                    </a:lnTo>
                    <a:lnTo>
                      <a:pt x="472" y="551"/>
                    </a:lnTo>
                    <a:lnTo>
                      <a:pt x="478" y="551"/>
                    </a:lnTo>
                    <a:lnTo>
                      <a:pt x="484" y="551"/>
                    </a:lnTo>
                    <a:lnTo>
                      <a:pt x="490" y="551"/>
                    </a:lnTo>
                    <a:lnTo>
                      <a:pt x="496" y="551"/>
                    </a:lnTo>
                    <a:lnTo>
                      <a:pt x="502" y="545"/>
                    </a:lnTo>
                    <a:lnTo>
                      <a:pt x="509" y="545"/>
                    </a:lnTo>
                    <a:lnTo>
                      <a:pt x="515" y="545"/>
                    </a:lnTo>
                    <a:lnTo>
                      <a:pt x="521" y="539"/>
                    </a:lnTo>
                    <a:lnTo>
                      <a:pt x="527" y="539"/>
                    </a:lnTo>
                    <a:lnTo>
                      <a:pt x="533" y="533"/>
                    </a:lnTo>
                    <a:lnTo>
                      <a:pt x="539" y="533"/>
                    </a:lnTo>
                    <a:lnTo>
                      <a:pt x="545" y="527"/>
                    </a:lnTo>
                    <a:lnTo>
                      <a:pt x="551" y="527"/>
                    </a:lnTo>
                    <a:lnTo>
                      <a:pt x="557" y="521"/>
                    </a:lnTo>
                    <a:lnTo>
                      <a:pt x="563" y="521"/>
                    </a:lnTo>
                    <a:lnTo>
                      <a:pt x="569" y="514"/>
                    </a:lnTo>
                    <a:lnTo>
                      <a:pt x="575" y="508"/>
                    </a:lnTo>
                    <a:lnTo>
                      <a:pt x="581" y="502"/>
                    </a:lnTo>
                    <a:lnTo>
                      <a:pt x="587" y="502"/>
                    </a:lnTo>
                    <a:lnTo>
                      <a:pt x="593" y="496"/>
                    </a:lnTo>
                    <a:lnTo>
                      <a:pt x="599" y="490"/>
                    </a:lnTo>
                    <a:lnTo>
                      <a:pt x="605" y="484"/>
                    </a:lnTo>
                    <a:lnTo>
                      <a:pt x="611" y="478"/>
                    </a:lnTo>
                    <a:lnTo>
                      <a:pt x="617" y="472"/>
                    </a:lnTo>
                    <a:lnTo>
                      <a:pt x="623" y="466"/>
                    </a:lnTo>
                    <a:lnTo>
                      <a:pt x="629" y="466"/>
                    </a:lnTo>
                    <a:lnTo>
                      <a:pt x="642" y="454"/>
                    </a:lnTo>
                    <a:lnTo>
                      <a:pt x="642" y="448"/>
                    </a:lnTo>
                    <a:lnTo>
                      <a:pt x="648" y="442"/>
                    </a:lnTo>
                    <a:lnTo>
                      <a:pt x="654" y="436"/>
                    </a:lnTo>
                    <a:lnTo>
                      <a:pt x="660" y="430"/>
                    </a:lnTo>
                    <a:lnTo>
                      <a:pt x="666" y="424"/>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8" name="Freeform 1264"/>
              <p:cNvSpPr>
                <a:spLocks noChangeAspect="1"/>
              </p:cNvSpPr>
              <p:nvPr/>
            </p:nvSpPr>
            <p:spPr bwMode="auto">
              <a:xfrm>
                <a:off x="2391" y="2148"/>
                <a:ext cx="447" cy="901"/>
              </a:xfrm>
              <a:custGeom>
                <a:avLst/>
                <a:gdLst>
                  <a:gd name="T0" fmla="*/ 12 w 447"/>
                  <a:gd name="T1" fmla="*/ 889 h 901"/>
                  <a:gd name="T2" fmla="*/ 18 w 447"/>
                  <a:gd name="T3" fmla="*/ 877 h 901"/>
                  <a:gd name="T4" fmla="*/ 30 w 447"/>
                  <a:gd name="T5" fmla="*/ 858 h 901"/>
                  <a:gd name="T6" fmla="*/ 42 w 447"/>
                  <a:gd name="T7" fmla="*/ 846 h 901"/>
                  <a:gd name="T8" fmla="*/ 48 w 447"/>
                  <a:gd name="T9" fmla="*/ 834 h 901"/>
                  <a:gd name="T10" fmla="*/ 66 w 447"/>
                  <a:gd name="T11" fmla="*/ 816 h 901"/>
                  <a:gd name="T12" fmla="*/ 72 w 447"/>
                  <a:gd name="T13" fmla="*/ 798 h 901"/>
                  <a:gd name="T14" fmla="*/ 84 w 447"/>
                  <a:gd name="T15" fmla="*/ 786 h 901"/>
                  <a:gd name="T16" fmla="*/ 90 w 447"/>
                  <a:gd name="T17" fmla="*/ 768 h 901"/>
                  <a:gd name="T18" fmla="*/ 103 w 447"/>
                  <a:gd name="T19" fmla="*/ 756 h 901"/>
                  <a:gd name="T20" fmla="*/ 109 w 447"/>
                  <a:gd name="T21" fmla="*/ 744 h 901"/>
                  <a:gd name="T22" fmla="*/ 121 w 447"/>
                  <a:gd name="T23" fmla="*/ 725 h 901"/>
                  <a:gd name="T24" fmla="*/ 127 w 447"/>
                  <a:gd name="T25" fmla="*/ 713 h 901"/>
                  <a:gd name="T26" fmla="*/ 133 w 447"/>
                  <a:gd name="T27" fmla="*/ 701 h 901"/>
                  <a:gd name="T28" fmla="*/ 145 w 447"/>
                  <a:gd name="T29" fmla="*/ 683 h 901"/>
                  <a:gd name="T30" fmla="*/ 151 w 447"/>
                  <a:gd name="T31" fmla="*/ 665 h 901"/>
                  <a:gd name="T32" fmla="*/ 157 w 447"/>
                  <a:gd name="T33" fmla="*/ 653 h 901"/>
                  <a:gd name="T34" fmla="*/ 163 w 447"/>
                  <a:gd name="T35" fmla="*/ 635 h 901"/>
                  <a:gd name="T36" fmla="*/ 175 w 447"/>
                  <a:gd name="T37" fmla="*/ 617 h 901"/>
                  <a:gd name="T38" fmla="*/ 181 w 447"/>
                  <a:gd name="T39" fmla="*/ 604 h 901"/>
                  <a:gd name="T40" fmla="*/ 187 w 447"/>
                  <a:gd name="T41" fmla="*/ 586 h 901"/>
                  <a:gd name="T42" fmla="*/ 199 w 447"/>
                  <a:gd name="T43" fmla="*/ 574 h 901"/>
                  <a:gd name="T44" fmla="*/ 205 w 447"/>
                  <a:gd name="T45" fmla="*/ 562 h 901"/>
                  <a:gd name="T46" fmla="*/ 211 w 447"/>
                  <a:gd name="T47" fmla="*/ 544 h 901"/>
                  <a:gd name="T48" fmla="*/ 224 w 447"/>
                  <a:gd name="T49" fmla="*/ 526 h 901"/>
                  <a:gd name="T50" fmla="*/ 230 w 447"/>
                  <a:gd name="T51" fmla="*/ 508 h 901"/>
                  <a:gd name="T52" fmla="*/ 236 w 447"/>
                  <a:gd name="T53" fmla="*/ 496 h 901"/>
                  <a:gd name="T54" fmla="*/ 242 w 447"/>
                  <a:gd name="T55" fmla="*/ 483 h 901"/>
                  <a:gd name="T56" fmla="*/ 248 w 447"/>
                  <a:gd name="T57" fmla="*/ 471 h 901"/>
                  <a:gd name="T58" fmla="*/ 254 w 447"/>
                  <a:gd name="T59" fmla="*/ 453 h 901"/>
                  <a:gd name="T60" fmla="*/ 260 w 447"/>
                  <a:gd name="T61" fmla="*/ 441 h 901"/>
                  <a:gd name="T62" fmla="*/ 266 w 447"/>
                  <a:gd name="T63" fmla="*/ 429 h 901"/>
                  <a:gd name="T64" fmla="*/ 272 w 447"/>
                  <a:gd name="T65" fmla="*/ 411 h 901"/>
                  <a:gd name="T66" fmla="*/ 278 w 447"/>
                  <a:gd name="T67" fmla="*/ 399 h 901"/>
                  <a:gd name="T68" fmla="*/ 284 w 447"/>
                  <a:gd name="T69" fmla="*/ 387 h 901"/>
                  <a:gd name="T70" fmla="*/ 290 w 447"/>
                  <a:gd name="T71" fmla="*/ 369 h 901"/>
                  <a:gd name="T72" fmla="*/ 296 w 447"/>
                  <a:gd name="T73" fmla="*/ 356 h 901"/>
                  <a:gd name="T74" fmla="*/ 302 w 447"/>
                  <a:gd name="T75" fmla="*/ 344 h 901"/>
                  <a:gd name="T76" fmla="*/ 308 w 447"/>
                  <a:gd name="T77" fmla="*/ 326 h 901"/>
                  <a:gd name="T78" fmla="*/ 314 w 447"/>
                  <a:gd name="T79" fmla="*/ 314 h 901"/>
                  <a:gd name="T80" fmla="*/ 320 w 447"/>
                  <a:gd name="T81" fmla="*/ 302 h 901"/>
                  <a:gd name="T82" fmla="*/ 326 w 447"/>
                  <a:gd name="T83" fmla="*/ 290 h 901"/>
                  <a:gd name="T84" fmla="*/ 332 w 447"/>
                  <a:gd name="T85" fmla="*/ 272 h 901"/>
                  <a:gd name="T86" fmla="*/ 338 w 447"/>
                  <a:gd name="T87" fmla="*/ 260 h 901"/>
                  <a:gd name="T88" fmla="*/ 344 w 447"/>
                  <a:gd name="T89" fmla="*/ 248 h 901"/>
                  <a:gd name="T90" fmla="*/ 351 w 447"/>
                  <a:gd name="T91" fmla="*/ 229 h 901"/>
                  <a:gd name="T92" fmla="*/ 357 w 447"/>
                  <a:gd name="T93" fmla="*/ 217 h 901"/>
                  <a:gd name="T94" fmla="*/ 363 w 447"/>
                  <a:gd name="T95" fmla="*/ 205 h 901"/>
                  <a:gd name="T96" fmla="*/ 369 w 447"/>
                  <a:gd name="T97" fmla="*/ 181 h 901"/>
                  <a:gd name="T98" fmla="*/ 375 w 447"/>
                  <a:gd name="T99" fmla="*/ 169 h 901"/>
                  <a:gd name="T100" fmla="*/ 381 w 447"/>
                  <a:gd name="T101" fmla="*/ 157 h 901"/>
                  <a:gd name="T102" fmla="*/ 387 w 447"/>
                  <a:gd name="T103" fmla="*/ 145 h 901"/>
                  <a:gd name="T104" fmla="*/ 393 w 447"/>
                  <a:gd name="T105" fmla="*/ 127 h 901"/>
                  <a:gd name="T106" fmla="*/ 399 w 447"/>
                  <a:gd name="T107" fmla="*/ 115 h 901"/>
                  <a:gd name="T108" fmla="*/ 405 w 447"/>
                  <a:gd name="T109" fmla="*/ 102 h 901"/>
                  <a:gd name="T110" fmla="*/ 411 w 447"/>
                  <a:gd name="T111" fmla="*/ 78 h 901"/>
                  <a:gd name="T112" fmla="*/ 417 w 447"/>
                  <a:gd name="T113" fmla="*/ 66 h 901"/>
                  <a:gd name="T114" fmla="*/ 423 w 447"/>
                  <a:gd name="T115" fmla="*/ 54 h 901"/>
                  <a:gd name="T116" fmla="*/ 429 w 447"/>
                  <a:gd name="T117" fmla="*/ 36 h 901"/>
                  <a:gd name="T118" fmla="*/ 435 w 447"/>
                  <a:gd name="T119" fmla="*/ 24 h 901"/>
                  <a:gd name="T120" fmla="*/ 441 w 447"/>
                  <a:gd name="T121" fmla="*/ 12 h 901"/>
                  <a:gd name="T122" fmla="*/ 447 w 447"/>
                  <a:gd name="T123"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 h="901">
                    <a:moveTo>
                      <a:pt x="0" y="901"/>
                    </a:moveTo>
                    <a:lnTo>
                      <a:pt x="12" y="889"/>
                    </a:lnTo>
                    <a:lnTo>
                      <a:pt x="12" y="883"/>
                    </a:lnTo>
                    <a:lnTo>
                      <a:pt x="18" y="877"/>
                    </a:lnTo>
                    <a:lnTo>
                      <a:pt x="30" y="864"/>
                    </a:lnTo>
                    <a:lnTo>
                      <a:pt x="30" y="858"/>
                    </a:lnTo>
                    <a:lnTo>
                      <a:pt x="36" y="852"/>
                    </a:lnTo>
                    <a:lnTo>
                      <a:pt x="42" y="846"/>
                    </a:lnTo>
                    <a:lnTo>
                      <a:pt x="48" y="840"/>
                    </a:lnTo>
                    <a:lnTo>
                      <a:pt x="48" y="834"/>
                    </a:lnTo>
                    <a:lnTo>
                      <a:pt x="54" y="828"/>
                    </a:lnTo>
                    <a:lnTo>
                      <a:pt x="66" y="816"/>
                    </a:lnTo>
                    <a:lnTo>
                      <a:pt x="66" y="804"/>
                    </a:lnTo>
                    <a:lnTo>
                      <a:pt x="72" y="798"/>
                    </a:lnTo>
                    <a:lnTo>
                      <a:pt x="78" y="792"/>
                    </a:lnTo>
                    <a:lnTo>
                      <a:pt x="84" y="786"/>
                    </a:lnTo>
                    <a:lnTo>
                      <a:pt x="84" y="774"/>
                    </a:lnTo>
                    <a:lnTo>
                      <a:pt x="90" y="768"/>
                    </a:lnTo>
                    <a:lnTo>
                      <a:pt x="97" y="762"/>
                    </a:lnTo>
                    <a:lnTo>
                      <a:pt x="103" y="756"/>
                    </a:lnTo>
                    <a:lnTo>
                      <a:pt x="103" y="750"/>
                    </a:lnTo>
                    <a:lnTo>
                      <a:pt x="109" y="744"/>
                    </a:lnTo>
                    <a:lnTo>
                      <a:pt x="109" y="737"/>
                    </a:lnTo>
                    <a:lnTo>
                      <a:pt x="121" y="725"/>
                    </a:lnTo>
                    <a:lnTo>
                      <a:pt x="121" y="719"/>
                    </a:lnTo>
                    <a:lnTo>
                      <a:pt x="127" y="713"/>
                    </a:lnTo>
                    <a:lnTo>
                      <a:pt x="127" y="707"/>
                    </a:lnTo>
                    <a:lnTo>
                      <a:pt x="133" y="701"/>
                    </a:lnTo>
                    <a:lnTo>
                      <a:pt x="133" y="695"/>
                    </a:lnTo>
                    <a:lnTo>
                      <a:pt x="145" y="683"/>
                    </a:lnTo>
                    <a:lnTo>
                      <a:pt x="145" y="671"/>
                    </a:lnTo>
                    <a:lnTo>
                      <a:pt x="151" y="665"/>
                    </a:lnTo>
                    <a:lnTo>
                      <a:pt x="151" y="659"/>
                    </a:lnTo>
                    <a:lnTo>
                      <a:pt x="157" y="653"/>
                    </a:lnTo>
                    <a:lnTo>
                      <a:pt x="163" y="647"/>
                    </a:lnTo>
                    <a:lnTo>
                      <a:pt x="163" y="635"/>
                    </a:lnTo>
                    <a:lnTo>
                      <a:pt x="175" y="623"/>
                    </a:lnTo>
                    <a:lnTo>
                      <a:pt x="175" y="617"/>
                    </a:lnTo>
                    <a:lnTo>
                      <a:pt x="181" y="610"/>
                    </a:lnTo>
                    <a:lnTo>
                      <a:pt x="181" y="604"/>
                    </a:lnTo>
                    <a:lnTo>
                      <a:pt x="187" y="598"/>
                    </a:lnTo>
                    <a:lnTo>
                      <a:pt x="187" y="586"/>
                    </a:lnTo>
                    <a:lnTo>
                      <a:pt x="193" y="580"/>
                    </a:lnTo>
                    <a:lnTo>
                      <a:pt x="199" y="574"/>
                    </a:lnTo>
                    <a:lnTo>
                      <a:pt x="199" y="568"/>
                    </a:lnTo>
                    <a:lnTo>
                      <a:pt x="205" y="562"/>
                    </a:lnTo>
                    <a:lnTo>
                      <a:pt x="205" y="550"/>
                    </a:lnTo>
                    <a:lnTo>
                      <a:pt x="211" y="544"/>
                    </a:lnTo>
                    <a:lnTo>
                      <a:pt x="211" y="538"/>
                    </a:lnTo>
                    <a:lnTo>
                      <a:pt x="224" y="526"/>
                    </a:lnTo>
                    <a:lnTo>
                      <a:pt x="224" y="514"/>
                    </a:lnTo>
                    <a:lnTo>
                      <a:pt x="230" y="508"/>
                    </a:lnTo>
                    <a:lnTo>
                      <a:pt x="230" y="502"/>
                    </a:lnTo>
                    <a:lnTo>
                      <a:pt x="236" y="496"/>
                    </a:lnTo>
                    <a:lnTo>
                      <a:pt x="236" y="490"/>
                    </a:lnTo>
                    <a:lnTo>
                      <a:pt x="242" y="483"/>
                    </a:lnTo>
                    <a:lnTo>
                      <a:pt x="242" y="477"/>
                    </a:lnTo>
                    <a:lnTo>
                      <a:pt x="248" y="471"/>
                    </a:lnTo>
                    <a:lnTo>
                      <a:pt x="248" y="459"/>
                    </a:lnTo>
                    <a:lnTo>
                      <a:pt x="254" y="453"/>
                    </a:lnTo>
                    <a:lnTo>
                      <a:pt x="254" y="447"/>
                    </a:lnTo>
                    <a:lnTo>
                      <a:pt x="260" y="441"/>
                    </a:lnTo>
                    <a:lnTo>
                      <a:pt x="260" y="435"/>
                    </a:lnTo>
                    <a:lnTo>
                      <a:pt x="266" y="429"/>
                    </a:lnTo>
                    <a:lnTo>
                      <a:pt x="266" y="417"/>
                    </a:lnTo>
                    <a:lnTo>
                      <a:pt x="272" y="411"/>
                    </a:lnTo>
                    <a:lnTo>
                      <a:pt x="272" y="405"/>
                    </a:lnTo>
                    <a:lnTo>
                      <a:pt x="278" y="399"/>
                    </a:lnTo>
                    <a:lnTo>
                      <a:pt x="278" y="393"/>
                    </a:lnTo>
                    <a:lnTo>
                      <a:pt x="284" y="387"/>
                    </a:lnTo>
                    <a:lnTo>
                      <a:pt x="284" y="375"/>
                    </a:lnTo>
                    <a:lnTo>
                      <a:pt x="290" y="369"/>
                    </a:lnTo>
                    <a:lnTo>
                      <a:pt x="290" y="363"/>
                    </a:lnTo>
                    <a:lnTo>
                      <a:pt x="296" y="356"/>
                    </a:lnTo>
                    <a:lnTo>
                      <a:pt x="296" y="350"/>
                    </a:lnTo>
                    <a:lnTo>
                      <a:pt x="302" y="344"/>
                    </a:lnTo>
                    <a:lnTo>
                      <a:pt x="302" y="332"/>
                    </a:lnTo>
                    <a:lnTo>
                      <a:pt x="308" y="326"/>
                    </a:lnTo>
                    <a:lnTo>
                      <a:pt x="308" y="320"/>
                    </a:lnTo>
                    <a:lnTo>
                      <a:pt x="314" y="314"/>
                    </a:lnTo>
                    <a:lnTo>
                      <a:pt x="314" y="308"/>
                    </a:lnTo>
                    <a:lnTo>
                      <a:pt x="320" y="302"/>
                    </a:lnTo>
                    <a:lnTo>
                      <a:pt x="320" y="296"/>
                    </a:lnTo>
                    <a:lnTo>
                      <a:pt x="326" y="290"/>
                    </a:lnTo>
                    <a:lnTo>
                      <a:pt x="326" y="278"/>
                    </a:lnTo>
                    <a:lnTo>
                      <a:pt x="332" y="272"/>
                    </a:lnTo>
                    <a:lnTo>
                      <a:pt x="332" y="266"/>
                    </a:lnTo>
                    <a:lnTo>
                      <a:pt x="338" y="260"/>
                    </a:lnTo>
                    <a:lnTo>
                      <a:pt x="338" y="254"/>
                    </a:lnTo>
                    <a:lnTo>
                      <a:pt x="344" y="248"/>
                    </a:lnTo>
                    <a:lnTo>
                      <a:pt x="344" y="236"/>
                    </a:lnTo>
                    <a:lnTo>
                      <a:pt x="351" y="229"/>
                    </a:lnTo>
                    <a:lnTo>
                      <a:pt x="351" y="223"/>
                    </a:lnTo>
                    <a:lnTo>
                      <a:pt x="357" y="217"/>
                    </a:lnTo>
                    <a:lnTo>
                      <a:pt x="357" y="211"/>
                    </a:lnTo>
                    <a:lnTo>
                      <a:pt x="363" y="205"/>
                    </a:lnTo>
                    <a:lnTo>
                      <a:pt x="363" y="193"/>
                    </a:lnTo>
                    <a:lnTo>
                      <a:pt x="369" y="181"/>
                    </a:lnTo>
                    <a:lnTo>
                      <a:pt x="369" y="175"/>
                    </a:lnTo>
                    <a:lnTo>
                      <a:pt x="375" y="169"/>
                    </a:lnTo>
                    <a:lnTo>
                      <a:pt x="375" y="163"/>
                    </a:lnTo>
                    <a:lnTo>
                      <a:pt x="381" y="157"/>
                    </a:lnTo>
                    <a:lnTo>
                      <a:pt x="381" y="151"/>
                    </a:lnTo>
                    <a:lnTo>
                      <a:pt x="387" y="145"/>
                    </a:lnTo>
                    <a:lnTo>
                      <a:pt x="387" y="133"/>
                    </a:lnTo>
                    <a:lnTo>
                      <a:pt x="393" y="127"/>
                    </a:lnTo>
                    <a:lnTo>
                      <a:pt x="393" y="121"/>
                    </a:lnTo>
                    <a:lnTo>
                      <a:pt x="399" y="115"/>
                    </a:lnTo>
                    <a:lnTo>
                      <a:pt x="399" y="109"/>
                    </a:lnTo>
                    <a:lnTo>
                      <a:pt x="405" y="102"/>
                    </a:lnTo>
                    <a:lnTo>
                      <a:pt x="405" y="90"/>
                    </a:lnTo>
                    <a:lnTo>
                      <a:pt x="411" y="78"/>
                    </a:lnTo>
                    <a:lnTo>
                      <a:pt x="411" y="72"/>
                    </a:lnTo>
                    <a:lnTo>
                      <a:pt x="417" y="66"/>
                    </a:lnTo>
                    <a:lnTo>
                      <a:pt x="417" y="60"/>
                    </a:lnTo>
                    <a:lnTo>
                      <a:pt x="423" y="54"/>
                    </a:lnTo>
                    <a:lnTo>
                      <a:pt x="423" y="42"/>
                    </a:lnTo>
                    <a:lnTo>
                      <a:pt x="429" y="36"/>
                    </a:lnTo>
                    <a:lnTo>
                      <a:pt x="429" y="30"/>
                    </a:lnTo>
                    <a:lnTo>
                      <a:pt x="435" y="24"/>
                    </a:lnTo>
                    <a:lnTo>
                      <a:pt x="435" y="18"/>
                    </a:lnTo>
                    <a:lnTo>
                      <a:pt x="441" y="12"/>
                    </a:lnTo>
                    <a:lnTo>
                      <a:pt x="441" y="6"/>
                    </a:lnTo>
                    <a:lnTo>
                      <a:pt x="447" y="0"/>
                    </a:lnTo>
                  </a:path>
                </a:pathLst>
              </a:custGeom>
              <a:noFill/>
              <a:ln w="15875" cap="flat">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84" name="Line 1265"/>
            <p:cNvSpPr>
              <a:spLocks noChangeShapeType="1"/>
            </p:cNvSpPr>
            <p:nvPr/>
          </p:nvSpPr>
          <p:spPr bwMode="auto">
            <a:xfrm>
              <a:off x="586"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5" name="Line 1266"/>
            <p:cNvSpPr>
              <a:spLocks noChangeShapeType="1"/>
            </p:cNvSpPr>
            <p:nvPr/>
          </p:nvSpPr>
          <p:spPr bwMode="auto">
            <a:xfrm>
              <a:off x="1573"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6" name="Line 1267"/>
            <p:cNvSpPr>
              <a:spLocks noChangeShapeType="1"/>
            </p:cNvSpPr>
            <p:nvPr/>
          </p:nvSpPr>
          <p:spPr bwMode="auto">
            <a:xfrm>
              <a:off x="1818"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7" name="Line 1268"/>
            <p:cNvSpPr>
              <a:spLocks noChangeShapeType="1"/>
            </p:cNvSpPr>
            <p:nvPr/>
          </p:nvSpPr>
          <p:spPr bwMode="auto">
            <a:xfrm>
              <a:off x="2805"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8" name="Line 1269"/>
            <p:cNvSpPr>
              <a:spLocks noChangeShapeType="1"/>
            </p:cNvSpPr>
            <p:nvPr/>
          </p:nvSpPr>
          <p:spPr bwMode="auto">
            <a:xfrm>
              <a:off x="3051"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9" name="Line 1270"/>
            <p:cNvSpPr>
              <a:spLocks noChangeShapeType="1"/>
            </p:cNvSpPr>
            <p:nvPr/>
          </p:nvSpPr>
          <p:spPr bwMode="auto">
            <a:xfrm>
              <a:off x="4038"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0" name="Line 1271"/>
            <p:cNvSpPr>
              <a:spLocks noChangeShapeType="1"/>
            </p:cNvSpPr>
            <p:nvPr/>
          </p:nvSpPr>
          <p:spPr bwMode="auto">
            <a:xfrm>
              <a:off x="4283"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1" name="Line 1272"/>
            <p:cNvSpPr>
              <a:spLocks noChangeShapeType="1"/>
            </p:cNvSpPr>
            <p:nvPr/>
          </p:nvSpPr>
          <p:spPr bwMode="auto">
            <a:xfrm>
              <a:off x="5270"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2" name="Line 1273"/>
            <p:cNvSpPr>
              <a:spLocks noChangeShapeType="1"/>
            </p:cNvSpPr>
            <p:nvPr/>
          </p:nvSpPr>
          <p:spPr bwMode="auto">
            <a:xfrm>
              <a:off x="340" y="3185"/>
              <a:ext cx="1" cy="7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3" name="Line 1274"/>
            <p:cNvSpPr>
              <a:spLocks noChangeShapeType="1"/>
            </p:cNvSpPr>
            <p:nvPr/>
          </p:nvSpPr>
          <p:spPr bwMode="auto">
            <a:xfrm>
              <a:off x="340" y="3733"/>
              <a:ext cx="198" cy="1"/>
            </a:xfrm>
            <a:prstGeom prst="line">
              <a:avLst/>
            </a:prstGeom>
            <a:noFill/>
            <a:ln w="158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750" name="Picture 12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420367"/>
            <a:ext cx="96678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1" name="Picture 12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157192"/>
            <a:ext cx="9683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3" name="TextBox 1"/>
          <p:cNvSpPr txBox="1"/>
          <p:nvPr/>
        </p:nvSpPr>
        <p:spPr>
          <a:xfrm>
            <a:off x="812835" y="4387172"/>
            <a:ext cx="7560840"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000" b="1" u="none" strike="noStrike" cap="none" spc="0" normalizeH="0" baseline="0" dirty="0" smtClean="0">
                <a:ln>
                  <a:noFill/>
                </a:ln>
                <a:solidFill>
                  <a:srgbClr val="000000"/>
                </a:solidFill>
                <a:effectLst/>
                <a:uFillTx/>
                <a:sym typeface="Garamond"/>
              </a:rPr>
              <a:t>Solution: cyclic prefix </a:t>
            </a:r>
            <a:endParaRPr kumimoji="0" lang="zh-CN" altLang="en-US" sz="3000" b="1" u="none" strike="noStrike" cap="none" spc="0" normalizeH="0" baseline="0" dirty="0">
              <a:ln>
                <a:noFill/>
              </a:ln>
              <a:solidFill>
                <a:srgbClr val="000000"/>
              </a:solidFill>
              <a:effectLst/>
              <a:uFillTx/>
              <a:sym typeface="Garamond"/>
            </a:endParaRPr>
          </a:p>
        </p:txBody>
      </p:sp>
      <p:pic>
        <p:nvPicPr>
          <p:cNvPr id="752" name="Picture 12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3590404"/>
            <a:ext cx="9667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02191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CC3300"/>
                </a:solidFill>
              </a:rPr>
              <a:t>7</a:t>
            </a:fld>
            <a:endParaRPr>
              <a:solidFill>
                <a:srgbClr val="CC3300"/>
              </a:solidFill>
            </a:endParaRPr>
          </a:p>
        </p:txBody>
      </p:sp>
      <p:sp>
        <p:nvSpPr>
          <p:cNvPr id="34" name="Shape 34"/>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SISO OFDM system</a:t>
            </a:r>
            <a:endParaRPr sz="4400" b="1" i="1" baseline="-25000" dirty="0">
              <a:solidFill>
                <a:srgbClr val="CC3300"/>
              </a:solidFill>
              <a:effectLst>
                <a:outerShdw blurRad="12700" dist="25400" dir="2700000" rotWithShape="0">
                  <a:srgbClr val="DDDDDD"/>
                </a:outerShdw>
              </a:effectLst>
            </a:endParaRPr>
          </a:p>
        </p:txBody>
      </p:sp>
      <p:sp>
        <p:nvSpPr>
          <p:cNvPr id="2" name="TextBox 1"/>
          <p:cNvSpPr txBox="1"/>
          <p:nvPr/>
        </p:nvSpPr>
        <p:spPr>
          <a:xfrm>
            <a:off x="2074280" y="1029286"/>
            <a:ext cx="5579477"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b="1" baseline="0" dirty="0" smtClean="0">
                <a:solidFill>
                  <a:srgbClr val="000000"/>
                </a:solidFill>
              </a:rPr>
              <a:t>OFDM transmitter </a:t>
            </a:r>
            <a:r>
              <a:rPr lang="en-US" altLang="zh-CN" sz="3000" b="1" baseline="0" dirty="0">
                <a:solidFill>
                  <a:srgbClr val="000000"/>
                </a:solidFill>
              </a:rPr>
              <a:t>block diagram</a:t>
            </a:r>
            <a:endParaRPr kumimoji="0" lang="zh-CN" altLang="en-US" sz="3000" b="1" u="none" strike="noStrike" cap="none" spc="0" normalizeH="0" baseline="0" dirty="0">
              <a:ln>
                <a:noFill/>
              </a:ln>
              <a:solidFill>
                <a:srgbClr val="000000"/>
              </a:solidFill>
              <a:effectLst/>
              <a:uFillTx/>
              <a:sym typeface="Garamond"/>
            </a:endParaRPr>
          </a:p>
        </p:txBody>
      </p:sp>
      <p:sp>
        <p:nvSpPr>
          <p:cNvPr id="5" name="矩形 4"/>
          <p:cNvSpPr/>
          <p:nvPr/>
        </p:nvSpPr>
        <p:spPr>
          <a:xfrm>
            <a:off x="827584" y="2339106"/>
            <a:ext cx="1512168"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Bits generation</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7" name="直接箭头连接符 6"/>
          <p:cNvCxnSpPr/>
          <p:nvPr/>
        </p:nvCxnSpPr>
        <p:spPr>
          <a:xfrm>
            <a:off x="2483768" y="2564904"/>
            <a:ext cx="648072"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50" name="矩形 349"/>
          <p:cNvSpPr/>
          <p:nvPr/>
        </p:nvSpPr>
        <p:spPr>
          <a:xfrm>
            <a:off x="3275856" y="2339106"/>
            <a:ext cx="864096"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4QAM</a:t>
            </a:r>
            <a:endParaRPr kumimoji="0" lang="zh-CN" altLang="en-US" sz="2800" b="0" i="0" u="none" strike="noStrike" cap="none" spc="0" normalizeH="0" baseline="-25000" dirty="0">
              <a:ln>
                <a:noFill/>
              </a:ln>
              <a:solidFill>
                <a:srgbClr val="000000"/>
              </a:solidFill>
              <a:effectLst/>
              <a:uFillTx/>
              <a:sym typeface="Garamond"/>
            </a:endParaRPr>
          </a:p>
        </p:txBody>
      </p:sp>
      <p:cxnSp>
        <p:nvCxnSpPr>
          <p:cNvPr id="351" name="直接箭头连接符 350"/>
          <p:cNvCxnSpPr/>
          <p:nvPr/>
        </p:nvCxnSpPr>
        <p:spPr>
          <a:xfrm>
            <a:off x="4283968" y="2564904"/>
            <a:ext cx="648072"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52" name="矩形 351"/>
          <p:cNvSpPr/>
          <p:nvPr/>
        </p:nvSpPr>
        <p:spPr>
          <a:xfrm>
            <a:off x="5076056" y="2348880"/>
            <a:ext cx="1604800"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Add pilot tones</a:t>
            </a:r>
            <a:endParaRPr kumimoji="0" lang="zh-CN" altLang="en-US" sz="2800" b="0" i="0" u="none" strike="noStrike" cap="none" spc="0" normalizeH="0" baseline="-25000" dirty="0">
              <a:ln>
                <a:noFill/>
              </a:ln>
              <a:solidFill>
                <a:srgbClr val="000000"/>
              </a:solidFill>
              <a:effectLst/>
              <a:uFillTx/>
              <a:sym typeface="Garamond"/>
            </a:endParaRPr>
          </a:p>
        </p:txBody>
      </p:sp>
      <p:cxnSp>
        <p:nvCxnSpPr>
          <p:cNvPr id="353" name="直接箭头连接符 352"/>
          <p:cNvCxnSpPr/>
          <p:nvPr/>
        </p:nvCxnSpPr>
        <p:spPr>
          <a:xfrm>
            <a:off x="6804248" y="2564903"/>
            <a:ext cx="648072"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57" name="矩形 356"/>
          <p:cNvSpPr/>
          <p:nvPr/>
        </p:nvSpPr>
        <p:spPr>
          <a:xfrm>
            <a:off x="7610720" y="2247954"/>
            <a:ext cx="1152128" cy="666847"/>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Make Serial to Parallel</a:t>
            </a:r>
            <a:endParaRPr kumimoji="0" lang="zh-CN" altLang="en-US" sz="2800" b="0" i="0" u="none" strike="noStrike" cap="none" spc="0" normalizeH="0" baseline="-25000" dirty="0">
              <a:ln>
                <a:noFill/>
              </a:ln>
              <a:solidFill>
                <a:srgbClr val="000000"/>
              </a:solidFill>
              <a:effectLst/>
              <a:uFillTx/>
              <a:sym typeface="Garamond"/>
            </a:endParaRPr>
          </a:p>
        </p:txBody>
      </p:sp>
      <p:sp>
        <p:nvSpPr>
          <p:cNvPr id="360" name="矩形 359"/>
          <p:cNvSpPr/>
          <p:nvPr/>
        </p:nvSpPr>
        <p:spPr>
          <a:xfrm>
            <a:off x="7812360" y="4169367"/>
            <a:ext cx="629839" cy="1528622"/>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lang="en-US" altLang="zh-CN" sz="28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28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IFFT</a:t>
            </a: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2800" b="0" i="0" u="none" strike="noStrike" cap="none" spc="0" normalizeH="0" baseline="-25000" dirty="0">
              <a:ln>
                <a:noFill/>
              </a:ln>
              <a:solidFill>
                <a:srgbClr val="000000"/>
              </a:solidFill>
              <a:effectLst/>
              <a:uFillTx/>
              <a:sym typeface="Garamond"/>
            </a:endParaRP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dirty="0">
              <a:ln>
                <a:noFill/>
              </a:ln>
              <a:solidFill>
                <a:srgbClr val="000000"/>
              </a:solidFill>
              <a:effectLst/>
              <a:uFillTx/>
              <a:sym typeface="Garamond"/>
            </a:endParaRPr>
          </a:p>
        </p:txBody>
      </p:sp>
      <p:sp>
        <p:nvSpPr>
          <p:cNvPr id="361" name="矩形 360"/>
          <p:cNvSpPr/>
          <p:nvPr/>
        </p:nvSpPr>
        <p:spPr>
          <a:xfrm>
            <a:off x="6156176" y="4169367"/>
            <a:ext cx="792088" cy="1528622"/>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lang="en-US" altLang="zh-CN" sz="28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Add</a:t>
            </a:r>
          </a:p>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Cyclic</a:t>
            </a:r>
          </a:p>
          <a:p>
            <a:pPr marL="0" marR="0" indent="0" algn="l" defTabSz="914400" rtl="0" fontAlgn="auto" latinLnBrk="1" hangingPunct="0">
              <a:lnSpc>
                <a:spcPct val="100000"/>
              </a:lnSpc>
              <a:spcBef>
                <a:spcPts val="0"/>
              </a:spcBef>
              <a:spcAft>
                <a:spcPts val="0"/>
              </a:spcAft>
              <a:buClrTx/>
              <a:buSzTx/>
              <a:buFontTx/>
              <a:buNone/>
              <a:tabLst/>
            </a:pPr>
            <a:r>
              <a:rPr lang="en-US" altLang="zh-CN" sz="2800" dirty="0" smtClean="0">
                <a:solidFill>
                  <a:srgbClr val="000000"/>
                </a:solidFill>
              </a:rPr>
              <a:t>Prefix</a:t>
            </a: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dirty="0">
              <a:ln>
                <a:noFill/>
              </a:ln>
              <a:solidFill>
                <a:srgbClr val="000000"/>
              </a:solidFill>
              <a:effectLst/>
              <a:uFillTx/>
              <a:sym typeface="Garamond"/>
            </a:endParaRPr>
          </a:p>
        </p:txBody>
      </p:sp>
      <p:sp>
        <p:nvSpPr>
          <p:cNvPr id="94" name="左箭头 93"/>
          <p:cNvSpPr/>
          <p:nvPr/>
        </p:nvSpPr>
        <p:spPr>
          <a:xfrm>
            <a:off x="7092280" y="4556658"/>
            <a:ext cx="561478" cy="754039"/>
          </a:xfrm>
          <a:prstGeom prst="leftArrow">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a:ln>
                <a:noFill/>
              </a:ln>
              <a:solidFill>
                <a:srgbClr val="000000"/>
              </a:solidFill>
              <a:effectLst/>
              <a:uFillTx/>
              <a:latin typeface="Garamond"/>
              <a:ea typeface="Garamond"/>
              <a:cs typeface="Garamond"/>
              <a:sym typeface="Garamond"/>
            </a:endParaRPr>
          </a:p>
        </p:txBody>
      </p:sp>
      <p:sp>
        <p:nvSpPr>
          <p:cNvPr id="363" name="矩形 362"/>
          <p:cNvSpPr/>
          <p:nvPr/>
        </p:nvSpPr>
        <p:spPr>
          <a:xfrm>
            <a:off x="3787207" y="4600251"/>
            <a:ext cx="1467047" cy="666847"/>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zh-CN" sz="2800" dirty="0" smtClean="0">
                <a:solidFill>
                  <a:srgbClr val="000000"/>
                </a:solidFill>
              </a:rPr>
              <a:t>Make Parallel </a:t>
            </a:r>
          </a:p>
          <a:p>
            <a:pPr algn="l" rtl="0" latinLnBrk="1" hangingPunct="0"/>
            <a:r>
              <a:rPr lang="en-US" altLang="zh-CN" sz="2800" dirty="0" smtClean="0">
                <a:solidFill>
                  <a:srgbClr val="000000"/>
                </a:solidFill>
              </a:rPr>
              <a:t>to Serial</a:t>
            </a:r>
            <a:endParaRPr lang="zh-CN" altLang="en-US" sz="2800" dirty="0">
              <a:solidFill>
                <a:srgbClr val="000000"/>
              </a:solidFill>
            </a:endParaRPr>
          </a:p>
        </p:txBody>
      </p:sp>
      <p:cxnSp>
        <p:nvCxnSpPr>
          <p:cNvPr id="513" name="直接箭头连接符 512"/>
          <p:cNvCxnSpPr/>
          <p:nvPr/>
        </p:nvCxnSpPr>
        <p:spPr>
          <a:xfrm>
            <a:off x="8127279" y="2996952"/>
            <a:ext cx="0" cy="1008112"/>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66" name="左箭头 365"/>
          <p:cNvSpPr/>
          <p:nvPr/>
        </p:nvSpPr>
        <p:spPr>
          <a:xfrm>
            <a:off x="5436096" y="4556656"/>
            <a:ext cx="538238" cy="754039"/>
          </a:xfrm>
          <a:prstGeom prst="leftArrow">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a:ln>
                <a:noFill/>
              </a:ln>
              <a:solidFill>
                <a:srgbClr val="000000"/>
              </a:solidFill>
              <a:effectLst/>
              <a:uFillTx/>
              <a:latin typeface="Garamond"/>
              <a:ea typeface="Garamond"/>
              <a:cs typeface="Garamond"/>
              <a:sym typeface="Garamond"/>
            </a:endParaRPr>
          </a:p>
        </p:txBody>
      </p:sp>
      <p:sp>
        <p:nvSpPr>
          <p:cNvPr id="367" name="矩形 366"/>
          <p:cNvSpPr/>
          <p:nvPr/>
        </p:nvSpPr>
        <p:spPr>
          <a:xfrm>
            <a:off x="971600" y="4634361"/>
            <a:ext cx="1844111" cy="666847"/>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zh-CN" sz="2800" dirty="0" smtClean="0">
                <a:solidFill>
                  <a:srgbClr val="000000"/>
                </a:solidFill>
              </a:rPr>
              <a:t>Add synchronous</a:t>
            </a:r>
          </a:p>
          <a:p>
            <a:pPr algn="l" rtl="0" latinLnBrk="1" hangingPunct="0"/>
            <a:r>
              <a:rPr lang="en-US" altLang="zh-CN" sz="2800" dirty="0" smtClean="0">
                <a:solidFill>
                  <a:srgbClr val="000000"/>
                </a:solidFill>
              </a:rPr>
              <a:t>Sequence</a:t>
            </a:r>
            <a:endParaRPr lang="zh-CN" altLang="en-US" sz="2800" dirty="0">
              <a:solidFill>
                <a:srgbClr val="000000"/>
              </a:solidFill>
            </a:endParaRPr>
          </a:p>
        </p:txBody>
      </p:sp>
      <p:cxnSp>
        <p:nvCxnSpPr>
          <p:cNvPr id="517" name="直接箭头连接符 516"/>
          <p:cNvCxnSpPr/>
          <p:nvPr/>
        </p:nvCxnSpPr>
        <p:spPr>
          <a:xfrm flipH="1">
            <a:off x="2987824" y="4933674"/>
            <a:ext cx="648072"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18" name="文本框 517"/>
          <p:cNvSpPr txBox="1"/>
          <p:nvPr/>
        </p:nvSpPr>
        <p:spPr>
          <a:xfrm>
            <a:off x="2747420" y="3356673"/>
            <a:ext cx="2260345" cy="6668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1" i="0" u="none" strike="noStrike" cap="none" spc="0" normalizeH="0" baseline="-25000" dirty="0" smtClean="0">
                <a:ln>
                  <a:noFill/>
                </a:ln>
                <a:solidFill>
                  <a:srgbClr val="000000"/>
                </a:solidFill>
                <a:effectLst/>
                <a:uFillTx/>
                <a:latin typeface="Garamond"/>
                <a:ea typeface="Garamond"/>
                <a:cs typeface="Garamond"/>
                <a:sym typeface="Garamond"/>
              </a:rPr>
              <a:t>The receiver part will be an inverse process</a:t>
            </a:r>
            <a:endParaRPr kumimoji="0" lang="zh-CN" altLang="en-US" sz="2800" b="1" i="0" u="none" strike="noStrike" cap="none" spc="0" normalizeH="0" baseline="-25000" dirty="0">
              <a:ln>
                <a:noFill/>
              </a:ln>
              <a:solidFill>
                <a:srgbClr val="000000"/>
              </a:solidFill>
              <a:effectLst/>
              <a:uFillTx/>
              <a:latin typeface="Garamond"/>
              <a:ea typeface="Garamond"/>
              <a:cs typeface="Garamond"/>
              <a:sym typeface="Garamond"/>
            </a:endParaRPr>
          </a:p>
        </p:txBody>
      </p:sp>
      <p:sp>
        <p:nvSpPr>
          <p:cNvPr id="519" name="手杖形箭头 518"/>
          <p:cNvSpPr/>
          <p:nvPr/>
        </p:nvSpPr>
        <p:spPr>
          <a:xfrm rot="5400000" flipH="1">
            <a:off x="4342533" y="3034281"/>
            <a:ext cx="1296144" cy="1296144"/>
          </a:xfrm>
          <a:prstGeom prst="uturnArrow">
            <a:avLst>
              <a:gd name="adj1" fmla="val 11831"/>
              <a:gd name="adj2" fmla="val 14183"/>
              <a:gd name="adj3" fmla="val 24059"/>
              <a:gd name="adj4" fmla="val 43750"/>
              <a:gd name="adj5" fmla="val 100000"/>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200" b="0" i="0" u="none" strike="noStrike" cap="none" spc="0" normalizeH="0" baseline="-25000">
              <a:ln>
                <a:noFill/>
              </a:ln>
              <a:solidFill>
                <a:srgbClr val="000000"/>
              </a:solidFill>
              <a:effectLst/>
              <a:uFillTx/>
              <a:latin typeface="Garamond"/>
              <a:ea typeface="Garamond"/>
              <a:cs typeface="Garamond"/>
              <a:sym typeface="Garamond"/>
            </a:endParaRPr>
          </a:p>
        </p:txBody>
      </p:sp>
    </p:spTree>
    <p:extLst>
      <p:ext uri="{BB962C8B-B14F-4D97-AF65-F5344CB8AC3E}">
        <p14:creationId xmlns:p14="http://schemas.microsoft.com/office/powerpoint/2010/main" val="1631098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9"/>
                                        </p:tgtEl>
                                        <p:attrNameLst>
                                          <p:attrName>style.visibility</p:attrName>
                                        </p:attrNameLst>
                                      </p:cBhvr>
                                      <p:to>
                                        <p:strVal val="visible"/>
                                      </p:to>
                                    </p:set>
                                    <p:animEffect transition="in" filter="fade">
                                      <p:cBhvr>
                                        <p:cTn id="10"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p:bldP spid="5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4"/>
          <p:cNvSpPr/>
          <p:nvPr/>
        </p:nvSpPr>
        <p:spPr>
          <a:xfrm>
            <a:off x="415925" y="253273"/>
            <a:ext cx="8242300" cy="544379"/>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defRPr sz="4400" b="1" i="1">
                <a:solidFill>
                  <a:srgbClr val="CC3300"/>
                </a:solidFill>
                <a:effectLst>
                  <a:outerShdw blurRad="12700" dist="25400" dir="2700000" rotWithShape="0">
                    <a:srgbClr val="DDDDDD"/>
                  </a:outerShdw>
                </a:effectLst>
                <a:latin typeface="Arial"/>
                <a:ea typeface="Arial"/>
                <a:cs typeface="Arial"/>
                <a:sym typeface="Arial"/>
              </a:defRPr>
            </a:lvl1pPr>
          </a:lstStyle>
          <a:p>
            <a:pPr lvl="0">
              <a:defRPr sz="1800" b="0" i="0" baseline="0">
                <a:solidFill>
                  <a:srgbClr val="000000"/>
                </a:solidFill>
                <a:effectLst/>
              </a:defRPr>
            </a:pPr>
            <a:r>
              <a:rPr lang="en-US" sz="4400" b="1" i="1" baseline="-25000" dirty="0" smtClean="0">
                <a:solidFill>
                  <a:srgbClr val="CC3300"/>
                </a:solidFill>
                <a:effectLst>
                  <a:outerShdw blurRad="12700" dist="25400" dir="2700000" rotWithShape="0">
                    <a:srgbClr val="DDDDDD"/>
                  </a:outerShdw>
                </a:effectLst>
              </a:rPr>
              <a:t>SISO OFDM system</a:t>
            </a:r>
            <a:endParaRPr sz="4400" b="1" i="1" baseline="-25000" dirty="0">
              <a:solidFill>
                <a:srgbClr val="CC3300"/>
              </a:solidFill>
              <a:effectLst>
                <a:outerShdw blurRad="12700" dist="25400" dir="2700000" rotWithShape="0">
                  <a:srgbClr val="DDDDDD"/>
                </a:outerShdw>
              </a:effectLst>
            </a:endParaRPr>
          </a:p>
        </p:txBody>
      </p:sp>
      <p:sp>
        <p:nvSpPr>
          <p:cNvPr id="3" name="TextBox 1"/>
          <p:cNvSpPr txBox="1"/>
          <p:nvPr/>
        </p:nvSpPr>
        <p:spPr>
          <a:xfrm>
            <a:off x="1691680" y="1029286"/>
            <a:ext cx="6120680"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3000" b="1" baseline="0" dirty="0" smtClean="0">
                <a:solidFill>
                  <a:srgbClr val="000000"/>
                </a:solidFill>
              </a:rPr>
              <a:t>D-OFDM and filter in MIMO relay</a:t>
            </a:r>
            <a:endParaRPr kumimoji="0" lang="zh-CN" altLang="en-US" sz="3000" b="1" u="none" strike="noStrike" cap="none" spc="0" normalizeH="0" baseline="0" dirty="0">
              <a:ln>
                <a:noFill/>
              </a:ln>
              <a:solidFill>
                <a:srgbClr val="000000"/>
              </a:solidFill>
              <a:effectLst/>
              <a:uFillTx/>
              <a:sym typeface="Garamond"/>
            </a:endParaRPr>
          </a:p>
        </p:txBody>
      </p:sp>
      <p:sp>
        <p:nvSpPr>
          <p:cNvPr id="6" name="矩形 5"/>
          <p:cNvSpPr/>
          <p:nvPr/>
        </p:nvSpPr>
        <p:spPr>
          <a:xfrm>
            <a:off x="1835696" y="2606135"/>
            <a:ext cx="288032"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S</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sp>
        <p:nvSpPr>
          <p:cNvPr id="19" name="矩形 18"/>
          <p:cNvSpPr/>
          <p:nvPr/>
        </p:nvSpPr>
        <p:spPr>
          <a:xfrm>
            <a:off x="1331640" y="2606135"/>
            <a:ext cx="504056"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a:ln>
                <a:noFill/>
              </a:ln>
              <a:solidFill>
                <a:srgbClr val="000000"/>
              </a:solidFill>
              <a:effectLst/>
              <a:uFillTx/>
              <a:latin typeface="Garamond"/>
              <a:ea typeface="Garamond"/>
              <a:cs typeface="Garamond"/>
              <a:sym typeface="Garamond"/>
            </a:endParaRPr>
          </a:p>
        </p:txBody>
      </p:sp>
      <p:sp>
        <p:nvSpPr>
          <p:cNvPr id="25" name="矩形 24"/>
          <p:cNvSpPr/>
          <p:nvPr/>
        </p:nvSpPr>
        <p:spPr>
          <a:xfrm>
            <a:off x="2130387" y="2606135"/>
            <a:ext cx="504056"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a:ln>
                <a:noFill/>
              </a:ln>
              <a:solidFill>
                <a:srgbClr val="000000"/>
              </a:solidFill>
              <a:effectLst/>
              <a:uFillTx/>
              <a:latin typeface="Garamond"/>
              <a:ea typeface="Garamond"/>
              <a:cs typeface="Garamond"/>
              <a:sym typeface="Garamond"/>
            </a:endParaRPr>
          </a:p>
        </p:txBody>
      </p:sp>
      <p:cxnSp>
        <p:nvCxnSpPr>
          <p:cNvPr id="26" name="曲线连接符 25"/>
          <p:cNvCxnSpPr/>
          <p:nvPr/>
        </p:nvCxnSpPr>
        <p:spPr>
          <a:xfrm rot="10800000" flipV="1">
            <a:off x="1979712" y="1988840"/>
            <a:ext cx="576064" cy="504056"/>
          </a:xfrm>
          <a:prstGeom prst="curvedConnector3">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8" name="文本框 27"/>
          <p:cNvSpPr txBox="1"/>
          <p:nvPr/>
        </p:nvSpPr>
        <p:spPr>
          <a:xfrm>
            <a:off x="2634443" y="1814916"/>
            <a:ext cx="1872208" cy="379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Sequences we want</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30" name="直接箭头连接符 29"/>
          <p:cNvCxnSpPr/>
          <p:nvPr/>
        </p:nvCxnSpPr>
        <p:spPr>
          <a:xfrm>
            <a:off x="3059832" y="2795929"/>
            <a:ext cx="648072"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1" name="矩形 30"/>
          <p:cNvSpPr/>
          <p:nvPr/>
        </p:nvSpPr>
        <p:spPr>
          <a:xfrm>
            <a:off x="2724049" y="4122816"/>
            <a:ext cx="756084" cy="954105"/>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endParaRPr>
          </a:p>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FFT</a:t>
            </a: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33" name="直接箭头连接符 32"/>
          <p:cNvCxnSpPr/>
          <p:nvPr/>
        </p:nvCxnSpPr>
        <p:spPr>
          <a:xfrm>
            <a:off x="5004048" y="2795929"/>
            <a:ext cx="864096"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4" name="矩形 33"/>
          <p:cNvSpPr/>
          <p:nvPr/>
        </p:nvSpPr>
        <p:spPr>
          <a:xfrm>
            <a:off x="6084168" y="2606135"/>
            <a:ext cx="2232248"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Transmitting sequence</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sp>
        <p:nvSpPr>
          <p:cNvPr id="35" name="矩形 34"/>
          <p:cNvSpPr/>
          <p:nvPr/>
        </p:nvSpPr>
        <p:spPr>
          <a:xfrm>
            <a:off x="6099787" y="4410075"/>
            <a:ext cx="2232248"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Transmitting sequence</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39" name="直接箭头连接符 38"/>
          <p:cNvCxnSpPr/>
          <p:nvPr/>
        </p:nvCxnSpPr>
        <p:spPr>
          <a:xfrm flipH="1">
            <a:off x="5436096" y="4599869"/>
            <a:ext cx="576064"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0" name="矩形 39"/>
          <p:cNvSpPr/>
          <p:nvPr/>
        </p:nvSpPr>
        <p:spPr>
          <a:xfrm>
            <a:off x="4440492" y="4410075"/>
            <a:ext cx="899021"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filter</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42" name="直接箭头连接符 41"/>
          <p:cNvCxnSpPr/>
          <p:nvPr/>
        </p:nvCxnSpPr>
        <p:spPr>
          <a:xfrm flipH="1">
            <a:off x="3707904" y="4599869"/>
            <a:ext cx="504056" cy="0"/>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3" name="矩形 42"/>
          <p:cNvSpPr/>
          <p:nvPr/>
        </p:nvSpPr>
        <p:spPr>
          <a:xfrm>
            <a:off x="1835696" y="4410075"/>
            <a:ext cx="288032" cy="379589"/>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S</a:t>
            </a: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cxnSp>
        <p:nvCxnSpPr>
          <p:cNvPr id="47" name="直接箭头连接符 46"/>
          <p:cNvCxnSpPr/>
          <p:nvPr/>
        </p:nvCxnSpPr>
        <p:spPr>
          <a:xfrm flipH="1">
            <a:off x="2195736" y="4599868"/>
            <a:ext cx="432048" cy="2"/>
          </a:xfrm>
          <a:prstGeom prst="straightConnector1">
            <a:avLst/>
          </a:prstGeom>
          <a:noFill/>
          <a:ln w="25400" cap="flat">
            <a:solidFill>
              <a:srgbClr val="00CCCC"/>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8" name="矩形 47"/>
          <p:cNvSpPr/>
          <p:nvPr/>
        </p:nvSpPr>
        <p:spPr>
          <a:xfrm>
            <a:off x="3977934" y="2348184"/>
            <a:ext cx="756084" cy="954105"/>
          </a:xfrm>
          <a:prstGeom prst="rect">
            <a:avLst/>
          </a:prstGeom>
          <a:solidFill>
            <a:srgbClr val="FFFFFF"/>
          </a:solidFill>
          <a:ln w="25400" cap="flat">
            <a:solidFill>
              <a:srgbClr val="00CC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endParaRPr>
          </a:p>
          <a:p>
            <a:pPr marL="0" marR="0" indent="0" algn="l" defTabSz="9144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25000" dirty="0" smtClean="0">
                <a:ln>
                  <a:noFill/>
                </a:ln>
                <a:solidFill>
                  <a:srgbClr val="000000"/>
                </a:solidFill>
                <a:effectLst/>
                <a:uFillTx/>
                <a:latin typeface="Garamond"/>
                <a:ea typeface="Garamond"/>
                <a:cs typeface="Garamond"/>
                <a:sym typeface="Garamond"/>
              </a:rPr>
              <a:t>IFFT</a:t>
            </a:r>
          </a:p>
          <a:p>
            <a:pPr marL="0" marR="0" indent="0" algn="l" defTabSz="914400" rtl="0" fontAlgn="auto" latinLnBrk="1" hangingPunct="0">
              <a:lnSpc>
                <a:spcPct val="100000"/>
              </a:lnSpc>
              <a:spcBef>
                <a:spcPts val="0"/>
              </a:spcBef>
              <a:spcAft>
                <a:spcPts val="0"/>
              </a:spcAft>
              <a:buClrTx/>
              <a:buSzTx/>
              <a:buFontTx/>
              <a:buNone/>
              <a:tabLst/>
            </a:pPr>
            <a:endParaRPr kumimoji="0" lang="zh-CN" altLang="en-US" sz="2800" b="0" i="0" u="none" strike="noStrike" cap="none" spc="0" normalizeH="0" baseline="-25000" dirty="0">
              <a:ln>
                <a:noFill/>
              </a:ln>
              <a:solidFill>
                <a:srgbClr val="000000"/>
              </a:solidFill>
              <a:effectLst/>
              <a:uFillTx/>
              <a:latin typeface="Garamond"/>
              <a:ea typeface="Garamond"/>
              <a:cs typeface="Garamond"/>
              <a:sym typeface="Garamond"/>
            </a:endParaRPr>
          </a:p>
        </p:txBody>
      </p:sp>
      <p:sp>
        <p:nvSpPr>
          <p:cNvPr id="49" name="椭圆 48"/>
          <p:cNvSpPr/>
          <p:nvPr/>
        </p:nvSpPr>
        <p:spPr>
          <a:xfrm>
            <a:off x="4355976" y="3933056"/>
            <a:ext cx="1296144" cy="1296144"/>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2200" b="0" i="0" u="none" strike="noStrike" cap="none" spc="0" normalizeH="0" baseline="-25000">
              <a:ln>
                <a:noFill/>
              </a:ln>
              <a:solidFill>
                <a:srgbClr val="000000"/>
              </a:solidFill>
              <a:effectLst/>
              <a:uFillTx/>
              <a:latin typeface="Garamond"/>
              <a:ea typeface="Garamond"/>
              <a:cs typeface="Garamond"/>
              <a:sym typeface="Garamond"/>
            </a:endParaRPr>
          </a:p>
        </p:txBody>
      </p:sp>
      <p:sp>
        <p:nvSpPr>
          <p:cNvPr id="50" name="文本框 49"/>
          <p:cNvSpPr txBox="1"/>
          <p:nvPr/>
        </p:nvSpPr>
        <p:spPr>
          <a:xfrm>
            <a:off x="5300264" y="5440047"/>
            <a:ext cx="1896783" cy="318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2200" b="0" i="0" u="none" strike="noStrike" cap="none" spc="0" normalizeH="0" baseline="-25000" dirty="0" smtClean="0">
                <a:ln>
                  <a:noFill/>
                </a:ln>
                <a:solidFill>
                  <a:srgbClr val="000000"/>
                </a:solidFill>
                <a:effectLst/>
                <a:uFillTx/>
                <a:latin typeface="Garamond"/>
                <a:ea typeface="Garamond"/>
                <a:cs typeface="Garamond"/>
                <a:sym typeface="Garamond"/>
              </a:rPr>
              <a:t>We need to focus on it</a:t>
            </a:r>
            <a:endParaRPr kumimoji="0" lang="zh-CN" altLang="en-US" sz="2200" b="0" i="0" u="none" strike="noStrike" cap="none" spc="0" normalizeH="0" baseline="-25000" dirty="0">
              <a:ln>
                <a:noFill/>
              </a:ln>
              <a:solidFill>
                <a:srgbClr val="000000"/>
              </a:solidFill>
              <a:effectLst/>
              <a:uFillTx/>
              <a:latin typeface="Garamond"/>
              <a:ea typeface="Garamond"/>
              <a:cs typeface="Garamond"/>
              <a:sym typeface="Garamond"/>
            </a:endParaRPr>
          </a:p>
        </p:txBody>
      </p:sp>
    </p:spTree>
    <p:extLst>
      <p:ext uri="{BB962C8B-B14F-4D97-AF65-F5344CB8AC3E}">
        <p14:creationId xmlns:p14="http://schemas.microsoft.com/office/powerpoint/2010/main" val="36211582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3" name="Shape 23"/>
          <p:cNvSpPr/>
          <p:nvPr/>
        </p:nvSpPr>
        <p:spPr>
          <a:xfrm>
            <a:off x="8229600" y="6497810"/>
            <a:ext cx="762000" cy="339380"/>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nchor="ctr">
            <a:spAutoFit/>
          </a:bodyPr>
          <a:lstStyle>
            <a:lvl1pPr algn="r">
              <a:defRPr sz="1800" baseline="0">
                <a:solidFill>
                  <a:srgbClr val="CC3300"/>
                </a:solidFill>
                <a:latin typeface="Monotype Corsiva"/>
                <a:ea typeface="Monotype Corsiva"/>
                <a:cs typeface="Monotype Corsiva"/>
                <a:sym typeface="Monotype Corsiva"/>
              </a:defRPr>
            </a:lvl1pPr>
          </a:lstStyle>
          <a:p>
            <a:pPr lvl="0">
              <a:defRPr>
                <a:solidFill>
                  <a:srgbClr val="000000"/>
                </a:solidFill>
              </a:defRPr>
            </a:pPr>
            <a:r>
              <a:rPr>
                <a:solidFill>
                  <a:srgbClr val="CC3300"/>
                </a:solidFill>
              </a:rPr>
              <a:t>2</a:t>
            </a:r>
          </a:p>
        </p:txBody>
      </p:sp>
      <p:sp>
        <p:nvSpPr>
          <p:cNvPr id="24" name="Shape 24"/>
          <p:cNvSpPr>
            <a:spLocks noGrp="1"/>
          </p:cNvSpPr>
          <p:nvPr>
            <p:ph type="title" idx="4294967295"/>
          </p:nvPr>
        </p:nvSpPr>
        <p:spPr>
          <a:xfrm>
            <a:off x="393700" y="38100"/>
            <a:ext cx="8242300" cy="914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b="1">
                <a:effectLst>
                  <a:outerShdw blurRad="12700" dist="25400" dir="2700000" rotWithShape="0">
                    <a:srgbClr val="DDDDDD"/>
                  </a:outerShdw>
                </a:effectLst>
              </a:defRPr>
            </a:lvl1pPr>
          </a:lstStyle>
          <a:p>
            <a:pPr lvl="0">
              <a:defRPr sz="1800" b="0" i="0">
                <a:solidFill>
                  <a:srgbClr val="000000"/>
                </a:solidFill>
                <a:effectLst/>
              </a:defRPr>
            </a:pPr>
            <a:r>
              <a:rPr sz="3600" b="1" i="1">
                <a:solidFill>
                  <a:srgbClr val="CC3300"/>
                </a:solidFill>
                <a:effectLst>
                  <a:outerShdw blurRad="12700" dist="25400" dir="2700000" rotWithShape="0">
                    <a:srgbClr val="DDDDDD"/>
                  </a:outerShdw>
                </a:effectLst>
              </a:rPr>
              <a:t>Outline</a:t>
            </a:r>
          </a:p>
        </p:txBody>
      </p:sp>
      <p:sp>
        <p:nvSpPr>
          <p:cNvPr id="25" name="Shape 25"/>
          <p:cNvSpPr>
            <a:spLocks noGrp="1"/>
          </p:cNvSpPr>
          <p:nvPr>
            <p:ph type="body" idx="4294967295"/>
          </p:nvPr>
        </p:nvSpPr>
        <p:spPr>
          <a:xfrm>
            <a:off x="533400" y="1124744"/>
            <a:ext cx="8077200" cy="42484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85000" lnSpcReduction="20000"/>
          </a:bodyPr>
          <a:lstStyle/>
          <a:p>
            <a:pPr lvl="0">
              <a:buChar char="❑"/>
              <a:defRPr sz="1800"/>
            </a:pPr>
            <a:endParaRPr sz="2400" b="1" dirty="0">
              <a:effectLst>
                <a:outerShdw blurRad="12700" dist="25400" dir="2700000" rotWithShape="0">
                  <a:srgbClr val="DDDDDD"/>
                </a:outerShdw>
              </a:effectLst>
              <a:latin typeface="Eras Demi ITC"/>
              <a:ea typeface="Eras Demi ITC"/>
              <a:cs typeface="Eras Demi ITC"/>
              <a:sym typeface="Eras Demi ITC"/>
            </a:endParaRP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Background</a:t>
            </a:r>
            <a:endParaRPr sz="4000" b="1" dirty="0">
              <a:solidFill>
                <a:srgbClr val="969696"/>
              </a:solidFill>
              <a:effectLst>
                <a:outerShdw blurRad="12700" dist="25400" dir="2700000" rotWithShape="0">
                  <a:srgbClr val="DDDDDD"/>
                </a:outerShdw>
              </a:effectLst>
              <a:latin typeface="Eras Demi ITC"/>
              <a:ea typeface="Eras Demi ITC"/>
              <a:cs typeface="Eras Demi ITC"/>
              <a:sym typeface="Rockwell"/>
            </a:endParaRP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SISO</a:t>
            </a:r>
            <a:r>
              <a:rPr lang="en-US" sz="4000" b="1" dirty="0">
                <a:effectLst>
                  <a:outerShdw blurRad="12700" dist="25400" dir="2700000" rotWithShape="0">
                    <a:srgbClr val="DDDDDD"/>
                  </a:outerShdw>
                </a:effectLst>
                <a:latin typeface="Eras Demi ITC"/>
                <a:ea typeface="Rockwell"/>
                <a:cs typeface="Rockwell"/>
                <a:sym typeface="Eras Demi ITC"/>
              </a:rPr>
              <a:t> </a:t>
            </a: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OFDM</a:t>
            </a:r>
            <a:r>
              <a:rPr lang="en-US" sz="4000" b="1" dirty="0">
                <a:effectLst>
                  <a:outerShdw blurRad="12700" dist="25400" dir="2700000" rotWithShape="0">
                    <a:srgbClr val="DDDDDD"/>
                  </a:outerShdw>
                </a:effectLst>
                <a:latin typeface="Eras Demi ITC"/>
                <a:ea typeface="Rockwell"/>
                <a:cs typeface="Rockwell"/>
                <a:sym typeface="Eras Demi ITC"/>
              </a:rPr>
              <a:t> </a:t>
            </a: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system</a:t>
            </a:r>
          </a:p>
          <a:p>
            <a:pPr lvl="0">
              <a:lnSpc>
                <a:spcPct val="200000"/>
              </a:lnSpc>
              <a:spcBef>
                <a:spcPts val="400"/>
              </a:spcBef>
              <a:buFont typeface="Wingdings" pitchFamily="2" charset="2"/>
              <a:buChar char="Ø"/>
              <a:defRPr sz="1800"/>
            </a:pPr>
            <a:r>
              <a:rPr lang="en-US" sz="4000" b="1" dirty="0">
                <a:effectLst>
                  <a:outerShdw blurRad="12700" dist="25400" dir="2700000" rotWithShape="0">
                    <a:srgbClr val="DDDDDD"/>
                  </a:outerShdw>
                </a:effectLst>
                <a:latin typeface="Eras Demi ITC"/>
                <a:ea typeface="Rockwell"/>
                <a:cs typeface="Rockwell"/>
                <a:sym typeface="Eras Demi ITC"/>
              </a:rPr>
              <a:t>Simulation</a:t>
            </a: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 </a:t>
            </a:r>
            <a:r>
              <a:rPr lang="en-US" sz="4000" b="1" dirty="0">
                <a:effectLst>
                  <a:outerShdw blurRad="12700" dist="25400" dir="2700000" rotWithShape="0">
                    <a:srgbClr val="DDDDDD"/>
                  </a:outerShdw>
                </a:effectLst>
                <a:latin typeface="Eras Demi ITC"/>
                <a:ea typeface="Rockwell"/>
                <a:cs typeface="Rockwell"/>
                <a:sym typeface="Eras Demi ITC"/>
              </a:rPr>
              <a:t>results</a:t>
            </a:r>
          </a:p>
          <a:p>
            <a:pPr lvl="0">
              <a:lnSpc>
                <a:spcPct val="200000"/>
              </a:lnSpc>
              <a:spcBef>
                <a:spcPts val="400"/>
              </a:spcBef>
              <a:buFont typeface="Wingdings" pitchFamily="2" charset="2"/>
              <a:buChar char="Ø"/>
              <a:defRPr sz="1800"/>
            </a:pPr>
            <a:r>
              <a:rPr lang="en-US" sz="4000" b="1" dirty="0">
                <a:solidFill>
                  <a:srgbClr val="969696"/>
                </a:solidFill>
                <a:effectLst>
                  <a:outerShdw blurRad="12700" dist="25400" dir="2700000" rotWithShape="0">
                    <a:srgbClr val="DDDDDD"/>
                  </a:outerShdw>
                </a:effectLst>
                <a:latin typeface="Eras Demi ITC"/>
                <a:ea typeface="Eras Demi ITC"/>
                <a:cs typeface="Eras Demi ITC"/>
                <a:sym typeface="Eras Demi ITC"/>
              </a:rPr>
              <a:t>Future</a:t>
            </a:r>
            <a:r>
              <a:rPr lang="en-US" sz="4000" b="1" dirty="0" smtClean="0">
                <a:solidFill>
                  <a:srgbClr val="969696"/>
                </a:solidFill>
                <a:effectLst>
                  <a:outerShdw blurRad="12700" dist="25400" dir="2700000" rotWithShape="0">
                    <a:srgbClr val="DDDDDD"/>
                  </a:outerShdw>
                </a:effectLst>
                <a:latin typeface="Eras Demi ITC"/>
                <a:ea typeface="Eras Demi ITC"/>
                <a:cs typeface="Eras Demi ITC"/>
                <a:sym typeface="Eras Demi ITC"/>
              </a:rPr>
              <a:t> work</a:t>
            </a:r>
            <a:endParaRPr sz="4000" b="1" dirty="0">
              <a:solidFill>
                <a:srgbClr val="969696"/>
              </a:solidFill>
              <a:effectLst>
                <a:outerShdw blurRad="12700" dist="25400" dir="2700000" rotWithShape="0">
                  <a:srgbClr val="DDDDDD"/>
                </a:outerShdw>
              </a:effectLst>
              <a:latin typeface="Eras Demi ITC"/>
              <a:ea typeface="Eras Demi ITC"/>
              <a:cs typeface="Eras Demi ITC"/>
              <a:sym typeface="Eras Demi ITC"/>
            </a:endParaRPr>
          </a:p>
        </p:txBody>
      </p:sp>
    </p:spTree>
    <p:extLst>
      <p:ext uri="{BB962C8B-B14F-4D97-AF65-F5344CB8AC3E}">
        <p14:creationId xmlns:p14="http://schemas.microsoft.com/office/powerpoint/2010/main" val="30099190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CC"/>
      </a:accent1>
      <a:accent2>
        <a:srgbClr val="6666FF"/>
      </a:accent2>
      <a:accent3>
        <a:srgbClr val="8F8F8F"/>
      </a:accent3>
      <a:accent4>
        <a:srgbClr val="707070"/>
      </a:accent4>
      <a:accent5>
        <a:srgbClr val="AAE0E0"/>
      </a:accent5>
      <a:accent6>
        <a:srgbClr val="5C5CE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CC"/>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200" b="0" i="0" u="none" strike="noStrike" cap="none" spc="0" normalizeH="0" baseline="-2500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C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200" b="0" i="0" u="none" strike="noStrike" cap="none" spc="0" normalizeH="0" baseline="-2500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CC"/>
      </a:accent1>
      <a:accent2>
        <a:srgbClr val="6666FF"/>
      </a:accent2>
      <a:accent3>
        <a:srgbClr val="8F8F8F"/>
      </a:accent3>
      <a:accent4>
        <a:srgbClr val="707070"/>
      </a:accent4>
      <a:accent5>
        <a:srgbClr val="AAE0E0"/>
      </a:accent5>
      <a:accent6>
        <a:srgbClr val="5C5CE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CC"/>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200" b="0" i="0" u="none" strike="noStrike" cap="none" spc="0" normalizeH="0" baseline="-2500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C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200" b="0" i="0" u="none" strike="noStrike" cap="none" spc="0" normalizeH="0" baseline="-2500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1465</TotalTime>
  <Words>1107</Words>
  <Application>Microsoft Office PowerPoint</Application>
  <PresentationFormat>全屏显示(4:3)</PresentationFormat>
  <Paragraphs>159</Paragraphs>
  <Slides>17</Slides>
  <Notes>10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34" baseType="lpstr">
      <vt:lpstr>Arial Unicode MS</vt:lpstr>
      <vt:lpstr>Avenir Roman</vt:lpstr>
      <vt:lpstr>楷体_GB2312</vt:lpstr>
      <vt:lpstr>Arial</vt:lpstr>
      <vt:lpstr>Arial Bold</vt:lpstr>
      <vt:lpstr>Cambria Math</vt:lpstr>
      <vt:lpstr>Courier New</vt:lpstr>
      <vt:lpstr>Edwardian Script ITC</vt:lpstr>
      <vt:lpstr>Eras Demi ITC</vt:lpstr>
      <vt:lpstr>Garamond</vt:lpstr>
      <vt:lpstr>Helvetica</vt:lpstr>
      <vt:lpstr>Monotype Corsiva</vt:lpstr>
      <vt:lpstr>Rockwell</vt:lpstr>
      <vt:lpstr>Times New Roman</vt:lpstr>
      <vt:lpstr>Wingdings</vt:lpstr>
      <vt:lpstr>Default</vt:lpstr>
      <vt:lpstr>公式</vt:lpstr>
      <vt:lpstr>Implementation of SISO part in MIMO relays </vt:lpstr>
      <vt:lpstr>Outline</vt:lpstr>
      <vt:lpstr>PowerPoint 演示文稿</vt:lpstr>
      <vt:lpstr>Outline</vt:lpstr>
      <vt:lpstr>PowerPoint 演示文稿</vt:lpstr>
      <vt:lpstr>PowerPoint 演示文稿</vt:lpstr>
      <vt:lpstr>PowerPoint 演示文稿</vt:lpstr>
      <vt:lpstr>PowerPoint 演示文稿</vt:lpstr>
      <vt:lpstr>Outline</vt:lpstr>
      <vt:lpstr>PowerPoint 演示文稿</vt:lpstr>
      <vt:lpstr>Outline</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MIMO relays in Cognitive Radio Networks</dc:title>
  <dc:creator>kongchao</dc:creator>
  <cp:lastModifiedBy>Xushen Han</cp:lastModifiedBy>
  <cp:revision>107</cp:revision>
  <dcterms:modified xsi:type="dcterms:W3CDTF">2014-05-12T16:53:28Z</dcterms:modified>
</cp:coreProperties>
</file>