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0" r:id="rId2"/>
    <p:sldId id="262" r:id="rId3"/>
    <p:sldId id="263" r:id="rId4"/>
    <p:sldId id="261" r:id="rId5"/>
    <p:sldId id="264" r:id="rId6"/>
    <p:sldId id="256" r:id="rId7"/>
    <p:sldId id="266" r:id="rId8"/>
    <p:sldId id="271" r:id="rId9"/>
    <p:sldId id="257" r:id="rId10"/>
    <p:sldId id="267" r:id="rId11"/>
    <p:sldId id="268" r:id="rId12"/>
    <p:sldId id="258" r:id="rId13"/>
    <p:sldId id="269" r:id="rId14"/>
    <p:sldId id="259" r:id="rId15"/>
    <p:sldId id="272" r:id="rId16"/>
    <p:sldId id="270"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50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527513-295D-4BB1-8943-196B09B7D763}" type="datetimeFigureOut">
              <a:rPr lang="zh-CN" altLang="en-US" smtClean="0"/>
              <a:t>2014/5/13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0B694B-FF10-414F-8E22-83929768C0BA}" type="slidenum">
              <a:rPr lang="zh-CN" altLang="en-US" smtClean="0"/>
              <a:t>‹#›</a:t>
            </a:fld>
            <a:endParaRPr lang="zh-CN" altLang="en-US"/>
          </a:p>
        </p:txBody>
      </p:sp>
    </p:spTree>
    <p:extLst>
      <p:ext uri="{BB962C8B-B14F-4D97-AF65-F5344CB8AC3E}">
        <p14:creationId xmlns:p14="http://schemas.microsoft.com/office/powerpoint/2010/main" val="2954030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9CE56-8B8A-478D-AF4F-CCC01EF23960}" type="datetimeFigureOut">
              <a:rPr lang="zh-CN" altLang="en-US" smtClean="0"/>
              <a:t>2014/5/13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37B91-BBAE-4F5F-8750-5918C1F938A7}" type="slidenum">
              <a:rPr lang="zh-CN" altLang="en-US" smtClean="0"/>
              <a:t>‹#›</a:t>
            </a:fld>
            <a:endParaRPr lang="zh-CN" altLang="en-US"/>
          </a:p>
        </p:txBody>
      </p:sp>
    </p:spTree>
    <p:extLst>
      <p:ext uri="{BB962C8B-B14F-4D97-AF65-F5344CB8AC3E}">
        <p14:creationId xmlns:p14="http://schemas.microsoft.com/office/powerpoint/2010/main" val="8050721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626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11</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5/13/2014 7:43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13</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5/13/2014 7:43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15</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16</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337B91-BBAE-4F5F-8750-5918C1F938A7}" type="slidenum">
              <a:rPr lang="zh-CN" altLang="en-US" smtClean="0"/>
              <a:t>2</a:t>
            </a:fld>
            <a:endParaRPr lang="zh-CN" altLang="en-US"/>
          </a:p>
        </p:txBody>
      </p:sp>
    </p:spTree>
    <p:extLst>
      <p:ext uri="{BB962C8B-B14F-4D97-AF65-F5344CB8AC3E}">
        <p14:creationId xmlns:p14="http://schemas.microsoft.com/office/powerpoint/2010/main" val="35196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20296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5/13/2014 7:43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7</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5/13/2014 7:43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8CDE2E5-8E7E-4730-8210-6504D0711F35}" type="datetime1">
              <a:rPr lang="en-US" smtClean="0">
                <a:solidFill>
                  <a:prstClr val="black"/>
                </a:solidFill>
              </a:rPr>
              <a:pPr/>
              <a:t>5/13/2014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6" name="Header Placeholder 5"/>
          <p:cNvSpPr>
            <a:spLocks noGrp="1"/>
          </p:cNvSpPr>
          <p:nvPr>
            <p:ph type="hdr" sz="quarter" idx="12"/>
          </p:nvPr>
        </p:nvSpPr>
        <p:spPr/>
        <p:txBody>
          <a:bodyPr/>
          <a:lstStyle/>
          <a:p>
            <a:endParaRPr lang="en-US" dirty="0">
              <a:solidFill>
                <a:prstClr val="black"/>
              </a:solidFill>
              <a:latin typeface="Segoe UI" pitchFamily="34" charset="0"/>
            </a:endParaRPr>
          </a:p>
        </p:txBody>
      </p:sp>
      <p:sp>
        <p:nvSpPr>
          <p:cNvPr id="7" name="Footer Placeholder 6"/>
          <p:cNvSpPr>
            <a:spLocks noGrp="1"/>
          </p:cNvSpPr>
          <p:nvPr>
            <p:ph type="ftr" sz="quarter" idx="13"/>
          </p:nvPr>
        </p:nvSpPr>
        <p:spPr/>
        <p:txBody>
          <a:bodyPr/>
          <a:lstStyle/>
          <a:p>
            <a:r>
              <a:rPr lang="en-US"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09766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 &quot;special&quot; slides">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9" y="3886212"/>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6"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4" y="1223115"/>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8" y="2390363"/>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6"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762094"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p14="http://schemas.microsoft.com/office/powerpoint/2010/main" val="402421341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er, &quot;special&quot; slides">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9" y="3886212"/>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6"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4" y="1223115"/>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8" y="2390363"/>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6"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763411" y="2390354"/>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p14="http://schemas.microsoft.com/office/powerpoint/2010/main" val="80597516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nouncement, &quot;special&quot; slides">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9" y="3886212"/>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6"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4" y="1223115"/>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8" y="2390363"/>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6"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762094"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p14="http://schemas.microsoft.com/office/powerpoint/2010/main" val="106353016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tc., &quot;special&quot; slides">
    <p:spTree>
      <p:nvGrpSpPr>
        <p:cNvPr id="1" name=""/>
        <p:cNvGrpSpPr/>
        <p:nvPr/>
      </p:nvGrpSpPr>
      <p:grpSpPr>
        <a:xfrm>
          <a:off x="0" y="0"/>
          <a:ext cx="0" cy="0"/>
          <a:chOff x="0" y="0"/>
          <a:chExt cx="0" cy="0"/>
        </a:xfrm>
      </p:grpSpPr>
      <p:sp>
        <p:nvSpPr>
          <p:cNvPr id="5" name="Title Tile"/>
          <p:cNvSpPr/>
          <p:nvPr userDrawn="1"/>
        </p:nvSpPr>
        <p:spPr bwMode="auto">
          <a:xfrm>
            <a:off x="3008303" y="2390353"/>
            <a:ext cx="5373500"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3" y="1135856"/>
            <a:ext cx="5373500"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5" y="1189940"/>
            <a:ext cx="4163390" cy="1033983"/>
          </a:xfrm>
        </p:spPr>
        <p:txBody>
          <a:bodyPr anchor="ctr" anchorCtr="0">
            <a:noAutofit/>
            <a:scene3d>
              <a:camera prst="orthographicFront"/>
              <a:lightRig rig="flat" dir="t"/>
            </a:scene3d>
            <a:sp3d>
              <a:contourClr>
                <a:schemeClr val="tx2"/>
              </a:contourClr>
            </a:sp3d>
          </a:bodyPr>
          <a:lstStyle>
            <a:lvl1pPr marL="0" indent="0" algn="l" defTabSz="685487"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135857"/>
            <a:ext cx="3008303"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9" y="3886212"/>
            <a:ext cx="4959201" cy="346249"/>
          </a:xfrm>
        </p:spPr>
        <p:txBody>
          <a:bodyPr>
            <a:noAutofit/>
          </a:bodyPr>
          <a:lstStyle>
            <a:lvl1pPr marL="0" indent="0" algn="l" defTabSz="685487"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739" indent="0" algn="ctr">
              <a:buNone/>
              <a:defRPr>
                <a:solidFill>
                  <a:schemeClr val="tx1">
                    <a:tint val="75000"/>
                  </a:schemeClr>
                </a:solidFill>
              </a:defRPr>
            </a:lvl2pPr>
            <a:lvl3pPr marL="685487" indent="0" algn="ctr">
              <a:buNone/>
              <a:defRPr>
                <a:solidFill>
                  <a:schemeClr val="tx1">
                    <a:tint val="75000"/>
                  </a:schemeClr>
                </a:solidFill>
              </a:defRPr>
            </a:lvl3pPr>
            <a:lvl4pPr marL="1028229" indent="0" algn="ctr">
              <a:buNone/>
              <a:defRPr>
                <a:solidFill>
                  <a:schemeClr val="tx1">
                    <a:tint val="75000"/>
                  </a:schemeClr>
                </a:solidFill>
              </a:defRPr>
            </a:lvl4pPr>
            <a:lvl5pPr marL="1370975" indent="0" algn="ctr">
              <a:buNone/>
              <a:defRPr>
                <a:solidFill>
                  <a:schemeClr val="tx1">
                    <a:tint val="75000"/>
                  </a:schemeClr>
                </a:solidFill>
              </a:defRPr>
            </a:lvl5pPr>
            <a:lvl6pPr marL="1713712" indent="0" algn="ctr">
              <a:buNone/>
              <a:defRPr>
                <a:solidFill>
                  <a:schemeClr val="tx1">
                    <a:tint val="75000"/>
                  </a:schemeClr>
                </a:solidFill>
              </a:defRPr>
            </a:lvl6pPr>
            <a:lvl7pPr marL="2056459" indent="0" algn="ctr">
              <a:buNone/>
              <a:defRPr>
                <a:solidFill>
                  <a:schemeClr val="tx1">
                    <a:tint val="75000"/>
                  </a:schemeClr>
                </a:solidFill>
              </a:defRPr>
            </a:lvl7pPr>
            <a:lvl8pPr marL="2399204" indent="0" algn="ctr">
              <a:buNone/>
              <a:defRPr>
                <a:solidFill>
                  <a:schemeClr val="tx1">
                    <a:tint val="75000"/>
                  </a:schemeClr>
                </a:solidFill>
              </a:defRPr>
            </a:lvl8pPr>
            <a:lvl9pPr marL="274195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206"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530"/>
          <a:stretch/>
        </p:blipFill>
        <p:spPr bwMode="auto">
          <a:xfrm>
            <a:off x="1051262" y="1306871"/>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1"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14" y="1223115"/>
            <a:ext cx="762199"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8" y="2390363"/>
            <a:ext cx="4959201" cy="1142621"/>
          </a:xfr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16"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47" tIns="34274" rIns="68547" bIns="34274" numCol="1" spcCol="0" rtlCol="0" fromWordArt="0" anchor="ctr" anchorCtr="0" forceAA="0" compatLnSpc="1">
            <a:prstTxWarp prst="textNoShape">
              <a:avLst/>
            </a:prstTxWarp>
            <a:noAutofit/>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762093" y="2390354"/>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289"/>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p14="http://schemas.microsoft.com/office/powerpoint/2010/main" val="401191660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_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582157"/>
            <a:ext cx="7680340" cy="747897"/>
          </a:xfrm>
        </p:spPr>
        <p:txBody>
          <a:bodyPr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569371"/>
            <a:ext cx="7680340" cy="373949"/>
          </a:xfrm>
        </p:spPr>
        <p:txBody>
          <a:bodyPr>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34817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keaway 2">
    <p:spTree>
      <p:nvGrpSpPr>
        <p:cNvPr id="1" name=""/>
        <p:cNvGrpSpPr/>
        <p:nvPr/>
      </p:nvGrpSpPr>
      <p:grpSpPr>
        <a:xfrm>
          <a:off x="0" y="0"/>
          <a:ext cx="0" cy="0"/>
          <a:chOff x="0" y="0"/>
          <a:chExt cx="0" cy="0"/>
        </a:xfrm>
      </p:grpSpPr>
      <p:sp>
        <p:nvSpPr>
          <p:cNvPr id="6" name="Arrow Bar"/>
          <p:cNvSpPr/>
          <p:nvPr userDrawn="1"/>
        </p:nvSpPr>
        <p:spPr bwMode="auto">
          <a:xfrm>
            <a:off x="2399737" y="1135857"/>
            <a:ext cx="6002313" cy="337549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1" name="TechEd Tile"/>
          <p:cNvSpPr/>
          <p:nvPr userDrawn="1"/>
        </p:nvSpPr>
        <p:spPr bwMode="auto">
          <a:xfrm>
            <a:off x="766754" y="2275359"/>
            <a:ext cx="1521050" cy="223599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ectangle 16"/>
          <p:cNvSpPr/>
          <p:nvPr/>
        </p:nvSpPr>
        <p:spPr bwMode="auto">
          <a:xfrm>
            <a:off x="763409" y="1135856"/>
            <a:ext cx="1521996" cy="102520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p:nvPr>
        </p:nvSpPr>
        <p:spPr>
          <a:xfrm>
            <a:off x="2628396" y="1371600"/>
            <a:ext cx="5468369" cy="2914650"/>
          </a:xfrm>
        </p:spPr>
        <p:txBody>
          <a:bodyPr vert="horz" wrap="square" lIns="0" tIns="0" rIns="0" bIns="0" rtlCol="0" anchor="ctr" anchorCtr="0">
            <a:normAutofit/>
          </a:bodyPr>
          <a:lstStyle>
            <a:lvl1pPr>
              <a:defRPr lang="en-US" sz="2700" dirty="0"/>
            </a:lvl1pPr>
          </a:lstStyle>
          <a:p>
            <a:pPr lvl="0"/>
            <a:endParaRPr lang="en-US" dirty="0"/>
          </a:p>
        </p:txBody>
      </p:sp>
      <p:sp>
        <p:nvSpPr>
          <p:cNvPr id="10" name="Freeform 88"/>
          <p:cNvSpPr>
            <a:spLocks noEditPoints="1"/>
          </p:cNvSpPr>
          <p:nvPr userDrawn="1"/>
        </p:nvSpPr>
        <p:spPr bwMode="auto">
          <a:xfrm>
            <a:off x="1169310" y="1290580"/>
            <a:ext cx="715943" cy="715757"/>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68586" tIns="34294" rIns="68586" bIns="34294" numCol="1" anchor="t" anchorCtr="0" compatLnSpc="1">
            <a:prstTxWarp prst="textNoShape">
              <a:avLst/>
            </a:prstTxWarp>
          </a:bodyPr>
          <a:lstStyle/>
          <a:p>
            <a:endParaRPr lang="en-US"/>
          </a:p>
        </p:txBody>
      </p:sp>
      <p:sp>
        <p:nvSpPr>
          <p:cNvPr id="12" name="Freeform 13"/>
          <p:cNvSpPr>
            <a:spLocks noEditPoints="1"/>
          </p:cNvSpPr>
          <p:nvPr userDrawn="1"/>
        </p:nvSpPr>
        <p:spPr bwMode="auto">
          <a:xfrm>
            <a:off x="1076775" y="2568255"/>
            <a:ext cx="895265" cy="1650203"/>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86" tIns="34294" rIns="68586" bIns="34294"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254102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estion 2">
    <p:spTree>
      <p:nvGrpSpPr>
        <p:cNvPr id="1" name=""/>
        <p:cNvGrpSpPr/>
        <p:nvPr/>
      </p:nvGrpSpPr>
      <p:grpSpPr>
        <a:xfrm>
          <a:off x="0" y="0"/>
          <a:ext cx="0" cy="0"/>
          <a:chOff x="0" y="0"/>
          <a:chExt cx="0" cy="0"/>
        </a:xfrm>
      </p:grpSpPr>
      <p:sp>
        <p:nvSpPr>
          <p:cNvPr id="6" name="Arrow Bar"/>
          <p:cNvSpPr/>
          <p:nvPr userDrawn="1"/>
        </p:nvSpPr>
        <p:spPr bwMode="auto">
          <a:xfrm>
            <a:off x="766755" y="1135856"/>
            <a:ext cx="5373499" cy="337185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970613" y="1292938"/>
            <a:ext cx="4973345" cy="3037778"/>
          </a:xfrm>
        </p:spPr>
        <p:txBody>
          <a:bodyPr anchor="ctr" anchorCtr="0">
            <a:normAutofit/>
            <a:scene3d>
              <a:camera prst="orthographicFront"/>
              <a:lightRig rig="flat" dir="t"/>
            </a:scene3d>
            <a:sp3d>
              <a:contourClr>
                <a:schemeClr val="tx2"/>
              </a:contourClr>
            </a:sp3d>
          </a:bodyPr>
          <a:lstStyle>
            <a:lvl1pPr marL="0" indent="0" algn="l" defTabSz="685835"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Question</a:t>
            </a:r>
          </a:p>
        </p:txBody>
      </p:sp>
      <p:sp>
        <p:nvSpPr>
          <p:cNvPr id="20" name="Rectangle 19"/>
          <p:cNvSpPr/>
          <p:nvPr/>
        </p:nvSpPr>
        <p:spPr bwMode="auto">
          <a:xfrm>
            <a:off x="6255795" y="1135857"/>
            <a:ext cx="2120991" cy="223599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userDrawn="1"/>
        </p:nvSpPr>
        <p:spPr bwMode="grayWhite">
          <a:xfrm>
            <a:off x="6637497" y="887054"/>
            <a:ext cx="1357589" cy="2827697"/>
          </a:xfrm>
          <a:prstGeom prst="rect">
            <a:avLst/>
          </a:prstGeom>
          <a:noFill/>
        </p:spPr>
        <p:txBody>
          <a:bodyPr wrap="square" lIns="68586" tIns="34294" rIns="68586" bIns="34294">
            <a:spAutoFit/>
          </a:bodyPr>
          <a:lstStyle/>
          <a:p>
            <a:pPr lvl="0" algn="ctr"/>
            <a:r>
              <a:rPr lang="en-US" sz="17900" b="1" cap="none" spc="0" noProof="0" dirty="0" smtClean="0">
                <a:ln w="57150">
                  <a:solidFill>
                    <a:srgbClr val="FFFFFF"/>
                  </a:solidFill>
                  <a:prstDash val="solid"/>
                </a:ln>
                <a:noFill/>
                <a:effectLst/>
                <a:latin typeface="Arial Black" pitchFamily="34" charset="0"/>
              </a:rPr>
              <a:t>?</a:t>
            </a:r>
            <a:endParaRPr lang="en-US" sz="17900" b="1" cap="none" spc="0" noProof="0" dirty="0">
              <a:ln w="57150">
                <a:solidFill>
                  <a:srgbClr val="FFFFFF"/>
                </a:solidFill>
                <a:prstDash val="solid"/>
              </a:ln>
              <a:noFill/>
              <a:effectLst/>
              <a:latin typeface="Arial Black" pitchFamily="34" charset="0"/>
            </a:endParaRPr>
          </a:p>
        </p:txBody>
      </p:sp>
      <p:sp>
        <p:nvSpPr>
          <p:cNvPr id="28" name="Rectangle 27"/>
          <p:cNvSpPr/>
          <p:nvPr userDrawn="1"/>
        </p:nvSpPr>
        <p:spPr bwMode="auto">
          <a:xfrm>
            <a:off x="6255795" y="3486151"/>
            <a:ext cx="2120991" cy="102155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1990548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6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94952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bwMode="auto">
          <a:xfrm>
            <a:off x="2" y="1599132"/>
            <a:ext cx="7063101" cy="157862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0" rIns="68583" bIns="68586" numCol="1" rtlCol="0" anchor="b" anchorCtr="0" compatLnSpc="1">
            <a:prstTxWarp prst="textNoShape">
              <a:avLst/>
            </a:prstTxWarp>
          </a:bodyPr>
          <a:lstStyle/>
          <a:p>
            <a:pPr defTabSz="685637" fontAlgn="base">
              <a:spcBef>
                <a:spcPct val="0"/>
              </a:spcBef>
              <a:spcAft>
                <a:spcPct val="0"/>
              </a:spcAft>
            </a:pPr>
            <a:endParaRPr lang="en-US" sz="1700" dirty="0">
              <a:solidFill>
                <a:srgbClr val="00AEEF">
                  <a:alpha val="99000"/>
                </a:srgbClr>
              </a:solidFill>
            </a:endParaRPr>
          </a:p>
        </p:txBody>
      </p:sp>
      <p:sp>
        <p:nvSpPr>
          <p:cNvPr id="2" name="Title 1"/>
          <p:cNvSpPr>
            <a:spLocks noGrp="1"/>
          </p:cNvSpPr>
          <p:nvPr>
            <p:ph type="title"/>
          </p:nvPr>
        </p:nvSpPr>
        <p:spPr>
          <a:xfrm>
            <a:off x="219280" y="1724769"/>
            <a:ext cx="7680340" cy="1351037"/>
          </a:xfrm>
        </p:spPr>
        <p:txBody>
          <a:bodyPr>
            <a:noAutofit/>
          </a:bodyPr>
          <a:lstStyle/>
          <a:p>
            <a:r>
              <a:rPr lang="en-US" altLang="zh-CN" sz="4800" b="1" dirty="0"/>
              <a:t>Wireless Content </a:t>
            </a:r>
            <a:r>
              <a:rPr lang="en-US" altLang="zh-CN" sz="4800" b="1" dirty="0" smtClean="0"/>
              <a:t/>
            </a:r>
            <a:br>
              <a:rPr lang="en-US" altLang="zh-CN" sz="4800" b="1" dirty="0" smtClean="0"/>
            </a:br>
            <a:r>
              <a:rPr lang="en-US" altLang="zh-CN" sz="4800" b="1" dirty="0" smtClean="0"/>
              <a:t>Distribution </a:t>
            </a:r>
            <a:r>
              <a:rPr lang="en-US" altLang="zh-CN" sz="4800" b="1" dirty="0"/>
              <a:t>Network</a:t>
            </a:r>
            <a:endParaRPr lang="en-US" sz="4800" dirty="0"/>
          </a:p>
        </p:txBody>
      </p:sp>
      <p:grpSp>
        <p:nvGrpSpPr>
          <p:cNvPr id="4" name="Group 3"/>
          <p:cNvGrpSpPr/>
          <p:nvPr/>
        </p:nvGrpSpPr>
        <p:grpSpPr>
          <a:xfrm>
            <a:off x="7054224" y="843558"/>
            <a:ext cx="13001124" cy="3089772"/>
            <a:chOff x="7466012" y="1821191"/>
            <a:chExt cx="17330318" cy="4119696"/>
          </a:xfrm>
        </p:grpSpPr>
        <p:sp>
          <p:nvSpPr>
            <p:cNvPr id="16" name="Rectangle 15"/>
            <p:cNvSpPr/>
            <p:nvPr/>
          </p:nvSpPr>
          <p:spPr bwMode="auto">
            <a:xfrm>
              <a:off x="9643642" y="1821191"/>
              <a:ext cx="15152688" cy="41196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0" rIns="91436" bIns="91440" numCol="1" rtlCol="0" anchor="b" anchorCtr="0" compatLnSpc="1">
              <a:prstTxWarp prst="textNoShape">
                <a:avLst/>
              </a:prstTxWarp>
            </a:bodyPr>
            <a:lstStyle/>
            <a:p>
              <a:pP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4" name="Rectangle 13"/>
            <p:cNvSpPr/>
            <p:nvPr/>
          </p:nvSpPr>
          <p:spPr bwMode="auto">
            <a:xfrm>
              <a:off x="7466012" y="2828620"/>
              <a:ext cx="2253803" cy="210483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0" rIns="91436" bIns="91440" numCol="1" rtlCol="0" anchor="b" anchorCtr="0" compatLnSpc="1">
              <a:prstTxWarp prst="textNoShape">
                <a:avLst/>
              </a:prstTxWarp>
            </a:bodyPr>
            <a:lstStyle/>
            <a:p>
              <a:pPr defTabSz="685637" fontAlgn="base">
                <a:spcBef>
                  <a:spcPct val="0"/>
                </a:spcBef>
                <a:spcAft>
                  <a:spcPct val="0"/>
                </a:spcAft>
              </a:pPr>
              <a:endParaRPr lang="en-US" sz="1700" dirty="0">
                <a:solidFill>
                  <a:srgbClr val="00AEEF">
                    <a:alpha val="99000"/>
                  </a:srgbClr>
                </a:solidFill>
              </a:endParaRPr>
            </a:p>
          </p:txBody>
        </p:sp>
        <p:sp>
          <p:nvSpPr>
            <p:cNvPr id="10" name="Rounded Rectangle 29"/>
            <p:cNvSpPr/>
            <p:nvPr/>
          </p:nvSpPr>
          <p:spPr bwMode="black">
            <a:xfrm>
              <a:off x="8295284" y="3274791"/>
              <a:ext cx="595259" cy="1212495"/>
            </a:xfrm>
            <a:custGeom>
              <a:avLst/>
              <a:gdLst/>
              <a:ahLst/>
              <a:cxnLst/>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685637"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50"/>
          <p:cNvGrpSpPr/>
          <p:nvPr/>
        </p:nvGrpSpPr>
        <p:grpSpPr>
          <a:xfrm>
            <a:off x="2120281" y="3554580"/>
            <a:ext cx="6624736" cy="757500"/>
            <a:chOff x="249958" y="2652926"/>
            <a:chExt cx="9344762" cy="1346667"/>
          </a:xfrm>
          <a:solidFill>
            <a:schemeClr val="accent2">
              <a:lumMod val="50000"/>
            </a:schemeClr>
          </a:solidFill>
        </p:grpSpPr>
        <p:sp>
          <p:nvSpPr>
            <p:cNvPr id="15" name="Rectangle 51"/>
            <p:cNvSpPr/>
            <p:nvPr/>
          </p:nvSpPr>
          <p:spPr bwMode="auto">
            <a:xfrm>
              <a:off x="1602968" y="2652926"/>
              <a:ext cx="7991752" cy="1346667"/>
            </a:xfrm>
            <a:prstGeom prst="rect">
              <a:avLst/>
            </a:pr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52"/>
              <a:r>
                <a:rPr lang="en-US" sz="2100" dirty="0" smtClean="0">
                  <a:gradFill>
                    <a:gsLst>
                      <a:gs pos="0">
                        <a:srgbClr val="FFFFFF"/>
                      </a:gs>
                      <a:gs pos="100000">
                        <a:srgbClr val="FFFFFF"/>
                      </a:gs>
                    </a:gsLst>
                    <a:lin ang="5400000" scaled="0"/>
                  </a:gradFill>
                </a:rPr>
                <a:t>Zheng </a:t>
              </a:r>
              <a:r>
                <a:rPr lang="en-US" sz="2100" dirty="0" err="1" smtClean="0">
                  <a:gradFill>
                    <a:gsLst>
                      <a:gs pos="0">
                        <a:srgbClr val="FFFFFF"/>
                      </a:gs>
                      <a:gs pos="100000">
                        <a:srgbClr val="FFFFFF"/>
                      </a:gs>
                    </a:gsLst>
                    <a:lin ang="5400000" scaled="0"/>
                  </a:gradFill>
                </a:rPr>
                <a:t>Ziqi</a:t>
              </a:r>
              <a:r>
                <a:rPr lang="en-US" sz="2100" dirty="0" smtClean="0">
                  <a:gradFill>
                    <a:gsLst>
                      <a:gs pos="0">
                        <a:srgbClr val="FFFFFF"/>
                      </a:gs>
                      <a:gs pos="100000">
                        <a:srgbClr val="FFFFFF"/>
                      </a:gs>
                    </a:gsLst>
                    <a:lin ang="5400000" scaled="0"/>
                  </a:gradFill>
                </a:rPr>
                <a:t>   5110309274</a:t>
              </a:r>
            </a:p>
          </p:txBody>
        </p:sp>
        <p:sp>
          <p:nvSpPr>
            <p:cNvPr id="17" name="Rectangle 52"/>
            <p:cNvSpPr/>
            <p:nvPr/>
          </p:nvSpPr>
          <p:spPr bwMode="auto">
            <a:xfrm>
              <a:off x="249958" y="2652926"/>
              <a:ext cx="1284160" cy="1346667"/>
            </a:xfrm>
            <a:prstGeom prst="rect">
              <a:avLst/>
            </a:pr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52"/>
              <a:endParaRPr lang="en-US" sz="15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4326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250"/>
                            </p:stCondLst>
                            <p:childTnLst>
                              <p:par>
                                <p:cTn id="16" presetID="2" presetClass="entr" presetSubtype="2"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1+#ppt_w/2"/>
                                          </p:val>
                                        </p:tav>
                                        <p:tav tm="100000">
                                          <p:val>
                                            <p:strVal val="#ppt_x"/>
                                          </p:val>
                                        </p:tav>
                                      </p:tavLst>
                                    </p:anim>
                                    <p:anim calcmode="lin" valueType="num">
                                      <p:cBhvr additive="base">
                                        <p:cTn id="19"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
          <p:cNvGrpSpPr/>
          <p:nvPr/>
        </p:nvGrpSpPr>
        <p:grpSpPr>
          <a:xfrm>
            <a:off x="727333" y="3758177"/>
            <a:ext cx="7692239" cy="734633"/>
            <a:chOff x="1150938" y="6880150"/>
            <a:chExt cx="12307583" cy="1175413"/>
          </a:xfrm>
        </p:grpSpPr>
        <p:sp>
          <p:nvSpPr>
            <p:cNvPr id="89" name="Rectangle 44"/>
            <p:cNvSpPr/>
            <p:nvPr/>
          </p:nvSpPr>
          <p:spPr bwMode="auto">
            <a:xfrm>
              <a:off x="1150938" y="6880150"/>
              <a:ext cx="12307583" cy="1144009"/>
            </a:xfrm>
            <a:prstGeom prst="rect">
              <a:avLst/>
            </a:prstGeom>
            <a:solidFill>
              <a:srgbClr val="3BBEB4"/>
            </a:solidFill>
          </p:spPr>
          <p:txBody>
            <a:bodyPr wrap="square" lIns="130622" tIns="65311" rIns="130622" bIns="65311" numCol="2" anchor="b">
              <a:noAutofit/>
            </a:bodyPr>
            <a:lstStyle/>
            <a:p>
              <a:pPr marL="0" marR="0" lvl="0" indent="0" defTabSz="815230" eaLnBrk="1" fontAlgn="auto" latinLnBrk="0" hangingPunct="1">
                <a:lnSpc>
                  <a:spcPct val="9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alpha val="99000"/>
                  </a:srgbClr>
                </a:solidFill>
                <a:effectLst/>
                <a:uLnTx/>
                <a:uFillTx/>
                <a:latin typeface="Segoe UI"/>
              </a:endParaRPr>
            </a:p>
          </p:txBody>
        </p:sp>
        <p:sp>
          <p:nvSpPr>
            <p:cNvPr id="90" name="TextBox 89"/>
            <p:cNvSpPr txBox="1"/>
            <p:nvPr/>
          </p:nvSpPr>
          <p:spPr>
            <a:xfrm>
              <a:off x="6746769" y="7003396"/>
              <a:ext cx="1136883" cy="576187"/>
            </a:xfrm>
            <a:prstGeom prst="rect">
              <a:avLst/>
            </a:prstGeom>
            <a:noFill/>
          </p:spPr>
          <p:txBody>
            <a:bodyPr wrap="none" lIns="109746" tIns="54873" rIns="109746" bIns="54873" rtlCol="0">
              <a:spAutoFit/>
            </a:bodyPr>
            <a:lstStyle/>
            <a:p>
              <a:pPr marL="0" marR="0" lvl="0" indent="0" algn="ctr" defTabSz="821693"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cs typeface="Arial" pitchFamily="34" charset="0"/>
                </a:rPr>
                <a:t>Rate</a:t>
              </a:r>
              <a:endParaRPr kumimoji="0" lang="en-US"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cs typeface="Arial" pitchFamily="34" charset="0"/>
              </a:endParaRPr>
            </a:p>
          </p:txBody>
        </p:sp>
        <p:sp>
          <p:nvSpPr>
            <p:cNvPr id="91" name="Rectangle 4"/>
            <p:cNvSpPr/>
            <p:nvPr/>
          </p:nvSpPr>
          <p:spPr>
            <a:xfrm>
              <a:off x="4888861" y="7597592"/>
              <a:ext cx="5063439" cy="457971"/>
            </a:xfrm>
            <a:prstGeom prst="rect">
              <a:avLst/>
            </a:prstGeom>
          </p:spPr>
          <p:txBody>
            <a:bodyPr wrap="none">
              <a:spAutoFit/>
            </a:bodyPr>
            <a:lstStyle/>
            <a:p>
              <a:pPr marL="0" marR="0" lvl="0" indent="0" defTabSz="81523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alpha val="99000"/>
                    </a:srgbClr>
                  </a:solidFill>
                  <a:effectLst/>
                  <a:uLnTx/>
                  <a:uFillTx/>
                  <a:latin typeface="Segoe UI"/>
                </a:rPr>
                <a:t>Larger than ideal centralized situation</a:t>
              </a:r>
            </a:p>
          </p:txBody>
        </p:sp>
      </p:grpSp>
      <p:cxnSp>
        <p:nvCxnSpPr>
          <p:cNvPr id="92" name="Straight Connector 46"/>
          <p:cNvCxnSpPr/>
          <p:nvPr/>
        </p:nvCxnSpPr>
        <p:spPr>
          <a:xfrm>
            <a:off x="750777" y="4146076"/>
            <a:ext cx="7655736" cy="0"/>
          </a:xfrm>
          <a:prstGeom prst="line">
            <a:avLst/>
          </a:prstGeom>
          <a:noFill/>
          <a:ln w="9525" cap="flat" cmpd="sng" algn="ctr">
            <a:gradFill flip="none" rotWithShape="1">
              <a:gsLst>
                <a:gs pos="0">
                  <a:srgbClr val="FFFFFF">
                    <a:alpha val="0"/>
                  </a:srgbClr>
                </a:gs>
                <a:gs pos="50000">
                  <a:srgbClr val="FFFFFF"/>
                </a:gs>
                <a:gs pos="100000">
                  <a:srgbClr val="FFFFFF">
                    <a:alpha val="0"/>
                  </a:srgbClr>
                </a:gs>
              </a:gsLst>
              <a:lin ang="0" scaled="1"/>
              <a:tileRect/>
            </a:gradFill>
            <a:prstDash val="solid"/>
          </a:ln>
          <a:effectLst/>
        </p:spPr>
      </p:cxnSp>
      <p:sp>
        <p:nvSpPr>
          <p:cNvPr id="93" name="Right Arrow 48"/>
          <p:cNvSpPr/>
          <p:nvPr/>
        </p:nvSpPr>
        <p:spPr bwMode="auto">
          <a:xfrm rot="5400000">
            <a:off x="4461368" y="3337391"/>
            <a:ext cx="224179" cy="754577"/>
          </a:xfrm>
          <a:prstGeom prst="rightArrow">
            <a:avLst>
              <a:gd name="adj1" fmla="val 72298"/>
              <a:gd name="adj2" fmla="val 68212"/>
            </a:avLst>
          </a:prstGeom>
          <a:solidFill>
            <a:srgbClr val="FFFFFF"/>
          </a:solidFill>
          <a:ln w="9525" cap="flat" cmpd="sng" algn="ctr">
            <a:noFill/>
            <a:prstDash val="solid"/>
            <a:headEnd type="none" w="med" len="med"/>
            <a:tailEnd type="none" w="med" len="med"/>
          </a:ln>
          <a:effectLst/>
        </p:spPr>
        <p:txBody>
          <a:bodyPr vert="horz" wrap="square" lIns="68492" tIns="34247" rIns="68492" bIns="34247" numCol="1" rtlCol="0" anchor="ctr" anchorCtr="0" compatLnSpc="1">
            <a:prstTxWarp prst="textNoShape">
              <a:avLst/>
            </a:prstTxWarp>
          </a:bodyPr>
          <a:lstStyle/>
          <a:p>
            <a:pPr marL="0" marR="0" lvl="0" indent="0" algn="ctr" defTabSz="684717"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94" name="Rectangle 32"/>
          <p:cNvSpPr/>
          <p:nvPr/>
        </p:nvSpPr>
        <p:spPr bwMode="auto">
          <a:xfrm>
            <a:off x="727331" y="2075961"/>
            <a:ext cx="7683908" cy="1565412"/>
          </a:xfrm>
          <a:prstGeom prst="rect">
            <a:avLst/>
          </a:prstGeom>
          <a:solidFill>
            <a:srgbClr val="8E499C"/>
          </a:solidFill>
        </p:spPr>
        <p:txBody>
          <a:bodyPr wrap="square" lIns="81525" tIns="40760" rIns="81525" bIns="40760" anchor="ctr">
            <a:noAutofit/>
          </a:bodyPr>
          <a:lstStyle/>
          <a:p>
            <a:pPr marL="0" marR="0" lvl="0" indent="0" algn="ctr" defTabSz="91303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Segoe UI"/>
            </a:endParaRPr>
          </a:p>
        </p:txBody>
      </p:sp>
      <p:sp>
        <p:nvSpPr>
          <p:cNvPr id="95" name="Rectangle 40"/>
          <p:cNvSpPr/>
          <p:nvPr/>
        </p:nvSpPr>
        <p:spPr>
          <a:xfrm>
            <a:off x="5023232" y="2168448"/>
            <a:ext cx="3278978" cy="1380443"/>
          </a:xfrm>
          <a:prstGeom prst="rect">
            <a:avLst/>
          </a:prstGeom>
          <a:solidFill>
            <a:srgbClr val="8E499C">
              <a:lumMod val="75000"/>
            </a:srgbClr>
          </a:solidFill>
        </p:spPr>
        <p:txBody>
          <a:bodyPr wrap="square" lIns="81525" tIns="40760" rIns="81525" bIns="40760" anchor="t">
            <a:noAutofit/>
          </a:bodyPr>
          <a:lstStyle/>
          <a:p>
            <a:pPr marL="0" marR="0" lvl="0" indent="0" algn="ctr" defTabSz="91303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alpha val="99000"/>
                  </a:srgbClr>
                </a:solidFill>
                <a:effectLst/>
                <a:uLnTx/>
                <a:uFillTx/>
                <a:latin typeface="Segoe UI"/>
              </a:rPr>
              <a:t>Asynchronous requests</a:t>
            </a:r>
          </a:p>
        </p:txBody>
      </p:sp>
      <p:sp>
        <p:nvSpPr>
          <p:cNvPr id="96" name="Rectangle 38"/>
          <p:cNvSpPr/>
          <p:nvPr/>
        </p:nvSpPr>
        <p:spPr>
          <a:xfrm>
            <a:off x="855167" y="2168448"/>
            <a:ext cx="3278978" cy="1380443"/>
          </a:xfrm>
          <a:prstGeom prst="rect">
            <a:avLst/>
          </a:prstGeom>
          <a:solidFill>
            <a:srgbClr val="8E499C">
              <a:lumMod val="75000"/>
            </a:srgbClr>
          </a:solidFill>
        </p:spPr>
        <p:txBody>
          <a:bodyPr wrap="square" lIns="81525" tIns="40760" rIns="81525" bIns="40760" anchor="t">
            <a:noAutofit/>
          </a:bodyPr>
          <a:lstStyle/>
          <a:p>
            <a:pPr marL="0" marR="0" lvl="0" indent="0" algn="ctr" defTabSz="913030" eaLnBrk="1" fontAlgn="auto" latinLnBrk="0" hangingPunct="1">
              <a:lnSpc>
                <a:spcPct val="90000"/>
              </a:lnSpc>
              <a:spcBef>
                <a:spcPts val="0"/>
              </a:spcBef>
              <a:spcAft>
                <a:spcPts val="0"/>
              </a:spcAft>
              <a:buClrTx/>
              <a:buSzTx/>
              <a:buFontTx/>
              <a:buNone/>
              <a:tabLst/>
              <a:defRPr/>
            </a:pPr>
            <a:r>
              <a:rPr lang="en-US" kern="0" dirty="0" smtClean="0">
                <a:solidFill>
                  <a:srgbClr val="FFFFFF">
                    <a:alpha val="99000"/>
                  </a:srgbClr>
                </a:solidFill>
                <a:latin typeface="Segoe UI"/>
              </a:rPr>
              <a:t>Four </a:t>
            </a:r>
            <a:r>
              <a:rPr lang="en-US" kern="0" dirty="0" err="1" smtClean="0">
                <a:solidFill>
                  <a:srgbClr val="FFFFFF">
                    <a:alpha val="99000"/>
                  </a:srgbClr>
                </a:solidFill>
                <a:latin typeface="Segoe UI"/>
              </a:rPr>
              <a:t>subfiles</a:t>
            </a:r>
            <a:endParaRPr kumimoji="0" lang="en-US" sz="1800" b="0" i="0" u="none" strike="noStrike" kern="0" cap="none" spc="0" normalizeH="0" baseline="0" noProof="0" dirty="0" smtClean="0">
              <a:ln>
                <a:noFill/>
              </a:ln>
              <a:solidFill>
                <a:srgbClr val="FFFFFF">
                  <a:alpha val="99000"/>
                </a:srgbClr>
              </a:solidFill>
              <a:effectLst/>
              <a:uLnTx/>
              <a:uFillTx/>
              <a:latin typeface="Segoe UI"/>
            </a:endParaRPr>
          </a:p>
        </p:txBody>
      </p:sp>
      <p:cxnSp>
        <p:nvCxnSpPr>
          <p:cNvPr id="97" name="Straight Connector 37"/>
          <p:cNvCxnSpPr/>
          <p:nvPr/>
        </p:nvCxnSpPr>
        <p:spPr>
          <a:xfrm>
            <a:off x="855167" y="2503632"/>
            <a:ext cx="3278978" cy="0"/>
          </a:xfrm>
          <a:prstGeom prst="line">
            <a:avLst/>
          </a:prstGeom>
          <a:noFill/>
          <a:ln w="9525" cap="flat" cmpd="sng" algn="ctr">
            <a:gradFill flip="none" rotWithShape="1">
              <a:gsLst>
                <a:gs pos="0">
                  <a:srgbClr val="FFFFFF">
                    <a:alpha val="0"/>
                  </a:srgbClr>
                </a:gs>
                <a:gs pos="50000">
                  <a:srgbClr val="FFFFFF"/>
                </a:gs>
                <a:gs pos="100000">
                  <a:srgbClr val="FFFFFF">
                    <a:alpha val="0"/>
                  </a:srgbClr>
                </a:gs>
              </a:gsLst>
              <a:lin ang="0" scaled="1"/>
              <a:tileRect/>
            </a:gradFill>
            <a:prstDash val="solid"/>
          </a:ln>
          <a:effectLst/>
        </p:spPr>
      </p:cxnSp>
      <p:cxnSp>
        <p:nvCxnSpPr>
          <p:cNvPr id="98" name="Straight Connector 41"/>
          <p:cNvCxnSpPr/>
          <p:nvPr/>
        </p:nvCxnSpPr>
        <p:spPr>
          <a:xfrm>
            <a:off x="5023232" y="2503632"/>
            <a:ext cx="3278978" cy="0"/>
          </a:xfrm>
          <a:prstGeom prst="line">
            <a:avLst/>
          </a:prstGeom>
          <a:noFill/>
          <a:ln w="9525" cap="flat" cmpd="sng" algn="ctr">
            <a:gradFill flip="none" rotWithShape="1">
              <a:gsLst>
                <a:gs pos="0">
                  <a:srgbClr val="FFFFFF">
                    <a:alpha val="0"/>
                  </a:srgbClr>
                </a:gs>
                <a:gs pos="50000">
                  <a:srgbClr val="FFFFFF"/>
                </a:gs>
                <a:gs pos="100000">
                  <a:srgbClr val="FFFFFF">
                    <a:alpha val="0"/>
                  </a:srgbClr>
                </a:gs>
              </a:gsLst>
              <a:lin ang="0" scaled="1"/>
              <a:tileRect/>
            </a:gradFill>
            <a:prstDash val="solid"/>
          </a:ln>
          <a:effectLst/>
        </p:spPr>
      </p:cxnSp>
      <p:sp>
        <p:nvSpPr>
          <p:cNvPr id="99" name="Right Arrow 47"/>
          <p:cNvSpPr/>
          <p:nvPr/>
        </p:nvSpPr>
        <p:spPr bwMode="auto">
          <a:xfrm rot="5400000">
            <a:off x="4461368" y="1647739"/>
            <a:ext cx="224179" cy="754577"/>
          </a:xfrm>
          <a:prstGeom prst="rightArrow">
            <a:avLst>
              <a:gd name="adj1" fmla="val 72298"/>
              <a:gd name="adj2" fmla="val 68212"/>
            </a:avLst>
          </a:prstGeom>
          <a:solidFill>
            <a:srgbClr val="FFFFFF"/>
          </a:solidFill>
          <a:ln w="9525" cap="flat" cmpd="sng" algn="ctr">
            <a:noFill/>
            <a:prstDash val="solid"/>
            <a:headEnd type="none" w="med" len="med"/>
            <a:tailEnd type="none" w="med" len="med"/>
          </a:ln>
          <a:effectLst/>
        </p:spPr>
        <p:txBody>
          <a:bodyPr vert="horz" wrap="square" lIns="68492" tIns="34247" rIns="68492" bIns="34247" numCol="1" rtlCol="0" anchor="ctr" anchorCtr="0" compatLnSpc="1">
            <a:prstTxWarp prst="textNoShape">
              <a:avLst/>
            </a:prstTxWarp>
          </a:bodyPr>
          <a:lstStyle/>
          <a:p>
            <a:pPr marL="0" marR="0" lvl="0" indent="0" algn="ctr" defTabSz="684717"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100" name="Group 7"/>
          <p:cNvGrpSpPr/>
          <p:nvPr/>
        </p:nvGrpSpPr>
        <p:grpSpPr>
          <a:xfrm>
            <a:off x="727331" y="915566"/>
            <a:ext cx="7683908" cy="1028700"/>
            <a:chOff x="1164268" y="2332003"/>
            <a:chExt cx="12294253" cy="1645920"/>
          </a:xfrm>
        </p:grpSpPr>
        <p:sp>
          <p:nvSpPr>
            <p:cNvPr id="101" name="Rectangle 33"/>
            <p:cNvSpPr/>
            <p:nvPr/>
          </p:nvSpPr>
          <p:spPr bwMode="auto">
            <a:xfrm>
              <a:off x="1164268" y="2332003"/>
              <a:ext cx="12294253" cy="1645920"/>
            </a:xfrm>
            <a:prstGeom prst="rect">
              <a:avLst/>
            </a:prstGeom>
            <a:solidFill>
              <a:srgbClr val="3397D3"/>
            </a:solidFill>
          </p:spPr>
          <p:txBody>
            <a:bodyPr wrap="square" lIns="130622" tIns="65311" rIns="130622" bIns="65311" anchor="b">
              <a:noAutofit/>
            </a:bodyPr>
            <a:lstStyle/>
            <a:p>
              <a:pPr marL="0" marR="0" lvl="0" indent="0" defTabSz="81523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alpha val="99000"/>
                  </a:srgbClr>
                </a:solidFill>
                <a:effectLst/>
                <a:uLnTx/>
                <a:uFillTx/>
                <a:latin typeface="Segoe UI"/>
              </a:endParaRPr>
            </a:p>
          </p:txBody>
        </p:sp>
        <p:sp>
          <p:nvSpPr>
            <p:cNvPr id="102" name="TextBox 101"/>
            <p:cNvSpPr txBox="1"/>
            <p:nvPr/>
          </p:nvSpPr>
          <p:spPr>
            <a:xfrm>
              <a:off x="5953249" y="2338489"/>
              <a:ext cx="2729626" cy="576187"/>
            </a:xfrm>
            <a:prstGeom prst="rect">
              <a:avLst/>
            </a:prstGeom>
            <a:noFill/>
          </p:spPr>
          <p:txBody>
            <a:bodyPr wrap="none" lIns="109746" tIns="54873" rIns="109746" bIns="54873" rtlCol="0">
              <a:spAutoFit/>
            </a:bodyPr>
            <a:lstStyle/>
            <a:p>
              <a:pPr marL="0" marR="0" lvl="0" indent="0" algn="ctr" defTabSz="821693"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cs typeface="Arial" pitchFamily="34" charset="0"/>
                </a:rPr>
                <a:t>D</a:t>
              </a:r>
              <a:r>
                <a:rPr kumimoji="0" lang="en-US" altLang="zh-CN"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cs typeface="Arial" pitchFamily="34" charset="0"/>
                </a:rPr>
                <a:t>ecentralized</a:t>
              </a:r>
              <a:endParaRPr kumimoji="0" lang="en-US"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cs typeface="Arial" pitchFamily="34" charset="0"/>
              </a:endParaRPr>
            </a:p>
          </p:txBody>
        </p:sp>
        <p:sp>
          <p:nvSpPr>
            <p:cNvPr id="103" name="Rectangle 3"/>
            <p:cNvSpPr/>
            <p:nvPr/>
          </p:nvSpPr>
          <p:spPr>
            <a:xfrm>
              <a:off x="3546319" y="3290240"/>
              <a:ext cx="8147506" cy="354558"/>
            </a:xfrm>
            <a:prstGeom prst="rect">
              <a:avLst/>
            </a:prstGeom>
          </p:spPr>
          <p:txBody>
            <a:bodyPr wrap="square" lIns="0" tIns="0" rIns="0" bIns="0">
              <a:spAutoFit/>
            </a:bodyPr>
            <a:lstStyle/>
            <a:p>
              <a:pPr lvl="0" defTabSz="815230" fontAlgn="base">
                <a:lnSpc>
                  <a:spcPct val="90000"/>
                </a:lnSpc>
                <a:spcBef>
                  <a:spcPts val="300"/>
                </a:spcBef>
                <a:buSzPct val="90000"/>
                <a:defRPr/>
              </a:pPr>
              <a:r>
                <a:rPr lang="en-US" sz="1600" kern="0" dirty="0" smtClean="0">
                  <a:solidFill>
                    <a:srgbClr val="FFFFFF">
                      <a:alpha val="99000"/>
                    </a:srgbClr>
                  </a:solidFill>
                  <a:latin typeface="Segoe UI"/>
                </a:rPr>
                <a:t>we </a:t>
              </a:r>
              <a:r>
                <a:rPr lang="en-US" sz="1600" kern="0" dirty="0">
                  <a:solidFill>
                    <a:srgbClr val="FFFFFF">
                      <a:alpha val="99000"/>
                    </a:srgbClr>
                  </a:solidFill>
                  <a:latin typeface="Segoe UI"/>
                </a:rPr>
                <a:t>can’t get the </a:t>
              </a:r>
              <a:r>
                <a:rPr lang="en-US" sz="1600" kern="0" dirty="0" smtClean="0">
                  <a:solidFill>
                    <a:srgbClr val="FFFFFF">
                      <a:alpha val="99000"/>
                    </a:srgbClr>
                  </a:solidFill>
                  <a:latin typeface="Segoe UI"/>
                </a:rPr>
                <a:t>number and identity </a:t>
              </a:r>
              <a:r>
                <a:rPr lang="en-US" sz="1600" kern="0" dirty="0">
                  <a:solidFill>
                    <a:srgbClr val="FFFFFF">
                      <a:alpha val="99000"/>
                    </a:srgbClr>
                  </a:solidFill>
                  <a:latin typeface="Segoe UI"/>
                </a:rPr>
                <a:t>of </a:t>
              </a:r>
              <a:r>
                <a:rPr lang="en-US" sz="1600" kern="0" dirty="0" smtClean="0">
                  <a:solidFill>
                    <a:srgbClr val="FFFFFF">
                      <a:alpha val="99000"/>
                    </a:srgbClr>
                  </a:solidFill>
                  <a:latin typeface="Segoe UI"/>
                </a:rPr>
                <a:t>users </a:t>
              </a:r>
              <a:r>
                <a:rPr lang="en-US" sz="1600" kern="0" dirty="0">
                  <a:solidFill>
                    <a:srgbClr val="FFFFFF">
                      <a:alpha val="99000"/>
                    </a:srgbClr>
                  </a:solidFill>
                  <a:latin typeface="Segoe UI"/>
                </a:rPr>
                <a:t>in advance</a:t>
              </a:r>
              <a:endParaRPr kumimoji="0" lang="en-US" sz="1600" b="0" i="0" u="none" strike="noStrike" kern="0" cap="none" spc="0" normalizeH="0" baseline="0" noProof="0" dirty="0">
                <a:ln>
                  <a:noFill/>
                </a:ln>
                <a:solidFill>
                  <a:srgbClr val="FFFFFF">
                    <a:alpha val="99000"/>
                  </a:srgbClr>
                </a:solidFill>
                <a:effectLst/>
                <a:uLnTx/>
                <a:uFillTx/>
                <a:latin typeface="Segoe UI"/>
              </a:endParaRPr>
            </a:p>
          </p:txBody>
        </p:sp>
      </p:grpSp>
      <p:cxnSp>
        <p:nvCxnSpPr>
          <p:cNvPr id="104" name="Straight Connector 34"/>
          <p:cNvCxnSpPr/>
          <p:nvPr/>
        </p:nvCxnSpPr>
        <p:spPr>
          <a:xfrm>
            <a:off x="750777" y="1303484"/>
            <a:ext cx="7655736" cy="0"/>
          </a:xfrm>
          <a:prstGeom prst="line">
            <a:avLst/>
          </a:prstGeom>
          <a:noFill/>
          <a:ln w="9525" cap="flat" cmpd="sng" algn="ctr">
            <a:gradFill flip="none" rotWithShape="1">
              <a:gsLst>
                <a:gs pos="0">
                  <a:srgbClr val="FFFFFF">
                    <a:alpha val="0"/>
                  </a:srgbClr>
                </a:gs>
                <a:gs pos="50000">
                  <a:srgbClr val="FFFFFF"/>
                </a:gs>
                <a:gs pos="100000">
                  <a:srgbClr val="FFFFFF">
                    <a:alpha val="0"/>
                  </a:srgbClr>
                </a:gs>
              </a:gsLst>
              <a:lin ang="0" scaled="1"/>
              <a:tileRect/>
            </a:gradFill>
            <a:prstDash val="solid"/>
          </a:ln>
          <a:effectLst/>
        </p:spPr>
      </p:cxnSp>
      <p:sp>
        <p:nvSpPr>
          <p:cNvPr id="105" name="Freeform 7"/>
          <p:cNvSpPr>
            <a:spLocks noEditPoints="1"/>
          </p:cNvSpPr>
          <p:nvPr/>
        </p:nvSpPr>
        <p:spPr bwMode="black">
          <a:xfrm>
            <a:off x="4299879" y="2627920"/>
            <a:ext cx="547144" cy="483854"/>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065" tIns="28531" rIns="57065" bIns="28531" numCol="1" anchor="t" anchorCtr="0" compatLnSpc="1">
            <a:prstTxWarp prst="textNoShape">
              <a:avLst/>
            </a:prstTxWarp>
          </a:bodyPr>
          <a:lstStyle/>
          <a:p>
            <a:pPr defTabSz="685487"/>
            <a:endParaRPr lang="en-US" sz="1400" dirty="0">
              <a:solidFill>
                <a:srgbClr val="FFFFFF"/>
              </a:solidFill>
              <a:latin typeface="Segoe UI"/>
            </a:endParaRPr>
          </a:p>
        </p:txBody>
      </p:sp>
      <p:sp>
        <p:nvSpPr>
          <p:cNvPr id="106" name="Rectangle 5"/>
          <p:cNvSpPr/>
          <p:nvPr/>
        </p:nvSpPr>
        <p:spPr>
          <a:xfrm>
            <a:off x="5023232" y="2663605"/>
            <a:ext cx="3278978" cy="556217"/>
          </a:xfrm>
          <a:prstGeom prst="rect">
            <a:avLst/>
          </a:prstGeom>
        </p:spPr>
        <p:txBody>
          <a:bodyPr wrap="square" lIns="57065" tIns="28531" rIns="57065" bIns="28531">
            <a:spAutoFit/>
          </a:bodyPr>
          <a:lstStyle/>
          <a:p>
            <a:pPr defTabSz="913030">
              <a:lnSpc>
                <a:spcPct val="90000"/>
              </a:lnSpc>
            </a:pPr>
            <a:r>
              <a:rPr lang="en-US" dirty="0" smtClean="0">
                <a:solidFill>
                  <a:srgbClr val="FFFFFF">
                    <a:alpha val="99000"/>
                  </a:srgbClr>
                </a:solidFill>
                <a:latin typeface="Segoe UI"/>
              </a:rPr>
              <a:t> J is maximum tolerable delay</a:t>
            </a:r>
          </a:p>
          <a:p>
            <a:pPr defTabSz="913030">
              <a:lnSpc>
                <a:spcPct val="90000"/>
              </a:lnSpc>
            </a:pPr>
            <a:r>
              <a:rPr lang="en-US" dirty="0" smtClean="0">
                <a:solidFill>
                  <a:srgbClr val="FFFFFF">
                    <a:alpha val="99000"/>
                  </a:srgbClr>
                </a:solidFill>
                <a:latin typeface="Segoe UI"/>
              </a:rPr>
              <a:t> Split each file into J parts</a:t>
            </a:r>
            <a:endParaRPr lang="en-US" sz="1100" dirty="0">
              <a:solidFill>
                <a:srgbClr val="FFFFFF">
                  <a:alpha val="99000"/>
                </a:srgbClr>
              </a:solidFill>
              <a:latin typeface="Segoe UI"/>
            </a:endParaRPr>
          </a:p>
        </p:txBody>
      </p:sp>
      <p:sp>
        <p:nvSpPr>
          <p:cNvPr id="107" name="Rectangle 6"/>
          <p:cNvSpPr/>
          <p:nvPr/>
        </p:nvSpPr>
        <p:spPr>
          <a:xfrm>
            <a:off x="855167" y="2560161"/>
            <a:ext cx="3278978" cy="805516"/>
          </a:xfrm>
          <a:prstGeom prst="rect">
            <a:avLst/>
          </a:prstGeom>
        </p:spPr>
        <p:txBody>
          <a:bodyPr wrap="square" lIns="57065" tIns="28531" rIns="57065" bIns="28531">
            <a:spAutoFit/>
          </a:bodyPr>
          <a:lstStyle/>
          <a:p>
            <a:pPr defTabSz="913030">
              <a:lnSpc>
                <a:spcPct val="90000"/>
              </a:lnSpc>
            </a:pPr>
            <a:r>
              <a:rPr lang="en-US" dirty="0" smtClean="0">
                <a:solidFill>
                  <a:srgbClr val="FFFFFF">
                    <a:alpha val="99000"/>
                  </a:srgbClr>
                </a:solidFill>
                <a:latin typeface="Segoe UI"/>
              </a:rPr>
              <a:t>Ai  </a:t>
            </a:r>
            <a:r>
              <a:rPr lang="en-US" dirty="0">
                <a:solidFill>
                  <a:srgbClr val="FFFFFF">
                    <a:alpha val="99000"/>
                  </a:srgbClr>
                </a:solidFill>
                <a:latin typeface="Segoe UI"/>
              </a:rPr>
              <a:t>denotes  the  bits  of  ﬁle  A that  are  stored  in  the  cache  memories  of  </a:t>
            </a:r>
            <a:r>
              <a:rPr lang="en-US" dirty="0" smtClean="0">
                <a:solidFill>
                  <a:srgbClr val="FFFFFF">
                    <a:alpha val="99000"/>
                  </a:srgbClr>
                </a:solidFill>
                <a:latin typeface="Segoe UI"/>
              </a:rPr>
              <a:t>user </a:t>
            </a:r>
            <a:r>
              <a:rPr lang="en-US" dirty="0" err="1" smtClean="0">
                <a:solidFill>
                  <a:srgbClr val="FFFFFF">
                    <a:alpha val="99000"/>
                  </a:srgbClr>
                </a:solidFill>
                <a:latin typeface="Segoe UI"/>
              </a:rPr>
              <a:t>i</a:t>
            </a:r>
            <a:r>
              <a:rPr lang="en-US" dirty="0" smtClean="0">
                <a:solidFill>
                  <a:srgbClr val="FFFFFF">
                    <a:alpha val="99000"/>
                  </a:srgbClr>
                </a:solidFill>
                <a:latin typeface="Segoe UI"/>
              </a:rPr>
              <a:t> (</a:t>
            </a:r>
            <a:r>
              <a:rPr lang="en-US" dirty="0" err="1" smtClean="0">
                <a:solidFill>
                  <a:srgbClr val="FFFFFF">
                    <a:alpha val="99000"/>
                  </a:srgbClr>
                </a:solidFill>
                <a:latin typeface="Segoe UI"/>
              </a:rPr>
              <a:t>i</a:t>
            </a:r>
            <a:r>
              <a:rPr lang="en-US" dirty="0" smtClean="0">
                <a:solidFill>
                  <a:srgbClr val="FFFFFF">
                    <a:alpha val="99000"/>
                  </a:srgbClr>
                </a:solidFill>
                <a:latin typeface="Segoe UI"/>
              </a:rPr>
              <a:t>=1,2)</a:t>
            </a:r>
            <a:endParaRPr lang="en-US" dirty="0">
              <a:solidFill>
                <a:srgbClr val="FFFFFF">
                  <a:alpha val="99000"/>
                </a:srgbClr>
              </a:solidFill>
              <a:latin typeface="Segoe UI"/>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23" name="TextBox 22"/>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10</a:t>
            </a:r>
            <a:endParaRPr lang="zh-CN" altLang="en-US" b="1" dirty="0">
              <a:solidFill>
                <a:schemeClr val="bg1"/>
              </a:solidFill>
            </a:endParaRPr>
          </a:p>
        </p:txBody>
      </p:sp>
    </p:spTree>
    <p:extLst>
      <p:ext uri="{BB962C8B-B14F-4D97-AF65-F5344CB8AC3E}">
        <p14:creationId xmlns:p14="http://schemas.microsoft.com/office/powerpoint/2010/main" val="188773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anim calcmode="lin" valueType="num">
                                      <p:cBhvr>
                                        <p:cTn id="16" dur="500" fill="hold"/>
                                        <p:tgtEl>
                                          <p:spTgt spid="99"/>
                                        </p:tgtEl>
                                        <p:attrNameLst>
                                          <p:attrName>ppt_x</p:attrName>
                                        </p:attrNameLst>
                                      </p:cBhvr>
                                      <p:tavLst>
                                        <p:tav tm="0">
                                          <p:val>
                                            <p:strVal val="#ppt_x"/>
                                          </p:val>
                                        </p:tav>
                                        <p:tav tm="100000">
                                          <p:val>
                                            <p:strVal val="#ppt_x"/>
                                          </p:val>
                                        </p:tav>
                                      </p:tavLst>
                                    </p:anim>
                                    <p:anim calcmode="lin" valueType="num">
                                      <p:cBhvr>
                                        <p:cTn id="17" dur="500" fill="hold"/>
                                        <p:tgtEl>
                                          <p:spTgt spid="99"/>
                                        </p:tgtEl>
                                        <p:attrNameLst>
                                          <p:attrName>ppt_y</p:attrName>
                                        </p:attrNameLst>
                                      </p:cBhvr>
                                      <p:tavLst>
                                        <p:tav tm="0">
                                          <p:val>
                                            <p:strVal val="#ppt_y-.1"/>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heel(1)">
                                      <p:cBhvr>
                                        <p:cTn id="20" dur="500"/>
                                        <p:tgtEl>
                                          <p:spTgt spid="105"/>
                                        </p:tgtEl>
                                      </p:cBhvr>
                                    </p:animEffect>
                                  </p:childTnLst>
                                </p:cTn>
                              </p:par>
                            </p:childTnLst>
                          </p:cTn>
                        </p:par>
                        <p:par>
                          <p:cTn id="21" fill="hold">
                            <p:stCondLst>
                              <p:cond delay="1500"/>
                            </p:stCondLst>
                            <p:childTnLst>
                              <p:par>
                                <p:cTn id="22" presetID="16" presetClass="entr" presetSubtype="37"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barn(outVertical)">
                                      <p:cBhvr>
                                        <p:cTn id="24" dur="500"/>
                                        <p:tgtEl>
                                          <p:spTgt spid="97"/>
                                        </p:tgtEl>
                                      </p:cBhvr>
                                    </p:animEffect>
                                  </p:childTnLst>
                                </p:cTn>
                              </p:par>
                              <p:par>
                                <p:cTn id="25" presetID="16" presetClass="entr" presetSubtype="37"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barn(outVertical)">
                                      <p:cBhvr>
                                        <p:cTn id="27" dur="500"/>
                                        <p:tgtEl>
                                          <p:spTgt spid="9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500"/>
                                        <p:tgtEl>
                                          <p:spTgt spid="10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childTnLst>
                          </p:cTn>
                        </p:par>
                        <p:par>
                          <p:cTn id="45" fill="hold">
                            <p:stCondLst>
                              <p:cond delay="3000"/>
                            </p:stCondLst>
                            <p:childTnLst>
                              <p:par>
                                <p:cTn id="46" presetID="47" presetClass="entr" presetSubtype="0"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fade">
                                      <p:cBhvr>
                                        <p:cTn id="48" dur="500"/>
                                        <p:tgtEl>
                                          <p:spTgt spid="93"/>
                                        </p:tgtEl>
                                      </p:cBhvr>
                                    </p:animEffect>
                                    <p:anim calcmode="lin" valueType="num">
                                      <p:cBhvr>
                                        <p:cTn id="49" dur="500" fill="hold"/>
                                        <p:tgtEl>
                                          <p:spTgt spid="93"/>
                                        </p:tgtEl>
                                        <p:attrNameLst>
                                          <p:attrName>ppt_x</p:attrName>
                                        </p:attrNameLst>
                                      </p:cBhvr>
                                      <p:tavLst>
                                        <p:tav tm="0">
                                          <p:val>
                                            <p:strVal val="#ppt_x"/>
                                          </p:val>
                                        </p:tav>
                                        <p:tav tm="100000">
                                          <p:val>
                                            <p:strVal val="#ppt_x"/>
                                          </p:val>
                                        </p:tav>
                                      </p:tavLst>
                                    </p:anim>
                                    <p:anim calcmode="lin" valueType="num">
                                      <p:cBhvr>
                                        <p:cTn id="50" dur="500" fill="hold"/>
                                        <p:tgtEl>
                                          <p:spTgt spid="9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16" presetClass="entr" presetSubtype="37"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outVertical)">
                                      <p:cBhvr>
                                        <p:cTn id="54" dur="500"/>
                                        <p:tgtEl>
                                          <p:spTgt spid="92"/>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9" grpId="0" animBg="1"/>
      <p:bldP spid="105" grpId="0" animBg="1"/>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304208" y="841248"/>
            <a:ext cx="1849525" cy="37719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222"/>
          <a:stretch/>
        </p:blipFill>
        <p:spPr>
          <a:xfrm rot="10800000">
            <a:off x="8519058" y="-6208"/>
            <a:ext cx="634666" cy="626024"/>
          </a:xfrm>
          <a:prstGeom prst="rect">
            <a:avLst/>
          </a:prstGeom>
        </p:spPr>
      </p:pic>
      <p:sp>
        <p:nvSpPr>
          <p:cNvPr id="11" name="Title 3"/>
          <p:cNvSpPr txBox="1">
            <a:spLocks/>
          </p:cNvSpPr>
          <p:nvPr/>
        </p:nvSpPr>
        <p:spPr>
          <a:xfrm>
            <a:off x="744566" y="354643"/>
            <a:ext cx="8363938" cy="560923"/>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sz="5400" b="1" dirty="0" smtClean="0">
                <a:solidFill>
                  <a:schemeClr val="tx1"/>
                </a:solidFill>
              </a:rPr>
              <a:t>A</a:t>
            </a:r>
            <a:r>
              <a:rPr lang="en-US" sz="5400" b="1" dirty="0" smtClean="0">
                <a:solidFill>
                  <a:srgbClr val="00B0F0"/>
                </a:solidFill>
              </a:rPr>
              <a:t>s</a:t>
            </a:r>
            <a:r>
              <a:rPr lang="en-US" sz="5400" b="1" dirty="0" smtClean="0">
                <a:solidFill>
                  <a:schemeClr val="tx1"/>
                </a:solidFill>
              </a:rPr>
              <a:t>ynchro</a:t>
            </a:r>
            <a:r>
              <a:rPr lang="en-US" sz="5400" b="1" dirty="0" smtClean="0">
                <a:solidFill>
                  <a:srgbClr val="00B0F0"/>
                </a:solidFill>
              </a:rPr>
              <a:t>n</a:t>
            </a:r>
            <a:r>
              <a:rPr lang="en-US" sz="5400" b="1" dirty="0" smtClean="0">
                <a:solidFill>
                  <a:schemeClr val="tx1"/>
                </a:solidFill>
              </a:rPr>
              <a:t>ous </a:t>
            </a:r>
            <a:r>
              <a:rPr lang="en-US" sz="5400" b="1" dirty="0" smtClean="0">
                <a:solidFill>
                  <a:srgbClr val="00B0F0"/>
                </a:solidFill>
              </a:rPr>
              <a:t>r</a:t>
            </a:r>
            <a:r>
              <a:rPr lang="en-US" sz="5400" b="1" dirty="0" smtClean="0">
                <a:solidFill>
                  <a:schemeClr val="tx1"/>
                </a:solidFill>
              </a:rPr>
              <a:t>equest</a:t>
            </a:r>
            <a:endParaRPr lang="en-US" sz="5400" b="1" dirty="0">
              <a:solidFill>
                <a:schemeClr val="tx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01740" y="-6207"/>
            <a:ext cx="1249882" cy="6260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84419" y="-6207"/>
            <a:ext cx="1249882" cy="626024"/>
          </a:xfrm>
          <a:prstGeom prst="rect">
            <a:avLst/>
          </a:prstGeom>
        </p:spPr>
      </p:pic>
      <p:sp>
        <p:nvSpPr>
          <p:cNvPr id="31" name="Rectangle 11"/>
          <p:cNvSpPr/>
          <p:nvPr/>
        </p:nvSpPr>
        <p:spPr bwMode="auto">
          <a:xfrm>
            <a:off x="779763" y="1329612"/>
            <a:ext cx="5894238" cy="30243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prstTxWarp prst="textNoShape">
              <a:avLst/>
            </a:prstTxWarp>
          </a:bodyPr>
          <a:lstStyle/>
          <a:p>
            <a:pPr algn="ctr" defTabSz="685495"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438577"/>
            <a:ext cx="5688632" cy="278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12" name="TextBox 11"/>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11</a:t>
            </a:r>
            <a:endParaRPr lang="zh-CN" altLang="en-US" b="1" dirty="0">
              <a:solidFill>
                <a:schemeClr val="bg1"/>
              </a:solidFill>
            </a:endParaRPr>
          </a:p>
        </p:txBody>
      </p:sp>
    </p:spTree>
    <p:extLst>
      <p:ext uri="{BB962C8B-B14F-4D97-AF65-F5344CB8AC3E}">
        <p14:creationId xmlns:p14="http://schemas.microsoft.com/office/powerpoint/2010/main" val="220980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2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ynamic</a:t>
            </a:r>
            <a:endParaRPr lang="en-US" dirty="0"/>
          </a:p>
        </p:txBody>
      </p:sp>
      <p:sp>
        <p:nvSpPr>
          <p:cNvPr id="2" name="Title 1"/>
          <p:cNvSpPr>
            <a:spLocks noGrp="1"/>
          </p:cNvSpPr>
          <p:nvPr>
            <p:ph type="ctrTitle"/>
          </p:nvPr>
        </p:nvSpPr>
        <p:spPr>
          <a:xfrm>
            <a:off x="3230831" y="2869289"/>
            <a:ext cx="4959201" cy="1142621"/>
          </a:xfrm>
        </p:spPr>
        <p:txBody>
          <a:bodyPr/>
          <a:lstStyle/>
          <a:p>
            <a:r>
              <a:rPr lang="en-US" dirty="0" smtClean="0"/>
              <a:t>Trace the popularity of files</a:t>
            </a:r>
            <a:br>
              <a:rPr lang="en-US" dirty="0" smtClean="0"/>
            </a:br>
            <a:r>
              <a:rPr lang="en-US" dirty="0"/>
              <a:t/>
            </a:r>
            <a:br>
              <a:rPr lang="en-US" dirty="0"/>
            </a:br>
            <a:r>
              <a:rPr lang="en-US" dirty="0" smtClean="0"/>
              <a:t>update popularity list</a:t>
            </a:r>
            <a:br>
              <a:rPr lang="en-US" dirty="0" smtClean="0"/>
            </a:br>
            <a:r>
              <a:rPr lang="en-US" dirty="0"/>
              <a:t/>
            </a:r>
            <a:br>
              <a:rPr lang="en-US" dirty="0"/>
            </a:br>
            <a:r>
              <a:rPr lang="en-US" altLang="zh-CN" dirty="0"/>
              <a:t>LRU vs. LRS</a:t>
            </a:r>
            <a:endParaRPr lang="en-US" dirty="0"/>
          </a:p>
        </p:txBody>
      </p:sp>
      <p:sp useBgFill="1">
        <p:nvSpPr>
          <p:cNvPr id="5" name="MASK bottom"/>
          <p:cNvSpPr/>
          <p:nvPr/>
        </p:nvSpPr>
        <p:spPr bwMode="auto">
          <a:xfrm>
            <a:off x="2914218" y="4514850"/>
            <a:ext cx="6229782" cy="6286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useBgFill="1">
        <p:nvSpPr>
          <p:cNvPr id="6" name="MASK top"/>
          <p:cNvSpPr/>
          <p:nvPr/>
        </p:nvSpPr>
        <p:spPr bwMode="auto">
          <a:xfrm>
            <a:off x="2914218" y="0"/>
            <a:ext cx="6229782" cy="112849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33" name="圆角矩形 32"/>
          <p:cNvSpPr/>
          <p:nvPr/>
        </p:nvSpPr>
        <p:spPr>
          <a:xfrm>
            <a:off x="899592" y="1203598"/>
            <a:ext cx="1872208" cy="93610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84467" y="1171028"/>
            <a:ext cx="2030449" cy="1054385"/>
            <a:chOff x="1898993" y="60119"/>
            <a:chExt cx="2030449" cy="1054385"/>
          </a:xfrm>
        </p:grpSpPr>
        <p:pic>
          <p:nvPicPr>
            <p:cNvPr id="35" name="Picture 2" descr="C:\Users\kelleyc\Desktop\untitled.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124178" y="60119"/>
              <a:ext cx="805264" cy="8032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kelleyc\Desktop\untitled2.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898993" y="334588"/>
              <a:ext cx="781917" cy="779916"/>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22"/>
            <p:cNvCxnSpPr/>
            <p:nvPr/>
          </p:nvCxnSpPr>
          <p:spPr>
            <a:xfrm flipV="1">
              <a:off x="2680910" y="412473"/>
              <a:ext cx="443267" cy="250926"/>
            </a:xfrm>
            <a:prstGeom prst="curvedConnector3">
              <a:avLst>
                <a:gd name="adj1" fmla="val 50000"/>
              </a:avLst>
            </a:prstGeom>
            <a:ln w="60325">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12</a:t>
            </a:r>
            <a:endParaRPr lang="zh-CN" altLang="en-US" b="1" dirty="0">
              <a:solidFill>
                <a:schemeClr val="bg1"/>
              </a:solidFill>
            </a:endParaRPr>
          </a:p>
        </p:txBody>
      </p:sp>
    </p:spTree>
    <p:extLst>
      <p:ext uri="{BB962C8B-B14F-4D97-AF65-F5344CB8AC3E}">
        <p14:creationId xmlns:p14="http://schemas.microsoft.com/office/powerpoint/2010/main" val="49045682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8"/>
          <p:cNvGrpSpPr/>
          <p:nvPr/>
        </p:nvGrpSpPr>
        <p:grpSpPr>
          <a:xfrm>
            <a:off x="-595" y="596594"/>
            <a:ext cx="9144000" cy="1325469"/>
            <a:chOff x="-795" y="1111602"/>
            <a:chExt cx="12188825" cy="1767292"/>
          </a:xfrm>
        </p:grpSpPr>
        <p:sp>
          <p:nvSpPr>
            <p:cNvPr id="12" name="Rectangle 17"/>
            <p:cNvSpPr/>
            <p:nvPr/>
          </p:nvSpPr>
          <p:spPr bwMode="auto">
            <a:xfrm>
              <a:off x="-795" y="1111602"/>
              <a:ext cx="12188825" cy="176729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rgbClr val="FFFFFF">
                    <a:alpha val="98824"/>
                  </a:srgbClr>
                </a:solidFill>
                <a:latin typeface="Segoe UI" pitchFamily="34" charset="0"/>
                <a:ea typeface="Segoe UI" pitchFamily="34" charset="0"/>
                <a:cs typeface="Segoe UI" pitchFamily="34" charset="0"/>
              </a:endParaRPr>
            </a:p>
          </p:txBody>
        </p:sp>
        <p:pic>
          <p:nvPicPr>
            <p:cNvPr id="13" name="Picture 5"/>
            <p:cNvPicPr>
              <a:picLocks noChangeAspect="1"/>
            </p:cNvPicPr>
            <p:nvPr/>
          </p:nvPicPr>
          <p:blipFill>
            <a:blip r:embed="rId3"/>
            <a:stretch>
              <a:fillRect/>
            </a:stretch>
          </p:blipFill>
          <p:spPr>
            <a:xfrm>
              <a:off x="1052320" y="1963148"/>
              <a:ext cx="479649" cy="750000"/>
            </a:xfrm>
            <a:prstGeom prst="rect">
              <a:avLst/>
            </a:prstGeom>
          </p:spPr>
        </p:pic>
        <p:sp>
          <p:nvSpPr>
            <p:cNvPr id="14" name="TextBox 13"/>
            <p:cNvSpPr txBox="1"/>
            <p:nvPr/>
          </p:nvSpPr>
          <p:spPr>
            <a:xfrm>
              <a:off x="747519" y="1277349"/>
              <a:ext cx="4495800" cy="578620"/>
            </a:xfrm>
            <a:prstGeom prst="rect">
              <a:avLst/>
            </a:prstGeom>
            <a:noFill/>
          </p:spPr>
          <p:txBody>
            <a:bodyPr wrap="square" lIns="91440" tIns="91440" rIns="91440" bIns="91440" rtlCol="0">
              <a:spAutoFit/>
            </a:bodyPr>
            <a:lstStyle/>
            <a:p>
              <a:pPr>
                <a:lnSpc>
                  <a:spcPct val="90000"/>
                </a:lnSpc>
                <a:spcBef>
                  <a:spcPct val="20000"/>
                </a:spcBef>
                <a:buSzPct val="90000"/>
              </a:pPr>
              <a:r>
                <a:rPr lang="en-US" sz="1800" dirty="0" smtClean="0">
                  <a:solidFill>
                    <a:schemeClr val="tx1">
                      <a:alpha val="99000"/>
                    </a:schemeClr>
                  </a:solidFill>
                </a:rPr>
                <a:t>E-BOOK  A</a:t>
              </a:r>
              <a:endParaRPr lang="en-US" sz="1800" dirty="0">
                <a:solidFill>
                  <a:schemeClr val="tx1">
                    <a:alpha val="99000"/>
                  </a:schemeClr>
                </a:solidFill>
              </a:endParaRPr>
            </a:p>
          </p:txBody>
        </p:sp>
        <p:sp>
          <p:nvSpPr>
            <p:cNvPr id="16" name="TextBox 15"/>
            <p:cNvSpPr txBox="1"/>
            <p:nvPr/>
          </p:nvSpPr>
          <p:spPr>
            <a:xfrm>
              <a:off x="5449471" y="1447073"/>
              <a:ext cx="4292395" cy="1021819"/>
            </a:xfrm>
            <a:prstGeom prst="rect">
              <a:avLst/>
            </a:prstGeom>
            <a:noFill/>
          </p:spPr>
          <p:txBody>
            <a:bodyPr wrap="square" lIns="91440" tIns="91440" rIns="91440" bIns="91440" rtlCol="0">
              <a:spAutoFit/>
            </a:bodyPr>
            <a:lstStyle/>
            <a:p>
              <a:pPr marL="257198" indent="-257198">
                <a:lnSpc>
                  <a:spcPct val="90000"/>
                </a:lnSpc>
                <a:spcBef>
                  <a:spcPct val="20000"/>
                </a:spcBef>
                <a:buSzPct val="90000"/>
                <a:buFont typeface="Arial" panose="020B0604020202020204" pitchFamily="34" charset="0"/>
                <a:buChar char="•"/>
              </a:pPr>
              <a:r>
                <a:rPr lang="en-US" sz="2100" b="1" dirty="0" smtClean="0">
                  <a:solidFill>
                    <a:schemeClr val="tx1">
                      <a:alpha val="99000"/>
                    </a:schemeClr>
                  </a:solidFill>
                </a:rPr>
                <a:t>GPA4.3</a:t>
              </a:r>
              <a:r>
                <a:rPr lang="zh-CN" altLang="en-US" sz="2100" b="1" dirty="0" smtClean="0">
                  <a:solidFill>
                    <a:schemeClr val="tx1">
                      <a:alpha val="99000"/>
                    </a:schemeClr>
                  </a:solidFill>
                </a:rPr>
                <a:t>！</a:t>
              </a:r>
              <a:r>
                <a:rPr lang="en-US" altLang="zh-CN" sz="2100" b="1" dirty="0" smtClean="0">
                  <a:solidFill>
                    <a:schemeClr val="tx1">
                      <a:alpha val="99000"/>
                    </a:schemeClr>
                  </a:solidFill>
                </a:rPr>
                <a:t>Nothing is impossible !</a:t>
              </a:r>
              <a:endParaRPr lang="en-US" sz="1500" dirty="0">
                <a:solidFill>
                  <a:schemeClr val="tx1">
                    <a:alpha val="99000"/>
                  </a:schemeClr>
                </a:solidFill>
              </a:endParaRPr>
            </a:p>
          </p:txBody>
        </p:sp>
      </p:grpSp>
      <p:grpSp>
        <p:nvGrpSpPr>
          <p:cNvPr id="2" name="组合 1"/>
          <p:cNvGrpSpPr/>
          <p:nvPr/>
        </p:nvGrpSpPr>
        <p:grpSpPr>
          <a:xfrm>
            <a:off x="-595" y="1910765"/>
            <a:ext cx="9144000" cy="1351679"/>
            <a:chOff x="-595" y="2147874"/>
            <a:chExt cx="9144000" cy="1351679"/>
          </a:xfrm>
        </p:grpSpPr>
        <p:grpSp>
          <p:nvGrpSpPr>
            <p:cNvPr id="17" name="Group 26"/>
            <p:cNvGrpSpPr/>
            <p:nvPr/>
          </p:nvGrpSpPr>
          <p:grpSpPr>
            <a:xfrm>
              <a:off x="-595" y="2147874"/>
              <a:ext cx="9144000" cy="1351679"/>
              <a:chOff x="-795" y="2863833"/>
              <a:chExt cx="12188825" cy="1802238"/>
            </a:xfrm>
          </p:grpSpPr>
          <p:sp>
            <p:nvSpPr>
              <p:cNvPr id="21" name="Rectangle 18"/>
              <p:cNvSpPr/>
              <p:nvPr/>
            </p:nvSpPr>
            <p:spPr bwMode="auto">
              <a:xfrm>
                <a:off x="-795" y="2863833"/>
                <a:ext cx="12188825" cy="1802238"/>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a:endParaRPr lang="en-US" sz="1700" dirty="0">
                  <a:solidFill>
                    <a:schemeClr val="tx1">
                      <a:alpha val="99000"/>
                    </a:schemeClr>
                  </a:solidFill>
                  <a:latin typeface="Segoe UI" pitchFamily="34" charset="0"/>
                  <a:ea typeface="Segoe UI" pitchFamily="34" charset="0"/>
                  <a:cs typeface="Segoe UI" pitchFamily="34" charset="0"/>
                </a:endParaRPr>
              </a:p>
            </p:txBody>
          </p:sp>
          <p:sp>
            <p:nvSpPr>
              <p:cNvPr id="22" name="TextBox 21"/>
              <p:cNvSpPr txBox="1"/>
              <p:nvPr/>
            </p:nvSpPr>
            <p:spPr>
              <a:xfrm>
                <a:off x="760412" y="2899936"/>
                <a:ext cx="4495800" cy="578620"/>
              </a:xfrm>
              <a:prstGeom prst="rect">
                <a:avLst/>
              </a:prstGeom>
              <a:noFill/>
            </p:spPr>
            <p:txBody>
              <a:bodyPr wrap="square" lIns="91440" tIns="91440" rIns="91440" bIns="91440" rtlCol="0">
                <a:spAutoFit/>
              </a:bodyPr>
              <a:lstStyle/>
              <a:p>
                <a:pPr>
                  <a:lnSpc>
                    <a:spcPct val="90000"/>
                  </a:lnSpc>
                  <a:spcBef>
                    <a:spcPct val="20000"/>
                  </a:spcBef>
                  <a:buSzPct val="90000"/>
                </a:pPr>
                <a:r>
                  <a:rPr lang="en-US" altLang="zh-CN" dirty="0">
                    <a:solidFill>
                      <a:schemeClr val="tx1">
                        <a:alpha val="99000"/>
                      </a:schemeClr>
                    </a:solidFill>
                  </a:rPr>
                  <a:t>E-BOOK </a:t>
                </a:r>
                <a:r>
                  <a:rPr lang="en-US" altLang="zh-CN" dirty="0" smtClean="0">
                    <a:solidFill>
                      <a:schemeClr val="tx1">
                        <a:alpha val="99000"/>
                      </a:schemeClr>
                    </a:solidFill>
                  </a:rPr>
                  <a:t> B</a:t>
                </a:r>
                <a:endParaRPr lang="en-US" altLang="zh-CN" dirty="0">
                  <a:solidFill>
                    <a:schemeClr val="tx1">
                      <a:alpha val="99000"/>
                    </a:schemeClr>
                  </a:solidFill>
                </a:endParaRPr>
              </a:p>
            </p:txBody>
          </p:sp>
          <p:pic>
            <p:nvPicPr>
              <p:cNvPr id="23" name="Picture 8"/>
              <p:cNvPicPr>
                <a:picLocks noChangeAspect="1"/>
              </p:cNvPicPr>
              <p:nvPr/>
            </p:nvPicPr>
            <p:blipFill>
              <a:blip r:embed="rId3"/>
              <a:stretch>
                <a:fillRect/>
              </a:stretch>
            </p:blipFill>
            <p:spPr>
              <a:xfrm>
                <a:off x="1058364" y="3585735"/>
                <a:ext cx="479649" cy="750000"/>
              </a:xfrm>
              <a:prstGeom prst="rect">
                <a:avLst/>
              </a:prstGeom>
            </p:spPr>
          </p:pic>
        </p:grpSp>
        <p:pic>
          <p:nvPicPr>
            <p:cNvPr id="37" name="Picture 21"/>
            <p:cNvPicPr>
              <a:picLocks noChangeAspect="1"/>
            </p:cNvPicPr>
            <p:nvPr/>
          </p:nvPicPr>
          <p:blipFill>
            <a:blip r:embed="rId4"/>
            <a:stretch>
              <a:fillRect/>
            </a:stretch>
          </p:blipFill>
          <p:spPr>
            <a:xfrm>
              <a:off x="973298" y="3047941"/>
              <a:ext cx="420725" cy="225000"/>
            </a:xfrm>
            <a:prstGeom prst="rect">
              <a:avLst/>
            </a:prstGeom>
          </p:spPr>
        </p:pic>
        <p:sp>
          <p:nvSpPr>
            <p:cNvPr id="38" name="TextBox 37"/>
            <p:cNvSpPr txBox="1"/>
            <p:nvPr/>
          </p:nvSpPr>
          <p:spPr>
            <a:xfrm>
              <a:off x="4088169" y="2381450"/>
              <a:ext cx="3220135" cy="766364"/>
            </a:xfrm>
            <a:prstGeom prst="rect">
              <a:avLst/>
            </a:prstGeom>
            <a:noFill/>
          </p:spPr>
          <p:txBody>
            <a:bodyPr wrap="square" lIns="91440" tIns="91440" rIns="91440" bIns="91440" rtlCol="0">
              <a:spAutoFit/>
            </a:bodyPr>
            <a:lstStyle/>
            <a:p>
              <a:pPr marL="257198" indent="-257198">
                <a:lnSpc>
                  <a:spcPct val="90000"/>
                </a:lnSpc>
                <a:spcBef>
                  <a:spcPct val="20000"/>
                </a:spcBef>
                <a:buSzPct val="90000"/>
                <a:buFont typeface="Arial" panose="020B0604020202020204" pitchFamily="34" charset="0"/>
                <a:buChar char="•"/>
              </a:pPr>
              <a:r>
                <a:rPr lang="en-US" sz="2100" b="1" dirty="0" smtClean="0">
                  <a:solidFill>
                    <a:schemeClr val="tx1">
                      <a:alpha val="99000"/>
                    </a:schemeClr>
                  </a:solidFill>
                </a:rPr>
                <a:t>The way to a GOD! Everything is possible !</a:t>
              </a:r>
              <a:endParaRPr lang="en-US" sz="1500" dirty="0">
                <a:solidFill>
                  <a:schemeClr val="tx1">
                    <a:alpha val="99000"/>
                  </a:schemeClr>
                </a:solidFill>
              </a:endParaRPr>
            </a:p>
          </p:txBody>
        </p:sp>
      </p:grpSp>
      <p:grpSp>
        <p:nvGrpSpPr>
          <p:cNvPr id="3" name="组合 2"/>
          <p:cNvGrpSpPr/>
          <p:nvPr/>
        </p:nvGrpSpPr>
        <p:grpSpPr>
          <a:xfrm>
            <a:off x="-10269" y="3237153"/>
            <a:ext cx="9153672" cy="1415436"/>
            <a:chOff x="-10269" y="3474262"/>
            <a:chExt cx="9153672" cy="1415436"/>
          </a:xfrm>
        </p:grpSpPr>
        <p:grpSp>
          <p:nvGrpSpPr>
            <p:cNvPr id="26" name="Group 27"/>
            <p:cNvGrpSpPr/>
            <p:nvPr/>
          </p:nvGrpSpPr>
          <p:grpSpPr>
            <a:xfrm>
              <a:off x="-10269" y="3474262"/>
              <a:ext cx="9153672" cy="1415436"/>
              <a:chOff x="-13688" y="4632348"/>
              <a:chExt cx="12201718" cy="1887248"/>
            </a:xfrm>
          </p:grpSpPr>
          <p:sp>
            <p:nvSpPr>
              <p:cNvPr id="27" name="Rectangle 20"/>
              <p:cNvSpPr/>
              <p:nvPr/>
            </p:nvSpPr>
            <p:spPr bwMode="auto">
              <a:xfrm>
                <a:off x="-13688" y="4642004"/>
                <a:ext cx="12201718" cy="1877592"/>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fontAlgn="base">
                  <a:spcBef>
                    <a:spcPct val="0"/>
                  </a:spcBef>
                  <a:spcAft>
                    <a:spcPct val="0"/>
                  </a:spcAft>
                </a:pPr>
                <a:endParaRPr lang="en-US" sz="1700" dirty="0">
                  <a:solidFill>
                    <a:schemeClr val="tx1">
                      <a:alpha val="99000"/>
                    </a:schemeClr>
                  </a:solidFill>
                  <a:latin typeface="Segoe UI" pitchFamily="34" charset="0"/>
                  <a:ea typeface="Segoe UI" pitchFamily="34" charset="0"/>
                  <a:cs typeface="Segoe UI" pitchFamily="34" charset="0"/>
                </a:endParaRPr>
              </a:p>
            </p:txBody>
          </p:sp>
          <p:sp>
            <p:nvSpPr>
              <p:cNvPr id="28" name="TextBox 27"/>
              <p:cNvSpPr txBox="1"/>
              <p:nvPr/>
            </p:nvSpPr>
            <p:spPr>
              <a:xfrm>
                <a:off x="759617" y="4632348"/>
                <a:ext cx="4495800" cy="578620"/>
              </a:xfrm>
              <a:prstGeom prst="rect">
                <a:avLst/>
              </a:prstGeom>
              <a:noFill/>
            </p:spPr>
            <p:txBody>
              <a:bodyPr wrap="square" lIns="91440" tIns="91440" rIns="91440" bIns="91440" rtlCol="0">
                <a:spAutoFit/>
              </a:bodyPr>
              <a:lstStyle/>
              <a:p>
                <a:pPr>
                  <a:lnSpc>
                    <a:spcPct val="90000"/>
                  </a:lnSpc>
                  <a:spcBef>
                    <a:spcPct val="20000"/>
                  </a:spcBef>
                  <a:buSzPct val="90000"/>
                </a:pPr>
                <a:r>
                  <a:rPr lang="en-US" altLang="zh-CN" dirty="0">
                    <a:solidFill>
                      <a:schemeClr val="tx1">
                        <a:alpha val="99000"/>
                      </a:schemeClr>
                    </a:solidFill>
                  </a:rPr>
                  <a:t>E-BOOK </a:t>
                </a:r>
                <a:r>
                  <a:rPr lang="en-US" altLang="zh-CN" dirty="0" smtClean="0">
                    <a:solidFill>
                      <a:schemeClr val="tx1">
                        <a:alpha val="99000"/>
                      </a:schemeClr>
                    </a:solidFill>
                  </a:rPr>
                  <a:t> C</a:t>
                </a:r>
                <a:endParaRPr lang="en-US" altLang="zh-CN" dirty="0">
                  <a:solidFill>
                    <a:schemeClr val="tx1">
                      <a:alpha val="99000"/>
                    </a:schemeClr>
                  </a:solidFill>
                </a:endParaRPr>
              </a:p>
            </p:txBody>
          </p:sp>
          <p:pic>
            <p:nvPicPr>
              <p:cNvPr id="29" name="Picture 12"/>
              <p:cNvPicPr>
                <a:picLocks noChangeAspect="1"/>
              </p:cNvPicPr>
              <p:nvPr/>
            </p:nvPicPr>
            <p:blipFill>
              <a:blip r:embed="rId3"/>
              <a:stretch>
                <a:fillRect/>
              </a:stretch>
            </p:blipFill>
            <p:spPr>
              <a:xfrm>
                <a:off x="1057569" y="5318148"/>
                <a:ext cx="479649" cy="750000"/>
              </a:xfrm>
              <a:prstGeom prst="rect">
                <a:avLst/>
              </a:prstGeom>
            </p:spPr>
          </p:pic>
          <p:pic>
            <p:nvPicPr>
              <p:cNvPr id="32" name="Picture 21"/>
              <p:cNvPicPr>
                <a:picLocks noChangeAspect="1"/>
              </p:cNvPicPr>
              <p:nvPr/>
            </p:nvPicPr>
            <p:blipFill>
              <a:blip r:embed="rId4"/>
              <a:stretch>
                <a:fillRect/>
              </a:stretch>
            </p:blipFill>
            <p:spPr>
              <a:xfrm>
                <a:off x="1292144" y="5789189"/>
                <a:ext cx="560820" cy="300000"/>
              </a:xfrm>
              <a:prstGeom prst="rect">
                <a:avLst/>
              </a:prstGeom>
            </p:spPr>
          </p:pic>
          <p:cxnSp>
            <p:nvCxnSpPr>
              <p:cNvPr id="35" name="Straight Connector 25"/>
              <p:cNvCxnSpPr>
                <a:stCxn id="29" idx="3"/>
              </p:cNvCxnSpPr>
              <p:nvPr/>
            </p:nvCxnSpPr>
            <p:spPr>
              <a:xfrm flipV="1">
                <a:off x="1537218" y="5672388"/>
                <a:ext cx="376281" cy="2076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6" name="Picture 21"/>
            <p:cNvPicPr>
              <a:picLocks noChangeAspect="1"/>
            </p:cNvPicPr>
            <p:nvPr/>
          </p:nvPicPr>
          <p:blipFill>
            <a:blip r:embed="rId4"/>
            <a:stretch>
              <a:fillRect/>
            </a:stretch>
          </p:blipFill>
          <p:spPr>
            <a:xfrm>
              <a:off x="969359" y="4269862"/>
              <a:ext cx="420725" cy="225000"/>
            </a:xfrm>
            <a:prstGeom prst="rect">
              <a:avLst/>
            </a:prstGeom>
          </p:spPr>
        </p:pic>
        <p:sp>
          <p:nvSpPr>
            <p:cNvPr id="39" name="TextBox 38"/>
            <p:cNvSpPr txBox="1"/>
            <p:nvPr/>
          </p:nvSpPr>
          <p:spPr>
            <a:xfrm>
              <a:off x="4088169" y="3749602"/>
              <a:ext cx="3220135" cy="766364"/>
            </a:xfrm>
            <a:prstGeom prst="rect">
              <a:avLst/>
            </a:prstGeom>
            <a:noFill/>
          </p:spPr>
          <p:txBody>
            <a:bodyPr wrap="square" lIns="91440" tIns="91440" rIns="91440" bIns="91440" rtlCol="0">
              <a:spAutoFit/>
            </a:bodyPr>
            <a:lstStyle/>
            <a:p>
              <a:pPr marL="257198" indent="-257198">
                <a:lnSpc>
                  <a:spcPct val="90000"/>
                </a:lnSpc>
                <a:spcBef>
                  <a:spcPct val="20000"/>
                </a:spcBef>
                <a:buSzPct val="90000"/>
                <a:buFont typeface="Arial" panose="020B0604020202020204" pitchFamily="34" charset="0"/>
                <a:buChar char="•"/>
              </a:pPr>
              <a:r>
                <a:rPr lang="en-US" sz="2100" b="1" dirty="0" smtClean="0">
                  <a:solidFill>
                    <a:schemeClr val="tx1">
                      <a:alpha val="99000"/>
                    </a:schemeClr>
                  </a:solidFill>
                </a:rPr>
                <a:t>Believe </a:t>
              </a:r>
              <a:r>
                <a:rPr lang="en-US" sz="2100" b="1" dirty="0" err="1" smtClean="0">
                  <a:solidFill>
                    <a:schemeClr val="tx1">
                      <a:alpha val="99000"/>
                    </a:schemeClr>
                  </a:solidFill>
                </a:rPr>
                <a:t>me,GPA</a:t>
              </a:r>
              <a:r>
                <a:rPr lang="en-US" sz="2100" b="1" dirty="0" smtClean="0">
                  <a:solidFill>
                    <a:schemeClr val="tx1">
                      <a:alpha val="99000"/>
                    </a:schemeClr>
                  </a:solidFill>
                </a:rPr>
                <a:t> </a:t>
              </a:r>
              <a:r>
                <a:rPr lang="en-US" sz="2100" b="1" smtClean="0">
                  <a:solidFill>
                    <a:schemeClr val="tx1">
                      <a:alpha val="99000"/>
                    </a:schemeClr>
                  </a:solidFill>
                </a:rPr>
                <a:t>isn’t important  :D </a:t>
              </a:r>
              <a:endParaRPr lang="en-US" sz="1500" dirty="0">
                <a:solidFill>
                  <a:schemeClr val="tx1">
                    <a:alpha val="99000"/>
                  </a:schemeClr>
                </a:solidFill>
              </a:endParaRPr>
            </a:p>
          </p:txBody>
        </p:sp>
      </p:grpSp>
      <p:sp>
        <p:nvSpPr>
          <p:cNvPr id="4" name="灯片编号占位符 3"/>
          <p:cNvSpPr>
            <a:spLocks noGrp="1"/>
          </p:cNvSpPr>
          <p:nvPr>
            <p:ph type="sldNum" sz="quarter" idx="12"/>
          </p:nvPr>
        </p:nvSpPr>
        <p:spPr>
          <a:xfrm>
            <a:off x="6553200" y="4530154"/>
            <a:ext cx="2133600" cy="273844"/>
          </a:xfrm>
        </p:spPr>
        <p:txBody>
          <a:bodyPr/>
          <a:lstStyle/>
          <a:p>
            <a:fld id="{0C913308-F349-4B6D-A68A-DD1791B4A57B}" type="slidenum">
              <a:rPr lang="zh-CN" altLang="en-US" smtClean="0"/>
              <a:t>13</a:t>
            </a:fld>
            <a:endParaRPr lang="zh-CN" altLang="en-US"/>
          </a:p>
        </p:txBody>
      </p:sp>
      <p:sp>
        <p:nvSpPr>
          <p:cNvPr id="24" name="TextBox 23"/>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13</a:t>
            </a:r>
            <a:endParaRPr lang="zh-CN" altLang="en-US" b="1" dirty="0">
              <a:solidFill>
                <a:schemeClr val="bg1"/>
              </a:solidFill>
            </a:endParaRPr>
          </a:p>
        </p:txBody>
      </p:sp>
    </p:spTree>
    <p:extLst>
      <p:ext uri="{BB962C8B-B14F-4D97-AF65-F5344CB8AC3E}">
        <p14:creationId xmlns:p14="http://schemas.microsoft.com/office/powerpoint/2010/main" val="145586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Non-uniform</a:t>
            </a:r>
            <a:endParaRPr lang="en-US" dirty="0"/>
          </a:p>
        </p:txBody>
      </p:sp>
      <p:sp>
        <p:nvSpPr>
          <p:cNvPr id="2" name="Title 1"/>
          <p:cNvSpPr>
            <a:spLocks noGrp="1"/>
          </p:cNvSpPr>
          <p:nvPr>
            <p:ph type="ctrTitle"/>
          </p:nvPr>
        </p:nvSpPr>
        <p:spPr>
          <a:xfrm>
            <a:off x="3243825" y="2787775"/>
            <a:ext cx="4959201" cy="1142621"/>
          </a:xfrm>
        </p:spPr>
        <p:txBody>
          <a:bodyPr/>
          <a:lstStyle/>
          <a:p>
            <a:r>
              <a:rPr lang="en-US" dirty="0" smtClean="0"/>
              <a:t>Considered users’ </a:t>
            </a:r>
            <a:r>
              <a:rPr lang="en-US" dirty="0" err="1" smtClean="0"/>
              <a:t>habbits</a:t>
            </a:r>
            <a:r>
              <a:rPr lang="en-US" dirty="0" smtClean="0"/>
              <a:t/>
            </a:r>
            <a:br>
              <a:rPr lang="en-US" dirty="0" smtClean="0"/>
            </a:br>
            <a:r>
              <a:rPr lang="en-US" dirty="0"/>
              <a:t/>
            </a:r>
            <a:br>
              <a:rPr lang="en-US" dirty="0"/>
            </a:br>
            <a:r>
              <a:rPr lang="en-US" dirty="0" smtClean="0"/>
              <a:t>cluster analysis;</a:t>
            </a:r>
            <a:br>
              <a:rPr lang="en-US" dirty="0" smtClean="0"/>
            </a:br>
            <a:r>
              <a:rPr lang="en-US" dirty="0" smtClean="0"/>
              <a:t>fisher optimum partitioning</a:t>
            </a:r>
            <a:endParaRPr lang="en-US" dirty="0"/>
          </a:p>
        </p:txBody>
      </p:sp>
      <p:sp useBgFill="1">
        <p:nvSpPr>
          <p:cNvPr id="5" name="MASK bottom"/>
          <p:cNvSpPr/>
          <p:nvPr/>
        </p:nvSpPr>
        <p:spPr bwMode="auto">
          <a:xfrm>
            <a:off x="2914218" y="4514850"/>
            <a:ext cx="6229782" cy="6286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useBgFill="1">
        <p:nvSpPr>
          <p:cNvPr id="6" name="MASK top"/>
          <p:cNvSpPr/>
          <p:nvPr/>
        </p:nvSpPr>
        <p:spPr bwMode="auto">
          <a:xfrm>
            <a:off x="2914218" y="0"/>
            <a:ext cx="6229782" cy="112849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3" name="矩形 2"/>
          <p:cNvSpPr/>
          <p:nvPr/>
        </p:nvSpPr>
        <p:spPr>
          <a:xfrm>
            <a:off x="899592" y="1203598"/>
            <a:ext cx="1872208" cy="1008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784467" y="1171028"/>
            <a:ext cx="2030449" cy="1054385"/>
            <a:chOff x="1898993" y="60119"/>
            <a:chExt cx="2030449" cy="1054385"/>
          </a:xfrm>
        </p:grpSpPr>
        <p:pic>
          <p:nvPicPr>
            <p:cNvPr id="20" name="Picture 2" descr="C:\Users\kelleyc\Desktop\untitled.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124178" y="60119"/>
              <a:ext cx="805264" cy="8032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kelleyc\Desktop\untitled2.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898993" y="334588"/>
              <a:ext cx="781917" cy="77991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2"/>
            <p:cNvCxnSpPr/>
            <p:nvPr/>
          </p:nvCxnSpPr>
          <p:spPr>
            <a:xfrm flipV="1">
              <a:off x="2680910" y="412473"/>
              <a:ext cx="443267" cy="250926"/>
            </a:xfrm>
            <a:prstGeom prst="curvedConnector3">
              <a:avLst>
                <a:gd name="adj1" fmla="val 50000"/>
              </a:avLst>
            </a:prstGeom>
            <a:ln w="60325">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14</a:t>
            </a:r>
            <a:endParaRPr lang="zh-CN" altLang="en-US" b="1" dirty="0">
              <a:solidFill>
                <a:schemeClr val="bg1"/>
              </a:solidFill>
            </a:endParaRPr>
          </a:p>
        </p:txBody>
      </p:sp>
    </p:spTree>
    <p:extLst>
      <p:ext uri="{BB962C8B-B14F-4D97-AF65-F5344CB8AC3E}">
        <p14:creationId xmlns:p14="http://schemas.microsoft.com/office/powerpoint/2010/main" val="415512859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304208" y="841248"/>
            <a:ext cx="1849525" cy="37719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222"/>
          <a:stretch/>
        </p:blipFill>
        <p:spPr>
          <a:xfrm rot="10800000">
            <a:off x="8519058" y="-6208"/>
            <a:ext cx="634666" cy="62602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01740" y="-6207"/>
            <a:ext cx="1249882" cy="6260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84419" y="-6207"/>
            <a:ext cx="1249882" cy="626024"/>
          </a:xfrm>
          <a:prstGeom prst="rect">
            <a:avLst/>
          </a:prstGeom>
        </p:spPr>
      </p:pic>
      <p:sp>
        <p:nvSpPr>
          <p:cNvPr id="31" name="Rectangle 11"/>
          <p:cNvSpPr/>
          <p:nvPr/>
        </p:nvSpPr>
        <p:spPr bwMode="auto">
          <a:xfrm>
            <a:off x="323528" y="627534"/>
            <a:ext cx="3744416" cy="3672408"/>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prstTxWarp prst="textNoShape">
              <a:avLst/>
            </a:prstTxWarp>
          </a:bodyPr>
          <a:lstStyle/>
          <a:p>
            <a:pPr algn="ctr" defTabSz="685495"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12" name="TextBox 11"/>
          <p:cNvSpPr txBox="1"/>
          <p:nvPr/>
        </p:nvSpPr>
        <p:spPr>
          <a:xfrm>
            <a:off x="8244408" y="4763348"/>
            <a:ext cx="926279" cy="369332"/>
          </a:xfrm>
          <a:prstGeom prst="rect">
            <a:avLst/>
          </a:prstGeom>
          <a:noFill/>
        </p:spPr>
        <p:txBody>
          <a:bodyPr wrap="none" rtlCol="0">
            <a:spAutoFit/>
          </a:bodyPr>
          <a:lstStyle/>
          <a:p>
            <a:r>
              <a:rPr lang="en-US" altLang="zh-CN" b="1" dirty="0" smtClean="0">
                <a:solidFill>
                  <a:schemeClr val="bg1"/>
                </a:solidFill>
              </a:rPr>
              <a:t>Page </a:t>
            </a:r>
            <a:r>
              <a:rPr lang="en-US" altLang="zh-CN" b="1" dirty="0" smtClean="0">
                <a:solidFill>
                  <a:schemeClr val="bg1"/>
                </a:solidFill>
              </a:rPr>
              <a:t>15</a:t>
            </a:r>
            <a:endParaRPr lang="zh-CN" altLang="en-US" b="1"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699542"/>
            <a:ext cx="35623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1"/>
          <p:cNvSpPr/>
          <p:nvPr/>
        </p:nvSpPr>
        <p:spPr bwMode="auto">
          <a:xfrm>
            <a:off x="4211960" y="627534"/>
            <a:ext cx="3816424" cy="3672408"/>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prstTxWarp prst="textNoShape">
              <a:avLst/>
            </a:prstTxWarp>
          </a:bodyPr>
          <a:lstStyle/>
          <a:p>
            <a:pPr algn="ctr" defTabSz="685495"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776" y="650726"/>
            <a:ext cx="3634548" cy="357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62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2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bonnyl\AppData\Local\Microsoft\Windows\Temporary Internet Files\Content.IE5\JHHRB794\MP900425314[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974" y="908149"/>
            <a:ext cx="3489799" cy="348889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p:nvPr/>
        </p:nvSpPr>
        <p:spPr bwMode="auto">
          <a:xfrm>
            <a:off x="4399271" y="907586"/>
            <a:ext cx="2894130" cy="1645920"/>
          </a:xfrm>
          <a:prstGeom prst="rect">
            <a:avLst/>
          </a:prstGeom>
          <a:solidFill>
            <a:srgbClr val="94C949">
              <a:lumMod val="50000"/>
            </a:srgbClr>
          </a:solidFill>
          <a:ln w="9525" cap="flat" cmpd="sng" algn="ctr">
            <a:noFill/>
            <a:prstDash val="solid"/>
            <a:headEnd type="none" w="med" len="med"/>
            <a:tailEnd type="none" w="med" len="med"/>
          </a:ln>
          <a:effectLst/>
        </p:spPr>
        <p:txBody>
          <a:bodyPr vert="horz" wrap="square" lIns="68568" tIns="68571" rIns="68568" bIns="68571" numCol="1" rtlCol="0" anchor="ctr" anchorCtr="0" compatLnSpc="1">
            <a:prstTxWarp prst="textNoShape">
              <a:avLst/>
            </a:prstTxWarp>
          </a:bodyPr>
          <a:lstStyle/>
          <a:p>
            <a:pPr marL="0" marR="0" lvl="0" indent="0" defTabSz="685495"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Segoe UI Semilight" pitchFamily="34" charset="0"/>
                <a:cs typeface="Segoe UI Semilight" pitchFamily="34" charset="0"/>
              </a:rPr>
              <a:t>THANK YOU !</a:t>
            </a:r>
          </a:p>
        </p:txBody>
      </p:sp>
      <p:sp>
        <p:nvSpPr>
          <p:cNvPr id="27" name="Rectangle 24"/>
          <p:cNvSpPr/>
          <p:nvPr/>
        </p:nvSpPr>
        <p:spPr bwMode="auto">
          <a:xfrm>
            <a:off x="835974" y="3538396"/>
            <a:ext cx="3489799" cy="858644"/>
          </a:xfrm>
          <a:prstGeom prst="rect">
            <a:avLst/>
          </a:prstGeom>
          <a:solidFill>
            <a:srgbClr val="E7B921">
              <a:lumMod val="75000"/>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68568" tIns="34285" rIns="68568" bIns="34285" numCol="1" spcCol="0" rtlCol="0" fromWordArt="0" anchor="t" anchorCtr="0" forceAA="0" compatLnSpc="1">
            <a:prstTxWarp prst="textNoShape">
              <a:avLst/>
            </a:prstTxWarp>
            <a:noAutofit/>
          </a:bodyPr>
          <a:lstStyle/>
          <a:p>
            <a:pPr marL="0" marR="0" lvl="0" indent="0" defTabSz="68549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itchFamily="34" charset="0"/>
              </a:rPr>
              <a:t>Project 10</a:t>
            </a:r>
          </a:p>
          <a:p>
            <a:pPr marL="0" marR="0" lvl="0" indent="0" defTabSz="68549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Segoe UI Light" pitchFamily="34" charset="0"/>
              </a:rPr>
              <a:t>Brand new model</a:t>
            </a:r>
          </a:p>
          <a:p>
            <a:pPr marL="0" marR="0" lvl="0" indent="0" defTabSz="685495" eaLnBrk="1" fontAlgn="auto" latinLnBrk="0" hangingPunct="1">
              <a:lnSpc>
                <a:spcPct val="100000"/>
              </a:lnSpc>
              <a:spcBef>
                <a:spcPts val="0"/>
              </a:spcBef>
              <a:spcAft>
                <a:spcPts val="0"/>
              </a:spcAft>
              <a:buClrTx/>
              <a:buSzTx/>
              <a:buFontTx/>
              <a:buNone/>
              <a:tabLst/>
              <a:defRPr/>
            </a:pPr>
            <a:r>
              <a:rPr lang="en-US" sz="1200" kern="0" dirty="0" smtClean="0">
                <a:solidFill>
                  <a:srgbClr val="FFFFFF"/>
                </a:solidFill>
                <a:latin typeface="Segoe UI Light" pitchFamily="34" charset="0"/>
              </a:rPr>
              <a:t>(server , shared link , caches)</a:t>
            </a:r>
            <a:endParaRPr kumimoji="0" lang="en-US" sz="1200" b="0" i="0" u="none" strike="noStrike" kern="0" cap="none" spc="0" normalizeH="0" baseline="0" noProof="0" dirty="0" smtClean="0">
              <a:ln>
                <a:noFill/>
              </a:ln>
              <a:solidFill>
                <a:srgbClr val="363535"/>
              </a:solidFill>
              <a:effectLst/>
              <a:uLnTx/>
              <a:uFillTx/>
              <a:latin typeface="Segoe UI Light" pitchFamily="34" charset="0"/>
            </a:endParaRPr>
          </a:p>
        </p:txBody>
      </p:sp>
      <p:sp>
        <p:nvSpPr>
          <p:cNvPr id="28" name="Rectangle 5"/>
          <p:cNvSpPr/>
          <p:nvPr/>
        </p:nvSpPr>
        <p:spPr>
          <a:xfrm>
            <a:off x="4399271" y="2957472"/>
            <a:ext cx="2894130" cy="1161848"/>
          </a:xfrm>
          <a:prstGeom prst="rect">
            <a:avLst/>
          </a:prstGeom>
          <a:solidFill>
            <a:srgbClr val="94C949">
              <a:lumMod val="75000"/>
            </a:srgbClr>
          </a:solidFill>
        </p:spPr>
        <p:txBody>
          <a:bodyPr wrap="square" lIns="68571" tIns="34286" rIns="68571" bIns="34286">
            <a:spAutoFit/>
          </a:bodyPr>
          <a:lstStyle/>
          <a:p>
            <a:pPr marL="0" marR="0" lvl="0" indent="0" defTabSz="68549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lumMod val="90000"/>
                    <a:lumOff val="10000"/>
                  </a:srgbClr>
                </a:solidFill>
                <a:effectLst/>
                <a:uLnTx/>
                <a:uFillTx/>
                <a:latin typeface="Segoe UI Semilight"/>
              </a:rPr>
              <a:t>Reference literature</a:t>
            </a:r>
          </a:p>
          <a:p>
            <a:pPr lvl="0" defTabSz="685495"/>
            <a:r>
              <a:rPr lang="en-US" sz="800" kern="0" dirty="0" smtClean="0">
                <a:solidFill>
                  <a:srgbClr val="FFFFFF">
                    <a:lumMod val="90000"/>
                    <a:lumOff val="10000"/>
                  </a:srgbClr>
                </a:solidFill>
                <a:latin typeface="Segoe UI"/>
              </a:rPr>
              <a:t>Coded </a:t>
            </a:r>
            <a:r>
              <a:rPr lang="en-US" sz="800" kern="0" dirty="0">
                <a:solidFill>
                  <a:srgbClr val="FFFFFF">
                    <a:lumMod val="90000"/>
                    <a:lumOff val="10000"/>
                  </a:srgbClr>
                </a:solidFill>
                <a:latin typeface="Segoe UI"/>
              </a:rPr>
              <a:t>Caching with </a:t>
            </a:r>
            <a:r>
              <a:rPr lang="en-US" sz="800" kern="0" dirty="0" err="1">
                <a:solidFill>
                  <a:srgbClr val="FFFFFF">
                    <a:lumMod val="90000"/>
                    <a:lumOff val="10000"/>
                  </a:srgbClr>
                </a:solidFill>
                <a:latin typeface="Segoe UI"/>
              </a:rPr>
              <a:t>Nonuniform</a:t>
            </a:r>
            <a:r>
              <a:rPr lang="en-US" sz="800" kern="0" dirty="0">
                <a:solidFill>
                  <a:srgbClr val="FFFFFF">
                    <a:lumMod val="90000"/>
                    <a:lumOff val="10000"/>
                  </a:srgbClr>
                </a:solidFill>
                <a:latin typeface="Segoe UI"/>
              </a:rPr>
              <a:t> </a:t>
            </a:r>
            <a:r>
              <a:rPr lang="en-US" sz="800" kern="0" dirty="0" smtClean="0">
                <a:solidFill>
                  <a:srgbClr val="FFFFFF">
                    <a:lumMod val="90000"/>
                    <a:lumOff val="10000"/>
                  </a:srgbClr>
                </a:solidFill>
                <a:latin typeface="Segoe UI"/>
              </a:rPr>
              <a:t>Demands</a:t>
            </a:r>
            <a:endParaRPr lang="en-US" sz="800" kern="0" dirty="0">
              <a:solidFill>
                <a:srgbClr val="FFFFFF">
                  <a:lumMod val="90000"/>
                  <a:lumOff val="10000"/>
                </a:srgbClr>
              </a:solidFill>
              <a:latin typeface="Segoe UI"/>
            </a:endParaRPr>
          </a:p>
          <a:p>
            <a:pPr lvl="0" defTabSz="685495"/>
            <a:r>
              <a:rPr lang="en-US" sz="800" kern="0" dirty="0" smtClean="0">
                <a:solidFill>
                  <a:srgbClr val="FFFFFF">
                    <a:lumMod val="90000"/>
                    <a:lumOff val="10000"/>
                  </a:srgbClr>
                </a:solidFill>
                <a:latin typeface="Segoe UI"/>
              </a:rPr>
              <a:t>Decentralized </a:t>
            </a:r>
            <a:r>
              <a:rPr lang="en-US" sz="800" kern="0" dirty="0">
                <a:solidFill>
                  <a:srgbClr val="FFFFFF">
                    <a:lumMod val="90000"/>
                    <a:lumOff val="10000"/>
                  </a:srgbClr>
                </a:solidFill>
                <a:latin typeface="Segoe UI"/>
              </a:rPr>
              <a:t>Coded Caching </a:t>
            </a:r>
            <a:r>
              <a:rPr lang="en-US" sz="800" kern="0" dirty="0" smtClean="0">
                <a:solidFill>
                  <a:srgbClr val="FFFFFF">
                    <a:lumMod val="90000"/>
                    <a:lumOff val="10000"/>
                  </a:srgbClr>
                </a:solidFill>
                <a:latin typeface="Segoe UI"/>
              </a:rPr>
              <a:t>Attains</a:t>
            </a:r>
            <a:endParaRPr lang="en-US" sz="800" kern="0" dirty="0">
              <a:solidFill>
                <a:srgbClr val="FFFFFF">
                  <a:lumMod val="90000"/>
                  <a:lumOff val="10000"/>
                </a:srgbClr>
              </a:solidFill>
              <a:latin typeface="Segoe UI"/>
            </a:endParaRPr>
          </a:p>
          <a:p>
            <a:pPr lvl="0" defTabSz="685495"/>
            <a:r>
              <a:rPr lang="en-US" sz="800" kern="0" dirty="0" err="1">
                <a:solidFill>
                  <a:srgbClr val="FFFFFF">
                    <a:lumMod val="90000"/>
                    <a:lumOff val="10000"/>
                  </a:srgbClr>
                </a:solidFill>
                <a:latin typeface="Segoe UI"/>
              </a:rPr>
              <a:t>F</a:t>
            </a:r>
            <a:r>
              <a:rPr lang="en-US" sz="800" kern="0" dirty="0" err="1" smtClean="0">
                <a:solidFill>
                  <a:srgbClr val="FFFFFF">
                    <a:lumMod val="90000"/>
                    <a:lumOff val="10000"/>
                  </a:srgbClr>
                </a:solidFill>
                <a:latin typeface="Segoe UI"/>
              </a:rPr>
              <a:t>oundamental</a:t>
            </a:r>
            <a:r>
              <a:rPr lang="en-US" sz="800" kern="0" dirty="0" smtClean="0">
                <a:solidFill>
                  <a:srgbClr val="FFFFFF">
                    <a:lumMod val="90000"/>
                    <a:lumOff val="10000"/>
                  </a:srgbClr>
                </a:solidFill>
                <a:latin typeface="Segoe UI"/>
              </a:rPr>
              <a:t> </a:t>
            </a:r>
            <a:r>
              <a:rPr lang="en-US" sz="800" kern="0" dirty="0">
                <a:solidFill>
                  <a:srgbClr val="FFFFFF">
                    <a:lumMod val="90000"/>
                    <a:lumOff val="10000"/>
                  </a:srgbClr>
                </a:solidFill>
                <a:latin typeface="Segoe UI"/>
              </a:rPr>
              <a:t>limits of </a:t>
            </a:r>
            <a:r>
              <a:rPr lang="en-US" sz="800" kern="0" dirty="0" smtClean="0">
                <a:solidFill>
                  <a:srgbClr val="FFFFFF">
                    <a:lumMod val="90000"/>
                    <a:lumOff val="10000"/>
                  </a:srgbClr>
                </a:solidFill>
                <a:latin typeface="Segoe UI"/>
              </a:rPr>
              <a:t>caching</a:t>
            </a:r>
            <a:endParaRPr lang="en-US" sz="800" kern="0" dirty="0">
              <a:solidFill>
                <a:srgbClr val="FFFFFF">
                  <a:lumMod val="90000"/>
                  <a:lumOff val="10000"/>
                </a:srgbClr>
              </a:solidFill>
              <a:latin typeface="Segoe UI"/>
            </a:endParaRPr>
          </a:p>
          <a:p>
            <a:pPr lvl="0" defTabSz="685495"/>
            <a:r>
              <a:rPr lang="en-US" sz="800" kern="0" dirty="0" smtClean="0">
                <a:solidFill>
                  <a:srgbClr val="FFFFFF">
                    <a:lumMod val="90000"/>
                    <a:lumOff val="10000"/>
                  </a:srgbClr>
                </a:solidFill>
                <a:latin typeface="Segoe UI"/>
              </a:rPr>
              <a:t>Online </a:t>
            </a:r>
            <a:r>
              <a:rPr lang="en-US" sz="800" kern="0" dirty="0">
                <a:solidFill>
                  <a:srgbClr val="FFFFFF">
                    <a:lumMod val="90000"/>
                    <a:lumOff val="10000"/>
                  </a:srgbClr>
                </a:solidFill>
                <a:latin typeface="Segoe UI"/>
              </a:rPr>
              <a:t>Coded </a:t>
            </a:r>
            <a:r>
              <a:rPr lang="en-US" sz="800" kern="0" dirty="0" smtClean="0">
                <a:solidFill>
                  <a:srgbClr val="FFFFFF">
                    <a:lumMod val="90000"/>
                    <a:lumOff val="10000"/>
                  </a:srgbClr>
                </a:solidFill>
                <a:latin typeface="Segoe UI"/>
              </a:rPr>
              <a:t>Caching</a:t>
            </a:r>
          </a:p>
          <a:p>
            <a:pPr lvl="0" defTabSz="685495"/>
            <a:r>
              <a:rPr lang="en-US" sz="800" kern="0" dirty="0">
                <a:solidFill>
                  <a:srgbClr val="FFFFFF">
                    <a:lumMod val="90000"/>
                    <a:lumOff val="10000"/>
                  </a:srgbClr>
                </a:solidFill>
                <a:latin typeface="Segoe UI"/>
              </a:rPr>
              <a:t>Informed-Source Coding-On-Demand (ISCOD) over ]Broadcast </a:t>
            </a:r>
            <a:r>
              <a:rPr lang="en-US" sz="800" kern="0" dirty="0" smtClean="0">
                <a:solidFill>
                  <a:srgbClr val="FFFFFF">
                    <a:lumMod val="90000"/>
                    <a:lumOff val="10000"/>
                  </a:srgbClr>
                </a:solidFill>
                <a:latin typeface="Segoe UI"/>
              </a:rPr>
              <a:t>Channels</a:t>
            </a:r>
          </a:p>
          <a:p>
            <a:pPr lvl="0" defTabSz="685495"/>
            <a:r>
              <a:rPr lang="en-US" sz="800" kern="0" dirty="0">
                <a:solidFill>
                  <a:srgbClr val="FFFFFF">
                    <a:lumMod val="90000"/>
                    <a:lumOff val="10000"/>
                  </a:srgbClr>
                </a:solidFill>
                <a:latin typeface="Segoe UI"/>
              </a:rPr>
              <a:t>Local Graph Coloring and Index Coding </a:t>
            </a:r>
            <a:endParaRPr kumimoji="0" lang="en-US" sz="800" b="0" i="0" u="none" strike="noStrike" kern="0" cap="none" spc="0" normalizeH="0" baseline="0" noProof="0" dirty="0" smtClean="0">
              <a:ln>
                <a:noFill/>
              </a:ln>
              <a:solidFill>
                <a:srgbClr val="FFFFFF">
                  <a:lumMod val="90000"/>
                  <a:lumOff val="10000"/>
                </a:srgbClr>
              </a:solidFill>
              <a:effectLst/>
              <a:uLnTx/>
              <a:uFillTx/>
              <a:latin typeface="Segoe UI"/>
            </a:endParaRPr>
          </a:p>
        </p:txBody>
      </p:sp>
      <p:pic>
        <p:nvPicPr>
          <p:cNvPr id="29" name="Picture 2" descr="C:\Users\bonnyl\AppData\Local\Microsoft\Windows\Temporary Internet Files\Content.IE5\JHHRB794\MP900425314[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6"/>
          <a:stretch/>
        </p:blipFill>
        <p:spPr bwMode="auto">
          <a:xfrm>
            <a:off x="4399271" y="2629708"/>
            <a:ext cx="2889618" cy="3277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bonnyl\AppData\Local\Microsoft\Windows\Temporary Internet Files\Content.IE5\JHHRB794\MP900425314[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867"/>
          <a:stretch/>
        </p:blipFill>
        <p:spPr bwMode="auto">
          <a:xfrm>
            <a:off x="4403783" y="4069276"/>
            <a:ext cx="2889618" cy="32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7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altLang="zh-CN" sz="2800" dirty="0"/>
              <a:t>R</a:t>
            </a:r>
            <a:r>
              <a:rPr lang="en-US" altLang="zh-CN" sz="2800" dirty="0" smtClean="0"/>
              <a:t>apid development of internet</a:t>
            </a:r>
          </a:p>
          <a:p>
            <a:r>
              <a:rPr lang="en-US" altLang="zh-CN" sz="2800" dirty="0"/>
              <a:t>H</a:t>
            </a:r>
            <a:r>
              <a:rPr lang="en-US" altLang="zh-CN" sz="2800" dirty="0" smtClean="0"/>
              <a:t>uge </a:t>
            </a:r>
            <a:r>
              <a:rPr lang="en-US" altLang="zh-CN" sz="2800" dirty="0"/>
              <a:t>number of traffics over the </a:t>
            </a:r>
            <a:r>
              <a:rPr lang="en-US" altLang="zh-CN" sz="2800" dirty="0" smtClean="0"/>
              <a:t>network</a:t>
            </a:r>
          </a:p>
          <a:p>
            <a:r>
              <a:rPr lang="en-US" sz="2800" dirty="0" smtClean="0"/>
              <a:t>Congestion in the peak-hour</a:t>
            </a:r>
            <a:endParaRPr lang="en-US" sz="2800" dirty="0"/>
          </a:p>
        </p:txBody>
      </p:sp>
      <p:sp>
        <p:nvSpPr>
          <p:cNvPr id="6" name="Title 3"/>
          <p:cNvSpPr txBox="1">
            <a:spLocks/>
          </p:cNvSpPr>
          <p:nvPr/>
        </p:nvSpPr>
        <p:spPr>
          <a:xfrm>
            <a:off x="744566" y="195486"/>
            <a:ext cx="8363938" cy="93610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sz="5400" b="1" dirty="0" smtClean="0">
                <a:solidFill>
                  <a:schemeClr val="tx1"/>
                </a:solidFill>
              </a:rPr>
              <a:t>Ba</a:t>
            </a:r>
            <a:r>
              <a:rPr lang="en-US" sz="5400" b="1" dirty="0" smtClean="0">
                <a:solidFill>
                  <a:srgbClr val="00B0F0"/>
                </a:solidFill>
              </a:rPr>
              <a:t>c</a:t>
            </a:r>
            <a:r>
              <a:rPr lang="en-US" sz="5400" b="1" dirty="0" smtClean="0">
                <a:solidFill>
                  <a:schemeClr val="tx1"/>
                </a:solidFill>
              </a:rPr>
              <a:t>kgroun</a:t>
            </a:r>
            <a:r>
              <a:rPr lang="en-US" sz="5400" b="1" dirty="0" smtClean="0">
                <a:solidFill>
                  <a:srgbClr val="00B0F0"/>
                </a:solidFill>
              </a:rPr>
              <a:t>d</a:t>
            </a:r>
            <a:endParaRPr lang="en-US" sz="5400" b="1" dirty="0">
              <a:solidFill>
                <a:schemeClr val="tx1"/>
              </a:solidFill>
            </a:endParaRPr>
          </a:p>
        </p:txBody>
      </p:sp>
      <p:sp>
        <p:nvSpPr>
          <p:cNvPr id="2" name="TextBox 1"/>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2</a:t>
            </a:r>
            <a:endParaRPr lang="zh-CN" altLang="en-US" b="1" dirty="0">
              <a:solidFill>
                <a:schemeClr val="bg1"/>
              </a:solidFill>
            </a:endParaRPr>
          </a:p>
        </p:txBody>
      </p:sp>
    </p:spTree>
    <p:extLst>
      <p:ext uri="{BB962C8B-B14F-4D97-AF65-F5344CB8AC3E}">
        <p14:creationId xmlns:p14="http://schemas.microsoft.com/office/powerpoint/2010/main" val="383516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44566" y="195486"/>
            <a:ext cx="8363938" cy="93610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sz="5400" b="1" dirty="0" smtClean="0">
                <a:solidFill>
                  <a:schemeClr val="tx1"/>
                </a:solidFill>
              </a:rPr>
              <a:t>What d</a:t>
            </a:r>
            <a:r>
              <a:rPr lang="en-US" sz="5400" b="1" dirty="0" smtClean="0">
                <a:solidFill>
                  <a:srgbClr val="00B0F0"/>
                </a:solidFill>
              </a:rPr>
              <a:t>o</a:t>
            </a:r>
            <a:r>
              <a:rPr lang="en-US" sz="5400" b="1" dirty="0" smtClean="0">
                <a:solidFill>
                  <a:schemeClr val="tx1"/>
                </a:solidFill>
              </a:rPr>
              <a:t> we sol</a:t>
            </a:r>
            <a:r>
              <a:rPr lang="en-US" altLang="zh-CN" sz="5400" b="1" dirty="0" smtClean="0">
                <a:solidFill>
                  <a:srgbClr val="00B0F0"/>
                </a:solidFill>
              </a:rPr>
              <a:t>v</a:t>
            </a:r>
            <a:r>
              <a:rPr lang="en-US" sz="5400" b="1" dirty="0" smtClean="0">
                <a:solidFill>
                  <a:schemeClr val="tx1"/>
                </a:solidFill>
              </a:rPr>
              <a:t>e </a:t>
            </a:r>
            <a:r>
              <a:rPr lang="en-US" sz="5400" b="1" dirty="0" smtClean="0">
                <a:solidFill>
                  <a:srgbClr val="00B050"/>
                </a:solidFill>
              </a:rPr>
              <a:t>?</a:t>
            </a:r>
            <a:endParaRPr lang="en-US" sz="5400" b="1" dirty="0">
              <a:solidFill>
                <a:srgbClr val="00B050"/>
              </a:solidFill>
            </a:endParaRPr>
          </a:p>
        </p:txBody>
      </p:sp>
      <p:sp>
        <p:nvSpPr>
          <p:cNvPr id="11" name="Text Placeholder 2"/>
          <p:cNvSpPr txBox="1">
            <a:spLocks/>
          </p:cNvSpPr>
          <p:nvPr/>
        </p:nvSpPr>
        <p:spPr>
          <a:xfrm>
            <a:off x="899592" y="1347614"/>
            <a:ext cx="5468369" cy="2914650"/>
          </a:xfrm>
          <a:prstGeom prst="rect">
            <a:avLst/>
          </a:prstGeom>
        </p:spPr>
        <p:txBody>
          <a:bodyPr vert="horz" wrap="square" lIns="0" tIns="0" rIns="0" bIns="0" rtlCol="0" anchor="ctr" anchorCtr="0">
            <a:normAutofit/>
          </a:bodyPr>
          <a:lstStyle>
            <a:lvl1pPr marL="342900" indent="-342900" algn="l" defTabSz="914400" rtl="0" eaLnBrk="1" latinLnBrk="0" hangingPunct="1">
              <a:spcBef>
                <a:spcPct val="20000"/>
              </a:spcBef>
              <a:buFont typeface="Arial" pitchFamily="34" charset="0"/>
              <a:buChar char="•"/>
              <a:defRPr lang="en-US" sz="2700" kern="1200" dirty="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200" dirty="0" smtClean="0"/>
              <a:t>Eliminate the issue </a:t>
            </a:r>
          </a:p>
          <a:p>
            <a:endParaRPr lang="en-US" altLang="zh-CN" sz="2800" b="1" dirty="0" smtClean="0"/>
          </a:p>
          <a:p>
            <a:r>
              <a:rPr lang="en-US" altLang="zh-CN" sz="3200" dirty="0" smtClean="0"/>
              <a:t>Reduce traffics in</a:t>
            </a:r>
          </a:p>
          <a:p>
            <a:r>
              <a:rPr lang="en-US" sz="3200" dirty="0" smtClean="0"/>
              <a:t>Smarter ways</a:t>
            </a:r>
            <a:endParaRPr lang="en-US" sz="3200" dirty="0"/>
          </a:p>
        </p:txBody>
      </p:sp>
      <p:grpSp>
        <p:nvGrpSpPr>
          <p:cNvPr id="16" name="组合 15"/>
          <p:cNvGrpSpPr/>
          <p:nvPr/>
        </p:nvGrpSpPr>
        <p:grpSpPr>
          <a:xfrm>
            <a:off x="4571793" y="1707654"/>
            <a:ext cx="530225" cy="530225"/>
            <a:chOff x="4905871" y="1694454"/>
            <a:chExt cx="530225" cy="530225"/>
          </a:xfrm>
        </p:grpSpPr>
        <p:cxnSp>
          <p:nvCxnSpPr>
            <p:cNvPr id="13" name="直接连接符 12"/>
            <p:cNvCxnSpPr/>
            <p:nvPr/>
          </p:nvCxnSpPr>
          <p:spPr>
            <a:xfrm>
              <a:off x="4952206" y="1707654"/>
              <a:ext cx="483890" cy="4838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905871" y="1694454"/>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组合 18"/>
          <p:cNvGrpSpPr/>
          <p:nvPr/>
        </p:nvGrpSpPr>
        <p:grpSpPr>
          <a:xfrm>
            <a:off x="4499992" y="3147814"/>
            <a:ext cx="723533" cy="530225"/>
            <a:chOff x="4575391" y="3188887"/>
            <a:chExt cx="723533" cy="530225"/>
          </a:xfrm>
        </p:grpSpPr>
        <p:cxnSp>
          <p:nvCxnSpPr>
            <p:cNvPr id="15" name="直接连接符 14"/>
            <p:cNvCxnSpPr/>
            <p:nvPr/>
          </p:nvCxnSpPr>
          <p:spPr>
            <a:xfrm>
              <a:off x="4575391" y="3453999"/>
              <a:ext cx="241945" cy="2419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8699" y="3188887"/>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3</a:t>
            </a:r>
            <a:endParaRPr lang="zh-CN" altLang="en-US" b="1" dirty="0">
              <a:solidFill>
                <a:schemeClr val="bg1"/>
              </a:solidFill>
            </a:endParaRPr>
          </a:p>
        </p:txBody>
      </p:sp>
    </p:spTree>
    <p:extLst>
      <p:ext uri="{BB962C8B-B14F-4D97-AF65-F5344CB8AC3E}">
        <p14:creationId xmlns:p14="http://schemas.microsoft.com/office/powerpoint/2010/main" val="535874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304208" y="841248"/>
            <a:ext cx="1849525" cy="37719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222"/>
          <a:stretch/>
        </p:blipFill>
        <p:spPr>
          <a:xfrm rot="10800000">
            <a:off x="8519058" y="-6208"/>
            <a:ext cx="634666" cy="626024"/>
          </a:xfrm>
          <a:prstGeom prst="rect">
            <a:avLst/>
          </a:prstGeom>
        </p:spPr>
      </p:pic>
      <p:sp>
        <p:nvSpPr>
          <p:cNvPr id="11" name="Title 3"/>
          <p:cNvSpPr txBox="1">
            <a:spLocks/>
          </p:cNvSpPr>
          <p:nvPr/>
        </p:nvSpPr>
        <p:spPr>
          <a:xfrm>
            <a:off x="744566" y="354643"/>
            <a:ext cx="8363938" cy="560923"/>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sz="5400" b="1" dirty="0" smtClean="0">
                <a:solidFill>
                  <a:schemeClr val="tx1"/>
                </a:solidFill>
              </a:rPr>
              <a:t>Ch</a:t>
            </a:r>
            <a:r>
              <a:rPr lang="en-US" sz="5400" b="1" dirty="0" smtClean="0">
                <a:solidFill>
                  <a:srgbClr val="00B0F0"/>
                </a:solidFill>
              </a:rPr>
              <a:t>a</a:t>
            </a:r>
            <a:r>
              <a:rPr lang="en-US" sz="5400" b="1" dirty="0" smtClean="0">
                <a:solidFill>
                  <a:schemeClr val="tx1"/>
                </a:solidFill>
              </a:rPr>
              <a:t>nnel Mo</a:t>
            </a:r>
            <a:r>
              <a:rPr lang="en-US" sz="5400" b="1" dirty="0" smtClean="0">
                <a:solidFill>
                  <a:srgbClr val="00B0F0"/>
                </a:solidFill>
              </a:rPr>
              <a:t>d</a:t>
            </a:r>
            <a:r>
              <a:rPr lang="en-US" sz="5400" b="1" dirty="0" smtClean="0">
                <a:solidFill>
                  <a:schemeClr val="tx1"/>
                </a:solidFill>
              </a:rPr>
              <a:t>el</a:t>
            </a:r>
            <a:endParaRPr lang="en-US" sz="5400" b="1" dirty="0">
              <a:solidFill>
                <a:schemeClr val="tx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01740" y="-6207"/>
            <a:ext cx="1249882" cy="6260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84419" y="-6207"/>
            <a:ext cx="1249882" cy="626024"/>
          </a:xfrm>
          <a:prstGeom prst="rect">
            <a:avLst/>
          </a:prstGeom>
        </p:spPr>
      </p:pic>
      <p:grpSp>
        <p:nvGrpSpPr>
          <p:cNvPr id="2" name="组合 1"/>
          <p:cNvGrpSpPr/>
          <p:nvPr/>
        </p:nvGrpSpPr>
        <p:grpSpPr>
          <a:xfrm>
            <a:off x="779763" y="1329612"/>
            <a:ext cx="5894238" cy="3024336"/>
            <a:chOff x="566232" y="1746166"/>
            <a:chExt cx="5085888" cy="3122994"/>
          </a:xfrm>
        </p:grpSpPr>
        <p:sp>
          <p:nvSpPr>
            <p:cNvPr id="31" name="Rectangle 11"/>
            <p:cNvSpPr/>
            <p:nvPr/>
          </p:nvSpPr>
          <p:spPr bwMode="auto">
            <a:xfrm>
              <a:off x="566232" y="1746166"/>
              <a:ext cx="5085888" cy="312299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prstTxWarp prst="textNoShape">
                <a:avLst/>
              </a:prstTxWarp>
            </a:bodyPr>
            <a:lstStyle/>
            <a:p>
              <a:pPr algn="ctr" defTabSz="685495"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33" name="图片 32"/>
            <p:cNvPicPr/>
            <p:nvPr/>
          </p:nvPicPr>
          <p:blipFill>
            <a:blip r:embed="rId5"/>
            <a:stretch>
              <a:fillRect/>
            </a:stretch>
          </p:blipFill>
          <p:spPr>
            <a:xfrm>
              <a:off x="683568" y="1844824"/>
              <a:ext cx="4838700" cy="2895600"/>
            </a:xfrm>
            <a:prstGeom prst="rect">
              <a:avLst/>
            </a:prstGeom>
          </p:spPr>
        </p:pic>
      </p:grpSp>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12" name="TextBox 11"/>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4</a:t>
            </a:r>
            <a:endParaRPr lang="zh-CN" altLang="en-US" b="1" dirty="0">
              <a:solidFill>
                <a:schemeClr val="bg1"/>
              </a:solidFill>
            </a:endParaRPr>
          </a:p>
        </p:txBody>
      </p:sp>
    </p:spTree>
    <p:extLst>
      <p:ext uri="{BB962C8B-B14F-4D97-AF65-F5344CB8AC3E}">
        <p14:creationId xmlns:p14="http://schemas.microsoft.com/office/powerpoint/2010/main" val="110049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2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Fou</a:t>
            </a:r>
            <a:r>
              <a:rPr lang="en-US" sz="5400" dirty="0" smtClean="0">
                <a:solidFill>
                  <a:srgbClr val="00B0F0"/>
                </a:solidFill>
              </a:rPr>
              <a:t>r</a:t>
            </a:r>
            <a:r>
              <a:rPr lang="en-US" sz="5400" dirty="0" smtClean="0"/>
              <a:t> St</a:t>
            </a:r>
            <a:r>
              <a:rPr lang="en-US" sz="5400" dirty="0" smtClean="0">
                <a:solidFill>
                  <a:srgbClr val="00B0F0"/>
                </a:solidFill>
              </a:rPr>
              <a:t>e</a:t>
            </a:r>
            <a:r>
              <a:rPr lang="en-US" sz="5400" dirty="0" smtClean="0"/>
              <a:t>ps</a:t>
            </a:r>
            <a:endParaRPr lang="en-US" sz="5400"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2191" r="18477"/>
          <a:stretch/>
        </p:blipFill>
        <p:spPr>
          <a:xfrm>
            <a:off x="0" y="571500"/>
            <a:ext cx="4047274" cy="4572000"/>
          </a:xfrm>
          <a:prstGeom prst="rect">
            <a:avLst/>
          </a:prstGeom>
        </p:spPr>
      </p:pic>
      <p:grpSp>
        <p:nvGrpSpPr>
          <p:cNvPr id="24" name="Group 23"/>
          <p:cNvGrpSpPr/>
          <p:nvPr/>
        </p:nvGrpSpPr>
        <p:grpSpPr bwMode="black">
          <a:xfrm>
            <a:off x="3156222" y="2823810"/>
            <a:ext cx="1003647" cy="900068"/>
            <a:chOff x="2576513" y="555625"/>
            <a:chExt cx="700088" cy="698500"/>
          </a:xfrm>
          <a:solidFill>
            <a:srgbClr val="FFFFFF"/>
          </a:solidFill>
        </p:grpSpPr>
        <p:sp>
          <p:nvSpPr>
            <p:cNvPr id="25" name="Freeform 20"/>
            <p:cNvSpPr>
              <a:spLocks noEditPoints="1"/>
            </p:cNvSpPr>
            <p:nvPr/>
          </p:nvSpPr>
          <p:spPr bwMode="black">
            <a:xfrm>
              <a:off x="2576513" y="555625"/>
              <a:ext cx="700088" cy="698500"/>
            </a:xfrm>
            <a:custGeom>
              <a:avLst/>
              <a:gdLst>
                <a:gd name="T0" fmla="*/ 333 w 394"/>
                <a:gd name="T1" fmla="*/ 0 h 393"/>
                <a:gd name="T2" fmla="*/ 61 w 394"/>
                <a:gd name="T3" fmla="*/ 0 h 393"/>
                <a:gd name="T4" fmla="*/ 0 w 394"/>
                <a:gd name="T5" fmla="*/ 60 h 393"/>
                <a:gd name="T6" fmla="*/ 0 w 394"/>
                <a:gd name="T7" fmla="*/ 333 h 393"/>
                <a:gd name="T8" fmla="*/ 61 w 394"/>
                <a:gd name="T9" fmla="*/ 393 h 393"/>
                <a:gd name="T10" fmla="*/ 333 w 394"/>
                <a:gd name="T11" fmla="*/ 393 h 393"/>
                <a:gd name="T12" fmla="*/ 394 w 394"/>
                <a:gd name="T13" fmla="*/ 333 h 393"/>
                <a:gd name="T14" fmla="*/ 394 w 394"/>
                <a:gd name="T15" fmla="*/ 60 h 393"/>
                <a:gd name="T16" fmla="*/ 333 w 394"/>
                <a:gd name="T17" fmla="*/ 0 h 393"/>
                <a:gd name="T18" fmla="*/ 376 w 394"/>
                <a:gd name="T19" fmla="*/ 333 h 393"/>
                <a:gd name="T20" fmla="*/ 333 w 394"/>
                <a:gd name="T21" fmla="*/ 376 h 393"/>
                <a:gd name="T22" fmla="*/ 61 w 394"/>
                <a:gd name="T23" fmla="*/ 376 h 393"/>
                <a:gd name="T24" fmla="*/ 18 w 394"/>
                <a:gd name="T25" fmla="*/ 333 h 393"/>
                <a:gd name="T26" fmla="*/ 18 w 394"/>
                <a:gd name="T27" fmla="*/ 60 h 393"/>
                <a:gd name="T28" fmla="*/ 61 w 394"/>
                <a:gd name="T29" fmla="*/ 17 h 393"/>
                <a:gd name="T30" fmla="*/ 333 w 394"/>
                <a:gd name="T31" fmla="*/ 17 h 393"/>
                <a:gd name="T32" fmla="*/ 376 w 394"/>
                <a:gd name="T33" fmla="*/ 60 h 393"/>
                <a:gd name="T34" fmla="*/ 376 w 394"/>
                <a:gd name="T35" fmla="*/ 33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3">
                  <a:moveTo>
                    <a:pt x="333" y="0"/>
                  </a:moveTo>
                  <a:cubicBezTo>
                    <a:pt x="61" y="0"/>
                    <a:pt x="61" y="0"/>
                    <a:pt x="61" y="0"/>
                  </a:cubicBezTo>
                  <a:cubicBezTo>
                    <a:pt x="28" y="0"/>
                    <a:pt x="0" y="27"/>
                    <a:pt x="0" y="60"/>
                  </a:cubicBezTo>
                  <a:cubicBezTo>
                    <a:pt x="0" y="333"/>
                    <a:pt x="0" y="333"/>
                    <a:pt x="0" y="333"/>
                  </a:cubicBezTo>
                  <a:cubicBezTo>
                    <a:pt x="0" y="366"/>
                    <a:pt x="28" y="393"/>
                    <a:pt x="61" y="393"/>
                  </a:cubicBezTo>
                  <a:cubicBezTo>
                    <a:pt x="333" y="393"/>
                    <a:pt x="333" y="393"/>
                    <a:pt x="333" y="393"/>
                  </a:cubicBezTo>
                  <a:cubicBezTo>
                    <a:pt x="366" y="393"/>
                    <a:pt x="394" y="366"/>
                    <a:pt x="394" y="333"/>
                  </a:cubicBezTo>
                  <a:cubicBezTo>
                    <a:pt x="394" y="60"/>
                    <a:pt x="394" y="60"/>
                    <a:pt x="394" y="60"/>
                  </a:cubicBezTo>
                  <a:cubicBezTo>
                    <a:pt x="394" y="27"/>
                    <a:pt x="366" y="0"/>
                    <a:pt x="333" y="0"/>
                  </a:cubicBezTo>
                  <a:close/>
                  <a:moveTo>
                    <a:pt x="376" y="333"/>
                  </a:moveTo>
                  <a:cubicBezTo>
                    <a:pt x="376" y="356"/>
                    <a:pt x="357" y="376"/>
                    <a:pt x="333" y="376"/>
                  </a:cubicBezTo>
                  <a:cubicBezTo>
                    <a:pt x="61" y="376"/>
                    <a:pt x="61" y="376"/>
                    <a:pt x="61" y="376"/>
                  </a:cubicBezTo>
                  <a:cubicBezTo>
                    <a:pt x="37" y="376"/>
                    <a:pt x="18" y="356"/>
                    <a:pt x="18" y="333"/>
                  </a:cubicBezTo>
                  <a:cubicBezTo>
                    <a:pt x="18" y="60"/>
                    <a:pt x="18" y="60"/>
                    <a:pt x="18" y="60"/>
                  </a:cubicBezTo>
                  <a:cubicBezTo>
                    <a:pt x="18" y="37"/>
                    <a:pt x="37" y="17"/>
                    <a:pt x="61" y="17"/>
                  </a:cubicBezTo>
                  <a:cubicBezTo>
                    <a:pt x="333" y="17"/>
                    <a:pt x="333" y="17"/>
                    <a:pt x="333" y="17"/>
                  </a:cubicBezTo>
                  <a:cubicBezTo>
                    <a:pt x="357" y="17"/>
                    <a:pt x="376" y="37"/>
                    <a:pt x="376" y="60"/>
                  </a:cubicBezTo>
                  <a:lnTo>
                    <a:pt x="376" y="333"/>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26" name="Freeform 21"/>
            <p:cNvSpPr>
              <a:spLocks/>
            </p:cNvSpPr>
            <p:nvPr/>
          </p:nvSpPr>
          <p:spPr bwMode="black">
            <a:xfrm>
              <a:off x="2867025" y="833438"/>
              <a:ext cx="30163" cy="76200"/>
            </a:xfrm>
            <a:custGeom>
              <a:avLst/>
              <a:gdLst>
                <a:gd name="T0" fmla="*/ 17 w 17"/>
                <a:gd name="T1" fmla="*/ 43 h 43"/>
                <a:gd name="T2" fmla="*/ 17 w 17"/>
                <a:gd name="T3" fmla="*/ 0 h 43"/>
                <a:gd name="T4" fmla="*/ 0 w 17"/>
                <a:gd name="T5" fmla="*/ 25 h 43"/>
                <a:gd name="T6" fmla="*/ 17 w 17"/>
                <a:gd name="T7" fmla="*/ 43 h 43"/>
              </a:gdLst>
              <a:ahLst/>
              <a:cxnLst>
                <a:cxn ang="0">
                  <a:pos x="T0" y="T1"/>
                </a:cxn>
                <a:cxn ang="0">
                  <a:pos x="T2" y="T3"/>
                </a:cxn>
                <a:cxn ang="0">
                  <a:pos x="T4" y="T5"/>
                </a:cxn>
                <a:cxn ang="0">
                  <a:pos x="T6" y="T7"/>
                </a:cxn>
              </a:cxnLst>
              <a:rect l="0" t="0" r="r" b="b"/>
              <a:pathLst>
                <a:path w="17" h="43">
                  <a:moveTo>
                    <a:pt x="17" y="43"/>
                  </a:moveTo>
                  <a:cubicBezTo>
                    <a:pt x="17" y="0"/>
                    <a:pt x="17" y="0"/>
                    <a:pt x="17" y="0"/>
                  </a:cubicBezTo>
                  <a:cubicBezTo>
                    <a:pt x="17" y="0"/>
                    <a:pt x="5" y="16"/>
                    <a:pt x="0" y="25"/>
                  </a:cubicBezTo>
                  <a:lnTo>
                    <a:pt x="17" y="43"/>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27" name="Freeform 22"/>
            <p:cNvSpPr>
              <a:spLocks noEditPoints="1"/>
            </p:cNvSpPr>
            <p:nvPr/>
          </p:nvSpPr>
          <p:spPr bwMode="black">
            <a:xfrm>
              <a:off x="2638425" y="615950"/>
              <a:ext cx="576263" cy="574675"/>
            </a:xfrm>
            <a:custGeom>
              <a:avLst/>
              <a:gdLst>
                <a:gd name="T0" fmla="*/ 298 w 324"/>
                <a:gd name="T1" fmla="*/ 0 h 324"/>
                <a:gd name="T2" fmla="*/ 26 w 324"/>
                <a:gd name="T3" fmla="*/ 0 h 324"/>
                <a:gd name="T4" fmla="*/ 0 w 324"/>
                <a:gd name="T5" fmla="*/ 26 h 324"/>
                <a:gd name="T6" fmla="*/ 0 w 324"/>
                <a:gd name="T7" fmla="*/ 299 h 324"/>
                <a:gd name="T8" fmla="*/ 26 w 324"/>
                <a:gd name="T9" fmla="*/ 324 h 324"/>
                <a:gd name="T10" fmla="*/ 298 w 324"/>
                <a:gd name="T11" fmla="*/ 324 h 324"/>
                <a:gd name="T12" fmla="*/ 324 w 324"/>
                <a:gd name="T13" fmla="*/ 299 h 324"/>
                <a:gd name="T14" fmla="*/ 324 w 324"/>
                <a:gd name="T15" fmla="*/ 26 h 324"/>
                <a:gd name="T16" fmla="*/ 298 w 324"/>
                <a:gd name="T17" fmla="*/ 0 h 324"/>
                <a:gd name="T18" fmla="*/ 236 w 324"/>
                <a:gd name="T19" fmla="*/ 268 h 324"/>
                <a:gd name="T20" fmla="*/ 171 w 324"/>
                <a:gd name="T21" fmla="*/ 268 h 324"/>
                <a:gd name="T22" fmla="*/ 203 w 324"/>
                <a:gd name="T23" fmla="*/ 237 h 324"/>
                <a:gd name="T24" fmla="*/ 130 w 324"/>
                <a:gd name="T25" fmla="*/ 166 h 324"/>
                <a:gd name="T26" fmla="*/ 142 w 324"/>
                <a:gd name="T27" fmla="*/ 210 h 324"/>
                <a:gd name="T28" fmla="*/ 142 w 324"/>
                <a:gd name="T29" fmla="*/ 271 h 324"/>
                <a:gd name="T30" fmla="*/ 125 w 324"/>
                <a:gd name="T31" fmla="*/ 271 h 324"/>
                <a:gd name="T32" fmla="*/ 125 w 324"/>
                <a:gd name="T33" fmla="*/ 219 h 324"/>
                <a:gd name="T34" fmla="*/ 113 w 324"/>
                <a:gd name="T35" fmla="*/ 185 h 324"/>
                <a:gd name="T36" fmla="*/ 101 w 324"/>
                <a:gd name="T37" fmla="*/ 198 h 324"/>
                <a:gd name="T38" fmla="*/ 95 w 324"/>
                <a:gd name="T39" fmla="*/ 269 h 324"/>
                <a:gd name="T40" fmla="*/ 80 w 324"/>
                <a:gd name="T41" fmla="*/ 269 h 324"/>
                <a:gd name="T42" fmla="*/ 79 w 324"/>
                <a:gd name="T43" fmla="*/ 187 h 324"/>
                <a:gd name="T44" fmla="*/ 84 w 324"/>
                <a:gd name="T45" fmla="*/ 136 h 324"/>
                <a:gd name="T46" fmla="*/ 66 w 324"/>
                <a:gd name="T47" fmla="*/ 99 h 324"/>
                <a:gd name="T48" fmla="*/ 123 w 324"/>
                <a:gd name="T49" fmla="*/ 72 h 324"/>
                <a:gd name="T50" fmla="*/ 145 w 324"/>
                <a:gd name="T51" fmla="*/ 67 h 324"/>
                <a:gd name="T52" fmla="*/ 137 w 324"/>
                <a:gd name="T53" fmla="*/ 50 h 324"/>
                <a:gd name="T54" fmla="*/ 161 w 324"/>
                <a:gd name="T55" fmla="*/ 26 h 324"/>
                <a:gd name="T56" fmla="*/ 185 w 324"/>
                <a:gd name="T57" fmla="*/ 50 h 324"/>
                <a:gd name="T58" fmla="*/ 161 w 324"/>
                <a:gd name="T59" fmla="*/ 74 h 324"/>
                <a:gd name="T60" fmla="*/ 152 w 324"/>
                <a:gd name="T61" fmla="*/ 72 h 324"/>
                <a:gd name="T62" fmla="*/ 164 w 324"/>
                <a:gd name="T63" fmla="*/ 101 h 324"/>
                <a:gd name="T64" fmla="*/ 157 w 324"/>
                <a:gd name="T65" fmla="*/ 122 h 324"/>
                <a:gd name="T66" fmla="*/ 158 w 324"/>
                <a:gd name="T67" fmla="*/ 177 h 324"/>
                <a:gd name="T68" fmla="*/ 207 w 324"/>
                <a:gd name="T69" fmla="*/ 225 h 324"/>
                <a:gd name="T70" fmla="*/ 208 w 324"/>
                <a:gd name="T71" fmla="*/ 222 h 324"/>
                <a:gd name="T72" fmla="*/ 290 w 324"/>
                <a:gd name="T73" fmla="*/ 210 h 324"/>
                <a:gd name="T74" fmla="*/ 236 w 324"/>
                <a:gd name="T75" fmla="*/ 2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324">
                  <a:moveTo>
                    <a:pt x="298" y="0"/>
                  </a:moveTo>
                  <a:cubicBezTo>
                    <a:pt x="26" y="0"/>
                    <a:pt x="26" y="0"/>
                    <a:pt x="26" y="0"/>
                  </a:cubicBezTo>
                  <a:cubicBezTo>
                    <a:pt x="12" y="0"/>
                    <a:pt x="0" y="12"/>
                    <a:pt x="0" y="26"/>
                  </a:cubicBezTo>
                  <a:cubicBezTo>
                    <a:pt x="0" y="299"/>
                    <a:pt x="0" y="299"/>
                    <a:pt x="0" y="299"/>
                  </a:cubicBezTo>
                  <a:cubicBezTo>
                    <a:pt x="0" y="313"/>
                    <a:pt x="12" y="324"/>
                    <a:pt x="26" y="324"/>
                  </a:cubicBezTo>
                  <a:cubicBezTo>
                    <a:pt x="298" y="324"/>
                    <a:pt x="298" y="324"/>
                    <a:pt x="298" y="324"/>
                  </a:cubicBezTo>
                  <a:cubicBezTo>
                    <a:pt x="312" y="324"/>
                    <a:pt x="324" y="313"/>
                    <a:pt x="324" y="299"/>
                  </a:cubicBezTo>
                  <a:cubicBezTo>
                    <a:pt x="324" y="26"/>
                    <a:pt x="324" y="26"/>
                    <a:pt x="324" y="26"/>
                  </a:cubicBezTo>
                  <a:cubicBezTo>
                    <a:pt x="324" y="12"/>
                    <a:pt x="312" y="0"/>
                    <a:pt x="298" y="0"/>
                  </a:cubicBezTo>
                  <a:close/>
                  <a:moveTo>
                    <a:pt x="236" y="268"/>
                  </a:moveTo>
                  <a:cubicBezTo>
                    <a:pt x="171" y="268"/>
                    <a:pt x="171" y="268"/>
                    <a:pt x="171" y="268"/>
                  </a:cubicBezTo>
                  <a:cubicBezTo>
                    <a:pt x="179" y="250"/>
                    <a:pt x="200" y="239"/>
                    <a:pt x="203" y="237"/>
                  </a:cubicBezTo>
                  <a:cubicBezTo>
                    <a:pt x="130" y="166"/>
                    <a:pt x="130" y="166"/>
                    <a:pt x="130" y="166"/>
                  </a:cubicBezTo>
                  <a:cubicBezTo>
                    <a:pt x="134" y="176"/>
                    <a:pt x="141" y="191"/>
                    <a:pt x="142" y="210"/>
                  </a:cubicBezTo>
                  <a:cubicBezTo>
                    <a:pt x="142" y="271"/>
                    <a:pt x="142" y="271"/>
                    <a:pt x="142" y="271"/>
                  </a:cubicBezTo>
                  <a:cubicBezTo>
                    <a:pt x="125" y="271"/>
                    <a:pt x="125" y="271"/>
                    <a:pt x="125" y="271"/>
                  </a:cubicBezTo>
                  <a:cubicBezTo>
                    <a:pt x="125" y="219"/>
                    <a:pt x="125" y="219"/>
                    <a:pt x="125" y="219"/>
                  </a:cubicBezTo>
                  <a:cubicBezTo>
                    <a:pt x="125" y="219"/>
                    <a:pt x="121" y="193"/>
                    <a:pt x="113" y="185"/>
                  </a:cubicBezTo>
                  <a:cubicBezTo>
                    <a:pt x="105" y="177"/>
                    <a:pt x="101" y="192"/>
                    <a:pt x="101" y="198"/>
                  </a:cubicBezTo>
                  <a:cubicBezTo>
                    <a:pt x="101" y="204"/>
                    <a:pt x="100" y="262"/>
                    <a:pt x="95" y="269"/>
                  </a:cubicBezTo>
                  <a:cubicBezTo>
                    <a:pt x="80" y="269"/>
                    <a:pt x="80" y="269"/>
                    <a:pt x="80" y="269"/>
                  </a:cubicBezTo>
                  <a:cubicBezTo>
                    <a:pt x="79" y="187"/>
                    <a:pt x="79" y="187"/>
                    <a:pt x="79" y="187"/>
                  </a:cubicBezTo>
                  <a:cubicBezTo>
                    <a:pt x="79" y="187"/>
                    <a:pt x="66" y="154"/>
                    <a:pt x="84" y="136"/>
                  </a:cubicBezTo>
                  <a:cubicBezTo>
                    <a:pt x="84" y="136"/>
                    <a:pt x="62" y="108"/>
                    <a:pt x="66" y="99"/>
                  </a:cubicBezTo>
                  <a:cubicBezTo>
                    <a:pt x="70" y="90"/>
                    <a:pt x="116" y="76"/>
                    <a:pt x="123" y="72"/>
                  </a:cubicBezTo>
                  <a:cubicBezTo>
                    <a:pt x="128" y="69"/>
                    <a:pt x="138" y="67"/>
                    <a:pt x="145" y="67"/>
                  </a:cubicBezTo>
                  <a:cubicBezTo>
                    <a:pt x="140" y="63"/>
                    <a:pt x="137" y="57"/>
                    <a:pt x="137" y="50"/>
                  </a:cubicBezTo>
                  <a:cubicBezTo>
                    <a:pt x="137" y="37"/>
                    <a:pt x="148" y="26"/>
                    <a:pt x="161" y="26"/>
                  </a:cubicBezTo>
                  <a:cubicBezTo>
                    <a:pt x="174" y="26"/>
                    <a:pt x="185" y="37"/>
                    <a:pt x="185" y="50"/>
                  </a:cubicBezTo>
                  <a:cubicBezTo>
                    <a:pt x="185" y="63"/>
                    <a:pt x="174" y="74"/>
                    <a:pt x="161" y="74"/>
                  </a:cubicBezTo>
                  <a:cubicBezTo>
                    <a:pt x="158" y="74"/>
                    <a:pt x="155" y="73"/>
                    <a:pt x="152" y="72"/>
                  </a:cubicBezTo>
                  <a:cubicBezTo>
                    <a:pt x="155" y="80"/>
                    <a:pt x="166" y="94"/>
                    <a:pt x="164" y="101"/>
                  </a:cubicBezTo>
                  <a:cubicBezTo>
                    <a:pt x="162" y="108"/>
                    <a:pt x="157" y="122"/>
                    <a:pt x="157" y="122"/>
                  </a:cubicBezTo>
                  <a:cubicBezTo>
                    <a:pt x="158" y="177"/>
                    <a:pt x="158" y="177"/>
                    <a:pt x="158" y="177"/>
                  </a:cubicBezTo>
                  <a:cubicBezTo>
                    <a:pt x="207" y="225"/>
                    <a:pt x="207" y="225"/>
                    <a:pt x="207" y="225"/>
                  </a:cubicBezTo>
                  <a:cubicBezTo>
                    <a:pt x="208" y="222"/>
                    <a:pt x="208" y="222"/>
                    <a:pt x="208" y="222"/>
                  </a:cubicBezTo>
                  <a:cubicBezTo>
                    <a:pt x="224" y="171"/>
                    <a:pt x="290" y="210"/>
                    <a:pt x="290" y="210"/>
                  </a:cubicBezTo>
                  <a:lnTo>
                    <a:pt x="236" y="268"/>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28" name="Group 27"/>
          <p:cNvGrpSpPr/>
          <p:nvPr/>
        </p:nvGrpSpPr>
        <p:grpSpPr bwMode="black">
          <a:xfrm>
            <a:off x="3780101" y="4071329"/>
            <a:ext cx="1376891" cy="971550"/>
            <a:chOff x="6673850" y="4338638"/>
            <a:chExt cx="1403351" cy="1082675"/>
          </a:xfrm>
          <a:solidFill>
            <a:srgbClr val="FFFFFF"/>
          </a:solidFill>
        </p:grpSpPr>
        <p:sp>
          <p:nvSpPr>
            <p:cNvPr id="29"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0"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1"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2" name="Oval 250"/>
            <p:cNvSpPr>
              <a:spLocks noChangeArrowheads="1"/>
            </p:cNvSpPr>
            <p:nvPr/>
          </p:nvSpPr>
          <p:spPr bwMode="black">
            <a:xfrm>
              <a:off x="7351713" y="4338638"/>
              <a:ext cx="209550" cy="214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3"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4"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5"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6" name="Oval 254"/>
            <p:cNvSpPr>
              <a:spLocks noChangeArrowheads="1"/>
            </p:cNvSpPr>
            <p:nvPr/>
          </p:nvSpPr>
          <p:spPr bwMode="black">
            <a:xfrm>
              <a:off x="6888163" y="4386263"/>
              <a:ext cx="274638" cy="269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7"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8"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9"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40" name="Group 39"/>
          <p:cNvGrpSpPr/>
          <p:nvPr/>
        </p:nvGrpSpPr>
        <p:grpSpPr bwMode="black">
          <a:xfrm>
            <a:off x="1805858" y="658183"/>
            <a:ext cx="435569" cy="879278"/>
            <a:chOff x="2593975" y="2552700"/>
            <a:chExt cx="469901" cy="949325"/>
          </a:xfrm>
        </p:grpSpPr>
        <p:sp>
          <p:nvSpPr>
            <p:cNvPr id="41"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42"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45" name="Rectangle 44"/>
          <p:cNvSpPr/>
          <p:nvPr/>
        </p:nvSpPr>
        <p:spPr>
          <a:xfrm>
            <a:off x="2693284" y="919908"/>
            <a:ext cx="2457112" cy="438574"/>
          </a:xfrm>
          <a:prstGeom prst="rect">
            <a:avLst/>
          </a:prstGeom>
        </p:spPr>
        <p:txBody>
          <a:bodyPr wrap="square" lIns="68571" tIns="34286" rIns="68571" bIns="34286">
            <a:spAutoFit/>
          </a:bodyPr>
          <a:lstStyle/>
          <a:p>
            <a:pPr algn="ctr"/>
            <a:r>
              <a:rPr lang="en-US" sz="2400" b="1"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Coded caching</a:t>
            </a:r>
            <a:endParaRPr lang="en-US" sz="2400" b="1"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52" name="Group 22"/>
          <p:cNvGrpSpPr>
            <a:grpSpLocks/>
          </p:cNvGrpSpPr>
          <p:nvPr/>
        </p:nvGrpSpPr>
        <p:grpSpPr bwMode="auto">
          <a:xfrm>
            <a:off x="2243403" y="1685168"/>
            <a:ext cx="1001576" cy="741759"/>
            <a:chOff x="5221463" y="1647343"/>
            <a:chExt cx="1357448" cy="1005462"/>
          </a:xfrm>
        </p:grpSpPr>
        <p:grpSp>
          <p:nvGrpSpPr>
            <p:cNvPr id="53" name="Group 23"/>
            <p:cNvGrpSpPr>
              <a:grpSpLocks/>
            </p:cNvGrpSpPr>
            <p:nvPr/>
          </p:nvGrpSpPr>
          <p:grpSpPr bwMode="auto">
            <a:xfrm>
              <a:off x="5589842" y="1664173"/>
              <a:ext cx="989069" cy="988632"/>
              <a:chOff x="5589842" y="1664173"/>
              <a:chExt cx="989069" cy="988632"/>
            </a:xfrm>
          </p:grpSpPr>
          <p:pic>
            <p:nvPicPr>
              <p:cNvPr id="55" name="Picture 26"/>
              <p:cNvPicPr>
                <a:picLocks noChangeAspect="1"/>
              </p:cNvPicPr>
              <p:nvPr/>
            </p:nvPicPr>
            <p:blipFill>
              <a:blip r:embed="rId6"/>
              <a:srcRect/>
              <a:stretch>
                <a:fillRect/>
              </a:stretch>
            </p:blipFill>
            <p:spPr bwMode="auto">
              <a:xfrm>
                <a:off x="5589842" y="1814373"/>
                <a:ext cx="629107" cy="838432"/>
              </a:xfrm>
              <a:prstGeom prst="rect">
                <a:avLst/>
              </a:prstGeom>
              <a:noFill/>
              <a:ln w="9525">
                <a:noFill/>
                <a:miter lim="800000"/>
                <a:headEnd/>
                <a:tailEnd/>
              </a:ln>
            </p:spPr>
          </p:pic>
          <p:pic>
            <p:nvPicPr>
              <p:cNvPr id="56" name="Picture 27"/>
              <p:cNvPicPr>
                <a:picLocks noChangeAspect="1"/>
              </p:cNvPicPr>
              <p:nvPr/>
            </p:nvPicPr>
            <p:blipFill>
              <a:blip r:embed="rId6"/>
              <a:srcRect/>
              <a:stretch>
                <a:fillRect/>
              </a:stretch>
            </p:blipFill>
            <p:spPr bwMode="auto">
              <a:xfrm>
                <a:off x="5949804" y="1664173"/>
                <a:ext cx="629107" cy="838432"/>
              </a:xfrm>
              <a:prstGeom prst="rect">
                <a:avLst/>
              </a:prstGeom>
              <a:noFill/>
              <a:ln w="9525">
                <a:noFill/>
                <a:miter lim="800000"/>
                <a:headEnd/>
                <a:tailEnd/>
              </a:ln>
            </p:spPr>
          </p:pic>
        </p:grpSp>
        <p:pic>
          <p:nvPicPr>
            <p:cNvPr id="54" name="Picture 25"/>
            <p:cNvPicPr>
              <a:picLocks noChangeAspect="1"/>
            </p:cNvPicPr>
            <p:nvPr/>
          </p:nvPicPr>
          <p:blipFill>
            <a:blip r:embed="rId6"/>
            <a:srcRect/>
            <a:stretch>
              <a:fillRect/>
            </a:stretch>
          </p:blipFill>
          <p:spPr bwMode="auto">
            <a:xfrm>
              <a:off x="5221463" y="1647343"/>
              <a:ext cx="629107" cy="838432"/>
            </a:xfrm>
            <a:prstGeom prst="rect">
              <a:avLst/>
            </a:prstGeom>
            <a:noFill/>
            <a:ln w="9525">
              <a:noFill/>
              <a:miter lim="800000"/>
              <a:headEnd/>
              <a:tailEnd/>
            </a:ln>
          </p:spPr>
        </p:pic>
      </p:grpSp>
      <p:sp>
        <p:nvSpPr>
          <p:cNvPr id="57" name="Rectangle 44"/>
          <p:cNvSpPr/>
          <p:nvPr/>
        </p:nvSpPr>
        <p:spPr>
          <a:xfrm>
            <a:off x="3347864" y="1779662"/>
            <a:ext cx="4340953" cy="438574"/>
          </a:xfrm>
          <a:prstGeom prst="rect">
            <a:avLst/>
          </a:prstGeom>
        </p:spPr>
        <p:txBody>
          <a:bodyPr wrap="square" lIns="68571" tIns="34286" rIns="68571" bIns="34286">
            <a:spAutoFit/>
          </a:bodyPr>
          <a:lstStyle/>
          <a:p>
            <a:pPr algn="ctr"/>
            <a:r>
              <a:rPr lang="en-US" sz="2400" b="1"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Decentralized caching</a:t>
            </a:r>
            <a:endParaRPr lang="en-US" sz="2400"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8" name="Rectangle 44"/>
          <p:cNvSpPr/>
          <p:nvPr/>
        </p:nvSpPr>
        <p:spPr>
          <a:xfrm>
            <a:off x="4499992" y="3069280"/>
            <a:ext cx="3321208" cy="438574"/>
          </a:xfrm>
          <a:prstGeom prst="rect">
            <a:avLst/>
          </a:prstGeom>
        </p:spPr>
        <p:txBody>
          <a:bodyPr wrap="square" lIns="68571" tIns="34286" rIns="68571" bIns="34286">
            <a:spAutoFit/>
          </a:bodyPr>
          <a:lstStyle/>
          <a:p>
            <a:pPr algn="ctr"/>
            <a:r>
              <a:rPr lang="en-US" sz="2400" b="1" dirty="0" smtClean="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Dynamic caching</a:t>
            </a:r>
            <a:endParaRPr lang="en-US" sz="24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9" name="Rectangle 44"/>
          <p:cNvSpPr/>
          <p:nvPr/>
        </p:nvSpPr>
        <p:spPr>
          <a:xfrm>
            <a:off x="5580112" y="4299942"/>
            <a:ext cx="3096344" cy="438574"/>
          </a:xfrm>
          <a:prstGeom prst="rect">
            <a:avLst/>
          </a:prstGeom>
        </p:spPr>
        <p:txBody>
          <a:bodyPr wrap="square" lIns="68571" tIns="34286" rIns="68571" bIns="34286">
            <a:spAutoFit/>
          </a:bodyPr>
          <a:lstStyle/>
          <a:p>
            <a:pPr algn="ctr"/>
            <a:r>
              <a:rPr lang="en-US" sz="2400" b="1" dirty="0" smtClean="0">
                <a:solidFill>
                  <a:srgbClr val="FFFF00"/>
                </a:solidFill>
                <a:latin typeface="Arial Unicode MS" panose="020B0604020202020204" pitchFamily="34" charset="-122"/>
                <a:ea typeface="Arial Unicode MS" panose="020B0604020202020204" pitchFamily="34" charset="-122"/>
                <a:cs typeface="Arial Unicode MS" panose="020B0604020202020204" pitchFamily="34" charset="-122"/>
              </a:rPr>
              <a:t>Non-uniform caching</a:t>
            </a:r>
            <a:endParaRPr lang="en-US" sz="2400" b="1" dirty="0">
              <a:solidFill>
                <a:srgbClr val="FFFF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Left-Right Arrow 3"/>
          <p:cNvSpPr/>
          <p:nvPr>
            <p:custDataLst>
              <p:tags r:id="rId1"/>
            </p:custDataLst>
          </p:nvPr>
        </p:nvSpPr>
        <p:spPr bwMode="auto">
          <a:xfrm>
            <a:off x="2515207" y="2456689"/>
            <a:ext cx="6583680" cy="288839"/>
          </a:xfrm>
          <a:prstGeom prst="leftRightArrow">
            <a:avLst>
              <a:gd name="adj1" fmla="val 53473"/>
              <a:gd name="adj2" fmla="val 39306"/>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square" lIns="68586" tIns="34294" rIns="68586" bIns="34294" rtlCol="0" anchor="t" anchorCtr="0">
            <a:noAutofit/>
          </a:bodyPr>
          <a:lstStyle/>
          <a:p>
            <a:pPr indent="-297684" algn="ctr">
              <a:buClr>
                <a:srgbClr val="777777"/>
              </a:buClr>
              <a:buSzPct val="80000"/>
            </a:pPr>
            <a:endParaRPr lang="en-US" sz="1800" b="1" kern="0" dirty="0">
              <a:solidFill>
                <a:srgbClr val="FF8B00"/>
              </a:solidFill>
              <a:effectLst>
                <a:outerShdw blurRad="190500" algn="ctr" rotWithShape="0">
                  <a:srgbClr val="FFFFFF">
                    <a:alpha val="40000"/>
                  </a:srgbClr>
                </a:outerShdw>
              </a:effectLst>
              <a:latin typeface="Segoe Condensed" pitchFamily="34" charset="0"/>
            </a:endParaRPr>
          </a:p>
        </p:txBody>
      </p:sp>
      <p:sp>
        <p:nvSpPr>
          <p:cNvPr id="43" name="TextBox 42"/>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5</a:t>
            </a:r>
            <a:endParaRPr lang="zh-CN" altLang="en-US" b="1" dirty="0">
              <a:solidFill>
                <a:schemeClr val="bg1"/>
              </a:solidFill>
            </a:endParaRPr>
          </a:p>
        </p:txBody>
      </p:sp>
    </p:spTree>
    <p:extLst>
      <p:ext uri="{BB962C8B-B14F-4D97-AF65-F5344CB8AC3E}">
        <p14:creationId xmlns:p14="http://schemas.microsoft.com/office/powerpoint/2010/main" val="347203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750" fill="hold"/>
                                        <p:tgtEl>
                                          <p:spTgt spid="60"/>
                                        </p:tgtEl>
                                        <p:attrNameLst>
                                          <p:attrName>ppt_x</p:attrName>
                                        </p:attrNameLst>
                                      </p:cBhvr>
                                      <p:tavLst>
                                        <p:tav tm="0">
                                          <p:val>
                                            <p:strVal val="1+#ppt_w/2"/>
                                          </p:val>
                                        </p:tav>
                                        <p:tav tm="100000">
                                          <p:val>
                                            <p:strVal val="#ppt_x"/>
                                          </p:val>
                                        </p:tav>
                                      </p:tavLst>
                                    </p:anim>
                                    <p:anim calcmode="lin" valueType="num">
                                      <p:cBhvr additive="base">
                                        <p:cTn id="13"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zh-CN" dirty="0"/>
              <a:t>coded</a:t>
            </a:r>
            <a:r>
              <a:rPr dirty="0" smtClean="0"/>
              <a:t> caching</a:t>
            </a:r>
            <a:endParaRPr lang="en-US" dirty="0"/>
          </a:p>
        </p:txBody>
      </p:sp>
      <p:sp>
        <p:nvSpPr>
          <p:cNvPr id="2" name="Title 1"/>
          <p:cNvSpPr>
            <a:spLocks noGrp="1"/>
          </p:cNvSpPr>
          <p:nvPr>
            <p:ph type="ctrTitle"/>
          </p:nvPr>
        </p:nvSpPr>
        <p:spPr>
          <a:xfrm>
            <a:off x="3419873" y="2895787"/>
            <a:ext cx="4959201" cy="1142621"/>
          </a:xfrm>
        </p:spPr>
        <p:txBody>
          <a:bodyPr/>
          <a:lstStyle/>
          <a:p>
            <a:r>
              <a:rPr lang="en-US" dirty="0" smtClean="0"/>
              <a:t>Decrease rate</a:t>
            </a:r>
            <a:br>
              <a:rPr lang="en-US" dirty="0" smtClean="0"/>
            </a:br>
            <a:r>
              <a:rPr lang="en-US" dirty="0"/>
              <a:t/>
            </a:r>
            <a:br>
              <a:rPr lang="en-US" dirty="0"/>
            </a:br>
            <a:r>
              <a:rPr lang="en-US" dirty="0" err="1" smtClean="0"/>
              <a:t>uncoded</a:t>
            </a:r>
            <a:r>
              <a:rPr lang="en-US" dirty="0" smtClean="0"/>
              <a:t> : A2 &amp; B1</a:t>
            </a:r>
            <a:br>
              <a:rPr lang="en-US" dirty="0" smtClean="0"/>
            </a:br>
            <a:r>
              <a:rPr lang="en-US" dirty="0" err="1" smtClean="0"/>
              <a:t>codede</a:t>
            </a:r>
            <a:r>
              <a:rPr lang="en-US" dirty="0" smtClean="0"/>
              <a:t> : A2 </a:t>
            </a:r>
            <a:r>
              <a:rPr lang="en-US" altLang="zh-CN" dirty="0" err="1" smtClean="0"/>
              <a:t>xor</a:t>
            </a:r>
            <a:r>
              <a:rPr lang="en-US" altLang="zh-CN" dirty="0" smtClean="0"/>
              <a:t> B1</a:t>
            </a:r>
            <a:endParaRPr lang="en-US" dirty="0"/>
          </a:p>
        </p:txBody>
      </p:sp>
      <p:sp useBgFill="1">
        <p:nvSpPr>
          <p:cNvPr id="6" name="MASK top"/>
          <p:cNvSpPr/>
          <p:nvPr/>
        </p:nvSpPr>
        <p:spPr bwMode="auto">
          <a:xfrm>
            <a:off x="2914218" y="0"/>
            <a:ext cx="6229782" cy="112849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43" name="矩形 42"/>
          <p:cNvSpPr/>
          <p:nvPr/>
        </p:nvSpPr>
        <p:spPr>
          <a:xfrm>
            <a:off x="899592" y="1203598"/>
            <a:ext cx="1800200"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784467" y="1171028"/>
            <a:ext cx="2030449" cy="1054385"/>
            <a:chOff x="1898993" y="60119"/>
            <a:chExt cx="2030449" cy="1054385"/>
          </a:xfrm>
        </p:grpSpPr>
        <p:pic>
          <p:nvPicPr>
            <p:cNvPr id="46" name="Picture 2" descr="C:\Users\kelleyc\Desktop\untitled.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124178" y="60119"/>
              <a:ext cx="805264" cy="8032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kelleyc\Desktop\untitled2.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898993" y="334588"/>
              <a:ext cx="781917" cy="779916"/>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22"/>
            <p:cNvCxnSpPr/>
            <p:nvPr/>
          </p:nvCxnSpPr>
          <p:spPr>
            <a:xfrm flipV="1">
              <a:off x="2680910" y="412473"/>
              <a:ext cx="443267" cy="250926"/>
            </a:xfrm>
            <a:prstGeom prst="curvedConnector3">
              <a:avLst>
                <a:gd name="adj1" fmla="val 50000"/>
              </a:avLst>
            </a:prstGeom>
            <a:ln w="60325">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6</a:t>
            </a:r>
            <a:endParaRPr lang="zh-CN" altLang="en-US" b="1" dirty="0">
              <a:solidFill>
                <a:schemeClr val="bg1"/>
              </a:solidFill>
            </a:endParaRPr>
          </a:p>
        </p:txBody>
      </p:sp>
    </p:spTree>
    <p:extLst>
      <p:ext uri="{BB962C8B-B14F-4D97-AF65-F5344CB8AC3E}">
        <p14:creationId xmlns:p14="http://schemas.microsoft.com/office/powerpoint/2010/main" val="285677830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55576" y="843558"/>
            <a:ext cx="7776864" cy="3602805"/>
            <a:chOff x="1106895" y="2138127"/>
            <a:chExt cx="7067174" cy="2807798"/>
          </a:xfrm>
        </p:grpSpPr>
        <p:pic>
          <p:nvPicPr>
            <p:cNvPr id="13"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4194711" y="2138127"/>
              <a:ext cx="823174" cy="656638"/>
            </a:xfrm>
            <a:prstGeom prst="rect">
              <a:avLst/>
            </a:prstGeom>
            <a:noFill/>
          </p:spPr>
        </p:pic>
        <p:sp>
          <p:nvSpPr>
            <p:cNvPr id="14" name="TextBox 13"/>
            <p:cNvSpPr txBox="1"/>
            <p:nvPr/>
          </p:nvSpPr>
          <p:spPr>
            <a:xfrm>
              <a:off x="3911032" y="2781214"/>
              <a:ext cx="1424359" cy="269851"/>
            </a:xfrm>
            <a:prstGeom prst="rect">
              <a:avLst/>
            </a:prstGeom>
            <a:noFill/>
            <a:ln>
              <a:noFill/>
            </a:ln>
          </p:spPr>
          <p:txBody>
            <a:bodyPr wrap="square" lIns="68586" tIns="34294" rIns="68586" bIns="34294" rtlCol="0">
              <a:spAutoFit/>
            </a:bodyPr>
            <a:lstStyle/>
            <a:p>
              <a:pPr algn="ctr"/>
              <a:r>
                <a:rPr lang="en-US" b="1" dirty="0" smtClean="0">
                  <a:solidFill>
                    <a:srgbClr val="FFFFFF"/>
                  </a:solidFill>
                </a:rPr>
                <a:t>server</a:t>
              </a:r>
              <a:endParaRPr lang="en-US" b="1" dirty="0">
                <a:solidFill>
                  <a:srgbClr val="FFFFFF"/>
                </a:solidFill>
              </a:endParaRPr>
            </a:p>
          </p:txBody>
        </p:sp>
        <p:grpSp>
          <p:nvGrpSpPr>
            <p:cNvPr id="15" name="Group 50"/>
            <p:cNvGrpSpPr/>
            <p:nvPr/>
          </p:nvGrpSpPr>
          <p:grpSpPr>
            <a:xfrm>
              <a:off x="2153079" y="3071976"/>
              <a:ext cx="970195" cy="732586"/>
              <a:chOff x="3251999" y="4362188"/>
              <a:chExt cx="1293256" cy="976780"/>
            </a:xfrm>
          </p:grpSpPr>
          <p:pic>
            <p:nvPicPr>
              <p:cNvPr id="46"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47" name="TextBox 46"/>
              <p:cNvSpPr txBox="1"/>
              <p:nvPr/>
            </p:nvSpPr>
            <p:spPr>
              <a:xfrm>
                <a:off x="3251999" y="4955190"/>
                <a:ext cx="1293256" cy="383778"/>
              </a:xfrm>
              <a:prstGeom prst="rect">
                <a:avLst/>
              </a:prstGeom>
              <a:noFill/>
              <a:ln>
                <a:noFill/>
              </a:ln>
            </p:spPr>
            <p:txBody>
              <a:bodyPr wrap="square" rtlCol="0">
                <a:spAutoFit/>
              </a:bodyPr>
              <a:lstStyle/>
              <a:p>
                <a:pPr algn="ctr"/>
                <a:r>
                  <a:rPr lang="en-US" b="1" dirty="0" smtClean="0">
                    <a:solidFill>
                      <a:srgbClr val="FFFFFF"/>
                    </a:solidFill>
                  </a:rPr>
                  <a:t>user1</a:t>
                </a:r>
                <a:endParaRPr lang="en-US" b="1" dirty="0">
                  <a:solidFill>
                    <a:srgbClr val="FFFFFF"/>
                  </a:solidFill>
                </a:endParaRPr>
              </a:p>
            </p:txBody>
          </p:sp>
        </p:grpSp>
        <p:grpSp>
          <p:nvGrpSpPr>
            <p:cNvPr id="16" name="Group 51"/>
            <p:cNvGrpSpPr/>
            <p:nvPr/>
          </p:nvGrpSpPr>
          <p:grpSpPr>
            <a:xfrm>
              <a:off x="6087079" y="3071976"/>
              <a:ext cx="1003093" cy="732586"/>
              <a:chOff x="7641161" y="4362188"/>
              <a:chExt cx="1337109" cy="976780"/>
            </a:xfrm>
          </p:grpSpPr>
          <p:pic>
            <p:nvPicPr>
              <p:cNvPr id="44"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45" name="TextBox 44"/>
              <p:cNvSpPr txBox="1"/>
              <p:nvPr/>
            </p:nvSpPr>
            <p:spPr>
              <a:xfrm>
                <a:off x="7641161" y="4955190"/>
                <a:ext cx="1337109" cy="383778"/>
              </a:xfrm>
              <a:prstGeom prst="rect">
                <a:avLst/>
              </a:prstGeom>
              <a:noFill/>
              <a:ln>
                <a:noFill/>
              </a:ln>
            </p:spPr>
            <p:txBody>
              <a:bodyPr wrap="square" rtlCol="0">
                <a:spAutoFit/>
              </a:bodyPr>
              <a:lstStyle/>
              <a:p>
                <a:pPr algn="ctr"/>
                <a:r>
                  <a:rPr lang="en-US" b="1" dirty="0" smtClean="0">
                    <a:solidFill>
                      <a:srgbClr val="FFFFFF"/>
                    </a:solidFill>
                  </a:rPr>
                  <a:t>user2 </a:t>
                </a:r>
                <a:endParaRPr lang="en-US" b="1" dirty="0">
                  <a:solidFill>
                    <a:srgbClr val="FFFFFF"/>
                  </a:solidFill>
                </a:endParaRPr>
              </a:p>
            </p:txBody>
          </p:sp>
        </p:grpSp>
        <p:grpSp>
          <p:nvGrpSpPr>
            <p:cNvPr id="17" name="Group 17"/>
            <p:cNvGrpSpPr/>
            <p:nvPr/>
          </p:nvGrpSpPr>
          <p:grpSpPr>
            <a:xfrm>
              <a:off x="1106895" y="4257369"/>
              <a:ext cx="3203867" cy="688556"/>
              <a:chOff x="1718549" y="5873255"/>
              <a:chExt cx="4270712" cy="918073"/>
            </a:xfrm>
          </p:grpSpPr>
          <p:pic>
            <p:nvPicPr>
              <p:cNvPr id="38" name="Picture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38589" y="5873255"/>
                <a:ext cx="731520" cy="470980"/>
              </a:xfrm>
              <a:prstGeom prst="rect">
                <a:avLst/>
              </a:prstGeom>
              <a:effectLst/>
            </p:spPr>
          </p:pic>
          <p:pic>
            <p:nvPicPr>
              <p:cNvPr id="39"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8145" y="5873255"/>
                <a:ext cx="731520" cy="470980"/>
              </a:xfrm>
              <a:prstGeom prst="rect">
                <a:avLst/>
              </a:prstGeom>
              <a:effectLst/>
            </p:spPr>
          </p:pic>
          <p:pic>
            <p:nvPicPr>
              <p:cNvPr id="40"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7702" y="5873255"/>
                <a:ext cx="731520" cy="470980"/>
              </a:xfrm>
              <a:prstGeom prst="rect">
                <a:avLst/>
              </a:prstGeom>
              <a:effectLst/>
            </p:spPr>
          </p:pic>
          <p:sp>
            <p:nvSpPr>
              <p:cNvPr id="41" name="TextBox 40"/>
              <p:cNvSpPr txBox="1"/>
              <p:nvPr/>
            </p:nvSpPr>
            <p:spPr>
              <a:xfrm>
                <a:off x="1718549" y="6407550"/>
                <a:ext cx="1371600" cy="383778"/>
              </a:xfrm>
              <a:prstGeom prst="rect">
                <a:avLst/>
              </a:prstGeom>
              <a:noFill/>
              <a:ln>
                <a:noFill/>
              </a:ln>
            </p:spPr>
            <p:txBody>
              <a:bodyPr wrap="square" rtlCol="0">
                <a:spAutoFit/>
              </a:bodyPr>
              <a:lstStyle/>
              <a:p>
                <a:pPr algn="ctr"/>
                <a:r>
                  <a:rPr lang="en-US" b="1" dirty="0" smtClean="0">
                    <a:solidFill>
                      <a:srgbClr val="FFFFFF"/>
                    </a:solidFill>
                  </a:rPr>
                  <a:t>A1</a:t>
                </a:r>
                <a:endParaRPr lang="en-US" b="1" dirty="0">
                  <a:solidFill>
                    <a:srgbClr val="FFFFFF"/>
                  </a:solidFill>
                </a:endParaRPr>
              </a:p>
            </p:txBody>
          </p:sp>
          <p:sp>
            <p:nvSpPr>
              <p:cNvPr id="42" name="TextBox 41"/>
              <p:cNvSpPr txBox="1"/>
              <p:nvPr/>
            </p:nvSpPr>
            <p:spPr>
              <a:xfrm>
                <a:off x="3168106" y="6407550"/>
                <a:ext cx="1371601" cy="383778"/>
              </a:xfrm>
              <a:prstGeom prst="rect">
                <a:avLst/>
              </a:prstGeom>
              <a:noFill/>
              <a:ln>
                <a:noFill/>
              </a:ln>
            </p:spPr>
            <p:txBody>
              <a:bodyPr wrap="square" rtlCol="0">
                <a:spAutoFit/>
              </a:bodyPr>
              <a:lstStyle/>
              <a:p>
                <a:pPr algn="ctr"/>
                <a:r>
                  <a:rPr lang="en-US" b="1" dirty="0" smtClean="0">
                    <a:solidFill>
                      <a:srgbClr val="FFFFFF"/>
                    </a:solidFill>
                  </a:rPr>
                  <a:t>B1</a:t>
                </a:r>
                <a:endParaRPr lang="en-US" b="1" dirty="0">
                  <a:solidFill>
                    <a:srgbClr val="FFFFFF"/>
                  </a:solidFill>
                </a:endParaRPr>
              </a:p>
            </p:txBody>
          </p:sp>
          <p:sp>
            <p:nvSpPr>
              <p:cNvPr id="48" name="TextBox 47"/>
              <p:cNvSpPr txBox="1"/>
              <p:nvPr/>
            </p:nvSpPr>
            <p:spPr>
              <a:xfrm>
                <a:off x="4617661" y="6407550"/>
                <a:ext cx="1371600" cy="383778"/>
              </a:xfrm>
              <a:prstGeom prst="rect">
                <a:avLst/>
              </a:prstGeom>
              <a:noFill/>
              <a:ln>
                <a:noFill/>
              </a:ln>
            </p:spPr>
            <p:txBody>
              <a:bodyPr wrap="square" rtlCol="0">
                <a:spAutoFit/>
              </a:bodyPr>
              <a:lstStyle/>
              <a:p>
                <a:pPr algn="ctr"/>
                <a:r>
                  <a:rPr lang="en-US" b="1" dirty="0" smtClean="0">
                    <a:solidFill>
                      <a:srgbClr val="FFFFFF"/>
                    </a:solidFill>
                  </a:rPr>
                  <a:t>empty</a:t>
                </a:r>
                <a:endParaRPr lang="en-US" b="1" dirty="0">
                  <a:solidFill>
                    <a:srgbClr val="FFFFFF"/>
                  </a:solidFill>
                </a:endParaRPr>
              </a:p>
            </p:txBody>
          </p:sp>
        </p:grpSp>
        <p:grpSp>
          <p:nvGrpSpPr>
            <p:cNvPr id="21" name="Group 29"/>
            <p:cNvGrpSpPr/>
            <p:nvPr/>
          </p:nvGrpSpPr>
          <p:grpSpPr>
            <a:xfrm>
              <a:off x="4948545" y="4257368"/>
              <a:ext cx="3225524" cy="688556"/>
              <a:chOff x="6839416" y="5873255"/>
              <a:chExt cx="4299580" cy="918073"/>
            </a:xfrm>
          </p:grpSpPr>
          <p:pic>
            <p:nvPicPr>
              <p:cNvPr id="30"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59456" y="5873255"/>
                <a:ext cx="731520" cy="470980"/>
              </a:xfrm>
              <a:prstGeom prst="rect">
                <a:avLst/>
              </a:prstGeom>
              <a:effectLst/>
            </p:spPr>
          </p:pic>
          <p:pic>
            <p:nvPicPr>
              <p:cNvPr id="32"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09012" y="5873255"/>
                <a:ext cx="731520" cy="470980"/>
              </a:xfrm>
              <a:prstGeom prst="rect">
                <a:avLst/>
              </a:prstGeom>
              <a:effectLst/>
            </p:spPr>
          </p:pic>
          <p:pic>
            <p:nvPicPr>
              <p:cNvPr id="34" name="Picture 4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58569" y="5873255"/>
                <a:ext cx="731520" cy="470980"/>
              </a:xfrm>
              <a:prstGeom prst="rect">
                <a:avLst/>
              </a:prstGeom>
              <a:effectLst/>
            </p:spPr>
          </p:pic>
          <p:sp>
            <p:nvSpPr>
              <p:cNvPr id="35" name="TextBox 34"/>
              <p:cNvSpPr txBox="1"/>
              <p:nvPr/>
            </p:nvSpPr>
            <p:spPr>
              <a:xfrm>
                <a:off x="6839416" y="6407550"/>
                <a:ext cx="1371600" cy="383778"/>
              </a:xfrm>
              <a:prstGeom prst="rect">
                <a:avLst/>
              </a:prstGeom>
              <a:noFill/>
              <a:ln>
                <a:noFill/>
              </a:ln>
            </p:spPr>
            <p:txBody>
              <a:bodyPr wrap="square" rtlCol="0">
                <a:spAutoFit/>
              </a:bodyPr>
              <a:lstStyle/>
              <a:p>
                <a:pPr algn="ctr"/>
                <a:r>
                  <a:rPr lang="en-US" b="1" dirty="0" smtClean="0">
                    <a:solidFill>
                      <a:srgbClr val="FFFFFF"/>
                    </a:solidFill>
                  </a:rPr>
                  <a:t>A2</a:t>
                </a:r>
                <a:endParaRPr lang="en-US" b="1" dirty="0">
                  <a:solidFill>
                    <a:srgbClr val="FFFFFF"/>
                  </a:solidFill>
                </a:endParaRPr>
              </a:p>
            </p:txBody>
          </p:sp>
          <p:sp>
            <p:nvSpPr>
              <p:cNvPr id="36" name="TextBox 35"/>
              <p:cNvSpPr txBox="1"/>
              <p:nvPr/>
            </p:nvSpPr>
            <p:spPr>
              <a:xfrm>
                <a:off x="8288972" y="6407546"/>
                <a:ext cx="1371601" cy="383778"/>
              </a:xfrm>
              <a:prstGeom prst="rect">
                <a:avLst/>
              </a:prstGeom>
              <a:noFill/>
              <a:ln>
                <a:noFill/>
              </a:ln>
            </p:spPr>
            <p:txBody>
              <a:bodyPr wrap="square" rtlCol="0">
                <a:spAutoFit/>
              </a:bodyPr>
              <a:lstStyle/>
              <a:p>
                <a:pPr algn="ctr"/>
                <a:r>
                  <a:rPr lang="en-US" b="1" dirty="0" smtClean="0">
                    <a:solidFill>
                      <a:srgbClr val="FFFFFF"/>
                    </a:solidFill>
                  </a:rPr>
                  <a:t>B2</a:t>
                </a:r>
                <a:endParaRPr lang="en-US" b="1" dirty="0">
                  <a:solidFill>
                    <a:srgbClr val="FFFFFF"/>
                  </a:solidFill>
                </a:endParaRPr>
              </a:p>
            </p:txBody>
          </p:sp>
          <p:sp>
            <p:nvSpPr>
              <p:cNvPr id="49" name="TextBox 48"/>
              <p:cNvSpPr txBox="1"/>
              <p:nvPr/>
            </p:nvSpPr>
            <p:spPr>
              <a:xfrm>
                <a:off x="9767396" y="6407546"/>
                <a:ext cx="1371600" cy="383778"/>
              </a:xfrm>
              <a:prstGeom prst="rect">
                <a:avLst/>
              </a:prstGeom>
              <a:noFill/>
              <a:ln>
                <a:noFill/>
              </a:ln>
            </p:spPr>
            <p:txBody>
              <a:bodyPr wrap="square" rtlCol="0">
                <a:spAutoFit/>
              </a:bodyPr>
              <a:lstStyle/>
              <a:p>
                <a:pPr algn="ctr"/>
                <a:r>
                  <a:rPr lang="en-US" b="1" dirty="0" smtClean="0">
                    <a:solidFill>
                      <a:srgbClr val="FFFFFF"/>
                    </a:solidFill>
                  </a:rPr>
                  <a:t>empty</a:t>
                </a:r>
                <a:endParaRPr lang="en-US" b="1" dirty="0">
                  <a:solidFill>
                    <a:srgbClr val="FFFFFF"/>
                  </a:solidFill>
                </a:endParaRPr>
              </a:p>
            </p:txBody>
          </p:sp>
        </p:grpSp>
        <p:cxnSp>
          <p:nvCxnSpPr>
            <p:cNvPr id="22" name="Straight Arrow Connector 52"/>
            <p:cNvCxnSpPr/>
            <p:nvPr/>
          </p:nvCxnSpPr>
          <p:spPr>
            <a:xfrm flipH="1">
              <a:off x="2900215" y="2634113"/>
              <a:ext cx="1247289" cy="437861"/>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54"/>
            <p:cNvCxnSpPr/>
            <p:nvPr/>
          </p:nvCxnSpPr>
          <p:spPr>
            <a:xfrm>
              <a:off x="5113776" y="2634113"/>
              <a:ext cx="1247289" cy="437861"/>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55"/>
            <p:cNvCxnSpPr/>
            <p:nvPr/>
          </p:nvCxnSpPr>
          <p:spPr>
            <a:xfrm flipH="1">
              <a:off x="1605987" y="3839534"/>
              <a:ext cx="998995" cy="308315"/>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58"/>
            <p:cNvCxnSpPr/>
            <p:nvPr/>
          </p:nvCxnSpPr>
          <p:spPr>
            <a:xfrm>
              <a:off x="2670415" y="3839534"/>
              <a:ext cx="998995" cy="308315"/>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59"/>
            <p:cNvCxnSpPr/>
            <p:nvPr/>
          </p:nvCxnSpPr>
          <p:spPr>
            <a:xfrm>
              <a:off x="2638912" y="3881438"/>
              <a:ext cx="0" cy="266411"/>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61"/>
            <p:cNvCxnSpPr/>
            <p:nvPr/>
          </p:nvCxnSpPr>
          <p:spPr>
            <a:xfrm flipH="1">
              <a:off x="5565509" y="3839534"/>
              <a:ext cx="998995" cy="308315"/>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62"/>
            <p:cNvCxnSpPr/>
            <p:nvPr/>
          </p:nvCxnSpPr>
          <p:spPr>
            <a:xfrm>
              <a:off x="6629935" y="3839534"/>
              <a:ext cx="998995" cy="308315"/>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63"/>
            <p:cNvCxnSpPr/>
            <p:nvPr/>
          </p:nvCxnSpPr>
          <p:spPr>
            <a:xfrm>
              <a:off x="6598433" y="3881438"/>
              <a:ext cx="0" cy="266411"/>
            </a:xfrm>
            <a:prstGeom prst="straightConnector1">
              <a:avLst/>
            </a:prstGeom>
            <a:ln w="38100" cap="rnd">
              <a:solidFill>
                <a:schemeClr val="bg1"/>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683568" y="267494"/>
            <a:ext cx="7848872" cy="28803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724343" y="699542"/>
            <a:ext cx="0" cy="3960440"/>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497458" y="693520"/>
            <a:ext cx="0" cy="3960440"/>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81955" y="4705145"/>
            <a:ext cx="7848872" cy="144016"/>
          </a:xfrm>
          <a:prstGeom prst="rect">
            <a:avLst/>
          </a:prstGeom>
          <a:solidFill>
            <a:schemeClr val="bg1">
              <a:alpha val="6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43" name="TextBox 42"/>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7</a:t>
            </a:r>
            <a:endParaRPr lang="zh-CN" altLang="en-US" b="1" dirty="0">
              <a:solidFill>
                <a:schemeClr val="bg1"/>
              </a:solidFill>
            </a:endParaRPr>
          </a:p>
        </p:txBody>
      </p:sp>
    </p:spTree>
    <p:extLst>
      <p:ext uri="{BB962C8B-B14F-4D97-AF65-F5344CB8AC3E}">
        <p14:creationId xmlns:p14="http://schemas.microsoft.com/office/powerpoint/2010/main" val="676774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304208" y="841248"/>
            <a:ext cx="1849525" cy="37719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222"/>
          <a:stretch/>
        </p:blipFill>
        <p:spPr>
          <a:xfrm rot="10800000">
            <a:off x="8519058" y="-6208"/>
            <a:ext cx="634666" cy="62602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01740" y="-6207"/>
            <a:ext cx="1249882" cy="6260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84419" y="-6207"/>
            <a:ext cx="1249882" cy="626024"/>
          </a:xfrm>
          <a:prstGeom prst="rect">
            <a:avLst/>
          </a:prstGeom>
        </p:spPr>
      </p:pic>
      <p:sp>
        <p:nvSpPr>
          <p:cNvPr id="31" name="Rectangle 11"/>
          <p:cNvSpPr/>
          <p:nvPr/>
        </p:nvSpPr>
        <p:spPr bwMode="auto">
          <a:xfrm>
            <a:off x="779763" y="1329612"/>
            <a:ext cx="5894238" cy="30243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prstTxWarp prst="textNoShape">
              <a:avLst/>
            </a:prstTxWarp>
          </a:bodyPr>
          <a:lstStyle/>
          <a:p>
            <a:pPr algn="ctr" defTabSz="685495" fontAlgn="base">
              <a:spcBef>
                <a:spcPct val="0"/>
              </a:spcBef>
              <a:spcAft>
                <a:spcPct val="0"/>
              </a:spcAft>
            </a:pPr>
            <a:endParaRPr lang="en-US" sz="2400" dirty="0">
              <a:gradFill>
                <a:gsLst>
                  <a:gs pos="0">
                    <a:srgbClr val="FFFFFF"/>
                  </a:gs>
                  <a:gs pos="100000">
                    <a:srgbClr val="FFFFFF"/>
                  </a:gs>
                </a:gsLst>
                <a:lin ang="5400000" scaled="0"/>
              </a:gradFill>
            </a:endParaRPr>
          </a:p>
        </p:txBody>
      </p:sp>
      <p:pic>
        <p:nvPicPr>
          <p:cNvPr id="9" name="图片 8"/>
          <p:cNvPicPr/>
          <p:nvPr/>
        </p:nvPicPr>
        <p:blipFill>
          <a:blip r:embed="rId5"/>
          <a:stretch>
            <a:fillRect/>
          </a:stretch>
        </p:blipFill>
        <p:spPr>
          <a:xfrm>
            <a:off x="899592" y="1381599"/>
            <a:ext cx="5616624" cy="2972349"/>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12" name="TextBox 11"/>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8</a:t>
            </a:r>
            <a:endParaRPr lang="zh-CN" altLang="en-US" b="1" dirty="0">
              <a:solidFill>
                <a:schemeClr val="bg1"/>
              </a:solidFill>
            </a:endParaRPr>
          </a:p>
        </p:txBody>
      </p:sp>
    </p:spTree>
    <p:extLst>
      <p:ext uri="{BB962C8B-B14F-4D97-AF65-F5344CB8AC3E}">
        <p14:creationId xmlns:p14="http://schemas.microsoft.com/office/powerpoint/2010/main" val="93037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2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Decentralized </a:t>
            </a:r>
            <a:endParaRPr lang="en-US" dirty="0"/>
          </a:p>
        </p:txBody>
      </p:sp>
      <p:sp>
        <p:nvSpPr>
          <p:cNvPr id="2" name="Title 1"/>
          <p:cNvSpPr>
            <a:spLocks noGrp="1"/>
          </p:cNvSpPr>
          <p:nvPr>
            <p:ph type="ctrTitle"/>
          </p:nvPr>
        </p:nvSpPr>
        <p:spPr>
          <a:xfrm>
            <a:off x="3246438" y="2895787"/>
            <a:ext cx="4959201" cy="1142621"/>
          </a:xfrm>
        </p:spPr>
        <p:txBody>
          <a:bodyPr/>
          <a:lstStyle/>
          <a:p>
            <a:r>
              <a:rPr lang="en-US" dirty="0" smtClean="0"/>
              <a:t>In case of unknown users</a:t>
            </a:r>
            <a:br>
              <a:rPr lang="en-US" dirty="0" smtClean="0"/>
            </a:br>
            <a:r>
              <a:rPr lang="en-US" dirty="0"/>
              <a:t/>
            </a:r>
            <a:br>
              <a:rPr lang="en-US" dirty="0"/>
            </a:br>
            <a:r>
              <a:rPr lang="en-US" dirty="0" smtClean="0"/>
              <a:t>centralized : A1 , A2</a:t>
            </a:r>
            <a:br>
              <a:rPr lang="en-US" dirty="0" smtClean="0"/>
            </a:br>
            <a:r>
              <a:rPr lang="en-US" dirty="0" smtClean="0"/>
              <a:t>decentralized : </a:t>
            </a:r>
            <a:br>
              <a:rPr lang="en-US" dirty="0" smtClean="0"/>
            </a:br>
            <a:r>
              <a:rPr lang="en-US" dirty="0" smtClean="0"/>
              <a:t>random MF/K bits</a:t>
            </a:r>
            <a:endParaRPr lang="en-US" dirty="0"/>
          </a:p>
        </p:txBody>
      </p:sp>
      <p:sp useBgFill="1">
        <p:nvSpPr>
          <p:cNvPr id="6" name="MASK top"/>
          <p:cNvSpPr/>
          <p:nvPr/>
        </p:nvSpPr>
        <p:spPr bwMode="auto">
          <a:xfrm>
            <a:off x="2914218" y="0"/>
            <a:ext cx="6229782" cy="112849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2" name="矩形 11"/>
          <p:cNvSpPr/>
          <p:nvPr/>
        </p:nvSpPr>
        <p:spPr>
          <a:xfrm>
            <a:off x="899592" y="1275606"/>
            <a:ext cx="1872208"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84467" y="1171028"/>
            <a:ext cx="2030449" cy="1054385"/>
            <a:chOff x="1898993" y="60119"/>
            <a:chExt cx="2030449" cy="1054385"/>
          </a:xfrm>
        </p:grpSpPr>
        <p:pic>
          <p:nvPicPr>
            <p:cNvPr id="14" name="Picture 2" descr="C:\Users\kelleyc\Desktop\untitled.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124178" y="60119"/>
              <a:ext cx="805264" cy="803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elleyc\Desktop\untitled2.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898993" y="334588"/>
              <a:ext cx="781917" cy="77991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22"/>
            <p:cNvCxnSpPr/>
            <p:nvPr/>
          </p:nvCxnSpPr>
          <p:spPr>
            <a:xfrm flipV="1">
              <a:off x="2680910" y="412473"/>
              <a:ext cx="443267" cy="250926"/>
            </a:xfrm>
            <a:prstGeom prst="curvedConnector3">
              <a:avLst>
                <a:gd name="adj1" fmla="val 50000"/>
              </a:avLst>
            </a:prstGeom>
            <a:ln w="60325">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244408" y="4763348"/>
            <a:ext cx="809261" cy="369332"/>
          </a:xfrm>
          <a:prstGeom prst="rect">
            <a:avLst/>
          </a:prstGeom>
          <a:noFill/>
        </p:spPr>
        <p:txBody>
          <a:bodyPr wrap="none" rtlCol="0">
            <a:spAutoFit/>
          </a:bodyPr>
          <a:lstStyle/>
          <a:p>
            <a:r>
              <a:rPr lang="en-US" altLang="zh-CN" b="1" dirty="0" smtClean="0">
                <a:solidFill>
                  <a:schemeClr val="bg1"/>
                </a:solidFill>
              </a:rPr>
              <a:t>Page 9</a:t>
            </a:r>
            <a:endParaRPr lang="zh-CN" altLang="en-US" b="1" dirty="0">
              <a:solidFill>
                <a:schemeClr val="bg1"/>
              </a:solidFill>
            </a:endParaRPr>
          </a:p>
        </p:txBody>
      </p:sp>
    </p:spTree>
    <p:extLst>
      <p:ext uri="{BB962C8B-B14F-4D97-AF65-F5344CB8AC3E}">
        <p14:creationId xmlns:p14="http://schemas.microsoft.com/office/powerpoint/2010/main" val="156062042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j2lurIsjE.8yqThtjIkTQ"/>
</p:tagLst>
</file>

<file path=ppt/theme/theme1.xml><?xml version="1.0" encoding="utf-8"?>
<a:theme xmlns:a="http://schemas.openxmlformats.org/drawingml/2006/main" name="Office 主题">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765</Words>
  <Application>Microsoft Office PowerPoint</Application>
  <PresentationFormat>全屏显示(16:9)</PresentationFormat>
  <Paragraphs>112</Paragraphs>
  <Slides>16</Slides>
  <Notes>15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Wireless Content  Distribution Network</vt:lpstr>
      <vt:lpstr>PowerPoint 演示文稿</vt:lpstr>
      <vt:lpstr>PowerPoint 演示文稿</vt:lpstr>
      <vt:lpstr>PowerPoint 演示文稿</vt:lpstr>
      <vt:lpstr>Four Steps</vt:lpstr>
      <vt:lpstr>Decrease rate  uncoded : A2 &amp; B1 codede : A2 xor B1</vt:lpstr>
      <vt:lpstr>PowerPoint 演示文稿</vt:lpstr>
      <vt:lpstr>PowerPoint 演示文稿</vt:lpstr>
      <vt:lpstr>In case of unknown users  centralized : A1 , A2 decentralized :  random MF/K bits</vt:lpstr>
      <vt:lpstr>PowerPoint 演示文稿</vt:lpstr>
      <vt:lpstr>PowerPoint 演示文稿</vt:lpstr>
      <vt:lpstr>Trace the popularity of files  update popularity list  LRU vs. LRS</vt:lpstr>
      <vt:lpstr>PowerPoint 演示文稿</vt:lpstr>
      <vt:lpstr>Considered users’ habbits  cluster analysis; fisher optimum partitioning</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Decrease rate  uncoded : A2 &amp; B1 codede : A2 xor B1</dc:title>
  <dc:creator>acer</dc:creator>
  <cp:lastModifiedBy>acer</cp:lastModifiedBy>
  <cp:revision>25</cp:revision>
  <dcterms:created xsi:type="dcterms:W3CDTF">2014-05-05T10:45:29Z</dcterms:created>
  <dcterms:modified xsi:type="dcterms:W3CDTF">2014-05-12T23:57:51Z</dcterms:modified>
</cp:coreProperties>
</file>