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75" r:id="rId2"/>
  </p:sldMasterIdLst>
  <p:notesMasterIdLst>
    <p:notesMasterId r:id="rId28"/>
  </p:notesMasterIdLst>
  <p:sldIdLst>
    <p:sldId id="336" r:id="rId3"/>
    <p:sldId id="713" r:id="rId4"/>
    <p:sldId id="715" r:id="rId5"/>
    <p:sldId id="735" r:id="rId6"/>
    <p:sldId id="707" r:id="rId7"/>
    <p:sldId id="722" r:id="rId8"/>
    <p:sldId id="720" r:id="rId9"/>
    <p:sldId id="723" r:id="rId10"/>
    <p:sldId id="721" r:id="rId11"/>
    <p:sldId id="708" r:id="rId12"/>
    <p:sldId id="724" r:id="rId13"/>
    <p:sldId id="726" r:id="rId14"/>
    <p:sldId id="725" r:id="rId15"/>
    <p:sldId id="729" r:id="rId16"/>
    <p:sldId id="709" r:id="rId17"/>
    <p:sldId id="730" r:id="rId18"/>
    <p:sldId id="733" r:id="rId19"/>
    <p:sldId id="710" r:id="rId20"/>
    <p:sldId id="734" r:id="rId21"/>
    <p:sldId id="728" r:id="rId22"/>
    <p:sldId id="711" r:id="rId23"/>
    <p:sldId id="727" r:id="rId24"/>
    <p:sldId id="719" r:id="rId25"/>
    <p:sldId id="716" r:id="rId26"/>
    <p:sldId id="656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CC00"/>
    <a:srgbClr val="FF99CC"/>
    <a:srgbClr val="FFCCCC"/>
    <a:srgbClr val="FF99FF"/>
    <a:srgbClr val="CCECFF"/>
    <a:srgbClr val="29292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0" autoAdjust="0"/>
    <p:restoredTop sz="94660"/>
  </p:normalViewPr>
  <p:slideViewPr>
    <p:cSldViewPr snapToGrid="0">
      <p:cViewPr varScale="1">
        <p:scale>
          <a:sx n="75" d="100"/>
          <a:sy n="75" d="100"/>
        </p:scale>
        <p:origin x="1494" y="30"/>
      </p:cViewPr>
      <p:guideLst>
        <p:guide orient="horz" pos="2166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28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aseline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149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aseline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B1153D9-91C3-488A-8B04-761BB269B9F7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083558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558982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3613733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3980208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2461810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2808833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3287113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09132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889757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Multicast Hierarchical Cooperation Presentation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6E2E5-1320-4099-A339-2505CEDCF81D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45398808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Multicast Hierarchical Cooperation Presentation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7D71F-46FE-458F-A959-36D3106018D6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89748487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0675" y="38100"/>
            <a:ext cx="2092325" cy="63627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3700" y="38100"/>
            <a:ext cx="6124575" cy="63627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Multicast Hierarchical Cooperation Presentation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91FE8-2C1B-42C2-A816-E84645F8B9A9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2094780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D684F-336C-44F2-B130-7EA0315D1532}" type="datetime1">
              <a:rPr lang="zh-CN" altLang="en-US"/>
              <a:pPr>
                <a:defRPr/>
              </a:pPr>
              <a:t>2014/6/21</a:t>
            </a:fld>
            <a:r>
              <a:rPr lang="en-US" altLang="zh-CN"/>
              <a:t>October 17, 2005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Modeling and Analysis of Connectivity in MANETs with Misbehaving Nodes, ICC '06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DA8BA-76D2-471C-B66F-8816D0C09E90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84343773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97EE2-CC0B-463B-99DB-C5D9C8D962A3}" type="datetime1">
              <a:rPr lang="zh-CN" altLang="en-US"/>
              <a:pPr>
                <a:defRPr/>
              </a:pPr>
              <a:t>2014/6/21</a:t>
            </a:fld>
            <a:r>
              <a:rPr lang="en-US" altLang="zh-CN"/>
              <a:t>October 17, 2005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Modeling and Analysis of Connectivity in MANETs with Misbehaving Nodes, ICC '06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86BEF-A446-4754-8949-AC0F94521277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18760256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1FD95-7995-469E-ACD0-1A5D935AD67C}" type="datetime1">
              <a:rPr lang="zh-CN" altLang="en-US"/>
              <a:pPr>
                <a:defRPr/>
              </a:pPr>
              <a:t>2014/6/21</a:t>
            </a:fld>
            <a:r>
              <a:rPr lang="en-US" altLang="zh-CN"/>
              <a:t>October 17, 2005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Modeling and Analysis of Connectivity in MANETs with Misbehaving Nodes, ICC '06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7CAF9-3CAE-410F-A638-ACAC1F7638B3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01513755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767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0767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7117D-BA32-4D6C-9F2D-5D70B9C8B14D}" type="datetime1">
              <a:rPr lang="zh-CN" altLang="en-US"/>
              <a:pPr>
                <a:defRPr/>
              </a:pPr>
              <a:t>2014/6/21</a:t>
            </a:fld>
            <a:r>
              <a:rPr lang="en-US" altLang="zh-CN"/>
              <a:t>October 17, 2005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Modeling and Analysis of Connectivity in MANETs with Misbehaving Nodes, ICC '06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52489-7755-4C54-9C3D-D3E509035CE6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01148300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4EE7E-C9DA-4419-B4E8-A13D052D87B0}" type="datetime1">
              <a:rPr lang="zh-CN" altLang="en-US"/>
              <a:pPr>
                <a:defRPr/>
              </a:pPr>
              <a:t>2014/6/21</a:t>
            </a:fld>
            <a:r>
              <a:rPr lang="en-US" altLang="zh-CN"/>
              <a:t>October 17, 2005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Modeling and Analysis of Connectivity in MANETs with Misbehaving Nodes, ICC '06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2A266-0EDF-4FD9-A2CB-2BCE5F8670E1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63396851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6DF31-8A60-4608-B46C-FB2BBBC9A524}" type="datetime1">
              <a:rPr lang="zh-CN" altLang="en-US"/>
              <a:pPr>
                <a:defRPr/>
              </a:pPr>
              <a:t>2014/6/21</a:t>
            </a:fld>
            <a:r>
              <a:rPr lang="en-US" altLang="zh-CN"/>
              <a:t>October 17, 2005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Modeling and Analysis of Connectivity in MANETs with Misbehaving Nodes, ICC '06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4B95D-E2A4-482D-9E53-956205B7ABF4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02895767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D0330-65F1-4BBE-861A-DCAE7049E011}" type="datetime1">
              <a:rPr lang="zh-CN" altLang="en-US"/>
              <a:pPr>
                <a:defRPr/>
              </a:pPr>
              <a:t>2014/6/21</a:t>
            </a:fld>
            <a:r>
              <a:rPr lang="en-US" altLang="zh-CN"/>
              <a:t>October 17, 2005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Modeling and Analysis of Connectivity in MANETs with Misbehaving Nodes, ICC '06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A6687-AB62-4F3C-BAEA-5F30A5EACB11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53141615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4D2CE-8297-479D-8A51-C84EE8242332}" type="datetime1">
              <a:rPr lang="zh-CN" altLang="en-US"/>
              <a:pPr>
                <a:defRPr/>
              </a:pPr>
              <a:t>2014/6/21</a:t>
            </a:fld>
            <a:r>
              <a:rPr lang="en-US" altLang="zh-CN"/>
              <a:t>October 17, 2005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Modeling and Analysis of Connectivity in MANETs with Misbehaving Nodes, ICC '06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482AC-AEFE-4D35-B651-59BE2243C31E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7029247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Multicast Hierarchical Cooperation Presentation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E9035-D7BD-4A1B-A942-84B729C16451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67894003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0D2B3-DDBE-418C-BCC4-0EA8F7D838DF}" type="datetime1">
              <a:rPr lang="zh-CN" altLang="en-US"/>
              <a:pPr>
                <a:defRPr/>
              </a:pPr>
              <a:t>2014/6/21</a:t>
            </a:fld>
            <a:r>
              <a:rPr lang="en-US" altLang="zh-CN"/>
              <a:t>October 17, 2005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Modeling and Analysis of Connectivity in MANETs with Misbehaving Nodes, ICC '06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D6231-39FE-49D8-9C92-0B0306314A46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22113053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E011D-07F3-436D-8144-234A220614BF}" type="datetime1">
              <a:rPr lang="zh-CN" altLang="en-US"/>
              <a:pPr>
                <a:defRPr/>
              </a:pPr>
              <a:t>2014/6/21</a:t>
            </a:fld>
            <a:r>
              <a:rPr lang="en-US" altLang="zh-CN"/>
              <a:t>October 17, 2005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Modeling and Analysis of Connectivity in MANETs with Misbehaving Nodes, ICC '06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48940-77E6-4B4A-975F-F109E97E46F6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11481857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0675" y="38100"/>
            <a:ext cx="2092325" cy="63627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3700" y="38100"/>
            <a:ext cx="6124575" cy="63627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7B2AD-C066-4EFA-844F-368AFD161029}" type="datetime1">
              <a:rPr lang="zh-CN" altLang="en-US"/>
              <a:pPr>
                <a:defRPr/>
              </a:pPr>
              <a:t>2014/6/21</a:t>
            </a:fld>
            <a:r>
              <a:rPr lang="en-US" altLang="zh-CN"/>
              <a:t>October 17, 2005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Modeling and Analysis of Connectivity in MANETs with Misbehaving Nodes, ICC '06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48BEB-804D-4350-ADA7-12193AF6CCE2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75166358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Multicast Hierarchical Cooperation Presentation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4B8-C780-4C13-820B-46FEC3EAA30E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9980552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767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0767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Multicast Hierarchical Cooperation Presentation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401BB-A79F-41D9-850E-57BF6F00B67C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00884930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Multicast Hierarchical Cooperation Presentation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983E5-D314-4145-8AC2-9C0BEAF8A055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53716333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Multicast Hierarchical Cooperation Presentation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E63AC-EA45-4144-92F9-82194DD1EC7A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6366466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Multicast Hierarchical Cooperation Presentation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BAE07-6B4A-4B36-9DE9-B0C2F52F77A6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6511268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Multicast Hierarchical Cooperation Presentation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857BD-E538-4061-88C0-826DA9E05D14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09895013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Multicast Hierarchical Cooperation Presentation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C8260-71CA-4B1D-809D-E7DE505701D3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40795217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553200"/>
            <a:ext cx="792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 baseline="0">
                <a:solidFill>
                  <a:srgbClr val="777777"/>
                </a:solidFill>
                <a:effectLst/>
                <a:latin typeface="Arial Narrow" panose="020B0606020202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Multicast Hierarchical Cooperation Presentation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32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800" baseline="0">
                <a:solidFill>
                  <a:schemeClr val="folHlink"/>
                </a:solidFill>
                <a:effectLst/>
                <a:latin typeface="Monotype Corsiva" panose="03010101010201010101" pitchFamily="66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A97DD9A-99C8-40E0-A2BC-5C778AA66E8C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57200" y="914400"/>
            <a:ext cx="8610600" cy="0"/>
          </a:xfrm>
          <a:prstGeom prst="line">
            <a:avLst/>
          </a:prstGeom>
          <a:noFill/>
          <a:ln w="3175" cmpd="sng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57200" y="914400"/>
            <a:ext cx="0" cy="5486400"/>
          </a:xfrm>
          <a:prstGeom prst="line">
            <a:avLst/>
          </a:prstGeom>
          <a:noFill/>
          <a:ln w="9525" cmpd="sng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2" name="Picture 8" descr="sjtu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0"/>
            <a:ext cx="2798762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q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Ø"/>
        <a:defRPr sz="2400" b="1">
          <a:solidFill>
            <a:srgbClr val="000066"/>
          </a:solidFill>
          <a:latin typeface="Garamond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 New Roman" panose="02020603050405020304" pitchFamily="18" charset="0"/>
        <a:buChar char="–"/>
        <a:defRPr sz="2000" i="1">
          <a:solidFill>
            <a:srgbClr val="5F5F5F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o"/>
        <a:defRPr>
          <a:solidFill>
            <a:srgbClr val="FF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anose="05000000000000000000" pitchFamily="2" charset="2"/>
        <a:buChar char="ü"/>
        <a:defRPr sz="1600" b="1" i="1">
          <a:solidFill>
            <a:srgbClr val="66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7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175" cmpd="sng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Line 8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3175" cmpd="sng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9" descr="azzj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sjtu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613"/>
            <a:ext cx="38608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056" name="Rectangle 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400" baseline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F2B24F3-522E-4E2F-841A-919984B026C3}" type="datetime1">
              <a:rPr lang="zh-CN" altLang="en-US"/>
              <a:pPr>
                <a:defRPr/>
              </a:pPr>
              <a:t>2014/6/21</a:t>
            </a:fld>
            <a:r>
              <a:rPr lang="en-US" altLang="zh-CN"/>
              <a:t>October 17, 2005</a:t>
            </a:r>
          </a:p>
        </p:txBody>
      </p:sp>
      <p:sp>
        <p:nvSpPr>
          <p:cNvPr id="20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Modeling and Analysis of Connectivity in MANETs with Misbehaving Nodes, ICC '06</a:t>
            </a:r>
          </a:p>
        </p:txBody>
      </p:sp>
      <p:sp>
        <p:nvSpPr>
          <p:cNvPr id="20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F18B7B1-67B5-4652-A0A7-EA62D1AD103E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q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Ø"/>
        <a:defRPr sz="2400" b="1">
          <a:solidFill>
            <a:srgbClr val="000066"/>
          </a:solidFill>
          <a:latin typeface="Garamond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 New Roman" panose="02020603050405020304" pitchFamily="18" charset="0"/>
        <a:buChar char="–"/>
        <a:defRPr sz="2000" i="1">
          <a:solidFill>
            <a:srgbClr val="5F5F5F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o"/>
        <a:defRPr>
          <a:solidFill>
            <a:srgbClr val="FF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anose="05000000000000000000" pitchFamily="2" charset="2"/>
        <a:buChar char="ü"/>
        <a:defRPr sz="1600" b="1" i="1">
          <a:solidFill>
            <a:srgbClr val="66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q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2400" b="1">
                <a:solidFill>
                  <a:srgbClr val="00006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 New Roman" panose="02020603050405020304" pitchFamily="18" charset="0"/>
              <a:buChar char="–"/>
              <a:defRPr sz="2000" i="1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D7D04CD-44BB-4E97-8210-45BD3746667F}" type="slidenum">
              <a:rPr lang="en-US" altLang="zh-CN" sz="1400" smtClean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zh-CN" altLang="en-US" sz="1400" smtClean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286000"/>
            <a:ext cx="9144000" cy="1524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3200" b="1" i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Communication Capacity in Social Situation</a:t>
            </a:r>
            <a:endParaRPr lang="zh-CN" sz="3200" b="1" i="0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267200"/>
            <a:ext cx="8305800" cy="2209800"/>
          </a:xfrm>
        </p:spPr>
        <p:txBody>
          <a:bodyPr lIns="92075" tIns="46038" rIns="92075" bIns="46038"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endParaRPr lang="en-US" altLang="zh-CN" sz="2400" b="1" smtClean="0">
              <a:latin typeface="Courier New" panose="02070309020205020404" pitchFamily="49" charset="0"/>
              <a:ea typeface="楷体_GB2312" pitchFamily="49" charset="-122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zh-CN" sz="2400" b="1" smtClean="0">
                <a:latin typeface="Courier New" panose="02070309020205020404" pitchFamily="49" charset="0"/>
                <a:ea typeface="楷体_GB2312" pitchFamily="49" charset="-122"/>
              </a:rPr>
              <a:t>Guanjie Zheng, Xinbing Wang, Luoyi Fu </a:t>
            </a:r>
            <a:endParaRPr lang="zh-CN" altLang="en-US" sz="2400" b="1" smtClean="0">
              <a:latin typeface="Courier New" panose="02070309020205020404" pitchFamily="49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727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q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2400" b="1">
                <a:solidFill>
                  <a:srgbClr val="00006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 New Roman" panose="02020603050405020304" pitchFamily="18" charset="0"/>
              <a:buChar char="–"/>
              <a:defRPr sz="2000" i="1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2ED222-8426-4648-88B4-5C8512A7D955}" type="slidenum">
              <a:rPr lang="en-US" altLang="zh-CN" sz="1800" smtClean="0">
                <a:solidFill>
                  <a:schemeClr val="folHlink"/>
                </a:solidFill>
                <a:latin typeface="Monotype Corsiva" panose="03010101010201010101" pitchFamily="66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zh-CN" altLang="en-US" sz="1800" smtClean="0">
              <a:solidFill>
                <a:schemeClr val="folHlin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267" name="灯片编号占位符 4"/>
          <p:cNvSpPr txBox="1">
            <a:spLocks noChangeArrowheads="1"/>
          </p:cNvSpPr>
          <p:nvPr/>
        </p:nvSpPr>
        <p:spPr bwMode="auto">
          <a:xfrm>
            <a:off x="8229600" y="6553200"/>
            <a:ext cx="76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q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2400" b="1">
                <a:solidFill>
                  <a:srgbClr val="00006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 New Roman" panose="02020603050405020304" pitchFamily="18" charset="0"/>
              <a:buChar char="–"/>
              <a:defRPr sz="2000" i="1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F63A09E-31DD-468D-9DCF-ED3158723569}" type="slidenum">
              <a:rPr lang="en-US" altLang="zh-CN" sz="1800" baseline="0">
                <a:solidFill>
                  <a:schemeClr val="folHlink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zh-CN" altLang="zh-CN" sz="1800" baseline="0">
              <a:solidFill>
                <a:schemeClr val="folHlink"/>
              </a:solidFill>
              <a:latin typeface="Monotype Corsiva" panose="03010101010201010101" pitchFamily="66" charset="0"/>
              <a:ea typeface="宋体" panose="02010600030101010101" pitchFamily="2" charset="-122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Outline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990600"/>
            <a:ext cx="8077200" cy="5410200"/>
          </a:xfrm>
        </p:spPr>
        <p:txBody>
          <a:bodyPr/>
          <a:lstStyle/>
          <a:p>
            <a:pPr eaLnBrk="1" hangingPunct="1">
              <a:defRPr/>
            </a:pPr>
            <a:endParaRPr lang="en-US" altLang="zh-CN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0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Introduction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0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Network Model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Analysis of </a:t>
            </a:r>
            <a:r>
              <a:rPr lang="en-US" altLang="zh-CN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 No-jump Situation</a:t>
            </a:r>
            <a:endParaRPr lang="en-US" altLang="zh-CN" sz="2000" b="1" dirty="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0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Analysis of </a:t>
            </a:r>
            <a:r>
              <a:rPr lang="en-US" altLang="zh-CN" sz="2000" b="1" dirty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Jump </a:t>
            </a:r>
            <a:r>
              <a:rPr lang="en-US" altLang="zh-CN" sz="20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Situation</a:t>
            </a:r>
            <a:endParaRPr lang="zh-CN" sz="2000" b="1" dirty="0" smtClean="0">
              <a:solidFill>
                <a:srgbClr val="96969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0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Simulation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0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Conclusion and Future work </a:t>
            </a:r>
          </a:p>
        </p:txBody>
      </p:sp>
    </p:spTree>
  </p:cSld>
  <p:clrMapOvr>
    <a:masterClrMapping/>
  </p:clrMapOvr>
  <p:transition advTm="357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q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2400" b="1">
                <a:solidFill>
                  <a:srgbClr val="00006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 New Roman" panose="02020603050405020304" pitchFamily="18" charset="0"/>
              <a:buChar char="–"/>
              <a:defRPr sz="2000" i="1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FADDCD5-D8F2-4BEF-A4B8-A4FFEF97CD09}" type="slidenum">
              <a:rPr lang="en-US" altLang="zh-CN" sz="1800" smtClean="0">
                <a:solidFill>
                  <a:schemeClr val="folHlink"/>
                </a:solidFill>
                <a:latin typeface="Monotype Corsiva" panose="03010101010201010101" pitchFamily="66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zh-CN" altLang="en-US" sz="1800" smtClean="0">
              <a:solidFill>
                <a:schemeClr val="folHlin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15925" y="214313"/>
            <a:ext cx="824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4400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PL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466725" y="1025525"/>
                <a:ext cx="8640763" cy="395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q"/>
                  <a:defRPr sz="28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Ø"/>
                  <a:defRPr sz="2400" b="1">
                    <a:solidFill>
                      <a:srgbClr val="000066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Font typeface="Times New Roman" panose="02020603050405020304" pitchFamily="18" charset="0"/>
                  <a:buChar char="–"/>
                  <a:defRPr sz="2000" i="1">
                    <a:solidFill>
                      <a:srgbClr val="5F5F5F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100000"/>
                  <a:buChar char="o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CN" sz="2200" b="1" baseline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Strict Derivation</a:t>
                </a:r>
              </a:p>
              <a:p>
                <a:pPr lvl="1" eaLnBrk="1" hangingPunct="1">
                  <a:defRPr/>
                </a:pPr>
                <a:r>
                  <a:rPr lang="en-US" altLang="zh-CN" sz="1800" b="1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Five circumstances</a:t>
                </a:r>
                <a:endParaRPr lang="en-US" altLang="zh-CN" sz="180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lvl="1" eaLnBrk="1" hangingPunct="1">
                  <a:defRPr/>
                </a:pPr>
                <a:r>
                  <a:rPr lang="en-US" altLang="zh-CN" sz="1800" b="1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Even the simplest one is </a:t>
                </a:r>
                <a:r>
                  <a:rPr lang="en-US" altLang="zh-CN" sz="1800" b="1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uncalculatable</a:t>
                </a:r>
                <a:r>
                  <a:rPr lang="en-US" altLang="zh-CN" sz="1800" b="1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. </a:t>
                </a:r>
                <a:r>
                  <a:rPr lang="zh-CN" altLang="en-US" sz="1800" b="1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 </a:t>
                </a:r>
                <a:endParaRPr lang="en-US" altLang="zh-CN" sz="1800" b="1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r>
                  <a:rPr lang="en-US" altLang="zh-CN" sz="2200" b="1" baseline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Approximation Algorithm</a:t>
                </a:r>
              </a:p>
              <a:p>
                <a:pPr lvl="1"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zh-CN" sz="1800" b="1" i="1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𝒑</m:t>
                    </m:r>
                    <m:r>
                      <a:rPr lang="en-US" altLang="zh-CN" sz="1800" b="1" i="1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nary>
                      <m:naryPr>
                        <m:ctrlPr>
                          <a:rPr lang="en-US" altLang="zh-CN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𝟎</m:t>
                        </m:r>
                      </m:sub>
                      <m:sup>
                        <m:r>
                          <a:rPr lang="en-US" altLang="zh-CN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𝑹</m:t>
                        </m:r>
                      </m:sup>
                      <m:e>
                        <m:nary>
                          <m:naryPr>
                            <m:ctrlPr>
                              <a:rPr lang="en-US" altLang="zh-CN" sz="1800" b="1" i="1" baseline="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sz="1800" b="1" i="1" baseline="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zh-CN" sz="1800" b="1" i="1" baseline="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𝟐</m:t>
                            </m:r>
                            <m:r>
                              <a:rPr lang="zh-CN" altLang="en-US" sz="1800" b="1" i="1" baseline="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𝝅</m:t>
                            </m:r>
                          </m:sup>
                          <m:e>
                            <m:r>
                              <a:rPr lang="en-US" altLang="zh-CN" sz="1800" b="1" i="1" baseline="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𝒅</m:t>
                            </m:r>
                            <m:r>
                              <a:rPr lang="zh-CN" altLang="en-US" sz="1800" b="1" i="1" baseline="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𝜽</m:t>
                            </m:r>
                            <m:nary>
                              <m:naryPr>
                                <m:ctrlPr>
                                  <a:rPr lang="zh-CN" altLang="en-US" sz="1800" b="1" i="1" baseline="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zh-CN" sz="1800" b="1" i="1" baseline="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𝟎</m:t>
                                </m:r>
                              </m:sub>
                              <m:sup>
                                <m:r>
                                  <a:rPr lang="en-US" altLang="zh-CN" sz="1800" b="1" i="1" baseline="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𝒅</m:t>
                                </m:r>
                              </m:sup>
                              <m:e>
                                <m:r>
                                  <a:rPr lang="en-US" altLang="zh-CN" sz="1800" b="1" i="1" baseline="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𝒓</m:t>
                                </m:r>
                                <m:sSup>
                                  <m:sSupPr>
                                    <m:ctrlPr>
                                      <a:rPr lang="en-US" altLang="zh-CN" sz="1800" b="1" i="1" baseline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C0C0C0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</m:ctrlPr>
                                  </m:sSup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CN" sz="1800" b="1" i="1" baseline="0" smtClean="0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C0C0C0"/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CN" sz="1800" b="1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C0C0C0"/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1800" i="1" baseline="0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C0C0C0"/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altLang="zh-CN" sz="1800" i="1" baseline="0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C0C0C0"/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</a:rPr>
                                              <m:t>𝒙</m:t>
                                            </m:r>
                                            <m:r>
                                              <a:rPr lang="en-US" altLang="zh-CN" sz="1800" i="1" baseline="0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C0C0C0"/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zh-CN" sz="1800" i="1" baseline="0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C0C0C0"/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</a:rPr>
                                              <m:t>𝒓𝒄𝒐𝒔</m:t>
                                            </m:r>
                                            <m:r>
                                              <a:rPr lang="zh-CN" altLang="en-US" sz="1800" i="1" baseline="0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C0C0C0"/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</a:rPr>
                                              <m:t>𝜽</m:t>
                                            </m:r>
                                            <m:r>
                                              <a:rPr lang="en-US" altLang="zh-CN" sz="1800" i="1" baseline="0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C0C0C0"/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</a:rPr>
                                              <m:t>)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1800" b="1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C0C0C0"/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  <m:r>
                                          <a:rPr lang="en-US" altLang="zh-CN" sz="1800" b="1" i="1" baseline="0" smtClean="0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C0C0C0"/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CN" sz="1800" b="1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C0C0C0"/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1800" b="1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C0C0C0"/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altLang="zh-CN" sz="1800" b="1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C0C0C0"/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</a:rPr>
                                              <m:t>𝒓𝒔𝒊𝒏</m:t>
                                            </m:r>
                                            <m:r>
                                              <a:rPr lang="zh-CN" altLang="en-US" sz="1800" b="1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C0C0C0"/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</a:rPr>
                                              <m:t>𝜽</m:t>
                                            </m:r>
                                            <m:r>
                                              <a:rPr lang="en-US" altLang="zh-CN" sz="1800" b="1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C0C0C0"/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</a:rPr>
                                              <m:t>)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1800" b="1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C0C0C0"/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e>
                                  <m:sup>
                                    <m:r>
                                      <a:rPr lang="en-US" altLang="zh-CN" sz="1800" b="1" i="1" baseline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C0C0C0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altLang="zh-CN" sz="1800" b="1" i="1" baseline="0" smtClean="0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C0C0C0"/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b="1" i="1" baseline="0" smtClean="0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C0C0C0"/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</a:rPr>
                                          <m:t>𝒏</m:t>
                                        </m:r>
                                      </m:e>
                                      <m:sup>
                                        <m:r>
                                          <a:rPr lang="en-US" altLang="zh-CN" sz="1800" b="1" i="1" baseline="0" smtClean="0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C0C0C0"/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</a:rPr>
                                          <m:t>𝒌</m:t>
                                        </m:r>
                                      </m:sup>
                                    </m:sSup>
                                  </m:sup>
                                </m:sSup>
                                <m:r>
                                  <a:rPr lang="en-US" altLang="zh-CN" sz="1800" b="1" i="1" baseline="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𝒅𝒓</m:t>
                                </m:r>
                              </m:e>
                            </m:nary>
                          </m:e>
                        </m:nary>
                        <m:r>
                          <a:rPr lang="en-US" altLang="zh-CN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𝒅𝒙</m:t>
                        </m:r>
                      </m:e>
                    </m:nary>
                  </m:oMath>
                </a14:m>
                <a:endParaRPr lang="en-US" altLang="zh-CN" sz="1800" b="1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lvl="1" eaLnBrk="1" hangingPunct="1">
                  <a:defRPr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altLang="zh-CN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𝟎</m:t>
                        </m:r>
                      </m:sub>
                      <m:sup>
                        <m:r>
                          <a:rPr lang="en-US" altLang="zh-CN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𝑹</m:t>
                        </m:r>
                        <m:r>
                          <a:rPr lang="en-US" altLang="zh-CN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−</m:t>
                        </m:r>
                        <m:r>
                          <a:rPr lang="en-US" altLang="zh-CN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𝒅</m:t>
                        </m:r>
                      </m:sup>
                      <m:e>
                        <m:f>
                          <m:fPr>
                            <m:ctrlPr>
                              <a:rPr lang="en-US" altLang="zh-CN" sz="1800" b="1" i="1" baseline="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sz="1800" b="1" i="1" baseline="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𝟏</m:t>
                            </m:r>
                          </m:num>
                          <m:den>
                            <m:r>
                              <a:rPr lang="zh-CN" altLang="en-US" sz="1800" b="1" i="1" baseline="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𝝅</m:t>
                            </m:r>
                            <m:sSup>
                              <m:sSupPr>
                                <m:ctrlPr>
                                  <a:rPr lang="en-US" altLang="zh-CN" sz="1800" b="1" i="1" baseline="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800" b="1" i="1" baseline="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𝑹</m:t>
                                </m:r>
                              </m:e>
                              <m:sup>
                                <m:r>
                                  <a:rPr lang="en-US" altLang="zh-CN" sz="1800" b="1" i="1" baseline="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zh-CN" altLang="en-US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𝝓</m:t>
                        </m:r>
                        <m:d>
                          <m:dPr>
                            <m:ctrlPr>
                              <a:rPr lang="en-US" altLang="zh-CN" sz="1800" b="1" i="1" baseline="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1800" b="1" i="1" baseline="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𝒙</m:t>
                            </m:r>
                          </m:e>
                        </m:d>
                        <m:r>
                          <a:rPr lang="zh-CN" altLang="en-US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𝝅</m:t>
                        </m:r>
                        <m:sSup>
                          <m:sSupPr>
                            <m:ctrlPr>
                              <a:rPr lang="en-US" altLang="zh-CN" sz="1800" b="1" i="1" baseline="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1800" b="1" i="1" baseline="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𝒅</m:t>
                            </m:r>
                          </m:e>
                          <m:sup>
                            <m:r>
                              <a:rPr lang="en-US" altLang="zh-CN" sz="1800" b="1" i="1" baseline="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𝟐</m:t>
                        </m:r>
                        <m:r>
                          <a:rPr lang="zh-CN" altLang="en-US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𝝅</m:t>
                        </m:r>
                        <m:r>
                          <a:rPr lang="en-US" altLang="zh-CN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𝒙𝒅𝒙</m:t>
                        </m:r>
                      </m:e>
                    </m:nary>
                    <m:r>
                      <a:rPr lang="en-US" altLang="zh-CN" sz="1800" i="1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≥</m:t>
                    </m:r>
                    <m:r>
                      <a:rPr lang="en-US" altLang="zh-CN" sz="1800" i="1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𝑰</m:t>
                    </m:r>
                    <m:r>
                      <a:rPr lang="en-US" altLang="zh-CN" sz="1800" i="1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≥</m:t>
                    </m:r>
                    <m:nary>
                      <m:naryPr>
                        <m:ctrlPr>
                          <a:rPr lang="en-US" altLang="zh-CN" sz="1800" i="1" baseline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naryPr>
                      <m:sub>
                        <m:r>
                          <a:rPr lang="en-US" altLang="zh-CN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𝒅</m:t>
                        </m:r>
                      </m:sub>
                      <m:sup>
                        <m:r>
                          <a:rPr lang="en-US" altLang="zh-CN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𝑹</m:t>
                        </m:r>
                      </m:sup>
                      <m:e>
                        <m:f>
                          <m:fPr>
                            <m:ctrlPr>
                              <a:rPr lang="en-US" altLang="zh-CN" sz="1800" i="1" baseline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sz="1800" i="1" baseline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𝟏</m:t>
                            </m:r>
                          </m:num>
                          <m:den>
                            <m:r>
                              <a:rPr lang="zh-CN" altLang="en-US" sz="1800" i="1" baseline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𝝅</m:t>
                            </m:r>
                            <m:sSup>
                              <m:sSupPr>
                                <m:ctrlPr>
                                  <a:rPr lang="en-US" altLang="zh-CN" sz="1800" i="1" baseline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800" i="1" baseline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𝑹</m:t>
                                </m:r>
                              </m:e>
                              <m:sup>
                                <m:r>
                                  <a:rPr lang="en-US" altLang="zh-CN" sz="1800" i="1" baseline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zh-CN" altLang="en-US" sz="1800" i="1" baseline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𝝓</m:t>
                        </m:r>
                        <m:d>
                          <m:dPr>
                            <m:ctrlPr>
                              <a:rPr lang="en-US" altLang="zh-CN" sz="1800" i="1" baseline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1800" i="1" baseline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𝒙</m:t>
                            </m:r>
                          </m:e>
                        </m:d>
                        <m:r>
                          <a:rPr lang="zh-CN" altLang="en-US" sz="1800" i="1" baseline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𝝅</m:t>
                        </m:r>
                        <m:sSup>
                          <m:sSupPr>
                            <m:ctrlPr>
                              <a:rPr lang="en-US" altLang="zh-CN" sz="1800" i="1" baseline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1800" i="1" baseline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𝒅</m:t>
                            </m:r>
                          </m:e>
                          <m:sup>
                            <m:r>
                              <a:rPr lang="en-US" altLang="zh-CN" sz="1800" i="1" baseline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1800" i="1" baseline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𝟐</m:t>
                        </m:r>
                        <m:r>
                          <a:rPr lang="zh-CN" altLang="en-US" sz="1800" i="1" baseline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𝝅</m:t>
                        </m:r>
                        <m:r>
                          <a:rPr lang="en-US" altLang="zh-CN" sz="1800" i="1" baseline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𝒙𝒅𝒙</m:t>
                        </m:r>
                      </m:e>
                    </m:nary>
                  </m:oMath>
                </a14:m>
                <a:endParaRPr lang="en-US" altLang="zh-CN" sz="18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lvl="1"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zh-CN" sz="1800" i="1" baseline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𝒑</m:t>
                    </m:r>
                    <m:r>
                      <a:rPr lang="en-US" altLang="zh-CN" sz="1800" i="1" baseline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zh-CN" altLang="en-US" sz="1800" i="1" baseline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𝜽</m:t>
                    </m:r>
                    <m:r>
                      <a:rPr lang="en-US" altLang="zh-CN" sz="1800" b="1" i="1" baseline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f>
                      <m:fPr>
                        <m:ctrlPr>
                          <a:rPr lang="en-US" altLang="zh-CN" sz="1800" b="1" i="1" baseline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1800" b="1" i="1" baseline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1800" b="1" i="1" baseline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𝒏</m:t>
                        </m:r>
                      </m:den>
                    </m:f>
                    <m:r>
                      <a:rPr lang="en-US" altLang="zh-CN" sz="1800" b="1" i="1" baseline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endParaRPr lang="en-US" altLang="zh-CN" sz="1800" b="1" baseline="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lvl="1" eaLnBrk="1" hangingPunct="1">
                  <a:defRPr/>
                </a:pPr>
                <a:endParaRPr lang="en-US" altLang="zh-CN" sz="1800" baseline="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en-US" altLang="zh-CN" sz="18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en-US" altLang="zh-CN" sz="22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en-US" altLang="zh-CN" sz="22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  <a:sym typeface="Arial" panose="020B0604020202020204" pitchFamily="34" charset="0"/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zh-CN" altLang="en-US" sz="1800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  <a:sym typeface="Arial" panose="020B0604020202020204" pitchFamily="34" charset="0"/>
                </a:endParaRPr>
              </a:p>
              <a:p>
                <a:pPr eaLnBrk="1" hangingPunct="1">
                  <a:defRPr/>
                </a:pPr>
                <a:endParaRPr lang="zh-CN" altLang="en-US" sz="22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zh-CN" altLang="en-US" sz="22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zh-CN" altLang="en-US" sz="2200" i="1" baseline="0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  <a:sym typeface="Arial" panose="020B0604020202020204" pitchFamily="34" charset="0"/>
                </a:endParaRPr>
              </a:p>
              <a:p>
                <a:pPr eaLnBrk="1" hangingPunct="1">
                  <a:buClr>
                    <a:schemeClr val="tx2"/>
                  </a:buClr>
                  <a:buFont typeface="Wingdings" panose="05000000000000000000" pitchFamily="2" charset="2"/>
                  <a:buNone/>
                  <a:defRPr/>
                </a:pPr>
                <a:r>
                  <a:rPr lang="zh-CN" altLang="en-US" sz="2200" i="1" baseline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  <a:sym typeface="Arial" panose="020B0604020202020204" pitchFamily="34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6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725" y="1025525"/>
                <a:ext cx="8640763" cy="3952875"/>
              </a:xfrm>
              <a:prstGeom prst="rect">
                <a:avLst/>
              </a:prstGeom>
              <a:blipFill rotWithShape="0">
                <a:blip r:embed="rId2"/>
                <a:stretch>
                  <a:fillRect l="-847" t="-92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椭圆 16"/>
          <p:cNvSpPr/>
          <p:nvPr/>
        </p:nvSpPr>
        <p:spPr bwMode="auto">
          <a:xfrm>
            <a:off x="901700" y="4639308"/>
            <a:ext cx="2032000" cy="202374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4" name="椭圆 23"/>
          <p:cNvSpPr/>
          <p:nvPr/>
        </p:nvSpPr>
        <p:spPr bwMode="auto">
          <a:xfrm>
            <a:off x="1847850" y="5549105"/>
            <a:ext cx="165100" cy="1651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1501775" y="5624987"/>
            <a:ext cx="45719" cy="45719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" name="椭圆 1"/>
          <p:cNvSpPr/>
          <p:nvPr/>
        </p:nvSpPr>
        <p:spPr bwMode="auto">
          <a:xfrm>
            <a:off x="1384934" y="5508146"/>
            <a:ext cx="279400" cy="279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" name="右大括号 9"/>
          <p:cNvSpPr/>
          <p:nvPr/>
        </p:nvSpPr>
        <p:spPr bwMode="auto">
          <a:xfrm rot="5400000">
            <a:off x="1588848" y="5666183"/>
            <a:ext cx="287656" cy="41608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00200" y="5907263"/>
            <a:ext cx="635000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x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1229994" y="5187570"/>
            <a:ext cx="635000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</a:t>
            </a:r>
            <a:endParaRPr lang="zh-CN" altLang="en-US" dirty="0"/>
          </a:p>
        </p:txBody>
      </p:sp>
      <p:sp>
        <p:nvSpPr>
          <p:cNvPr id="28" name="文本框 10"/>
          <p:cNvSpPr txBox="1"/>
          <p:nvPr/>
        </p:nvSpPr>
        <p:spPr>
          <a:xfrm>
            <a:off x="2235200" y="5329810"/>
            <a:ext cx="635000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R</a:t>
            </a:r>
            <a:endParaRPr lang="zh-CN" altLang="en-US" dirty="0"/>
          </a:p>
        </p:txBody>
      </p:sp>
      <p:sp>
        <p:nvSpPr>
          <p:cNvPr id="29" name="椭圆 28"/>
          <p:cNvSpPr/>
          <p:nvPr/>
        </p:nvSpPr>
        <p:spPr bwMode="auto">
          <a:xfrm>
            <a:off x="4420234" y="4619783"/>
            <a:ext cx="2032000" cy="202374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5353684" y="5545772"/>
            <a:ext cx="165100" cy="1651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1" name="椭圆 30"/>
          <p:cNvSpPr/>
          <p:nvPr/>
        </p:nvSpPr>
        <p:spPr bwMode="auto">
          <a:xfrm>
            <a:off x="5274945" y="5618560"/>
            <a:ext cx="45719" cy="45719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2" name="椭圆 31"/>
          <p:cNvSpPr/>
          <p:nvPr/>
        </p:nvSpPr>
        <p:spPr bwMode="auto">
          <a:xfrm>
            <a:off x="5158104" y="5501719"/>
            <a:ext cx="279400" cy="279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3" name="椭圆 32"/>
          <p:cNvSpPr/>
          <p:nvPr/>
        </p:nvSpPr>
        <p:spPr bwMode="auto">
          <a:xfrm>
            <a:off x="6763861" y="4560093"/>
            <a:ext cx="2032000" cy="202374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4" name="椭圆 33"/>
          <p:cNvSpPr/>
          <p:nvPr/>
        </p:nvSpPr>
        <p:spPr bwMode="auto">
          <a:xfrm>
            <a:off x="7697311" y="5486082"/>
            <a:ext cx="165100" cy="1651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5" name="椭圆 34"/>
          <p:cNvSpPr/>
          <p:nvPr/>
        </p:nvSpPr>
        <p:spPr bwMode="auto">
          <a:xfrm>
            <a:off x="6880702" y="5550932"/>
            <a:ext cx="45719" cy="45719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6" name="椭圆 35"/>
          <p:cNvSpPr/>
          <p:nvPr/>
        </p:nvSpPr>
        <p:spPr bwMode="auto">
          <a:xfrm>
            <a:off x="6763861" y="5434091"/>
            <a:ext cx="279400" cy="279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880250"/>
      </p:ext>
    </p:extLst>
  </p:cSld>
  <p:clrMapOvr>
    <a:masterClrMapping/>
  </p:clrMapOvr>
  <p:transition advTm="7501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q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2400" b="1">
                <a:solidFill>
                  <a:srgbClr val="00006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 New Roman" panose="02020603050405020304" pitchFamily="18" charset="0"/>
              <a:buChar char="–"/>
              <a:defRPr sz="2000" i="1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FADDCD5-D8F2-4BEF-A4B8-A4FFEF97CD09}" type="slidenum">
              <a:rPr lang="en-US" altLang="zh-CN" sz="1800" smtClean="0">
                <a:solidFill>
                  <a:schemeClr val="folHlink"/>
                </a:solidFill>
                <a:latin typeface="Monotype Corsiva" panose="03010101010201010101" pitchFamily="66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zh-CN" altLang="en-US" sz="1800" smtClean="0">
              <a:solidFill>
                <a:schemeClr val="folHlin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15925" y="214313"/>
            <a:ext cx="824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4400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PL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466725" y="1025525"/>
                <a:ext cx="8640763" cy="395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q"/>
                  <a:defRPr sz="28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Ø"/>
                  <a:defRPr sz="2400" b="1">
                    <a:solidFill>
                      <a:srgbClr val="000066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Font typeface="Times New Roman" panose="02020603050405020304" pitchFamily="18" charset="0"/>
                  <a:buChar char="–"/>
                  <a:defRPr sz="2000" i="1">
                    <a:solidFill>
                      <a:srgbClr val="5F5F5F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100000"/>
                  <a:buChar char="o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zh-CN" sz="2200" b="1" i="1" baseline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𝒑</m:t>
                    </m:r>
                    <m:r>
                      <a:rPr lang="en-US" altLang="zh-CN" sz="2200" b="1" i="1" baseline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zh-CN" altLang="en-US" sz="2200" b="1" i="1" baseline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𝜽</m:t>
                    </m:r>
                    <m:r>
                      <a:rPr lang="en-US" altLang="zh-CN" sz="2200" b="1" i="1" baseline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f>
                      <m:fPr>
                        <m:ctrlPr>
                          <a:rPr lang="en-US" altLang="zh-CN" sz="2200" b="1" i="1" baseline="0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200" b="1" i="1" baseline="0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2200" b="1" i="1" baseline="0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𝒏</m:t>
                        </m:r>
                      </m:den>
                    </m:f>
                    <m:r>
                      <a:rPr lang="en-US" altLang="zh-CN" sz="2200" b="1" i="1" baseline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marL="0" indent="0" eaLnBrk="1" hangingPunct="1">
                  <a:buNone/>
                  <a:defRPr/>
                </a:pPr>
                <a:r>
                  <a:rPr lang="en-US" altLang="zh-CN" sz="2200" b="1" baseline="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 </a:t>
                </a:r>
                <a:r>
                  <a:rPr lang="en-US" altLang="zh-CN" sz="2200" b="1" baseline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   Using the conclusion of D. </a:t>
                </a:r>
                <a:r>
                  <a:rPr lang="en-US" altLang="zh-CN" sz="2200" b="1" baseline="0" dirty="0" err="1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Tse</a:t>
                </a:r>
                <a:r>
                  <a:rPr lang="en-US" altLang="zh-CN" sz="2200" b="1" baseline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, we obtain</a:t>
                </a:r>
              </a:p>
              <a:p>
                <a:pPr eaLnBrk="1" hangingPunct="1">
                  <a:defRPr/>
                </a:pPr>
                <a:r>
                  <a:rPr lang="en-US" altLang="zh-CN" sz="2200" b="1" baseline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In no relay circumstance</a:t>
                </a:r>
              </a:p>
              <a:p>
                <a:pPr lvl="1" eaLnBrk="1" hangingPunct="1">
                  <a:defRPr/>
                </a:pPr>
                <a14:m>
                  <m:oMath xmlns:m="http://schemas.openxmlformats.org/officeDocument/2006/math">
                    <m:r>
                      <a:rPr lang="zh-CN" altLang="en-US" sz="1800" b="1" i="1" baseline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𝝀</m:t>
                    </m:r>
                    <m:d>
                      <m:dPr>
                        <m:ctrlPr>
                          <a:rPr lang="en-US" altLang="zh-CN" sz="1800" b="1" i="1" baseline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1800" b="1" i="1" baseline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sz="1800" b="1" i="1" baseline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zh-CN" altLang="en-US" sz="1800" i="1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𝜽</m:t>
                    </m:r>
                    <m:d>
                      <m:dPr>
                        <m:ctrlPr>
                          <a:rPr lang="en-US" altLang="zh-CN" sz="1800" i="1" baseline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1800" i="1" baseline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sz="1800" i="1" baseline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1800" i="1" baseline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𝒏</m:t>
                            </m:r>
                          </m:den>
                        </m:f>
                      </m:e>
                    </m:d>
                    <m:r>
                      <a:rPr lang="en-US" altLang="zh-CN" sz="1800" b="1" i="1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  </m:t>
                    </m:r>
                    <m:r>
                      <a:rPr lang="en-US" altLang="zh-CN" sz="1800" b="1" i="1" baseline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𝑫</m:t>
                    </m:r>
                    <m:r>
                      <a:rPr lang="en-US" altLang="zh-CN" sz="1800" b="1" i="1" baseline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zh-CN" altLang="en-US" sz="1800" i="1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𝜽</m:t>
                    </m:r>
                    <m:d>
                      <m:dPr>
                        <m:ctrlPr>
                          <a:rPr lang="en-US" altLang="zh-CN" sz="1800" i="1" baseline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1800" b="1" i="1" baseline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𝒏</m:t>
                        </m:r>
                      </m:e>
                    </m:d>
                  </m:oMath>
                </a14:m>
                <a:endParaRPr lang="en-US" altLang="zh-CN" sz="18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r>
                  <a:rPr lang="en-US" altLang="zh-CN" sz="2200" b="1" baseline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In relaying circumstance(just one relay for one transmission)</a:t>
                </a:r>
                <a:endParaRPr lang="en-US" altLang="zh-CN" sz="2200" b="1" baseline="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lvl="1" eaLnBrk="1" hangingPunct="1">
                  <a:defRPr/>
                </a:pPr>
                <a14:m>
                  <m:oMath xmlns:m="http://schemas.openxmlformats.org/officeDocument/2006/math">
                    <m:r>
                      <a:rPr lang="zh-CN" altLang="en-US" sz="2000" i="1" baseline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𝝀</m:t>
                    </m:r>
                    <m:d>
                      <m:dPr>
                        <m:ctrlPr>
                          <a:rPr lang="en-US" altLang="zh-CN" sz="2000" i="1" baseline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2000" i="1" baseline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sz="2000" i="1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zh-CN" altLang="en-US" sz="2000" i="1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𝜽</m:t>
                    </m:r>
                    <m:d>
                      <m:dPr>
                        <m:ctrlPr>
                          <a:rPr lang="en-US" altLang="zh-CN" sz="2000" i="1" baseline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2000" b="1" i="1" baseline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𝟏</m:t>
                        </m:r>
                      </m:e>
                    </m:d>
                    <m:r>
                      <a:rPr lang="en-US" altLang="zh-CN" sz="2000" b="1" i="1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  </m:t>
                    </m:r>
                    <m:r>
                      <a:rPr lang="en-US" altLang="zh-CN" sz="2000" b="1" i="1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𝑫</m:t>
                    </m:r>
                    <m:r>
                      <a:rPr lang="en-US" altLang="zh-CN" sz="2000" b="1" i="1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zh-CN" altLang="en-US" sz="2000" i="1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𝜽</m:t>
                    </m:r>
                    <m:d>
                      <m:dPr>
                        <m:ctrlPr>
                          <a:rPr lang="en-US" altLang="zh-CN" sz="2000" i="1" baseline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2000" b="1" i="1" baseline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𝒏</m:t>
                        </m:r>
                      </m:e>
                    </m:d>
                  </m:oMath>
                </a14:m>
                <a:endParaRPr lang="en-US" altLang="zh-CN" sz="18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r>
                  <a:rPr lang="en-US" altLang="zh-CN" sz="2200" b="1" baseline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Though under inhomogeneous situation, we obtain the </a:t>
                </a:r>
                <a:r>
                  <a:rPr lang="en-US" altLang="zh-CN" sz="2200" b="1" baseline="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same</a:t>
                </a:r>
                <a:r>
                  <a:rPr lang="en-US" altLang="zh-CN" sz="2200" b="1" baseline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 capacity performance with the homogeneous one!</a:t>
                </a:r>
                <a:endParaRPr lang="en-US" altLang="zh-CN" sz="18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marL="457200" lvl="1" indent="0" eaLnBrk="1" hangingPunct="1">
                  <a:buNone/>
                  <a:defRPr/>
                </a:pPr>
                <a:endParaRPr lang="en-US" altLang="zh-CN" sz="1800" baseline="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en-US" altLang="zh-CN" sz="18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en-US" altLang="zh-CN" sz="22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en-US" altLang="zh-CN" sz="22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  <a:sym typeface="Arial" panose="020B0604020202020204" pitchFamily="34" charset="0"/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zh-CN" altLang="en-US" sz="1800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  <a:sym typeface="Arial" panose="020B0604020202020204" pitchFamily="34" charset="0"/>
                </a:endParaRPr>
              </a:p>
              <a:p>
                <a:pPr eaLnBrk="1" hangingPunct="1">
                  <a:defRPr/>
                </a:pPr>
                <a:endParaRPr lang="zh-CN" altLang="en-US" sz="22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zh-CN" altLang="en-US" sz="22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zh-CN" altLang="en-US" sz="2200" i="1" baseline="0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  <a:sym typeface="Arial" panose="020B0604020202020204" pitchFamily="34" charset="0"/>
                </a:endParaRPr>
              </a:p>
              <a:p>
                <a:pPr eaLnBrk="1" hangingPunct="1">
                  <a:buClr>
                    <a:schemeClr val="tx2"/>
                  </a:buClr>
                  <a:buFont typeface="Wingdings" panose="05000000000000000000" pitchFamily="2" charset="2"/>
                  <a:buNone/>
                  <a:defRPr/>
                </a:pPr>
                <a:r>
                  <a:rPr lang="zh-CN" altLang="en-US" sz="2200" i="1" baseline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  <a:sym typeface="Arial" panose="020B0604020202020204" pitchFamily="34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6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725" y="1025525"/>
                <a:ext cx="8640763" cy="3952875"/>
              </a:xfrm>
              <a:prstGeom prst="rect">
                <a:avLst/>
              </a:prstGeom>
              <a:blipFill rotWithShape="0">
                <a:blip r:embed="rId2"/>
                <a:stretch>
                  <a:fillRect l="-847" r="-127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椭圆 16"/>
          <p:cNvSpPr/>
          <p:nvPr/>
        </p:nvSpPr>
        <p:spPr bwMode="auto">
          <a:xfrm>
            <a:off x="901700" y="4639308"/>
            <a:ext cx="2032000" cy="202374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4" name="椭圆 23"/>
          <p:cNvSpPr/>
          <p:nvPr/>
        </p:nvSpPr>
        <p:spPr bwMode="auto">
          <a:xfrm>
            <a:off x="1847850" y="5549105"/>
            <a:ext cx="165100" cy="1651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1501775" y="5624987"/>
            <a:ext cx="45719" cy="45719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" name="椭圆 1"/>
          <p:cNvSpPr/>
          <p:nvPr/>
        </p:nvSpPr>
        <p:spPr bwMode="auto">
          <a:xfrm>
            <a:off x="1384934" y="5508146"/>
            <a:ext cx="279400" cy="279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" name="右大括号 9"/>
          <p:cNvSpPr/>
          <p:nvPr/>
        </p:nvSpPr>
        <p:spPr bwMode="auto">
          <a:xfrm rot="5400000">
            <a:off x="1588848" y="5666183"/>
            <a:ext cx="287656" cy="41608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00200" y="5907263"/>
            <a:ext cx="635000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x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1229994" y="5187570"/>
            <a:ext cx="635000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</a:t>
            </a:r>
            <a:endParaRPr lang="zh-CN" altLang="en-US" dirty="0"/>
          </a:p>
        </p:txBody>
      </p:sp>
      <p:sp>
        <p:nvSpPr>
          <p:cNvPr id="28" name="文本框 10"/>
          <p:cNvSpPr txBox="1"/>
          <p:nvPr/>
        </p:nvSpPr>
        <p:spPr>
          <a:xfrm>
            <a:off x="2235200" y="5329810"/>
            <a:ext cx="635000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R</a:t>
            </a:r>
            <a:endParaRPr lang="zh-CN" altLang="en-US" dirty="0"/>
          </a:p>
        </p:txBody>
      </p:sp>
      <p:sp>
        <p:nvSpPr>
          <p:cNvPr id="29" name="椭圆 28"/>
          <p:cNvSpPr/>
          <p:nvPr/>
        </p:nvSpPr>
        <p:spPr bwMode="auto">
          <a:xfrm>
            <a:off x="4420234" y="4619783"/>
            <a:ext cx="2032000" cy="202374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5353684" y="5545772"/>
            <a:ext cx="165100" cy="1651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1" name="椭圆 30"/>
          <p:cNvSpPr/>
          <p:nvPr/>
        </p:nvSpPr>
        <p:spPr bwMode="auto">
          <a:xfrm>
            <a:off x="5274945" y="5618560"/>
            <a:ext cx="45719" cy="45719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2" name="椭圆 31"/>
          <p:cNvSpPr/>
          <p:nvPr/>
        </p:nvSpPr>
        <p:spPr bwMode="auto">
          <a:xfrm>
            <a:off x="5158104" y="5501719"/>
            <a:ext cx="279400" cy="279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3" name="椭圆 32"/>
          <p:cNvSpPr/>
          <p:nvPr/>
        </p:nvSpPr>
        <p:spPr bwMode="auto">
          <a:xfrm>
            <a:off x="6763861" y="4560093"/>
            <a:ext cx="2032000" cy="202374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4" name="椭圆 33"/>
          <p:cNvSpPr/>
          <p:nvPr/>
        </p:nvSpPr>
        <p:spPr bwMode="auto">
          <a:xfrm>
            <a:off x="7697311" y="5486082"/>
            <a:ext cx="165100" cy="1651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5" name="椭圆 34"/>
          <p:cNvSpPr/>
          <p:nvPr/>
        </p:nvSpPr>
        <p:spPr bwMode="auto">
          <a:xfrm>
            <a:off x="6880702" y="5550932"/>
            <a:ext cx="45719" cy="45719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6" name="椭圆 35"/>
          <p:cNvSpPr/>
          <p:nvPr/>
        </p:nvSpPr>
        <p:spPr bwMode="auto">
          <a:xfrm>
            <a:off x="6763861" y="5434091"/>
            <a:ext cx="279400" cy="279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803034"/>
      </p:ext>
    </p:extLst>
  </p:cSld>
  <p:clrMapOvr>
    <a:masterClrMapping/>
  </p:clrMapOvr>
  <p:transition advTm="3172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q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2400" b="1">
                <a:solidFill>
                  <a:srgbClr val="00006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 New Roman" panose="02020603050405020304" pitchFamily="18" charset="0"/>
              <a:buChar char="–"/>
              <a:defRPr sz="2000" i="1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FADDCD5-D8F2-4BEF-A4B8-A4FFEF97CD09}" type="slidenum">
              <a:rPr lang="en-US" altLang="zh-CN" sz="1800" smtClean="0">
                <a:solidFill>
                  <a:schemeClr val="folHlink"/>
                </a:solidFill>
                <a:latin typeface="Monotype Corsiva" panose="03010101010201010101" pitchFamily="66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zh-CN" altLang="en-US" sz="1800" smtClean="0">
              <a:solidFill>
                <a:schemeClr val="folHlin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15925" y="214313"/>
            <a:ext cx="824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4400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Exponential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466725" y="1025525"/>
                <a:ext cx="8640763" cy="395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q"/>
                  <a:defRPr sz="28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Ø"/>
                  <a:defRPr sz="2400" b="1">
                    <a:solidFill>
                      <a:srgbClr val="000066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Font typeface="Times New Roman" panose="02020603050405020304" pitchFamily="18" charset="0"/>
                  <a:buChar char="–"/>
                  <a:defRPr sz="2000" i="1">
                    <a:solidFill>
                      <a:srgbClr val="5F5F5F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100000"/>
                  <a:buChar char="o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CN" sz="2200" b="1" baseline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Using the same methodology, we can obtain</a:t>
                </a:r>
              </a:p>
              <a:p>
                <a:pPr eaLnBrk="1" hangingPunct="1">
                  <a:defRPr/>
                </a:pPr>
                <a:r>
                  <a:rPr lang="en-US" altLang="zh-CN" sz="2200" b="1" baseline="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In no relay circumstance</a:t>
                </a:r>
              </a:p>
              <a:p>
                <a:pPr lvl="1" eaLnBrk="1" hangingPunct="1">
                  <a:defRPr/>
                </a:pPr>
                <a14:m>
                  <m:oMath xmlns:m="http://schemas.openxmlformats.org/officeDocument/2006/math">
                    <m:r>
                      <a:rPr lang="zh-CN" altLang="en-US" sz="1800" i="1" baseline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𝝀</m:t>
                    </m:r>
                    <m:d>
                      <m:dPr>
                        <m:ctrlPr>
                          <a:rPr lang="en-US" altLang="zh-CN" sz="1800" i="1" baseline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1800" i="1" baseline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sz="1800" i="1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zh-CN" altLang="en-US" sz="1800" i="1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𝜽</m:t>
                    </m:r>
                    <m:d>
                      <m:dPr>
                        <m:ctrlPr>
                          <a:rPr lang="en-US" altLang="zh-CN" sz="1800" i="1" baseline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1800" i="1" baseline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sz="1800" i="1" baseline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1800" i="1" baseline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𝒏</m:t>
                            </m:r>
                          </m:den>
                        </m:f>
                      </m:e>
                    </m:d>
                    <m:r>
                      <a:rPr lang="en-US" altLang="zh-CN" sz="1800" i="1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  </m:t>
                    </m:r>
                    <m:r>
                      <a:rPr lang="en-US" altLang="zh-CN" sz="1800" i="1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𝑫</m:t>
                    </m:r>
                    <m:r>
                      <a:rPr lang="en-US" altLang="zh-CN" sz="1800" i="1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zh-CN" altLang="en-US" sz="1800" i="1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𝜽</m:t>
                    </m:r>
                    <m:d>
                      <m:dPr>
                        <m:ctrlPr>
                          <a:rPr lang="en-US" altLang="zh-CN" sz="1800" i="1" baseline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1800" i="1" baseline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𝒏</m:t>
                        </m:r>
                      </m:e>
                    </m:d>
                  </m:oMath>
                </a14:m>
                <a:endParaRPr lang="en-US" altLang="zh-CN" sz="1800" baseline="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r>
                  <a:rPr lang="en-US" altLang="zh-CN" sz="2200" b="1" baseline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In </a:t>
                </a:r>
                <a:r>
                  <a:rPr lang="en-US" altLang="zh-CN" sz="2200" b="1" baseline="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relaying circumstance(just one relay for one transmission</a:t>
                </a:r>
                <a:r>
                  <a:rPr lang="en-US" altLang="zh-CN" sz="2200" b="1" baseline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)</a:t>
                </a:r>
              </a:p>
              <a:p>
                <a:pPr lvl="1" eaLnBrk="1" hangingPunct="1">
                  <a:defRPr/>
                </a:pPr>
                <a14:m>
                  <m:oMath xmlns:m="http://schemas.openxmlformats.org/officeDocument/2006/math">
                    <m:r>
                      <a:rPr lang="zh-CN" altLang="en-US" sz="1800" i="1" baseline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𝝀</m:t>
                    </m:r>
                    <m:d>
                      <m:dPr>
                        <m:ctrlPr>
                          <a:rPr lang="en-US" altLang="zh-CN" sz="1800" i="1" baseline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1800" i="1" baseline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sz="1800" i="1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zh-CN" altLang="en-US" sz="1800" i="1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𝜽</m:t>
                    </m:r>
                    <m:d>
                      <m:dPr>
                        <m:ctrlPr>
                          <a:rPr lang="en-US" altLang="zh-CN" sz="1800" i="1" baseline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1800" i="1" baseline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𝟏</m:t>
                        </m:r>
                      </m:e>
                    </m:d>
                    <m:r>
                      <a:rPr lang="en-US" altLang="zh-CN" sz="1800" i="1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  </m:t>
                    </m:r>
                    <m:r>
                      <a:rPr lang="en-US" altLang="zh-CN" sz="1800" i="1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𝑫</m:t>
                    </m:r>
                    <m:r>
                      <a:rPr lang="en-US" altLang="zh-CN" sz="1800" i="1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zh-CN" altLang="en-US" sz="1800" i="1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𝜽</m:t>
                    </m:r>
                    <m:d>
                      <m:dPr>
                        <m:ctrlPr>
                          <a:rPr lang="en-US" altLang="zh-CN" sz="1800" i="1" baseline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1800" i="1" baseline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altLang="zh-CN" sz="1800" baseline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 </a:t>
                </a: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r>
                  <a:rPr lang="en-US" altLang="zh-CN" sz="2200" b="1" baseline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Actually</a:t>
                </a:r>
                <a:r>
                  <a:rPr lang="en-US" altLang="zh-CN" sz="2200" b="1" baseline="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, we can make the proof of this for any distribution</a:t>
                </a:r>
                <a:r>
                  <a:rPr lang="en-US" altLang="zh-CN" sz="2200" b="1" baseline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.</a:t>
                </a:r>
                <a:endParaRPr lang="en-US" altLang="zh-CN" sz="2200" b="1" baseline="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marL="457200" lvl="1" indent="0" eaLnBrk="1" hangingPunct="1">
                  <a:buNone/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lvl="1" eaLnBrk="1" hangingPunct="1">
                  <a:defRPr/>
                </a:pPr>
                <a:endParaRPr lang="en-US" altLang="zh-CN" sz="1800" baseline="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en-US" altLang="zh-CN" sz="18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en-US" altLang="zh-CN" sz="22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en-US" altLang="zh-CN" sz="22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  <a:sym typeface="Arial" panose="020B0604020202020204" pitchFamily="34" charset="0"/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zh-CN" altLang="en-US" sz="1800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  <a:sym typeface="Arial" panose="020B0604020202020204" pitchFamily="34" charset="0"/>
                </a:endParaRPr>
              </a:p>
              <a:p>
                <a:pPr eaLnBrk="1" hangingPunct="1">
                  <a:defRPr/>
                </a:pPr>
                <a:endParaRPr lang="zh-CN" altLang="en-US" sz="22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zh-CN" altLang="en-US" sz="22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zh-CN" altLang="en-US" sz="2200" i="1" baseline="0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  <a:sym typeface="Arial" panose="020B0604020202020204" pitchFamily="34" charset="0"/>
                </a:endParaRPr>
              </a:p>
              <a:p>
                <a:pPr eaLnBrk="1" hangingPunct="1">
                  <a:buClr>
                    <a:schemeClr val="tx2"/>
                  </a:buClr>
                  <a:buFont typeface="Wingdings" panose="05000000000000000000" pitchFamily="2" charset="2"/>
                  <a:buNone/>
                  <a:defRPr/>
                </a:pPr>
                <a:r>
                  <a:rPr lang="zh-CN" altLang="en-US" sz="2200" i="1" baseline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  <a:sym typeface="Arial" panose="020B0604020202020204" pitchFamily="34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6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725" y="1025525"/>
                <a:ext cx="8640763" cy="3952875"/>
              </a:xfrm>
              <a:prstGeom prst="rect">
                <a:avLst/>
              </a:prstGeom>
              <a:blipFill rotWithShape="0">
                <a:blip r:embed="rId2"/>
                <a:stretch>
                  <a:fillRect l="-847" t="-924" r="-127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椭圆 16"/>
          <p:cNvSpPr/>
          <p:nvPr/>
        </p:nvSpPr>
        <p:spPr bwMode="auto">
          <a:xfrm>
            <a:off x="901700" y="4639308"/>
            <a:ext cx="2032000" cy="202374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4" name="椭圆 23"/>
          <p:cNvSpPr/>
          <p:nvPr/>
        </p:nvSpPr>
        <p:spPr bwMode="auto">
          <a:xfrm>
            <a:off x="1847850" y="5549105"/>
            <a:ext cx="165100" cy="1651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1501775" y="5624987"/>
            <a:ext cx="45719" cy="45719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" name="椭圆 1"/>
          <p:cNvSpPr/>
          <p:nvPr/>
        </p:nvSpPr>
        <p:spPr bwMode="auto">
          <a:xfrm>
            <a:off x="1384934" y="5508146"/>
            <a:ext cx="279400" cy="279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" name="右大括号 9"/>
          <p:cNvSpPr/>
          <p:nvPr/>
        </p:nvSpPr>
        <p:spPr bwMode="auto">
          <a:xfrm rot="5400000">
            <a:off x="1588848" y="5666183"/>
            <a:ext cx="287656" cy="41608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00200" y="5907263"/>
            <a:ext cx="635000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x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1229994" y="5187570"/>
            <a:ext cx="635000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</a:t>
            </a:r>
            <a:endParaRPr lang="zh-CN" altLang="en-US" dirty="0"/>
          </a:p>
        </p:txBody>
      </p:sp>
      <p:sp>
        <p:nvSpPr>
          <p:cNvPr id="28" name="文本框 10"/>
          <p:cNvSpPr txBox="1"/>
          <p:nvPr/>
        </p:nvSpPr>
        <p:spPr>
          <a:xfrm>
            <a:off x="2235200" y="5329810"/>
            <a:ext cx="635000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R</a:t>
            </a:r>
            <a:endParaRPr lang="zh-CN" altLang="en-US" dirty="0"/>
          </a:p>
        </p:txBody>
      </p:sp>
      <p:sp>
        <p:nvSpPr>
          <p:cNvPr id="29" name="椭圆 28"/>
          <p:cNvSpPr/>
          <p:nvPr/>
        </p:nvSpPr>
        <p:spPr bwMode="auto">
          <a:xfrm>
            <a:off x="4420234" y="4619783"/>
            <a:ext cx="2032000" cy="202374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5353684" y="5545772"/>
            <a:ext cx="165100" cy="1651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1" name="椭圆 30"/>
          <p:cNvSpPr/>
          <p:nvPr/>
        </p:nvSpPr>
        <p:spPr bwMode="auto">
          <a:xfrm>
            <a:off x="5274945" y="5618560"/>
            <a:ext cx="45719" cy="45719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2" name="椭圆 31"/>
          <p:cNvSpPr/>
          <p:nvPr/>
        </p:nvSpPr>
        <p:spPr bwMode="auto">
          <a:xfrm>
            <a:off x="5158104" y="5501719"/>
            <a:ext cx="279400" cy="279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3" name="椭圆 32"/>
          <p:cNvSpPr/>
          <p:nvPr/>
        </p:nvSpPr>
        <p:spPr bwMode="auto">
          <a:xfrm>
            <a:off x="6763861" y="4560093"/>
            <a:ext cx="2032000" cy="202374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4" name="椭圆 33"/>
          <p:cNvSpPr/>
          <p:nvPr/>
        </p:nvSpPr>
        <p:spPr bwMode="auto">
          <a:xfrm>
            <a:off x="7697311" y="5486082"/>
            <a:ext cx="165100" cy="1651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5" name="椭圆 34"/>
          <p:cNvSpPr/>
          <p:nvPr/>
        </p:nvSpPr>
        <p:spPr bwMode="auto">
          <a:xfrm>
            <a:off x="6880702" y="5550932"/>
            <a:ext cx="45719" cy="45719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6" name="椭圆 35"/>
          <p:cNvSpPr/>
          <p:nvPr/>
        </p:nvSpPr>
        <p:spPr bwMode="auto">
          <a:xfrm>
            <a:off x="6763861" y="5434091"/>
            <a:ext cx="279400" cy="279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350676"/>
      </p:ext>
    </p:extLst>
  </p:cSld>
  <p:clrMapOvr>
    <a:masterClrMapping/>
  </p:clrMapOvr>
  <p:transition advTm="653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q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2400" b="1">
                <a:solidFill>
                  <a:srgbClr val="00006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 New Roman" panose="02020603050405020304" pitchFamily="18" charset="0"/>
              <a:buChar char="–"/>
              <a:defRPr sz="2000" i="1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FADDCD5-D8F2-4BEF-A4B8-A4FFEF97CD09}" type="slidenum">
              <a:rPr lang="en-US" altLang="zh-CN" sz="1800" smtClean="0">
                <a:solidFill>
                  <a:schemeClr val="folHlink"/>
                </a:solidFill>
                <a:latin typeface="Monotype Corsiva" panose="03010101010201010101" pitchFamily="66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zh-CN" altLang="en-US" sz="1800" smtClean="0">
              <a:solidFill>
                <a:schemeClr val="folHlin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15925" y="214313"/>
            <a:ext cx="824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4400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Exponential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466725" y="1025525"/>
                <a:ext cx="8640763" cy="395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q"/>
                  <a:defRPr sz="28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Ø"/>
                  <a:defRPr sz="2400" b="1">
                    <a:solidFill>
                      <a:srgbClr val="000066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Font typeface="Times New Roman" panose="02020603050405020304" pitchFamily="18" charset="0"/>
                  <a:buChar char="–"/>
                  <a:defRPr sz="2000" i="1">
                    <a:solidFill>
                      <a:srgbClr val="5F5F5F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100000"/>
                  <a:buChar char="o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CN" sz="2200" b="1" baseline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Using the same methodology, we can obtain</a:t>
                </a:r>
              </a:p>
              <a:p>
                <a:pPr eaLnBrk="1" hangingPunct="1">
                  <a:defRPr/>
                </a:pPr>
                <a:r>
                  <a:rPr lang="en-US" altLang="zh-CN" sz="2200" b="1" baseline="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In no relay circumstance</a:t>
                </a:r>
              </a:p>
              <a:p>
                <a:pPr lvl="1" eaLnBrk="1" hangingPunct="1">
                  <a:defRPr/>
                </a:pPr>
                <a14:m>
                  <m:oMath xmlns:m="http://schemas.openxmlformats.org/officeDocument/2006/math">
                    <m:r>
                      <a:rPr lang="zh-CN" altLang="en-US" sz="1800" i="1" baseline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𝝀</m:t>
                    </m:r>
                    <m:d>
                      <m:dPr>
                        <m:ctrlPr>
                          <a:rPr lang="en-US" altLang="zh-CN" sz="1800" i="1" baseline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1800" i="1" baseline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sz="1800" i="1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zh-CN" altLang="en-US" sz="1800" i="1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𝜽</m:t>
                    </m:r>
                    <m:d>
                      <m:dPr>
                        <m:ctrlPr>
                          <a:rPr lang="en-US" altLang="zh-CN" sz="1800" i="1" baseline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1800" i="1" baseline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sz="1800" i="1" baseline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1800" i="1" baseline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𝒏</m:t>
                            </m:r>
                          </m:den>
                        </m:f>
                      </m:e>
                    </m:d>
                    <m:r>
                      <a:rPr lang="en-US" altLang="zh-CN" sz="1800" i="1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  </m:t>
                    </m:r>
                    <m:r>
                      <a:rPr lang="en-US" altLang="zh-CN" sz="1800" i="1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𝑫</m:t>
                    </m:r>
                    <m:r>
                      <a:rPr lang="en-US" altLang="zh-CN" sz="1800" i="1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zh-CN" altLang="en-US" sz="1800" i="1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𝜽</m:t>
                    </m:r>
                    <m:d>
                      <m:dPr>
                        <m:ctrlPr>
                          <a:rPr lang="en-US" altLang="zh-CN" sz="1800" i="1" baseline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1800" i="1" baseline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𝒏</m:t>
                        </m:r>
                      </m:e>
                    </m:d>
                  </m:oMath>
                </a14:m>
                <a:endParaRPr lang="en-US" altLang="zh-CN" sz="1800" baseline="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r>
                  <a:rPr lang="en-US" altLang="zh-CN" sz="2200" b="1" baseline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In </a:t>
                </a:r>
                <a:r>
                  <a:rPr lang="en-US" altLang="zh-CN" sz="2200" b="1" baseline="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relaying circumstance(just one relay for one transmission</a:t>
                </a:r>
                <a:r>
                  <a:rPr lang="en-US" altLang="zh-CN" sz="2200" b="1" baseline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)</a:t>
                </a:r>
              </a:p>
              <a:p>
                <a:pPr lvl="1" eaLnBrk="1" hangingPunct="1">
                  <a:defRPr/>
                </a:pPr>
                <a14:m>
                  <m:oMath xmlns:m="http://schemas.openxmlformats.org/officeDocument/2006/math">
                    <m:r>
                      <a:rPr lang="zh-CN" altLang="en-US" sz="1800" i="1" baseline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𝝀</m:t>
                    </m:r>
                    <m:d>
                      <m:dPr>
                        <m:ctrlPr>
                          <a:rPr lang="en-US" altLang="zh-CN" sz="1800" i="1" baseline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1800" i="1" baseline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sz="1800" i="1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zh-CN" altLang="en-US" sz="1800" i="1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𝜽</m:t>
                    </m:r>
                    <m:d>
                      <m:dPr>
                        <m:ctrlPr>
                          <a:rPr lang="en-US" altLang="zh-CN" sz="1800" i="1" baseline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1800" i="1" baseline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𝟏</m:t>
                        </m:r>
                      </m:e>
                    </m:d>
                    <m:r>
                      <a:rPr lang="en-US" altLang="zh-CN" sz="1800" i="1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  </m:t>
                    </m:r>
                    <m:r>
                      <a:rPr lang="en-US" altLang="zh-CN" sz="1800" i="1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𝑫</m:t>
                    </m:r>
                    <m:r>
                      <a:rPr lang="en-US" altLang="zh-CN" sz="1800" i="1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zh-CN" altLang="en-US" sz="1800" i="1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𝜽</m:t>
                    </m:r>
                    <m:d>
                      <m:dPr>
                        <m:ctrlPr>
                          <a:rPr lang="en-US" altLang="zh-CN" sz="1800" i="1" baseline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1800" i="1" baseline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altLang="zh-CN" sz="1800" baseline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 </a:t>
                </a: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r>
                  <a:rPr lang="en-US" altLang="zh-CN" sz="2200" b="1" baseline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Actually</a:t>
                </a:r>
                <a:r>
                  <a:rPr lang="en-US" altLang="zh-CN" sz="2200" b="1" baseline="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, we can make the proof of this for any distribution</a:t>
                </a:r>
                <a:r>
                  <a:rPr lang="en-US" altLang="zh-CN" sz="2200" b="1" baseline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.</a:t>
                </a:r>
                <a:endParaRPr lang="en-US" altLang="zh-CN" sz="2200" b="1" baseline="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marL="457200" lvl="1" indent="0" eaLnBrk="1" hangingPunct="1">
                  <a:buNone/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lvl="1" eaLnBrk="1" hangingPunct="1">
                  <a:defRPr/>
                </a:pPr>
                <a:endParaRPr lang="en-US" altLang="zh-CN" sz="1800" baseline="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en-US" altLang="zh-CN" sz="18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en-US" altLang="zh-CN" sz="22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en-US" altLang="zh-CN" sz="22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  <a:sym typeface="Arial" panose="020B0604020202020204" pitchFamily="34" charset="0"/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zh-CN" altLang="en-US" sz="1800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  <a:sym typeface="Arial" panose="020B0604020202020204" pitchFamily="34" charset="0"/>
                </a:endParaRPr>
              </a:p>
              <a:p>
                <a:pPr eaLnBrk="1" hangingPunct="1">
                  <a:defRPr/>
                </a:pPr>
                <a:endParaRPr lang="zh-CN" altLang="en-US" sz="22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zh-CN" altLang="en-US" sz="22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zh-CN" altLang="en-US" sz="2200" i="1" baseline="0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  <a:sym typeface="Arial" panose="020B0604020202020204" pitchFamily="34" charset="0"/>
                </a:endParaRPr>
              </a:p>
              <a:p>
                <a:pPr eaLnBrk="1" hangingPunct="1">
                  <a:buClr>
                    <a:schemeClr val="tx2"/>
                  </a:buClr>
                  <a:buFont typeface="Wingdings" panose="05000000000000000000" pitchFamily="2" charset="2"/>
                  <a:buNone/>
                  <a:defRPr/>
                </a:pPr>
                <a:r>
                  <a:rPr lang="zh-CN" altLang="en-US" sz="2200" i="1" baseline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  <a:sym typeface="Arial" panose="020B0604020202020204" pitchFamily="34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6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725" y="1025525"/>
                <a:ext cx="8640763" cy="3952875"/>
              </a:xfrm>
              <a:prstGeom prst="rect">
                <a:avLst/>
              </a:prstGeom>
              <a:blipFill rotWithShape="0">
                <a:blip r:embed="rId2"/>
                <a:stretch>
                  <a:fillRect l="-847" t="-924" r="-127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椭圆 16"/>
          <p:cNvSpPr/>
          <p:nvPr/>
        </p:nvSpPr>
        <p:spPr bwMode="auto">
          <a:xfrm>
            <a:off x="901700" y="4639308"/>
            <a:ext cx="2032000" cy="202374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4" name="椭圆 23"/>
          <p:cNvSpPr/>
          <p:nvPr/>
        </p:nvSpPr>
        <p:spPr bwMode="auto">
          <a:xfrm>
            <a:off x="1847850" y="5549105"/>
            <a:ext cx="165100" cy="1651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1501775" y="5624987"/>
            <a:ext cx="45719" cy="45719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" name="椭圆 1"/>
          <p:cNvSpPr/>
          <p:nvPr/>
        </p:nvSpPr>
        <p:spPr bwMode="auto">
          <a:xfrm>
            <a:off x="1384934" y="5508146"/>
            <a:ext cx="279400" cy="279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" name="右大括号 9"/>
          <p:cNvSpPr/>
          <p:nvPr/>
        </p:nvSpPr>
        <p:spPr bwMode="auto">
          <a:xfrm rot="5400000">
            <a:off x="1588848" y="5666183"/>
            <a:ext cx="287656" cy="41608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00200" y="5907263"/>
            <a:ext cx="635000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x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1229994" y="5187570"/>
            <a:ext cx="635000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</a:t>
            </a:r>
            <a:endParaRPr lang="zh-CN" altLang="en-US" dirty="0"/>
          </a:p>
        </p:txBody>
      </p:sp>
      <p:sp>
        <p:nvSpPr>
          <p:cNvPr id="28" name="文本框 10"/>
          <p:cNvSpPr txBox="1"/>
          <p:nvPr/>
        </p:nvSpPr>
        <p:spPr>
          <a:xfrm>
            <a:off x="2235200" y="5329810"/>
            <a:ext cx="635000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R</a:t>
            </a:r>
            <a:endParaRPr lang="zh-CN" altLang="en-US" dirty="0"/>
          </a:p>
        </p:txBody>
      </p:sp>
      <p:sp>
        <p:nvSpPr>
          <p:cNvPr id="29" name="椭圆 28"/>
          <p:cNvSpPr/>
          <p:nvPr/>
        </p:nvSpPr>
        <p:spPr bwMode="auto">
          <a:xfrm>
            <a:off x="4420234" y="4619783"/>
            <a:ext cx="2032000" cy="202374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5353684" y="5545772"/>
            <a:ext cx="165100" cy="1651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1" name="椭圆 30"/>
          <p:cNvSpPr/>
          <p:nvPr/>
        </p:nvSpPr>
        <p:spPr bwMode="auto">
          <a:xfrm>
            <a:off x="5274945" y="5618560"/>
            <a:ext cx="45719" cy="45719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2" name="椭圆 31"/>
          <p:cNvSpPr/>
          <p:nvPr/>
        </p:nvSpPr>
        <p:spPr bwMode="auto">
          <a:xfrm>
            <a:off x="5158104" y="5501719"/>
            <a:ext cx="279400" cy="279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3" name="椭圆 32"/>
          <p:cNvSpPr/>
          <p:nvPr/>
        </p:nvSpPr>
        <p:spPr bwMode="auto">
          <a:xfrm>
            <a:off x="6763861" y="4560093"/>
            <a:ext cx="2032000" cy="202374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4" name="椭圆 33"/>
          <p:cNvSpPr/>
          <p:nvPr/>
        </p:nvSpPr>
        <p:spPr bwMode="auto">
          <a:xfrm>
            <a:off x="7697311" y="5486082"/>
            <a:ext cx="165100" cy="1651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5" name="椭圆 34"/>
          <p:cNvSpPr/>
          <p:nvPr/>
        </p:nvSpPr>
        <p:spPr bwMode="auto">
          <a:xfrm>
            <a:off x="6880702" y="5550932"/>
            <a:ext cx="45719" cy="45719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6" name="椭圆 35"/>
          <p:cNvSpPr/>
          <p:nvPr/>
        </p:nvSpPr>
        <p:spPr bwMode="auto">
          <a:xfrm>
            <a:off x="6763861" y="5434091"/>
            <a:ext cx="279400" cy="279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626641"/>
      </p:ext>
    </p:extLst>
  </p:cSld>
  <p:clrMapOvr>
    <a:masterClrMapping/>
  </p:clrMapOvr>
  <p:transition advTm="143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q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2400" b="1">
                <a:solidFill>
                  <a:srgbClr val="00006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 New Roman" panose="02020603050405020304" pitchFamily="18" charset="0"/>
              <a:buChar char="–"/>
              <a:defRPr sz="2000" i="1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C0FBEA3-9D93-4A5F-8900-61378EBAD6AE}" type="slidenum">
              <a:rPr lang="en-US" altLang="zh-CN" sz="1800" smtClean="0">
                <a:solidFill>
                  <a:schemeClr val="folHlink"/>
                </a:solidFill>
                <a:latin typeface="Monotype Corsiva" panose="03010101010201010101" pitchFamily="66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zh-CN" altLang="en-US" sz="1800" smtClean="0">
              <a:solidFill>
                <a:schemeClr val="folHlin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3315" name="灯片编号占位符 4"/>
          <p:cNvSpPr txBox="1">
            <a:spLocks noChangeArrowheads="1"/>
          </p:cNvSpPr>
          <p:nvPr/>
        </p:nvSpPr>
        <p:spPr bwMode="auto">
          <a:xfrm>
            <a:off x="8229600" y="6553200"/>
            <a:ext cx="76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q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2400" b="1">
                <a:solidFill>
                  <a:srgbClr val="00006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 New Roman" panose="02020603050405020304" pitchFamily="18" charset="0"/>
              <a:buChar char="–"/>
              <a:defRPr sz="2000" i="1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C82F11E-1D13-4750-8608-62966598C19D}" type="slidenum">
              <a:rPr lang="en-US" altLang="zh-CN" sz="1800" baseline="0">
                <a:solidFill>
                  <a:schemeClr val="folHlink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zh-CN" altLang="zh-CN" sz="1800" baseline="0">
              <a:solidFill>
                <a:schemeClr val="folHlink"/>
              </a:solidFill>
              <a:latin typeface="Monotype Corsiva" panose="03010101010201010101" pitchFamily="66" charset="0"/>
              <a:ea typeface="宋体" panose="02010600030101010101" pitchFamily="2" charset="-122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Outline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990600"/>
            <a:ext cx="8077200" cy="5410200"/>
          </a:xfrm>
        </p:spPr>
        <p:txBody>
          <a:bodyPr/>
          <a:lstStyle/>
          <a:p>
            <a:pPr eaLnBrk="1" hangingPunct="1">
              <a:defRPr/>
            </a:pPr>
            <a:endParaRPr lang="en-US" altLang="zh-CN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0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Introduction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0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Network Model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000" b="1" dirty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Analysis of  </a:t>
            </a:r>
            <a:r>
              <a:rPr lang="en-US" altLang="zh-CN" sz="20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No-jump </a:t>
            </a:r>
            <a:r>
              <a:rPr lang="en-US" altLang="zh-CN" sz="2000" b="1" dirty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Situation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Analysis </a:t>
            </a:r>
            <a:r>
              <a:rPr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of </a:t>
            </a:r>
            <a:r>
              <a:rPr lang="en-US" altLang="zh-CN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Jump </a:t>
            </a:r>
            <a:r>
              <a:rPr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Situation</a:t>
            </a:r>
            <a:endParaRPr lang="zh-CN" sz="2000" b="1" dirty="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0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Simulation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0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Conclusion and Future work </a:t>
            </a:r>
          </a:p>
        </p:txBody>
      </p:sp>
    </p:spTree>
  </p:cSld>
  <p:clrMapOvr>
    <a:masterClrMapping/>
  </p:clrMapOvr>
  <p:transition advTm="393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q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2400" b="1">
                <a:solidFill>
                  <a:srgbClr val="00006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 New Roman" panose="02020603050405020304" pitchFamily="18" charset="0"/>
              <a:buChar char="–"/>
              <a:defRPr sz="2000" i="1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FADDCD5-D8F2-4BEF-A4B8-A4FFEF97CD09}" type="slidenum">
              <a:rPr lang="en-US" altLang="zh-CN" sz="1800" smtClean="0">
                <a:solidFill>
                  <a:schemeClr val="folHlink"/>
                </a:solidFill>
                <a:latin typeface="Monotype Corsiva" panose="03010101010201010101" pitchFamily="66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zh-CN" altLang="en-US" sz="1800" smtClean="0">
              <a:solidFill>
                <a:schemeClr val="folHlin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15925" y="214313"/>
            <a:ext cx="824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44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Analysis of Jump Situation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466725" y="1025525"/>
                <a:ext cx="8640763" cy="395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q"/>
                  <a:defRPr sz="28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Ø"/>
                  <a:defRPr sz="2400" b="1">
                    <a:solidFill>
                      <a:srgbClr val="000066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Font typeface="Times New Roman" panose="02020603050405020304" pitchFamily="18" charset="0"/>
                  <a:buChar char="–"/>
                  <a:defRPr sz="2000" i="1">
                    <a:solidFill>
                      <a:srgbClr val="5F5F5F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100000"/>
                  <a:buChar char="o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457200" lvl="1" indent="0" eaLnBrk="1" hangingPunct="1">
                  <a:buNone/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r>
                  <a:rPr lang="en-US" altLang="zh-CN" sz="2200" b="1" baseline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The jump probability</a:t>
                </a:r>
              </a:p>
              <a:p>
                <a:pPr lvl="1"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zh-CN" sz="1800" i="1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𝒑</m:t>
                    </m:r>
                    <m:r>
                      <a:rPr lang="en-US" altLang="zh-CN" sz="1800" i="1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nary>
                      <m:naryPr>
                        <m:ctrlPr>
                          <a:rPr lang="en-US" altLang="zh-CN" sz="1800" i="1" baseline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1800" i="1" baseline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𝟎</m:t>
                        </m:r>
                      </m:sub>
                      <m:sup>
                        <m:r>
                          <a:rPr lang="en-US" altLang="zh-CN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𝟐</m:t>
                        </m:r>
                        <m:r>
                          <a:rPr lang="zh-CN" altLang="en-US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𝝅</m:t>
                        </m:r>
                      </m:sup>
                      <m:e>
                        <m:r>
                          <a:rPr lang="en-US" altLang="zh-CN" sz="1800" i="1" baseline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𝒅</m:t>
                        </m:r>
                        <m:r>
                          <a:rPr lang="zh-CN" altLang="en-US" sz="1800" i="1" baseline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𝜽</m:t>
                        </m:r>
                        <m:nary>
                          <m:naryPr>
                            <m:ctrlPr>
                              <a:rPr lang="en-US" altLang="zh-CN" sz="1800" i="1" baseline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sz="1800" i="1" baseline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zh-CN" sz="1800" b="1" i="1" baseline="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𝑹</m:t>
                            </m:r>
                          </m:sup>
                          <m:e>
                            <m:f>
                              <m:fPr>
                                <m:ctrlPr>
                                  <a:rPr lang="en-US" altLang="zh-CN" sz="1800" i="1" baseline="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1800" i="1" baseline="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𝝅</m:t>
                                </m:r>
                                <m:sSup>
                                  <m:sSupPr>
                                    <m:ctrlPr>
                                      <a:rPr lang="en-US" altLang="zh-CN" sz="1800" i="1" baseline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C0C0C0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baseline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C0C0C0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altLang="zh-CN" sz="1800" b="1" i="1" baseline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C0C0C0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zh-CN" altLang="en-US" sz="1800" i="1" baseline="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𝝅</m:t>
                                </m:r>
                                <m:sSup>
                                  <m:sSupPr>
                                    <m:ctrlPr>
                                      <a:rPr lang="en-US" altLang="zh-CN" sz="1800" i="1" baseline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C0C0C0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baseline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C0C0C0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𝑹</m:t>
                                    </m:r>
                                  </m:e>
                                  <m:sup>
                                    <m:r>
                                      <a:rPr lang="en-US" altLang="zh-CN" sz="1800" b="1" i="1" baseline="0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C0C0C0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nary>
                        <m:r>
                          <a:rPr lang="zh-CN" altLang="en-US" sz="1800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𝝓</m:t>
                        </m:r>
                        <m:d>
                          <m:dPr>
                            <m:ctrlPr>
                              <a:rPr lang="en-US" altLang="zh-CN" sz="1800" b="1" i="1" baseline="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1800" b="1" i="1" baseline="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𝒙</m:t>
                            </m:r>
                          </m:e>
                        </m:d>
                        <m:r>
                          <a:rPr lang="en-US" altLang="zh-CN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𝒙</m:t>
                        </m:r>
                        <m:r>
                          <a:rPr lang="en-US" altLang="zh-CN" sz="1800" i="1" baseline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𝒅𝒙</m:t>
                        </m:r>
                      </m:e>
                    </m:nary>
                  </m:oMath>
                </a14:m>
                <a:endParaRPr lang="en-US" altLang="zh-CN" sz="1800" i="1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 lvl="1"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zh-CN" sz="1800" b="1" i="0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en-US" altLang="zh-CN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1800" i="1" baseline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1800" i="1" baseline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1800" i="1" baseline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num>
                      <m:den>
                        <m:r>
                          <a:rPr lang="zh-CN" altLang="en-US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𝝅</m:t>
                        </m:r>
                        <m:sSup>
                          <m:sSupPr>
                            <m:ctrlPr>
                              <a:rPr lang="en-US" altLang="zh-CN" sz="1800" b="1" i="1" baseline="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1800" b="1" i="1" baseline="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𝑹</m:t>
                            </m:r>
                          </m:e>
                          <m:sup>
                            <m:r>
                              <a:rPr lang="en-US" altLang="zh-CN" sz="1800" b="1" i="1" baseline="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1800" b="1" i="1" baseline="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1800" b="1" i="1" baseline="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𝑹</m:t>
                            </m:r>
                          </m:e>
                          <m:sup>
                            <m:r>
                              <a:rPr lang="en-US" altLang="zh-CN" sz="1800" i="1" baseline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sz="1800" i="1" baseline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sz="1800" i="1" baseline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𝜹</m:t>
                            </m:r>
                          </m:sup>
                        </m:sSup>
                        <m:r>
                          <a:rPr lang="en-US" altLang="zh-CN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1800" b="1" i="1" baseline="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sz="1800" b="1" i="1" baseline="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1800" b="1" i="1" baseline="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𝟐</m:t>
                            </m:r>
                          </m:den>
                        </m:f>
                        <m:r>
                          <a:rPr lang="zh-CN" altLang="en-US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𝜹</m:t>
                        </m:r>
                        <m:sSup>
                          <m:sSupPr>
                            <m:ctrlPr>
                              <a:rPr lang="en-US" altLang="zh-CN" sz="1800" b="1" i="1" baseline="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1800" b="1" i="1" baseline="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1800" i="1" baseline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sz="1800" i="1" baseline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sz="1800" i="1" baseline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𝜹</m:t>
                            </m:r>
                          </m:sup>
                        </m:sSup>
                        <m:r>
                          <a:rPr lang="en-US" altLang="zh-CN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)</m:t>
                        </m:r>
                      </m:den>
                    </m:f>
                    <m:r>
                      <a:rPr lang="en-US" altLang="zh-CN" sz="1800" b="1" i="1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[</m:t>
                    </m:r>
                    <m:f>
                      <m:fPr>
                        <m:ctrlPr>
                          <a:rPr lang="en-US" altLang="zh-CN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𝟒</m:t>
                        </m:r>
                        <m:r>
                          <a:rPr lang="en-US" altLang="zh-CN" sz="1800" i="1" baseline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1800" i="1" baseline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den>
                    </m:f>
                    <m:sSup>
                      <m:sSupPr>
                        <m:ctrlPr>
                          <a:rPr lang="en-US" altLang="zh-CN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pPr>
                      <m:e>
                        <m:r>
                          <a:rPr lang="en-US" altLang="zh-CN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𝑹</m:t>
                        </m:r>
                      </m:e>
                      <m:sup>
                        <m:r>
                          <a:rPr lang="en-US" altLang="zh-CN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𝟒</m:t>
                        </m:r>
                        <m:r>
                          <a:rPr lang="en-US" altLang="zh-CN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−</m:t>
                        </m:r>
                        <m:r>
                          <a:rPr lang="zh-CN" altLang="en-US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𝜹</m:t>
                        </m:r>
                      </m:sup>
                    </m:sSup>
                    <m:r>
                      <a:rPr lang="en-US" altLang="zh-CN" sz="1800" b="1" i="1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+</m:t>
                    </m:r>
                    <m:f>
                      <m:fPr>
                        <m:ctrlPr>
                          <a:rPr lang="en-US" altLang="zh-CN" sz="1800" i="1" baseline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−</m:t>
                        </m:r>
                        <m:r>
                          <a:rPr lang="zh-CN" altLang="en-US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𝜹</m:t>
                        </m:r>
                      </m:num>
                      <m:den>
                        <m:r>
                          <a:rPr lang="en-US" altLang="zh-CN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𝟒</m:t>
                        </m:r>
                        <m:r>
                          <a:rPr lang="en-US" altLang="zh-CN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(</m:t>
                        </m:r>
                        <m:r>
                          <a:rPr lang="en-US" altLang="zh-CN" sz="1800" i="1" baseline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𝟒</m:t>
                        </m:r>
                        <m:r>
                          <a:rPr lang="en-US" altLang="zh-CN" sz="1800" i="1" baseline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1800" i="1" baseline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  <m:r>
                          <a:rPr lang="en-US" altLang="zh-CN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sSup>
                      <m:sSupPr>
                        <m:ctrlPr>
                          <a:rPr lang="en-US" altLang="zh-CN" sz="1800" i="1" baseline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pPr>
                      <m:e>
                        <m:r>
                          <a:rPr lang="en-US" altLang="zh-CN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𝒃</m:t>
                        </m:r>
                      </m:e>
                      <m:sup>
                        <m:r>
                          <a:rPr lang="en-US" altLang="zh-CN" sz="1800" i="1" baseline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𝟒</m:t>
                        </m:r>
                        <m:r>
                          <a:rPr lang="en-US" altLang="zh-CN" sz="1800" i="1" baseline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−</m:t>
                        </m:r>
                        <m:r>
                          <a:rPr lang="zh-CN" altLang="en-US" sz="1800" i="1" baseline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𝜹</m:t>
                        </m:r>
                      </m:sup>
                    </m:sSup>
                    <m:r>
                      <a:rPr lang="en-US" altLang="zh-CN" sz="1800" b="1" i="1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]</m:t>
                    </m:r>
                  </m:oMath>
                </a14:m>
                <a:endParaRPr lang="en-US" altLang="zh-CN" sz="1800" b="1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lvl="1" eaLnBrk="1" hangingPunct="1">
                  <a:defRPr/>
                </a:pPr>
                <a:r>
                  <a:rPr lang="en-US" altLang="zh-CN" sz="1800" b="1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where </a:t>
                </a:r>
                <a14:m>
                  <m:oMath xmlns:m="http://schemas.openxmlformats.org/officeDocument/2006/math">
                    <m:r>
                      <a:rPr lang="zh-CN" altLang="en-US" sz="1800" b="1" i="1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𝜹</m:t>
                    </m:r>
                    <m:r>
                      <a:rPr lang="en-US" altLang="zh-CN" sz="1800" b="1" i="1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pPr>
                      <m:e>
                        <m:r>
                          <a:rPr lang="en-US" altLang="zh-CN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𝒏</m:t>
                        </m:r>
                      </m:e>
                      <m:sup>
                        <m:r>
                          <a:rPr lang="en-US" altLang="zh-CN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altLang="zh-CN" sz="1800" b="1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, b=g(n)</a:t>
                </a:r>
              </a:p>
              <a:p>
                <a:pPr lvl="1" eaLnBrk="1" hangingPunct="1">
                  <a:defRPr/>
                </a:pPr>
                <a:endParaRPr lang="en-US" altLang="zh-CN" sz="1800" baseline="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lvl="1"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zh-CN" sz="1800" i="1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altLang="zh-CN" sz="1800" i="1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en-US" altLang="zh-CN" sz="1800" i="1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zh-CN" altLang="en-US" sz="1800" i="1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altLang="zh-CN" sz="1800" i="1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zh-CN" sz="1800" i="1" baseline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i="1" baseline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1800" i="1" baseline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1800" i="1" baseline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num>
                      <m:den>
                        <m:r>
                          <a:rPr lang="en-US" altLang="zh-CN" sz="1800" i="1" baseline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altLang="zh-CN" sz="1800" i="1" baseline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1800" i="1" baseline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den>
                    </m:f>
                    <m:r>
                      <a:rPr lang="en-US" altLang="zh-CN" sz="1800" i="1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baseline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,</a:t>
                </a:r>
                <a:r>
                  <a:rPr lang="en-US" altLang="zh-CN" sz="1800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 when </a:t>
                </a:r>
                <a14:m>
                  <m:oMath xmlns:m="http://schemas.openxmlformats.org/officeDocument/2006/math">
                    <m:r>
                      <a:rPr lang="en-US" altLang="zh-CN" sz="1800" b="1" i="1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𝟎</m:t>
                    </m:r>
                    <m:r>
                      <a:rPr lang="en-US" altLang="zh-CN" sz="1800" b="1" i="1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&lt;</m:t>
                    </m:r>
                    <m:r>
                      <a:rPr lang="zh-CN" altLang="en-US" sz="1800" b="1" i="1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𝜹</m:t>
                    </m:r>
                    <m:r>
                      <a:rPr lang="en-US" altLang="zh-CN" sz="1800" b="1" i="1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&lt;</m:t>
                    </m:r>
                    <m:r>
                      <a:rPr lang="en-US" altLang="zh-CN" sz="1800" b="1" i="1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𝟐</m:t>
                    </m:r>
                  </m:oMath>
                </a14:m>
                <a:endParaRPr lang="en-US" altLang="zh-CN" sz="1800" b="1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lvl="1" eaLnBrk="1" hangingPunct="1">
                  <a:defRPr/>
                </a:pPr>
                <a:endParaRPr lang="en-US" altLang="zh-CN" sz="1800" b="1" baseline="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lvl="1" eaLnBrk="1" hangingPunct="1">
                  <a:defRPr/>
                </a:pPr>
                <a:endParaRPr lang="en-US" altLang="zh-CN" sz="1800" baseline="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en-US" altLang="zh-CN" sz="18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en-US" altLang="zh-CN" sz="22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en-US" altLang="zh-CN" sz="22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  <a:sym typeface="Arial" panose="020B0604020202020204" pitchFamily="34" charset="0"/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zh-CN" altLang="en-US" sz="1800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  <a:sym typeface="Arial" panose="020B0604020202020204" pitchFamily="34" charset="0"/>
                </a:endParaRPr>
              </a:p>
              <a:p>
                <a:pPr eaLnBrk="1" hangingPunct="1">
                  <a:defRPr/>
                </a:pPr>
                <a:endParaRPr lang="zh-CN" altLang="en-US" sz="22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zh-CN" altLang="en-US" sz="22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zh-CN" altLang="en-US" sz="2200" i="1" baseline="0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  <a:sym typeface="Arial" panose="020B0604020202020204" pitchFamily="34" charset="0"/>
                </a:endParaRPr>
              </a:p>
              <a:p>
                <a:pPr eaLnBrk="1" hangingPunct="1">
                  <a:buClr>
                    <a:schemeClr val="tx2"/>
                  </a:buClr>
                  <a:buFont typeface="Wingdings" panose="05000000000000000000" pitchFamily="2" charset="2"/>
                  <a:buNone/>
                  <a:defRPr/>
                </a:pPr>
                <a:r>
                  <a:rPr lang="zh-CN" altLang="en-US" sz="2200" i="1" baseline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  <a:sym typeface="Arial" panose="020B0604020202020204" pitchFamily="34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6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725" y="1025525"/>
                <a:ext cx="8640763" cy="3952875"/>
              </a:xfrm>
              <a:prstGeom prst="rect">
                <a:avLst/>
              </a:prstGeom>
              <a:blipFill rotWithShape="0">
                <a:blip r:embed="rId2"/>
                <a:stretch>
                  <a:fillRect l="-8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椭圆 45"/>
          <p:cNvSpPr/>
          <p:nvPr/>
        </p:nvSpPr>
        <p:spPr bwMode="auto">
          <a:xfrm>
            <a:off x="1168400" y="4572000"/>
            <a:ext cx="1473200" cy="1473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7" name="椭圆 46"/>
          <p:cNvSpPr/>
          <p:nvPr/>
        </p:nvSpPr>
        <p:spPr bwMode="auto">
          <a:xfrm>
            <a:off x="2070100" y="4241800"/>
            <a:ext cx="1473200" cy="1473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8" name="椭圆 47"/>
          <p:cNvSpPr/>
          <p:nvPr/>
        </p:nvSpPr>
        <p:spPr bwMode="auto">
          <a:xfrm>
            <a:off x="1822450" y="5226050"/>
            <a:ext cx="165100" cy="1651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9" name="椭圆 48"/>
          <p:cNvSpPr/>
          <p:nvPr/>
        </p:nvSpPr>
        <p:spPr bwMode="auto">
          <a:xfrm>
            <a:off x="2724150" y="4895850"/>
            <a:ext cx="165100" cy="1651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0" name="椭圆 49"/>
          <p:cNvSpPr/>
          <p:nvPr/>
        </p:nvSpPr>
        <p:spPr bwMode="auto">
          <a:xfrm>
            <a:off x="2454275" y="4951096"/>
            <a:ext cx="45719" cy="45719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cxnSp>
        <p:nvCxnSpPr>
          <p:cNvPr id="51" name="直接连接符 50"/>
          <p:cNvCxnSpPr>
            <a:stCxn id="50" idx="2"/>
            <a:endCxn id="48" idx="6"/>
          </p:cNvCxnSpPr>
          <p:nvPr/>
        </p:nvCxnSpPr>
        <p:spPr bwMode="auto">
          <a:xfrm flipH="1">
            <a:off x="1987550" y="4973956"/>
            <a:ext cx="466725" cy="3346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直接连接符 7"/>
          <p:cNvCxnSpPr>
            <a:stCxn id="50" idx="6"/>
            <a:endCxn id="49" idx="6"/>
          </p:cNvCxnSpPr>
          <p:nvPr/>
        </p:nvCxnSpPr>
        <p:spPr bwMode="auto">
          <a:xfrm>
            <a:off x="2499994" y="4973956"/>
            <a:ext cx="389256" cy="44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文本框 51"/>
          <p:cNvSpPr txBox="1"/>
          <p:nvPr/>
        </p:nvSpPr>
        <p:spPr>
          <a:xfrm>
            <a:off x="2047875" y="4828590"/>
            <a:ext cx="635000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d1</a:t>
            </a:r>
            <a:endParaRPr lang="zh-CN" altLang="en-US" dirty="0"/>
          </a:p>
        </p:txBody>
      </p:sp>
      <p:sp>
        <p:nvSpPr>
          <p:cNvPr id="53" name="文本框 52"/>
          <p:cNvSpPr txBox="1"/>
          <p:nvPr/>
        </p:nvSpPr>
        <p:spPr>
          <a:xfrm>
            <a:off x="2425700" y="4625171"/>
            <a:ext cx="635000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2227723"/>
      </p:ext>
    </p:extLst>
  </p:cSld>
  <p:clrMapOvr>
    <a:masterClrMapping/>
  </p:clrMapOvr>
  <p:transition advTm="6777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q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2400" b="1">
                <a:solidFill>
                  <a:srgbClr val="00006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 New Roman" panose="02020603050405020304" pitchFamily="18" charset="0"/>
              <a:buChar char="–"/>
              <a:defRPr sz="2000" i="1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FADDCD5-D8F2-4BEF-A4B8-A4FFEF97CD09}" type="slidenum">
              <a:rPr lang="en-US" altLang="zh-CN" sz="1800" smtClean="0">
                <a:solidFill>
                  <a:schemeClr val="folHlink"/>
                </a:solidFill>
                <a:latin typeface="Monotype Corsiva" panose="03010101010201010101" pitchFamily="66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zh-CN" altLang="en-US" sz="1800" smtClean="0">
              <a:solidFill>
                <a:schemeClr val="folHlin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15925" y="214313"/>
            <a:ext cx="824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44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Analysis of Jump Situation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6725" y="1025525"/>
            <a:ext cx="8640763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q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2400" b="1">
                <a:solidFill>
                  <a:srgbClr val="00006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 New Roman" panose="02020603050405020304" pitchFamily="18" charset="0"/>
              <a:buChar char="–"/>
              <a:defRPr sz="2000" i="1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marL="457200" lvl="1" indent="0" eaLnBrk="1" hangingPunct="1">
              <a:buNone/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sz="1800" baseline="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CN" sz="18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CN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CN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zh-CN" altLang="en-US" sz="180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eaLnBrk="1" hangingPunct="1">
              <a:defRPr/>
            </a:pPr>
            <a:endParaRPr lang="zh-CN" altLang="en-US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zh-CN" altLang="en-US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zh-CN" altLang="en-US" sz="2200" i="1" baseline="0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200" i="1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sym typeface="Arial" panose="020B0604020202020204" pitchFamily="34" charset="0"/>
              </a:rPr>
              <a:t>   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201" y="1735371"/>
            <a:ext cx="5923809" cy="3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02618"/>
      </p:ext>
    </p:extLst>
  </p:cSld>
  <p:clrMapOvr>
    <a:masterClrMapping/>
  </p:clrMapOvr>
  <p:transition advTm="57743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q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2400" b="1">
                <a:solidFill>
                  <a:srgbClr val="00006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 New Roman" panose="02020603050405020304" pitchFamily="18" charset="0"/>
              <a:buChar char="–"/>
              <a:defRPr sz="2000" i="1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0588BF-2896-41AB-8AB5-1991C78B9DC3}" type="slidenum">
              <a:rPr lang="en-US" altLang="zh-CN" sz="1800" smtClean="0">
                <a:solidFill>
                  <a:schemeClr val="folHlink"/>
                </a:solidFill>
                <a:latin typeface="Monotype Corsiva" panose="03010101010201010101" pitchFamily="66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zh-CN" altLang="en-US" sz="1800" smtClean="0">
              <a:solidFill>
                <a:schemeClr val="folHlin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5363" name="灯片编号占位符 4"/>
          <p:cNvSpPr txBox="1">
            <a:spLocks noChangeArrowheads="1"/>
          </p:cNvSpPr>
          <p:nvPr/>
        </p:nvSpPr>
        <p:spPr bwMode="auto">
          <a:xfrm>
            <a:off x="8229600" y="6553200"/>
            <a:ext cx="76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q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2400" b="1">
                <a:solidFill>
                  <a:srgbClr val="00006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 New Roman" panose="02020603050405020304" pitchFamily="18" charset="0"/>
              <a:buChar char="–"/>
              <a:defRPr sz="2000" i="1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6E97580-8F97-4CA0-A6A7-2027E3D7C1CB}" type="slidenum">
              <a:rPr lang="en-US" altLang="zh-CN" sz="1800" baseline="0">
                <a:solidFill>
                  <a:schemeClr val="folHlink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zh-CN" altLang="zh-CN" sz="1800" baseline="0">
              <a:solidFill>
                <a:schemeClr val="folHlink"/>
              </a:solidFill>
              <a:latin typeface="Monotype Corsiva" panose="03010101010201010101" pitchFamily="66" charset="0"/>
              <a:ea typeface="宋体" panose="02010600030101010101" pitchFamily="2" charset="-122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Outline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990600"/>
            <a:ext cx="8077200" cy="5410200"/>
          </a:xfrm>
        </p:spPr>
        <p:txBody>
          <a:bodyPr/>
          <a:lstStyle/>
          <a:p>
            <a:pPr eaLnBrk="1" hangingPunct="1">
              <a:defRPr/>
            </a:pPr>
            <a:endParaRPr lang="en-US" altLang="zh-CN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0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Introduction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0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Network Model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000" b="1" dirty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Analysis of  </a:t>
            </a:r>
            <a:r>
              <a:rPr lang="en-US" altLang="zh-CN" sz="20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No-jump </a:t>
            </a:r>
            <a:r>
              <a:rPr lang="en-US" altLang="zh-CN" sz="2000" b="1" dirty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Situation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0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Analysis of </a:t>
            </a:r>
            <a:r>
              <a:rPr lang="en-US" altLang="zh-CN" sz="2000" b="1" dirty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Jump </a:t>
            </a:r>
            <a:r>
              <a:rPr lang="en-US" altLang="zh-CN" sz="20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Situation</a:t>
            </a:r>
            <a:endParaRPr lang="zh-CN" sz="2000" b="1" dirty="0" smtClean="0">
              <a:solidFill>
                <a:srgbClr val="96969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Simulation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0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Conclusion and Future work </a:t>
            </a:r>
          </a:p>
        </p:txBody>
      </p:sp>
    </p:spTree>
  </p:cSld>
  <p:clrMapOvr>
    <a:masterClrMapping/>
  </p:clrMapOvr>
  <p:transition advTm="270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q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2400" b="1">
                <a:solidFill>
                  <a:srgbClr val="00006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 New Roman" panose="02020603050405020304" pitchFamily="18" charset="0"/>
              <a:buChar char="–"/>
              <a:defRPr sz="2000" i="1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FADDCD5-D8F2-4BEF-A4B8-A4FFEF97CD09}" type="slidenum">
              <a:rPr lang="en-US" altLang="zh-CN" sz="1800" smtClean="0">
                <a:solidFill>
                  <a:schemeClr val="folHlink"/>
                </a:solidFill>
                <a:latin typeface="Monotype Corsiva" panose="03010101010201010101" pitchFamily="66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zh-CN" altLang="en-US" sz="1800" smtClean="0">
              <a:solidFill>
                <a:schemeClr val="folHlin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15925" y="214313"/>
            <a:ext cx="824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4400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Simulation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6725" y="1025525"/>
            <a:ext cx="8640763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q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2400" b="1">
                <a:solidFill>
                  <a:srgbClr val="00006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 New Roman" panose="02020603050405020304" pitchFamily="18" charset="0"/>
              <a:buChar char="–"/>
              <a:defRPr sz="2000" i="1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lvl="8" eaLnBrk="1" hangingPunct="1">
              <a:defRPr/>
            </a:pPr>
            <a:endParaRPr lang="en-US" altLang="zh-CN" sz="10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r>
              <a:rPr lang="en-US" altLang="zh-CN" sz="2200" b="1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Capacity of no-jump situation</a:t>
            </a:r>
            <a:endParaRPr lang="en-US" altLang="zh-CN" sz="18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sz="1800" baseline="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CN" sz="18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CN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CN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zh-CN" altLang="en-US" sz="180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eaLnBrk="1" hangingPunct="1">
              <a:defRPr/>
            </a:pPr>
            <a:endParaRPr lang="zh-CN" altLang="en-US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zh-CN" altLang="en-US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zh-CN" altLang="en-US" sz="2200" i="1" baseline="0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200" i="1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sym typeface="Arial" panose="020B0604020202020204" pitchFamily="34" charset="0"/>
              </a:rPr>
              <a:t>   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296" y="2003895"/>
            <a:ext cx="5847619" cy="3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22272"/>
      </p:ext>
    </p:extLst>
  </p:cSld>
  <p:clrMapOvr>
    <a:masterClrMapping/>
  </p:clrMapOvr>
  <p:transition advTm="218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q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2400" b="1">
                <a:solidFill>
                  <a:srgbClr val="00006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 New Roman" panose="02020603050405020304" pitchFamily="18" charset="0"/>
              <a:buChar char="–"/>
              <a:defRPr sz="2000" i="1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75388B3-9F01-4C89-B46C-66DC1994EDEF}" type="slidenum">
              <a:rPr lang="en-US" altLang="zh-CN" sz="1800" smtClean="0">
                <a:solidFill>
                  <a:schemeClr val="folHlink"/>
                </a:solidFill>
                <a:latin typeface="Monotype Corsiva" panose="03010101010201010101" pitchFamily="66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zh-CN" altLang="en-US" sz="1800" smtClean="0">
              <a:solidFill>
                <a:schemeClr val="folHlin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147" name="灯片编号占位符 4"/>
          <p:cNvSpPr txBox="1">
            <a:spLocks noChangeArrowheads="1"/>
          </p:cNvSpPr>
          <p:nvPr/>
        </p:nvSpPr>
        <p:spPr bwMode="auto">
          <a:xfrm>
            <a:off x="8229600" y="6553200"/>
            <a:ext cx="76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q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2400" b="1">
                <a:solidFill>
                  <a:srgbClr val="00006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 New Roman" panose="02020603050405020304" pitchFamily="18" charset="0"/>
              <a:buChar char="–"/>
              <a:defRPr sz="2000" i="1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874B84B-7FEA-41AD-8978-CA8D2829D7A0}" type="slidenum">
              <a:rPr lang="en-US" altLang="zh-CN" sz="1800" baseline="0">
                <a:solidFill>
                  <a:schemeClr val="folHlink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zh-CN" altLang="zh-CN" sz="1800" baseline="0">
              <a:solidFill>
                <a:schemeClr val="folHlink"/>
              </a:solidFill>
              <a:latin typeface="Monotype Corsiva" panose="03010101010201010101" pitchFamily="66" charset="0"/>
              <a:ea typeface="宋体" panose="02010600030101010101" pitchFamily="2" charset="-122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Outline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990600"/>
            <a:ext cx="8077200" cy="5410200"/>
          </a:xfrm>
        </p:spPr>
        <p:txBody>
          <a:bodyPr/>
          <a:lstStyle/>
          <a:p>
            <a:pPr eaLnBrk="1" hangingPunct="1">
              <a:defRPr/>
            </a:pPr>
            <a:endParaRPr lang="en-US" altLang="zh-CN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Introduction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0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Network Model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000" b="1" dirty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Analysis of  </a:t>
            </a:r>
            <a:r>
              <a:rPr lang="en-US" altLang="zh-CN" sz="20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No-jump </a:t>
            </a:r>
            <a:r>
              <a:rPr lang="en-US" altLang="zh-CN" sz="2000" b="1" dirty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Situation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0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Analysis of </a:t>
            </a:r>
            <a:r>
              <a:rPr lang="en-US" altLang="zh-CN" sz="2000" b="1" dirty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Jump </a:t>
            </a:r>
            <a:r>
              <a:rPr lang="en-US" altLang="zh-CN" sz="20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Situation</a:t>
            </a:r>
            <a:endParaRPr lang="zh-CN" sz="2000" b="1" dirty="0" smtClean="0">
              <a:solidFill>
                <a:srgbClr val="96969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0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Simulation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0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Conclusion and Future work </a:t>
            </a:r>
          </a:p>
        </p:txBody>
      </p:sp>
    </p:spTree>
  </p:cSld>
  <p:clrMapOvr>
    <a:masterClrMapping/>
  </p:clrMapOvr>
  <p:transition advTm="258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q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2400" b="1">
                <a:solidFill>
                  <a:srgbClr val="00006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 New Roman" panose="02020603050405020304" pitchFamily="18" charset="0"/>
              <a:buChar char="–"/>
              <a:defRPr sz="2000" i="1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FADDCD5-D8F2-4BEF-A4B8-A4FFEF97CD09}" type="slidenum">
              <a:rPr lang="en-US" altLang="zh-CN" sz="1800" smtClean="0">
                <a:solidFill>
                  <a:schemeClr val="folHlink"/>
                </a:solidFill>
                <a:latin typeface="Monotype Corsiva" panose="03010101010201010101" pitchFamily="66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zh-CN" altLang="en-US" sz="1800" smtClean="0">
              <a:solidFill>
                <a:schemeClr val="folHlin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15925" y="214313"/>
            <a:ext cx="824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4400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Simulation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6725" y="1025525"/>
            <a:ext cx="8640763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q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2400" b="1">
                <a:solidFill>
                  <a:srgbClr val="00006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 New Roman" panose="02020603050405020304" pitchFamily="18" charset="0"/>
              <a:buChar char="–"/>
              <a:defRPr sz="2000" i="1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lvl="8" eaLnBrk="1" hangingPunct="1">
              <a:defRPr/>
            </a:pPr>
            <a:endParaRPr lang="en-US" altLang="zh-CN" sz="10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r>
              <a:rPr lang="en-US" altLang="zh-CN" sz="2200" b="1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Jump</a:t>
            </a:r>
            <a:endParaRPr lang="en-US" altLang="zh-CN" sz="18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sz="1800" baseline="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CN" sz="18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CN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CN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zh-CN" altLang="en-US" sz="180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eaLnBrk="1" hangingPunct="1">
              <a:defRPr/>
            </a:pPr>
            <a:endParaRPr lang="zh-CN" altLang="en-US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zh-CN" altLang="en-US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zh-CN" altLang="en-US" sz="2200" i="1" baseline="0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200" i="1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sym typeface="Arial" panose="020B0604020202020204" pitchFamily="34" charset="0"/>
              </a:rPr>
              <a:t>   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725" y="2224324"/>
            <a:ext cx="5904762" cy="3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2619"/>
      </p:ext>
    </p:extLst>
  </p:cSld>
  <p:clrMapOvr>
    <a:masterClrMapping/>
  </p:clrMapOvr>
  <p:transition advTm="26078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q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2400" b="1">
                <a:solidFill>
                  <a:srgbClr val="00006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 New Roman" panose="02020603050405020304" pitchFamily="18" charset="0"/>
              <a:buChar char="–"/>
              <a:defRPr sz="2000" i="1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B597ED8-2688-4623-9836-0BE2E2E019D0}" type="slidenum">
              <a:rPr lang="en-US" altLang="zh-CN" sz="1800" smtClean="0">
                <a:solidFill>
                  <a:schemeClr val="folHlink"/>
                </a:solidFill>
                <a:latin typeface="Monotype Corsiva" panose="03010101010201010101" pitchFamily="66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zh-CN" altLang="en-US" sz="1800" smtClean="0">
              <a:solidFill>
                <a:schemeClr val="folHlin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7411" name="灯片编号占位符 4"/>
          <p:cNvSpPr txBox="1">
            <a:spLocks noChangeArrowheads="1"/>
          </p:cNvSpPr>
          <p:nvPr/>
        </p:nvSpPr>
        <p:spPr bwMode="auto">
          <a:xfrm>
            <a:off x="8229600" y="6553200"/>
            <a:ext cx="76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q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2400" b="1">
                <a:solidFill>
                  <a:srgbClr val="00006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 New Roman" panose="02020603050405020304" pitchFamily="18" charset="0"/>
              <a:buChar char="–"/>
              <a:defRPr sz="2000" i="1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8CB2BE5-E61A-40EE-885C-61FF6FBC59A0}" type="slidenum">
              <a:rPr lang="en-US" altLang="zh-CN" sz="1800" baseline="0">
                <a:solidFill>
                  <a:schemeClr val="folHlink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zh-CN" altLang="zh-CN" sz="1800" baseline="0">
              <a:solidFill>
                <a:schemeClr val="folHlink"/>
              </a:solidFill>
              <a:latin typeface="Monotype Corsiva" panose="03010101010201010101" pitchFamily="66" charset="0"/>
              <a:ea typeface="宋体" panose="02010600030101010101" pitchFamily="2" charset="-122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Outline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990600"/>
            <a:ext cx="8077200" cy="5410200"/>
          </a:xfrm>
        </p:spPr>
        <p:txBody>
          <a:bodyPr/>
          <a:lstStyle/>
          <a:p>
            <a:pPr eaLnBrk="1" hangingPunct="1">
              <a:defRPr/>
            </a:pPr>
            <a:endParaRPr lang="en-US" altLang="zh-CN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0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Introduction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0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Network Model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000" b="1" dirty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Analysis of  </a:t>
            </a:r>
            <a:r>
              <a:rPr lang="en-US" altLang="zh-CN" sz="20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No-jump </a:t>
            </a:r>
            <a:r>
              <a:rPr lang="en-US" altLang="zh-CN" sz="2000" b="1" dirty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Situation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0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Analysis of </a:t>
            </a:r>
            <a:r>
              <a:rPr lang="en-US" altLang="zh-CN" sz="2000" b="1" dirty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Jump </a:t>
            </a:r>
            <a:r>
              <a:rPr lang="en-US" altLang="zh-CN" sz="20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Situation</a:t>
            </a:r>
            <a:endParaRPr lang="zh-CN" sz="2000" b="1" dirty="0" smtClean="0">
              <a:solidFill>
                <a:srgbClr val="96969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0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Simulation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Conclusion and Future work </a:t>
            </a:r>
          </a:p>
        </p:txBody>
      </p:sp>
    </p:spTree>
  </p:cSld>
  <p:clrMapOvr>
    <a:masterClrMapping/>
  </p:clrMapOvr>
  <p:transition advTm="1532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q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2400" b="1">
                <a:solidFill>
                  <a:srgbClr val="00006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 New Roman" panose="02020603050405020304" pitchFamily="18" charset="0"/>
              <a:buChar char="–"/>
              <a:defRPr sz="2000" i="1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7EC48BD-DCCC-46EA-9561-9AB833CC55E3}" type="slidenum">
              <a:rPr lang="en-US" altLang="zh-CN" sz="1800" smtClean="0">
                <a:solidFill>
                  <a:schemeClr val="folHlink"/>
                </a:solidFill>
                <a:latin typeface="Monotype Corsiva" panose="03010101010201010101" pitchFamily="66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zh-CN" altLang="en-US" sz="1800" smtClean="0">
              <a:solidFill>
                <a:schemeClr val="folHlin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15925" y="214313"/>
            <a:ext cx="824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44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Conclusion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6725" y="1025525"/>
            <a:ext cx="8640763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q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2400" b="1">
                <a:solidFill>
                  <a:srgbClr val="00006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 New Roman" panose="02020603050405020304" pitchFamily="18" charset="0"/>
              <a:buChar char="–"/>
              <a:defRPr sz="2000" i="1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2000" b="1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The capacity and delay performance of inhomogeneous social ad hoc network is almost the same with the ones of homogeneous one</a:t>
            </a:r>
          </a:p>
          <a:p>
            <a:pPr eaLnBrk="1" hangingPunct="1">
              <a:defRPr/>
            </a:pPr>
            <a:endParaRPr lang="en-US" altLang="zh-CN" sz="2000" b="1" baseline="0" dirty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0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000" b="1" baseline="0" dirty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r>
              <a:rPr lang="en-US" altLang="zh-CN" sz="2000" b="1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The inhomogeneity decrease the jump mobility, and may lead to the change of capacity.</a:t>
            </a:r>
            <a:endParaRPr lang="en-US" altLang="zh-CN" sz="2000" b="1" baseline="0" dirty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000" baseline="0" dirty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CN" sz="18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CN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CN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zh-CN" altLang="en-US" sz="180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eaLnBrk="1" hangingPunct="1">
              <a:defRPr/>
            </a:pPr>
            <a:endParaRPr lang="zh-CN" altLang="en-US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zh-CN" altLang="en-US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zh-CN" altLang="en-US" sz="2200" i="1" baseline="0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200" i="1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sym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053856060"/>
      </p:ext>
    </p:extLst>
  </p:cSld>
  <p:clrMapOvr>
    <a:masterClrMapping/>
  </p:clrMapOvr>
  <p:transition advTm="11318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q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2400" b="1">
                <a:solidFill>
                  <a:srgbClr val="00006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 New Roman" panose="02020603050405020304" pitchFamily="18" charset="0"/>
              <a:buChar char="–"/>
              <a:defRPr sz="2000" i="1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7EC48BD-DCCC-46EA-9561-9AB833CC55E3}" type="slidenum">
              <a:rPr lang="en-US" altLang="zh-CN" sz="1800" smtClean="0">
                <a:solidFill>
                  <a:schemeClr val="folHlink"/>
                </a:solidFill>
                <a:latin typeface="Monotype Corsiva" panose="03010101010201010101" pitchFamily="66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zh-CN" altLang="en-US" sz="1800" smtClean="0">
              <a:solidFill>
                <a:schemeClr val="folHlin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15925" y="214313"/>
            <a:ext cx="824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44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Future Work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6725" y="1025525"/>
            <a:ext cx="8640763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q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2400" b="1">
                <a:solidFill>
                  <a:srgbClr val="00006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 New Roman" panose="02020603050405020304" pitchFamily="18" charset="0"/>
              <a:buChar char="–"/>
              <a:defRPr sz="2000" i="1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2000" b="1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Derive the capacity and delay trade off in the inhomogeneous S-D chosen situation</a:t>
            </a:r>
          </a:p>
          <a:p>
            <a:pPr eaLnBrk="1" hangingPunct="1">
              <a:defRPr/>
            </a:pPr>
            <a:endParaRPr lang="en-US" altLang="zh-CN" sz="2000" b="1" baseline="0" dirty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r>
              <a:rPr lang="en-US" altLang="zh-CN" sz="2000" b="1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Make the center inhomogeneous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2000" b="1" baseline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Eg</a:t>
            </a:r>
            <a:r>
              <a:rPr lang="en-US" altLang="zh-CN" sz="2000" b="1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. Add some weight, change the range of each center</a:t>
            </a:r>
          </a:p>
          <a:p>
            <a:pPr eaLnBrk="1" hangingPunct="1">
              <a:defRPr/>
            </a:pPr>
            <a:endParaRPr lang="en-US" altLang="zh-CN" sz="2000" b="1" baseline="0" dirty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r>
              <a:rPr lang="en-US" altLang="zh-CN" sz="2000" b="1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Investigate the control of this model in real life</a:t>
            </a:r>
          </a:p>
          <a:p>
            <a:pPr eaLnBrk="1" hangingPunct="1">
              <a:defRPr/>
            </a:pPr>
            <a:endParaRPr lang="en-US" altLang="zh-CN" sz="2000" b="1" baseline="0" dirty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r>
              <a:rPr lang="en-US" altLang="zh-CN" sz="2000" b="1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Consider the multicast situation</a:t>
            </a:r>
          </a:p>
          <a:p>
            <a:pPr eaLnBrk="1" hangingPunct="1">
              <a:defRPr/>
            </a:pPr>
            <a:endParaRPr lang="en-US" altLang="zh-CN" sz="2000" b="1" baseline="0" dirty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000" baseline="0" dirty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CN" sz="18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CN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CN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zh-CN" altLang="en-US" sz="180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eaLnBrk="1" hangingPunct="1">
              <a:defRPr/>
            </a:pPr>
            <a:endParaRPr lang="zh-CN" altLang="en-US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zh-CN" altLang="en-US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zh-CN" altLang="en-US" sz="2200" i="1" baseline="0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200" i="1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sym typeface="Arial" panose="020B0604020202020204" pitchFamily="34" charset="0"/>
              </a:rPr>
              <a:t>    </a:t>
            </a:r>
          </a:p>
        </p:txBody>
      </p:sp>
    </p:spTree>
  </p:cSld>
  <p:clrMapOvr>
    <a:masterClrMapping/>
  </p:clrMapOvr>
  <p:transition advTm="31662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q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2400" b="1">
                <a:solidFill>
                  <a:srgbClr val="00006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 New Roman" panose="02020603050405020304" pitchFamily="18" charset="0"/>
              <a:buChar char="–"/>
              <a:defRPr sz="2000" i="1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B972D9E-F2BF-47FD-A5CA-4130C422ABE8}" type="slidenum">
              <a:rPr lang="en-US" altLang="zh-CN" sz="1800" smtClean="0">
                <a:solidFill>
                  <a:schemeClr val="folHlink"/>
                </a:solidFill>
                <a:latin typeface="Monotype Corsiva" panose="03010101010201010101" pitchFamily="66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zh-CN" altLang="en-US" sz="1800" smtClean="0">
              <a:solidFill>
                <a:schemeClr val="folHlin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15925" y="214313"/>
            <a:ext cx="824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44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References</a:t>
            </a:r>
            <a:endParaRPr lang="en-US" altLang="zh-CN" sz="4400" i="1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6725" y="1025525"/>
            <a:ext cx="8640763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q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2400" b="1">
                <a:solidFill>
                  <a:srgbClr val="00006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 New Roman" panose="02020603050405020304" pitchFamily="18" charset="0"/>
              <a:buChar char="–"/>
              <a:defRPr sz="2000" i="1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CN" sz="2000" b="1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[1] </a:t>
            </a:r>
            <a:r>
              <a:rPr lang="en-US" altLang="zh-CN" sz="2000" baseline="0" dirty="0"/>
              <a:t>P. Gupta and P. Kumar, “The capacity of wireless networks,” </a:t>
            </a:r>
            <a:r>
              <a:rPr lang="en-US" altLang="zh-CN" sz="2000" i="1" baseline="0" dirty="0" smtClean="0"/>
              <a:t>IEEE Transactions </a:t>
            </a:r>
            <a:r>
              <a:rPr lang="en-US" altLang="zh-CN" sz="2000" i="1" baseline="0" dirty="0"/>
              <a:t>on Information Theory</a:t>
            </a:r>
            <a:r>
              <a:rPr lang="en-US" altLang="zh-CN" sz="2000" baseline="0" dirty="0"/>
              <a:t>, vol. 46, no. 2, pp. 388–404, </a:t>
            </a:r>
            <a:r>
              <a:rPr lang="en-US" altLang="zh-CN" sz="2000" baseline="0" dirty="0" smtClean="0"/>
              <a:t>2000</a:t>
            </a:r>
          </a:p>
          <a:p>
            <a:pPr>
              <a:defRPr/>
            </a:pPr>
            <a:r>
              <a:rPr lang="en-US" altLang="zh-CN" sz="2000" b="1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[2] </a:t>
            </a:r>
            <a:r>
              <a:rPr lang="en-US" altLang="zh-CN" sz="2000" baseline="0" dirty="0"/>
              <a:t>M. </a:t>
            </a:r>
            <a:r>
              <a:rPr lang="en-US" altLang="zh-CN" sz="2000" baseline="0" dirty="0" err="1"/>
              <a:t>Grossglauser</a:t>
            </a:r>
            <a:r>
              <a:rPr lang="en-US" altLang="zh-CN" sz="2000" baseline="0" dirty="0"/>
              <a:t> and D. </a:t>
            </a:r>
            <a:r>
              <a:rPr lang="en-US" altLang="zh-CN" sz="2000" baseline="0" dirty="0" err="1"/>
              <a:t>Tse</a:t>
            </a:r>
            <a:r>
              <a:rPr lang="en-US" altLang="zh-CN" sz="2000" baseline="0" dirty="0"/>
              <a:t>, “Mobility increases the capacity of ad </a:t>
            </a:r>
            <a:r>
              <a:rPr lang="en-US" altLang="zh-CN" sz="2000" baseline="0" dirty="0" smtClean="0"/>
              <a:t>hoc wireless </a:t>
            </a:r>
            <a:r>
              <a:rPr lang="en-US" altLang="zh-CN" sz="2000" baseline="0" dirty="0"/>
              <a:t>networks,” </a:t>
            </a:r>
            <a:r>
              <a:rPr lang="en-US" altLang="zh-CN" sz="2000" i="1" baseline="0" dirty="0"/>
              <a:t>IEEE/ACM Transactions on Networking</a:t>
            </a:r>
            <a:r>
              <a:rPr lang="en-US" altLang="zh-CN" sz="2000" baseline="0" dirty="0"/>
              <a:t>, vol. </a:t>
            </a:r>
            <a:r>
              <a:rPr lang="en-US" altLang="zh-CN" sz="2000" baseline="0" dirty="0" smtClean="0"/>
              <a:t>10, no</a:t>
            </a:r>
            <a:r>
              <a:rPr lang="en-US" altLang="zh-CN" sz="2000" baseline="0" dirty="0"/>
              <a:t>. 4, pp. 477–486, </a:t>
            </a:r>
            <a:r>
              <a:rPr lang="en-US" altLang="zh-CN" sz="2000" baseline="0" dirty="0" smtClean="0"/>
              <a:t>2002</a:t>
            </a:r>
          </a:p>
          <a:p>
            <a:pPr>
              <a:defRPr/>
            </a:pPr>
            <a:r>
              <a:rPr lang="en-US" altLang="zh-CN" sz="2000" b="1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[3] </a:t>
            </a:r>
            <a:r>
              <a:rPr lang="en-US" altLang="zh-CN" sz="2000" baseline="0" dirty="0" err="1"/>
              <a:t>Garetto</a:t>
            </a:r>
            <a:r>
              <a:rPr lang="en-US" altLang="zh-CN" sz="2000" baseline="0" dirty="0"/>
              <a:t>, M.; </a:t>
            </a:r>
            <a:r>
              <a:rPr lang="en-US" altLang="zh-CN" sz="2000" baseline="0" dirty="0" err="1"/>
              <a:t>Leonardi</a:t>
            </a:r>
            <a:r>
              <a:rPr lang="en-US" altLang="zh-CN" sz="2000" baseline="0" dirty="0"/>
              <a:t>, E., "Restricted Mobility Improves Delay-Throughput Tradeoffs in Mobile Ad Hoc Networks," Information Theory, IEEE Transactions on , vol.56, no.10, pp.5016,5029, Oct. </a:t>
            </a:r>
            <a:r>
              <a:rPr lang="en-US" altLang="zh-CN" sz="2000" baseline="0" dirty="0" smtClean="0"/>
              <a:t>2010</a:t>
            </a:r>
          </a:p>
          <a:p>
            <a:pPr>
              <a:defRPr/>
            </a:pPr>
            <a:r>
              <a:rPr lang="en-US" altLang="zh-CN" sz="20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[4] </a:t>
            </a:r>
            <a:r>
              <a:rPr lang="en-US" altLang="zh-CN" sz="2000" baseline="0" dirty="0"/>
              <a:t>S Yao, X Wang, X </a:t>
            </a:r>
            <a:r>
              <a:rPr lang="en-US" altLang="zh-CN" sz="2000" baseline="0" dirty="0" err="1"/>
              <a:t>Tian</a:t>
            </a:r>
            <a:r>
              <a:rPr lang="en-US" altLang="zh-CN" sz="2000" baseline="0" dirty="0"/>
              <a:t>, Q </a:t>
            </a:r>
            <a:r>
              <a:rPr lang="en-US" altLang="zh-CN" sz="2000" baseline="0" dirty="0" smtClean="0"/>
              <a:t>Zhang, “Delay-Throughput </a:t>
            </a:r>
            <a:r>
              <a:rPr lang="en-US" altLang="zh-CN" sz="2000" baseline="0" dirty="0"/>
              <a:t>Tradeoff with </a:t>
            </a:r>
            <a:r>
              <a:rPr lang="en-US" altLang="zh-CN" sz="2000" baseline="0" dirty="0" smtClean="0"/>
              <a:t>Correlated Mobility </a:t>
            </a:r>
            <a:r>
              <a:rPr lang="en-US" altLang="zh-CN" sz="2000" baseline="0" dirty="0"/>
              <a:t>of Ad-Hoc </a:t>
            </a:r>
            <a:r>
              <a:rPr lang="en-US" altLang="zh-CN" sz="2000" baseline="0" dirty="0" smtClean="0"/>
              <a:t>Networks,” </a:t>
            </a:r>
            <a:r>
              <a:rPr lang="pt-BR" altLang="zh-CN" sz="2000" baseline="0" dirty="0"/>
              <a:t>in Proc. IEEE INFOCOM, </a:t>
            </a:r>
            <a:r>
              <a:rPr lang="pt-BR" altLang="zh-CN" sz="2000" baseline="0" dirty="0" smtClean="0"/>
              <a:t>Toronto , Canada, </a:t>
            </a:r>
            <a:r>
              <a:rPr lang="pt-BR" altLang="zh-CN" sz="2000" baseline="0" dirty="0"/>
              <a:t>April </a:t>
            </a:r>
            <a:r>
              <a:rPr lang="pt-BR" altLang="zh-CN" sz="2000" baseline="0" dirty="0" smtClean="0"/>
              <a:t>2014.</a:t>
            </a:r>
            <a:endParaRPr lang="en-US" altLang="zh-CN" sz="2000" baseline="0" dirty="0"/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CN" sz="18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CN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CN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zh-CN" altLang="en-US" sz="180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eaLnBrk="1" hangingPunct="1">
              <a:defRPr/>
            </a:pPr>
            <a:endParaRPr lang="zh-CN" altLang="en-US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zh-CN" altLang="en-US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zh-CN" altLang="en-US" sz="2200" i="1" baseline="0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200" i="1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sym typeface="Arial" panose="020B0604020202020204" pitchFamily="34" charset="0"/>
              </a:rPr>
              <a:t>    </a:t>
            </a:r>
          </a:p>
        </p:txBody>
      </p:sp>
    </p:spTree>
  </p:cSld>
  <p:clrMapOvr>
    <a:masterClrMapping/>
  </p:clrMapOvr>
  <p:transition advTm="1854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q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2400" b="1">
                <a:solidFill>
                  <a:srgbClr val="00006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 New Roman" panose="02020603050405020304" pitchFamily="18" charset="0"/>
              <a:buChar char="–"/>
              <a:defRPr sz="2000" i="1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6E5F81-5B41-4F14-8467-9E9E52379E9C}" type="slidenum">
              <a:rPr lang="en-US" altLang="zh-CN" sz="1400" smtClean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zh-CN" altLang="en-US" sz="1400" smtClean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286000"/>
            <a:ext cx="9144000" cy="1524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3200" b="1" i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Thank you!</a:t>
            </a:r>
            <a:endParaRPr lang="zh-CN" sz="3200" b="1" i="0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</p:spTree>
  </p:cSld>
  <p:clrMapOvr>
    <a:masterClrMapping/>
  </p:clrMapOvr>
  <p:transition advTm="132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q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2400" b="1">
                <a:solidFill>
                  <a:srgbClr val="00006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 New Roman" panose="02020603050405020304" pitchFamily="18" charset="0"/>
              <a:buChar char="–"/>
              <a:defRPr sz="2000" i="1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FADDCD5-D8F2-4BEF-A4B8-A4FFEF97CD09}" type="slidenum">
              <a:rPr lang="en-US" altLang="zh-CN" sz="1800" smtClean="0">
                <a:solidFill>
                  <a:schemeClr val="folHlink"/>
                </a:solidFill>
                <a:latin typeface="Monotype Corsiva" panose="03010101010201010101" pitchFamily="66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zh-CN" altLang="en-US" sz="1800" smtClean="0">
              <a:solidFill>
                <a:schemeClr val="folHlin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15925" y="214313"/>
            <a:ext cx="824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44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Background</a:t>
            </a:r>
            <a:endParaRPr lang="en-US" altLang="zh-CN" sz="4400" i="1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466725" y="1025525"/>
                <a:ext cx="8640763" cy="395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q"/>
                  <a:defRPr sz="28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Ø"/>
                  <a:defRPr sz="2400" b="1">
                    <a:solidFill>
                      <a:srgbClr val="000066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Font typeface="Times New Roman" panose="02020603050405020304" pitchFamily="18" charset="0"/>
                  <a:buChar char="–"/>
                  <a:defRPr sz="2000" i="1">
                    <a:solidFill>
                      <a:srgbClr val="5F5F5F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100000"/>
                  <a:buChar char="o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CN" sz="2200" b="1" baseline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Per Node Capacity</a:t>
                </a:r>
              </a:p>
              <a:p>
                <a:pPr lvl="1" eaLnBrk="1" hangingPunct="1">
                  <a:defRPr/>
                </a:pPr>
                <a:r>
                  <a:rPr lang="en-US" altLang="zh-CN" sz="1800" b="1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When n identical randomly located </a:t>
                </a:r>
                <a:r>
                  <a:rPr lang="en-US" altLang="zh-CN" sz="1800" b="1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ndoes</a:t>
                </a:r>
                <a:r>
                  <a:rPr lang="en-US" altLang="zh-CN" sz="1800" b="1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, each capable of </a:t>
                </a:r>
                <a:r>
                  <a:rPr lang="en-US" altLang="zh-CN" sz="1800" b="1" baseline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transmitting average </a:t>
                </a:r>
                <a:r>
                  <a:rPr lang="en-US" altLang="zh-CN" sz="1800" b="1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W bits per second and using a fixed range, form a wireless network, the throughput</a:t>
                </a:r>
                <a14:m>
                  <m:oMath xmlns:m="http://schemas.openxmlformats.org/officeDocument/2006/math">
                    <m:r>
                      <a:rPr lang="en-US" altLang="zh-CN" sz="1800" b="1" i="0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 </m:t>
                    </m:r>
                    <m:r>
                      <a:rPr lang="zh-CN" altLang="en-US" sz="1800" i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𝛌</m:t>
                    </m:r>
                    <m:d>
                      <m:dPr>
                        <m:ctrlPr>
                          <a:rPr lang="en-US" altLang="zh-CN" sz="1800" b="1" i="1" baseline="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1800" b="1" i="1" baseline="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altLang="zh-CN" sz="1800" b="1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 is defined as the average maximum </a:t>
                </a:r>
                <a:r>
                  <a:rPr lang="en-US" altLang="zh-CN" sz="1800" b="1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bit.meters</a:t>
                </a:r>
                <a:r>
                  <a:rPr lang="en-US" altLang="zh-CN" sz="1800" b="1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 per second a node can achieve. </a:t>
                </a:r>
              </a:p>
              <a:p>
                <a:pPr lvl="1" eaLnBrk="1" hangingPunct="1">
                  <a:defRPr/>
                </a:pPr>
                <a:r>
                  <a:rPr lang="en-US" altLang="zh-CN" sz="1800" b="1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P.Kumar</a:t>
                </a:r>
                <a:r>
                  <a:rPr lang="en-US" altLang="zh-CN" sz="1800" b="1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1800" b="1" i="1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𝛌</m:t>
                    </m:r>
                    <m:r>
                      <a:rPr lang="en-US" altLang="zh-CN" sz="1800" b="1" i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zh-CN" altLang="en-US" sz="1800" b="1" i="1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𝜽</m:t>
                    </m:r>
                    <m:r>
                      <a:rPr lang="en-US" altLang="zh-CN" sz="1800" b="1" i="1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f>
                      <m:fPr>
                        <m:ctrlPr>
                          <a:rPr lang="en-US" altLang="zh-CN" sz="1800" b="1" i="1" baseline="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1800" b="1" i="1" baseline="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1800" b="1" i="1" baseline="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𝒏</m:t>
                        </m:r>
                        <m:rad>
                          <m:radPr>
                            <m:degHide m:val="on"/>
                            <m:ctrlPr>
                              <a:rPr lang="en-US" altLang="zh-CN" sz="1800" b="1" i="1" baseline="0" dirty="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800" b="1" i="1" baseline="0" dirty="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𝒍𝒐𝒈𝒏</m:t>
                            </m:r>
                          </m:e>
                        </m:rad>
                      </m:den>
                    </m:f>
                    <m:r>
                      <a:rPr lang="en-US" altLang="zh-CN" sz="1800" b="1" i="1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endParaRPr lang="en-US" altLang="zh-CN" sz="1800" b="1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lvl="1" eaLnBrk="1" hangingPunct="1">
                  <a:defRPr/>
                </a:pPr>
                <a:r>
                  <a:rPr lang="en-US" altLang="zh-CN" sz="1800" b="1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D. </a:t>
                </a:r>
                <a:r>
                  <a:rPr lang="en-US" altLang="zh-CN" sz="1800" b="1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Tse</a:t>
                </a:r>
                <a:r>
                  <a:rPr lang="en-US" altLang="zh-CN" sz="1800" b="1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 in Mobility </a:t>
                </a:r>
                <a14:m>
                  <m:oMath xmlns:m="http://schemas.openxmlformats.org/officeDocument/2006/math">
                    <m:r>
                      <a:rPr lang="zh-CN" altLang="en-US" sz="1800" b="1" i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𝛌</m:t>
                    </m:r>
                    <m:r>
                      <a:rPr lang="en-US" altLang="zh-CN" sz="1800" b="1" i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zh-CN" altLang="en-US" sz="1800" b="1" i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𝜽</m:t>
                    </m:r>
                    <m:r>
                      <a:rPr lang="en-US" altLang="zh-CN" sz="1800" b="1" i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a:rPr lang="en-US" altLang="zh-CN" sz="1800" b="1" i="1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𝟏</m:t>
                    </m:r>
                    <m:r>
                      <a:rPr lang="en-US" altLang="zh-CN" sz="1800" b="1" i="1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endParaRPr lang="en-US" altLang="zh-CN" sz="1800" b="1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r>
                  <a:rPr lang="en-US" altLang="zh-CN" sz="2200" b="1" baseline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Inhomogeneous Model</a:t>
                </a:r>
              </a:p>
              <a:p>
                <a:pPr lvl="1" eaLnBrk="1" hangingPunct="1">
                  <a:defRPr/>
                </a:pPr>
                <a:r>
                  <a:rPr lang="en-US" altLang="zh-CN" sz="1800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In </a:t>
                </a:r>
                <a:r>
                  <a:rPr lang="en-US" altLang="zh-CN" sz="1800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recents</a:t>
                </a:r>
                <a:r>
                  <a:rPr lang="en-US" altLang="zh-CN" sz="1800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 works, some </a:t>
                </a:r>
                <a:r>
                  <a:rPr lang="en-US" altLang="zh-CN" sz="1800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inhomogenous</a:t>
                </a:r>
                <a:r>
                  <a:rPr lang="en-US" altLang="zh-CN" sz="1800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 model are proposed.</a:t>
                </a:r>
              </a:p>
              <a:p>
                <a:pPr lvl="1" eaLnBrk="1" hangingPunct="1">
                  <a:defRPr/>
                </a:pPr>
                <a:r>
                  <a:rPr lang="en-US" altLang="zh-CN" sz="1800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Home point, node</a:t>
                </a:r>
              </a:p>
              <a:p>
                <a:pPr lvl="1" eaLnBrk="1" hangingPunct="1">
                  <a:defRPr/>
                </a:pPr>
                <a:endParaRPr lang="en-US" altLang="zh-CN" sz="1800" i="1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 lvl="1" eaLnBrk="1" hangingPunct="1">
                  <a:defRPr/>
                </a:pPr>
                <a14:m>
                  <m:oMath xmlns:m="http://schemas.openxmlformats.org/officeDocument/2006/math">
                    <m:r>
                      <a:rPr lang="zh-CN" altLang="en-US" sz="1800" i="1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𝚽</m:t>
                    </m:r>
                    <m:d>
                      <m:dPr>
                        <m:ctrlPr>
                          <a:rPr lang="en-US" altLang="zh-CN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𝒓</m:t>
                        </m:r>
                      </m:e>
                    </m:d>
                    <m:r>
                      <a:rPr lang="en-US" altLang="zh-CN" sz="1800" b="1" i="1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en-US" altLang="zh-CN" sz="1800" b="1" i="1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𝒎𝒊𝒏</m:t>
                    </m:r>
                    <m:r>
                      <a:rPr lang="en-US" altLang="zh-CN" sz="1800" b="1" i="1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pPr>
                      <m:e>
                        <m:r>
                          <a:rPr lang="en-US" altLang="zh-CN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𝒓</m:t>
                        </m:r>
                      </m:e>
                      <m:sup>
                        <m:r>
                          <a:rPr lang="en-US" altLang="zh-CN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−</m:t>
                        </m:r>
                        <m:r>
                          <a:rPr lang="zh-CN" altLang="en-US" sz="1800" b="1" i="1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𝜹</m:t>
                        </m:r>
                      </m:sup>
                    </m:sSup>
                    <m:r>
                      <a:rPr lang="en-US" altLang="zh-CN" sz="1800" b="1" i="1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</m:t>
                    </m:r>
                    <m:r>
                      <a:rPr lang="en-US" altLang="zh-CN" sz="1800" b="1" i="1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𝟏</m:t>
                    </m:r>
                    <m:r>
                      <a:rPr lang="en-US" altLang="zh-CN" sz="1800" b="1" i="1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r>
                  <a:rPr lang="en-US" altLang="zh-CN" sz="1800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/A</a:t>
                </a:r>
              </a:p>
              <a:p>
                <a:pPr marL="457200" lvl="1" indent="0" eaLnBrk="1" hangingPunct="1">
                  <a:buNone/>
                  <a:defRPr/>
                </a:pPr>
                <a:endParaRPr lang="en-US" altLang="zh-CN" sz="18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lvl="1" eaLnBrk="1" hangingPunct="1">
                  <a:defRPr/>
                </a:pPr>
                <a:endParaRPr lang="en-US" altLang="zh-CN" sz="1800" baseline="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en-US" altLang="zh-CN" sz="18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en-US" altLang="zh-CN" sz="22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en-US" altLang="zh-CN" sz="22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  <a:sym typeface="Arial" panose="020B0604020202020204" pitchFamily="34" charset="0"/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zh-CN" altLang="en-US" sz="1800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  <a:sym typeface="Arial" panose="020B0604020202020204" pitchFamily="34" charset="0"/>
                </a:endParaRPr>
              </a:p>
              <a:p>
                <a:pPr eaLnBrk="1" hangingPunct="1">
                  <a:defRPr/>
                </a:pPr>
                <a:endParaRPr lang="zh-CN" altLang="en-US" sz="22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zh-CN" altLang="en-US" sz="22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zh-CN" altLang="en-US" sz="2200" i="1" baseline="0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  <a:sym typeface="Arial" panose="020B0604020202020204" pitchFamily="34" charset="0"/>
                </a:endParaRPr>
              </a:p>
              <a:p>
                <a:pPr eaLnBrk="1" hangingPunct="1">
                  <a:buClr>
                    <a:schemeClr val="tx2"/>
                  </a:buClr>
                  <a:buFont typeface="Wingdings" panose="05000000000000000000" pitchFamily="2" charset="2"/>
                  <a:buNone/>
                  <a:defRPr/>
                </a:pPr>
                <a:r>
                  <a:rPr lang="zh-CN" altLang="en-US" sz="2200" i="1" baseline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  <a:sym typeface="Arial" panose="020B0604020202020204" pitchFamily="34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6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725" y="1025525"/>
                <a:ext cx="8640763" cy="3952875"/>
              </a:xfrm>
              <a:prstGeom prst="rect">
                <a:avLst/>
              </a:prstGeom>
              <a:blipFill rotWithShape="0">
                <a:blip r:embed="rId2"/>
                <a:stretch>
                  <a:fillRect l="-847" t="-924" r="-1482" b="-1941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393" y="4562762"/>
            <a:ext cx="3638095" cy="2295238"/>
          </a:xfrm>
          <a:prstGeom prst="rect">
            <a:avLst/>
          </a:prstGeom>
        </p:spPr>
      </p:pic>
    </p:spTree>
  </p:cSld>
  <p:clrMapOvr>
    <a:masterClrMapping/>
  </p:clrMapOvr>
  <p:transition advTm="10261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q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2400" b="1">
                <a:solidFill>
                  <a:srgbClr val="00006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 New Roman" panose="02020603050405020304" pitchFamily="18" charset="0"/>
              <a:buChar char="–"/>
              <a:defRPr sz="2000" i="1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FADDCD5-D8F2-4BEF-A4B8-A4FFEF97CD09}" type="slidenum">
              <a:rPr lang="en-US" altLang="zh-CN" sz="1800" smtClean="0">
                <a:solidFill>
                  <a:schemeClr val="folHlink"/>
                </a:solidFill>
                <a:latin typeface="Monotype Corsiva" panose="03010101010201010101" pitchFamily="66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zh-CN" altLang="en-US" sz="1800" smtClean="0">
              <a:solidFill>
                <a:schemeClr val="folHlin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15925" y="214313"/>
            <a:ext cx="824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44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Motivation</a:t>
            </a:r>
            <a:endParaRPr lang="en-US" altLang="zh-CN" sz="4400" i="1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6725" y="1025525"/>
            <a:ext cx="8640763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q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2400" b="1">
                <a:solidFill>
                  <a:srgbClr val="00006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 New Roman" panose="02020603050405020304" pitchFamily="18" charset="0"/>
              <a:buChar char="–"/>
              <a:defRPr sz="2000" i="1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2200" b="1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Inhomogeneity</a:t>
            </a:r>
          </a:p>
          <a:p>
            <a:pPr lvl="1" eaLnBrk="1" hangingPunct="1">
              <a:defRPr/>
            </a:pPr>
            <a:r>
              <a:rPr lang="en-US" altLang="zh-CN" sz="18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Prevalent in real life</a:t>
            </a:r>
          </a:p>
          <a:p>
            <a:pPr lvl="1" eaLnBrk="1" hangingPunct="1">
              <a:defRPr/>
            </a:pPr>
            <a:r>
              <a:rPr lang="en-US" altLang="zh-CN" sz="18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Fans, residents</a:t>
            </a:r>
          </a:p>
          <a:p>
            <a:pPr lvl="1" eaLnBrk="1" hangingPunct="1">
              <a:defRPr/>
            </a:pPr>
            <a:endParaRPr lang="en-US" altLang="zh-CN" sz="1800" b="1" baseline="0" dirty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marL="457200" lvl="1" indent="0" eaLnBrk="1" hangingPunct="1">
              <a:buNone/>
              <a:defRPr/>
            </a:pPr>
            <a:endParaRPr lang="en-US" altLang="zh-CN" sz="1800" b="1" baseline="0" dirty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r>
              <a:rPr lang="en-US" altLang="zh-CN" sz="2200" b="1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Mobility</a:t>
            </a:r>
          </a:p>
          <a:p>
            <a:pPr lvl="1" eaLnBrk="1" hangingPunct="1">
              <a:defRPr/>
            </a:pPr>
            <a:r>
              <a:rPr lang="en-US" altLang="zh-CN" sz="18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i.i.d</a:t>
            </a:r>
            <a:endParaRPr lang="en-US" altLang="zh-CN" sz="1800" b="1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r>
              <a:rPr lang="en-US" altLang="zh-CN" sz="18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“jump” due to the “attraction”</a:t>
            </a:r>
          </a:p>
          <a:p>
            <a:pPr lvl="1" eaLnBrk="1" hangingPunct="1">
              <a:defRPr/>
            </a:pPr>
            <a:endParaRPr lang="en-US" altLang="zh-CN" sz="1800" b="1" baseline="0" dirty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marL="457200" lvl="1" indent="0" eaLnBrk="1" hangingPunct="1">
              <a:buNone/>
              <a:defRPr/>
            </a:pPr>
            <a:endParaRPr lang="en-US" altLang="zh-CN" sz="18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r>
              <a:rPr lang="en-US" altLang="zh-CN" sz="2200" b="1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Applications</a:t>
            </a:r>
          </a:p>
          <a:p>
            <a:pPr lvl="1" eaLnBrk="1" hangingPunct="1">
              <a:defRPr/>
            </a:pPr>
            <a:r>
              <a:rPr lang="en-US" altLang="zh-CN" sz="1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Dissemination of a disease</a:t>
            </a:r>
          </a:p>
          <a:p>
            <a:pPr lvl="1" eaLnBrk="1" hangingPunct="1">
              <a:defRPr/>
            </a:pPr>
            <a:r>
              <a:rPr lang="en-US" altLang="zh-CN" sz="18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Spread of a rumor</a:t>
            </a:r>
          </a:p>
          <a:p>
            <a:pPr lvl="1" eaLnBrk="1" hangingPunct="1">
              <a:defRPr/>
            </a:pPr>
            <a:r>
              <a:rPr lang="en-US" altLang="zh-CN" sz="1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Conversion of a fan</a:t>
            </a:r>
          </a:p>
          <a:p>
            <a:pPr lvl="1" eaLnBrk="1" hangingPunct="1">
              <a:defRPr/>
            </a:pPr>
            <a:r>
              <a:rPr lang="en-US" altLang="zh-CN" sz="18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Migration</a:t>
            </a:r>
            <a:endParaRPr lang="en-US" altLang="zh-CN" sz="1800" b="1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18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sz="1800" baseline="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CN" sz="18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CN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CN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zh-CN" altLang="en-US" sz="180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eaLnBrk="1" hangingPunct="1">
              <a:defRPr/>
            </a:pPr>
            <a:endParaRPr lang="zh-CN" altLang="en-US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zh-CN" altLang="en-US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zh-CN" altLang="en-US" sz="2200" i="1" baseline="0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200" i="1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sym typeface="Arial" panose="020B0604020202020204" pitchFamily="34" charset="0"/>
              </a:rPr>
              <a:t>   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0701" y="4591139"/>
            <a:ext cx="2370899" cy="1517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187" y="1317443"/>
            <a:ext cx="2030355" cy="14892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214" y="1025525"/>
            <a:ext cx="1850008" cy="27495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75" y="4591139"/>
            <a:ext cx="2023167" cy="151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15992"/>
      </p:ext>
    </p:extLst>
  </p:cSld>
  <p:clrMapOvr>
    <a:masterClrMapping/>
  </p:clrMapOvr>
  <p:transition advTm="3963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q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2400" b="1">
                <a:solidFill>
                  <a:srgbClr val="00006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 New Roman" panose="02020603050405020304" pitchFamily="18" charset="0"/>
              <a:buChar char="–"/>
              <a:defRPr sz="2000" i="1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5DA36B7-4906-4D3B-A207-9284496B476D}" type="slidenum">
              <a:rPr lang="en-US" altLang="zh-CN" sz="1800" smtClean="0">
                <a:solidFill>
                  <a:schemeClr val="folHlink"/>
                </a:solidFill>
                <a:latin typeface="Monotype Corsiva" panose="03010101010201010101" pitchFamily="66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zh-CN" altLang="en-US" sz="1800" smtClean="0">
              <a:solidFill>
                <a:schemeClr val="folHlin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219" name="灯片编号占位符 4"/>
          <p:cNvSpPr txBox="1">
            <a:spLocks noChangeArrowheads="1"/>
          </p:cNvSpPr>
          <p:nvPr/>
        </p:nvSpPr>
        <p:spPr bwMode="auto">
          <a:xfrm>
            <a:off x="8229600" y="6553200"/>
            <a:ext cx="76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q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2400" b="1">
                <a:solidFill>
                  <a:srgbClr val="00006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 New Roman" panose="02020603050405020304" pitchFamily="18" charset="0"/>
              <a:buChar char="–"/>
              <a:defRPr sz="2000" i="1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0D1673B-7DC4-43E7-BCA2-CBFEC907EEE1}" type="slidenum">
              <a:rPr lang="en-US" altLang="zh-CN" sz="1800" baseline="0">
                <a:solidFill>
                  <a:schemeClr val="folHlink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zh-CN" altLang="zh-CN" sz="1800" baseline="0">
              <a:solidFill>
                <a:schemeClr val="folHlink"/>
              </a:solidFill>
              <a:latin typeface="Monotype Corsiva" panose="03010101010201010101" pitchFamily="66" charset="0"/>
              <a:ea typeface="宋体" panose="02010600030101010101" pitchFamily="2" charset="-122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Outline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990600"/>
            <a:ext cx="8077200" cy="5410200"/>
          </a:xfrm>
        </p:spPr>
        <p:txBody>
          <a:bodyPr/>
          <a:lstStyle/>
          <a:p>
            <a:pPr eaLnBrk="1" hangingPunct="1">
              <a:defRPr/>
            </a:pPr>
            <a:endParaRPr lang="en-US" altLang="zh-CN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0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Introduction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Network Model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000" b="1" dirty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Analysis of  </a:t>
            </a:r>
            <a:r>
              <a:rPr lang="en-US" altLang="zh-CN" sz="20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No-jump </a:t>
            </a:r>
            <a:r>
              <a:rPr lang="en-US" altLang="zh-CN" sz="2000" b="1" dirty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Situation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0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Analysis of </a:t>
            </a:r>
            <a:r>
              <a:rPr lang="en-US" altLang="zh-CN" sz="2000" b="1" dirty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Jump </a:t>
            </a:r>
            <a:r>
              <a:rPr lang="en-US" altLang="zh-CN" sz="20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Situation</a:t>
            </a:r>
            <a:endParaRPr lang="zh-CN" sz="2000" b="1" dirty="0" smtClean="0">
              <a:solidFill>
                <a:srgbClr val="96969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0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Simulation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0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anose="02010609060101010101" pitchFamily="49" charset="-122"/>
              </a:rPr>
              <a:t>Conclusion and Future work </a:t>
            </a:r>
          </a:p>
        </p:txBody>
      </p:sp>
    </p:spTree>
  </p:cSld>
  <p:clrMapOvr>
    <a:masterClrMapping/>
  </p:clrMapOvr>
  <p:transition advTm="265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q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2400" b="1">
                <a:solidFill>
                  <a:srgbClr val="00006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 New Roman" panose="02020603050405020304" pitchFamily="18" charset="0"/>
              <a:buChar char="–"/>
              <a:defRPr sz="2000" i="1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FADDCD5-D8F2-4BEF-A4B8-A4FFEF97CD09}" type="slidenum">
              <a:rPr lang="en-US" altLang="zh-CN" sz="1800" smtClean="0">
                <a:solidFill>
                  <a:schemeClr val="folHlink"/>
                </a:solidFill>
                <a:latin typeface="Monotype Corsiva" panose="03010101010201010101" pitchFamily="66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zh-CN" altLang="en-US" sz="1800" smtClean="0">
              <a:solidFill>
                <a:schemeClr val="folHlin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15925" y="214313"/>
            <a:ext cx="824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4400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Network</a:t>
            </a:r>
            <a:r>
              <a:rPr lang="en-US" altLang="zh-CN" sz="4400" i="1" baseline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en-US" altLang="zh-CN" sz="4400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466725" y="1025525"/>
                <a:ext cx="8640763" cy="395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q"/>
                  <a:defRPr sz="28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Ø"/>
                  <a:defRPr sz="2400" b="1">
                    <a:solidFill>
                      <a:srgbClr val="000066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Font typeface="Times New Roman" panose="02020603050405020304" pitchFamily="18" charset="0"/>
                  <a:buChar char="–"/>
                  <a:defRPr sz="2000" i="1">
                    <a:solidFill>
                      <a:srgbClr val="5F5F5F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100000"/>
                  <a:buChar char="o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CN" sz="2200" b="1" baseline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Parameters</a:t>
                </a:r>
                <a:endParaRPr lang="en-US" altLang="zh-CN" sz="18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lvl="1" eaLnBrk="1" hangingPunct="1">
                  <a:defRPr/>
                </a:pPr>
                <a:r>
                  <a:rPr lang="en-US" altLang="zh-CN" sz="1800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R the equivalent radius of the whole region, which is a </a:t>
                </a:r>
                <a:r>
                  <a:rPr lang="en-US" altLang="zh-CN" sz="1800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wraping</a:t>
                </a:r>
                <a:r>
                  <a:rPr lang="en-US" altLang="zh-CN" sz="1800" baseline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-</a:t>
                </a:r>
                <a:r>
                  <a:rPr lang="en-US" altLang="zh-CN" sz="1800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around plate</a:t>
                </a:r>
              </a:p>
              <a:p>
                <a:pPr lvl="1" eaLnBrk="1" hangingPunct="1">
                  <a:defRPr/>
                </a:pPr>
                <a:r>
                  <a:rPr lang="en-US" altLang="zh-CN" sz="1800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r the distance of a node from its home point</a:t>
                </a:r>
              </a:p>
              <a:p>
                <a:pPr lvl="1" eaLnBrk="1" hangingPunct="1">
                  <a:defRPr/>
                </a:pPr>
                <a:r>
                  <a:rPr lang="en-US" altLang="zh-CN" sz="1800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x the distance of a node from a home point</a:t>
                </a:r>
              </a:p>
              <a:p>
                <a:pPr lvl="1" eaLnBrk="1" hangingPunct="1">
                  <a:defRPr/>
                </a:pPr>
                <a:r>
                  <a:rPr lang="en-US" altLang="zh-CN" sz="1800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d the transmission range of a node</a:t>
                </a:r>
              </a:p>
              <a:p>
                <a:pPr lvl="1" eaLnBrk="1" hangingPunct="1">
                  <a:defRPr/>
                </a:pPr>
                <a:r>
                  <a:rPr lang="en-US" altLang="zh-CN" sz="1800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n the overall number of the nodes</a:t>
                </a:r>
              </a:p>
              <a:p>
                <a:pPr lvl="1" eaLnBrk="1" hangingPunct="1">
                  <a:defRPr/>
                </a:pPr>
                <a:r>
                  <a:rPr lang="en-US" altLang="zh-CN" sz="1800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m the number of home points</a:t>
                </a:r>
              </a:p>
              <a:p>
                <a:pPr lvl="1" eaLnBrk="1" hangingPunct="1">
                  <a:defRPr/>
                </a:pPr>
                <a:endParaRPr lang="en-US" altLang="zh-CN" sz="18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r>
                  <a:rPr lang="en-US" altLang="zh-CN" sz="2200" b="1" baseline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Uniform distribution– for home points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1" i="1" baseline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𝒑</m:t>
                      </m:r>
                      <m:r>
                        <a:rPr lang="en-US" altLang="zh-CN" sz="2200" b="1" i="1" baseline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200" b="1" i="1" baseline="0" smtClean="0"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2200" b="1" i="1" baseline="0" smtClean="0"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𝟏</m:t>
                          </m:r>
                        </m:num>
                        <m:den>
                          <m:r>
                            <a:rPr lang="zh-CN" altLang="en-US" sz="2200" b="1" i="1" baseline="0" smtClean="0"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altLang="zh-CN" sz="2200" b="1" i="1" baseline="0" smtClean="0"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200" b="1" i="1" baseline="0" smtClean="0"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altLang="zh-CN" sz="2200" b="1" i="1" baseline="0" smtClean="0"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marL="457200" lvl="1" indent="0" eaLnBrk="1" hangingPunct="1">
                  <a:buNone/>
                  <a:defRPr/>
                </a:pPr>
                <a:endParaRPr lang="en-US" altLang="zh-CN" sz="18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lvl="1" eaLnBrk="1" hangingPunct="1">
                  <a:defRPr/>
                </a:pPr>
                <a:endParaRPr lang="en-US" altLang="zh-CN" sz="1800" baseline="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en-US" altLang="zh-CN" sz="18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en-US" altLang="zh-CN" sz="22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en-US" altLang="zh-CN" sz="22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  <a:sym typeface="Arial" panose="020B0604020202020204" pitchFamily="34" charset="0"/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zh-CN" altLang="en-US" sz="1800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  <a:sym typeface="Arial" panose="020B0604020202020204" pitchFamily="34" charset="0"/>
                </a:endParaRPr>
              </a:p>
              <a:p>
                <a:pPr eaLnBrk="1" hangingPunct="1">
                  <a:defRPr/>
                </a:pPr>
                <a:endParaRPr lang="zh-CN" altLang="en-US" sz="22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zh-CN" altLang="en-US" sz="22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zh-CN" altLang="en-US" sz="2200" i="1" baseline="0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  <a:sym typeface="Arial" panose="020B0604020202020204" pitchFamily="34" charset="0"/>
                </a:endParaRPr>
              </a:p>
              <a:p>
                <a:pPr eaLnBrk="1" hangingPunct="1">
                  <a:buClr>
                    <a:schemeClr val="tx2"/>
                  </a:buClr>
                  <a:buFont typeface="Wingdings" panose="05000000000000000000" pitchFamily="2" charset="2"/>
                  <a:buNone/>
                  <a:defRPr/>
                </a:pPr>
                <a:r>
                  <a:rPr lang="zh-CN" altLang="en-US" sz="2200" i="1" baseline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  <a:sym typeface="Arial" panose="020B0604020202020204" pitchFamily="34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6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725" y="1025525"/>
                <a:ext cx="8640763" cy="3952875"/>
              </a:xfrm>
              <a:prstGeom prst="rect">
                <a:avLst/>
              </a:prstGeom>
              <a:blipFill rotWithShape="0">
                <a:blip r:embed="rId2"/>
                <a:stretch>
                  <a:fillRect l="-847" t="-92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587664"/>
      </p:ext>
    </p:extLst>
  </p:cSld>
  <p:clrMapOvr>
    <a:masterClrMapping/>
  </p:clrMapOvr>
  <p:transition advTm="2021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q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2400" b="1">
                <a:solidFill>
                  <a:srgbClr val="00006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 New Roman" panose="02020603050405020304" pitchFamily="18" charset="0"/>
              <a:buChar char="–"/>
              <a:defRPr sz="2000" i="1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FADDCD5-D8F2-4BEF-A4B8-A4FFEF97CD09}" type="slidenum">
              <a:rPr lang="en-US" altLang="zh-CN" sz="1800" smtClean="0">
                <a:solidFill>
                  <a:schemeClr val="folHlink"/>
                </a:solidFill>
                <a:latin typeface="Monotype Corsiva" panose="03010101010201010101" pitchFamily="66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zh-CN" altLang="en-US" sz="1800" smtClean="0">
              <a:solidFill>
                <a:schemeClr val="folHlin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15925" y="214313"/>
            <a:ext cx="824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4400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Network</a:t>
            </a:r>
            <a:r>
              <a:rPr lang="en-US" altLang="zh-CN" sz="4400" i="1" baseline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en-US" altLang="zh-CN" sz="4400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466725" y="1025525"/>
                <a:ext cx="8640763" cy="395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q"/>
                  <a:defRPr sz="28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Ø"/>
                  <a:defRPr sz="2400" b="1">
                    <a:solidFill>
                      <a:srgbClr val="000066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Font typeface="Times New Roman" panose="02020603050405020304" pitchFamily="18" charset="0"/>
                  <a:buChar char="–"/>
                  <a:defRPr sz="2000" i="1">
                    <a:solidFill>
                      <a:srgbClr val="5F5F5F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100000"/>
                  <a:buChar char="o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ü"/>
                  <a:defRPr sz="1600" b="1" i="1">
                    <a:solidFill>
                      <a:srgbClr val="660066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CN" sz="2200" b="1" baseline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Power-Law Model (PL)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200" b="1" i="1" baseline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𝝓</m:t>
                      </m:r>
                      <m:d>
                        <m:dPr>
                          <m:ctrlPr>
                            <a:rPr lang="en-US" altLang="zh-CN" sz="2200" b="1" i="1" baseline="0" smtClean="0"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dPr>
                        <m:e>
                          <m:r>
                            <a:rPr lang="en-US" altLang="zh-CN" sz="2200" b="1" i="1" baseline="0" smtClean="0"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𝒓</m:t>
                          </m:r>
                        </m:e>
                      </m:d>
                      <m:r>
                        <a:rPr lang="en-US" altLang="zh-CN" sz="2200" b="1" i="1" baseline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200" b="1" i="1" baseline="0" smtClean="0"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2200" b="1" i="1" baseline="0" smtClean="0"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200" b="1" i="1" baseline="0" smtClean="0"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𝑨</m:t>
                          </m:r>
                        </m:den>
                      </m:f>
                      <m:d>
                        <m:dPr>
                          <m:begChr m:val="{"/>
                          <m:endChr m:val=""/>
                          <m:ctrlPr>
                            <a:rPr lang="en-US" altLang="zh-CN" sz="2200" b="1" i="1" baseline="0" smtClean="0"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200" b="1" i="1" baseline="0" smtClean="0"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altLang="zh-CN" sz="2200" b="1" i="1" baseline="0" smtClean="0"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200" b="1" i="1" baseline="0" smtClean="0"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zh-CN" sz="2200" b="1" i="1" baseline="0" smtClean="0"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2200" b="1" i="1" baseline="0" smtClean="0">
                                          <a:effectLst>
                                            <a:outerShdw blurRad="38100" dist="38100" dir="2700000" algn="tl">
                                              <a:srgbClr val="C0C0C0"/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200" b="1" i="1" baseline="0" smtClean="0">
                                          <a:effectLst>
                                            <a:outerShdw blurRad="38100" dist="38100" dir="2700000" algn="tl">
                                              <a:srgbClr val="C0C0C0"/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altLang="zh-CN" sz="2200" b="1" i="1" baseline="0" smtClean="0">
                                          <a:effectLst>
                                            <a:outerShdw blurRad="38100" dist="38100" dir="2700000" algn="tl">
                                              <a:srgbClr val="C0C0C0"/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  <m:t>𝒌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altLang="zh-CN" sz="2200" b="1" i="1" baseline="0" smtClean="0"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 , </m:t>
                              </m:r>
                              <m:r>
                                <a:rPr lang="en-US" altLang="zh-CN" sz="2200" b="1" i="1" baseline="0" smtClean="0"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𝒓</m:t>
                              </m:r>
                              <m:r>
                                <a:rPr lang="en-US" altLang="zh-CN" sz="2200" b="1" i="1" baseline="0" smtClean="0"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&gt;</m:t>
                              </m:r>
                              <m:r>
                                <a:rPr lang="en-US" altLang="zh-CN" sz="2200" b="1" i="1" baseline="0" smtClean="0"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𝒈</m:t>
                              </m:r>
                              <m:r>
                                <a:rPr lang="en-US" altLang="zh-CN" sz="2200" b="1" i="1" baseline="0" smtClean="0"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(</m:t>
                              </m:r>
                              <m:r>
                                <a:rPr lang="en-US" altLang="zh-CN" sz="2200" b="1" i="1" baseline="0" smtClean="0"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𝒏</m:t>
                              </m:r>
                              <m:r>
                                <a:rPr lang="en-US" altLang="zh-CN" sz="2200" b="1" i="1" baseline="0" smtClean="0"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)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altLang="zh-CN" sz="2200" b="1" i="1" baseline="0" smtClean="0"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200" b="1" i="1" baseline="0" smtClean="0"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𝒈</m:t>
                                  </m:r>
                                  <m:r>
                                    <a:rPr lang="en-US" altLang="zh-CN" sz="2200" b="1" i="1" baseline="0" smtClean="0"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(</m:t>
                                  </m:r>
                                  <m:r>
                                    <a:rPr lang="en-US" altLang="zh-CN" sz="2200" b="1" i="1" baseline="0" smtClean="0"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𝒏</m:t>
                                  </m:r>
                                  <m:r>
                                    <a:rPr lang="en-US" altLang="zh-CN" sz="2200" b="1" i="1" baseline="0" smtClean="0"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sz="2200" b="1" i="1" baseline="0" smtClean="0"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2200" b="1" i="1" baseline="0" smtClean="0">
                                          <a:effectLst>
                                            <a:outerShdw blurRad="38100" dist="38100" dir="2700000" algn="tl">
                                              <a:srgbClr val="C0C0C0"/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200" b="1" i="1" baseline="0" smtClean="0">
                                          <a:effectLst>
                                            <a:outerShdw blurRad="38100" dist="38100" dir="2700000" algn="tl">
                                              <a:srgbClr val="C0C0C0"/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altLang="zh-CN" sz="2200" b="1" i="1" baseline="0" smtClean="0">
                                          <a:effectLst>
                                            <a:outerShdw blurRad="38100" dist="38100" dir="2700000" algn="tl">
                                              <a:srgbClr val="C0C0C0"/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  <m:t>𝒌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altLang="zh-CN" sz="2200" b="1" i="1" baseline="0" smtClean="0"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 ,</m:t>
                              </m:r>
                              <m:r>
                                <a:rPr lang="en-US" altLang="zh-CN" sz="2200" b="1" i="1" baseline="0" smtClean="0"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𝟎</m:t>
                              </m:r>
                              <m:r>
                                <a:rPr lang="en-US" altLang="zh-CN" sz="2200" b="1" i="1" baseline="0" smtClean="0"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≤</m:t>
                              </m:r>
                              <m:r>
                                <a:rPr lang="en-US" altLang="zh-CN" sz="2200" b="1" i="1" baseline="0" smtClean="0"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𝒓</m:t>
                              </m:r>
                              <m:r>
                                <a:rPr lang="en-US" altLang="zh-CN" sz="2200" b="1" i="1" baseline="0" smtClean="0"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≤</m:t>
                              </m:r>
                              <m:r>
                                <a:rPr lang="en-US" altLang="zh-CN" sz="2200" b="1" i="1" baseline="0" smtClean="0"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altLang="zh-CN" sz="2200" b="1" i="1" baseline="0" smtClean="0"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200" b="1" i="1" baseline="0" smtClean="0"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𝒏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2200" b="1" baseline="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r>
                  <a:rPr lang="en-US" altLang="zh-CN" sz="2200" b="1" baseline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</a:rPr>
                  <a:t>Exponential Model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200" b="1" i="1" baseline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𝝓</m:t>
                      </m:r>
                      <m:d>
                        <m:dPr>
                          <m:ctrlPr>
                            <a:rPr lang="en-US" altLang="zh-CN" sz="2200" b="1" i="1" baseline="0"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dPr>
                        <m:e>
                          <m:r>
                            <a:rPr lang="en-US" altLang="zh-CN" sz="2200" b="1" i="1" baseline="0"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𝒓</m:t>
                          </m:r>
                        </m:e>
                      </m:d>
                      <m:r>
                        <a:rPr lang="en-US" altLang="zh-CN" sz="2200" b="1" i="1" baseline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200" b="1" i="1" baseline="0"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2200" b="1" i="1" baseline="0"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200" b="1" i="1" baseline="0"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𝑨</m:t>
                          </m:r>
                        </m:den>
                      </m:f>
                      <m:sSup>
                        <m:sSupPr>
                          <m:ctrlPr>
                            <a:rPr lang="en-US" altLang="zh-CN" sz="2200" b="1" i="1" baseline="0" smtClean="0"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pPr>
                        <m:e>
                          <m:r>
                            <a:rPr lang="en-US" altLang="zh-CN" sz="2200" b="1" i="1" baseline="0" smtClean="0"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𝒆</m:t>
                          </m:r>
                        </m:e>
                        <m:sup>
                          <m:r>
                            <a:rPr lang="en-US" altLang="zh-CN" sz="2200" b="1" i="1" baseline="0" smtClean="0"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200" b="1" i="1" baseline="0" smtClean="0"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200" b="1" i="1" baseline="0" smtClean="0"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altLang="zh-CN" sz="2200" b="1" i="1" baseline="0" smtClean="0"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𝒌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200" b="1" i="1" baseline="0" smtClean="0"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200" b="1" i="1" baseline="0" smtClean="0"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altLang="zh-CN" sz="2200" b="1" i="1" baseline="0" smtClean="0"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𝟐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marL="457200" lvl="1" indent="0" eaLnBrk="1" hangingPunct="1">
                  <a:buNone/>
                  <a:defRPr/>
                </a:pPr>
                <a:endParaRPr lang="en-US" altLang="zh-CN" sz="18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lvl="1" eaLnBrk="1" hangingPunct="1">
                  <a:defRPr/>
                </a:pPr>
                <a:endParaRPr lang="en-US" altLang="zh-CN" sz="1800" baseline="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en-US" altLang="zh-CN" sz="18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en-US" altLang="zh-CN" sz="22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en-US" altLang="zh-CN" sz="22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en-US" altLang="zh-CN" sz="2200" b="1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  <a:sym typeface="Arial" panose="020B0604020202020204" pitchFamily="34" charset="0"/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zh-CN" altLang="en-US" sz="1800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  <a:sym typeface="Arial" panose="020B0604020202020204" pitchFamily="34" charset="0"/>
                </a:endParaRPr>
              </a:p>
              <a:p>
                <a:pPr eaLnBrk="1" hangingPunct="1">
                  <a:defRPr/>
                </a:pPr>
                <a:endParaRPr lang="zh-CN" altLang="en-US" sz="22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zh-CN" altLang="en-US" sz="2200" baseline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endParaRPr>
              </a:p>
              <a:p>
                <a:pPr eaLnBrk="1" hangingPunct="1">
                  <a:defRPr/>
                </a:pPr>
                <a:endParaRPr lang="zh-CN" altLang="en-US" sz="2200" i="1" baseline="0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  <a:sym typeface="Arial" panose="020B0604020202020204" pitchFamily="34" charset="0"/>
                </a:endParaRPr>
              </a:p>
              <a:p>
                <a:pPr eaLnBrk="1" hangingPunct="1">
                  <a:buClr>
                    <a:schemeClr val="tx2"/>
                  </a:buClr>
                  <a:buFont typeface="Wingdings" panose="05000000000000000000" pitchFamily="2" charset="2"/>
                  <a:buNone/>
                  <a:defRPr/>
                </a:pPr>
                <a:r>
                  <a:rPr lang="zh-CN" altLang="en-US" sz="2200" i="1" baseline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anose="02010600030101010101" pitchFamily="2" charset="-122"/>
                    <a:sym typeface="Arial" panose="020B0604020202020204" pitchFamily="34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6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725" y="1025525"/>
                <a:ext cx="8640763" cy="3952875"/>
              </a:xfrm>
              <a:prstGeom prst="rect">
                <a:avLst/>
              </a:prstGeom>
              <a:blipFill rotWithShape="0">
                <a:blip r:embed="rId2"/>
                <a:stretch>
                  <a:fillRect l="-847" t="-92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93" y="4000644"/>
            <a:ext cx="3698478" cy="233333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106" y="4000645"/>
            <a:ext cx="3600000" cy="2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80612"/>
      </p:ext>
    </p:extLst>
  </p:cSld>
  <p:clrMapOvr>
    <a:masterClrMapping/>
  </p:clrMapOvr>
  <p:transition advTm="5480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q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2400" b="1">
                <a:solidFill>
                  <a:srgbClr val="00006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 New Roman" panose="02020603050405020304" pitchFamily="18" charset="0"/>
              <a:buChar char="–"/>
              <a:defRPr sz="2000" i="1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FADDCD5-D8F2-4BEF-A4B8-A4FFEF97CD09}" type="slidenum">
              <a:rPr lang="en-US" altLang="zh-CN" sz="1800" smtClean="0">
                <a:solidFill>
                  <a:schemeClr val="folHlink"/>
                </a:solidFill>
                <a:latin typeface="Monotype Corsiva" panose="03010101010201010101" pitchFamily="66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zh-CN" altLang="en-US" sz="1800" smtClean="0">
              <a:solidFill>
                <a:schemeClr val="folHlin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15925" y="214313"/>
            <a:ext cx="824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4400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Figure Sample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6725" y="1025525"/>
            <a:ext cx="8640763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q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2400" b="1">
                <a:solidFill>
                  <a:srgbClr val="00006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 New Roman" panose="02020603050405020304" pitchFamily="18" charset="0"/>
              <a:buChar char="–"/>
              <a:defRPr sz="2000" i="1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defRPr/>
            </a:pPr>
            <a:endParaRPr lang="en-US" altLang="zh-CN" sz="1800" baseline="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CN" sz="18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CN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CN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zh-CN" altLang="en-US" sz="180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eaLnBrk="1" hangingPunct="1">
              <a:defRPr/>
            </a:pPr>
            <a:endParaRPr lang="zh-CN" altLang="en-US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zh-CN" altLang="en-US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zh-CN" altLang="en-US" sz="2200" i="1" baseline="0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200" i="1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sym typeface="Arial" panose="020B0604020202020204" pitchFamily="34" charset="0"/>
              </a:rPr>
              <a:t>   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784" y="1510782"/>
            <a:ext cx="5576581" cy="482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42234"/>
      </p:ext>
    </p:extLst>
  </p:cSld>
  <p:clrMapOvr>
    <a:masterClrMapping/>
  </p:clrMapOvr>
  <p:transition advTm="1456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q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2400" b="1">
                <a:solidFill>
                  <a:srgbClr val="00006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 New Roman" panose="02020603050405020304" pitchFamily="18" charset="0"/>
              <a:buChar char="–"/>
              <a:defRPr sz="2000" i="1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FADDCD5-D8F2-4BEF-A4B8-A4FFEF97CD09}" type="slidenum">
              <a:rPr lang="en-US" altLang="zh-CN" sz="1800" smtClean="0">
                <a:solidFill>
                  <a:schemeClr val="folHlink"/>
                </a:solidFill>
                <a:latin typeface="Monotype Corsiva" panose="03010101010201010101" pitchFamily="66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zh-CN" altLang="en-US" sz="1800" smtClean="0">
              <a:solidFill>
                <a:schemeClr val="folHlin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15925" y="214313"/>
            <a:ext cx="824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4400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Mobility</a:t>
            </a:r>
            <a:r>
              <a:rPr lang="en-US" altLang="zh-CN" sz="4400" i="1" baseline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en-US" altLang="zh-CN" sz="4400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Model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6725" y="1025525"/>
            <a:ext cx="8640763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q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2400" b="1">
                <a:solidFill>
                  <a:srgbClr val="00006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 New Roman" panose="02020603050405020304" pitchFamily="18" charset="0"/>
              <a:buChar char="–"/>
              <a:defRPr sz="2000" i="1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ü"/>
              <a:defRPr sz="1600" b="1" i="1">
                <a:solidFill>
                  <a:srgbClr val="66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2200" b="1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We </a:t>
            </a:r>
            <a:r>
              <a:rPr lang="en-US" altLang="zh-CN" sz="2200" b="1" baseline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devide</a:t>
            </a:r>
            <a:r>
              <a:rPr lang="en-US" altLang="zh-CN" sz="2200" b="1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the time into slots. At the beginning of every slot, the node move according to the model.</a:t>
            </a:r>
          </a:p>
          <a:p>
            <a:pPr eaLnBrk="1" hangingPunct="1">
              <a:defRPr/>
            </a:pPr>
            <a:r>
              <a:rPr lang="en-US" altLang="zh-CN" sz="2200" b="1" baseline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i.i.d</a:t>
            </a:r>
            <a:r>
              <a:rPr lang="en-US" altLang="zh-CN" sz="2200" b="1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+ jump</a:t>
            </a:r>
          </a:p>
          <a:p>
            <a:pPr eaLnBrk="1" hangingPunct="1">
              <a:defRPr/>
            </a:pPr>
            <a:r>
              <a:rPr lang="en-US" altLang="zh-CN" sz="2200" b="1" baseline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i.i.d</a:t>
            </a:r>
            <a:r>
              <a:rPr lang="en-US" altLang="zh-CN" sz="2200" b="1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– for home points</a:t>
            </a:r>
          </a:p>
          <a:p>
            <a:pPr lvl="1" eaLnBrk="1" hangingPunct="1">
              <a:defRPr/>
            </a:pPr>
            <a:r>
              <a:rPr lang="en-US" altLang="zh-CN" sz="18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At the beginning of every slot, the home points are reshuffled. </a:t>
            </a:r>
            <a:endParaRPr lang="en-US" altLang="zh-CN" sz="1800" b="1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r>
              <a:rPr lang="en-US" altLang="zh-CN" sz="2200" b="1" baseline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Jump+i.i.d</a:t>
            </a: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r>
              <a:rPr lang="en-US" altLang="zh-CN" sz="18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At the beginning of every slot, the node change their home point according to the </a:t>
            </a:r>
            <a:r>
              <a:rPr lang="en-US" altLang="zh-CN" sz="180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“Attraction”.</a:t>
            </a:r>
          </a:p>
          <a:p>
            <a:pPr lvl="1" eaLnBrk="1" hangingPunct="1">
              <a:defRPr/>
            </a:pPr>
            <a:r>
              <a:rPr lang="en-US" altLang="zh-CN" sz="1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After the jump, every node are reshuffled within their new home points.</a:t>
            </a:r>
          </a:p>
          <a:p>
            <a:pPr marL="0" indent="0" eaLnBrk="1" hangingPunct="1">
              <a:buNone/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18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sz="1800" baseline="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CN" sz="18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CN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CN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sz="2200" b="1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zh-CN" altLang="en-US" sz="180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eaLnBrk="1" hangingPunct="1">
              <a:defRPr/>
            </a:pPr>
            <a:endParaRPr lang="zh-CN" altLang="en-US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zh-CN" altLang="en-US" sz="2200" baseline="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zh-CN" altLang="en-US" sz="2200" i="1" baseline="0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200" i="1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sym typeface="Arial" panose="020B0604020202020204" pitchFamily="34" charset="0"/>
              </a:rPr>
              <a:t>    </a:t>
            </a:r>
          </a:p>
        </p:txBody>
      </p:sp>
      <p:sp>
        <p:nvSpPr>
          <p:cNvPr id="3" name="椭圆 2"/>
          <p:cNvSpPr/>
          <p:nvPr/>
        </p:nvSpPr>
        <p:spPr bwMode="auto">
          <a:xfrm>
            <a:off x="1168400" y="4572000"/>
            <a:ext cx="1473200" cy="1473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2070100" y="4241800"/>
            <a:ext cx="1473200" cy="1473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椭圆 3"/>
          <p:cNvSpPr/>
          <p:nvPr/>
        </p:nvSpPr>
        <p:spPr bwMode="auto">
          <a:xfrm>
            <a:off x="1822450" y="5226050"/>
            <a:ext cx="165100" cy="1651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9" name="椭圆 8"/>
          <p:cNvSpPr/>
          <p:nvPr/>
        </p:nvSpPr>
        <p:spPr bwMode="auto">
          <a:xfrm>
            <a:off x="2724150" y="4895850"/>
            <a:ext cx="165100" cy="1651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2454275" y="4951096"/>
            <a:ext cx="45719" cy="45719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5353050" y="4572000"/>
            <a:ext cx="1473200" cy="1473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6254750" y="4241800"/>
            <a:ext cx="1473200" cy="1473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6007100" y="5226050"/>
            <a:ext cx="165100" cy="1651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6908800" y="4895850"/>
            <a:ext cx="165100" cy="1651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6638925" y="4951096"/>
            <a:ext cx="45719" cy="45719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cxnSp>
        <p:nvCxnSpPr>
          <p:cNvPr id="23" name="直接连接符 22"/>
          <p:cNvCxnSpPr>
            <a:stCxn id="8" idx="2"/>
            <a:endCxn id="4" idx="6"/>
          </p:cNvCxnSpPr>
          <p:nvPr/>
        </p:nvCxnSpPr>
        <p:spPr bwMode="auto">
          <a:xfrm flipH="1">
            <a:off x="1987550" y="4973956"/>
            <a:ext cx="466725" cy="3346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直接连接符 24"/>
          <p:cNvCxnSpPr>
            <a:stCxn id="21" idx="6"/>
          </p:cNvCxnSpPr>
          <p:nvPr/>
        </p:nvCxnSpPr>
        <p:spPr bwMode="auto">
          <a:xfrm flipH="1" flipV="1">
            <a:off x="6674326" y="4973955"/>
            <a:ext cx="399574" cy="44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55500384"/>
      </p:ext>
    </p:extLst>
  </p:cSld>
  <p:clrMapOvr>
    <a:masterClrMapping/>
  </p:clrMapOvr>
  <p:transition advTm="558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SU-CS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CC"/>
      </a:accent1>
      <a:accent2>
        <a:srgbClr val="6666FF"/>
      </a:accent2>
      <a:accent3>
        <a:srgbClr val="FFFFFF"/>
      </a:accent3>
      <a:accent4>
        <a:srgbClr val="000000"/>
      </a:accent4>
      <a:accent5>
        <a:srgbClr val="AAE2E2"/>
      </a:accent5>
      <a:accent6>
        <a:srgbClr val="5C5CE7"/>
      </a:accent6>
      <a:hlink>
        <a:srgbClr val="FF3300"/>
      </a:hlink>
      <a:folHlink>
        <a:srgbClr val="CC3300"/>
      </a:folHlink>
    </a:clrScheme>
    <a:fontScheme name="NCSU-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NCSU-CS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SU-CS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SU-CS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SU-CS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CC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CSU-CS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CC"/>
      </a:accent1>
      <a:accent2>
        <a:srgbClr val="6666FF"/>
      </a:accent2>
      <a:accent3>
        <a:srgbClr val="FFFFFF"/>
      </a:accent3>
      <a:accent4>
        <a:srgbClr val="000000"/>
      </a:accent4>
      <a:accent5>
        <a:srgbClr val="AAE2E2"/>
      </a:accent5>
      <a:accent6>
        <a:srgbClr val="5C5CE7"/>
      </a:accent6>
      <a:hlink>
        <a:srgbClr val="FF3300"/>
      </a:hlink>
      <a:folHlink>
        <a:srgbClr val="CC3300"/>
      </a:folHlink>
    </a:clrScheme>
    <a:fontScheme name="1_NCSU-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1_NCSU-CS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CSU-CS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CSU-CS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CSU-CS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CC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NCSU-CS</Template>
  <TotalTime>4375</TotalTime>
  <Pages>0</Pages>
  <Words>657</Words>
  <Characters>0</Characters>
  <Application>Microsoft Office PowerPoint</Application>
  <DocSecurity>0</DocSecurity>
  <PresentationFormat>全屏显示(4:3)</PresentationFormat>
  <Lines>0</Lines>
  <Paragraphs>575</Paragraphs>
  <Slides>25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黑体</vt:lpstr>
      <vt:lpstr>楷体_GB2312</vt:lpstr>
      <vt:lpstr>宋体</vt:lpstr>
      <vt:lpstr>Arial</vt:lpstr>
      <vt:lpstr>Arial Narrow</vt:lpstr>
      <vt:lpstr>Cambria Math</vt:lpstr>
      <vt:lpstr>Courier New</vt:lpstr>
      <vt:lpstr>Eras Demi ITC</vt:lpstr>
      <vt:lpstr>Garamond</vt:lpstr>
      <vt:lpstr>Monotype Corsiva</vt:lpstr>
      <vt:lpstr>Times New Roman</vt:lpstr>
      <vt:lpstr>Wingdings</vt:lpstr>
      <vt:lpstr>NCSU-CS</vt:lpstr>
      <vt:lpstr>1_NCSU-CS</vt:lpstr>
      <vt:lpstr>Communication Capacity in Social Situation</vt:lpstr>
      <vt:lpstr>Outline</vt:lpstr>
      <vt:lpstr>PowerPoint 演示文稿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  <vt:lpstr>Outline</vt:lpstr>
      <vt:lpstr>PowerPoint 演示文稿</vt:lpstr>
      <vt:lpstr>PowerPoint 演示文稿</vt:lpstr>
      <vt:lpstr>Outline</vt:lpstr>
      <vt:lpstr>PowerPoint 演示文稿</vt:lpstr>
      <vt:lpstr>PowerPoint 演示文稿</vt:lpstr>
      <vt:lpstr>Outline</vt:lpstr>
      <vt:lpstr>PowerPoint 演示文稿</vt:lpstr>
      <vt:lpstr>PowerPoint 演示文稿</vt:lpstr>
      <vt:lpstr>PowerPoint 演示文稿</vt:lpstr>
      <vt:lpstr>Thank you!</vt:lpstr>
    </vt:vector>
  </TitlesOfParts>
  <Company>NCSU</Company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Two-Dimensional Route Switching in Cognitive Radio Networks:  A Game-Theoretical Framework</dc:title>
  <dc:creator>Qingkai Liang</dc:creator>
  <cp:lastModifiedBy>Guanjie Zheng</cp:lastModifiedBy>
  <cp:revision>1071</cp:revision>
  <cp:lastPrinted>2009-04-22T19:24:48Z</cp:lastPrinted>
  <dcterms:created xsi:type="dcterms:W3CDTF">2005-04-16T16:23:33Z</dcterms:created>
  <dcterms:modified xsi:type="dcterms:W3CDTF">2014-06-21T05:51:20Z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2052-6.5.0.1966</vt:lpwstr>
  </property>
</Properties>
</file>