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975" r:id="rId2"/>
    <p:sldId id="976" r:id="rId3"/>
    <p:sldId id="977" r:id="rId4"/>
    <p:sldId id="985" r:id="rId5"/>
    <p:sldId id="978" r:id="rId6"/>
    <p:sldId id="979" r:id="rId7"/>
    <p:sldId id="980" r:id="rId8"/>
    <p:sldId id="981" r:id="rId9"/>
    <p:sldId id="982" r:id="rId10"/>
    <p:sldId id="983" r:id="rId11"/>
    <p:sldId id="984" r:id="rId12"/>
    <p:sldId id="876" r:id="rId13"/>
  </p:sldIdLst>
  <p:sldSz cx="9144000" cy="6858000" type="screen4x3"/>
  <p:notesSz cx="9144000" cy="6858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584"/>
    <a:srgbClr val="12357C"/>
    <a:srgbClr val="00FF00"/>
    <a:srgbClr val="FFFF00"/>
    <a:srgbClr val="DDDDDD"/>
    <a:srgbClr val="133984"/>
    <a:srgbClr val="93052E"/>
    <a:srgbClr val="9227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8" autoAdjust="0"/>
    <p:restoredTop sz="74640" autoAdjust="0"/>
  </p:normalViewPr>
  <p:slideViewPr>
    <p:cSldViewPr snapToObjects="1">
      <p:cViewPr varScale="1">
        <p:scale>
          <a:sx n="62" d="100"/>
          <a:sy n="62" d="100"/>
        </p:scale>
        <p:origin x="1470" y="54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70"/>
    </p:cViewPr>
  </p:sorterViewPr>
  <p:notesViewPr>
    <p:cSldViewPr snapToObjects="1">
      <p:cViewPr varScale="1">
        <p:scale>
          <a:sx n="53" d="100"/>
          <a:sy n="53" d="100"/>
        </p:scale>
        <p:origin x="-1842" y="-10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8263D82-0510-4A48-BCD6-2261919B9F3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1384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0F881F5-B978-424A-8BF8-6945121A3D3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1811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r"/>
            <a:fld id="{C99F7E1E-CCF0-495C-BD5A-73306E674114}" type="slidenum">
              <a:rPr lang="en-US" altLang="zh-CN" sz="1200">
                <a:ea typeface="宋体" panose="02010600030101010101" pitchFamily="2" charset="-122"/>
              </a:rPr>
              <a:pPr algn="r"/>
              <a:t>1</a:t>
            </a:fld>
            <a:endParaRPr lang="en-US" altLang="zh-CN" sz="1200">
              <a:ea typeface="宋体" panose="02010600030101010101" pitchFamily="2" charset="-122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CN" sz="2400" dirty="0" smtClean="0"/>
              <a:t>(End) before I introduce</a:t>
            </a:r>
            <a:r>
              <a:rPr lang="en-US" altLang="zh-CN" sz="2400" baseline="0" dirty="0" smtClean="0"/>
              <a:t> my project, do you know what the God’s Eye View is?</a:t>
            </a:r>
            <a:endParaRPr lang="zh-CN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3454042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Ok, look at this picture.</a:t>
            </a:r>
            <a:r>
              <a:rPr lang="en-US" altLang="zh-CN" baseline="0" dirty="0" smtClean="0"/>
              <a:t>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But players maybe prefer the this perspective, the third-person perspective, also named God’s eye view. You can find that, in this view, we can see something around us more clearly and have a wider view.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F881F5-B978-424A-8BF8-6945121A3D35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90534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Now, this is the outline of my project.</a:t>
            </a:r>
            <a:r>
              <a:rPr lang="en-US" altLang="zh-CN" baseline="0" dirty="0" smtClean="0"/>
              <a:t> I divide this presentation into three sections. In the first section, I will introduce the overall architecture of my project. And then, I will describe three keywords in my project. Finally, I will show you the android application.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F881F5-B978-424A-8BF8-6945121A3D35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73299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Ok, the first section.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F881F5-B978-424A-8BF8-6945121A3D35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9065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Look at this picture.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(End).</a:t>
            </a:r>
            <a:r>
              <a:rPr lang="en-US" altLang="zh-CN" baseline="0" dirty="0" smtClean="0"/>
              <a:t> In the overall architecture, we can get the three keyword, R, T, R . So, let’s enter the second section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F881F5-B978-424A-8BF8-6945121A3D35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2877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aseline="0" dirty="0" smtClean="0"/>
              <a:t>     </a:t>
            </a:r>
            <a:r>
              <a:rPr lang="en-US" altLang="zh-CN" dirty="0" smtClean="0"/>
              <a:t>If</a:t>
            </a:r>
            <a:r>
              <a:rPr lang="en-US" altLang="zh-CN" baseline="0" dirty="0" smtClean="0"/>
              <a:t> we know the alpha and beta, we can determine this triangle and derive the S, delta v and phi easily.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     Now we recognize the vehicle in front of us, the second work the system need to do is transmitting.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F881F5-B978-424A-8BF8-6945121A3D35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8136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    (Begin)Ok, the second keyword, transmitting. We should</a:t>
            </a:r>
            <a:r>
              <a:rPr lang="en-US" altLang="zh-CN" baseline="0" dirty="0" smtClean="0"/>
              <a:t> transmit the data when we recognized the vehicles.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     (End) and then, something the yellow vehicle should do is recovering. It is the third keyword.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F881F5-B978-424A-8BF8-6945121A3D35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82445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    Ok, this is a real</a:t>
            </a:r>
            <a:r>
              <a:rPr lang="en-US" altLang="zh-CN" baseline="0" dirty="0" smtClean="0"/>
              <a:t> traffic condition. In our mobile phone, maybe like this.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     (End) thus far, I give you a brief introduction about my project. Let’s move to the third section. It’s the foremost section in this presentation.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F881F5-B978-424A-8BF8-6945121A3D35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8095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    in this</a:t>
            </a:r>
            <a:r>
              <a:rPr lang="en-US" altLang="zh-CN" baseline="0" dirty="0" smtClean="0"/>
              <a:t> application, I have achieved the first keyword, recognizing.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F881F5-B978-424A-8BF8-6945121A3D35}" type="slidenum">
              <a:rPr lang="en-US" altLang="zh-CN" smtClean="0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3968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底板白-英文大写4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3979863"/>
            <a:ext cx="2914650" cy="287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1" descr="图片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2" descr="图片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3" descr="图片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4" descr="图片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5" descr="图片4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798638"/>
            <a:ext cx="7772400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anchor="ctr"/>
          <a:lstStyle>
            <a:lvl1pPr>
              <a:defRPr sz="43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57638"/>
            <a:ext cx="6400800" cy="1079500"/>
          </a:xfrm>
        </p:spPr>
        <p:txBody>
          <a:bodyPr anchor="ctr" anchorCtr="1"/>
          <a:lstStyle>
            <a:lvl1pPr marL="0" indent="0" algn="ctr">
              <a:buFontTx/>
              <a:buNone/>
              <a:defRPr sz="2400">
                <a:solidFill>
                  <a:srgbClr val="16388A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68539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617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179388"/>
            <a:ext cx="2286000" cy="61547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179388"/>
            <a:ext cx="6705600" cy="61547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897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16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15485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7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48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057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5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47414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706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ppt底板白-英文大写4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287338" y="833438"/>
            <a:ext cx="4318000" cy="285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133984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1638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4826000" y="6477000"/>
            <a:ext cx="4318000" cy="285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133984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1638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79388"/>
            <a:ext cx="91440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268413"/>
            <a:ext cx="8229600" cy="506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133984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itchFamily="2" charset="-122"/>
        </a:defRPr>
      </a:lvl9pPr>
    </p:titleStyle>
    <p:bodyStyle>
      <a:lvl1pPr marL="449263" indent="-44926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Blip>
          <a:blip r:embed="rId14"/>
        </a:buBlip>
        <a:defRPr sz="2800" kern="1200">
          <a:solidFill>
            <a:srgbClr val="133984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400" kern="1200">
          <a:solidFill>
            <a:srgbClr val="133984"/>
          </a:solidFill>
          <a:latin typeface="+mn-lt"/>
          <a:ea typeface="+mn-ea"/>
          <a:cs typeface="+mn-cs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501775"/>
            <a:ext cx="8839200" cy="1927225"/>
          </a:xfrm>
        </p:spPr>
        <p:txBody>
          <a:bodyPr/>
          <a:lstStyle/>
          <a:p>
            <a:pPr eaLnBrk="1" hangingPunct="1"/>
            <a:r>
              <a:rPr lang="zh-CN" altLang="en-US" sz="3600" smtClean="0"/>
              <a:t>the Vehicle System for </a:t>
            </a:r>
            <a:br>
              <a:rPr lang="zh-CN" altLang="en-US" sz="3600" smtClean="0"/>
            </a:br>
            <a:r>
              <a:rPr lang="zh-CN" altLang="en-US" sz="3600" smtClean="0"/>
              <a:t> God's Eye View</a:t>
            </a:r>
            <a:endParaRPr lang="zh-CN" altLang="zh-CN" sz="36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249613"/>
            <a:ext cx="7010400" cy="1524000"/>
          </a:xfrm>
        </p:spPr>
        <p:txBody>
          <a:bodyPr/>
          <a:lstStyle/>
          <a:p>
            <a:pPr eaLnBrk="1" hangingPunct="1"/>
            <a:r>
              <a:rPr lang="zh-CN" altLang="en-US" sz="2000" b="1" smtClean="0">
                <a:solidFill>
                  <a:srgbClr val="133984"/>
                </a:solidFill>
                <a:ea typeface="华文新魏" pitchFamily="2" charset="-122"/>
              </a:rPr>
              <a:t>Xie Jin</a:t>
            </a:r>
          </a:p>
          <a:p>
            <a:pPr eaLnBrk="1" hangingPunct="1"/>
            <a:endParaRPr lang="zh-CN" altLang="zh-CN" sz="2000" b="1" smtClean="0">
              <a:solidFill>
                <a:srgbClr val="133984"/>
              </a:solidFill>
              <a:ea typeface="华文新魏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zh-CN" altLang="en-US" i="1" dirty="0"/>
              <a:t>Overall Architecture</a:t>
            </a:r>
            <a:endParaRPr lang="en-US" altLang="zh-CN" i="1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altLang="zh-CN" i="1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zh-CN" i="1" dirty="0">
                <a:solidFill>
                  <a:srgbClr val="132584"/>
                </a:solidFill>
              </a:rPr>
              <a:t>Three keywords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altLang="zh-CN" i="1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zh-CN" i="1" dirty="0">
                <a:solidFill>
                  <a:srgbClr val="FF0000"/>
                </a:solidFill>
              </a:rPr>
              <a:t>Android App</a:t>
            </a:r>
            <a:endParaRPr lang="zh-CN" alt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5612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>
                <a:solidFill>
                  <a:srgbClr val="132584"/>
                </a:solidFill>
              </a:rPr>
              <a:t>Android App</a:t>
            </a:r>
            <a:r>
              <a:rPr lang="zh-CN" altLang="en-US" sz="3200" dirty="0" smtClean="0">
                <a:solidFill>
                  <a:srgbClr val="132584"/>
                </a:solidFill>
              </a:rPr>
              <a:t/>
            </a:r>
            <a:br>
              <a:rPr lang="zh-CN" altLang="en-US" sz="3200" dirty="0" smtClean="0">
                <a:solidFill>
                  <a:srgbClr val="132584"/>
                </a:solidFill>
              </a:rPr>
            </a:br>
            <a:endParaRPr lang="zh-CN" altLang="en-US" sz="3200" dirty="0">
              <a:solidFill>
                <a:srgbClr val="132584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52800" y="2895600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i="1" dirty="0" smtClean="0">
                <a:solidFill>
                  <a:srgbClr val="132584"/>
                </a:solidFill>
              </a:rPr>
              <a:t>Showtime</a:t>
            </a:r>
            <a:endParaRPr lang="zh-CN" altLang="en-US" sz="3600" b="1" i="1" dirty="0">
              <a:solidFill>
                <a:srgbClr val="1325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2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Thanks</a:t>
            </a:r>
            <a:r>
              <a:rPr lang="zh-CN" altLang="en-US" dirty="0" smtClean="0"/>
              <a:t>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zh-CN" b="1" i="1" dirty="0" smtClean="0"/>
              <a:t>What is the God’s Eye View?</a:t>
            </a:r>
          </a:p>
          <a:p>
            <a:pPr marL="0" indent="0" eaLnBrk="1" hangingPunct="1">
              <a:buFontTx/>
              <a:buNone/>
              <a:defRPr/>
            </a:pPr>
            <a:endParaRPr lang="zh-CN" altLang="en-US" b="1" i="1" dirty="0" smtClean="0"/>
          </a:p>
        </p:txBody>
      </p:sp>
      <p:pic>
        <p:nvPicPr>
          <p:cNvPr id="7171" name="Picture 2" descr="C:\Users\Administrator\Desktop\3D Location\God's eye view\1.jp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4464050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3" descr="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5" y="3725863"/>
            <a:ext cx="4581525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dirty="0" smtClean="0"/>
              <a:t>Outline</a:t>
            </a:r>
            <a:endParaRPr lang="zh-CN" altLang="en-US" sz="3200" dirty="0" smtClean="0"/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zh-CN" altLang="en-US" i="1" smtClean="0"/>
              <a:t>Overall Architecture</a:t>
            </a:r>
            <a:endParaRPr lang="en-US" altLang="zh-CN" i="1" smtClean="0"/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zh-CN" i="1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zh-CN" i="1" smtClean="0"/>
              <a:t>Three keywords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zh-CN" i="1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zh-CN" i="1" smtClean="0"/>
              <a:t>Android App</a:t>
            </a:r>
            <a:endParaRPr lang="zh-CN" altLang="en-US" i="1" smtClean="0"/>
          </a:p>
          <a:p>
            <a:pPr eaLnBrk="1" hangingPunct="1">
              <a:buFont typeface="Wingdings" panose="05000000000000000000" pitchFamily="2" charset="2"/>
              <a:buChar char="Ø"/>
            </a:pPr>
            <a:endParaRPr lang="zh-CN" alt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dirty="0" smtClean="0"/>
              <a:t>Outline</a:t>
            </a:r>
            <a:endParaRPr lang="zh-CN" altLang="en-US" sz="3200" dirty="0" smtClean="0"/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zh-CN" altLang="en-US" i="1" dirty="0" smtClean="0">
                <a:solidFill>
                  <a:srgbClr val="FF0000"/>
                </a:solidFill>
              </a:rPr>
              <a:t>Overall Architecture</a:t>
            </a:r>
            <a:endParaRPr lang="en-US" altLang="zh-CN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zh-CN" i="1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zh-CN" i="1" dirty="0" smtClean="0"/>
              <a:t>Three keywords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zh-CN" i="1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zh-CN" i="1" dirty="0" smtClean="0"/>
              <a:t>Android App</a:t>
            </a:r>
            <a:endParaRPr lang="zh-CN" altLang="en-US" i="1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006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 smtClean="0"/>
              <a:t>Overall Architecture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68413"/>
            <a:ext cx="6089650" cy="506571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zh-CN" sz="2400" dirty="0" smtClean="0"/>
              <a:t>For the blue vehicle: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zh-CN" sz="2400" dirty="0" smtClean="0">
                <a:solidFill>
                  <a:srgbClr val="FF0000"/>
                </a:solidFill>
              </a:rPr>
              <a:t>Recognizing</a:t>
            </a:r>
            <a:r>
              <a:rPr lang="en-US" altLang="zh-CN" sz="2400" dirty="0" smtClean="0"/>
              <a:t> the traffic condition about </a:t>
            </a:r>
            <a:r>
              <a:rPr lang="en-US" altLang="zh-CN" sz="2400" i="1" dirty="0" smtClean="0"/>
              <a:t>Area</a:t>
            </a:r>
            <a:r>
              <a:rPr lang="zh-CN" altLang="en-US" sz="2400" i="1" dirty="0" smtClean="0"/>
              <a:t>Ⅰ</a:t>
            </a:r>
            <a:r>
              <a:rPr lang="en-US" altLang="zh-CN" sz="2400" i="1" dirty="0" smtClean="0"/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zh-CN" sz="2400" dirty="0" smtClean="0">
                <a:solidFill>
                  <a:srgbClr val="FF0000"/>
                </a:solidFill>
              </a:rPr>
              <a:t>Transmitting</a:t>
            </a:r>
            <a:r>
              <a:rPr lang="en-US" altLang="zh-CN" sz="2400" dirty="0" smtClean="0"/>
              <a:t> the data to yellow vehicle.</a:t>
            </a:r>
          </a:p>
          <a:p>
            <a:pPr marL="0" indent="0" eaLnBrk="1" hangingPunct="1">
              <a:buFontTx/>
              <a:buNone/>
              <a:defRPr/>
            </a:pPr>
            <a:endParaRPr lang="en-US" altLang="zh-CN" sz="2400" dirty="0" smtClean="0"/>
          </a:p>
          <a:p>
            <a:pPr marL="0" indent="0" eaLnBrk="1" hangingPunct="1">
              <a:buFontTx/>
              <a:buNone/>
              <a:defRPr/>
            </a:pPr>
            <a:endParaRPr lang="en-US" altLang="zh-CN" sz="2400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altLang="zh-CN" sz="2400" smtClean="0"/>
              <a:t>For the </a:t>
            </a:r>
            <a:r>
              <a:rPr lang="en-US" altLang="zh-CN" sz="2400" dirty="0" smtClean="0"/>
              <a:t>yellow vehicle: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zh-CN" sz="2400" dirty="0" smtClean="0">
                <a:solidFill>
                  <a:srgbClr val="FF0000"/>
                </a:solidFill>
              </a:rPr>
              <a:t>Recovering</a:t>
            </a:r>
            <a:r>
              <a:rPr lang="en-US" altLang="zh-CN" sz="2400" dirty="0" smtClean="0"/>
              <a:t> the traffic condition on its screen, like IPad or Smartphone.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zh-CN" altLang="en-US" i="1" dirty="0" smtClean="0"/>
          </a:p>
        </p:txBody>
      </p:sp>
      <p:pic>
        <p:nvPicPr>
          <p:cNvPr id="9220" name="Picture 4" descr="13 -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1752600"/>
            <a:ext cx="2133600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Outline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zh-CN" altLang="en-US" i="1" dirty="0" smtClean="0"/>
              <a:t>Overall Architecture</a:t>
            </a:r>
            <a:endParaRPr lang="en-US" altLang="zh-CN" i="1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altLang="zh-CN" i="1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zh-CN" i="1" dirty="0" smtClean="0">
                <a:solidFill>
                  <a:srgbClr val="FF0000"/>
                </a:solidFill>
              </a:rPr>
              <a:t>Three keywords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zh-CN" i="1" dirty="0" smtClean="0">
                <a:solidFill>
                  <a:srgbClr val="132584"/>
                </a:solidFill>
              </a:rPr>
              <a:t>Recognizing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zh-CN" i="1" dirty="0" smtClean="0">
                <a:solidFill>
                  <a:srgbClr val="132584"/>
                </a:solidFill>
              </a:rPr>
              <a:t>Transmitting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zh-CN" i="1" dirty="0" smtClean="0">
                <a:solidFill>
                  <a:srgbClr val="132584"/>
                </a:solidFill>
              </a:rPr>
              <a:t>Recovering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endParaRPr lang="en-US" altLang="zh-CN" i="1" dirty="0" smtClean="0">
              <a:solidFill>
                <a:srgbClr val="132584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zh-CN" i="1" dirty="0" smtClean="0"/>
              <a:t>Android App</a:t>
            </a:r>
            <a:endParaRPr lang="zh-CN" altLang="en-US" i="1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zh-CN" altLang="en-US" dirty="0" smtClean="0"/>
          </a:p>
          <a:p>
            <a:pPr marL="0" indent="0" eaLnBrk="1" hangingPunct="1">
              <a:buFontTx/>
              <a:buNone/>
              <a:defRPr/>
            </a:pPr>
            <a:endParaRPr lang="zh-CN" alt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dirty="0" smtClean="0"/>
              <a:t>Keyword-</a:t>
            </a:r>
            <a:r>
              <a:rPr lang="en-US" altLang="zh-CN" sz="3200" dirty="0" smtClean="0">
                <a:solidFill>
                  <a:srgbClr val="FF0000"/>
                </a:solidFill>
              </a:rPr>
              <a:t>Recognizing</a:t>
            </a:r>
            <a:endParaRPr lang="zh-CN" altLang="en-US" sz="3200" dirty="0" smtClean="0">
              <a:solidFill>
                <a:srgbClr val="FF0000"/>
              </a:solidFill>
            </a:endParaRPr>
          </a:p>
        </p:txBody>
      </p:sp>
      <p:pic>
        <p:nvPicPr>
          <p:cNvPr id="1126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990600"/>
            <a:ext cx="6103937" cy="515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26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152800"/>
              </p:ext>
            </p:extLst>
          </p:nvPr>
        </p:nvGraphicFramePr>
        <p:xfrm>
          <a:off x="517585" y="1842534"/>
          <a:ext cx="28511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r:id="rId5" imgW="1211128" imgH="445996" progId="Equation.3">
                  <p:embed/>
                </p:oleObj>
              </mc:Choice>
              <mc:Fallback>
                <p:oleObj r:id="rId5" imgW="1211128" imgH="44599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85" y="1842534"/>
                        <a:ext cx="2851150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884327"/>
              </p:ext>
            </p:extLst>
          </p:nvPr>
        </p:nvGraphicFramePr>
        <p:xfrm>
          <a:off x="1236663" y="3227762"/>
          <a:ext cx="1444625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r:id="rId7" imgW="573352" imgH="394879" progId="Equation.3">
                  <p:embed/>
                </p:oleObj>
              </mc:Choice>
              <mc:Fallback>
                <p:oleObj r:id="rId7" imgW="573352" imgH="39487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3" y="3227762"/>
                        <a:ext cx="1444625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33400" y="16002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914400" y="4554253"/>
                <a:ext cx="1889830" cy="8154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800" i="1" smtClean="0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zh-CN" altLang="en-US" sz="2800" i="1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554253"/>
                <a:ext cx="1889830" cy="8154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Keyword-</a:t>
            </a:r>
            <a:r>
              <a:rPr lang="en-US" altLang="zh-CN" sz="3200" dirty="0" smtClean="0">
                <a:solidFill>
                  <a:srgbClr val="FF0000"/>
                </a:solidFill>
              </a:rPr>
              <a:t>Transmitting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31800" y="1268413"/>
                <a:ext cx="5359400" cy="5065712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altLang="zh-CN" b="1" i="1" dirty="0" smtClean="0"/>
                  <a:t>For the blue vehicle: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 smtClean="0">
                    <a:solidFill>
                      <a:srgbClr val="FF0000"/>
                    </a:solidFill>
                  </a:rPr>
                  <a:t>Red circle: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dirty="0" smtClean="0">
                    <a:solidFill>
                      <a:srgbClr val="12357C"/>
                    </a:solidFill>
                  </a:rPr>
                  <a:t>I</a:t>
                </a:r>
                <a:r>
                  <a:rPr lang="zh-CN" altLang="en-US" dirty="0" smtClean="0">
                    <a:solidFill>
                      <a:srgbClr val="12357C"/>
                    </a:solidFill>
                  </a:rPr>
                  <a:t>nformation-shared area</a:t>
                </a:r>
                <a:r>
                  <a:rPr lang="en-US" altLang="zh-CN" dirty="0" smtClean="0">
                    <a:solidFill>
                      <a:srgbClr val="12357C"/>
                    </a:solidFill>
                  </a:rPr>
                  <a:t>.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 smtClean="0">
                    <a:solidFill>
                      <a:srgbClr val="FF0000"/>
                    </a:solidFill>
                  </a:rPr>
                  <a:t>Parameters of transmitting data</a:t>
                </a:r>
              </a:p>
              <a:p>
                <a:pPr lvl="2"/>
                <a:r>
                  <a:rPr lang="en-US" altLang="zh-CN" dirty="0" smtClean="0">
                    <a:solidFill>
                      <a:srgbClr val="12357C"/>
                    </a:solidFill>
                  </a:rPr>
                  <a:t>Velocity </a:t>
                </a:r>
                <a:r>
                  <a:rPr lang="en-US" altLang="zh-CN" b="1" i="1" dirty="0" smtClean="0">
                    <a:solidFill>
                      <a:srgbClr val="12357C"/>
                    </a:solidFill>
                  </a:rPr>
                  <a:t>V</a:t>
                </a:r>
              </a:p>
              <a:p>
                <a:pPr lvl="2"/>
                <a:r>
                  <a:rPr lang="en-US" altLang="zh-CN" dirty="0" smtClean="0">
                    <a:solidFill>
                      <a:srgbClr val="12357C"/>
                    </a:solidFill>
                  </a:rPr>
                  <a:t>Angle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solidFill>
                          <a:srgbClr val="12357C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b="1" i="1" smtClean="0">
                        <a:solidFill>
                          <a:srgbClr val="12357C"/>
                        </a:solidFill>
                        <a:latin typeface="Cambria Math" panose="02040503050406030204" pitchFamily="18" charset="0"/>
                      </a:rPr>
                      <m:t>𝝋</m:t>
                    </m:r>
                  </m:oMath>
                </a14:m>
                <a:endParaRPr lang="en-US" altLang="zh-CN" b="1" i="1" dirty="0" smtClean="0">
                  <a:solidFill>
                    <a:srgbClr val="12357C"/>
                  </a:solidFill>
                </a:endParaRPr>
              </a:p>
              <a:p>
                <a:pPr lvl="2"/>
                <a:r>
                  <a:rPr lang="en-US" altLang="zh-CN" dirty="0" smtClean="0">
                    <a:solidFill>
                      <a:srgbClr val="12357C"/>
                    </a:solidFill>
                  </a:rPr>
                  <a:t>Distance </a:t>
                </a:r>
                <a:r>
                  <a:rPr lang="en-US" altLang="zh-CN" b="1" i="1" dirty="0" smtClean="0">
                    <a:solidFill>
                      <a:srgbClr val="12357C"/>
                    </a:solidFill>
                  </a:rPr>
                  <a:t>S</a:t>
                </a:r>
              </a:p>
              <a:p>
                <a:pPr lvl="2"/>
                <a:r>
                  <a:rPr lang="en-US" altLang="zh-CN" dirty="0" smtClean="0">
                    <a:solidFill>
                      <a:srgbClr val="12357C"/>
                    </a:solidFill>
                  </a:rPr>
                  <a:t>Etc…</a:t>
                </a:r>
              </a:p>
              <a:p>
                <a:pPr marL="628650" lvl="1" indent="0">
                  <a:buNone/>
                </a:pPr>
                <a:r>
                  <a:rPr lang="en-US" altLang="zh-CN" sz="1800" dirty="0" smtClean="0">
                    <a:solidFill>
                      <a:srgbClr val="12357C"/>
                    </a:solidFill>
                  </a:rPr>
                  <a:t>	 ( All these parameters are about vehicles  that are in front of blue vehicle )</a:t>
                </a:r>
              </a:p>
              <a:p>
                <a:pPr marL="0" indent="0">
                  <a:buNone/>
                </a:pPr>
                <a:r>
                  <a:rPr lang="en-US" altLang="zh-CN" dirty="0">
                    <a:solidFill>
                      <a:srgbClr val="12357C"/>
                    </a:solidFill>
                  </a:rPr>
                  <a:t>	</a:t>
                </a:r>
                <a:r>
                  <a:rPr lang="en-US" altLang="zh-CN" dirty="0" smtClean="0">
                    <a:solidFill>
                      <a:srgbClr val="12357C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en-US" altLang="zh-CN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800" y="1268413"/>
                <a:ext cx="5359400" cy="5065712"/>
              </a:xfrm>
              <a:blipFill rotWithShape="0">
                <a:blip r:embed="rId3"/>
                <a:stretch>
                  <a:fillRect l="-2844" t="-2046" r="-22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 descr="C:\Users\Administrator\Desktop\3D Location\God's eye view\13 - 5.jpg13 -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1676400"/>
            <a:ext cx="2486025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233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Keyword-</a:t>
            </a:r>
            <a:r>
              <a:rPr lang="en-US" altLang="zh-CN" sz="3200" dirty="0" smtClean="0">
                <a:solidFill>
                  <a:srgbClr val="FF0000"/>
                </a:solidFill>
              </a:rPr>
              <a:t> Recovering</a:t>
            </a:r>
            <a:endParaRPr lang="zh-CN" altLang="en-US" sz="320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990600"/>
            <a:ext cx="2971800" cy="520781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14" y="4193952"/>
            <a:ext cx="523286" cy="396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433556"/>
            <a:ext cx="530155" cy="42412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969704"/>
            <a:ext cx="533400" cy="42398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88" y="1922870"/>
            <a:ext cx="2133600" cy="33432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819400"/>
            <a:ext cx="530155" cy="424123"/>
          </a:xfrm>
          <a:prstGeom prst="rect">
            <a:avLst/>
          </a:prstGeom>
        </p:spPr>
      </p:pic>
      <p:sp>
        <p:nvSpPr>
          <p:cNvPr id="13" name="右箭头 12"/>
          <p:cNvSpPr/>
          <p:nvPr/>
        </p:nvSpPr>
        <p:spPr bwMode="auto">
          <a:xfrm>
            <a:off x="3657600" y="3243523"/>
            <a:ext cx="914400" cy="490277"/>
          </a:xfrm>
          <a:prstGeom prst="rightArrow">
            <a:avLst/>
          </a:prstGeom>
          <a:solidFill>
            <a:srgbClr val="DDDDDD"/>
          </a:solidFill>
          <a:ln w="28575" cap="flat" cmpd="sng" algn="ctr">
            <a:solidFill>
              <a:srgbClr val="92270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445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1_自定义设计方案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华文新魏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20070815模板</Template>
  <TotalTime>10906</TotalTime>
  <Words>444</Words>
  <Application>Microsoft Office PowerPoint</Application>
  <PresentationFormat>全屏显示(4:3)</PresentationFormat>
  <Paragraphs>83</Paragraphs>
  <Slides>12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黑体</vt:lpstr>
      <vt:lpstr>华文新魏</vt:lpstr>
      <vt:lpstr>宋体</vt:lpstr>
      <vt:lpstr>Arial</vt:lpstr>
      <vt:lpstr>Cambria Math</vt:lpstr>
      <vt:lpstr>Wingdings</vt:lpstr>
      <vt:lpstr>1_自定义设计方案</vt:lpstr>
      <vt:lpstr>Microsoft 公式 3.0</vt:lpstr>
      <vt:lpstr>the Vehicle System for   God's Eye View</vt:lpstr>
      <vt:lpstr>PowerPoint 演示文稿</vt:lpstr>
      <vt:lpstr>Outline</vt:lpstr>
      <vt:lpstr>Outline</vt:lpstr>
      <vt:lpstr>Overall Architecture</vt:lpstr>
      <vt:lpstr>Outline</vt:lpstr>
      <vt:lpstr>Keyword-Recognizing</vt:lpstr>
      <vt:lpstr>Keyword-Transmitting</vt:lpstr>
      <vt:lpstr>Keyword- Recovering</vt:lpstr>
      <vt:lpstr>Outline</vt:lpstr>
      <vt:lpstr>Android App </vt:lpstr>
      <vt:lpstr>Thanks！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XJ</cp:lastModifiedBy>
  <cp:revision>2492</cp:revision>
  <cp:lastPrinted>1601-01-01T00:00:00Z</cp:lastPrinted>
  <dcterms:created xsi:type="dcterms:W3CDTF">1601-01-01T00:00:00Z</dcterms:created>
  <dcterms:modified xsi:type="dcterms:W3CDTF">2014-05-29T17:19:24Z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