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44"/>
  </p:notesMasterIdLst>
  <p:handoutMasterIdLst>
    <p:handoutMasterId r:id="rId45"/>
  </p:handoutMasterIdLst>
  <p:sldIdLst>
    <p:sldId id="336" r:id="rId2"/>
    <p:sldId id="549" r:id="rId3"/>
    <p:sldId id="550" r:id="rId4"/>
    <p:sldId id="559" r:id="rId5"/>
    <p:sldId id="560" r:id="rId6"/>
    <p:sldId id="551" r:id="rId7"/>
    <p:sldId id="561" r:id="rId8"/>
    <p:sldId id="568" r:id="rId9"/>
    <p:sldId id="569" r:id="rId10"/>
    <p:sldId id="583" r:id="rId11"/>
    <p:sldId id="552" r:id="rId12"/>
    <p:sldId id="584" r:id="rId13"/>
    <p:sldId id="563" r:id="rId14"/>
    <p:sldId id="566" r:id="rId15"/>
    <p:sldId id="554" r:id="rId16"/>
    <p:sldId id="585" r:id="rId17"/>
    <p:sldId id="555" r:id="rId18"/>
    <p:sldId id="567" r:id="rId19"/>
    <p:sldId id="562" r:id="rId20"/>
    <p:sldId id="556" r:id="rId21"/>
    <p:sldId id="570" r:id="rId22"/>
    <p:sldId id="571" r:id="rId23"/>
    <p:sldId id="587" r:id="rId24"/>
    <p:sldId id="572" r:id="rId25"/>
    <p:sldId id="557" r:id="rId26"/>
    <p:sldId id="573" r:id="rId27"/>
    <p:sldId id="575" r:id="rId28"/>
    <p:sldId id="588" r:id="rId29"/>
    <p:sldId id="576" r:id="rId30"/>
    <p:sldId id="577" r:id="rId31"/>
    <p:sldId id="589" r:id="rId32"/>
    <p:sldId id="590" r:id="rId33"/>
    <p:sldId id="591" r:id="rId34"/>
    <p:sldId id="592" r:id="rId35"/>
    <p:sldId id="558" r:id="rId36"/>
    <p:sldId id="578" r:id="rId37"/>
    <p:sldId id="579" r:id="rId38"/>
    <p:sldId id="580" r:id="rId39"/>
    <p:sldId id="581" r:id="rId40"/>
    <p:sldId id="586" r:id="rId41"/>
    <p:sldId id="582" r:id="rId42"/>
    <p:sldId id="422" r:id="rId43"/>
  </p:sldIdLst>
  <p:sldSz cx="9144000" cy="6858000" type="screen4x3"/>
  <p:notesSz cx="6858000" cy="9144000"/>
  <p:custDataLst>
    <p:tags r:id="rId4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CC00"/>
    <a:srgbClr val="FF99CC"/>
    <a:srgbClr val="FFCCCC"/>
    <a:srgbClr val="FF99FF"/>
    <a:srgbClr val="CCECFF"/>
    <a:srgbClr val="292929"/>
    <a:srgbClr val="969696"/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7" autoAdjust="0"/>
    <p:restoredTop sz="99439" autoAdjust="0"/>
  </p:normalViewPr>
  <p:slideViewPr>
    <p:cSldViewPr snapToGrid="0">
      <p:cViewPr varScale="1">
        <p:scale>
          <a:sx n="70" d="100"/>
          <a:sy n="70" d="100"/>
        </p:scale>
        <p:origin x="-13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66" d="100"/>
          <a:sy n="66" d="100"/>
        </p:scale>
        <p:origin x="-2784" y="-59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defRPr sz="1200" baseline="0">
                <a:effectLst/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77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defRPr sz="1200" baseline="0">
                <a:effectLst/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77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defRPr sz="1200" baseline="0">
                <a:effectLst/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77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defRPr sz="1200" baseline="0">
                <a:effectLst/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A92E82E4-E7F4-465F-803D-438CCCF5537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890569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defRPr sz="1200" baseline="0">
                <a:effectLst/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defRPr sz="1200" baseline="0">
                <a:effectLst/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defRPr sz="1200" baseline="0">
                <a:effectLst/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defRPr sz="1200" baseline="0">
                <a:effectLst/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0AB623BC-F2B2-42DB-87D1-F019C41337A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2438167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F6C71E-AE2C-4404-9713-1F6170A66DE6}" type="slidenum">
              <a:rPr lang="zh-CN" altLang="en-US" smtClean="0"/>
              <a:pPr>
                <a:defRPr/>
              </a:pPr>
              <a:t>1</a:t>
            </a:fld>
            <a:endParaRPr lang="en-US" altLang="zh-CN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4D74F7-1268-4885-80F5-63AB677BE55B}" type="slidenum">
              <a:rPr lang="zh-CN" altLang="en-US" smtClean="0"/>
              <a:pPr>
                <a:defRPr/>
              </a:pPr>
              <a:t>2</a:t>
            </a:fld>
            <a:endParaRPr lang="en-US" altLang="zh-CN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B623BC-F2B2-42DB-87D1-F019C41337A2}" type="slidenum">
              <a:rPr lang="zh-CN" altLang="en-US" smtClean="0"/>
              <a:pPr>
                <a:defRPr/>
              </a:pPr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4D74F7-1268-4885-80F5-63AB677BE55B}" type="slidenum">
              <a:rPr lang="zh-CN" altLang="en-US" smtClean="0"/>
              <a:pPr>
                <a:defRPr/>
              </a:pPr>
              <a:t>10</a:t>
            </a:fld>
            <a:endParaRPr lang="en-US" altLang="zh-CN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4D74F7-1268-4885-80F5-63AB677BE55B}" type="slidenum">
              <a:rPr lang="zh-CN" altLang="en-US" smtClean="0"/>
              <a:pPr>
                <a:defRPr/>
              </a:pPr>
              <a:t>16</a:t>
            </a:fld>
            <a:endParaRPr lang="en-US" altLang="zh-CN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4D74F7-1268-4885-80F5-63AB677BE55B}" type="slidenum">
              <a:rPr lang="zh-CN" altLang="en-US" smtClean="0"/>
              <a:pPr>
                <a:defRPr/>
              </a:pPr>
              <a:t>40</a:t>
            </a:fld>
            <a:endParaRPr lang="en-US" altLang="zh-CN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008613-A1A2-4E6E-B56B-91AF8342374D}" type="slidenum">
              <a:rPr lang="zh-CN" altLang="en-US" smtClean="0"/>
              <a:pPr>
                <a:defRPr/>
              </a:pPr>
              <a:t>42</a:t>
            </a:fld>
            <a:endParaRPr lang="en-US" altLang="zh-CN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0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3175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buClr>
                <a:schemeClr val="bg1"/>
              </a:buClr>
              <a:buSzPct val="100000"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5" name="Line 41"/>
          <p:cNvSpPr>
            <a:spLocks noChangeShapeType="1"/>
          </p:cNvSpPr>
          <p:nvPr/>
        </p:nvSpPr>
        <p:spPr bwMode="auto">
          <a:xfrm>
            <a:off x="0" y="4114800"/>
            <a:ext cx="9144000" cy="0"/>
          </a:xfrm>
          <a:prstGeom prst="line">
            <a:avLst/>
          </a:prstGeom>
          <a:noFill/>
          <a:ln w="3175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buClr>
                <a:schemeClr val="bg1"/>
              </a:buClr>
              <a:buSzPct val="100000"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pic>
        <p:nvPicPr>
          <p:cNvPr id="6" name="Picture 45" descr="azzj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7" descr="sjtu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1613"/>
            <a:ext cx="38608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209800"/>
            <a:ext cx="9144000" cy="1143000"/>
          </a:xfrm>
        </p:spPr>
        <p:txBody>
          <a:bodyPr/>
          <a:lstStyle>
            <a:lvl1pPr algn="ctr">
              <a:defRPr sz="4000" i="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310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38300" y="4648200"/>
            <a:ext cx="5867400" cy="14478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8" name="Rectangle 36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400800"/>
            <a:ext cx="19050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defRPr sz="1400" baseline="0">
                <a:solidFill>
                  <a:schemeClr val="bg2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3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04800"/>
          </a:xfrm>
        </p:spPr>
        <p:txBody>
          <a:bodyPr/>
          <a:lstStyle>
            <a:lvl1pPr>
              <a:defRPr b="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CN" smtClean="0"/>
              <a:t>Two Tier Game Presentation @ Xidian University, 12/19/2008</a:t>
            </a:r>
            <a:endParaRPr lang="en-US" altLang="zh-CN"/>
          </a:p>
        </p:txBody>
      </p:sp>
      <p:sp>
        <p:nvSpPr>
          <p:cNvPr id="10" name="Rectangle 3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400800"/>
            <a:ext cx="1905000" cy="30480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0DF3DC5-5B07-4751-8936-FD1E639CC91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74629076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Two Tier Game Presentation @ Xidian University, 12/19/2008</a:t>
            </a:r>
            <a:endParaRPr lang="en-US" altLang="zh-CN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01D25-2B03-4636-B6D7-E32BC893DAF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06999278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70675" y="38100"/>
            <a:ext cx="2092325" cy="63627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93700" y="38100"/>
            <a:ext cx="6124575" cy="63627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Two Tier Game Presentation @ Xidian University, 12/19/2008</a:t>
            </a:r>
            <a:endParaRPr lang="en-US" altLang="zh-CN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D4F2D-3CCB-4747-AD7D-DD335A7F796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8599949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393700" y="38100"/>
            <a:ext cx="8242300" cy="9144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4076700" cy="2628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86300" y="990600"/>
            <a:ext cx="4076700" cy="2628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3771900"/>
            <a:ext cx="4076700" cy="2628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86300" y="3771900"/>
            <a:ext cx="4076700" cy="2628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Two Tier Game Presentation @ Xidian University, 12/19/2008</a:t>
            </a:r>
            <a:endParaRPr lang="en-US" altLang="zh-CN"/>
          </a:p>
        </p:txBody>
      </p:sp>
      <p:sp>
        <p:nvSpPr>
          <p:cNvPr id="8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05F9D-3F8E-47C3-A947-EE78C9EC355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52159906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3700" y="38100"/>
            <a:ext cx="8242300" cy="9144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76700" cy="5410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86300" y="990600"/>
            <a:ext cx="4076700" cy="2628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86300" y="3771900"/>
            <a:ext cx="4076700" cy="2628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Two Tier Game Presentation @ Xidian University, 12/19/2008</a:t>
            </a:r>
            <a:endParaRPr lang="en-US" altLang="zh-CN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F2A93-9C5E-4586-83C1-24954AD00D5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2995954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Two Tier Game Presentation @ Xidian University, 12/19/2008</a:t>
            </a:r>
            <a:endParaRPr lang="en-US" altLang="zh-CN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440B3-7014-4B13-A5AD-F0A95BA4D1A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405595632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Two Tier Game Presentation @ Xidian University, 12/19/2008</a:t>
            </a:r>
            <a:endParaRPr lang="en-US" altLang="zh-CN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FF9D8-3934-4ADA-95AE-4E4040CD763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87744090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767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86300" y="990600"/>
            <a:ext cx="40767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Two Tier Game Presentation @ Xidian University, 12/19/2008</a:t>
            </a:r>
            <a:endParaRPr lang="en-US" altLang="zh-CN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61ECF-D3FE-4FFB-A66F-99C3649F5A1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14437756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Two Tier Game Presentation @ Xidian University, 12/19/2008</a:t>
            </a:r>
            <a:endParaRPr lang="en-US" altLang="zh-CN"/>
          </a:p>
        </p:txBody>
      </p:sp>
      <p:sp>
        <p:nvSpPr>
          <p:cNvPr id="8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1D5A9-5ACF-4A91-B877-3BA2F2058C3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46466320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Two Tier Game Presentation @ Xidian University, 12/19/2008</a:t>
            </a:r>
            <a:endParaRPr lang="en-US" altLang="zh-CN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282B0-5F8B-4A3C-BDBC-25FF7E458DD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92020895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Two Tier Game Presentation @ Xidian University, 12/19/2008</a:t>
            </a:r>
            <a:endParaRPr lang="en-US" altLang="zh-CN"/>
          </a:p>
        </p:txBody>
      </p:sp>
      <p:sp>
        <p:nvSpPr>
          <p:cNvPr id="3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8D8E9-D72F-463C-871F-EE12C1D7978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44573287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Two Tier Game Presentation @ Xidian University, 12/19/2008</a:t>
            </a:r>
            <a:endParaRPr lang="en-US" altLang="zh-CN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F67DC-042B-4DB5-ABA8-B615454423A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7411994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Two Tier Game Presentation @ Xidian University, 12/19/2008</a:t>
            </a:r>
            <a:endParaRPr lang="en-US" altLang="zh-CN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C44CA-F6E7-4B1F-8EA0-220588BDFF2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50841540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2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393700" y="38100"/>
            <a:ext cx="8242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2085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553200"/>
            <a:ext cx="792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defRPr sz="1400" b="1" baseline="0">
                <a:solidFill>
                  <a:srgbClr val="777777"/>
                </a:solidFill>
                <a:effectLst/>
                <a:latin typeface="Arial Narrow" pitchFamily="34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 smtClean="0"/>
              <a:t>Two Tier Game Presentation @ Xidian University, 12/19/2008</a:t>
            </a:r>
            <a:endParaRPr lang="en-US" altLang="zh-CN"/>
          </a:p>
        </p:txBody>
      </p:sp>
      <p:sp>
        <p:nvSpPr>
          <p:cNvPr id="2086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553200"/>
            <a:ext cx="76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defRPr sz="1800" baseline="0">
                <a:solidFill>
                  <a:schemeClr val="folHlink"/>
                </a:solidFill>
                <a:effectLst/>
                <a:latin typeface="Monotype Corsiva" pitchFamily="66" charset="0"/>
                <a:ea typeface="宋体" pitchFamily="2" charset="-122"/>
              </a:defRPr>
            </a:lvl1pPr>
          </a:lstStyle>
          <a:p>
            <a:pPr>
              <a:defRPr/>
            </a:pPr>
            <a:fld id="{F1E8AFAD-2445-4BF5-A6BA-3AE8773D966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2087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305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2089" name="Line 41"/>
          <p:cNvSpPr>
            <a:spLocks noChangeShapeType="1"/>
          </p:cNvSpPr>
          <p:nvPr/>
        </p:nvSpPr>
        <p:spPr bwMode="auto">
          <a:xfrm>
            <a:off x="457200" y="914400"/>
            <a:ext cx="8610600" cy="0"/>
          </a:xfrm>
          <a:prstGeom prst="line">
            <a:avLst/>
          </a:prstGeom>
          <a:noFill/>
          <a:ln w="3175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buClr>
                <a:schemeClr val="bg1"/>
              </a:buClr>
              <a:buSzPct val="100000"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2091" name="Line 43"/>
          <p:cNvSpPr>
            <a:spLocks noChangeShapeType="1"/>
          </p:cNvSpPr>
          <p:nvPr/>
        </p:nvSpPr>
        <p:spPr bwMode="auto">
          <a:xfrm>
            <a:off x="457200" y="914400"/>
            <a:ext cx="0" cy="54864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buClr>
                <a:schemeClr val="bg1"/>
              </a:buClr>
              <a:buSzPct val="100000"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pic>
        <p:nvPicPr>
          <p:cNvPr id="11272" name="Picture 45" descr="sjtu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5238" y="0"/>
            <a:ext cx="2798762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7" r:id="rId2"/>
    <p:sldLayoutId id="2147483716" r:id="rId3"/>
    <p:sldLayoutId id="2147483715" r:id="rId4"/>
    <p:sldLayoutId id="2147483714" r:id="rId5"/>
    <p:sldLayoutId id="2147483713" r:id="rId6"/>
    <p:sldLayoutId id="2147483712" r:id="rId7"/>
    <p:sldLayoutId id="2147483711" r:id="rId8"/>
    <p:sldLayoutId id="2147483710" r:id="rId9"/>
    <p:sldLayoutId id="2147483709" r:id="rId10"/>
    <p:sldLayoutId id="2147483708" r:id="rId11"/>
    <p:sldLayoutId id="2147483707" r:id="rId12"/>
    <p:sldLayoutId id="2147483706" r:id="rId1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q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Ø"/>
        <a:defRPr sz="2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imes New Roman" pitchFamily="18" charset="0"/>
        <a:buChar char="–"/>
        <a:defRPr sz="2000" b="1" i="1">
          <a:solidFill>
            <a:srgbClr val="5F5F5F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o"/>
        <a:defRPr sz="2000">
          <a:solidFill>
            <a:srgbClr val="FF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biyulai\Desktop\byl\hub.mp4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biyulai\Desktop\byl\learning%20switch.mp4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zh-CN" dirty="0" smtClean="0"/>
              <a:t>What I Learned From </a:t>
            </a:r>
            <a:r>
              <a:rPr lang="en-US" altLang="zh-CN" dirty="0" err="1" smtClean="0"/>
              <a:t>Mininet</a:t>
            </a:r>
            <a:endParaRPr lang="zh-CN" altLang="en-US" dirty="0"/>
          </a:p>
        </p:txBody>
      </p:sp>
      <p:sp>
        <p:nvSpPr>
          <p:cNvPr id="4" name="副标题 3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altLang="zh-CN" dirty="0" err="1" smtClean="0"/>
              <a:t>Yulai</a:t>
            </a:r>
            <a:r>
              <a:rPr lang="en-US" altLang="zh-CN" dirty="0" smtClean="0"/>
              <a:t> Bi</a:t>
            </a:r>
          </a:p>
          <a:p>
            <a:r>
              <a:rPr lang="en-US" altLang="zh-CN" dirty="0" smtClean="0"/>
              <a:t>2014.05.20</a:t>
            </a:r>
            <a:endParaRPr lang="zh-CN" altLang="en-US" dirty="0"/>
          </a:p>
        </p:txBody>
      </p:sp>
    </p:spTree>
  </p:cSld>
  <p:clrMapOvr>
    <a:masterClrMapping/>
  </p:clrMapOvr>
  <p:transition advTm="847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灯片编号占位符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C24AF2A3-9B57-46AF-A722-6E02D4198D85}" type="slidenum">
              <a:rPr lang="zh-CN" altLang="en-US" sz="1800" baseline="0" smtClean="0">
                <a:solidFill>
                  <a:schemeClr val="folHlink"/>
                </a:solidFill>
                <a:latin typeface="Monotype Corsiva" pitchFamily="66" charset="0"/>
              </a:rPr>
              <a:pPr eaLnBrk="1" hangingPunct="1"/>
              <a:t>10</a:t>
            </a:fld>
            <a:endParaRPr lang="en-US" altLang="zh-CN" sz="1800" baseline="0" dirty="0" smtClean="0">
              <a:solidFill>
                <a:schemeClr val="folHlink"/>
              </a:solidFill>
              <a:latin typeface="Monotype Corsiva" pitchFamily="66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</a:p>
          <a:p>
            <a:endParaRPr lang="en-US" altLang="zh-CN" dirty="0" smtClean="0"/>
          </a:p>
          <a:p>
            <a:r>
              <a:rPr lang="en-US" altLang="zh-CN" b="1" dirty="0" smtClean="0"/>
              <a:t>Basic Usage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Remote Controller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Future Work</a:t>
            </a:r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12247420"/>
      </p:ext>
    </p:extLst>
  </p:cSld>
  <p:clrMapOvr>
    <a:masterClrMapping/>
  </p:clrMapOvr>
  <p:transition advTm="5943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BASIC USAGE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Start Network</a:t>
            </a:r>
          </a:p>
          <a:p>
            <a:pPr lvl="1"/>
            <a:r>
              <a:rPr lang="en-US" altLang="zh-CN" dirty="0" smtClean="0"/>
              <a:t>1switch-3hosts topology</a:t>
            </a:r>
          </a:p>
          <a:p>
            <a:pPr lvl="2"/>
            <a:r>
              <a:rPr lang="en-US" altLang="zh-CN" dirty="0" err="1" smtClean="0"/>
              <a:t>sudo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mn</a:t>
            </a:r>
            <a:r>
              <a:rPr lang="en-US" altLang="zh-CN" dirty="0" smtClean="0"/>
              <a:t> --</a:t>
            </a:r>
            <a:r>
              <a:rPr lang="en-US" altLang="zh-CN" dirty="0" err="1" smtClean="0"/>
              <a:t>topo</a:t>
            </a:r>
            <a:r>
              <a:rPr lang="en-US" altLang="zh-CN" dirty="0" smtClean="0"/>
              <a:t> single,3 --</a:t>
            </a:r>
            <a:r>
              <a:rPr lang="en-US" altLang="zh-CN" dirty="0" err="1" smtClean="0"/>
              <a:t>mac</a:t>
            </a:r>
            <a:r>
              <a:rPr lang="en-US" altLang="zh-CN" dirty="0" smtClean="0"/>
              <a:t> --switch </a:t>
            </a:r>
            <a:r>
              <a:rPr lang="en-US" altLang="zh-CN" dirty="0" err="1" smtClean="0"/>
              <a:t>ovsk</a:t>
            </a:r>
            <a:r>
              <a:rPr lang="en-US" altLang="zh-CN" dirty="0" smtClean="0"/>
              <a:t> --controller remote</a:t>
            </a:r>
          </a:p>
          <a:p>
            <a:pPr lvl="2"/>
            <a:endParaRPr lang="en-US" altLang="zh-CN" dirty="0" smtClean="0"/>
          </a:p>
          <a:p>
            <a:pPr lvl="2"/>
            <a:r>
              <a:rPr lang="en-US" altLang="zh-CN" dirty="0" smtClean="0"/>
              <a:t>--</a:t>
            </a:r>
            <a:r>
              <a:rPr lang="en-US" altLang="zh-CN" dirty="0" err="1" smtClean="0"/>
              <a:t>topo</a:t>
            </a:r>
            <a:r>
              <a:rPr lang="en-US" altLang="zh-CN" dirty="0" smtClean="0"/>
              <a:t> single,3 </a:t>
            </a:r>
          </a:p>
          <a:p>
            <a:pPr lvl="2"/>
            <a:r>
              <a:rPr lang="en-US" altLang="zh-CN" dirty="0" smtClean="0"/>
              <a:t>Set a network with 1 switch and 3 hosts.</a:t>
            </a:r>
          </a:p>
          <a:p>
            <a:pPr lvl="2"/>
            <a:r>
              <a:rPr lang="en-US" altLang="zh-CN" dirty="0" smtClean="0"/>
              <a:t>--</a:t>
            </a:r>
            <a:r>
              <a:rPr lang="en-US" altLang="zh-CN" dirty="0" err="1" smtClean="0"/>
              <a:t>mac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Set the switch MAC, host MAC and IP address to small, unique and easy to read IDs.</a:t>
            </a:r>
          </a:p>
          <a:p>
            <a:pPr lvl="2"/>
            <a:r>
              <a:rPr lang="en-US" altLang="zh-CN" dirty="0" smtClean="0"/>
              <a:t>--switch </a:t>
            </a:r>
            <a:r>
              <a:rPr lang="en-US" altLang="zh-CN" dirty="0" err="1" smtClean="0"/>
              <a:t>ovsk</a:t>
            </a:r>
            <a:r>
              <a:rPr lang="en-US" altLang="zh-CN" dirty="0" smtClean="0"/>
              <a:t> </a:t>
            </a:r>
          </a:p>
          <a:p>
            <a:pPr lvl="2"/>
            <a:r>
              <a:rPr lang="en-US" altLang="zh-CN" dirty="0" smtClean="0"/>
              <a:t>Set a switch with a state of Open </a:t>
            </a:r>
            <a:r>
              <a:rPr lang="en-US" altLang="zh-CN" dirty="0" err="1" smtClean="0"/>
              <a:t>Vswitch</a:t>
            </a:r>
            <a:r>
              <a:rPr lang="en-US" altLang="zh-CN" dirty="0" smtClean="0"/>
              <a:t>(</a:t>
            </a:r>
            <a:r>
              <a:rPr lang="zh-CN" altLang="en-US" dirty="0" smtClean="0"/>
              <a:t>开放虚拟交换标准</a:t>
            </a:r>
            <a:r>
              <a:rPr lang="en-US" altLang="zh-CN" dirty="0" smtClean="0"/>
              <a:t>)</a:t>
            </a:r>
          </a:p>
          <a:p>
            <a:pPr lvl="2"/>
            <a:r>
              <a:rPr lang="en-US" altLang="zh-CN" dirty="0" smtClean="0"/>
              <a:t>--controller remote</a:t>
            </a:r>
          </a:p>
          <a:p>
            <a:pPr lvl="2"/>
            <a:r>
              <a:rPr lang="en-US" altLang="zh-CN" dirty="0" smtClean="0"/>
              <a:t>Set a controller running outside of the VM</a:t>
            </a:r>
          </a:p>
          <a:p>
            <a:pPr lvl="2"/>
            <a:endParaRPr lang="en-US" altLang="zh-CN" dirty="0" smtClean="0"/>
          </a:p>
          <a:p>
            <a:pPr lvl="1"/>
            <a:endParaRPr lang="en-US" altLang="zh-CN" dirty="0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3440B3-7014-4B13-A5AD-F0A95BA4D1A0}" type="slidenum">
              <a:rPr lang="zh-CN" altLang="en-US" smtClean="0"/>
              <a:pPr>
                <a:defRPr/>
              </a:pPr>
              <a:t>11</a:t>
            </a:fld>
            <a:endParaRPr lang="en-US" altLang="zh-CN"/>
          </a:p>
        </p:txBody>
      </p:sp>
    </p:spTree>
  </p:cSld>
  <p:clrMapOvr>
    <a:masterClrMapping/>
  </p:clrMapOvr>
  <p:transition advTm="5017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BASIC USAGE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Start Network</a:t>
            </a:r>
          </a:p>
          <a:p>
            <a:pPr lvl="1"/>
            <a:r>
              <a:rPr lang="en-US" altLang="zh-CN" dirty="0" smtClean="0"/>
              <a:t>1switch-3hosts topology</a:t>
            </a:r>
          </a:p>
          <a:p>
            <a:pPr lvl="2"/>
            <a:r>
              <a:rPr lang="en-US" altLang="zh-CN" dirty="0" err="1" smtClean="0"/>
              <a:t>sudo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mn</a:t>
            </a:r>
            <a:r>
              <a:rPr lang="en-US" altLang="zh-CN" dirty="0" smtClean="0"/>
              <a:t> --</a:t>
            </a:r>
            <a:r>
              <a:rPr lang="en-US" altLang="zh-CN" dirty="0" err="1" smtClean="0"/>
              <a:t>topo</a:t>
            </a:r>
            <a:r>
              <a:rPr lang="en-US" altLang="zh-CN" dirty="0" smtClean="0"/>
              <a:t> single,3 --</a:t>
            </a:r>
            <a:r>
              <a:rPr lang="en-US" altLang="zh-CN" dirty="0" err="1" smtClean="0"/>
              <a:t>mac</a:t>
            </a:r>
            <a:r>
              <a:rPr lang="en-US" altLang="zh-CN" dirty="0" smtClean="0"/>
              <a:t> --switch </a:t>
            </a:r>
            <a:r>
              <a:rPr lang="en-US" altLang="zh-CN" dirty="0" err="1" smtClean="0"/>
              <a:t>ovsk</a:t>
            </a:r>
            <a:r>
              <a:rPr lang="en-US" altLang="zh-CN" dirty="0" smtClean="0"/>
              <a:t> --controller remote</a:t>
            </a:r>
          </a:p>
          <a:p>
            <a:pPr lvl="2"/>
            <a:endParaRPr lang="en-US" altLang="zh-CN" dirty="0" smtClean="0"/>
          </a:p>
          <a:p>
            <a:pPr lvl="2"/>
            <a:endParaRPr lang="en-US" altLang="zh-CN" dirty="0" smtClean="0"/>
          </a:p>
          <a:p>
            <a:pPr lvl="1"/>
            <a:endParaRPr lang="en-US" altLang="zh-CN" dirty="0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3440B3-7014-4B13-A5AD-F0A95BA4D1A0}" type="slidenum">
              <a:rPr lang="zh-CN" altLang="en-US" smtClean="0"/>
              <a:pPr>
                <a:defRPr/>
              </a:pPr>
              <a:t>12</a:t>
            </a:fld>
            <a:endParaRPr lang="en-US" altLang="zh-CN"/>
          </a:p>
        </p:txBody>
      </p:sp>
      <p:grpSp>
        <p:nvGrpSpPr>
          <p:cNvPr id="4" name="组合 48"/>
          <p:cNvGrpSpPr/>
          <p:nvPr/>
        </p:nvGrpSpPr>
        <p:grpSpPr>
          <a:xfrm>
            <a:off x="2290273" y="2568551"/>
            <a:ext cx="5778325" cy="3459707"/>
            <a:chOff x="2123728" y="332656"/>
            <a:chExt cx="6120680" cy="4608512"/>
          </a:xfrm>
        </p:grpSpPr>
        <p:grpSp>
          <p:nvGrpSpPr>
            <p:cNvPr id="6" name="组合 10"/>
            <p:cNvGrpSpPr/>
            <p:nvPr/>
          </p:nvGrpSpPr>
          <p:grpSpPr>
            <a:xfrm>
              <a:off x="2699792" y="1700808"/>
              <a:ext cx="2592288" cy="1368152"/>
              <a:chOff x="2771800" y="2348880"/>
              <a:chExt cx="2376264" cy="1296144"/>
            </a:xfrm>
          </p:grpSpPr>
          <p:sp>
            <p:nvSpPr>
              <p:cNvPr id="82" name="矩形 7"/>
              <p:cNvSpPr/>
              <p:nvPr/>
            </p:nvSpPr>
            <p:spPr>
              <a:xfrm>
                <a:off x="2771800" y="2348880"/>
                <a:ext cx="2376264" cy="12961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 err="1" smtClean="0">
                    <a:latin typeface="Times New Roman" pitchFamily="18" charset="0"/>
                    <a:cs typeface="Times New Roman" pitchFamily="18" charset="0"/>
                  </a:rPr>
                  <a:t>OpenFlow</a:t>
                </a:r>
                <a:endParaRPr lang="en-US" altLang="zh-CN" sz="1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altLang="zh-CN" sz="1400" dirty="0" smtClean="0">
                    <a:latin typeface="Times New Roman" pitchFamily="18" charset="0"/>
                    <a:cs typeface="Times New Roman" pitchFamily="18" charset="0"/>
                  </a:rPr>
                  <a:t>Switch</a:t>
                </a:r>
                <a:endParaRPr lang="zh-CN" altLang="en-US" sz="14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3" name="TextBox 8"/>
              <p:cNvSpPr txBox="1"/>
              <p:nvPr/>
            </p:nvSpPr>
            <p:spPr>
              <a:xfrm>
                <a:off x="2915816" y="2751311"/>
                <a:ext cx="4587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smtClean="0">
                    <a:latin typeface="Times New Roman" pitchFamily="18" charset="0"/>
                    <a:cs typeface="Times New Roman" pitchFamily="18" charset="0"/>
                  </a:rPr>
                  <a:t>s1</a:t>
                </a:r>
                <a:endParaRPr lang="zh-CN" alt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7" name="组合 50"/>
            <p:cNvGrpSpPr/>
            <p:nvPr/>
          </p:nvGrpSpPr>
          <p:grpSpPr>
            <a:xfrm>
              <a:off x="3059832" y="332656"/>
              <a:ext cx="1984661" cy="1315308"/>
              <a:chOff x="3059832" y="404664"/>
              <a:chExt cx="1984661" cy="1315308"/>
            </a:xfrm>
          </p:grpSpPr>
          <p:grpSp>
            <p:nvGrpSpPr>
              <p:cNvPr id="8" name="组合 9"/>
              <p:cNvGrpSpPr/>
              <p:nvPr/>
            </p:nvGrpSpPr>
            <p:grpSpPr>
              <a:xfrm>
                <a:off x="3059832" y="404664"/>
                <a:ext cx="1872208" cy="720080"/>
                <a:chOff x="3059832" y="404664"/>
                <a:chExt cx="1872208" cy="720080"/>
              </a:xfrm>
            </p:grpSpPr>
            <p:sp>
              <p:nvSpPr>
                <p:cNvPr id="80" name="矩形 4"/>
                <p:cNvSpPr/>
                <p:nvPr/>
              </p:nvSpPr>
              <p:spPr>
                <a:xfrm>
                  <a:off x="3059832" y="404664"/>
                  <a:ext cx="1872208" cy="72008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400" dirty="0" smtClean="0">
                      <a:latin typeface="Times New Roman" pitchFamily="18" charset="0"/>
                      <a:cs typeface="Times New Roman" pitchFamily="18" charset="0"/>
                    </a:rPr>
                    <a:t>Controller</a:t>
                  </a:r>
                </a:p>
                <a:p>
                  <a:pPr algn="ctr"/>
                  <a:r>
                    <a:rPr lang="en-US" altLang="zh-CN" sz="1400" dirty="0" smtClean="0">
                      <a:latin typeface="Times New Roman" pitchFamily="18" charset="0"/>
                      <a:cs typeface="Times New Roman" pitchFamily="18" charset="0"/>
                    </a:rPr>
                    <a:t>port 6633</a:t>
                  </a:r>
                  <a:endParaRPr lang="zh-CN" altLang="en-US" sz="1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1" name="TextBox 6"/>
                <p:cNvSpPr txBox="1"/>
                <p:nvPr/>
              </p:nvSpPr>
              <p:spPr>
                <a:xfrm>
                  <a:off x="3131840" y="519063"/>
                  <a:ext cx="47481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400" b="1" dirty="0" smtClean="0">
                      <a:latin typeface="Times New Roman" pitchFamily="18" charset="0"/>
                      <a:cs typeface="Times New Roman" pitchFamily="18" charset="0"/>
                    </a:rPr>
                    <a:t>c0</a:t>
                  </a:r>
                  <a:endParaRPr lang="zh-CN" altLang="en-US" sz="24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78" name="直接连接符 77"/>
              <p:cNvCxnSpPr>
                <a:endCxn id="80" idx="0"/>
              </p:cNvCxnSpPr>
              <p:nvPr/>
            </p:nvCxnSpPr>
            <p:spPr>
              <a:xfrm>
                <a:off x="3995936" y="1124744"/>
                <a:ext cx="0" cy="57606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9" name="TextBox 78"/>
              <p:cNvSpPr txBox="1"/>
              <p:nvPr/>
            </p:nvSpPr>
            <p:spPr>
              <a:xfrm>
                <a:off x="4067944" y="1196752"/>
                <a:ext cx="9765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400" dirty="0" smtClean="0">
                    <a:latin typeface="Times New Roman" pitchFamily="18" charset="0"/>
                    <a:cs typeface="Times New Roman" pitchFamily="18" charset="0"/>
                  </a:rPr>
                  <a:t>loopback</a:t>
                </a:r>
              </a:p>
              <a:p>
                <a:pPr algn="ctr"/>
                <a:r>
                  <a:rPr lang="en-US" altLang="zh-CN" sz="1400" dirty="0" smtClean="0">
                    <a:latin typeface="Times New Roman" pitchFamily="18" charset="0"/>
                    <a:cs typeface="Times New Roman" pitchFamily="18" charset="0"/>
                  </a:rPr>
                  <a:t>(127.0.0.1)</a:t>
                </a:r>
                <a:endParaRPr lang="zh-CN" alt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9" name="组合 17"/>
            <p:cNvGrpSpPr/>
            <p:nvPr/>
          </p:nvGrpSpPr>
          <p:grpSpPr>
            <a:xfrm>
              <a:off x="2123728" y="4221088"/>
              <a:ext cx="1008112" cy="720080"/>
              <a:chOff x="1043608" y="3861048"/>
              <a:chExt cx="1008112" cy="720080"/>
            </a:xfrm>
          </p:grpSpPr>
          <p:sp>
            <p:nvSpPr>
              <p:cNvPr id="74" name="矩形 73"/>
              <p:cNvSpPr/>
              <p:nvPr/>
            </p:nvSpPr>
            <p:spPr>
              <a:xfrm>
                <a:off x="1043608" y="3861048"/>
                <a:ext cx="1008112" cy="72008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1325620" y="3861048"/>
                <a:ext cx="5100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latin typeface="Times New Roman" pitchFamily="18" charset="0"/>
                    <a:cs typeface="Times New Roman" pitchFamily="18" charset="0"/>
                  </a:rPr>
                  <a:t>h1</a:t>
                </a:r>
                <a:endParaRPr lang="zh-CN" alt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6" name="TextBox 16"/>
              <p:cNvSpPr txBox="1"/>
              <p:nvPr/>
            </p:nvSpPr>
            <p:spPr>
              <a:xfrm>
                <a:off x="1211553" y="4221088"/>
                <a:ext cx="7681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 smtClean="0">
                    <a:latin typeface="Times New Roman" pitchFamily="18" charset="0"/>
                    <a:cs typeface="Times New Roman" pitchFamily="18" charset="0"/>
                  </a:rPr>
                  <a:t>10.0.0.1</a:t>
                </a:r>
                <a:endParaRPr lang="zh-CN" alt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0" name="组合 18"/>
            <p:cNvGrpSpPr/>
            <p:nvPr/>
          </p:nvGrpSpPr>
          <p:grpSpPr>
            <a:xfrm>
              <a:off x="3491880" y="4221088"/>
              <a:ext cx="1008112" cy="720080"/>
              <a:chOff x="1043608" y="3861048"/>
              <a:chExt cx="1008112" cy="720080"/>
            </a:xfrm>
          </p:grpSpPr>
          <p:sp>
            <p:nvSpPr>
              <p:cNvPr id="71" name="矩形 70"/>
              <p:cNvSpPr/>
              <p:nvPr/>
            </p:nvSpPr>
            <p:spPr>
              <a:xfrm>
                <a:off x="1043608" y="3861048"/>
                <a:ext cx="1008112" cy="72008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1325620" y="3861048"/>
                <a:ext cx="5100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latin typeface="Times New Roman" pitchFamily="18" charset="0"/>
                    <a:cs typeface="Times New Roman" pitchFamily="18" charset="0"/>
                  </a:rPr>
                  <a:t>h2</a:t>
                </a:r>
                <a:endParaRPr lang="zh-CN" alt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1211553" y="4221088"/>
                <a:ext cx="7681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 smtClean="0">
                    <a:latin typeface="Times New Roman" pitchFamily="18" charset="0"/>
                    <a:cs typeface="Times New Roman" pitchFamily="18" charset="0"/>
                  </a:rPr>
                  <a:t>10.0.0.2</a:t>
                </a:r>
                <a:endParaRPr lang="zh-CN" alt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1" name="组合 22"/>
            <p:cNvGrpSpPr/>
            <p:nvPr/>
          </p:nvGrpSpPr>
          <p:grpSpPr>
            <a:xfrm>
              <a:off x="4860032" y="4221088"/>
              <a:ext cx="1008112" cy="720080"/>
              <a:chOff x="1043608" y="3861048"/>
              <a:chExt cx="1008112" cy="720080"/>
            </a:xfrm>
          </p:grpSpPr>
          <p:sp>
            <p:nvSpPr>
              <p:cNvPr id="68" name="矩形 67"/>
              <p:cNvSpPr/>
              <p:nvPr/>
            </p:nvSpPr>
            <p:spPr>
              <a:xfrm>
                <a:off x="1043608" y="3861048"/>
                <a:ext cx="1008112" cy="72008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1325620" y="3861048"/>
                <a:ext cx="5100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latin typeface="Times New Roman" pitchFamily="18" charset="0"/>
                    <a:cs typeface="Times New Roman" pitchFamily="18" charset="0"/>
                  </a:rPr>
                  <a:t>h3</a:t>
                </a:r>
                <a:endParaRPr lang="zh-CN" alt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1211553" y="4221088"/>
                <a:ext cx="7681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 smtClean="0">
                    <a:latin typeface="Times New Roman" pitchFamily="18" charset="0"/>
                    <a:cs typeface="Times New Roman" pitchFamily="18" charset="0"/>
                  </a:rPr>
                  <a:t>10.0.0.3</a:t>
                </a:r>
                <a:endParaRPr lang="zh-CN" alt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55" name="直接连接符 54"/>
            <p:cNvCxnSpPr>
              <a:endCxn id="75" idx="0"/>
            </p:cNvCxnSpPr>
            <p:nvPr/>
          </p:nvCxnSpPr>
          <p:spPr>
            <a:xfrm flipH="1">
              <a:off x="2660778" y="3068960"/>
              <a:ext cx="687086" cy="115212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>
              <a:stCxn id="80" idx="2"/>
              <a:endCxn id="72" idx="0"/>
            </p:cNvCxnSpPr>
            <p:nvPr/>
          </p:nvCxnSpPr>
          <p:spPr>
            <a:xfrm>
              <a:off x="3995936" y="3068960"/>
              <a:ext cx="32994" cy="115212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>
              <a:endCxn id="69" idx="0"/>
            </p:cNvCxnSpPr>
            <p:nvPr/>
          </p:nvCxnSpPr>
          <p:spPr>
            <a:xfrm>
              <a:off x="4716016" y="3068960"/>
              <a:ext cx="681066" cy="115212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2123728" y="3789040"/>
              <a:ext cx="7328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latin typeface="Times New Roman" pitchFamily="18" charset="0"/>
                  <a:cs typeface="Times New Roman" pitchFamily="18" charset="0"/>
                </a:rPr>
                <a:t>h1-eth0</a:t>
              </a:r>
              <a:endParaRPr lang="zh-CN" alt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983123" y="3861048"/>
              <a:ext cx="7328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latin typeface="Times New Roman" pitchFamily="18" charset="0"/>
                  <a:cs typeface="Times New Roman" pitchFamily="18" charset="0"/>
                </a:rPr>
                <a:t>h2-eth0</a:t>
              </a:r>
              <a:endParaRPr lang="zh-CN" alt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220072" y="3789040"/>
              <a:ext cx="7328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latin typeface="Times New Roman" pitchFamily="18" charset="0"/>
                  <a:cs typeface="Times New Roman" pitchFamily="18" charset="0"/>
                </a:rPr>
                <a:t>h3-eth0</a:t>
              </a:r>
              <a:endParaRPr lang="zh-CN" alt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411760" y="3212976"/>
              <a:ext cx="7136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latin typeface="Times New Roman" pitchFamily="18" charset="0"/>
                  <a:cs typeface="Times New Roman" pitchFamily="18" charset="0"/>
                </a:rPr>
                <a:t>s1-eth1</a:t>
              </a:r>
              <a:endParaRPr lang="zh-CN" alt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930351" y="3140968"/>
              <a:ext cx="7136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latin typeface="Times New Roman" pitchFamily="18" charset="0"/>
                  <a:cs typeface="Times New Roman" pitchFamily="18" charset="0"/>
                </a:rPr>
                <a:t>s1-eth2</a:t>
              </a:r>
              <a:endParaRPr lang="zh-CN" alt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932040" y="3212976"/>
              <a:ext cx="7136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latin typeface="Times New Roman" pitchFamily="18" charset="0"/>
                  <a:cs typeface="Times New Roman" pitchFamily="18" charset="0"/>
                </a:rPr>
                <a:t>s1-eth3</a:t>
              </a:r>
              <a:endParaRPr lang="zh-CN" alt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2" name="组合 54"/>
            <p:cNvGrpSpPr/>
            <p:nvPr/>
          </p:nvGrpSpPr>
          <p:grpSpPr>
            <a:xfrm>
              <a:off x="5292080" y="2132856"/>
              <a:ext cx="2952328" cy="792088"/>
              <a:chOff x="5292080" y="2204864"/>
              <a:chExt cx="2952328" cy="792088"/>
            </a:xfrm>
          </p:grpSpPr>
          <p:sp>
            <p:nvSpPr>
              <p:cNvPr id="65" name="TextBox 64"/>
              <p:cNvSpPr txBox="1"/>
              <p:nvPr/>
            </p:nvSpPr>
            <p:spPr>
              <a:xfrm>
                <a:off x="5292080" y="2204864"/>
                <a:ext cx="12666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 smtClean="0">
                    <a:latin typeface="Times New Roman" pitchFamily="18" charset="0"/>
                    <a:cs typeface="Times New Roman" pitchFamily="18" charset="0"/>
                  </a:rPr>
                  <a:t>127.0.0.1:6634</a:t>
                </a:r>
                <a:endParaRPr lang="zh-CN" alt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6588224" y="2420888"/>
                <a:ext cx="1656184" cy="57606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 err="1" smtClean="0">
                    <a:latin typeface="Times New Roman" pitchFamily="18" charset="0"/>
                    <a:cs typeface="Times New Roman" pitchFamily="18" charset="0"/>
                  </a:rPr>
                  <a:t>dpctl</a:t>
                </a:r>
                <a:endParaRPr lang="en-US" altLang="zh-CN" sz="1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altLang="zh-CN" sz="1400" dirty="0" smtClean="0">
                    <a:latin typeface="Times New Roman" pitchFamily="18" charset="0"/>
                    <a:cs typeface="Times New Roman" pitchFamily="18" charset="0"/>
                  </a:rPr>
                  <a:t>(user-space process)</a:t>
                </a:r>
                <a:endParaRPr lang="zh-CN" alt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67" name="直接连接符 66"/>
              <p:cNvCxnSpPr>
                <a:stCxn id="66" idx="1"/>
                <a:endCxn id="80" idx="3"/>
              </p:cNvCxnSpPr>
              <p:nvPr/>
            </p:nvCxnSpPr>
            <p:spPr>
              <a:xfrm flipH="1" flipV="1">
                <a:off x="5292080" y="2384884"/>
                <a:ext cx="1296144" cy="32403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advTm="34008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BASIC USAGE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Start Network</a:t>
            </a:r>
          </a:p>
          <a:p>
            <a:pPr lvl="1"/>
            <a:r>
              <a:rPr lang="en-US" altLang="zh-CN" dirty="0" smtClean="0"/>
              <a:t>Custom Topology</a:t>
            </a:r>
          </a:p>
          <a:p>
            <a:pPr lvl="1"/>
            <a:r>
              <a:rPr lang="en-US" altLang="zh-CN" dirty="0" err="1" smtClean="0"/>
              <a:t>eg</a:t>
            </a:r>
            <a:r>
              <a:rPr lang="en-US" altLang="zh-CN" dirty="0" smtClean="0"/>
              <a:t>. 2switch-3host topology</a:t>
            </a:r>
          </a:p>
          <a:p>
            <a:pPr lvl="2"/>
            <a:r>
              <a:rPr lang="en-US" altLang="zh-CN" dirty="0" smtClean="0"/>
              <a:t> # Add hosts and switches</a:t>
            </a:r>
          </a:p>
          <a:p>
            <a:pPr lvl="2"/>
            <a:r>
              <a:rPr lang="en-US" altLang="zh-CN" dirty="0" smtClean="0"/>
              <a:t> left1Host = </a:t>
            </a:r>
            <a:r>
              <a:rPr lang="en-US" altLang="zh-CN" dirty="0" err="1" smtClean="0"/>
              <a:t>self.addHost</a:t>
            </a:r>
            <a:r>
              <a:rPr lang="en-US" altLang="zh-CN" dirty="0" smtClean="0"/>
              <a:t>( 'h1' )</a:t>
            </a:r>
          </a:p>
          <a:p>
            <a:pPr lvl="2"/>
            <a:r>
              <a:rPr lang="en-US" altLang="zh-CN" dirty="0" smtClean="0"/>
              <a:t>left2Host = </a:t>
            </a:r>
            <a:r>
              <a:rPr lang="en-US" altLang="zh-CN" dirty="0" err="1" smtClean="0"/>
              <a:t>self.addHost</a:t>
            </a:r>
            <a:r>
              <a:rPr lang="en-US" altLang="zh-CN" dirty="0" smtClean="0"/>
              <a:t>( 'h2' )</a:t>
            </a:r>
          </a:p>
          <a:p>
            <a:pPr lvl="2"/>
            <a:r>
              <a:rPr lang="en-US" altLang="zh-CN" dirty="0" err="1" smtClean="0"/>
              <a:t>rightHost</a:t>
            </a:r>
            <a:r>
              <a:rPr lang="en-US" altLang="zh-CN" dirty="0" smtClean="0"/>
              <a:t> = </a:t>
            </a:r>
            <a:r>
              <a:rPr lang="en-US" altLang="zh-CN" dirty="0" err="1" smtClean="0"/>
              <a:t>self.addHost</a:t>
            </a:r>
            <a:r>
              <a:rPr lang="en-US" altLang="zh-CN" dirty="0" smtClean="0"/>
              <a:t>( 'h3' )</a:t>
            </a:r>
          </a:p>
          <a:p>
            <a:pPr lvl="2"/>
            <a:r>
              <a:rPr lang="en-US" altLang="zh-CN" dirty="0" err="1" smtClean="0"/>
              <a:t>leftSwitch</a:t>
            </a:r>
            <a:r>
              <a:rPr lang="en-US" altLang="zh-CN" dirty="0" smtClean="0"/>
              <a:t> = </a:t>
            </a:r>
            <a:r>
              <a:rPr lang="en-US" altLang="zh-CN" dirty="0" err="1" smtClean="0"/>
              <a:t>self.addSwitch</a:t>
            </a:r>
            <a:r>
              <a:rPr lang="en-US" altLang="zh-CN" dirty="0" smtClean="0"/>
              <a:t>( 's1' )</a:t>
            </a:r>
          </a:p>
          <a:p>
            <a:pPr lvl="2"/>
            <a:r>
              <a:rPr lang="en-US" altLang="zh-CN" dirty="0" err="1" smtClean="0"/>
              <a:t>rightSwitch</a:t>
            </a:r>
            <a:r>
              <a:rPr lang="en-US" altLang="zh-CN" dirty="0" smtClean="0"/>
              <a:t> = </a:t>
            </a:r>
            <a:r>
              <a:rPr lang="en-US" altLang="zh-CN" dirty="0" err="1" smtClean="0"/>
              <a:t>self.addSwitch</a:t>
            </a:r>
            <a:r>
              <a:rPr lang="en-US" altLang="zh-CN" dirty="0" smtClean="0"/>
              <a:t>( 's2' )</a:t>
            </a:r>
          </a:p>
          <a:p>
            <a:pPr lvl="2"/>
            <a:r>
              <a:rPr lang="en-US" altLang="zh-CN" dirty="0" smtClean="0"/>
              <a:t># Add links</a:t>
            </a:r>
          </a:p>
          <a:p>
            <a:pPr lvl="2"/>
            <a:r>
              <a:rPr lang="en-US" altLang="zh-CN" dirty="0" err="1" smtClean="0"/>
              <a:t>self.addLink</a:t>
            </a:r>
            <a:r>
              <a:rPr lang="en-US" altLang="zh-CN" dirty="0" smtClean="0"/>
              <a:t>( left1Host, </a:t>
            </a:r>
            <a:r>
              <a:rPr lang="en-US" altLang="zh-CN" dirty="0" err="1" smtClean="0"/>
              <a:t>leftSwitch</a:t>
            </a:r>
            <a:r>
              <a:rPr lang="en-US" altLang="zh-CN" dirty="0" smtClean="0"/>
              <a:t> )</a:t>
            </a:r>
          </a:p>
          <a:p>
            <a:pPr lvl="2"/>
            <a:r>
              <a:rPr lang="en-US" altLang="zh-CN" dirty="0" err="1" smtClean="0"/>
              <a:t>self.addLink</a:t>
            </a:r>
            <a:r>
              <a:rPr lang="en-US" altLang="zh-CN" dirty="0" smtClean="0"/>
              <a:t>( left2Host, </a:t>
            </a:r>
            <a:r>
              <a:rPr lang="en-US" altLang="zh-CN" dirty="0" err="1" smtClean="0"/>
              <a:t>leftSwitch</a:t>
            </a:r>
            <a:r>
              <a:rPr lang="en-US" altLang="zh-CN" dirty="0" smtClean="0"/>
              <a:t> )</a:t>
            </a:r>
          </a:p>
          <a:p>
            <a:pPr lvl="2"/>
            <a:r>
              <a:rPr lang="en-US" altLang="zh-CN" dirty="0" err="1" smtClean="0"/>
              <a:t>self.addLink</a:t>
            </a:r>
            <a:r>
              <a:rPr lang="en-US" altLang="zh-CN" dirty="0" smtClean="0"/>
              <a:t>( </a:t>
            </a:r>
            <a:r>
              <a:rPr lang="en-US" altLang="zh-CN" dirty="0" err="1" smtClean="0"/>
              <a:t>leftSwitch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rightSwitch</a:t>
            </a:r>
            <a:r>
              <a:rPr lang="en-US" altLang="zh-CN" dirty="0" smtClean="0"/>
              <a:t> )</a:t>
            </a:r>
          </a:p>
          <a:p>
            <a:pPr lvl="2"/>
            <a:r>
              <a:rPr lang="en-US" altLang="zh-CN" dirty="0" err="1" smtClean="0"/>
              <a:t>self.addLink</a:t>
            </a:r>
            <a:r>
              <a:rPr lang="en-US" altLang="zh-CN" dirty="0" smtClean="0"/>
              <a:t>( </a:t>
            </a:r>
            <a:r>
              <a:rPr lang="en-US" altLang="zh-CN" dirty="0" err="1" smtClean="0"/>
              <a:t>rightSwitch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rightHost</a:t>
            </a:r>
            <a:r>
              <a:rPr lang="en-US" altLang="zh-CN" dirty="0" smtClean="0"/>
              <a:t> )</a:t>
            </a:r>
          </a:p>
          <a:p>
            <a:pPr lvl="2"/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3440B3-7014-4B13-A5AD-F0A95BA4D1A0}" type="slidenum">
              <a:rPr lang="zh-CN" altLang="en-US" smtClean="0"/>
              <a:pPr>
                <a:defRPr/>
              </a:pPr>
              <a:t>13</a:t>
            </a:fld>
            <a:endParaRPr lang="en-US" altLang="zh-CN"/>
          </a:p>
        </p:txBody>
      </p:sp>
    </p:spTree>
  </p:cSld>
  <p:clrMapOvr>
    <a:masterClrMapping/>
  </p:clrMapOvr>
  <p:transition advTm="47533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BASIC USAGE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Start Network</a:t>
            </a:r>
          </a:p>
          <a:p>
            <a:pPr lvl="1"/>
            <a:r>
              <a:rPr lang="en-US" altLang="zh-CN" dirty="0" smtClean="0"/>
              <a:t>2switch-3host topology </a:t>
            </a:r>
          </a:p>
          <a:p>
            <a:pPr lvl="2"/>
            <a:r>
              <a:rPr lang="en-US" altLang="zh-CN" dirty="0" err="1" smtClean="0"/>
              <a:t>sudo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mn</a:t>
            </a:r>
            <a:r>
              <a:rPr lang="en-US" altLang="zh-CN" dirty="0" smtClean="0"/>
              <a:t> --custom mytopo.py --</a:t>
            </a:r>
            <a:r>
              <a:rPr lang="en-US" altLang="zh-CN" dirty="0" err="1" smtClean="0"/>
              <a:t>topo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mytopo</a:t>
            </a:r>
            <a:r>
              <a:rPr lang="en-US" altLang="zh-CN" dirty="0" smtClean="0"/>
              <a:t> –</a:t>
            </a:r>
            <a:r>
              <a:rPr lang="en-US" altLang="zh-CN" dirty="0" err="1" smtClean="0"/>
              <a:t>mac</a:t>
            </a:r>
            <a:r>
              <a:rPr lang="en-US" altLang="zh-CN" dirty="0" smtClean="0"/>
              <a:t> –controller remote</a:t>
            </a:r>
            <a:endParaRPr lang="zh-CN" altLang="en-US" dirty="0" smtClean="0"/>
          </a:p>
          <a:p>
            <a:pPr>
              <a:buNone/>
            </a:pPr>
            <a:endParaRPr lang="zh-CN" altLang="en-US" dirty="0" smtClean="0"/>
          </a:p>
          <a:p>
            <a:pPr>
              <a:buNone/>
            </a:pPr>
            <a:endParaRPr lang="zh-CN" altLang="en-US" dirty="0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3440B3-7014-4B13-A5AD-F0A95BA4D1A0}" type="slidenum">
              <a:rPr lang="zh-CN" altLang="en-US" smtClean="0"/>
              <a:pPr>
                <a:defRPr/>
              </a:pPr>
              <a:t>14</a:t>
            </a:fld>
            <a:endParaRPr lang="en-US" altLang="zh-CN"/>
          </a:p>
        </p:txBody>
      </p:sp>
      <p:grpSp>
        <p:nvGrpSpPr>
          <p:cNvPr id="20" name="组合 19"/>
          <p:cNvGrpSpPr/>
          <p:nvPr/>
        </p:nvGrpSpPr>
        <p:grpSpPr>
          <a:xfrm>
            <a:off x="1481765" y="3206867"/>
            <a:ext cx="6310932" cy="2439516"/>
            <a:chOff x="1331640" y="3356992"/>
            <a:chExt cx="6310932" cy="2439516"/>
          </a:xfrm>
        </p:grpSpPr>
        <p:sp>
          <p:nvSpPr>
            <p:cNvPr id="21" name="矩形 20"/>
            <p:cNvSpPr/>
            <p:nvPr/>
          </p:nvSpPr>
          <p:spPr bwMode="auto">
            <a:xfrm>
              <a:off x="1403648" y="5301208"/>
              <a:ext cx="622300" cy="4953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h2</a:t>
              </a:r>
              <a:endParaRPr kumimoji="0" lang="zh-CN" altLang="en-US" sz="2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2" name="矩形 21"/>
            <p:cNvSpPr/>
            <p:nvPr/>
          </p:nvSpPr>
          <p:spPr bwMode="auto">
            <a:xfrm>
              <a:off x="3175000" y="4432300"/>
              <a:ext cx="622300" cy="4953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Tx/>
                <a:buNone/>
                <a:tabLst/>
              </a:pPr>
              <a:r>
                <a:rPr lang="en-US" altLang="zh-CN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s1</a:t>
              </a:r>
              <a:endParaRPr kumimoji="0" lang="zh-CN" altLang="en-US" sz="2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4" name="矩形 23"/>
            <p:cNvSpPr/>
            <p:nvPr/>
          </p:nvSpPr>
          <p:spPr bwMode="auto">
            <a:xfrm>
              <a:off x="5029200" y="4432300"/>
              <a:ext cx="622300" cy="4953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Tx/>
                <a:buNone/>
                <a:tabLst/>
              </a:pPr>
              <a:r>
                <a:rPr lang="en-US" altLang="zh-CN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s2</a:t>
              </a:r>
              <a:endParaRPr kumimoji="0" lang="zh-CN" altLang="en-US" sz="2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5" name="矩形 24"/>
            <p:cNvSpPr/>
            <p:nvPr/>
          </p:nvSpPr>
          <p:spPr bwMode="auto">
            <a:xfrm>
              <a:off x="7020272" y="4437112"/>
              <a:ext cx="622300" cy="4953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h3</a:t>
              </a:r>
              <a:endParaRPr kumimoji="0" lang="zh-CN" altLang="en-US" sz="2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32" name="直接连接符 31"/>
            <p:cNvCxnSpPr>
              <a:stCxn id="24" idx="3"/>
              <a:endCxn id="25" idx="1"/>
            </p:cNvCxnSpPr>
            <p:nvPr/>
          </p:nvCxnSpPr>
          <p:spPr bwMode="auto">
            <a:xfrm>
              <a:off x="5651500" y="4679950"/>
              <a:ext cx="1368772" cy="481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>
              <a:stCxn id="22" idx="3"/>
              <a:endCxn id="24" idx="1"/>
            </p:cNvCxnSpPr>
            <p:nvPr/>
          </p:nvCxnSpPr>
          <p:spPr bwMode="auto">
            <a:xfrm>
              <a:off x="3797300" y="4679950"/>
              <a:ext cx="12319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1904628" y="3861048"/>
              <a:ext cx="11552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h1-eth0</a:t>
              </a:r>
              <a:endParaRPr lang="zh-CN" altLang="en-US" sz="16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267744" y="4365104"/>
              <a:ext cx="965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s1-eth1</a:t>
              </a:r>
              <a:endParaRPr lang="zh-CN" altLang="en-US" sz="16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228184" y="4725144"/>
              <a:ext cx="1080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h3-eth0</a:t>
              </a:r>
              <a:endParaRPr lang="zh-CN" altLang="en-US" sz="16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652120" y="4365104"/>
              <a:ext cx="965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S2-eth2</a:t>
              </a:r>
              <a:endParaRPr lang="zh-CN" altLang="en-US" sz="16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721100" y="4368800"/>
              <a:ext cx="965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s1-eth3</a:t>
              </a:r>
              <a:endParaRPr lang="zh-CN" altLang="en-US" sz="16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283968" y="4653136"/>
              <a:ext cx="965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s2-eth1</a:t>
              </a:r>
              <a:endParaRPr lang="zh-CN" altLang="en-US" sz="1600" dirty="0"/>
            </a:p>
          </p:txBody>
        </p:sp>
        <p:sp>
          <p:nvSpPr>
            <p:cNvPr id="40" name="矩形 39"/>
            <p:cNvSpPr/>
            <p:nvPr/>
          </p:nvSpPr>
          <p:spPr bwMode="auto">
            <a:xfrm>
              <a:off x="4067944" y="3356992"/>
              <a:ext cx="622300" cy="4953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c0</a:t>
              </a:r>
              <a:endParaRPr kumimoji="0" lang="zh-CN" altLang="en-US" sz="2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41" name="直接连接符 40"/>
            <p:cNvCxnSpPr>
              <a:stCxn id="22" idx="0"/>
            </p:cNvCxnSpPr>
            <p:nvPr/>
          </p:nvCxnSpPr>
          <p:spPr>
            <a:xfrm flipV="1">
              <a:off x="3486150" y="3861048"/>
              <a:ext cx="725810" cy="57125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>
              <a:stCxn id="24" idx="0"/>
            </p:cNvCxnSpPr>
            <p:nvPr/>
          </p:nvCxnSpPr>
          <p:spPr>
            <a:xfrm flipH="1" flipV="1">
              <a:off x="4572000" y="3861048"/>
              <a:ext cx="768350" cy="57125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矩形 42"/>
            <p:cNvSpPr/>
            <p:nvPr/>
          </p:nvSpPr>
          <p:spPr bwMode="auto">
            <a:xfrm>
              <a:off x="1331640" y="3861048"/>
              <a:ext cx="622300" cy="4953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h1</a:t>
              </a:r>
              <a:endParaRPr kumimoji="0" lang="zh-CN" altLang="en-US" sz="2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44" name="直接连接符 43"/>
            <p:cNvCxnSpPr>
              <a:stCxn id="43" idx="3"/>
            </p:cNvCxnSpPr>
            <p:nvPr/>
          </p:nvCxnSpPr>
          <p:spPr>
            <a:xfrm>
              <a:off x="1953940" y="4108698"/>
              <a:ext cx="1177900" cy="40042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>
              <a:stCxn id="21" idx="3"/>
            </p:cNvCxnSpPr>
            <p:nvPr/>
          </p:nvCxnSpPr>
          <p:spPr>
            <a:xfrm flipV="1">
              <a:off x="2025948" y="4797152"/>
              <a:ext cx="1105892" cy="75170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2051720" y="5301208"/>
              <a:ext cx="11552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h2-eth0</a:t>
              </a:r>
              <a:endParaRPr lang="zh-CN" altLang="en-US" sz="16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051720" y="4797152"/>
              <a:ext cx="965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s1-eth2</a:t>
              </a:r>
              <a:endParaRPr lang="zh-CN" altLang="en-US" sz="1600" dirty="0"/>
            </a:p>
          </p:txBody>
        </p:sp>
      </p:grpSp>
    </p:spTree>
  </p:cSld>
  <p:clrMapOvr>
    <a:masterClrMapping/>
  </p:clrMapOvr>
  <p:transition advTm="14446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BASIC USAGE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Test Connectivity</a:t>
            </a:r>
          </a:p>
          <a:p>
            <a:pPr lvl="1"/>
            <a:r>
              <a:rPr lang="en-US" altLang="zh-CN" dirty="0" smtClean="0"/>
              <a:t>Ping test</a:t>
            </a:r>
          </a:p>
          <a:p>
            <a:pPr lvl="2"/>
            <a:r>
              <a:rPr lang="en-US" altLang="zh-CN" dirty="0" err="1" smtClean="0"/>
              <a:t>mininet</a:t>
            </a:r>
            <a:r>
              <a:rPr lang="en-US" altLang="zh-CN" dirty="0" smtClean="0"/>
              <a:t> &gt; </a:t>
            </a:r>
            <a:r>
              <a:rPr lang="en-US" altLang="zh-CN" dirty="0" err="1" smtClean="0"/>
              <a:t>pingall</a:t>
            </a:r>
            <a:endParaRPr lang="en-US" altLang="zh-CN" dirty="0" smtClean="0"/>
          </a:p>
          <a:p>
            <a:pPr lvl="2"/>
            <a:endParaRPr lang="en-US" altLang="zh-CN" dirty="0" smtClean="0"/>
          </a:p>
          <a:p>
            <a:pPr lvl="2"/>
            <a:endParaRPr lang="en-US" altLang="zh-CN" dirty="0" smtClean="0"/>
          </a:p>
          <a:p>
            <a:pPr lvl="2"/>
            <a:endParaRPr lang="en-US" altLang="zh-CN" dirty="0" smtClean="0"/>
          </a:p>
          <a:p>
            <a:pPr lvl="2"/>
            <a:endParaRPr lang="en-US" altLang="zh-CN" dirty="0" smtClean="0"/>
          </a:p>
          <a:p>
            <a:pPr lvl="2">
              <a:buNone/>
            </a:pPr>
            <a:endParaRPr lang="en-US" altLang="zh-CN" dirty="0" smtClean="0"/>
          </a:p>
          <a:p>
            <a:pPr lvl="2"/>
            <a:r>
              <a:rPr lang="en-US" altLang="zh-CN" dirty="0" err="1" smtClean="0"/>
              <a:t>mininet</a:t>
            </a:r>
            <a:r>
              <a:rPr lang="en-US" altLang="zh-CN" dirty="0" smtClean="0"/>
              <a:t> &gt; h1 ping –c3 h2</a:t>
            </a:r>
          </a:p>
          <a:p>
            <a:pPr lvl="2"/>
            <a:endParaRPr lang="en-US" altLang="zh-CN" dirty="0" smtClean="0"/>
          </a:p>
          <a:p>
            <a:pPr lvl="2"/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3440B3-7014-4B13-A5AD-F0A95BA4D1A0}" type="slidenum">
              <a:rPr lang="zh-CN" altLang="en-US" smtClean="0"/>
              <a:pPr>
                <a:defRPr/>
              </a:pPr>
              <a:t>15</a:t>
            </a:fld>
            <a:endParaRPr lang="en-US" altLang="zh-CN"/>
          </a:p>
        </p:txBody>
      </p:sp>
      <p:pic>
        <p:nvPicPr>
          <p:cNvPr id="7" name="图片 6" descr="I`ITJABDQVYT40FJ}]~G[W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0051" y="2428875"/>
            <a:ext cx="3587750" cy="1498992"/>
          </a:xfrm>
          <a:prstGeom prst="rect">
            <a:avLst/>
          </a:prstGeom>
        </p:spPr>
      </p:pic>
      <p:pic>
        <p:nvPicPr>
          <p:cNvPr id="8" name="图片 7" descr=")_YLCA9I4`Q$~D(}E23@{`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2275" y="4614862"/>
            <a:ext cx="5279388" cy="1658938"/>
          </a:xfrm>
          <a:prstGeom prst="rect">
            <a:avLst/>
          </a:prstGeom>
        </p:spPr>
      </p:pic>
    </p:spTree>
  </p:cSld>
  <p:clrMapOvr>
    <a:masterClrMapping/>
  </p:clrMapOvr>
  <p:transition advTm="33228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灯片编号占位符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C24AF2A3-9B57-46AF-A722-6E02D4198D85}" type="slidenum">
              <a:rPr lang="zh-CN" altLang="en-US" sz="1800" baseline="0" smtClean="0">
                <a:solidFill>
                  <a:schemeClr val="folHlink"/>
                </a:solidFill>
                <a:latin typeface="Monotype Corsiva" pitchFamily="66" charset="0"/>
              </a:rPr>
              <a:pPr eaLnBrk="1" hangingPunct="1"/>
              <a:t>16</a:t>
            </a:fld>
            <a:endParaRPr lang="en-US" altLang="zh-CN" sz="1800" baseline="0" dirty="0" smtClean="0">
              <a:solidFill>
                <a:schemeClr val="folHlink"/>
              </a:solidFill>
              <a:latin typeface="Monotype Corsiva" pitchFamily="66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Basic Usage</a:t>
            </a:r>
          </a:p>
          <a:p>
            <a:endParaRPr lang="en-US" altLang="zh-CN" dirty="0" smtClean="0"/>
          </a:p>
          <a:p>
            <a:r>
              <a:rPr lang="en-US" altLang="zh-CN" b="1" dirty="0" smtClean="0"/>
              <a:t>Remote Controller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Future Work</a:t>
            </a:r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12247420"/>
      </p:ext>
    </p:extLst>
  </p:cSld>
  <p:clrMapOvr>
    <a:masterClrMapping/>
  </p:clrMapOvr>
  <p:transition advTm="7114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REMOTE CONTROLLER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Using a Remote Controller</a:t>
            </a:r>
          </a:p>
          <a:p>
            <a:pPr lvl="2"/>
            <a:r>
              <a:rPr lang="en-US" altLang="zh-CN" dirty="0" err="1" smtClean="0"/>
              <a:t>sudo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mn</a:t>
            </a:r>
            <a:r>
              <a:rPr lang="en-US" altLang="zh-CN" dirty="0" smtClean="0"/>
              <a:t> --</a:t>
            </a:r>
            <a:r>
              <a:rPr lang="en-US" altLang="zh-CN" dirty="0" err="1" smtClean="0"/>
              <a:t>topo</a:t>
            </a:r>
            <a:r>
              <a:rPr lang="en-US" altLang="zh-CN" dirty="0" smtClean="0"/>
              <a:t> single,3 --</a:t>
            </a:r>
            <a:r>
              <a:rPr lang="en-US" altLang="zh-CN" dirty="0" err="1" smtClean="0"/>
              <a:t>mac</a:t>
            </a:r>
            <a:r>
              <a:rPr lang="en-US" altLang="zh-CN" dirty="0" smtClean="0"/>
              <a:t> --switch </a:t>
            </a:r>
            <a:r>
              <a:rPr lang="en-US" altLang="zh-CN" dirty="0" err="1" smtClean="0"/>
              <a:t>ovsk</a:t>
            </a:r>
            <a:r>
              <a:rPr lang="en-US" altLang="zh-CN" dirty="0" smtClean="0"/>
              <a:t> --controller remote</a:t>
            </a:r>
          </a:p>
          <a:p>
            <a:pPr lvl="2"/>
            <a:r>
              <a:rPr lang="en-US" altLang="zh-CN" dirty="0" err="1" smtClean="0"/>
              <a:t>mininet</a:t>
            </a:r>
            <a:r>
              <a:rPr lang="en-US" altLang="zh-CN" dirty="0" smtClean="0"/>
              <a:t> &gt; </a:t>
            </a:r>
            <a:r>
              <a:rPr lang="en-US" altLang="zh-CN" dirty="0" err="1" smtClean="0"/>
              <a:t>pingall</a:t>
            </a:r>
            <a:endParaRPr lang="en-US" altLang="zh-CN" dirty="0" smtClean="0"/>
          </a:p>
          <a:p>
            <a:pPr lvl="2"/>
            <a:endParaRPr lang="en-US" altLang="zh-CN" dirty="0" smtClean="0"/>
          </a:p>
          <a:p>
            <a:pPr lvl="2"/>
            <a:endParaRPr lang="en-US" altLang="zh-CN" dirty="0" smtClean="0"/>
          </a:p>
          <a:p>
            <a:pPr lvl="2"/>
            <a:endParaRPr lang="en-US" altLang="zh-CN" dirty="0" smtClean="0"/>
          </a:p>
          <a:p>
            <a:pPr lvl="2"/>
            <a:endParaRPr lang="en-US" altLang="zh-CN" dirty="0" smtClean="0"/>
          </a:p>
          <a:p>
            <a:pPr lvl="2">
              <a:buNone/>
            </a:pPr>
            <a:endParaRPr lang="en-US" altLang="zh-CN" dirty="0" smtClean="0"/>
          </a:p>
          <a:p>
            <a:pPr lvl="1"/>
            <a:r>
              <a:rPr lang="en-US" altLang="zh-CN" dirty="0" smtClean="0"/>
              <a:t>Why?</a:t>
            </a:r>
          </a:p>
          <a:p>
            <a:pPr lvl="2"/>
            <a:r>
              <a:rPr lang="en-US" altLang="zh-CN" dirty="0" smtClean="0"/>
              <a:t>Since, there is no controller connected to the switch and therefore the switch doesn't know what to do with incoming traffic, leading to ping failure.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3440B3-7014-4B13-A5AD-F0A95BA4D1A0}" type="slidenum">
              <a:rPr lang="zh-CN" altLang="en-US" smtClean="0"/>
              <a:pPr>
                <a:defRPr/>
              </a:pPr>
              <a:t>17</a:t>
            </a:fld>
            <a:endParaRPr lang="en-US" altLang="zh-CN"/>
          </a:p>
        </p:txBody>
      </p:sp>
      <p:pic>
        <p:nvPicPr>
          <p:cNvPr id="6" name="图片 5" descr="02{G@OG9$7@5QL@65@{253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5578" y="2442951"/>
            <a:ext cx="4012074" cy="140422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REMOTE CONTROLLER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There are a handful of controllers available: such as </a:t>
            </a:r>
            <a:r>
              <a:rPr lang="en-US" altLang="zh-CN" dirty="0" smtClean="0">
                <a:solidFill>
                  <a:srgbClr val="FF0000"/>
                </a:solidFill>
              </a:rPr>
              <a:t>POX</a:t>
            </a:r>
            <a:r>
              <a:rPr lang="en-US" altLang="zh-CN" dirty="0" smtClean="0">
                <a:solidFill>
                  <a:schemeClr val="tx1"/>
                </a:solidFill>
              </a:rPr>
              <a:t>,</a:t>
            </a:r>
            <a:r>
              <a:rPr lang="en-US" altLang="zh-CN" dirty="0" smtClean="0">
                <a:solidFill>
                  <a:srgbClr val="FF0000"/>
                </a:solidFill>
              </a:rPr>
              <a:t> NOX</a:t>
            </a:r>
            <a:r>
              <a:rPr lang="en-US" altLang="zh-CN" dirty="0" smtClean="0">
                <a:solidFill>
                  <a:schemeClr val="tx1"/>
                </a:solidFill>
              </a:rPr>
              <a:t>,</a:t>
            </a:r>
            <a:r>
              <a:rPr lang="en-US" altLang="zh-CN" dirty="0" smtClean="0">
                <a:solidFill>
                  <a:srgbClr val="FF0000"/>
                </a:solidFill>
              </a:rPr>
              <a:t> Beacon </a:t>
            </a:r>
            <a:r>
              <a:rPr lang="en-US" altLang="zh-CN" dirty="0" smtClean="0">
                <a:solidFill>
                  <a:schemeClr val="tx1"/>
                </a:solidFill>
              </a:rPr>
              <a:t>and</a:t>
            </a:r>
            <a:r>
              <a:rPr lang="en-US" altLang="zh-CN" dirty="0" smtClean="0">
                <a:solidFill>
                  <a:srgbClr val="FF0000"/>
                </a:solidFill>
              </a:rPr>
              <a:t> Floodlight</a:t>
            </a:r>
            <a:r>
              <a:rPr lang="en-US" altLang="zh-CN" dirty="0" smtClean="0">
                <a:solidFill>
                  <a:schemeClr val="tx1"/>
                </a:solidFill>
              </a:rPr>
              <a:t>.</a:t>
            </a:r>
            <a:endParaRPr lang="zh-CN" altLang="zh-CN" dirty="0" smtClean="0">
              <a:solidFill>
                <a:schemeClr val="tx1"/>
              </a:solidFill>
            </a:endParaRPr>
          </a:p>
          <a:p>
            <a:endParaRPr lang="en-US" altLang="zh-CN" dirty="0" smtClean="0"/>
          </a:p>
          <a:p>
            <a:r>
              <a:rPr lang="en-US" altLang="zh-CN" dirty="0" smtClean="0"/>
              <a:t>Beacon</a:t>
            </a:r>
          </a:p>
          <a:p>
            <a:endParaRPr lang="en-US" altLang="zh-CN" dirty="0" smtClean="0"/>
          </a:p>
          <a:p>
            <a:pPr lvl="1"/>
            <a:r>
              <a:rPr lang="en-US" altLang="zh-CN" dirty="0" smtClean="0"/>
              <a:t>Beacon is a java-based SDN controller platform for research and education. </a:t>
            </a:r>
          </a:p>
          <a:p>
            <a:pPr lvl="1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3440B3-7014-4B13-A5AD-F0A95BA4D1A0}" type="slidenum">
              <a:rPr lang="zh-CN" altLang="en-US" smtClean="0"/>
              <a:pPr>
                <a:defRPr/>
              </a:pPr>
              <a:t>18</a:t>
            </a:fld>
            <a:endParaRPr lang="en-US" altLang="zh-CN"/>
          </a:p>
        </p:txBody>
      </p:sp>
    </p:spTree>
  </p:cSld>
  <p:clrMapOvr>
    <a:masterClrMapping/>
  </p:clrMapOvr>
  <p:transition advTm="12652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REMOTE CONTROLLER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Pox</a:t>
            </a:r>
          </a:p>
          <a:p>
            <a:pPr lvl="1"/>
            <a:endParaRPr lang="en-US" altLang="zh-CN" dirty="0" smtClean="0"/>
          </a:p>
          <a:p>
            <a:pPr lvl="1"/>
            <a:r>
              <a:rPr lang="en-US" altLang="zh-CN" dirty="0" smtClean="0"/>
              <a:t>POX is a Python-based SDN controller platform geared towards research and education. </a:t>
            </a:r>
          </a:p>
          <a:p>
            <a:pPr lvl="1"/>
            <a:endParaRPr lang="en-US" altLang="zh-CN" dirty="0" smtClean="0"/>
          </a:p>
          <a:p>
            <a:pPr lvl="1">
              <a:buNone/>
            </a:pPr>
            <a:endParaRPr lang="en-US" altLang="zh-CN" dirty="0" smtClean="0"/>
          </a:p>
          <a:p>
            <a:pPr lvl="1"/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3440B3-7014-4B13-A5AD-F0A95BA4D1A0}" type="slidenum">
              <a:rPr lang="zh-CN" altLang="en-US" smtClean="0"/>
              <a:pPr>
                <a:defRPr/>
              </a:pPr>
              <a:t>19</a:t>
            </a:fld>
            <a:endParaRPr lang="en-US" altLang="zh-CN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灯片编号占位符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C24AF2A3-9B57-46AF-A722-6E02D4198D85}" type="slidenum">
              <a:rPr lang="zh-CN" altLang="en-US" sz="1800" baseline="0" smtClean="0">
                <a:solidFill>
                  <a:schemeClr val="folHlink"/>
                </a:solidFill>
                <a:latin typeface="Monotype Corsiva" pitchFamily="66" charset="0"/>
              </a:rPr>
              <a:pPr eaLnBrk="1" hangingPunct="1"/>
              <a:t>2</a:t>
            </a:fld>
            <a:endParaRPr lang="en-US" altLang="zh-CN" sz="1800" baseline="0" dirty="0" smtClean="0">
              <a:solidFill>
                <a:schemeClr val="folHlink"/>
              </a:solidFill>
              <a:latin typeface="Monotype Corsiva" pitchFamily="66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smtClean="0"/>
              <a:t>Introduction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Basic Usage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Remote Controller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Future Work</a:t>
            </a:r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12247420"/>
      </p:ext>
    </p:extLst>
  </p:cSld>
  <p:clrMapOvr>
    <a:masterClrMapping/>
  </p:clrMapOvr>
  <p:transition advTm="5397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REMOTE CONTROLLER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Hub</a:t>
            </a:r>
          </a:p>
          <a:p>
            <a:pPr lvl="1"/>
            <a:endParaRPr lang="en-US" altLang="zh-CN" dirty="0" smtClean="0"/>
          </a:p>
          <a:p>
            <a:pPr lvl="1"/>
            <a:r>
              <a:rPr lang="en-US" altLang="zh-CN" dirty="0" smtClean="0"/>
              <a:t>A network hub is a </a:t>
            </a:r>
            <a:r>
              <a:rPr lang="en-US" altLang="zh-CN" dirty="0" smtClean="0">
                <a:solidFill>
                  <a:srgbClr val="FF0000"/>
                </a:solidFill>
              </a:rPr>
              <a:t>simple device </a:t>
            </a:r>
            <a:r>
              <a:rPr lang="en-US" altLang="zh-CN" dirty="0" smtClean="0"/>
              <a:t>in comparison with a switch or a router.</a:t>
            </a:r>
          </a:p>
          <a:p>
            <a:pPr lvl="1">
              <a:buNone/>
            </a:pPr>
            <a:endParaRPr lang="en-US" altLang="zh-CN" dirty="0" smtClean="0"/>
          </a:p>
          <a:p>
            <a:pPr lvl="1"/>
            <a:r>
              <a:rPr lang="en-US" altLang="zh-CN" dirty="0" smtClean="0"/>
              <a:t>A hub does not examine or manage any of the traffic that comes through it.</a:t>
            </a:r>
          </a:p>
          <a:p>
            <a:pPr lvl="1"/>
            <a:endParaRPr lang="en-US" altLang="zh-CN" dirty="0" smtClean="0"/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Any input packet is rebroadcast on all the other ports.</a:t>
            </a:r>
          </a:p>
          <a:p>
            <a:pPr lvl="1"/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3440B3-7014-4B13-A5AD-F0A95BA4D1A0}" type="slidenum">
              <a:rPr lang="zh-CN" altLang="en-US" smtClean="0"/>
              <a:pPr>
                <a:defRPr/>
              </a:pPr>
              <a:t>20</a:t>
            </a:fld>
            <a:endParaRPr lang="en-US" altLang="zh-CN"/>
          </a:p>
        </p:txBody>
      </p:sp>
    </p:spTree>
  </p:cSld>
  <p:clrMapOvr>
    <a:masterClrMapping/>
  </p:clrMapOvr>
  <p:transition advTm="36676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REMOTE CONTROLLER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Hub</a:t>
            </a:r>
          </a:p>
          <a:p>
            <a:endParaRPr lang="en-US" altLang="zh-CN" dirty="0" smtClean="0"/>
          </a:p>
          <a:p>
            <a:pPr lvl="2"/>
            <a:r>
              <a:rPr lang="en-US" altLang="zh-CN" dirty="0" err="1" smtClean="0"/>
              <a:t>OFAction</a:t>
            </a:r>
            <a:r>
              <a:rPr lang="en-US" altLang="zh-CN" dirty="0" smtClean="0"/>
              <a:t> action =</a:t>
            </a:r>
          </a:p>
          <a:p>
            <a:pPr lvl="2"/>
            <a:r>
              <a:rPr lang="en-US" altLang="zh-CN" dirty="0" smtClean="0"/>
              <a:t> new </a:t>
            </a:r>
            <a:r>
              <a:rPr lang="en-US" altLang="zh-CN" dirty="0" err="1" smtClean="0"/>
              <a:t>OFActionOutput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OFPort.</a:t>
            </a:r>
            <a:r>
              <a:rPr lang="en-US" altLang="zh-CN" dirty="0" err="1" smtClean="0">
                <a:solidFill>
                  <a:srgbClr val="FF0000"/>
                </a:solidFill>
              </a:rPr>
              <a:t>OFPP_FLOOD</a:t>
            </a:r>
            <a:r>
              <a:rPr lang="en-US" altLang="zh-CN" dirty="0" err="1" smtClean="0"/>
              <a:t>.getValue</a:t>
            </a:r>
            <a:r>
              <a:rPr lang="en-US" altLang="zh-CN" dirty="0" smtClean="0"/>
              <a:t>());</a:t>
            </a:r>
          </a:p>
          <a:p>
            <a:pPr lvl="2"/>
            <a:endParaRPr lang="en-US" altLang="zh-CN" dirty="0" smtClean="0"/>
          </a:p>
          <a:p>
            <a:pPr lvl="2"/>
            <a:endParaRPr lang="en-US" altLang="zh-CN" dirty="0" smtClean="0"/>
          </a:p>
          <a:p>
            <a:pPr lvl="2"/>
            <a:r>
              <a:rPr lang="en-US" altLang="zh-CN" dirty="0" smtClean="0"/>
              <a:t>#</a:t>
            </a:r>
            <a:r>
              <a:rPr lang="en-US" altLang="zh-CN" dirty="0" smtClean="0">
                <a:solidFill>
                  <a:srgbClr val="FF0000"/>
                </a:solidFill>
              </a:rPr>
              <a:t>OFPP_FLOOD </a:t>
            </a:r>
            <a:r>
              <a:rPr lang="en-US" altLang="zh-CN" dirty="0" smtClean="0"/>
              <a:t>- output all </a:t>
            </a:r>
            <a:r>
              <a:rPr lang="en-US" altLang="zh-CN" dirty="0" err="1" smtClean="0"/>
              <a:t>openflow</a:t>
            </a:r>
            <a:r>
              <a:rPr lang="en-US" altLang="zh-CN" dirty="0" smtClean="0"/>
              <a:t> ports except the input port.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3440B3-7014-4B13-A5AD-F0A95BA4D1A0}" type="slidenum">
              <a:rPr lang="zh-CN" altLang="en-US" smtClean="0"/>
              <a:pPr>
                <a:defRPr/>
              </a:pPr>
              <a:t>21</a:t>
            </a:fld>
            <a:endParaRPr lang="en-US" altLang="zh-CN"/>
          </a:p>
        </p:txBody>
      </p:sp>
    </p:spTree>
  </p:cSld>
  <p:clrMapOvr>
    <a:masterClrMapping/>
  </p:clrMapOvr>
  <p:transition advTm="19172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REMOTE CONTROLLER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Verify Hub Behavior with </a:t>
            </a:r>
            <a:r>
              <a:rPr lang="en-US" altLang="zh-CN" dirty="0" err="1" smtClean="0"/>
              <a:t>tcpdump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2"/>
            <a:r>
              <a:rPr lang="en-US" altLang="zh-CN" dirty="0" err="1" smtClean="0"/>
              <a:t>mininet</a:t>
            </a:r>
            <a:r>
              <a:rPr lang="en-US" altLang="zh-CN" dirty="0" smtClean="0"/>
              <a:t> &gt; </a:t>
            </a:r>
            <a:r>
              <a:rPr lang="en-US" altLang="zh-CN" dirty="0" err="1" smtClean="0"/>
              <a:t>xterm</a:t>
            </a:r>
            <a:r>
              <a:rPr lang="en-US" altLang="zh-CN" dirty="0" smtClean="0"/>
              <a:t> h1 h2 h3 h4</a:t>
            </a:r>
          </a:p>
          <a:p>
            <a:pPr lvl="2"/>
            <a:endParaRPr lang="en-US" altLang="zh-CN" dirty="0" smtClean="0"/>
          </a:p>
          <a:p>
            <a:pPr lvl="2"/>
            <a:r>
              <a:rPr lang="en-US" altLang="zh-CN" dirty="0" smtClean="0"/>
              <a:t>h1 &gt; </a:t>
            </a:r>
            <a:r>
              <a:rPr lang="en-US" altLang="zh-CN" dirty="0" err="1" smtClean="0"/>
              <a:t>tcpdump</a:t>
            </a:r>
            <a:r>
              <a:rPr lang="en-US" altLang="zh-CN" dirty="0" smtClean="0"/>
              <a:t> –XX –n –</a:t>
            </a:r>
            <a:r>
              <a:rPr lang="en-US" altLang="zh-CN" dirty="0" err="1" smtClean="0"/>
              <a:t>i</a:t>
            </a:r>
            <a:r>
              <a:rPr lang="en-US" altLang="zh-CN" dirty="0" smtClean="0"/>
              <a:t> h1-eth0 </a:t>
            </a:r>
          </a:p>
          <a:p>
            <a:pPr lvl="2"/>
            <a:r>
              <a:rPr lang="en-US" altLang="zh-CN" dirty="0" smtClean="0"/>
              <a:t>h2 &gt; </a:t>
            </a:r>
            <a:r>
              <a:rPr lang="en-US" altLang="zh-CN" dirty="0" err="1" smtClean="0"/>
              <a:t>tcpdump</a:t>
            </a:r>
            <a:r>
              <a:rPr lang="en-US" altLang="zh-CN" dirty="0" smtClean="0"/>
              <a:t> –XX –n –</a:t>
            </a:r>
            <a:r>
              <a:rPr lang="en-US" altLang="zh-CN" dirty="0" err="1" smtClean="0"/>
              <a:t>i</a:t>
            </a:r>
            <a:r>
              <a:rPr lang="en-US" altLang="zh-CN" dirty="0" smtClean="0"/>
              <a:t> h2-eth0 </a:t>
            </a:r>
          </a:p>
          <a:p>
            <a:pPr lvl="2"/>
            <a:r>
              <a:rPr lang="en-US" altLang="zh-CN" dirty="0" smtClean="0"/>
              <a:t>h3 &gt; </a:t>
            </a:r>
            <a:r>
              <a:rPr lang="en-US" altLang="zh-CN" dirty="0" err="1" smtClean="0"/>
              <a:t>tcpdump</a:t>
            </a:r>
            <a:r>
              <a:rPr lang="en-US" altLang="zh-CN" dirty="0" smtClean="0"/>
              <a:t> –XX –n –</a:t>
            </a:r>
            <a:r>
              <a:rPr lang="en-US" altLang="zh-CN" dirty="0" err="1" smtClean="0"/>
              <a:t>i</a:t>
            </a:r>
            <a:r>
              <a:rPr lang="en-US" altLang="zh-CN" dirty="0" smtClean="0"/>
              <a:t> h3-eth0 </a:t>
            </a:r>
            <a:endParaRPr lang="zh-CN" altLang="en-US" dirty="0" smtClean="0"/>
          </a:p>
          <a:p>
            <a:pPr lvl="2"/>
            <a:endParaRPr lang="en-US" altLang="zh-CN" dirty="0" smtClean="0"/>
          </a:p>
          <a:p>
            <a:pPr lvl="2"/>
            <a:r>
              <a:rPr lang="en-US" altLang="zh-CN" dirty="0" smtClean="0"/>
              <a:t># </a:t>
            </a:r>
            <a:r>
              <a:rPr lang="en-US" altLang="zh-CN" dirty="0" err="1" smtClean="0"/>
              <a:t>tcpdump</a:t>
            </a:r>
            <a:r>
              <a:rPr lang="en-US" altLang="zh-CN" dirty="0" smtClean="0"/>
              <a:t> - a utility to print the packets seen by a host</a:t>
            </a:r>
          </a:p>
          <a:p>
            <a:pPr lvl="2"/>
            <a:endParaRPr lang="en-US" altLang="zh-CN" dirty="0" smtClean="0"/>
          </a:p>
          <a:p>
            <a:pPr lvl="2"/>
            <a:r>
              <a:rPr lang="en-US" altLang="zh-CN" dirty="0" err="1" smtClean="0"/>
              <a:t>mininet</a:t>
            </a:r>
            <a:r>
              <a:rPr lang="en-US" altLang="zh-CN" dirty="0" smtClean="0"/>
              <a:t> &gt; h1 ping –c1 h2 </a:t>
            </a:r>
            <a:endParaRPr lang="zh-CN" altLang="en-US" dirty="0" smtClean="0"/>
          </a:p>
          <a:p>
            <a:pPr lvl="2"/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3440B3-7014-4B13-A5AD-F0A95BA4D1A0}" type="slidenum">
              <a:rPr lang="zh-CN" altLang="en-US" smtClean="0"/>
              <a:pPr>
                <a:defRPr/>
              </a:pPr>
              <a:t>22</a:t>
            </a:fld>
            <a:endParaRPr lang="en-US" altLang="zh-CN"/>
          </a:p>
        </p:txBody>
      </p:sp>
    </p:spTree>
  </p:cSld>
  <p:clrMapOvr>
    <a:masterClrMapping/>
  </p:clrMapOvr>
  <p:transition advTm="9048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REMOTE CONTROLLER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Verify Hub Behavior with </a:t>
            </a:r>
            <a:r>
              <a:rPr lang="en-US" altLang="zh-CN" dirty="0" err="1" smtClean="0"/>
              <a:t>tcpdump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2"/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3440B3-7014-4B13-A5AD-F0A95BA4D1A0}" type="slidenum">
              <a:rPr lang="zh-CN" altLang="en-US" smtClean="0"/>
              <a:pPr>
                <a:defRPr/>
              </a:pPr>
              <a:t>23</a:t>
            </a:fld>
            <a:endParaRPr lang="en-US" altLang="zh-CN"/>
          </a:p>
        </p:txBody>
      </p:sp>
      <p:pic>
        <p:nvPicPr>
          <p:cNvPr id="5" name="hub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665026" y="1583140"/>
            <a:ext cx="6132393" cy="4599295"/>
          </a:xfrm>
          <a:prstGeom prst="rect">
            <a:avLst/>
          </a:prstGeom>
        </p:spPr>
      </p:pic>
    </p:spTree>
  </p:cSld>
  <p:clrMapOvr>
    <a:masterClrMapping/>
  </p:clrMapOvr>
  <p:transition advTm="717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REMOTE CONTROLLER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Verify Hub Behavior with </a:t>
            </a:r>
            <a:r>
              <a:rPr lang="en-US" altLang="zh-CN" dirty="0" err="1" smtClean="0"/>
              <a:t>tcpdump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pPr lvl="1"/>
            <a:r>
              <a:rPr lang="en-US" altLang="zh-CN" dirty="0" smtClean="0"/>
              <a:t>The identical ARP and ICMP packets corresponding to the ping appear in all of the four </a:t>
            </a:r>
            <a:r>
              <a:rPr lang="en-US" altLang="zh-CN" dirty="0" err="1" smtClean="0"/>
              <a:t>xterms</a:t>
            </a:r>
            <a:r>
              <a:rPr lang="en-US" altLang="zh-CN" dirty="0" smtClean="0"/>
              <a:t> running </a:t>
            </a:r>
            <a:r>
              <a:rPr lang="en-US" altLang="zh-CN" dirty="0" err="1" smtClean="0"/>
              <a:t>tcpdump</a:t>
            </a:r>
            <a:r>
              <a:rPr lang="en-US" altLang="zh-CN" dirty="0" smtClean="0"/>
              <a:t>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3440B3-7014-4B13-A5AD-F0A95BA4D1A0}" type="slidenum">
              <a:rPr lang="zh-CN" altLang="en-US" smtClean="0"/>
              <a:pPr>
                <a:defRPr/>
              </a:pPr>
              <a:t>24</a:t>
            </a:fld>
            <a:endParaRPr lang="en-US" altLang="zh-CN"/>
          </a:p>
        </p:txBody>
      </p:sp>
      <p:pic>
        <p:nvPicPr>
          <p:cNvPr id="5" name="图片 4" descr="9AA_0[ZK]9RN{S2OZ_5%7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2662" y="1681162"/>
            <a:ext cx="4560731" cy="343693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REMOTE CONTROLLER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L2_learning_switch</a:t>
            </a:r>
          </a:p>
          <a:p>
            <a:pPr lvl="1"/>
            <a:endParaRPr lang="en-US" altLang="zh-CN" dirty="0" smtClean="0"/>
          </a:p>
          <a:p>
            <a:pPr lvl="1"/>
            <a:r>
              <a:rPr lang="en-US" altLang="zh-CN" dirty="0" smtClean="0"/>
              <a:t>When we see a packet, we'd like to output it on a port which will eventually lead to the destination.  To accomplish this, I build a table that maps addresses to ports in L2_learning switch.</a:t>
            </a:r>
          </a:p>
          <a:p>
            <a:pPr lvl="2"/>
            <a:endParaRPr lang="en-US" altLang="zh-CN" dirty="0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3440B3-7014-4B13-A5AD-F0A95BA4D1A0}" type="slidenum">
              <a:rPr lang="zh-CN" altLang="en-US" smtClean="0"/>
              <a:pPr>
                <a:defRPr/>
              </a:pPr>
              <a:t>25</a:t>
            </a:fld>
            <a:endParaRPr lang="en-US" altLang="zh-CN"/>
          </a:p>
        </p:txBody>
      </p:sp>
    </p:spTree>
  </p:cSld>
  <p:clrMapOvr>
    <a:masterClrMapping/>
  </p:clrMapOvr>
  <p:transition advTm="23759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REMOTE CONTROLLER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L2_learning_switch</a:t>
            </a:r>
          </a:p>
          <a:p>
            <a:pPr lvl="1"/>
            <a:r>
              <a:rPr lang="en-US" altLang="zh-CN" dirty="0" smtClean="0"/>
              <a:t>The algorithm of l2_learning_switch</a:t>
            </a:r>
          </a:p>
          <a:p>
            <a:pPr lvl="2"/>
            <a:r>
              <a:rPr lang="en-US" altLang="zh-CN" dirty="0" smtClean="0"/>
              <a:t> For each packet from the switch:</a:t>
            </a:r>
          </a:p>
          <a:p>
            <a:pPr lvl="2"/>
            <a:endParaRPr lang="en-US" altLang="zh-CN" dirty="0" smtClean="0"/>
          </a:p>
          <a:p>
            <a:pPr lvl="2"/>
            <a:r>
              <a:rPr lang="en-US" altLang="zh-CN" dirty="0" smtClean="0"/>
              <a:t>  1) Use source address and switch port to update address/port table</a:t>
            </a:r>
          </a:p>
          <a:p>
            <a:pPr lvl="2">
              <a:buNone/>
            </a:pPr>
            <a:endParaRPr lang="en-US" altLang="zh-CN" dirty="0" smtClean="0"/>
          </a:p>
          <a:p>
            <a:pPr lvl="2"/>
            <a:r>
              <a:rPr lang="en-US" altLang="zh-CN" dirty="0" smtClean="0"/>
              <a:t> 2) Is the </a:t>
            </a:r>
            <a:r>
              <a:rPr lang="en-US" altLang="zh-CN" smtClean="0"/>
              <a:t>port for </a:t>
            </a:r>
            <a:r>
              <a:rPr lang="en-US" altLang="zh-CN" dirty="0" smtClean="0"/>
              <a:t>destination address in our address/port table?</a:t>
            </a:r>
          </a:p>
          <a:p>
            <a:pPr lvl="2"/>
            <a:r>
              <a:rPr lang="en-US" altLang="zh-CN" dirty="0" smtClean="0"/>
              <a:t>     Yes: Send the packet out appropriate port</a:t>
            </a:r>
          </a:p>
          <a:p>
            <a:pPr lvl="2"/>
            <a:r>
              <a:rPr lang="en-US" altLang="zh-CN" dirty="0" smtClean="0"/>
              <a:t>              (Drop the packet whose </a:t>
            </a:r>
            <a:r>
              <a:rPr lang="en-US" altLang="zh-CN" dirty="0" err="1" smtClean="0"/>
              <a:t>outport</a:t>
            </a:r>
            <a:r>
              <a:rPr lang="en-US" altLang="zh-CN" dirty="0" smtClean="0"/>
              <a:t>  is the same as </a:t>
            </a:r>
            <a:r>
              <a:rPr lang="en-US" altLang="zh-CN" dirty="0" err="1" smtClean="0"/>
              <a:t>inport</a:t>
            </a:r>
            <a:r>
              <a:rPr lang="en-US" altLang="zh-CN" dirty="0" smtClean="0"/>
              <a:t>)</a:t>
            </a:r>
          </a:p>
          <a:p>
            <a:pPr lvl="2"/>
            <a:r>
              <a:rPr lang="en-US" altLang="zh-CN" dirty="0" smtClean="0"/>
              <a:t>     No: Act as a hub(Flood the packet)</a:t>
            </a:r>
          </a:p>
          <a:p>
            <a:pPr lvl="2"/>
            <a:endParaRPr lang="en-US" altLang="zh-CN" dirty="0" smtClean="0"/>
          </a:p>
          <a:p>
            <a:pPr lvl="2">
              <a:buNone/>
            </a:pPr>
            <a:endParaRPr lang="en-US" altLang="zh-CN" dirty="0" smtClean="0"/>
          </a:p>
          <a:p>
            <a:pPr lvl="2"/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3440B3-7014-4B13-A5AD-F0A95BA4D1A0}" type="slidenum">
              <a:rPr lang="zh-CN" altLang="en-US" smtClean="0"/>
              <a:pPr>
                <a:defRPr/>
              </a:pPr>
              <a:t>26</a:t>
            </a:fld>
            <a:endParaRPr lang="en-US" altLang="zh-CN"/>
          </a:p>
        </p:txBody>
      </p:sp>
    </p:spTree>
  </p:cSld>
  <p:clrMapOvr>
    <a:masterClrMapping/>
  </p:clrMapOvr>
  <p:transition advTm="55583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REMOTE CONTROLLER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Verify Learning Switch Behavior with </a:t>
            </a:r>
            <a:r>
              <a:rPr lang="en-US" altLang="zh-CN" dirty="0" err="1" smtClean="0"/>
              <a:t>tcpdump</a:t>
            </a:r>
            <a:endParaRPr lang="en-US" altLang="zh-CN" dirty="0" smtClean="0"/>
          </a:p>
          <a:p>
            <a:endParaRPr lang="en-US" altLang="zh-CN" dirty="0" smtClean="0"/>
          </a:p>
          <a:p>
            <a:pPr lvl="2"/>
            <a:r>
              <a:rPr lang="en-US" altLang="zh-CN" dirty="0" err="1" smtClean="0"/>
              <a:t>mininet</a:t>
            </a:r>
            <a:r>
              <a:rPr lang="en-US" altLang="zh-CN" dirty="0" smtClean="0"/>
              <a:t> &gt; </a:t>
            </a:r>
            <a:r>
              <a:rPr lang="en-US" altLang="zh-CN" dirty="0" err="1" smtClean="0"/>
              <a:t>xterm</a:t>
            </a:r>
            <a:r>
              <a:rPr lang="en-US" altLang="zh-CN" dirty="0" smtClean="0"/>
              <a:t> h2 h3 </a:t>
            </a:r>
          </a:p>
          <a:p>
            <a:pPr lvl="2"/>
            <a:endParaRPr lang="en-US" altLang="zh-CN" dirty="0" smtClean="0"/>
          </a:p>
          <a:p>
            <a:pPr lvl="2"/>
            <a:r>
              <a:rPr lang="en-US" altLang="zh-CN" dirty="0" smtClean="0"/>
              <a:t>h2 &gt; </a:t>
            </a:r>
            <a:r>
              <a:rPr lang="en-US" altLang="zh-CN" dirty="0" err="1" smtClean="0"/>
              <a:t>tcpdump</a:t>
            </a:r>
            <a:r>
              <a:rPr lang="en-US" altLang="zh-CN" dirty="0" smtClean="0"/>
              <a:t> –XX –n –</a:t>
            </a:r>
            <a:r>
              <a:rPr lang="en-US" altLang="zh-CN" dirty="0" err="1" smtClean="0"/>
              <a:t>i</a:t>
            </a:r>
            <a:r>
              <a:rPr lang="en-US" altLang="zh-CN" dirty="0" smtClean="0"/>
              <a:t> h2-eth0 </a:t>
            </a:r>
          </a:p>
          <a:p>
            <a:pPr lvl="2"/>
            <a:r>
              <a:rPr lang="en-US" altLang="zh-CN" dirty="0" smtClean="0"/>
              <a:t>h3 &gt; </a:t>
            </a:r>
            <a:r>
              <a:rPr lang="en-US" altLang="zh-CN" dirty="0" err="1" smtClean="0"/>
              <a:t>tcpdump</a:t>
            </a:r>
            <a:r>
              <a:rPr lang="en-US" altLang="zh-CN" dirty="0" smtClean="0"/>
              <a:t> –XX –n –</a:t>
            </a:r>
            <a:r>
              <a:rPr lang="en-US" altLang="zh-CN" dirty="0" err="1" smtClean="0"/>
              <a:t>i</a:t>
            </a:r>
            <a:r>
              <a:rPr lang="en-US" altLang="zh-CN" dirty="0" smtClean="0"/>
              <a:t> h3-eth0 </a:t>
            </a:r>
            <a:endParaRPr lang="zh-CN" altLang="en-US" dirty="0" smtClean="0"/>
          </a:p>
          <a:p>
            <a:pPr lvl="2"/>
            <a:endParaRPr lang="en-US" altLang="zh-CN" dirty="0" smtClean="0"/>
          </a:p>
          <a:p>
            <a:pPr lvl="2"/>
            <a:r>
              <a:rPr lang="en-US" altLang="zh-CN" dirty="0" err="1" smtClean="0"/>
              <a:t>mininet</a:t>
            </a:r>
            <a:r>
              <a:rPr lang="en-US" altLang="zh-CN" dirty="0" smtClean="0"/>
              <a:t> &gt; h1 ping –c1 h2 </a:t>
            </a:r>
          </a:p>
          <a:p>
            <a:pPr lvl="2"/>
            <a:r>
              <a:rPr lang="en-US" altLang="zh-CN" dirty="0" smtClean="0"/>
              <a:t># for the first time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3440B3-7014-4B13-A5AD-F0A95BA4D1A0}" type="slidenum">
              <a:rPr lang="zh-CN" altLang="en-US" smtClean="0"/>
              <a:pPr>
                <a:defRPr/>
              </a:pPr>
              <a:t>27</a:t>
            </a:fld>
            <a:endParaRPr lang="en-US" altLang="zh-CN"/>
          </a:p>
        </p:txBody>
      </p:sp>
    </p:spTree>
  </p:cSld>
  <p:clrMapOvr>
    <a:masterClrMapping/>
  </p:clrMapOvr>
  <p:transition advTm="20561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REMOTE CONTROLLER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Verify Learning Switch Behavior with </a:t>
            </a:r>
            <a:r>
              <a:rPr lang="en-US" altLang="zh-CN" dirty="0" err="1" smtClean="0"/>
              <a:t>tcpdump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3440B3-7014-4B13-A5AD-F0A95BA4D1A0}" type="slidenum">
              <a:rPr lang="zh-CN" altLang="en-US" smtClean="0"/>
              <a:pPr>
                <a:defRPr/>
              </a:pPr>
              <a:t>28</a:t>
            </a:fld>
            <a:endParaRPr lang="en-US" altLang="zh-CN"/>
          </a:p>
        </p:txBody>
      </p:sp>
      <p:pic>
        <p:nvPicPr>
          <p:cNvPr id="5" name="learning switch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14652" y="1514900"/>
            <a:ext cx="6537278" cy="490295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REMOTE CONTROLLER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Verify L2_Learning Behavior with </a:t>
            </a:r>
            <a:r>
              <a:rPr lang="en-US" altLang="zh-CN" dirty="0" err="1" smtClean="0"/>
              <a:t>tcpdump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3440B3-7014-4B13-A5AD-F0A95BA4D1A0}" type="slidenum">
              <a:rPr lang="zh-CN" altLang="en-US" smtClean="0"/>
              <a:pPr>
                <a:defRPr/>
              </a:pPr>
              <a:t>29</a:t>
            </a:fld>
            <a:endParaRPr lang="en-US" altLang="zh-CN"/>
          </a:p>
        </p:txBody>
      </p:sp>
      <p:pic>
        <p:nvPicPr>
          <p:cNvPr id="5" name="图片 4" descr="1XR@OPRQJL_IHF)_K)]ZL)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862" y="1676400"/>
            <a:ext cx="3960000" cy="2944000"/>
          </a:xfrm>
          <a:prstGeom prst="rect">
            <a:avLst/>
          </a:prstGeom>
        </p:spPr>
      </p:pic>
      <p:pic>
        <p:nvPicPr>
          <p:cNvPr id="6" name="图片 5" descr="U(QPOW%@Q4$FRCY5P1532$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0450" y="1692276"/>
            <a:ext cx="3600000" cy="9547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0600" y="4711700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h2-eth0</a:t>
            </a:r>
            <a:endParaRPr lang="zh-CN" alt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13500" y="2743200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h3-eth0</a:t>
            </a:r>
            <a:endParaRPr lang="zh-CN" altLang="en-US" b="1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What is SDN?</a:t>
            </a:r>
          </a:p>
          <a:p>
            <a:pPr lvl="1"/>
            <a:endParaRPr lang="en-US" altLang="zh-CN" dirty="0" smtClean="0"/>
          </a:p>
          <a:p>
            <a:pPr lvl="1"/>
            <a:r>
              <a:rPr lang="en-US" altLang="zh-CN" dirty="0" smtClean="0"/>
              <a:t>Software-Defined Networking (SDN) is an emerging architecture that </a:t>
            </a:r>
            <a:r>
              <a:rPr lang="en-US" altLang="zh-CN" dirty="0" smtClean="0">
                <a:solidFill>
                  <a:srgbClr val="FF0000"/>
                </a:solidFill>
              </a:rPr>
              <a:t>decouples the network control and forwarding functions</a:t>
            </a:r>
            <a:r>
              <a:rPr lang="en-US" altLang="zh-CN" dirty="0" smtClean="0"/>
              <a:t> enabling the network control to become </a:t>
            </a:r>
            <a:r>
              <a:rPr lang="en-US" altLang="zh-CN" dirty="0" smtClean="0">
                <a:solidFill>
                  <a:srgbClr val="FF0000"/>
                </a:solidFill>
              </a:rPr>
              <a:t>directly programmable </a:t>
            </a:r>
            <a:r>
              <a:rPr lang="en-US" altLang="zh-CN" dirty="0" smtClean="0"/>
              <a:t>and the under infrastructure to be abstracted from applications and network services. 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3440B3-7014-4B13-A5AD-F0A95BA4D1A0}" type="slidenum">
              <a:rPr lang="zh-CN" altLang="en-US" smtClean="0"/>
              <a:pPr>
                <a:defRPr/>
              </a:pPr>
              <a:t>3</a:t>
            </a:fld>
            <a:endParaRPr lang="en-US" altLang="zh-CN"/>
          </a:p>
        </p:txBody>
      </p:sp>
    </p:spTree>
  </p:cSld>
  <p:clrMapOvr>
    <a:masterClrMapping/>
  </p:clrMapOvr>
  <p:transition advTm="22823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REMOTE CONTROLLER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Verify L2_Learning Behavior with </a:t>
            </a:r>
            <a:r>
              <a:rPr lang="en-US" altLang="zh-CN" dirty="0" err="1" smtClean="0"/>
              <a:t>tcpdump</a:t>
            </a:r>
            <a:endParaRPr lang="en-US" altLang="zh-CN" dirty="0" smtClean="0"/>
          </a:p>
          <a:p>
            <a:pPr lvl="2"/>
            <a:r>
              <a:rPr lang="en-US" altLang="zh-CN" dirty="0" err="1" smtClean="0"/>
              <a:t>mininet</a:t>
            </a:r>
            <a:r>
              <a:rPr lang="en-US" altLang="zh-CN" dirty="0" smtClean="0"/>
              <a:t> &gt; h1 ping –c1 h2 </a:t>
            </a:r>
          </a:p>
          <a:p>
            <a:pPr lvl="2"/>
            <a:r>
              <a:rPr lang="en-US" altLang="zh-CN" dirty="0" smtClean="0"/>
              <a:t># for the second time</a:t>
            </a:r>
          </a:p>
          <a:p>
            <a:pPr lvl="2"/>
            <a:endParaRPr lang="zh-CN" altLang="en-US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3440B3-7014-4B13-A5AD-F0A95BA4D1A0}" type="slidenum">
              <a:rPr lang="zh-CN" altLang="en-US" smtClean="0"/>
              <a:pPr>
                <a:defRPr/>
              </a:pPr>
              <a:t>30</a:t>
            </a:fld>
            <a:endParaRPr lang="en-US" altLang="zh-CN"/>
          </a:p>
        </p:txBody>
      </p:sp>
      <p:pic>
        <p:nvPicPr>
          <p:cNvPr id="5" name="图片 4" descr="B2)SP_3BI3F}7K]QU@EXDU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5687" y="2413001"/>
            <a:ext cx="3960000" cy="652842"/>
          </a:xfrm>
          <a:prstGeom prst="rect">
            <a:avLst/>
          </a:prstGeom>
        </p:spPr>
      </p:pic>
      <p:pic>
        <p:nvPicPr>
          <p:cNvPr id="6" name="图片 5" descr="WM1LTV`L3U)}UU%@%ZPI(@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025" y="2397126"/>
            <a:ext cx="3960000" cy="21348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59000" y="4622800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h2-eth0</a:t>
            </a:r>
            <a:endParaRPr lang="zh-CN" alt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13500" y="3251200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h3-eth0</a:t>
            </a:r>
            <a:endParaRPr lang="zh-CN" altLang="en-US" b="1" dirty="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REMOTE CONTROLLER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Multiple Learning Switch</a:t>
            </a:r>
          </a:p>
          <a:p>
            <a:pPr lvl="1"/>
            <a:r>
              <a:rPr lang="en-US" altLang="zh-CN" dirty="0" smtClean="0"/>
              <a:t>What is the difference between single learning switch controller and multiple learning switch controller?</a:t>
            </a:r>
          </a:p>
          <a:p>
            <a:pPr lvl="1"/>
            <a:endParaRPr lang="en-US" altLang="zh-CN" dirty="0" smtClean="0"/>
          </a:p>
          <a:p>
            <a:pPr lvl="2"/>
            <a:r>
              <a:rPr lang="en-US" altLang="zh-CN" dirty="0" smtClean="0"/>
              <a:t>We need to create a address/port table for each switch rather than a single table for the whole network.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3440B3-7014-4B13-A5AD-F0A95BA4D1A0}" type="slidenum">
              <a:rPr lang="zh-CN" altLang="en-US" smtClean="0"/>
              <a:pPr>
                <a:defRPr/>
              </a:pPr>
              <a:t>31</a:t>
            </a:fld>
            <a:endParaRPr lang="en-US" altLang="zh-CN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REMOTE CONTROLLER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Multiple Learning Switch</a:t>
            </a:r>
          </a:p>
          <a:p>
            <a:endParaRPr lang="en-US" altLang="zh-CN" dirty="0" smtClean="0"/>
          </a:p>
          <a:p>
            <a:pPr lvl="2"/>
            <a:r>
              <a:rPr lang="en-US" altLang="zh-CN" dirty="0" smtClean="0"/>
              <a:t> protected Map&lt;</a:t>
            </a:r>
            <a:r>
              <a:rPr lang="en-US" altLang="zh-CN" dirty="0" err="1" smtClean="0"/>
              <a:t>IOFSwitch</a:t>
            </a:r>
            <a:r>
              <a:rPr lang="en-US" altLang="zh-CN" dirty="0" smtClean="0"/>
              <a:t>, Map&lt;</a:t>
            </a:r>
            <a:r>
              <a:rPr lang="en-US" altLang="zh-CN" dirty="0" err="1" smtClean="0"/>
              <a:t>Long,Short</a:t>
            </a:r>
            <a:r>
              <a:rPr lang="en-US" altLang="zh-CN" dirty="0" smtClean="0"/>
              <a:t>&gt;&gt; </a:t>
            </a:r>
            <a:r>
              <a:rPr lang="en-US" altLang="zh-CN" dirty="0" err="1" smtClean="0"/>
              <a:t>macTables</a:t>
            </a:r>
            <a:r>
              <a:rPr lang="en-US" altLang="zh-CN" dirty="0" smtClean="0"/>
              <a:t> =</a:t>
            </a:r>
          </a:p>
          <a:p>
            <a:pPr lvl="2"/>
            <a:r>
              <a:rPr lang="en-US" altLang="zh-CN" dirty="0" smtClean="0"/>
              <a:t>                   new </a:t>
            </a:r>
            <a:r>
              <a:rPr lang="en-US" altLang="zh-CN" dirty="0" err="1" smtClean="0"/>
              <a:t>HashMap</a:t>
            </a:r>
            <a:r>
              <a:rPr lang="en-US" altLang="zh-CN" dirty="0" smtClean="0"/>
              <a:t>&lt;</a:t>
            </a:r>
            <a:r>
              <a:rPr lang="en-US" altLang="zh-CN" dirty="0" err="1" smtClean="0"/>
              <a:t>IOFSwitch</a:t>
            </a:r>
            <a:r>
              <a:rPr lang="en-US" altLang="zh-CN" dirty="0" smtClean="0"/>
              <a:t>, Map&lt;</a:t>
            </a:r>
            <a:r>
              <a:rPr lang="en-US" altLang="zh-CN" dirty="0" err="1" smtClean="0"/>
              <a:t>Long,Short</a:t>
            </a:r>
            <a:r>
              <a:rPr lang="en-US" altLang="zh-CN" dirty="0" smtClean="0"/>
              <a:t>&gt;&gt;();</a:t>
            </a:r>
          </a:p>
          <a:p>
            <a:endParaRPr lang="en-US" altLang="zh-CN" dirty="0" smtClean="0"/>
          </a:p>
          <a:p>
            <a:pPr lvl="2"/>
            <a:r>
              <a:rPr lang="en-US" altLang="zh-CN" dirty="0" smtClean="0"/>
              <a:t># A Map of </a:t>
            </a:r>
            <a:r>
              <a:rPr lang="en-US" altLang="zh-CN" dirty="0" err="1" smtClean="0"/>
              <a:t>macTables</a:t>
            </a:r>
            <a:r>
              <a:rPr lang="en-US" altLang="zh-CN" dirty="0" smtClean="0"/>
              <a:t>, indexed by the switch.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3440B3-7014-4B13-A5AD-F0A95BA4D1A0}" type="slidenum">
              <a:rPr lang="zh-CN" altLang="en-US" smtClean="0"/>
              <a:pPr>
                <a:defRPr/>
              </a:pPr>
              <a:t>32</a:t>
            </a:fld>
            <a:endParaRPr lang="en-US" altLang="zh-CN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REMOTE CONTROLLER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The Behavior of Multiple Learning Switch</a:t>
            </a:r>
          </a:p>
          <a:p>
            <a:pPr lvl="1"/>
            <a:r>
              <a:rPr lang="en-US" altLang="zh-CN" dirty="0" smtClean="0"/>
              <a:t>2switch-3host topology</a:t>
            </a:r>
          </a:p>
          <a:p>
            <a:pPr lvl="2"/>
            <a:r>
              <a:rPr lang="en-US" altLang="zh-CN" dirty="0" err="1" smtClean="0"/>
              <a:t>sudo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mn</a:t>
            </a:r>
            <a:r>
              <a:rPr lang="en-US" altLang="zh-CN" dirty="0" smtClean="0"/>
              <a:t> --custom mytopo.py --</a:t>
            </a:r>
            <a:r>
              <a:rPr lang="en-US" altLang="zh-CN" dirty="0" err="1" smtClean="0"/>
              <a:t>topo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mytopo</a:t>
            </a:r>
            <a:r>
              <a:rPr lang="en-US" altLang="zh-CN" dirty="0" smtClean="0"/>
              <a:t> –</a:t>
            </a:r>
            <a:r>
              <a:rPr lang="en-US" altLang="zh-CN" dirty="0" err="1" smtClean="0"/>
              <a:t>mac</a:t>
            </a:r>
            <a:r>
              <a:rPr lang="en-US" altLang="zh-CN" dirty="0" smtClean="0"/>
              <a:t> –controller remote</a:t>
            </a:r>
          </a:p>
          <a:p>
            <a:pPr lvl="2"/>
            <a:endParaRPr lang="zh-CN" altLang="en-US" dirty="0" smtClean="0"/>
          </a:p>
          <a:p>
            <a:pPr lvl="2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2"/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3440B3-7014-4B13-A5AD-F0A95BA4D1A0}" type="slidenum">
              <a:rPr lang="zh-CN" altLang="en-US" smtClean="0"/>
              <a:pPr>
                <a:defRPr/>
              </a:pPr>
              <a:t>33</a:t>
            </a:fld>
            <a:endParaRPr lang="en-US" altLang="zh-CN"/>
          </a:p>
        </p:txBody>
      </p:sp>
      <p:grpSp>
        <p:nvGrpSpPr>
          <p:cNvPr id="5" name="组合 4"/>
          <p:cNvGrpSpPr/>
          <p:nvPr/>
        </p:nvGrpSpPr>
        <p:grpSpPr>
          <a:xfrm>
            <a:off x="1440822" y="2988503"/>
            <a:ext cx="6310932" cy="2439516"/>
            <a:chOff x="1331640" y="3356992"/>
            <a:chExt cx="6310932" cy="2439516"/>
          </a:xfrm>
        </p:grpSpPr>
        <p:sp>
          <p:nvSpPr>
            <p:cNvPr id="6" name="矩形 5"/>
            <p:cNvSpPr/>
            <p:nvPr/>
          </p:nvSpPr>
          <p:spPr bwMode="auto">
            <a:xfrm>
              <a:off x="1403648" y="5301208"/>
              <a:ext cx="622300" cy="4953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h2</a:t>
              </a:r>
              <a:endParaRPr kumimoji="0" lang="zh-CN" altLang="en-US" sz="2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7" name="矩形 6"/>
            <p:cNvSpPr/>
            <p:nvPr/>
          </p:nvSpPr>
          <p:spPr bwMode="auto">
            <a:xfrm>
              <a:off x="3175000" y="4432300"/>
              <a:ext cx="622300" cy="4953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Tx/>
                <a:buNone/>
                <a:tabLst/>
              </a:pPr>
              <a:r>
                <a:rPr lang="en-US" altLang="zh-CN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s1</a:t>
              </a:r>
              <a:endParaRPr kumimoji="0" lang="zh-CN" altLang="en-US" sz="2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5029200" y="4432300"/>
              <a:ext cx="622300" cy="4953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Tx/>
                <a:buNone/>
                <a:tabLst/>
              </a:pPr>
              <a:r>
                <a:rPr lang="en-US" altLang="zh-CN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s2</a:t>
              </a:r>
              <a:endParaRPr kumimoji="0" lang="zh-CN" altLang="en-US" sz="2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9" name="矩形 8"/>
            <p:cNvSpPr/>
            <p:nvPr/>
          </p:nvSpPr>
          <p:spPr bwMode="auto">
            <a:xfrm>
              <a:off x="7020272" y="4437112"/>
              <a:ext cx="622300" cy="4953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h3</a:t>
              </a:r>
              <a:endParaRPr kumimoji="0" lang="zh-CN" altLang="en-US" sz="2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10" name="直接连接符 9"/>
            <p:cNvCxnSpPr>
              <a:stCxn id="8" idx="3"/>
              <a:endCxn id="9" idx="1"/>
            </p:cNvCxnSpPr>
            <p:nvPr/>
          </p:nvCxnSpPr>
          <p:spPr bwMode="auto">
            <a:xfrm>
              <a:off x="5651500" y="4679950"/>
              <a:ext cx="1368772" cy="481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>
              <a:stCxn id="7" idx="3"/>
              <a:endCxn id="8" idx="1"/>
            </p:cNvCxnSpPr>
            <p:nvPr/>
          </p:nvCxnSpPr>
          <p:spPr bwMode="auto">
            <a:xfrm>
              <a:off x="3797300" y="4679950"/>
              <a:ext cx="12319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904628" y="3861048"/>
              <a:ext cx="11552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h1-eth0</a:t>
              </a:r>
              <a:endParaRPr lang="zh-CN" alt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67744" y="4365104"/>
              <a:ext cx="965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s1-eth1</a:t>
              </a:r>
              <a:endParaRPr lang="zh-CN" altLang="en-US" sz="1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28184" y="4725144"/>
              <a:ext cx="1080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h3-eth0</a:t>
              </a:r>
              <a:endParaRPr lang="zh-CN" altLang="en-US" sz="16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652120" y="4365104"/>
              <a:ext cx="965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S2-eth2</a:t>
              </a:r>
              <a:endParaRPr lang="zh-CN" altLang="en-US" sz="1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21100" y="4368800"/>
              <a:ext cx="965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s1-eth3</a:t>
              </a:r>
              <a:endParaRPr lang="zh-CN" altLang="en-US" sz="16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83968" y="4653136"/>
              <a:ext cx="965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s2-eth1</a:t>
              </a:r>
              <a:endParaRPr lang="zh-CN" altLang="en-US" sz="1600" dirty="0"/>
            </a:p>
          </p:txBody>
        </p:sp>
        <p:sp>
          <p:nvSpPr>
            <p:cNvPr id="18" name="矩形 17"/>
            <p:cNvSpPr/>
            <p:nvPr/>
          </p:nvSpPr>
          <p:spPr bwMode="auto">
            <a:xfrm>
              <a:off x="4067944" y="3356992"/>
              <a:ext cx="622300" cy="4953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c0</a:t>
              </a:r>
              <a:endParaRPr kumimoji="0" lang="zh-CN" altLang="en-US" sz="2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19" name="直接连接符 18"/>
            <p:cNvCxnSpPr>
              <a:stCxn id="7" idx="0"/>
            </p:cNvCxnSpPr>
            <p:nvPr/>
          </p:nvCxnSpPr>
          <p:spPr>
            <a:xfrm flipV="1">
              <a:off x="3486150" y="3861048"/>
              <a:ext cx="725810" cy="57125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>
              <a:stCxn id="8" idx="0"/>
            </p:cNvCxnSpPr>
            <p:nvPr/>
          </p:nvCxnSpPr>
          <p:spPr>
            <a:xfrm flipH="1" flipV="1">
              <a:off x="4572000" y="3861048"/>
              <a:ext cx="768350" cy="57125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矩形 20"/>
            <p:cNvSpPr/>
            <p:nvPr/>
          </p:nvSpPr>
          <p:spPr bwMode="auto">
            <a:xfrm>
              <a:off x="1331640" y="3861048"/>
              <a:ext cx="622300" cy="4953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h1</a:t>
              </a:r>
              <a:endParaRPr kumimoji="0" lang="zh-CN" altLang="en-US" sz="2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22" name="直接连接符 21"/>
            <p:cNvCxnSpPr>
              <a:stCxn id="21" idx="3"/>
            </p:cNvCxnSpPr>
            <p:nvPr/>
          </p:nvCxnSpPr>
          <p:spPr>
            <a:xfrm>
              <a:off x="1953940" y="4108698"/>
              <a:ext cx="1177900" cy="40042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>
              <a:stCxn id="6" idx="3"/>
            </p:cNvCxnSpPr>
            <p:nvPr/>
          </p:nvCxnSpPr>
          <p:spPr>
            <a:xfrm flipV="1">
              <a:off x="2025948" y="4797152"/>
              <a:ext cx="1105892" cy="75170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2051720" y="5301208"/>
              <a:ext cx="11552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h2-eth0</a:t>
              </a:r>
              <a:endParaRPr lang="zh-CN" altLang="en-US" sz="16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51720" y="4797152"/>
              <a:ext cx="965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s1-eth2</a:t>
              </a:r>
              <a:endParaRPr lang="zh-CN" altLang="en-US" sz="1600" dirty="0"/>
            </a:p>
          </p:txBody>
        </p:sp>
      </p:grp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REMOTE CONTROLLER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The Behavior of Multiple Learning Switch</a:t>
            </a:r>
          </a:p>
          <a:p>
            <a:pPr lvl="1"/>
            <a:r>
              <a:rPr lang="en-US" altLang="zh-CN" dirty="0" smtClean="0"/>
              <a:t>2switch-3host topology</a:t>
            </a:r>
          </a:p>
          <a:p>
            <a:pPr lvl="2"/>
            <a:r>
              <a:rPr lang="en-US" altLang="zh-CN" dirty="0" err="1" smtClean="0"/>
              <a:t>sudo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mn</a:t>
            </a:r>
            <a:r>
              <a:rPr lang="en-US" altLang="zh-CN" dirty="0" smtClean="0"/>
              <a:t> --custom mytopo.py --</a:t>
            </a:r>
            <a:r>
              <a:rPr lang="en-US" altLang="zh-CN" dirty="0" err="1" smtClean="0"/>
              <a:t>topo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mytopo</a:t>
            </a:r>
            <a:r>
              <a:rPr lang="en-US" altLang="zh-CN" dirty="0" smtClean="0"/>
              <a:t> –</a:t>
            </a:r>
            <a:r>
              <a:rPr lang="en-US" altLang="zh-CN" dirty="0" err="1" smtClean="0"/>
              <a:t>mac</a:t>
            </a:r>
            <a:r>
              <a:rPr lang="en-US" altLang="zh-CN" dirty="0" smtClean="0"/>
              <a:t> –controller remote</a:t>
            </a:r>
          </a:p>
          <a:p>
            <a:pPr lvl="2"/>
            <a:endParaRPr lang="en-US" altLang="zh-CN" dirty="0" smtClean="0"/>
          </a:p>
          <a:p>
            <a:pPr lvl="2"/>
            <a:endParaRPr lang="en-US" altLang="zh-CN" dirty="0" smtClean="0"/>
          </a:p>
          <a:p>
            <a:pPr lvl="2"/>
            <a:endParaRPr lang="en-US" altLang="zh-CN" dirty="0" smtClean="0"/>
          </a:p>
          <a:p>
            <a:pPr lvl="2"/>
            <a:endParaRPr lang="en-US" altLang="zh-CN" dirty="0" smtClean="0"/>
          </a:p>
          <a:p>
            <a:pPr lvl="2"/>
            <a:endParaRPr lang="en-US" altLang="zh-CN" dirty="0" smtClean="0"/>
          </a:p>
          <a:p>
            <a:pPr lvl="2"/>
            <a:endParaRPr lang="en-US" altLang="zh-CN" dirty="0" smtClean="0"/>
          </a:p>
          <a:p>
            <a:pPr lvl="2"/>
            <a:endParaRPr lang="en-US" altLang="zh-CN" dirty="0" smtClean="0"/>
          </a:p>
          <a:p>
            <a:pPr lvl="2"/>
            <a:r>
              <a:rPr lang="en-US" altLang="zh-CN" dirty="0" smtClean="0"/>
              <a:t>The host1 is connected to host3!</a:t>
            </a:r>
          </a:p>
          <a:p>
            <a:pPr lvl="2"/>
            <a:endParaRPr lang="zh-CN" altLang="en-US" dirty="0" smtClean="0"/>
          </a:p>
          <a:p>
            <a:pPr lvl="2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2"/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3440B3-7014-4B13-A5AD-F0A95BA4D1A0}" type="slidenum">
              <a:rPr lang="zh-CN" altLang="en-US" smtClean="0"/>
              <a:pPr>
                <a:defRPr/>
              </a:pPr>
              <a:t>34</a:t>
            </a:fld>
            <a:endParaRPr lang="en-US" altLang="zh-CN"/>
          </a:p>
        </p:txBody>
      </p:sp>
      <p:pic>
        <p:nvPicPr>
          <p:cNvPr id="27" name="图片 26" descr="N]@}6{1~6ZZCSTML@4U_@G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3210" y="2774618"/>
            <a:ext cx="6016210" cy="174279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REMOTE CONTROLLER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L3_learning_switch</a:t>
            </a:r>
            <a:endParaRPr lang="en-US" altLang="zh-CN" dirty="0"/>
          </a:p>
          <a:p>
            <a:pPr lvl="1"/>
            <a:r>
              <a:rPr lang="en-US" altLang="zh-CN" dirty="0" smtClean="0"/>
              <a:t>How a l3 learning switch work?</a:t>
            </a:r>
          </a:p>
          <a:p>
            <a:pPr lvl="1"/>
            <a:endParaRPr lang="en-US" altLang="zh-CN" dirty="0" smtClean="0"/>
          </a:p>
          <a:p>
            <a:pPr lvl="2"/>
            <a:r>
              <a:rPr lang="en-US" altLang="zh-CN" dirty="0" smtClean="0"/>
              <a:t>Keep a table that maps IP addresses to MAC addresses and switch ports. Update this table using information from ARP and IP packets.</a:t>
            </a:r>
          </a:p>
          <a:p>
            <a:pPr lvl="2"/>
            <a:endParaRPr lang="en-US" altLang="zh-CN" dirty="0" smtClean="0"/>
          </a:p>
          <a:p>
            <a:pPr lvl="2"/>
            <a:r>
              <a:rPr lang="en-US" altLang="zh-CN" dirty="0" smtClean="0"/>
              <a:t>When you see an ARP request, try to answer it using information in the table. </a:t>
            </a:r>
          </a:p>
          <a:p>
            <a:pPr lvl="2"/>
            <a:endParaRPr lang="en-US" altLang="zh-CN" dirty="0" smtClean="0"/>
          </a:p>
          <a:p>
            <a:pPr lvl="2"/>
            <a:r>
              <a:rPr lang="en-US" altLang="zh-CN" dirty="0" smtClean="0"/>
              <a:t>When you see an IP packet, if you know the destination port (because it‘s in the table), install a flow for it.</a:t>
            </a:r>
          </a:p>
          <a:p>
            <a:pPr lvl="1"/>
            <a:endParaRPr lang="en-US" altLang="zh-CN" dirty="0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3440B3-7014-4B13-A5AD-F0A95BA4D1A0}" type="slidenum">
              <a:rPr lang="zh-CN" altLang="en-US" smtClean="0"/>
              <a:pPr>
                <a:defRPr/>
              </a:pPr>
              <a:t>35</a:t>
            </a:fld>
            <a:endParaRPr lang="en-US" altLang="zh-CN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REMOTE CONTROLLER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L3_learning_switch</a:t>
            </a:r>
          </a:p>
          <a:p>
            <a:pPr lvl="1"/>
            <a:r>
              <a:rPr lang="en-US" altLang="zh-CN" dirty="0" smtClean="0"/>
              <a:t>The algorithm of l3_learning_switch</a:t>
            </a:r>
          </a:p>
          <a:p>
            <a:pPr lvl="2"/>
            <a:r>
              <a:rPr lang="en-US" altLang="zh-CN" dirty="0" smtClean="0"/>
              <a:t> For each packet from the switch:</a:t>
            </a:r>
          </a:p>
          <a:p>
            <a:pPr lvl="2"/>
            <a:r>
              <a:rPr lang="en-US" altLang="zh-CN" dirty="0" smtClean="0"/>
              <a:t>1) Is LLDP?</a:t>
            </a:r>
          </a:p>
          <a:p>
            <a:pPr lvl="2"/>
            <a:r>
              <a:rPr lang="en-US" altLang="zh-CN" dirty="0" smtClean="0"/>
              <a:t>     Yes:</a:t>
            </a:r>
          </a:p>
          <a:p>
            <a:pPr lvl="2"/>
            <a:r>
              <a:rPr lang="en-US" altLang="zh-CN" dirty="0" smtClean="0"/>
              <a:t>        1a) Drop packet -- don't forward link-local traffic (LLDP, 802.1x)</a:t>
            </a:r>
          </a:p>
          <a:p>
            <a:pPr lvl="2"/>
            <a:r>
              <a:rPr lang="en-US" altLang="zh-CN" dirty="0" smtClean="0"/>
              <a:t>2) Is IPv4 packet?</a:t>
            </a:r>
          </a:p>
          <a:p>
            <a:pPr lvl="2"/>
            <a:r>
              <a:rPr lang="en-US" altLang="zh-CN" dirty="0" smtClean="0"/>
              <a:t>     Yes:</a:t>
            </a:r>
          </a:p>
          <a:p>
            <a:pPr lvl="2"/>
            <a:r>
              <a:rPr lang="en-US" altLang="zh-CN" dirty="0" smtClean="0"/>
              <a:t>        2a) Learn or update port/MAC info</a:t>
            </a:r>
          </a:p>
          <a:p>
            <a:pPr lvl="2"/>
            <a:r>
              <a:rPr lang="en-US" altLang="zh-CN" dirty="0" smtClean="0"/>
              <a:t>       2b) Try to forward</a:t>
            </a:r>
          </a:p>
          <a:p>
            <a:pPr lvl="2"/>
            <a:r>
              <a:rPr lang="en-US" altLang="zh-CN" dirty="0" smtClean="0"/>
              <a:t>            (to be continued)</a:t>
            </a:r>
          </a:p>
          <a:p>
            <a:pPr lvl="2"/>
            <a:endParaRPr lang="en-US" altLang="zh-CN" dirty="0" smtClean="0"/>
          </a:p>
          <a:p>
            <a:pPr lvl="2"/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3440B3-7014-4B13-A5AD-F0A95BA4D1A0}" type="slidenum">
              <a:rPr lang="zh-CN" altLang="en-US" smtClean="0"/>
              <a:pPr>
                <a:defRPr/>
              </a:pPr>
              <a:t>36</a:t>
            </a:fld>
            <a:endParaRPr lang="en-US" altLang="zh-CN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REMOTE CONTROLLER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L3_learning_switch</a:t>
            </a:r>
          </a:p>
          <a:p>
            <a:pPr lvl="1"/>
            <a:r>
              <a:rPr lang="en-US" altLang="zh-CN" dirty="0" smtClean="0"/>
              <a:t>The algorithm of l3_learning_switch</a:t>
            </a:r>
          </a:p>
          <a:p>
            <a:pPr lvl="2"/>
            <a:r>
              <a:rPr lang="en-US" altLang="zh-CN" dirty="0" smtClean="0"/>
              <a:t>         2b) Try to forward</a:t>
            </a:r>
          </a:p>
          <a:p>
            <a:pPr lvl="2"/>
            <a:r>
              <a:rPr lang="en-US" altLang="zh-CN" dirty="0" smtClean="0"/>
              <a:t>                If we have info about what port to send it out on?</a:t>
            </a:r>
          </a:p>
          <a:p>
            <a:pPr lvl="2"/>
            <a:r>
              <a:rPr lang="en-US" altLang="zh-CN" dirty="0" smtClean="0"/>
              <a:t>                  Yes:</a:t>
            </a:r>
          </a:p>
          <a:p>
            <a:pPr lvl="2"/>
            <a:r>
              <a:rPr lang="en-US" altLang="zh-CN" dirty="0" smtClean="0"/>
              <a:t>                       2bi) Is output port the same as input port?</a:t>
            </a:r>
          </a:p>
          <a:p>
            <a:pPr lvl="2"/>
            <a:r>
              <a:rPr lang="en-US" altLang="zh-CN" dirty="0" smtClean="0"/>
              <a:t>                             Yes: Drop the packet </a:t>
            </a:r>
          </a:p>
          <a:p>
            <a:pPr lvl="2"/>
            <a:r>
              <a:rPr lang="en-US" altLang="zh-CN" dirty="0" smtClean="0"/>
              <a:t>                              No: Install flow table entry in the switch</a:t>
            </a:r>
          </a:p>
          <a:p>
            <a:pPr lvl="2"/>
            <a:r>
              <a:rPr lang="en-US" altLang="zh-CN" dirty="0" smtClean="0"/>
              <a:t>                   No:</a:t>
            </a:r>
          </a:p>
          <a:p>
            <a:pPr lvl="2"/>
            <a:r>
              <a:rPr lang="en-US" altLang="zh-CN" dirty="0" smtClean="0"/>
              <a:t>                        2bii) track this buffer</a:t>
            </a:r>
          </a:p>
          <a:p>
            <a:pPr lvl="2"/>
            <a:r>
              <a:rPr lang="en-US" altLang="zh-CN" dirty="0" smtClean="0"/>
              <a:t>                        2biii) ARP for the destination</a:t>
            </a:r>
          </a:p>
          <a:p>
            <a:pPr lvl="2"/>
            <a:endParaRPr lang="en-US" altLang="zh-CN" dirty="0" smtClean="0"/>
          </a:p>
          <a:p>
            <a:pPr lvl="2"/>
            <a:endParaRPr lang="en-US" altLang="zh-CN" dirty="0" smtClean="0"/>
          </a:p>
          <a:p>
            <a:pPr lvl="2"/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3440B3-7014-4B13-A5AD-F0A95BA4D1A0}" type="slidenum">
              <a:rPr lang="zh-CN" altLang="en-US" smtClean="0"/>
              <a:pPr>
                <a:defRPr/>
              </a:pPr>
              <a:t>37</a:t>
            </a:fld>
            <a:endParaRPr lang="en-US" altLang="zh-CN"/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REMOTE CONTROLLER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L3_learning_switch</a:t>
            </a:r>
          </a:p>
          <a:p>
            <a:pPr lvl="1"/>
            <a:r>
              <a:rPr lang="en-US" altLang="zh-CN" dirty="0" smtClean="0"/>
              <a:t>The algorithm of l3_learning_switch</a:t>
            </a:r>
          </a:p>
          <a:p>
            <a:pPr lvl="2"/>
            <a:r>
              <a:rPr lang="en-US" altLang="zh-CN" dirty="0" smtClean="0"/>
              <a:t>3)Is ARP packet?</a:t>
            </a:r>
          </a:p>
          <a:p>
            <a:pPr lvl="2"/>
            <a:r>
              <a:rPr lang="en-US" altLang="zh-CN" dirty="0" smtClean="0"/>
              <a:t> Yes:</a:t>
            </a:r>
          </a:p>
          <a:p>
            <a:pPr lvl="2"/>
            <a:r>
              <a:rPr lang="en-US" altLang="zh-CN" dirty="0" smtClean="0"/>
              <a:t>        3a) Learn or update port/MAC info</a:t>
            </a:r>
          </a:p>
          <a:p>
            <a:pPr lvl="2"/>
            <a:r>
              <a:rPr lang="en-US" altLang="zh-CN" dirty="0" smtClean="0"/>
              <a:t>        3b)If we have an answer</a:t>
            </a:r>
          </a:p>
          <a:p>
            <a:pPr lvl="2"/>
            <a:r>
              <a:rPr lang="en-US" altLang="zh-CN" dirty="0" smtClean="0"/>
              <a:t>              Yes: We use the MAC to answer ARP replies.</a:t>
            </a:r>
          </a:p>
          <a:p>
            <a:pPr lvl="2"/>
            <a:r>
              <a:rPr lang="en-US" altLang="zh-CN" dirty="0" smtClean="0"/>
              <a:t>              </a:t>
            </a:r>
            <a:r>
              <a:rPr lang="en-US" altLang="zh-CN" dirty="0" err="1" smtClean="0"/>
              <a:t>No:flood</a:t>
            </a:r>
            <a:endParaRPr lang="en-US" altLang="zh-CN" dirty="0" smtClean="0"/>
          </a:p>
          <a:p>
            <a:pPr lvl="2"/>
            <a:endParaRPr lang="en-US" altLang="zh-CN" dirty="0" smtClean="0"/>
          </a:p>
          <a:p>
            <a:pPr lvl="2"/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3440B3-7014-4B13-A5AD-F0A95BA4D1A0}" type="slidenum">
              <a:rPr lang="zh-CN" altLang="en-US" smtClean="0"/>
              <a:pPr>
                <a:defRPr/>
              </a:pPr>
              <a:t>38</a:t>
            </a:fld>
            <a:endParaRPr lang="en-US" altLang="zh-CN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REMOTE CONTROLLER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L3_learning_switch</a:t>
            </a:r>
          </a:p>
          <a:p>
            <a:pPr lvl="1"/>
            <a:endParaRPr lang="en-US" altLang="zh-CN" dirty="0" smtClean="0"/>
          </a:p>
          <a:p>
            <a:pPr lvl="1"/>
            <a:r>
              <a:rPr lang="en-US" altLang="zh-CN" dirty="0" smtClean="0"/>
              <a:t>Unfortunately, the controller can’t work as </a:t>
            </a:r>
            <a:r>
              <a:rPr lang="en-US" altLang="zh-CN" smtClean="0"/>
              <a:t>I expect</a:t>
            </a:r>
            <a:r>
              <a:rPr lang="en-US" altLang="zh-CN" dirty="0" smtClean="0"/>
              <a:t>.</a:t>
            </a:r>
          </a:p>
          <a:p>
            <a:pPr lvl="1"/>
            <a:endParaRPr lang="en-US" altLang="zh-CN" dirty="0" smtClean="0"/>
          </a:p>
          <a:p>
            <a:pPr lvl="1">
              <a:buNone/>
            </a:pP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3440B3-7014-4B13-A5AD-F0A95BA4D1A0}" type="slidenum">
              <a:rPr lang="zh-CN" altLang="en-US" smtClean="0"/>
              <a:pPr>
                <a:defRPr/>
              </a:pPr>
              <a:t>39</a:t>
            </a:fld>
            <a:endParaRPr lang="en-US" altLang="zh-CN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What is </a:t>
            </a:r>
            <a:r>
              <a:rPr lang="en-US" altLang="zh-CN" dirty="0" err="1" smtClean="0"/>
              <a:t>OpenFlow</a:t>
            </a:r>
            <a:r>
              <a:rPr lang="en-US" altLang="zh-CN" dirty="0" smtClean="0"/>
              <a:t>?</a:t>
            </a:r>
          </a:p>
          <a:p>
            <a:endParaRPr lang="en-US" altLang="zh-CN" dirty="0" smtClean="0"/>
          </a:p>
          <a:p>
            <a:pPr lvl="1"/>
            <a:r>
              <a:rPr lang="en-US" altLang="zh-CN" dirty="0" err="1" smtClean="0"/>
              <a:t>OpenFlow</a:t>
            </a:r>
            <a:r>
              <a:rPr lang="en-US" altLang="zh-CN" dirty="0" smtClean="0"/>
              <a:t> is a </a:t>
            </a:r>
            <a:r>
              <a:rPr lang="en-US" altLang="zh-CN" dirty="0" smtClean="0">
                <a:solidFill>
                  <a:srgbClr val="FF0000"/>
                </a:solidFill>
              </a:rPr>
              <a:t>communication protocol</a:t>
            </a:r>
            <a:r>
              <a:rPr lang="en-US" altLang="zh-CN" dirty="0" smtClean="0"/>
              <a:t> that gives access to the </a:t>
            </a:r>
            <a:r>
              <a:rPr lang="en-US" altLang="zh-CN" dirty="0" smtClean="0">
                <a:solidFill>
                  <a:srgbClr val="FF0000"/>
                </a:solidFill>
              </a:rPr>
              <a:t>forwarding plane</a:t>
            </a:r>
            <a:r>
              <a:rPr lang="en-US" altLang="zh-CN" dirty="0" smtClean="0"/>
              <a:t> of a switch or router over the network. </a:t>
            </a:r>
          </a:p>
          <a:p>
            <a:pPr lvl="1"/>
            <a:endParaRPr lang="en-US" altLang="zh-CN" dirty="0" smtClean="0"/>
          </a:p>
          <a:p>
            <a:pPr lvl="1"/>
            <a:r>
              <a:rPr lang="en-US" altLang="zh-CN" dirty="0" smtClean="0"/>
              <a:t>The </a:t>
            </a:r>
            <a:r>
              <a:rPr lang="en-US" altLang="zh-CN" dirty="0" err="1" smtClean="0"/>
              <a:t>OpenFlow</a:t>
            </a:r>
            <a:r>
              <a:rPr lang="en-US" altLang="zh-CN" dirty="0" smtClean="0"/>
              <a:t> protocol is a fundamental element for building SDN solutions. </a:t>
            </a:r>
          </a:p>
          <a:p>
            <a:pPr lvl="1"/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3440B3-7014-4B13-A5AD-F0A95BA4D1A0}" type="slidenum">
              <a:rPr lang="zh-CN" altLang="en-US" smtClean="0"/>
              <a:pPr>
                <a:defRPr/>
              </a:pPr>
              <a:t>4</a:t>
            </a:fld>
            <a:endParaRPr lang="en-US" altLang="zh-CN"/>
          </a:p>
        </p:txBody>
      </p:sp>
    </p:spTree>
  </p:cSld>
  <p:clrMapOvr>
    <a:masterClrMapping/>
  </p:clrMapOvr>
  <p:transition advTm="18939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灯片编号占位符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C24AF2A3-9B57-46AF-A722-6E02D4198D85}" type="slidenum">
              <a:rPr lang="zh-CN" altLang="en-US" sz="1800" baseline="0" smtClean="0">
                <a:solidFill>
                  <a:schemeClr val="folHlink"/>
                </a:solidFill>
                <a:latin typeface="Monotype Corsiva" pitchFamily="66" charset="0"/>
              </a:rPr>
              <a:pPr eaLnBrk="1" hangingPunct="1"/>
              <a:t>40</a:t>
            </a:fld>
            <a:endParaRPr lang="en-US" altLang="zh-CN" sz="1800" baseline="0" dirty="0" smtClean="0">
              <a:solidFill>
                <a:schemeClr val="folHlink"/>
              </a:solidFill>
              <a:latin typeface="Monotype Corsiva" pitchFamily="66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Basic Usage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Remote Controller</a:t>
            </a:r>
          </a:p>
          <a:p>
            <a:endParaRPr lang="en-US" altLang="zh-CN" dirty="0" smtClean="0"/>
          </a:p>
          <a:p>
            <a:r>
              <a:rPr lang="en-US" altLang="zh-CN" b="1" dirty="0" smtClean="0"/>
              <a:t>Future Work</a:t>
            </a:r>
            <a:endParaRPr lang="zh-CN" altLang="en-US" b="1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12247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FUTURE 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Extend the learning switch to the learning router.</a:t>
            </a:r>
          </a:p>
          <a:p>
            <a:pPr lvl="1"/>
            <a:endParaRPr lang="en-US" altLang="zh-CN" dirty="0" smtClean="0"/>
          </a:p>
          <a:p>
            <a:pPr lvl="1"/>
            <a:r>
              <a:rPr lang="en-US" altLang="zh-CN" dirty="0" smtClean="0"/>
              <a:t>Using ARP packets to learn the IP/MAC/port table.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3440B3-7014-4B13-A5AD-F0A95BA4D1A0}" type="slidenum">
              <a:rPr lang="zh-CN" altLang="en-US" smtClean="0"/>
              <a:pPr>
                <a:defRPr/>
              </a:pPr>
              <a:t>41</a:t>
            </a:fld>
            <a:endParaRPr lang="en-US" altLang="zh-CN"/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zh-CN" dirty="0" smtClean="0"/>
              <a:t>Thank You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3440B3-7014-4B13-A5AD-F0A95BA4D1A0}" type="slidenum">
              <a:rPr lang="zh-CN" altLang="en-US" smtClean="0"/>
              <a:pPr>
                <a:defRPr/>
              </a:pPr>
              <a:t>5</a:t>
            </a:fld>
            <a:endParaRPr lang="en-US" altLang="zh-CN"/>
          </a:p>
        </p:txBody>
      </p:sp>
      <p:pic>
        <p:nvPicPr>
          <p:cNvPr id="1026" name="Picture 2" descr="C:\Users\biyulai\Desktop\mininet\sdn-3layers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8387" y="1366837"/>
            <a:ext cx="6067425" cy="39719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24100" y="5448300"/>
            <a:ext cx="4628896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 smtClean="0"/>
              <a:t>Software-Defined Network Architecture</a:t>
            </a:r>
            <a:endParaRPr lang="zh-CN" altLang="en-US" sz="2800" b="1" i="1" dirty="0"/>
          </a:p>
        </p:txBody>
      </p:sp>
    </p:spTree>
  </p:cSld>
  <p:clrMapOvr>
    <a:masterClrMapping/>
  </p:clrMapOvr>
  <p:transition advTm="5694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What is </a:t>
            </a:r>
            <a:r>
              <a:rPr lang="en-US" altLang="zh-CN" dirty="0" err="1" smtClean="0"/>
              <a:t>Mininet</a:t>
            </a:r>
            <a:r>
              <a:rPr lang="en-US" altLang="zh-CN" dirty="0" smtClean="0"/>
              <a:t>? </a:t>
            </a:r>
            <a:endParaRPr lang="zh-CN" altLang="zh-CN" dirty="0" smtClean="0"/>
          </a:p>
          <a:p>
            <a:pPr lvl="1"/>
            <a:endParaRPr lang="en-US" altLang="zh-CN" dirty="0" smtClean="0"/>
          </a:p>
          <a:p>
            <a:pPr lvl="1"/>
            <a:r>
              <a:rPr lang="en-US" altLang="zh-CN" dirty="0" err="1" smtClean="0"/>
              <a:t>Mininet</a:t>
            </a:r>
            <a:r>
              <a:rPr lang="en-US" altLang="zh-CN" dirty="0" smtClean="0"/>
              <a:t> is a </a:t>
            </a:r>
            <a:r>
              <a:rPr lang="en-US" altLang="zh-CN" dirty="0" smtClean="0">
                <a:solidFill>
                  <a:srgbClr val="FF0000"/>
                </a:solidFill>
              </a:rPr>
              <a:t>network emulator</a:t>
            </a:r>
            <a:r>
              <a:rPr lang="en-US" altLang="zh-CN" dirty="0" smtClean="0"/>
              <a:t> which creates a network of virtual hosts, switches, controller, and links.</a:t>
            </a:r>
          </a:p>
          <a:p>
            <a:pPr lvl="1"/>
            <a:endParaRPr lang="en-US" altLang="zh-CN" dirty="0" smtClean="0"/>
          </a:p>
          <a:p>
            <a:pPr lvl="1"/>
            <a:r>
              <a:rPr lang="en-US" altLang="zh-CN" dirty="0" err="1" smtClean="0"/>
              <a:t>Mininet</a:t>
            </a:r>
            <a:r>
              <a:rPr lang="en-US" altLang="zh-CN" dirty="0" smtClean="0"/>
              <a:t> provides a simple </a:t>
            </a:r>
            <a:r>
              <a:rPr lang="en-US" altLang="zh-CN" dirty="0" smtClean="0">
                <a:solidFill>
                  <a:srgbClr val="FF0000"/>
                </a:solidFill>
              </a:rPr>
              <a:t>network </a:t>
            </a:r>
            <a:r>
              <a:rPr lang="en-US" altLang="zh-CN" dirty="0" err="1" smtClean="0">
                <a:solidFill>
                  <a:srgbClr val="FF0000"/>
                </a:solidFill>
              </a:rPr>
              <a:t>testbed</a:t>
            </a:r>
            <a:r>
              <a:rPr lang="en-US" altLang="zh-CN" dirty="0" smtClean="0"/>
              <a:t> for developing </a:t>
            </a:r>
            <a:r>
              <a:rPr lang="en-US" altLang="zh-CN" dirty="0" err="1" smtClean="0">
                <a:solidFill>
                  <a:srgbClr val="FF0000"/>
                </a:solidFill>
              </a:rPr>
              <a:t>OpenFlow</a:t>
            </a:r>
            <a:r>
              <a:rPr lang="en-US" altLang="zh-CN" dirty="0" smtClean="0"/>
              <a:t> applications.</a:t>
            </a:r>
          </a:p>
          <a:p>
            <a:pPr lvl="1"/>
            <a:endParaRPr lang="en-US" altLang="zh-CN" dirty="0" smtClean="0"/>
          </a:p>
          <a:p>
            <a:pPr lvl="1"/>
            <a:endParaRPr lang="zh-CN" altLang="zh-CN" dirty="0" smtClean="0"/>
          </a:p>
          <a:p>
            <a:pPr lvl="1"/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3440B3-7014-4B13-A5AD-F0A95BA4D1A0}" type="slidenum">
              <a:rPr lang="zh-CN" altLang="en-US" smtClean="0"/>
              <a:pPr>
                <a:defRPr/>
              </a:pPr>
              <a:t>6</a:t>
            </a:fld>
            <a:endParaRPr lang="en-US" altLang="zh-CN"/>
          </a:p>
        </p:txBody>
      </p:sp>
    </p:spTree>
  </p:cSld>
  <p:clrMapOvr>
    <a:masterClrMapping/>
  </p:clrMapOvr>
  <p:transition advTm="23697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What is </a:t>
            </a:r>
            <a:r>
              <a:rPr lang="en-US" altLang="zh-CN" dirty="0" err="1" smtClean="0"/>
              <a:t>Mininet</a:t>
            </a:r>
            <a:r>
              <a:rPr lang="en-US" altLang="zh-CN" dirty="0" smtClean="0"/>
              <a:t>? </a:t>
            </a:r>
          </a:p>
          <a:p>
            <a:endParaRPr lang="en-US" altLang="zh-CN" dirty="0" smtClean="0"/>
          </a:p>
          <a:p>
            <a:pPr lvl="1"/>
            <a:r>
              <a:rPr lang="en-US" altLang="zh-CN" dirty="0" err="1" smtClean="0"/>
              <a:t>Mininet</a:t>
            </a:r>
            <a:r>
              <a:rPr lang="en-US" altLang="zh-CN" dirty="0" smtClean="0"/>
              <a:t> run </a:t>
            </a:r>
            <a:r>
              <a:rPr lang="en-US" altLang="zh-CN" dirty="0" smtClean="0">
                <a:solidFill>
                  <a:srgbClr val="FF0000"/>
                </a:solidFill>
              </a:rPr>
              <a:t>real code</a:t>
            </a:r>
            <a:r>
              <a:rPr lang="en-US" altLang="zh-CN" dirty="0" smtClean="0"/>
              <a:t> including standard Linux network applications as well as the real Linux kernel. </a:t>
            </a:r>
          </a:p>
          <a:p>
            <a:pPr lvl="1"/>
            <a:endParaRPr lang="en-US" altLang="zh-CN" dirty="0" smtClean="0"/>
          </a:p>
          <a:p>
            <a:pPr lvl="1"/>
            <a:r>
              <a:rPr lang="en-US" altLang="zh-CN" dirty="0" smtClean="0"/>
              <a:t>A design that works in </a:t>
            </a:r>
            <a:r>
              <a:rPr lang="en-US" altLang="zh-CN" dirty="0" err="1" smtClean="0"/>
              <a:t>Mininet</a:t>
            </a:r>
            <a:r>
              <a:rPr lang="en-US" altLang="zh-CN" dirty="0" smtClean="0"/>
              <a:t> can usually move directly to hardware switches.</a:t>
            </a:r>
            <a:endParaRPr lang="zh-CN" altLang="zh-CN" dirty="0" smtClean="0"/>
          </a:p>
          <a:p>
            <a:pPr lvl="1"/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3440B3-7014-4B13-A5AD-F0A95BA4D1A0}" type="slidenum">
              <a:rPr lang="zh-CN" altLang="en-US" smtClean="0"/>
              <a:pPr>
                <a:defRPr/>
              </a:pPr>
              <a:t>7</a:t>
            </a:fld>
            <a:endParaRPr lang="en-US" altLang="zh-CN"/>
          </a:p>
        </p:txBody>
      </p:sp>
    </p:spTree>
  </p:cSld>
  <p:clrMapOvr>
    <a:masterClrMapping/>
  </p:clrMapOvr>
  <p:transition advTm="19079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Overview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Set up VM, learn tools, run provided hub.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Turn hub into an Ethernet switch.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Modify switch to push down flows.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Add multiple switch support.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3440B3-7014-4B13-A5AD-F0A95BA4D1A0}" type="slidenum">
              <a:rPr lang="zh-CN" altLang="en-US" smtClean="0"/>
              <a:pPr>
                <a:defRPr/>
              </a:pPr>
              <a:t>8</a:t>
            </a:fld>
            <a:endParaRPr lang="en-US" altLang="zh-CN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Overview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Modify switch to handle IP forwarding.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Run switch on a real network.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Add firewall capabilities to switch.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3440B3-7014-4B13-A5AD-F0A95BA4D1A0}" type="slidenum">
              <a:rPr lang="zh-CN" altLang="en-US" smtClean="0"/>
              <a:pPr>
                <a:defRPr/>
              </a:pPr>
              <a:t>9</a:t>
            </a:fld>
            <a:endParaRPr lang="en-US" altLang="zh-CN"/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54"/>
  <p:tag name="DEFAULTHEIGHT" val="200"/>
</p:tagLst>
</file>

<file path=ppt/theme/theme1.xml><?xml version="1.0" encoding="utf-8"?>
<a:theme xmlns:a="http://schemas.openxmlformats.org/drawingml/2006/main" name="NCSU-CS">
  <a:themeElements>
    <a:clrScheme name="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CC"/>
      </a:accent1>
      <a:accent2>
        <a:srgbClr val="6666FF"/>
      </a:accent2>
      <a:accent3>
        <a:srgbClr val="FFFFFF"/>
      </a:accent3>
      <a:accent4>
        <a:srgbClr val="000000"/>
      </a:accent4>
      <a:accent5>
        <a:srgbClr val="AAE2E2"/>
      </a:accent5>
      <a:accent6>
        <a:srgbClr val="5C5CE7"/>
      </a:accent6>
      <a:hlink>
        <a:srgbClr val="FF3300"/>
      </a:hlink>
      <a:folHlink>
        <a:srgbClr val="CC3300"/>
      </a:folHlink>
    </a:clrScheme>
    <a:fontScheme name="NCSU-C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bg1"/>
          </a:buClr>
          <a:buSzPct val="100000"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bg1"/>
          </a:buClr>
          <a:buSzPct val="100000"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NCSU-CS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SU-CS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SU-CS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SU-CS 4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CCCC"/>
        </a:accent1>
        <a:accent2>
          <a:srgbClr val="6666FF"/>
        </a:accent2>
        <a:accent3>
          <a:srgbClr val="FFFFFF"/>
        </a:accent3>
        <a:accent4>
          <a:srgbClr val="000000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NCSU-CS</Template>
  <TotalTime>32143</TotalTime>
  <Words>1381</Words>
  <Application>Microsoft Office PowerPoint</Application>
  <PresentationFormat>全屏显示(4:3)</PresentationFormat>
  <Paragraphs>427</Paragraphs>
  <Slides>42</Slides>
  <Notes>7</Notes>
  <HiddenSlides>12</HiddenSlides>
  <MMClips>2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43" baseType="lpstr">
      <vt:lpstr>NCSU-CS</vt:lpstr>
      <vt:lpstr>What I Learned From Mininet</vt:lpstr>
      <vt:lpstr>OUTLINE</vt:lpstr>
      <vt:lpstr>INTRODUCTION</vt:lpstr>
      <vt:lpstr>INTRODUCTION</vt:lpstr>
      <vt:lpstr>INTRODUCTION</vt:lpstr>
      <vt:lpstr>INTRODUCTION</vt:lpstr>
      <vt:lpstr>INTRODUCTION</vt:lpstr>
      <vt:lpstr>Overview</vt:lpstr>
      <vt:lpstr>Overview</vt:lpstr>
      <vt:lpstr>OUTLINE</vt:lpstr>
      <vt:lpstr>BASIC USAGE</vt:lpstr>
      <vt:lpstr>BASIC USAGE</vt:lpstr>
      <vt:lpstr>BASIC USAGE</vt:lpstr>
      <vt:lpstr>BASIC USAGE</vt:lpstr>
      <vt:lpstr>BASIC USAGE</vt:lpstr>
      <vt:lpstr>OUTLINE</vt:lpstr>
      <vt:lpstr>REMOTE CONTROLLER</vt:lpstr>
      <vt:lpstr>REMOTE CONTROLLER</vt:lpstr>
      <vt:lpstr>REMOTE CONTROLLER</vt:lpstr>
      <vt:lpstr>REMOTE CONTROLLER</vt:lpstr>
      <vt:lpstr>REMOTE CONTROLLER</vt:lpstr>
      <vt:lpstr>REMOTE CONTROLLER</vt:lpstr>
      <vt:lpstr>REMOTE CONTROLLER</vt:lpstr>
      <vt:lpstr>REMOTE CONTROLLER</vt:lpstr>
      <vt:lpstr>REMOTE CONTROLLER</vt:lpstr>
      <vt:lpstr>REMOTE CONTROLLER</vt:lpstr>
      <vt:lpstr>REMOTE CONTROLLER</vt:lpstr>
      <vt:lpstr>REMOTE CONTROLLER</vt:lpstr>
      <vt:lpstr>REMOTE CONTROLLER</vt:lpstr>
      <vt:lpstr>REMOTE CONTROLLER</vt:lpstr>
      <vt:lpstr>REMOTE CONTROLLER</vt:lpstr>
      <vt:lpstr>REMOTE CONTROLLER</vt:lpstr>
      <vt:lpstr>REMOTE CONTROLLER</vt:lpstr>
      <vt:lpstr>REMOTE CONTROLLER</vt:lpstr>
      <vt:lpstr>REMOTE CONTROLLER</vt:lpstr>
      <vt:lpstr>REMOTE CONTROLLER</vt:lpstr>
      <vt:lpstr>REMOTE CONTROLLER</vt:lpstr>
      <vt:lpstr>REMOTE CONTROLLER</vt:lpstr>
      <vt:lpstr>REMOTE CONTROLLER</vt:lpstr>
      <vt:lpstr>OUTLINE</vt:lpstr>
      <vt:lpstr>FUTURE WORK</vt:lpstr>
      <vt:lpstr>Thank You</vt:lpstr>
    </vt:vector>
  </TitlesOfParts>
  <Company>NCSU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MobiCom09</dc:title>
  <dc:creator>Xinbing Wang</dc:creator>
  <cp:lastModifiedBy>abc</cp:lastModifiedBy>
  <cp:revision>1396</cp:revision>
  <cp:lastPrinted>2009-04-22T19:24:48Z</cp:lastPrinted>
  <dcterms:created xsi:type="dcterms:W3CDTF">2005-04-16T16:23:33Z</dcterms:created>
  <dcterms:modified xsi:type="dcterms:W3CDTF">2014-05-19T15:49:01Z</dcterms:modified>
</cp:coreProperties>
</file>