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93" r:id="rId4"/>
    <p:sldId id="297" r:id="rId5"/>
    <p:sldId id="306" r:id="rId6"/>
    <p:sldId id="307" r:id="rId7"/>
    <p:sldId id="308" r:id="rId8"/>
    <p:sldId id="309" r:id="rId9"/>
    <p:sldId id="310" r:id="rId10"/>
    <p:sldId id="311" r:id="rId11"/>
    <p:sldId id="304" r:id="rId12"/>
    <p:sldId id="312" r:id="rId13"/>
    <p:sldId id="313" r:id="rId14"/>
    <p:sldId id="278" r:id="rId15"/>
  </p:sldIdLst>
  <p:sldSz cx="9144000" cy="6858000" type="screen4x3"/>
  <p:notesSz cx="6858000" cy="9144000"/>
  <p:defaultTextStyle>
    <a:lvl1pPr>
      <a:defRPr sz="2200" baseline="-25000">
        <a:latin typeface="Garamond"/>
        <a:ea typeface="Garamond"/>
        <a:cs typeface="Garamond"/>
        <a:sym typeface="Garamond"/>
      </a:defRPr>
    </a:lvl1pPr>
    <a:lvl2pPr indent="457200">
      <a:defRPr sz="2200" baseline="-25000">
        <a:latin typeface="Garamond"/>
        <a:ea typeface="Garamond"/>
        <a:cs typeface="Garamond"/>
        <a:sym typeface="Garamond"/>
      </a:defRPr>
    </a:lvl2pPr>
    <a:lvl3pPr indent="914400">
      <a:defRPr sz="2200" baseline="-25000">
        <a:latin typeface="Garamond"/>
        <a:ea typeface="Garamond"/>
        <a:cs typeface="Garamond"/>
        <a:sym typeface="Garamond"/>
      </a:defRPr>
    </a:lvl3pPr>
    <a:lvl4pPr indent="1371600">
      <a:defRPr sz="2200" baseline="-25000">
        <a:latin typeface="Garamond"/>
        <a:ea typeface="Garamond"/>
        <a:cs typeface="Garamond"/>
        <a:sym typeface="Garamond"/>
      </a:defRPr>
    </a:lvl4pPr>
    <a:lvl5pPr indent="1828800">
      <a:defRPr sz="2200" baseline="-25000">
        <a:latin typeface="Garamond"/>
        <a:ea typeface="Garamond"/>
        <a:cs typeface="Garamond"/>
        <a:sym typeface="Garamond"/>
      </a:defRPr>
    </a:lvl5pPr>
    <a:lvl6pPr>
      <a:defRPr sz="2200" baseline="-25000">
        <a:latin typeface="Garamond"/>
        <a:ea typeface="Garamond"/>
        <a:cs typeface="Garamond"/>
        <a:sym typeface="Garamond"/>
      </a:defRPr>
    </a:lvl6pPr>
    <a:lvl7pPr>
      <a:defRPr sz="2200" baseline="-25000">
        <a:latin typeface="Garamond"/>
        <a:ea typeface="Garamond"/>
        <a:cs typeface="Garamond"/>
        <a:sym typeface="Garamond"/>
      </a:defRPr>
    </a:lvl7pPr>
    <a:lvl8pPr>
      <a:defRPr sz="2200" baseline="-25000">
        <a:latin typeface="Garamond"/>
        <a:ea typeface="Garamond"/>
        <a:cs typeface="Garamond"/>
        <a:sym typeface="Garamond"/>
      </a:defRPr>
    </a:lvl8pPr>
    <a:lvl9pPr>
      <a:defRPr sz="2200" baseline="-25000">
        <a:latin typeface="Garamond"/>
        <a:ea typeface="Garamond"/>
        <a:cs typeface="Garamond"/>
        <a:sym typeface="Garamond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Garamond"/>
          <a:ea typeface="Garamond"/>
          <a:cs typeface="Garamond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ECEC"/>
          </a:solidFill>
        </a:fill>
      </a:tcStyle>
    </a:wholeTbl>
    <a:band2H>
      <a:tcTxStyle/>
      <a:tcStyle>
        <a:tcBdr/>
        <a:fill>
          <a:solidFill>
            <a:srgbClr val="E6F6F6"/>
          </a:solidFill>
        </a:fill>
      </a:tcStyle>
    </a:band2H>
    <a:firstCol>
      <a:tcTxStyle b="on" i="on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CC"/>
          </a:solidFill>
        </a:fill>
      </a:tcStyle>
    </a:firstCol>
    <a:lastRow>
      <a:tcTxStyle b="on" i="on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CC"/>
          </a:solidFill>
        </a:fill>
      </a:tcStyle>
    </a:lastRow>
    <a:firstRow>
      <a:tcTxStyle b="on" i="on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CC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Garamond"/>
          <a:ea typeface="Garamond"/>
          <a:cs typeface="Garamond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Garamond"/>
          <a:ea typeface="Garamond"/>
          <a:cs typeface="Garamond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1D1F6"/>
          </a:solidFill>
        </a:fill>
      </a:tcStyle>
    </a:wholeTbl>
    <a:band2H>
      <a:tcTxStyle/>
      <a:tcStyle>
        <a:tcBdr/>
        <a:fill>
          <a:solidFill>
            <a:srgbClr val="E9E9FA"/>
          </a:solidFill>
        </a:fill>
      </a:tcStyle>
    </a:band2H>
    <a:firstCol>
      <a:tcTxStyle b="on" i="on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C5CE7"/>
          </a:solidFill>
        </a:fill>
      </a:tcStyle>
    </a:firstCol>
    <a:lastRow>
      <a:tcTxStyle b="on" i="on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C5CE7"/>
          </a:solidFill>
        </a:fill>
      </a:tcStyle>
    </a:lastRow>
    <a:firstRow>
      <a:tcTxStyle b="on" i="on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C5CE7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Garamond"/>
          <a:ea typeface="Garamond"/>
          <a:cs typeface="Garamond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CC"/>
          </a:solidFill>
        </a:fill>
      </a:tcStyle>
    </a:firstCol>
    <a:lastRow>
      <a:tcTxStyle b="on" i="on">
        <a:font>
          <a:latin typeface="Garamond"/>
          <a:ea typeface="Garamond"/>
          <a:cs typeface="Garamond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CC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Garamond"/>
          <a:ea typeface="Garamond"/>
          <a:cs typeface="Garamond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Garamond"/>
          <a:ea typeface="Garamond"/>
          <a:cs typeface="Garamon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Garamond"/>
          <a:ea typeface="Garamond"/>
          <a:cs typeface="Garamon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Garamond"/>
          <a:ea typeface="Garamond"/>
          <a:cs typeface="Garamon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Garamond"/>
          <a:ea typeface="Garamond"/>
          <a:cs typeface="Garamon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41" autoAdjust="0"/>
    <p:restoredTop sz="72007" autoAdjust="0"/>
  </p:normalViewPr>
  <p:slideViewPr>
    <p:cSldViewPr>
      <p:cViewPr varScale="1">
        <p:scale>
          <a:sx n="50" d="100"/>
          <a:sy n="50" d="100"/>
        </p:scale>
        <p:origin x="-177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&#24037;&#20316;&#31807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1"/>
          <c:order val="0"/>
          <c:tx>
            <c:v>RR3C</c:v>
          </c:tx>
          <c:cat>
            <c:numRef>
              <c:f>Sheet1!$A$1:$K$1</c:f>
              <c:numCache>
                <c:formatCode>General</c:formatCode>
                <c:ptCount val="11"/>
                <c:pt idx="0">
                  <c:v>0.1</c:v>
                </c:pt>
                <c:pt idx="1">
                  <c:v>0.11</c:v>
                </c:pt>
                <c:pt idx="2">
                  <c:v>0.12</c:v>
                </c:pt>
                <c:pt idx="3">
                  <c:v>0.13</c:v>
                </c:pt>
                <c:pt idx="4">
                  <c:v>0.14000000000000001</c:v>
                </c:pt>
                <c:pt idx="5">
                  <c:v>0.15</c:v>
                </c:pt>
                <c:pt idx="6">
                  <c:v>0.16</c:v>
                </c:pt>
                <c:pt idx="7">
                  <c:v>0.17</c:v>
                </c:pt>
                <c:pt idx="8">
                  <c:v>0.18</c:v>
                </c:pt>
                <c:pt idx="9">
                  <c:v>0.19</c:v>
                </c:pt>
                <c:pt idx="10">
                  <c:v>0.2</c:v>
                </c:pt>
              </c:numCache>
            </c:numRef>
          </c:cat>
          <c:val>
            <c:numRef>
              <c:f>Sheet1!$A$2:$K$2</c:f>
              <c:numCache>
                <c:formatCode>General</c:formatCode>
                <c:ptCount val="11"/>
                <c:pt idx="0">
                  <c:v>5</c:v>
                </c:pt>
                <c:pt idx="1">
                  <c:v>10</c:v>
                </c:pt>
                <c:pt idx="2">
                  <c:v>20</c:v>
                </c:pt>
                <c:pt idx="3">
                  <c:v>35</c:v>
                </c:pt>
                <c:pt idx="4">
                  <c:v>50</c:v>
                </c:pt>
                <c:pt idx="5">
                  <c:v>63</c:v>
                </c:pt>
                <c:pt idx="6">
                  <c:v>78</c:v>
                </c:pt>
                <c:pt idx="7">
                  <c:v>84</c:v>
                </c:pt>
                <c:pt idx="8">
                  <c:v>90</c:v>
                </c:pt>
                <c:pt idx="9">
                  <c:v>93</c:v>
                </c:pt>
                <c:pt idx="10">
                  <c:v>95</c:v>
                </c:pt>
              </c:numCache>
            </c:numRef>
          </c:val>
          <c:smooth val="0"/>
        </c:ser>
        <c:ser>
          <c:idx val="2"/>
          <c:order val="1"/>
          <c:tx>
            <c:v>RR3P</c:v>
          </c:tx>
          <c:cat>
            <c:numRef>
              <c:f>Sheet1!$A$1:$K$1</c:f>
              <c:numCache>
                <c:formatCode>General</c:formatCode>
                <c:ptCount val="11"/>
                <c:pt idx="0">
                  <c:v>0.1</c:v>
                </c:pt>
                <c:pt idx="1">
                  <c:v>0.11</c:v>
                </c:pt>
                <c:pt idx="2">
                  <c:v>0.12</c:v>
                </c:pt>
                <c:pt idx="3">
                  <c:v>0.13</c:v>
                </c:pt>
                <c:pt idx="4">
                  <c:v>0.14000000000000001</c:v>
                </c:pt>
                <c:pt idx="5">
                  <c:v>0.15</c:v>
                </c:pt>
                <c:pt idx="6">
                  <c:v>0.16</c:v>
                </c:pt>
                <c:pt idx="7">
                  <c:v>0.17</c:v>
                </c:pt>
                <c:pt idx="8">
                  <c:v>0.18</c:v>
                </c:pt>
                <c:pt idx="9">
                  <c:v>0.19</c:v>
                </c:pt>
                <c:pt idx="10">
                  <c:v>0.2</c:v>
                </c:pt>
              </c:numCache>
            </c:numRef>
          </c:cat>
          <c:val>
            <c:numRef>
              <c:f>Sheet1!$A$3:$K$3</c:f>
              <c:numCache>
                <c:formatCode>General</c:formatCode>
                <c:ptCount val="11"/>
                <c:pt idx="0">
                  <c:v>5</c:v>
                </c:pt>
                <c:pt idx="1">
                  <c:v>7</c:v>
                </c:pt>
                <c:pt idx="2">
                  <c:v>17</c:v>
                </c:pt>
                <c:pt idx="3">
                  <c:v>25</c:v>
                </c:pt>
                <c:pt idx="4">
                  <c:v>41</c:v>
                </c:pt>
                <c:pt idx="5">
                  <c:v>58</c:v>
                </c:pt>
                <c:pt idx="6">
                  <c:v>74</c:v>
                </c:pt>
                <c:pt idx="7">
                  <c:v>80</c:v>
                </c:pt>
                <c:pt idx="8">
                  <c:v>88</c:v>
                </c:pt>
                <c:pt idx="9">
                  <c:v>92</c:v>
                </c:pt>
                <c:pt idx="10">
                  <c:v>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250240"/>
        <c:axId val="110469504"/>
      </c:lineChart>
      <c:catAx>
        <c:axId val="108250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0469504"/>
        <c:crosses val="autoZero"/>
        <c:auto val="1"/>
        <c:lblAlgn val="ctr"/>
        <c:lblOffset val="100"/>
        <c:noMultiLvlLbl val="0"/>
      </c:catAx>
      <c:valAx>
        <c:axId val="1104695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825024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7513678421178387"/>
          <c:y val="0.40490358428643064"/>
          <c:w val="0.11549847460410004"/>
          <c:h val="0.13299197987010453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0.8392</cdr:x>
      <cdr:y>0.90675</cdr:y>
    </cdr:from>
    <cdr:to>
      <cdr:x>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772025" y="3519488"/>
          <a:ext cx="914400" cy="3619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altLang="zh-CN" sz="1100"/>
            <a:t>Radius</a:t>
          </a:r>
          <a:endParaRPr lang="zh-CN" altLang="en-US" sz="1100"/>
        </a:p>
      </cdr:txBody>
    </cdr:sp>
  </cdr:relSizeAnchor>
  <cdr:relSizeAnchor xmlns:cdr="http://schemas.openxmlformats.org/drawingml/2006/chartDrawing">
    <cdr:from>
      <cdr:x>0</cdr:x>
      <cdr:y>0.36933</cdr:y>
    </cdr:from>
    <cdr:to>
      <cdr:x>0.0469</cdr:x>
      <cdr:y>0.60491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1433513"/>
          <a:ext cx="2667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eaVert" wrap="none" rtlCol="0"/>
        <a:lstStyle xmlns:a="http://schemas.openxmlformats.org/drawingml/2006/main"/>
        <a:p xmlns:a="http://schemas.openxmlformats.org/drawingml/2006/main">
          <a:r>
            <a:rPr lang="en-US" altLang="zh-CN" sz="1100"/>
            <a:t>% of Localizable</a:t>
          </a:r>
          <a:r>
            <a:rPr lang="en-US" altLang="zh-CN" sz="1100" baseline="0"/>
            <a:t> node</a:t>
          </a:r>
          <a:endParaRPr lang="zh-CN" altLang="en-US" sz="11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5" name="Shape 1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04309690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Hello everyone!</a:t>
            </a:r>
            <a:r>
              <a:rPr lang="en-US" altLang="zh-CN" baseline="0" dirty="0" smtClean="0"/>
              <a:t> It is </a:t>
            </a:r>
            <a:r>
              <a:rPr lang="en-US" altLang="zh-CN" baseline="0" dirty="0" smtClean="0"/>
              <a:t>my </a:t>
            </a:r>
            <a:r>
              <a:rPr lang="en-US" altLang="zh-CN" baseline="0" dirty="0" smtClean="0"/>
              <a:t>honor here </a:t>
            </a:r>
            <a:r>
              <a:rPr lang="en-US" altLang="zh-CN" baseline="0" dirty="0" smtClean="0"/>
              <a:t>to give you </a:t>
            </a:r>
            <a:r>
              <a:rPr lang="en-US" altLang="zh-CN" baseline="0" dirty="0" smtClean="0"/>
              <a:t>presentation about my </a:t>
            </a:r>
            <a:r>
              <a:rPr lang="en-US" altLang="zh-CN" baseline="0" dirty="0" smtClean="0"/>
              <a:t>project about </a:t>
            </a:r>
            <a:r>
              <a:rPr lang="en-US" altLang="zh-CN" sz="2400" dirty="0" smtClean="0">
                <a:solidFill>
                  <a:srgbClr val="8000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Arial Bold"/>
                <a:ea typeface="Arial Bold"/>
                <a:cs typeface="Arial Bold"/>
                <a:sym typeface="Arial Bold"/>
              </a:rPr>
              <a:t>Analysis of Node Localizability </a:t>
            </a:r>
            <a:br>
              <a:rPr lang="en-US" altLang="zh-CN" sz="2400" dirty="0" smtClean="0">
                <a:solidFill>
                  <a:srgbClr val="8000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Arial Bold"/>
                <a:ea typeface="Arial Bold"/>
                <a:cs typeface="Arial Bold"/>
                <a:sym typeface="Arial Bold"/>
              </a:rPr>
            </a:br>
            <a:r>
              <a:rPr lang="en-US" altLang="zh-CN" sz="2400" dirty="0" smtClean="0">
                <a:solidFill>
                  <a:srgbClr val="8000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Arial Bold"/>
                <a:ea typeface="Arial Bold"/>
                <a:cs typeface="Arial Bold"/>
                <a:sym typeface="Arial Bold"/>
              </a:rPr>
              <a:t>in Wireless Ad-hoc Networks.</a:t>
            </a:r>
            <a:r>
              <a:rPr lang="en-US" altLang="zh-CN" sz="2400" baseline="0" dirty="0" smtClean="0">
                <a:solidFill>
                  <a:srgbClr val="8000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Arial Bold"/>
                <a:ea typeface="Arial Bold"/>
                <a:cs typeface="Arial Bold"/>
                <a:sym typeface="Arial Bold"/>
              </a:rPr>
              <a:t> My name is Yang Gaoxiong. Thanks to </a:t>
            </a:r>
            <a:r>
              <a:rPr lang="en-US" altLang="zh-CN" sz="2400" baseline="0" dirty="0" err="1" smtClean="0">
                <a:solidFill>
                  <a:srgbClr val="8000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Arial Bold"/>
                <a:ea typeface="Arial Bold"/>
                <a:cs typeface="Arial Bold"/>
                <a:sym typeface="Arial Bold"/>
              </a:rPr>
              <a:t>Dr.Tian’s</a:t>
            </a:r>
            <a:r>
              <a:rPr lang="en-US" altLang="zh-CN" sz="2400" baseline="0" dirty="0" smtClean="0">
                <a:solidFill>
                  <a:srgbClr val="8000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Arial Bold"/>
                <a:ea typeface="Arial Bold"/>
                <a:cs typeface="Arial Bold"/>
                <a:sym typeface="Arial Bold"/>
              </a:rPr>
              <a:t> help.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818572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We can see, nodes above the curve of RR3P are non-localizable while those below the curve of RR3C are localizable.</a:t>
            </a:r>
          </a:p>
          <a:p>
            <a:r>
              <a:rPr lang="en-US" altLang="zh-CN" dirty="0" smtClean="0"/>
              <a:t>Clearly, two curves are close to each other and the gap between them is always narrow, indicating a small number of nodes whose localizability cannot be determined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682130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defTabSz="45720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This is </a:t>
            </a:r>
            <a:r>
              <a:rPr lang="en-US" altLang="zh-CN" baseline="0" dirty="0" smtClean="0"/>
              <a:t>a data graph about the ongoing sea monitoring system in other’ research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32170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The</a:t>
            </a:r>
            <a:r>
              <a:rPr lang="en-US" altLang="zh-CN" baseline="0" dirty="0" smtClean="0"/>
              <a:t> future work is that I am able to evaluate on experiment data to examine the effectiveness of above study. There are two stages: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147621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465653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My</a:t>
            </a:r>
            <a:r>
              <a:rPr lang="en-US" altLang="zh-CN" baseline="0" dirty="0" smtClean="0"/>
              <a:t> presentation can be divided into 4 </a:t>
            </a:r>
            <a:r>
              <a:rPr lang="en-US" altLang="zh-CN" baseline="0" dirty="0" smtClean="0"/>
              <a:t>parts: the first one is the </a:t>
            </a:r>
            <a:r>
              <a:rPr lang="en-US" altLang="zh-CN" baseline="0" dirty="0" err="1" smtClean="0"/>
              <a:t>intruction</a:t>
            </a:r>
            <a:r>
              <a:rPr lang="en-US" altLang="zh-CN" baseline="0" dirty="0" smtClean="0"/>
              <a:t>, </a:t>
            </a:r>
            <a:endParaRPr lang="en-US" altLang="zh-CN" baseline="0" dirty="0" smtClean="0"/>
          </a:p>
          <a:p>
            <a:pPr marL="0" marR="0" lvl="0" indent="0" defTabSz="45720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aseline="0" dirty="0" smtClean="0"/>
              <a:t>The Second one is </a:t>
            </a:r>
            <a:r>
              <a:rPr lang="en-US" altLang="zh-CN" baseline="0" dirty="0" smtClean="0"/>
              <a:t>my main work: </a:t>
            </a:r>
            <a:r>
              <a:rPr lang="en-US" altLang="zh-CN" sz="2400" b="0" dirty="0" smtClean="0">
                <a:solidFill>
                  <a:srgbClr val="969696"/>
                </a:solidFill>
                <a:effectLst/>
                <a:latin typeface="Eras Demi ITC"/>
                <a:ea typeface="Eras Demi ITC"/>
                <a:cs typeface="Eras Demi ITC"/>
                <a:sym typeface="Eras Demi ITC"/>
              </a:rPr>
              <a:t>Analysis of graph model</a:t>
            </a:r>
            <a:r>
              <a:rPr lang="en-US" altLang="zh-CN" baseline="0" dirty="0" smtClean="0"/>
              <a:t>.</a:t>
            </a:r>
            <a:endParaRPr lang="en-US" altLang="zh-CN" baseline="0" dirty="0" smtClean="0"/>
          </a:p>
          <a:p>
            <a:pPr marL="0" marR="0" lvl="0" indent="0" defTabSz="45720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aseline="0" dirty="0" smtClean="0"/>
              <a:t>And then I will show you </a:t>
            </a:r>
            <a:r>
              <a:rPr lang="en-US" altLang="zh-CN" baseline="0" dirty="0" smtClean="0"/>
              <a:t>the </a:t>
            </a:r>
            <a:r>
              <a:rPr lang="en-US" altLang="zh-CN" sz="2400" b="0" dirty="0" smtClean="0">
                <a:solidFill>
                  <a:srgbClr val="969696"/>
                </a:solidFill>
                <a:effectLst/>
                <a:latin typeface="Eras Demi ITC"/>
                <a:ea typeface="Eras Demi ITC"/>
                <a:cs typeface="Eras Demi ITC"/>
                <a:sym typeface="Eras Demi ITC"/>
              </a:rPr>
              <a:t>Simulation results</a:t>
            </a:r>
            <a:r>
              <a:rPr lang="en-US" altLang="zh-CN" baseline="0" dirty="0" smtClean="0"/>
              <a:t>.</a:t>
            </a:r>
            <a:endParaRPr lang="en-US" altLang="zh-CN" baseline="0" dirty="0" smtClean="0"/>
          </a:p>
          <a:p>
            <a:r>
              <a:rPr lang="en-US" altLang="zh-CN" baseline="0" dirty="0" smtClean="0"/>
              <a:t>And the last part is our future work.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705415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Ok,</a:t>
            </a:r>
            <a:r>
              <a:rPr lang="en-US" altLang="zh-CN" baseline="0" dirty="0" smtClean="0"/>
              <a:t> let’s come to the introduction part</a:t>
            </a:r>
            <a:r>
              <a:rPr lang="en-US" altLang="zh-CN" baseline="0" dirty="0" smtClean="0"/>
              <a:t>.</a:t>
            </a:r>
          </a:p>
          <a:p>
            <a:r>
              <a:rPr lang="en-US" altLang="zh-CN" baseline="0" dirty="0" smtClean="0"/>
              <a:t>Location awareness is highly critical for wireless ad-hoc and sensor networks. Many efforts have been made to solve the problem of whether or not a network can be localized. But two fundamental questions remain unaddressed:</a:t>
            </a:r>
          </a:p>
          <a:p>
            <a:r>
              <a:rPr lang="en-US" altLang="zh-CN" baseline="0" dirty="0" smtClean="0"/>
              <a:t>In this study, I will propose a novel concept of node localizability in mathematical topology method.</a:t>
            </a:r>
          </a:p>
        </p:txBody>
      </p:sp>
    </p:spTree>
    <p:extLst>
      <p:ext uri="{BB962C8B-B14F-4D97-AF65-F5344CB8AC3E}">
        <p14:creationId xmlns:p14="http://schemas.microsoft.com/office/powerpoint/2010/main" val="66417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The ground truth of a network can be modeled by a distance graph G. We assume G is connected and has at least 4 vertices in the following analysis.</a:t>
            </a:r>
          </a:p>
          <a:p>
            <a:r>
              <a:rPr lang="en-US" altLang="zh-CN" dirty="0" smtClean="0"/>
              <a:t>In the graph,</a:t>
            </a:r>
            <a:r>
              <a:rPr lang="en-US" altLang="zh-CN" baseline="0" dirty="0" smtClean="0"/>
              <a:t> these white circle represent </a:t>
            </a:r>
            <a:r>
              <a:rPr lang="en-US" altLang="zh-CN" dirty="0" smtClean="0"/>
              <a:t>some special nodes knowing their global locations which is called beacons</a:t>
            </a:r>
          </a:p>
          <a:p>
            <a:r>
              <a:rPr lang="en-US" altLang="zh-CN" dirty="0" smtClean="0"/>
              <a:t>if A graph cannot continuously deform its realizations while preserving distance constraints ,we</a:t>
            </a:r>
            <a:r>
              <a:rPr lang="en-US" altLang="zh-CN" baseline="0" dirty="0" smtClean="0"/>
              <a:t> </a:t>
            </a:r>
            <a:r>
              <a:rPr lang="en-US" altLang="zh-CN" dirty="0" smtClean="0"/>
              <a:t>called it generically rigid </a:t>
            </a:r>
          </a:p>
          <a:p>
            <a:r>
              <a:rPr lang="en-US" altLang="zh-CN" dirty="0" smtClean="0"/>
              <a:t>if it is uniquely realizable,</a:t>
            </a:r>
            <a:r>
              <a:rPr lang="en-US" altLang="zh-CN" baseline="0" dirty="0" smtClean="0"/>
              <a:t> we </a:t>
            </a:r>
            <a:r>
              <a:rPr lang="en-US" altLang="zh-CN" dirty="0" smtClean="0"/>
              <a:t>called</a:t>
            </a:r>
            <a:r>
              <a:rPr lang="en-US" altLang="zh-CN" baseline="0" dirty="0" smtClean="0"/>
              <a:t> it </a:t>
            </a:r>
            <a:r>
              <a:rPr lang="en-US" altLang="zh-CN" dirty="0" smtClean="0"/>
              <a:t>globally rigid.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248945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In this graph,</a:t>
            </a:r>
            <a:r>
              <a:rPr lang="en-US" altLang="zh-CN" baseline="0" dirty="0" smtClean="0"/>
              <a:t> we can see that </a:t>
            </a:r>
            <a:r>
              <a:rPr lang="en-US" altLang="zh-CN" dirty="0" smtClean="0"/>
              <a:t>u can be this place by reflecting along the line of a pair of cut vertices</a:t>
            </a:r>
          </a:p>
          <a:p>
            <a:r>
              <a:rPr lang="en-US" altLang="zh-CN" dirty="0" smtClean="0"/>
              <a:t>So this graph is rigid but not globally</a:t>
            </a:r>
            <a:r>
              <a:rPr lang="en-US" altLang="zh-CN" baseline="0" dirty="0" smtClean="0"/>
              <a:t> rigid.</a:t>
            </a:r>
          </a:p>
          <a:p>
            <a:r>
              <a:rPr lang="en-US" altLang="zh-CN" dirty="0" smtClean="0"/>
              <a:t>There is a</a:t>
            </a:r>
            <a:r>
              <a:rPr lang="en-US" altLang="zh-CN" baseline="0" dirty="0" smtClean="0"/>
              <a:t> famous </a:t>
            </a:r>
            <a:r>
              <a:rPr lang="en-US" altLang="zh-CN" baseline="0" dirty="0" err="1" smtClean="0"/>
              <a:t>throrem</a:t>
            </a:r>
            <a:r>
              <a:rPr lang="en-US" altLang="zh-CN" baseline="0" dirty="0" smtClean="0"/>
              <a:t>:</a:t>
            </a:r>
          </a:p>
          <a:p>
            <a:r>
              <a:rPr lang="en-US" altLang="zh-CN" dirty="0" smtClean="0"/>
              <a:t>However, how</a:t>
            </a:r>
            <a:r>
              <a:rPr lang="en-US" altLang="zh-CN" baseline="0" dirty="0" smtClean="0"/>
              <a:t> to judge whether a node is localizable.?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248945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Based on previous studies on network localizability, we will explore these graph properties for node localizability.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The first means  if a vertex is localizable, it has 3 vertex-disjoint paths to beacons. We denote such a condition as 3C for short.</a:t>
            </a:r>
          </a:p>
          <a:p>
            <a:r>
              <a:rPr lang="en-US" altLang="zh-CN" dirty="0" smtClean="0"/>
              <a:t>Suppose a vertex has only 1 vertex-disjoint paths to beacons,</a:t>
            </a:r>
            <a:r>
              <a:rPr lang="en-US" altLang="zh-CN" baseline="0" dirty="0" smtClean="0"/>
              <a:t> it is even not rigid.</a:t>
            </a:r>
            <a:endParaRPr lang="en-US" altLang="zh-CN" dirty="0" smtClean="0"/>
          </a:p>
          <a:p>
            <a:r>
              <a:rPr lang="en-US" altLang="zh-CN" dirty="0" smtClean="0"/>
              <a:t>Suppose a vertex has only 2 vertex-disjoint paths to beacons. It definitely suffers from a potential flip ambiguity by reflecting along the line of a pair of cut vertices. So 3</a:t>
            </a:r>
            <a:r>
              <a:rPr lang="en-US" altLang="zh-CN" baseline="0" dirty="0" smtClean="0"/>
              <a:t> paths can determine this node location.</a:t>
            </a:r>
          </a:p>
          <a:p>
            <a:endParaRPr lang="en-US" altLang="zh-CN" baseline="0" dirty="0" smtClean="0"/>
          </a:p>
          <a:p>
            <a:r>
              <a:rPr lang="en-US" altLang="zh-CN" baseline="0" dirty="0" smtClean="0"/>
              <a:t> this graph shows a 3-connected and rigid graph which becomes flexible upon removal of an edge. After the removal of the edge (u, v), a graph can swing into a different configuration in which the removed edge constraint is satisfied and then reinserted. This type of ambiguity can be avoided by redundant rigidity, this is s property of graph localizability.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In a graph with three beacons, if a vertex is localizable, it is included in the redundantly rigid component that contains these beacons, we denote</a:t>
            </a:r>
            <a:r>
              <a:rPr lang="en-US" altLang="zh-CN" baseline="0" dirty="0" smtClean="0"/>
              <a:t> it as RR for short.</a:t>
            </a:r>
            <a:endParaRPr lang="en-US" altLang="zh-CN" dirty="0" smtClean="0"/>
          </a:p>
          <a:p>
            <a:r>
              <a:rPr lang="en-US" altLang="zh-CN" dirty="0" smtClean="0"/>
              <a:t>Therefore, we can get a better necessary condition by combining 3C and</a:t>
            </a:r>
            <a:r>
              <a:rPr lang="en-US" altLang="zh-CN" baseline="0" dirty="0" smtClean="0"/>
              <a:t> RR, </a:t>
            </a:r>
            <a:r>
              <a:rPr lang="en-US" altLang="zh-CN" dirty="0" smtClean="0"/>
              <a:t>which we call RR3C.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248945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Based on Theorem 1, an obvious sufficient condition to node localizability we can get:</a:t>
            </a:r>
          </a:p>
          <a:p>
            <a:r>
              <a:rPr lang="en-US" altLang="zh-CN" dirty="0" smtClean="0"/>
              <a:t>We denote this condition as TRI</a:t>
            </a:r>
            <a:r>
              <a:rPr lang="en-US" altLang="zh-CN" baseline="0" dirty="0" smtClean="0"/>
              <a:t> for short.</a:t>
            </a:r>
          </a:p>
        </p:txBody>
      </p:sp>
    </p:spTree>
    <p:extLst>
      <p:ext uri="{BB962C8B-B14F-4D97-AF65-F5344CB8AC3E}">
        <p14:creationId xmlns:p14="http://schemas.microsoft.com/office/powerpoint/2010/main" val="9248945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In this graph, it is clear that u is not in the 3-connected component of 3 beacon vertices. However u’s location can be uniquely determined under the configuration. The possible reason is the distance between u and v is actually fixed although no edge connects them.</a:t>
            </a:r>
          </a:p>
          <a:p>
            <a:r>
              <a:rPr lang="en-US" altLang="zh-CN" dirty="0" smtClean="0"/>
              <a:t>So we call</a:t>
            </a:r>
            <a:r>
              <a:rPr lang="en-US" altLang="zh-CN" baseline="0" dirty="0" smtClean="0"/>
              <a:t> </a:t>
            </a:r>
            <a:r>
              <a:rPr lang="en-US" altLang="zh-CN" dirty="0" smtClean="0"/>
              <a:t>edge (u, v) implicit edge.</a:t>
            </a:r>
            <a:r>
              <a:rPr lang="en-US" altLang="zh-CN" baseline="0" dirty="0" smtClean="0"/>
              <a:t> And Let </a:t>
            </a:r>
            <a:r>
              <a:rPr lang="en-US" altLang="zh-CN" baseline="0" dirty="0" err="1" smtClean="0"/>
              <a:t>G’denote</a:t>
            </a:r>
            <a:r>
              <a:rPr lang="en-US" altLang="zh-CN" baseline="0" dirty="0" smtClean="0"/>
              <a:t> the extended distance graph of G.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So we achieve the following conclusion.</a:t>
            </a:r>
            <a:r>
              <a:rPr lang="en-US" altLang="zh-CN" baseline="0" dirty="0" smtClean="0"/>
              <a:t> We denote it RR3P for short.</a:t>
            </a:r>
          </a:p>
          <a:p>
            <a:r>
              <a:rPr lang="en-US" altLang="zh-CN" baseline="0" dirty="0" smtClean="0"/>
              <a:t>Finally, because of limitation of time. I have to leave out strict and complex topology proof.</a:t>
            </a:r>
          </a:p>
        </p:txBody>
      </p:sp>
    </p:spTree>
    <p:extLst>
      <p:ext uri="{BB962C8B-B14F-4D97-AF65-F5344CB8AC3E}">
        <p14:creationId xmlns:p14="http://schemas.microsoft.com/office/powerpoint/2010/main" val="9248945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I randomly generate networks of 400 nodes, uniformly deployed in a unit square. The unit disk model with a radius is adopted for communication and distance ranging. </a:t>
            </a:r>
          </a:p>
          <a:p>
            <a:r>
              <a:rPr lang="en-US" altLang="zh-CN" dirty="0" smtClean="0"/>
              <a:t>and</a:t>
            </a:r>
            <a:r>
              <a:rPr lang="en-US" altLang="zh-CN" baseline="0" dirty="0" smtClean="0"/>
              <a:t> </a:t>
            </a:r>
            <a:r>
              <a:rPr lang="en-US" altLang="zh-CN" dirty="0" smtClean="0"/>
              <a:t>we have obtained the major result of this study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68213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-1" y="1524000"/>
            <a:ext cx="9144002" cy="0"/>
          </a:xfrm>
          <a:prstGeom prst="line">
            <a:avLst/>
          </a:prstGeom>
          <a:ln w="3175">
            <a:solidFill>
              <a:srgbClr val="CC3300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aseline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0" name="Shape 10"/>
          <p:cNvSpPr/>
          <p:nvPr/>
        </p:nvSpPr>
        <p:spPr>
          <a:xfrm>
            <a:off x="-1" y="4114800"/>
            <a:ext cx="9144002" cy="0"/>
          </a:xfrm>
          <a:prstGeom prst="line">
            <a:avLst/>
          </a:prstGeom>
          <a:ln w="3175">
            <a:solidFill>
              <a:srgbClr val="CC3300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aseline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pic>
        <p:nvPicPr>
          <p:cNvPr id="11" name="azzjg.jpeg" descr="azzj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152558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" name="sjtulogo.png" descr="sjtulogo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201612"/>
            <a:ext cx="3860800" cy="1206501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xfrm>
            <a:off x="6705600" y="6409338"/>
            <a:ext cx="1905000" cy="287724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777777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457200" y="914400"/>
            <a:ext cx="8610600" cy="0"/>
          </a:xfrm>
          <a:prstGeom prst="line">
            <a:avLst/>
          </a:prstGeom>
          <a:ln w="3175">
            <a:solidFill>
              <a:srgbClr val="CC3300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aseline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3" name="Shape 3"/>
          <p:cNvSpPr/>
          <p:nvPr/>
        </p:nvSpPr>
        <p:spPr>
          <a:xfrm flipH="1">
            <a:off x="457199" y="914400"/>
            <a:ext cx="2" cy="5486400"/>
          </a:xfrm>
          <a:prstGeom prst="line">
            <a:avLst/>
          </a:prstGeom>
          <a:ln>
            <a:solidFill>
              <a:srgbClr val="CC3300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aseline="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pic>
        <p:nvPicPr>
          <p:cNvPr id="4" name="sjtulogo.png" descr="sjtulogo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345237" y="0"/>
            <a:ext cx="2798763" cy="874713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8229600" y="6497810"/>
            <a:ext cx="762000" cy="339380"/>
          </a:xfrm>
          <a:prstGeom prst="rect">
            <a:avLst/>
          </a:prstGeom>
          <a:ln w="12700">
            <a:miter lim="400000"/>
          </a:ln>
        </p:spPr>
        <p:txBody>
          <a:bodyPr lIns="46037" tIns="46037" rIns="46037" bIns="46037" anchor="ctr">
            <a:spAutoFit/>
          </a:bodyPr>
          <a:lstStyle>
            <a:lvl1pPr algn="r">
              <a:defRPr sz="1800" baseline="0">
                <a:solidFill>
                  <a:srgbClr val="CC3300"/>
                </a:solidFill>
                <a:latin typeface="Monotype Corsiva"/>
                <a:ea typeface="Monotype Corsiva"/>
                <a:cs typeface="Monotype Corsiva"/>
                <a:sym typeface="Monotype Corsiva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>
        <a:defRPr sz="3600" i="1">
          <a:solidFill>
            <a:srgbClr val="CC3300"/>
          </a:solidFill>
          <a:latin typeface="Arial"/>
          <a:ea typeface="Arial"/>
          <a:cs typeface="Arial"/>
          <a:sym typeface="Arial"/>
        </a:defRPr>
      </a:lvl1pPr>
      <a:lvl2pPr>
        <a:defRPr sz="3600" i="1">
          <a:solidFill>
            <a:srgbClr val="CC3300"/>
          </a:solidFill>
          <a:latin typeface="Arial"/>
          <a:ea typeface="Arial"/>
          <a:cs typeface="Arial"/>
          <a:sym typeface="Arial"/>
        </a:defRPr>
      </a:lvl2pPr>
      <a:lvl3pPr>
        <a:defRPr sz="3600" i="1">
          <a:solidFill>
            <a:srgbClr val="CC3300"/>
          </a:solidFill>
          <a:latin typeface="Arial"/>
          <a:ea typeface="Arial"/>
          <a:cs typeface="Arial"/>
          <a:sym typeface="Arial"/>
        </a:defRPr>
      </a:lvl3pPr>
      <a:lvl4pPr>
        <a:defRPr sz="3600" i="1">
          <a:solidFill>
            <a:srgbClr val="CC3300"/>
          </a:solidFill>
          <a:latin typeface="Arial"/>
          <a:ea typeface="Arial"/>
          <a:cs typeface="Arial"/>
          <a:sym typeface="Arial"/>
        </a:defRPr>
      </a:lvl4pPr>
      <a:lvl5pPr>
        <a:defRPr sz="3600" i="1">
          <a:solidFill>
            <a:srgbClr val="CC3300"/>
          </a:solidFill>
          <a:latin typeface="Arial"/>
          <a:ea typeface="Arial"/>
          <a:cs typeface="Arial"/>
          <a:sym typeface="Arial"/>
        </a:defRPr>
      </a:lvl5pPr>
      <a:lvl6pPr indent="457200">
        <a:defRPr sz="3600" i="1">
          <a:solidFill>
            <a:srgbClr val="CC3300"/>
          </a:solidFill>
          <a:latin typeface="Arial"/>
          <a:ea typeface="Arial"/>
          <a:cs typeface="Arial"/>
          <a:sym typeface="Arial"/>
        </a:defRPr>
      </a:lvl6pPr>
      <a:lvl7pPr indent="914400">
        <a:defRPr sz="3600" i="1">
          <a:solidFill>
            <a:srgbClr val="CC3300"/>
          </a:solidFill>
          <a:latin typeface="Arial"/>
          <a:ea typeface="Arial"/>
          <a:cs typeface="Arial"/>
          <a:sym typeface="Arial"/>
        </a:defRPr>
      </a:lvl7pPr>
      <a:lvl8pPr indent="1371600">
        <a:defRPr sz="3600" i="1">
          <a:solidFill>
            <a:srgbClr val="CC3300"/>
          </a:solidFill>
          <a:latin typeface="Arial"/>
          <a:ea typeface="Arial"/>
          <a:cs typeface="Arial"/>
          <a:sym typeface="Arial"/>
        </a:defRPr>
      </a:lvl8pPr>
      <a:lvl9pPr indent="1828800">
        <a:defRPr sz="3600" i="1">
          <a:solidFill>
            <a:srgbClr val="CC3300"/>
          </a:solidFill>
          <a:latin typeface="Arial"/>
          <a:ea typeface="Arial"/>
          <a:cs typeface="Arial"/>
          <a:sym typeface="Arial"/>
        </a:defRPr>
      </a:lvl9pPr>
    </p:titleStyle>
    <p:bodyStyle>
      <a:lvl1pPr marL="342900" indent="-342900">
        <a:spcBef>
          <a:spcPts val="600"/>
        </a:spcBef>
        <a:buClr>
          <a:srgbClr val="CC3300"/>
        </a:buClr>
        <a:buSzPct val="100000"/>
        <a:buFont typeface="Wingdings"/>
        <a:buChar char="✓"/>
        <a:defRPr sz="2800">
          <a:latin typeface="Arial"/>
          <a:ea typeface="Arial"/>
          <a:cs typeface="Arial"/>
          <a:sym typeface="Arial"/>
        </a:defRPr>
      </a:lvl1pPr>
      <a:lvl2pPr marL="790575" indent="-333375">
        <a:spcBef>
          <a:spcPts val="600"/>
        </a:spcBef>
        <a:buClr>
          <a:srgbClr val="CC3300"/>
        </a:buClr>
        <a:buSzPct val="100000"/>
        <a:buFont typeface="Wingdings"/>
        <a:buChar char="➢"/>
        <a:defRPr sz="2800">
          <a:latin typeface="Arial"/>
          <a:ea typeface="Arial"/>
          <a:cs typeface="Arial"/>
          <a:sym typeface="Arial"/>
        </a:defRPr>
      </a:lvl2pPr>
      <a:lvl3pPr marL="1234439" indent="-320039">
        <a:spcBef>
          <a:spcPts val="600"/>
        </a:spcBef>
        <a:buClr>
          <a:srgbClr val="CC3300"/>
        </a:buClr>
        <a:buSzPct val="100000"/>
        <a:buFont typeface="Wingdings"/>
        <a:buChar char="–"/>
        <a:defRPr sz="2800">
          <a:latin typeface="Arial"/>
          <a:ea typeface="Arial"/>
          <a:cs typeface="Arial"/>
          <a:sym typeface="Arial"/>
        </a:defRPr>
      </a:lvl3pPr>
      <a:lvl4pPr marL="1727200" indent="-355600">
        <a:spcBef>
          <a:spcPts val="600"/>
        </a:spcBef>
        <a:buClr>
          <a:srgbClr val="CC3300"/>
        </a:buClr>
        <a:buSzPct val="100000"/>
        <a:buFont typeface="Wingdings"/>
        <a:buChar char="o"/>
        <a:defRPr sz="2800">
          <a:latin typeface="Arial"/>
          <a:ea typeface="Arial"/>
          <a:cs typeface="Arial"/>
          <a:sym typeface="Arial"/>
        </a:defRPr>
      </a:lvl4pPr>
      <a:lvl5pPr marL="2228850" indent="-400050">
        <a:spcBef>
          <a:spcPts val="600"/>
        </a:spcBef>
        <a:buClr>
          <a:srgbClr val="CC3300"/>
        </a:buClr>
        <a:buSzPct val="100000"/>
        <a:buFont typeface="Wingdings"/>
        <a:buChar char="✓"/>
        <a:defRPr sz="2800">
          <a:latin typeface="Arial"/>
          <a:ea typeface="Arial"/>
          <a:cs typeface="Arial"/>
          <a:sym typeface="Arial"/>
        </a:defRPr>
      </a:lvl5pPr>
      <a:lvl6pPr marL="2686050" indent="-400050">
        <a:spcBef>
          <a:spcPts val="600"/>
        </a:spcBef>
        <a:buClr>
          <a:srgbClr val="CC3300"/>
        </a:buClr>
        <a:buSzPct val="100000"/>
        <a:buFont typeface="Wingdings"/>
        <a:buChar char="•"/>
        <a:defRPr sz="2800">
          <a:latin typeface="Arial"/>
          <a:ea typeface="Arial"/>
          <a:cs typeface="Arial"/>
          <a:sym typeface="Arial"/>
        </a:defRPr>
      </a:lvl6pPr>
      <a:lvl7pPr marL="3143250" indent="-400050">
        <a:spcBef>
          <a:spcPts val="600"/>
        </a:spcBef>
        <a:buClr>
          <a:srgbClr val="CC3300"/>
        </a:buClr>
        <a:buSzPct val="100000"/>
        <a:buFont typeface="Wingdings"/>
        <a:buChar char="•"/>
        <a:defRPr sz="2800">
          <a:latin typeface="Arial"/>
          <a:ea typeface="Arial"/>
          <a:cs typeface="Arial"/>
          <a:sym typeface="Arial"/>
        </a:defRPr>
      </a:lvl7pPr>
      <a:lvl8pPr marL="3600450" indent="-400050">
        <a:spcBef>
          <a:spcPts val="600"/>
        </a:spcBef>
        <a:buClr>
          <a:srgbClr val="CC3300"/>
        </a:buClr>
        <a:buSzPct val="100000"/>
        <a:buFont typeface="Wingdings"/>
        <a:buChar char="•"/>
        <a:defRPr sz="2800">
          <a:latin typeface="Arial"/>
          <a:ea typeface="Arial"/>
          <a:cs typeface="Arial"/>
          <a:sym typeface="Arial"/>
        </a:defRPr>
      </a:lvl8pPr>
      <a:lvl9pPr marL="4057650" indent="-400050">
        <a:spcBef>
          <a:spcPts val="600"/>
        </a:spcBef>
        <a:buClr>
          <a:srgbClr val="CC3300"/>
        </a:buClr>
        <a:buSzPct val="100000"/>
        <a:buFont typeface="Wingdings"/>
        <a:buChar char="•"/>
        <a:defRPr sz="2800">
          <a:latin typeface="Arial"/>
          <a:ea typeface="Arial"/>
          <a:cs typeface="Arial"/>
          <a:sym typeface="Arial"/>
        </a:defRPr>
      </a:lvl9pPr>
    </p:bodyStyle>
    <p:otherStyle>
      <a:lvl1pPr algn="r">
        <a:defRPr>
          <a:solidFill>
            <a:schemeClr val="tx1"/>
          </a:solidFill>
          <a:latin typeface="+mn-lt"/>
          <a:ea typeface="+mn-ea"/>
          <a:cs typeface="+mn-cs"/>
          <a:sym typeface="Monotype Corsiva"/>
        </a:defRPr>
      </a:lvl1pPr>
      <a:lvl2pPr indent="457200" algn="r">
        <a:defRPr>
          <a:solidFill>
            <a:schemeClr val="tx1"/>
          </a:solidFill>
          <a:latin typeface="+mn-lt"/>
          <a:ea typeface="+mn-ea"/>
          <a:cs typeface="+mn-cs"/>
          <a:sym typeface="Monotype Corsiva"/>
        </a:defRPr>
      </a:lvl2pPr>
      <a:lvl3pPr indent="914400" algn="r">
        <a:defRPr>
          <a:solidFill>
            <a:schemeClr val="tx1"/>
          </a:solidFill>
          <a:latin typeface="+mn-lt"/>
          <a:ea typeface="+mn-ea"/>
          <a:cs typeface="+mn-cs"/>
          <a:sym typeface="Monotype Corsiva"/>
        </a:defRPr>
      </a:lvl3pPr>
      <a:lvl4pPr indent="1371600" algn="r">
        <a:defRPr>
          <a:solidFill>
            <a:schemeClr val="tx1"/>
          </a:solidFill>
          <a:latin typeface="+mn-lt"/>
          <a:ea typeface="+mn-ea"/>
          <a:cs typeface="+mn-cs"/>
          <a:sym typeface="Monotype Corsiva"/>
        </a:defRPr>
      </a:lvl4pPr>
      <a:lvl5pPr indent="1828800" algn="r">
        <a:defRPr>
          <a:solidFill>
            <a:schemeClr val="tx1"/>
          </a:solidFill>
          <a:latin typeface="+mn-lt"/>
          <a:ea typeface="+mn-ea"/>
          <a:cs typeface="+mn-cs"/>
          <a:sym typeface="Monotype Corsiva"/>
        </a:defRPr>
      </a:lvl5pPr>
      <a:lvl6pPr algn="r">
        <a:defRPr>
          <a:solidFill>
            <a:schemeClr val="tx1"/>
          </a:solidFill>
          <a:latin typeface="+mn-lt"/>
          <a:ea typeface="+mn-ea"/>
          <a:cs typeface="+mn-cs"/>
          <a:sym typeface="Monotype Corsiva"/>
        </a:defRPr>
      </a:lvl6pPr>
      <a:lvl7pPr algn="r">
        <a:defRPr>
          <a:solidFill>
            <a:schemeClr val="tx1"/>
          </a:solidFill>
          <a:latin typeface="+mn-lt"/>
          <a:ea typeface="+mn-ea"/>
          <a:cs typeface="+mn-cs"/>
          <a:sym typeface="Monotype Corsiva"/>
        </a:defRPr>
      </a:lvl7pPr>
      <a:lvl8pPr algn="r">
        <a:defRPr>
          <a:solidFill>
            <a:schemeClr val="tx1"/>
          </a:solidFill>
          <a:latin typeface="+mn-lt"/>
          <a:ea typeface="+mn-ea"/>
          <a:cs typeface="+mn-cs"/>
          <a:sym typeface="Monotype Corsiva"/>
        </a:defRPr>
      </a:lvl8pPr>
      <a:lvl9pPr algn="r">
        <a:defRPr>
          <a:solidFill>
            <a:schemeClr val="tx1"/>
          </a:solidFill>
          <a:latin typeface="+mn-lt"/>
          <a:ea typeface="+mn-ea"/>
          <a:cs typeface="+mn-cs"/>
          <a:sym typeface="Monotype Corsiv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1.xml"/><Relationship Id="rId5" Type="http://schemas.openxmlformats.org/officeDocument/2006/relationships/slide" Target="slide9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>
            <a:off x="338578" y="4288010"/>
            <a:ext cx="8534401" cy="2209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6037" tIns="46037" rIns="46037" bIns="46037">
            <a:normAutofit/>
          </a:bodyPr>
          <a:lstStyle/>
          <a:p>
            <a:pPr lvl="0" algn="ctr">
              <a:spcBef>
                <a:spcPts val="600"/>
              </a:spcBef>
              <a:buClr>
                <a:srgbClr val="CC3300"/>
              </a:buClr>
              <a:buFont typeface="Wingdings"/>
              <a:defRPr sz="1800" baseline="0"/>
            </a:pPr>
            <a:endParaRPr sz="24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 algn="ctr">
              <a:spcBef>
                <a:spcPts val="500"/>
              </a:spcBef>
              <a:buClr>
                <a:srgbClr val="CC3300"/>
              </a:buClr>
              <a:buFont typeface="Wingdings"/>
              <a:defRPr sz="1800" baseline="0"/>
            </a:pPr>
            <a:r>
              <a:rPr sz="2400" b="1" dirty="0">
                <a:latin typeface="Courier New"/>
                <a:ea typeface="Courier New"/>
                <a:cs typeface="Courier New"/>
                <a:sym typeface="Courier New"/>
              </a:rPr>
              <a:t>Presenter: </a:t>
            </a:r>
            <a:r>
              <a:rPr lang="en-US" sz="2400" b="1" dirty="0" smtClean="0">
                <a:latin typeface="Courier New"/>
                <a:ea typeface="Courier New"/>
                <a:cs typeface="Courier New"/>
                <a:sym typeface="Courier New"/>
              </a:rPr>
              <a:t>Yang Gaoxiong</a:t>
            </a:r>
          </a:p>
          <a:p>
            <a:pPr lvl="0" algn="ctr">
              <a:spcBef>
                <a:spcPts val="500"/>
              </a:spcBef>
              <a:buClr>
                <a:srgbClr val="CC3300"/>
              </a:buClr>
              <a:buFont typeface="Wingdings"/>
              <a:defRPr sz="1800" baseline="0"/>
            </a:pPr>
            <a:endParaRPr lang="en-US" sz="24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 algn="ctr">
              <a:spcBef>
                <a:spcPts val="500"/>
              </a:spcBef>
              <a:buClr>
                <a:srgbClr val="CC3300"/>
              </a:buClr>
              <a:buFont typeface="Wingdings"/>
              <a:defRPr sz="1800" baseline="0"/>
            </a:pPr>
            <a:r>
              <a:rPr lang="en-US" sz="2400" b="1" dirty="0" smtClean="0">
                <a:latin typeface="Courier New"/>
                <a:ea typeface="Courier New"/>
                <a:cs typeface="Courier New"/>
                <a:sym typeface="Courier New"/>
              </a:rPr>
              <a:t>Thanks</a:t>
            </a:r>
            <a:r>
              <a:rPr lang="en-US" sz="2400" b="1" baseline="0" dirty="0" smtClean="0">
                <a:latin typeface="Courier New"/>
                <a:ea typeface="Courier New"/>
                <a:cs typeface="Courier New"/>
                <a:sym typeface="Courier New"/>
              </a:rPr>
              <a:t> to Dr. </a:t>
            </a:r>
            <a:r>
              <a:rPr lang="en-US" sz="2400" b="1" baseline="0" dirty="0" err="1" smtClean="0">
                <a:latin typeface="Courier New"/>
                <a:ea typeface="Courier New"/>
                <a:cs typeface="Courier New"/>
                <a:sym typeface="Courier New"/>
              </a:rPr>
              <a:t>Tian’s</a:t>
            </a:r>
            <a:r>
              <a:rPr lang="en-US" sz="2400" b="1" baseline="0" dirty="0" smtClean="0">
                <a:latin typeface="Courier New"/>
                <a:ea typeface="Courier New"/>
                <a:cs typeface="Courier New"/>
                <a:sym typeface="Courier New"/>
              </a:rPr>
              <a:t> help </a:t>
            </a:r>
            <a:endParaRPr sz="2400" b="1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" name="Shape 18"/>
          <p:cNvSpPr>
            <a:spLocks noGrp="1"/>
          </p:cNvSpPr>
          <p:nvPr>
            <p:ph type="title" idx="4294967295"/>
          </p:nvPr>
        </p:nvSpPr>
        <p:spPr>
          <a:xfrm>
            <a:off x="-1" y="2286000"/>
            <a:ext cx="9144002" cy="1524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 algn="ctr">
              <a:defRPr sz="1800" i="0">
                <a:solidFill>
                  <a:srgbClr val="000000"/>
                </a:solidFill>
              </a:defRPr>
            </a:pPr>
            <a:r>
              <a:rPr lang="en-US" altLang="zh-CN" sz="3200" dirty="0" smtClean="0">
                <a:solidFill>
                  <a:srgbClr val="8000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Arial Bold"/>
                <a:ea typeface="Arial Bold"/>
                <a:cs typeface="Arial Bold"/>
                <a:sym typeface="Arial Bold"/>
              </a:rPr>
              <a:t>Analysis of Node Localizability </a:t>
            </a:r>
            <a:br>
              <a:rPr lang="en-US" altLang="zh-CN" sz="3200" dirty="0" smtClean="0">
                <a:solidFill>
                  <a:srgbClr val="8000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Arial Bold"/>
                <a:ea typeface="Arial Bold"/>
                <a:cs typeface="Arial Bold"/>
                <a:sym typeface="Arial Bold"/>
              </a:rPr>
            </a:br>
            <a:r>
              <a:rPr lang="en-US" altLang="zh-CN" sz="3200" dirty="0" smtClean="0">
                <a:solidFill>
                  <a:srgbClr val="8000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Arial Bold"/>
                <a:ea typeface="Arial Bold"/>
                <a:cs typeface="Arial Bold"/>
                <a:sym typeface="Arial Bold"/>
              </a:rPr>
              <a:t>in Wireless Ad-hoc Networks </a:t>
            </a:r>
            <a:endParaRPr sz="3200" dirty="0">
              <a:solidFill>
                <a:srgbClr val="800000"/>
              </a:solidFill>
              <a:effectLst>
                <a:outerShdw blurRad="12700" dist="25400" dir="2700000" rotWithShape="0">
                  <a:srgbClr val="DDDDDD"/>
                </a:outerShdw>
              </a:effectLst>
              <a:latin typeface="Arial Bold"/>
              <a:ea typeface="Arial Bold"/>
              <a:cs typeface="Arial Bold"/>
              <a:sym typeface="Arial Bold"/>
            </a:endParaRPr>
          </a:p>
        </p:txBody>
      </p:sp>
      <p:sp>
        <p:nvSpPr>
          <p:cNvPr id="20" name="Shape 20"/>
          <p:cNvSpPr/>
          <p:nvPr/>
        </p:nvSpPr>
        <p:spPr>
          <a:xfrm>
            <a:off x="8229600" y="6497810"/>
            <a:ext cx="762000" cy="3393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6037" tIns="46037" rIns="46037" bIns="46037" anchor="ctr">
            <a:spAutoFit/>
          </a:bodyPr>
          <a:lstStyle>
            <a:lvl1pPr algn="r">
              <a:defRPr sz="1800" baseline="0">
                <a:solidFill>
                  <a:srgbClr val="CC3300"/>
                </a:solidFill>
                <a:latin typeface="Monotype Corsiva"/>
                <a:ea typeface="Monotype Corsiva"/>
                <a:cs typeface="Monotype Corsiva"/>
                <a:sym typeface="Monotype Corsiva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CC3300"/>
                </a:solidFill>
              </a:rPr>
              <a:t>1</a:t>
            </a:r>
          </a:p>
        </p:txBody>
      </p:sp>
    </p:spTree>
  </p:cSld>
  <p:clrMapOvr>
    <a:masterClrMapping/>
  </p:clrMapOvr>
  <p:transition spd="med" advTm="2583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4"/>
          <p:cNvSpPr/>
          <p:nvPr/>
        </p:nvSpPr>
        <p:spPr>
          <a:xfrm>
            <a:off x="415925" y="253273"/>
            <a:ext cx="8242300" cy="5443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6037" tIns="46037" rIns="46037" bIns="46037" anchor="ctr">
            <a:spAutoFit/>
          </a:bodyPr>
          <a:lstStyle>
            <a:lvl1pPr>
              <a:defRPr sz="4400" b="1" i="1">
                <a:solidFill>
                  <a:srgbClr val="CC33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 i="0" baseline="0">
                <a:solidFill>
                  <a:srgbClr val="000000"/>
                </a:solidFill>
                <a:effectLst/>
              </a:defRPr>
            </a:pPr>
            <a:r>
              <a:rPr lang="en-US" sz="4400" b="1" i="1" baseline="-25000" dirty="0" smtClean="0">
                <a:solidFill>
                  <a:srgbClr val="CC33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Simulation </a:t>
            </a:r>
            <a:r>
              <a:rPr lang="en-US" sz="4400" b="1" i="1" baseline="-25000" dirty="0" smtClean="0">
                <a:solidFill>
                  <a:srgbClr val="CC33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results</a:t>
            </a:r>
            <a:endParaRPr sz="4400" b="1" i="1" baseline="-25000" dirty="0">
              <a:solidFill>
                <a:srgbClr val="CC3300"/>
              </a:solidFill>
              <a:effectLst>
                <a:outerShdw blurRad="12700" dist="25400" dir="2700000" rotWithShape="0">
                  <a:srgbClr val="DDDDDD"/>
                </a:outerShdw>
              </a:effectLst>
            </a:endParaRPr>
          </a:p>
        </p:txBody>
      </p:sp>
      <p:graphicFrame>
        <p:nvGraphicFramePr>
          <p:cNvPr id="6" name="图表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144881"/>
              </p:ext>
            </p:extLst>
          </p:nvPr>
        </p:nvGraphicFramePr>
        <p:xfrm>
          <a:off x="683568" y="1052736"/>
          <a:ext cx="8136904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936348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415925" y="253273"/>
            <a:ext cx="8242300" cy="5443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6037" tIns="46037" rIns="46037" bIns="46037" anchor="ctr">
            <a:spAutoFit/>
          </a:bodyPr>
          <a:lstStyle>
            <a:lvl1pPr>
              <a:defRPr sz="4400" b="1" i="1">
                <a:solidFill>
                  <a:srgbClr val="CC33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 i="0" baseline="0">
                <a:solidFill>
                  <a:srgbClr val="000000"/>
                </a:solidFill>
                <a:effectLst/>
              </a:defRPr>
            </a:pPr>
            <a:r>
              <a:rPr lang="en-US" sz="4400" b="1" i="1" baseline="-25000" dirty="0" smtClean="0">
                <a:solidFill>
                  <a:srgbClr val="CC33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Future work</a:t>
            </a:r>
            <a:endParaRPr sz="4400" b="1" i="1" baseline="-25000" dirty="0">
              <a:solidFill>
                <a:srgbClr val="CC3300"/>
              </a:solidFill>
              <a:effectLst>
                <a:outerShdw blurRad="12700" dist="25400" dir="2700000" rotWithShape="0">
                  <a:srgbClr val="DDDDDD"/>
                </a:outerShdw>
              </a:effectLst>
            </a:endParaRPr>
          </a:p>
        </p:txBody>
      </p:sp>
      <p:pic>
        <p:nvPicPr>
          <p:cNvPr id="22" name="图片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85" y="1052736"/>
            <a:ext cx="7589779" cy="524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32594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415925" y="253273"/>
            <a:ext cx="8242300" cy="5443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6037" tIns="46037" rIns="46037" bIns="46037" anchor="ctr">
            <a:spAutoFit/>
          </a:bodyPr>
          <a:lstStyle>
            <a:lvl1pPr>
              <a:defRPr sz="4400" b="1" i="1">
                <a:solidFill>
                  <a:srgbClr val="CC33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 i="0" baseline="0">
                <a:solidFill>
                  <a:srgbClr val="000000"/>
                </a:solidFill>
                <a:effectLst/>
              </a:defRPr>
            </a:pPr>
            <a:r>
              <a:rPr lang="en-US" sz="4400" b="1" i="1" baseline="-25000" dirty="0" smtClean="0">
                <a:solidFill>
                  <a:srgbClr val="CC33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Future work</a:t>
            </a:r>
            <a:endParaRPr sz="4400" b="1" i="1" baseline="-25000" dirty="0">
              <a:solidFill>
                <a:srgbClr val="CC3300"/>
              </a:solidFill>
              <a:effectLst>
                <a:outerShdw blurRad="12700" dist="25400" dir="2700000" rotWithShape="0">
                  <a:srgbClr val="DDDDDD"/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71600" y="1136081"/>
            <a:ext cx="7920880" cy="70788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CN" sz="6000" dirty="0">
                <a:solidFill>
                  <a:srgbClr val="000000"/>
                </a:solidFill>
              </a:rPr>
              <a:t>PERFORMANCE EVALUATIONS</a:t>
            </a:r>
            <a:endParaRPr kumimoji="0" lang="zh-CN" altLang="en-US" sz="6000" b="0" i="0" u="none" strike="noStrike" cap="none" spc="0" normalizeH="0" baseline="-25000" dirty="0">
              <a:ln>
                <a:noFill/>
              </a:ln>
              <a:solidFill>
                <a:srgbClr val="000000"/>
              </a:solidFill>
              <a:effectLst/>
              <a:uFillTx/>
              <a:sym typeface="Garamond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48742" y="2348880"/>
            <a:ext cx="6767674" cy="1077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CN" sz="4800" dirty="0">
                <a:solidFill>
                  <a:srgbClr val="000000"/>
                </a:solidFill>
              </a:rPr>
              <a:t>1</a:t>
            </a:r>
            <a:r>
              <a:rPr lang="en-US" altLang="zh-CN" sz="4800" dirty="0" smtClean="0">
                <a:solidFill>
                  <a:srgbClr val="000000"/>
                </a:solidFill>
              </a:rPr>
              <a:t>. data </a:t>
            </a:r>
            <a:r>
              <a:rPr lang="en-US" altLang="zh-CN" sz="4800" dirty="0">
                <a:solidFill>
                  <a:srgbClr val="000000"/>
                </a:solidFill>
              </a:rPr>
              <a:t>pre-processing: augmenting signal transmitting power</a:t>
            </a:r>
            <a:endParaRPr kumimoji="0" lang="zh-CN" altLang="en-US" sz="4800" b="0" i="0" u="none" strike="noStrike" cap="none" spc="0" normalizeH="0" baseline="-25000" dirty="0">
              <a:ln>
                <a:noFill/>
              </a:ln>
              <a:solidFill>
                <a:srgbClr val="000000"/>
              </a:solidFill>
              <a:effectLst/>
              <a:uFillTx/>
              <a:sym typeface="Garamond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19672" y="3789040"/>
            <a:ext cx="6192688" cy="1077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CN" sz="4800" dirty="0" smtClean="0">
                <a:solidFill>
                  <a:srgbClr val="000000"/>
                </a:solidFill>
              </a:rPr>
              <a:t>2. location </a:t>
            </a:r>
            <a:r>
              <a:rPr lang="en-US" altLang="zh-CN" sz="4800" dirty="0">
                <a:solidFill>
                  <a:srgbClr val="000000"/>
                </a:solidFill>
              </a:rPr>
              <a:t>computation: </a:t>
            </a:r>
            <a:r>
              <a:rPr lang="en-US" altLang="zh-CN" sz="4800" dirty="0" smtClean="0">
                <a:solidFill>
                  <a:srgbClr val="000000"/>
                </a:solidFill>
              </a:rPr>
              <a:t>link </a:t>
            </a:r>
            <a:r>
              <a:rPr lang="en-US" altLang="zh-CN" sz="4800" dirty="0">
                <a:solidFill>
                  <a:srgbClr val="000000"/>
                </a:solidFill>
              </a:rPr>
              <a:t>reducing and energy saving</a:t>
            </a:r>
            <a:endParaRPr kumimoji="0" lang="zh-CN" altLang="en-US" sz="4800" b="0" i="0" u="none" strike="noStrike" cap="none" spc="0" normalizeH="0" baseline="-25000" dirty="0">
              <a:ln>
                <a:noFill/>
              </a:ln>
              <a:solidFill>
                <a:srgbClr val="000000"/>
              </a:solidFill>
              <a:effectLst/>
              <a:uFillTx/>
              <a:sym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941695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83568" y="1700808"/>
            <a:ext cx="214193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Reference</a:t>
            </a:r>
            <a:endParaRPr lang="zh-CN" alt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1952" y="2636912"/>
            <a:ext cx="8110636" cy="337528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CN" sz="4000" dirty="0" smtClean="0">
                <a:solidFill>
                  <a:srgbClr val="000000"/>
                </a:solidFill>
              </a:rPr>
              <a:t>1.B</a:t>
            </a:r>
            <a:r>
              <a:rPr lang="en-US" altLang="zh-CN" sz="4000" dirty="0">
                <a:solidFill>
                  <a:srgbClr val="000000"/>
                </a:solidFill>
              </a:rPr>
              <a:t>. Jackson and T. Jordan, "Connected rigidity </a:t>
            </a:r>
            <a:r>
              <a:rPr lang="en-US" altLang="zh-CN" sz="4000" dirty="0" err="1">
                <a:solidFill>
                  <a:srgbClr val="000000"/>
                </a:solidFill>
              </a:rPr>
              <a:t>matroids</a:t>
            </a:r>
            <a:r>
              <a:rPr lang="en-US" altLang="zh-CN" sz="4000" dirty="0">
                <a:solidFill>
                  <a:srgbClr val="000000"/>
                </a:solidFill>
              </a:rPr>
              <a:t> </a:t>
            </a:r>
            <a:endParaRPr lang="en-US" altLang="zh-CN" sz="4000" dirty="0" smtClean="0">
              <a:solidFill>
                <a:srgbClr val="000000"/>
              </a:solidFill>
            </a:endParaRPr>
          </a:p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CN" sz="4000" dirty="0" smtClean="0">
                <a:solidFill>
                  <a:srgbClr val="000000"/>
                </a:solidFill>
              </a:rPr>
              <a:t>and unique </a:t>
            </a:r>
            <a:r>
              <a:rPr lang="en-US" altLang="zh-CN" sz="4000" dirty="0">
                <a:solidFill>
                  <a:srgbClr val="000000"/>
                </a:solidFill>
              </a:rPr>
              <a:t>realizations of graphs," Journal of Combinatorial Theory </a:t>
            </a:r>
            <a:r>
              <a:rPr lang="en-US" altLang="zh-CN" sz="4000" dirty="0" smtClean="0">
                <a:solidFill>
                  <a:srgbClr val="000000"/>
                </a:solidFill>
              </a:rPr>
              <a:t>Series </a:t>
            </a:r>
            <a:r>
              <a:rPr lang="en-US" altLang="zh-CN" sz="4000" dirty="0">
                <a:solidFill>
                  <a:srgbClr val="000000"/>
                </a:solidFill>
              </a:rPr>
              <a:t>B, vol. 94, no. 1, pp. 1-29, 2005. </a:t>
            </a:r>
            <a:endParaRPr lang="en-US" altLang="zh-CN" sz="4000" dirty="0" smtClean="0">
              <a:solidFill>
                <a:srgbClr val="000000"/>
              </a:solidFill>
            </a:endParaRPr>
          </a:p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CN" sz="4000" dirty="0" smtClean="0">
                <a:solidFill>
                  <a:srgbClr val="000000"/>
                </a:solidFill>
              </a:rPr>
              <a:t>2.Understanding </a:t>
            </a:r>
            <a:r>
              <a:rPr lang="en-US" altLang="zh-CN" sz="4000" dirty="0">
                <a:solidFill>
                  <a:srgbClr val="000000"/>
                </a:solidFill>
              </a:rPr>
              <a:t>Node Localizability of </a:t>
            </a:r>
            <a:r>
              <a:rPr lang="en-US" altLang="zh-CN" sz="4000" dirty="0" smtClean="0">
                <a:solidFill>
                  <a:srgbClr val="000000"/>
                </a:solidFill>
              </a:rPr>
              <a:t>Wireless </a:t>
            </a:r>
            <a:r>
              <a:rPr lang="en-US" altLang="zh-CN" sz="4000" dirty="0">
                <a:solidFill>
                  <a:srgbClr val="000000"/>
                </a:solidFill>
              </a:rPr>
              <a:t>Ad-hoc Networks </a:t>
            </a:r>
            <a:r>
              <a:rPr lang="en-US" altLang="zh-CN" sz="4000" dirty="0" smtClean="0">
                <a:solidFill>
                  <a:srgbClr val="000000"/>
                </a:solidFill>
              </a:rPr>
              <a:t>Zheng </a:t>
            </a:r>
            <a:r>
              <a:rPr lang="en-US" altLang="zh-CN" sz="4000" dirty="0">
                <a:solidFill>
                  <a:srgbClr val="000000"/>
                </a:solidFill>
              </a:rPr>
              <a:t>Yang and </a:t>
            </a:r>
            <a:r>
              <a:rPr lang="en-US" altLang="zh-CN" sz="4000" dirty="0" err="1">
                <a:solidFill>
                  <a:srgbClr val="000000"/>
                </a:solidFill>
              </a:rPr>
              <a:t>Yunhao</a:t>
            </a:r>
            <a:r>
              <a:rPr lang="en-US" altLang="zh-CN" sz="4000" dirty="0">
                <a:solidFill>
                  <a:srgbClr val="000000"/>
                </a:solidFill>
              </a:rPr>
              <a:t> Liu </a:t>
            </a:r>
            <a:r>
              <a:rPr lang="en-US" altLang="zh-CN" sz="4000" dirty="0" smtClean="0">
                <a:solidFill>
                  <a:srgbClr val="000000"/>
                </a:solidFill>
              </a:rPr>
              <a:t>Hong </a:t>
            </a:r>
            <a:r>
              <a:rPr lang="en-US" altLang="zh-CN" sz="4000" dirty="0">
                <a:solidFill>
                  <a:srgbClr val="000000"/>
                </a:solidFill>
              </a:rPr>
              <a:t>Kong University of Science and Technology </a:t>
            </a:r>
            <a:r>
              <a:rPr lang="en-US" altLang="zh-CN" sz="4000" dirty="0" smtClean="0">
                <a:solidFill>
                  <a:srgbClr val="000000"/>
                </a:solidFill>
              </a:rPr>
              <a:t>{</a:t>
            </a:r>
            <a:r>
              <a:rPr lang="en-US" altLang="zh-CN" sz="4000" dirty="0" err="1">
                <a:solidFill>
                  <a:srgbClr val="000000"/>
                </a:solidFill>
              </a:rPr>
              <a:t>yangzh</a:t>
            </a:r>
            <a:r>
              <a:rPr lang="en-US" altLang="zh-CN" sz="4000" dirty="0">
                <a:solidFill>
                  <a:srgbClr val="000000"/>
                </a:solidFill>
              </a:rPr>
              <a:t>, </a:t>
            </a:r>
            <a:r>
              <a:rPr lang="en-US" altLang="zh-CN" sz="4000" dirty="0" err="1">
                <a:solidFill>
                  <a:srgbClr val="000000"/>
                </a:solidFill>
              </a:rPr>
              <a:t>liu</a:t>
            </a:r>
            <a:r>
              <a:rPr lang="en-US" altLang="zh-CN" sz="4000" dirty="0">
                <a:solidFill>
                  <a:srgbClr val="000000"/>
                </a:solidFill>
              </a:rPr>
              <a:t>}@cse.ust.hk </a:t>
            </a:r>
            <a:endParaRPr lang="en-US" altLang="zh-CN" sz="4000" dirty="0" smtClean="0">
              <a:solidFill>
                <a:srgbClr val="000000"/>
              </a:solidFill>
            </a:endParaRPr>
          </a:p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CN" sz="4000" dirty="0" smtClean="0">
                <a:solidFill>
                  <a:srgbClr val="000000"/>
                </a:solidFill>
              </a:rPr>
              <a:t>3."OceanSense </a:t>
            </a:r>
            <a:r>
              <a:rPr lang="en-US" altLang="zh-CN" sz="4000" dirty="0">
                <a:solidFill>
                  <a:srgbClr val="000000"/>
                </a:solidFill>
              </a:rPr>
              <a:t>Project," in </a:t>
            </a:r>
          </a:p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CN" sz="4000" dirty="0">
                <a:solidFill>
                  <a:srgbClr val="000000"/>
                </a:solidFill>
              </a:rPr>
              <a:t>http://www.cse.ust.hk/~liu/Ocean/index.html.</a:t>
            </a:r>
            <a:endParaRPr kumimoji="0" lang="zh-CN" altLang="en-US" sz="4000" b="0" i="0" u="none" strike="noStrike" cap="none" spc="0" normalizeH="0" baseline="-25000" dirty="0">
              <a:ln>
                <a:noFill/>
              </a:ln>
              <a:solidFill>
                <a:srgbClr val="000000"/>
              </a:solidFill>
              <a:effectLst/>
              <a:uFillTx/>
              <a:sym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99757105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>
            <a:spLocks noGrp="1"/>
          </p:cNvSpPr>
          <p:nvPr>
            <p:ph type="title" idx="4294967295"/>
          </p:nvPr>
        </p:nvSpPr>
        <p:spPr>
          <a:xfrm>
            <a:off x="-1" y="2286000"/>
            <a:ext cx="9144002" cy="1524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algn="ctr">
              <a:defRPr sz="3200" i="0">
                <a:solidFill>
                  <a:srgbClr val="8000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200">
                <a:solidFill>
                  <a:srgbClr val="8000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Thank you!</a:t>
            </a:r>
          </a:p>
        </p:txBody>
      </p:sp>
      <p:sp>
        <p:nvSpPr>
          <p:cNvPr id="322" name="Shape 3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777777"/>
                </a:solidFill>
              </a:rPr>
              <a:t>14</a:t>
            </a:fld>
            <a:endParaRPr sz="1400">
              <a:solidFill>
                <a:srgbClr val="777777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>
            <a:off x="8229600" y="6497810"/>
            <a:ext cx="762000" cy="3393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6037" tIns="46037" rIns="46037" bIns="46037" anchor="ctr">
            <a:spAutoFit/>
          </a:bodyPr>
          <a:lstStyle>
            <a:lvl1pPr algn="r">
              <a:defRPr sz="1800" baseline="0">
                <a:solidFill>
                  <a:srgbClr val="CC3300"/>
                </a:solidFill>
                <a:latin typeface="Monotype Corsiva"/>
                <a:ea typeface="Monotype Corsiva"/>
                <a:cs typeface="Monotype Corsiva"/>
                <a:sym typeface="Monotype Corsiva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CC3300"/>
                </a:solidFill>
              </a:rPr>
              <a:t>2</a:t>
            </a:r>
          </a:p>
        </p:txBody>
      </p:sp>
      <p:sp>
        <p:nvSpPr>
          <p:cNvPr id="23" name="Shape 23"/>
          <p:cNvSpPr/>
          <p:nvPr/>
        </p:nvSpPr>
        <p:spPr>
          <a:xfrm>
            <a:off x="8229600" y="6497810"/>
            <a:ext cx="762000" cy="3393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6037" tIns="46037" rIns="46037" bIns="46037" anchor="ctr">
            <a:spAutoFit/>
          </a:bodyPr>
          <a:lstStyle>
            <a:lvl1pPr algn="r">
              <a:defRPr sz="1800" baseline="0">
                <a:solidFill>
                  <a:srgbClr val="CC3300"/>
                </a:solidFill>
                <a:latin typeface="Monotype Corsiva"/>
                <a:ea typeface="Monotype Corsiva"/>
                <a:cs typeface="Monotype Corsiva"/>
                <a:sym typeface="Monotype Corsiva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CC3300"/>
                </a:solidFill>
              </a:rPr>
              <a:t>2</a:t>
            </a:r>
          </a:p>
        </p:txBody>
      </p:sp>
      <p:sp>
        <p:nvSpPr>
          <p:cNvPr id="24" name="Shape 24"/>
          <p:cNvSpPr>
            <a:spLocks noGrp="1"/>
          </p:cNvSpPr>
          <p:nvPr>
            <p:ph type="title" idx="4294967295"/>
          </p:nvPr>
        </p:nvSpPr>
        <p:spPr>
          <a:xfrm>
            <a:off x="393700" y="38100"/>
            <a:ext cx="8242300" cy="914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defRPr b="1">
                <a:effectLst>
                  <a:outerShdw blurRad="12700" dist="25400" dir="2700000" rotWithShape="0">
                    <a:srgbClr val="DDDDDD"/>
                  </a:outerShdw>
                </a:effectLst>
              </a:defRPr>
            </a:lvl1pPr>
          </a:lstStyle>
          <a:p>
            <a:pPr lvl="0">
              <a:defRPr sz="1800" b="0" i="0">
                <a:solidFill>
                  <a:srgbClr val="000000"/>
                </a:solidFill>
                <a:effectLst/>
              </a:defRPr>
            </a:pPr>
            <a:r>
              <a:rPr sz="3600" b="1" i="1" dirty="0">
                <a:solidFill>
                  <a:srgbClr val="CC33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Outline</a:t>
            </a:r>
          </a:p>
        </p:txBody>
      </p:sp>
      <p:sp>
        <p:nvSpPr>
          <p:cNvPr id="25" name="Shape 25"/>
          <p:cNvSpPr>
            <a:spLocks noGrp="1"/>
          </p:cNvSpPr>
          <p:nvPr>
            <p:ph type="body" idx="4294967295"/>
          </p:nvPr>
        </p:nvSpPr>
        <p:spPr>
          <a:xfrm>
            <a:off x="533400" y="1124744"/>
            <a:ext cx="8077200" cy="42484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 fontScale="85000" lnSpcReduction="20000"/>
          </a:bodyPr>
          <a:lstStyle/>
          <a:p>
            <a:pPr lvl="0">
              <a:buChar char="❑"/>
              <a:defRPr sz="1800"/>
            </a:pPr>
            <a:endParaRPr sz="2400" b="1" dirty="0">
              <a:effectLst>
                <a:outerShdw blurRad="12700" dist="25400" dir="2700000" rotWithShape="0">
                  <a:srgbClr val="DDDDDD"/>
                </a:outerShdw>
              </a:effectLst>
              <a:latin typeface="Eras Demi ITC"/>
              <a:ea typeface="Eras Demi ITC"/>
              <a:cs typeface="Eras Demi ITC"/>
              <a:sym typeface="Eras Demi ITC"/>
            </a:endParaRPr>
          </a:p>
          <a:p>
            <a:pPr lvl="0">
              <a:lnSpc>
                <a:spcPct val="200000"/>
              </a:lnSpc>
              <a:spcBef>
                <a:spcPts val="400"/>
              </a:spcBef>
              <a:buFont typeface="Wingdings" pitchFamily="2" charset="2"/>
              <a:buChar char="Ø"/>
              <a:defRPr sz="1800"/>
            </a:pPr>
            <a:r>
              <a:rPr lang="en-US" sz="4000" b="1" dirty="0" smtClean="0">
                <a:effectLst>
                  <a:outerShdw blurRad="12700" dist="25400" dir="2700000" rotWithShape="0">
                    <a:srgbClr val="DDDDDD"/>
                  </a:outerShdw>
                </a:effectLst>
                <a:latin typeface="Eras Demi ITC"/>
                <a:ea typeface="Rockwell"/>
                <a:cs typeface="Rockwell"/>
                <a:sym typeface="Eras Demi ITC"/>
                <a:hlinkClick r:id="rId3" action="ppaction://hlinksldjump"/>
              </a:rPr>
              <a:t>Introduction</a:t>
            </a:r>
            <a:endParaRPr sz="4000" dirty="0">
              <a:effectLst>
                <a:outerShdw blurRad="12700" dist="25400" dir="2700000" rotWithShape="0">
                  <a:srgbClr val="DDDDDD"/>
                </a:outerShdw>
              </a:effectLst>
              <a:latin typeface="Rockwell"/>
              <a:ea typeface="Rockwell"/>
              <a:cs typeface="Rockwell"/>
              <a:sym typeface="Rockwell"/>
            </a:endParaRPr>
          </a:p>
          <a:p>
            <a:pPr lvl="0">
              <a:lnSpc>
                <a:spcPct val="200000"/>
              </a:lnSpc>
              <a:spcBef>
                <a:spcPts val="400"/>
              </a:spcBef>
              <a:buFont typeface="Wingdings" pitchFamily="2" charset="2"/>
              <a:buChar char="Ø"/>
              <a:defRPr sz="1800"/>
            </a:pPr>
            <a:r>
              <a:rPr lang="en-US" sz="4000" b="1" dirty="0" smtClean="0">
                <a:solidFill>
                  <a:schemeClr val="tx1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Eras Demi ITC"/>
                <a:ea typeface="Eras Demi ITC"/>
                <a:cs typeface="Eras Demi ITC"/>
                <a:sym typeface="Eras Demi ITC"/>
                <a:hlinkClick r:id="rId4" action="ppaction://hlinksldjump"/>
              </a:rPr>
              <a:t>Analysis of graph model</a:t>
            </a:r>
            <a:endParaRPr lang="en-US" sz="4000" b="1" dirty="0" smtClean="0">
              <a:solidFill>
                <a:schemeClr val="tx1"/>
              </a:solidFill>
              <a:effectLst>
                <a:outerShdw blurRad="12700" dist="25400" dir="2700000" rotWithShape="0">
                  <a:srgbClr val="DDDDDD"/>
                </a:outerShdw>
              </a:effectLst>
              <a:latin typeface="Eras Demi ITC"/>
              <a:ea typeface="Eras Demi ITC"/>
              <a:cs typeface="Eras Demi ITC"/>
              <a:sym typeface="Eras Demi ITC"/>
            </a:endParaRPr>
          </a:p>
          <a:p>
            <a:pPr lvl="0">
              <a:lnSpc>
                <a:spcPct val="200000"/>
              </a:lnSpc>
              <a:spcBef>
                <a:spcPts val="400"/>
              </a:spcBef>
              <a:buFont typeface="Wingdings" pitchFamily="2" charset="2"/>
              <a:buChar char="Ø"/>
              <a:defRPr sz="1800"/>
            </a:pPr>
            <a:r>
              <a:rPr lang="en-US" sz="4000" b="1" dirty="0" smtClean="0">
                <a:solidFill>
                  <a:schemeClr val="tx1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Eras Demi ITC"/>
                <a:ea typeface="Eras Demi ITC"/>
                <a:cs typeface="Eras Demi ITC"/>
                <a:sym typeface="Eras Demi ITC"/>
                <a:hlinkClick r:id="rId5" action="ppaction://hlinksldjump"/>
              </a:rPr>
              <a:t>Simulation results</a:t>
            </a:r>
            <a:endParaRPr lang="en-US" sz="4000" b="1" dirty="0" smtClean="0">
              <a:solidFill>
                <a:schemeClr val="tx1"/>
              </a:solidFill>
              <a:effectLst>
                <a:outerShdw blurRad="12700" dist="25400" dir="2700000" rotWithShape="0">
                  <a:srgbClr val="DDDDDD"/>
                </a:outerShdw>
              </a:effectLst>
              <a:latin typeface="Eras Demi ITC"/>
              <a:ea typeface="Eras Demi ITC"/>
              <a:cs typeface="Eras Demi ITC"/>
              <a:sym typeface="Eras Demi ITC"/>
            </a:endParaRPr>
          </a:p>
          <a:p>
            <a:pPr lvl="0">
              <a:lnSpc>
                <a:spcPct val="200000"/>
              </a:lnSpc>
              <a:spcBef>
                <a:spcPts val="400"/>
              </a:spcBef>
              <a:buFont typeface="Wingdings" pitchFamily="2" charset="2"/>
              <a:buChar char="Ø"/>
              <a:defRPr sz="1800"/>
            </a:pPr>
            <a:r>
              <a:rPr lang="en-US" sz="4000" b="1" dirty="0" smtClean="0">
                <a:solidFill>
                  <a:schemeClr val="tx1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Eras Demi ITC"/>
                <a:ea typeface="Eras Demi ITC"/>
                <a:cs typeface="Eras Demi ITC"/>
                <a:sym typeface="Eras Demi ITC"/>
                <a:hlinkClick r:id="rId6" action="ppaction://hlinksldjump"/>
              </a:rPr>
              <a:t>Future </a:t>
            </a:r>
            <a:r>
              <a:rPr lang="en-US" sz="4000" b="1" dirty="0" smtClean="0">
                <a:solidFill>
                  <a:schemeClr val="tx1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Eras Demi ITC"/>
                <a:ea typeface="Eras Demi ITC"/>
                <a:cs typeface="Eras Demi ITC"/>
                <a:sym typeface="Eras Demi ITC"/>
                <a:hlinkClick r:id="rId6" action="ppaction://hlinksldjump"/>
              </a:rPr>
              <a:t>work</a:t>
            </a:r>
            <a:endParaRPr sz="4000" b="1" dirty="0">
              <a:solidFill>
                <a:schemeClr val="tx1"/>
              </a:solidFill>
              <a:effectLst>
                <a:outerShdw blurRad="12700" dist="25400" dir="2700000" rotWithShape="0">
                  <a:srgbClr val="DDDDDD"/>
                </a:outerShdw>
              </a:effectLst>
              <a:latin typeface="Eras Demi ITC"/>
              <a:ea typeface="Eras Demi ITC"/>
              <a:cs typeface="Eras Demi ITC"/>
              <a:sym typeface="Eras Demi ITC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415925" y="253273"/>
            <a:ext cx="8242300" cy="5443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6037" tIns="46037" rIns="46037" bIns="46037" anchor="ctr">
            <a:spAutoFit/>
          </a:bodyPr>
          <a:lstStyle>
            <a:lvl1pPr>
              <a:defRPr sz="4400" b="1" i="1">
                <a:solidFill>
                  <a:srgbClr val="CC33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 i="0" baseline="0">
                <a:solidFill>
                  <a:srgbClr val="000000"/>
                </a:solidFill>
                <a:effectLst/>
              </a:defRPr>
            </a:pPr>
            <a:r>
              <a:rPr lang="en-US" sz="4400" b="1" i="1" baseline="-25000" dirty="0" smtClean="0">
                <a:solidFill>
                  <a:srgbClr val="CC33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Introduction</a:t>
            </a:r>
            <a:endParaRPr sz="4400" b="1" i="1" baseline="-25000" dirty="0">
              <a:solidFill>
                <a:srgbClr val="CC3300"/>
              </a:solidFill>
              <a:effectLst>
                <a:outerShdw blurRad="12700" dist="25400" dir="2700000" rotWithShape="0">
                  <a:srgbClr val="DDDDDD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7" y="1412776"/>
            <a:ext cx="7974657" cy="111825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CN" sz="4000" b="1" dirty="0" smtClean="0">
                <a:solidFill>
                  <a:srgbClr val="000000"/>
                </a:solidFill>
                <a:latin typeface="+mn-lt"/>
              </a:rPr>
              <a:t>1.</a:t>
            </a:r>
            <a:r>
              <a:rPr lang="en-US" altLang="zh-CN" sz="4000" b="1" baseline="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zh-CN" sz="4000" b="1" dirty="0" smtClean="0">
                <a:solidFill>
                  <a:srgbClr val="000000"/>
                </a:solidFill>
                <a:latin typeface="+mn-lt"/>
              </a:rPr>
              <a:t>Given </a:t>
            </a:r>
            <a:r>
              <a:rPr lang="en-US" altLang="zh-CN" sz="4000" b="1" dirty="0">
                <a:solidFill>
                  <a:srgbClr val="000000"/>
                </a:solidFill>
                <a:latin typeface="+mn-lt"/>
              </a:rPr>
              <a:t>a network configuration, whether or </a:t>
            </a:r>
            <a:r>
              <a:rPr lang="en-US" altLang="zh-CN" sz="4000" b="1" dirty="0" smtClean="0">
                <a:solidFill>
                  <a:srgbClr val="000000"/>
                </a:solidFill>
                <a:latin typeface="+mn-lt"/>
              </a:rPr>
              <a:t>not </a:t>
            </a:r>
            <a:r>
              <a:rPr lang="en-US" altLang="zh-CN" sz="4000" b="1" dirty="0">
                <a:solidFill>
                  <a:srgbClr val="000000"/>
                </a:solidFill>
                <a:latin typeface="+mn-lt"/>
              </a:rPr>
              <a:t>a </a:t>
            </a:r>
            <a:r>
              <a:rPr lang="en-US" altLang="zh-CN" sz="4000" b="1" dirty="0" smtClean="0">
                <a:solidFill>
                  <a:srgbClr val="000000"/>
                </a:solidFill>
                <a:latin typeface="+mn-lt"/>
              </a:rPr>
              <a:t>single </a:t>
            </a:r>
            <a:r>
              <a:rPr lang="en-US" altLang="zh-CN" sz="4000" b="1" dirty="0">
                <a:solidFill>
                  <a:srgbClr val="000000"/>
                </a:solidFill>
                <a:latin typeface="+mn-lt"/>
              </a:rPr>
              <a:t>node is localizable?</a:t>
            </a:r>
            <a:endParaRPr kumimoji="0" lang="zh-CN" altLang="en-US" sz="4000" b="1" i="0" u="none" strike="noStrike" cap="none" spc="0" normalizeH="0" baseline="-2500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sym typeface="Garamond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83568" y="2310747"/>
            <a:ext cx="7974657" cy="111825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CN" sz="4000" b="1" dirty="0" smtClean="0">
                <a:solidFill>
                  <a:srgbClr val="000000"/>
                </a:solidFill>
                <a:latin typeface="+mn-lt"/>
              </a:rPr>
              <a:t>2.</a:t>
            </a:r>
            <a:r>
              <a:rPr lang="en-US" altLang="zh-CN" sz="4000" b="1" baseline="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zh-CN" sz="4000" b="1" dirty="0">
                <a:solidFill>
                  <a:srgbClr val="000000"/>
                </a:solidFill>
                <a:latin typeface="+mn-lt"/>
              </a:rPr>
              <a:t>How many nodes in a network can be located and </a:t>
            </a:r>
            <a:r>
              <a:rPr lang="en-US" altLang="zh-CN" sz="4000" b="1" dirty="0" smtClean="0">
                <a:solidFill>
                  <a:srgbClr val="000000"/>
                </a:solidFill>
                <a:latin typeface="+mn-lt"/>
              </a:rPr>
              <a:t>which </a:t>
            </a:r>
            <a:r>
              <a:rPr lang="en-US" altLang="zh-CN" sz="4000" b="1" dirty="0">
                <a:solidFill>
                  <a:srgbClr val="000000"/>
                </a:solidFill>
                <a:latin typeface="+mn-lt"/>
              </a:rPr>
              <a:t>are them?</a:t>
            </a:r>
            <a:endParaRPr kumimoji="0" lang="zh-CN" altLang="en-US" sz="4000" b="1" i="0" u="none" strike="noStrike" cap="none" spc="0" normalizeH="0" baseline="-2500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sym typeface="Garamond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83567" y="1052736"/>
            <a:ext cx="318548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Two questions:</a:t>
            </a:r>
            <a:endParaRPr lang="zh-CN" alt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燕尾形箭头 6"/>
          <p:cNvSpPr/>
          <p:nvPr/>
        </p:nvSpPr>
        <p:spPr>
          <a:xfrm>
            <a:off x="4239766" y="4951718"/>
            <a:ext cx="1412354" cy="324036"/>
          </a:xfrm>
          <a:prstGeom prst="notchedRightArrow">
            <a:avLst/>
          </a:prstGeom>
          <a:solidFill>
            <a:srgbClr val="FFFFFF"/>
          </a:solidFill>
          <a:ln w="25400" cap="flat">
            <a:solidFill>
              <a:srgbClr val="00CCCC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200" b="0" i="0" u="none" strike="noStrike" cap="none" spc="0" normalizeH="0" baseline="-25000">
              <a:ln>
                <a:noFill/>
              </a:ln>
              <a:solidFill>
                <a:srgbClr val="000000"/>
              </a:solidFill>
              <a:effectLst/>
              <a:uFillTx/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683567" y="4464549"/>
            <a:ext cx="3528393" cy="1298374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CN" sz="1800" baseline="0" dirty="0" smtClean="0">
                <a:solidFill>
                  <a:srgbClr val="000000"/>
                </a:solidFill>
                <a:latin typeface="+mj-lt"/>
                <a:ea typeface="Garamond"/>
                <a:cs typeface="Garamond"/>
              </a:rPr>
              <a:t>Network Configuration(Numbers of nodes, distance ranging, etc.)</a:t>
            </a:r>
            <a:endParaRPr kumimoji="0" lang="zh-CN" altLang="en-US" sz="1800" b="0" i="0" u="none" strike="noStrike" cap="none" spc="0" normalizeH="0" baseline="-2500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Garamond"/>
              <a:cs typeface="Garamond"/>
              <a:sym typeface="Garamond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5724128" y="4572747"/>
            <a:ext cx="2934096" cy="1081978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CN" baseline="0" dirty="0" smtClean="0">
                <a:solidFill>
                  <a:srgbClr val="000000"/>
                </a:solidFill>
                <a:latin typeface="Garamond"/>
                <a:ea typeface="Garamond"/>
                <a:cs typeface="Garamond"/>
              </a:rPr>
              <a:t>Concept </a:t>
            </a:r>
            <a:r>
              <a:rPr kumimoji="0" lang="en-US" altLang="zh-CN" sz="22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Garamond"/>
                <a:ea typeface="Garamond"/>
                <a:cs typeface="Garamond"/>
                <a:sym typeface="Garamond"/>
              </a:rPr>
              <a:t>of node</a:t>
            </a:r>
          </a:p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Garamond"/>
                <a:ea typeface="Garamond"/>
                <a:cs typeface="Garamond"/>
                <a:sym typeface="Garamond"/>
              </a:rPr>
              <a:t> localizability</a:t>
            </a:r>
            <a:endParaRPr kumimoji="0" lang="zh-CN" altLang="en-US" sz="2200" b="0" i="0" u="none" strike="noStrike" cap="none" spc="0" normalizeH="0" baseline="-25000" dirty="0">
              <a:ln>
                <a:noFill/>
              </a:ln>
              <a:solidFill>
                <a:srgbClr val="000000"/>
              </a:solidFill>
              <a:effectLst/>
              <a:uFillTx/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142759" y="3728993"/>
            <a:ext cx="2610010" cy="50270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Priori conditions</a:t>
            </a:r>
            <a:endParaRPr lang="zh-CN" altLang="en-US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4291186" y="4535942"/>
            <a:ext cx="1160894" cy="3795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Topology</a:t>
            </a:r>
            <a:endParaRPr lang="zh-CN" altLang="en-U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6317299" y="3728993"/>
            <a:ext cx="1422185" cy="50270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Analysis</a:t>
            </a:r>
            <a:endParaRPr lang="zh-CN" altLang="en-US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8" name="矩形 47">
            <a:hlinkClick r:id="rId3" action="ppaction://hlinksldjump"/>
          </p:cNvPr>
          <p:cNvSpPr/>
          <p:nvPr/>
        </p:nvSpPr>
        <p:spPr>
          <a:xfrm>
            <a:off x="6758161" y="5805264"/>
            <a:ext cx="1897360" cy="914400"/>
          </a:xfrm>
          <a:prstGeom prst="rect">
            <a:avLst/>
          </a:prstGeom>
          <a:solidFill>
            <a:schemeClr val="accent1"/>
          </a:solidFill>
          <a:ln w="25400" cap="flat">
            <a:solidFill>
              <a:srgbClr val="00CCCC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200" b="0" i="0" u="none" strike="noStrike" cap="none" spc="0" normalizeH="0" baseline="-25000">
              <a:ln>
                <a:noFill/>
              </a:ln>
              <a:solidFill>
                <a:srgbClr val="000000"/>
              </a:solidFill>
              <a:effectLst/>
              <a:uFillTx/>
              <a:latin typeface="Garamond"/>
              <a:ea typeface="Garamond"/>
              <a:cs typeface="Garamond"/>
              <a:sym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90917775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fld id="{86CB4B4D-7CA3-9044-876B-883B54F8677D}" type="slidenum">
              <a:rPr>
                <a:solidFill>
                  <a:srgbClr val="CC3300"/>
                </a:solidFill>
              </a:rPr>
              <a:t>4</a:t>
            </a:fld>
            <a:endParaRPr>
              <a:solidFill>
                <a:srgbClr val="CC3300"/>
              </a:solidFill>
            </a:endParaRPr>
          </a:p>
        </p:txBody>
      </p:sp>
      <p:sp>
        <p:nvSpPr>
          <p:cNvPr id="34" name="Shape 34"/>
          <p:cNvSpPr/>
          <p:nvPr/>
        </p:nvSpPr>
        <p:spPr>
          <a:xfrm>
            <a:off x="415925" y="253273"/>
            <a:ext cx="8242300" cy="5443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6037" tIns="46037" rIns="46037" bIns="46037" anchor="ctr">
            <a:spAutoFit/>
          </a:bodyPr>
          <a:lstStyle>
            <a:lvl1pPr>
              <a:defRPr sz="4400" b="1" i="1">
                <a:solidFill>
                  <a:srgbClr val="CC33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 i="0" baseline="0">
                <a:solidFill>
                  <a:srgbClr val="000000"/>
                </a:solidFill>
                <a:effectLst/>
              </a:defRPr>
            </a:pPr>
            <a:r>
              <a:rPr lang="en-US" sz="4400" b="1" i="1" baseline="-25000" dirty="0" smtClean="0">
                <a:solidFill>
                  <a:srgbClr val="CC33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Analysis of graph model</a:t>
            </a:r>
            <a:endParaRPr sz="4400" b="1" i="1" baseline="-25000" dirty="0">
              <a:solidFill>
                <a:srgbClr val="CC3300"/>
              </a:solidFill>
              <a:effectLst>
                <a:outerShdw blurRad="12700" dist="25400" dir="2700000" rotWithShape="0">
                  <a:srgbClr val="DDDDDD"/>
                </a:outerShdw>
              </a:effectLst>
            </a:endParaRPr>
          </a:p>
        </p:txBody>
      </p:sp>
      <p:sp>
        <p:nvSpPr>
          <p:cNvPr id="5" name="矩形 4"/>
          <p:cNvSpPr/>
          <p:nvPr/>
        </p:nvSpPr>
        <p:spPr>
          <a:xfrm>
            <a:off x="539552" y="836712"/>
            <a:ext cx="379943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PRELIMINARY</a:t>
            </a:r>
            <a:endParaRPr lang="zh-CN" alt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椭圆 6"/>
          <p:cNvSpPr/>
          <p:nvPr/>
        </p:nvSpPr>
        <p:spPr>
          <a:xfrm>
            <a:off x="2192306" y="2816932"/>
            <a:ext cx="216024" cy="216024"/>
          </a:xfrm>
          <a:prstGeom prst="ellipse">
            <a:avLst/>
          </a:prstGeom>
          <a:solidFill>
            <a:schemeClr val="tx1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200" b="0" i="0" u="none" strike="noStrike" cap="none" spc="0" normalizeH="0" baseline="-25000">
              <a:ln>
                <a:noFill/>
              </a:ln>
              <a:solidFill>
                <a:srgbClr val="000000"/>
              </a:solidFill>
              <a:effectLst/>
              <a:uFillTx/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365" name="椭圆 364"/>
          <p:cNvSpPr/>
          <p:nvPr/>
        </p:nvSpPr>
        <p:spPr>
          <a:xfrm>
            <a:off x="2877498" y="3948852"/>
            <a:ext cx="216024" cy="216024"/>
          </a:xfrm>
          <a:prstGeom prst="ellipse">
            <a:avLst/>
          </a:prstGeom>
          <a:noFill/>
          <a:ln w="381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200" b="0" i="0" u="none" strike="noStrike" cap="none" spc="0" normalizeH="0" baseline="-25000">
              <a:ln>
                <a:noFill/>
              </a:ln>
              <a:solidFill>
                <a:srgbClr val="000000"/>
              </a:solidFill>
              <a:effectLst/>
              <a:uFillTx/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366" name="椭圆 365"/>
          <p:cNvSpPr/>
          <p:nvPr/>
        </p:nvSpPr>
        <p:spPr>
          <a:xfrm>
            <a:off x="2735796" y="1916832"/>
            <a:ext cx="216024" cy="216024"/>
          </a:xfrm>
          <a:prstGeom prst="ellipse">
            <a:avLst/>
          </a:prstGeom>
          <a:solidFill>
            <a:schemeClr val="tx1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200" b="0" i="0" u="none" strike="noStrike" cap="none" spc="0" normalizeH="0" baseline="-25000">
              <a:ln>
                <a:noFill/>
              </a:ln>
              <a:solidFill>
                <a:srgbClr val="000000"/>
              </a:solidFill>
              <a:effectLst/>
              <a:uFillTx/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367" name="椭圆 366"/>
          <p:cNvSpPr/>
          <p:nvPr/>
        </p:nvSpPr>
        <p:spPr>
          <a:xfrm>
            <a:off x="1331640" y="2562808"/>
            <a:ext cx="216024" cy="216024"/>
          </a:xfrm>
          <a:prstGeom prst="ellipse">
            <a:avLst/>
          </a:prstGeom>
          <a:solidFill>
            <a:schemeClr val="tx1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200" b="0" i="0" u="none" strike="noStrike" cap="none" spc="0" normalizeH="0" baseline="-25000">
              <a:ln>
                <a:noFill/>
              </a:ln>
              <a:solidFill>
                <a:srgbClr val="000000"/>
              </a:solidFill>
              <a:effectLst/>
              <a:uFillTx/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368" name="椭圆 367"/>
          <p:cNvSpPr/>
          <p:nvPr/>
        </p:nvSpPr>
        <p:spPr>
          <a:xfrm>
            <a:off x="4429063" y="2799234"/>
            <a:ext cx="216024" cy="216024"/>
          </a:xfrm>
          <a:prstGeom prst="ellipse">
            <a:avLst/>
          </a:prstGeom>
          <a:noFill/>
          <a:ln w="381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200" b="0" i="0" u="none" strike="noStrike" cap="none" spc="0" normalizeH="0" baseline="-25000">
              <a:ln>
                <a:noFill/>
              </a:ln>
              <a:solidFill>
                <a:srgbClr val="000000"/>
              </a:solidFill>
              <a:effectLst/>
              <a:uFillTx/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369" name="椭圆 368"/>
          <p:cNvSpPr/>
          <p:nvPr/>
        </p:nvSpPr>
        <p:spPr>
          <a:xfrm>
            <a:off x="3493418" y="3032956"/>
            <a:ext cx="216024" cy="216024"/>
          </a:xfrm>
          <a:prstGeom prst="ellipse">
            <a:avLst/>
          </a:prstGeom>
          <a:noFill/>
          <a:ln w="381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200" b="0" i="0" u="none" strike="noStrike" cap="none" spc="0" normalizeH="0" baseline="-25000">
              <a:ln>
                <a:noFill/>
              </a:ln>
              <a:solidFill>
                <a:srgbClr val="000000"/>
              </a:solidFill>
              <a:effectLst/>
              <a:uFillTx/>
              <a:latin typeface="Garamond"/>
              <a:ea typeface="Garamond"/>
              <a:cs typeface="Garamond"/>
              <a:sym typeface="Garamond"/>
            </a:endParaRPr>
          </a:p>
        </p:txBody>
      </p:sp>
      <p:cxnSp>
        <p:nvCxnSpPr>
          <p:cNvPr id="9" name="直接连接符 8"/>
          <p:cNvCxnSpPr/>
          <p:nvPr/>
        </p:nvCxnSpPr>
        <p:spPr>
          <a:xfrm flipH="1">
            <a:off x="1439652" y="1977832"/>
            <a:ext cx="1435792" cy="722352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37" name="直接连接符 336"/>
          <p:cNvCxnSpPr>
            <a:stCxn id="366" idx="4"/>
            <a:endCxn id="7" idx="7"/>
          </p:cNvCxnSpPr>
          <p:nvPr/>
        </p:nvCxnSpPr>
        <p:spPr>
          <a:xfrm flipH="1">
            <a:off x="2376694" y="2132856"/>
            <a:ext cx="467114" cy="715712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39" name="直接连接符 338"/>
          <p:cNvCxnSpPr>
            <a:stCxn id="367" idx="4"/>
            <a:endCxn id="365" idx="1"/>
          </p:cNvCxnSpPr>
          <p:nvPr/>
        </p:nvCxnSpPr>
        <p:spPr>
          <a:xfrm>
            <a:off x="1439652" y="2778832"/>
            <a:ext cx="1469482" cy="1201656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41" name="直接连接符 340"/>
          <p:cNvCxnSpPr>
            <a:stCxn id="7" idx="5"/>
            <a:endCxn id="365" idx="1"/>
          </p:cNvCxnSpPr>
          <p:nvPr/>
        </p:nvCxnSpPr>
        <p:spPr>
          <a:xfrm>
            <a:off x="2376694" y="3001320"/>
            <a:ext cx="532440" cy="979168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43" name="直接连接符 342"/>
          <p:cNvCxnSpPr>
            <a:stCxn id="369" idx="3"/>
            <a:endCxn id="365" idx="7"/>
          </p:cNvCxnSpPr>
          <p:nvPr/>
        </p:nvCxnSpPr>
        <p:spPr>
          <a:xfrm flipH="1">
            <a:off x="3061886" y="3217344"/>
            <a:ext cx="463168" cy="763144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45" name="直接连接符 344"/>
          <p:cNvCxnSpPr>
            <a:stCxn id="366" idx="5"/>
            <a:endCxn id="369" idx="1"/>
          </p:cNvCxnSpPr>
          <p:nvPr/>
        </p:nvCxnSpPr>
        <p:spPr>
          <a:xfrm>
            <a:off x="2920184" y="2101220"/>
            <a:ext cx="604870" cy="963372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61" name="直接连接符 360"/>
          <p:cNvCxnSpPr>
            <a:stCxn id="366" idx="7"/>
            <a:endCxn id="368" idx="1"/>
          </p:cNvCxnSpPr>
          <p:nvPr/>
        </p:nvCxnSpPr>
        <p:spPr>
          <a:xfrm>
            <a:off x="2920184" y="1948468"/>
            <a:ext cx="1540515" cy="882402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64" name="直接连接符 363"/>
          <p:cNvCxnSpPr>
            <a:stCxn id="369" idx="6"/>
            <a:endCxn id="368" idx="3"/>
          </p:cNvCxnSpPr>
          <p:nvPr/>
        </p:nvCxnSpPr>
        <p:spPr>
          <a:xfrm flipV="1">
            <a:off x="3709442" y="2983622"/>
            <a:ext cx="751257" cy="157346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73" name="直接连接符 372"/>
          <p:cNvCxnSpPr>
            <a:stCxn id="368" idx="4"/>
            <a:endCxn id="365" idx="6"/>
          </p:cNvCxnSpPr>
          <p:nvPr/>
        </p:nvCxnSpPr>
        <p:spPr>
          <a:xfrm flipH="1">
            <a:off x="3093522" y="3015258"/>
            <a:ext cx="1443553" cy="1041606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74" name="TextBox 373"/>
          <p:cNvSpPr txBox="1"/>
          <p:nvPr/>
        </p:nvSpPr>
        <p:spPr>
          <a:xfrm>
            <a:off x="1907704" y="4381850"/>
            <a:ext cx="1894106" cy="43088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CN" dirty="0">
                <a:solidFill>
                  <a:srgbClr val="000000"/>
                </a:solidFill>
              </a:rPr>
              <a:t> </a:t>
            </a:r>
            <a:r>
              <a:rPr lang="en-US" altLang="zh-CN" baseline="0" dirty="0" smtClean="0">
                <a:solidFill>
                  <a:srgbClr val="000000"/>
                </a:solidFill>
              </a:rPr>
              <a:t> G(V,E) </a:t>
            </a:r>
            <a:r>
              <a:rPr kumimoji="0" lang="en-US" altLang="zh-CN" sz="22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Garamond"/>
                <a:ea typeface="Garamond"/>
                <a:cs typeface="Garamond"/>
                <a:sym typeface="Garamond"/>
              </a:rPr>
              <a:t>|V|&gt;3</a:t>
            </a:r>
            <a:endParaRPr kumimoji="0" lang="zh-CN" altLang="en-US" sz="2200" b="0" i="0" u="none" strike="noStrike" cap="none" spc="0" normalizeH="0" baseline="-25000" dirty="0">
              <a:ln>
                <a:noFill/>
              </a:ln>
              <a:solidFill>
                <a:srgbClr val="000000"/>
              </a:solidFill>
              <a:effectLst/>
              <a:uFillTx/>
              <a:latin typeface="Garamond"/>
              <a:ea typeface="Garamond"/>
              <a:cs typeface="Garamond"/>
              <a:sym typeface="Garamond"/>
            </a:endParaRPr>
          </a:p>
        </p:txBody>
      </p:sp>
      <p:cxnSp>
        <p:nvCxnSpPr>
          <p:cNvPr id="376" name="直接连接符 375"/>
          <p:cNvCxnSpPr>
            <a:stCxn id="367" idx="6"/>
            <a:endCxn id="7" idx="2"/>
          </p:cNvCxnSpPr>
          <p:nvPr/>
        </p:nvCxnSpPr>
        <p:spPr>
          <a:xfrm>
            <a:off x="1547664" y="2670820"/>
            <a:ext cx="644642" cy="25412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5" name="椭圆 394"/>
          <p:cNvSpPr/>
          <p:nvPr/>
        </p:nvSpPr>
        <p:spPr>
          <a:xfrm>
            <a:off x="4273374" y="3514553"/>
            <a:ext cx="216024" cy="216024"/>
          </a:xfrm>
          <a:prstGeom prst="ellipse">
            <a:avLst/>
          </a:prstGeom>
          <a:noFill/>
          <a:ln w="381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200" b="0" i="0" u="none" strike="noStrike" cap="none" spc="0" normalizeH="0" baseline="-25000">
              <a:ln>
                <a:noFill/>
              </a:ln>
              <a:solidFill>
                <a:srgbClr val="000000"/>
              </a:solidFill>
              <a:effectLst/>
              <a:uFillTx/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396" name="椭圆 395"/>
          <p:cNvSpPr/>
          <p:nvPr/>
        </p:nvSpPr>
        <p:spPr>
          <a:xfrm>
            <a:off x="4273374" y="3983634"/>
            <a:ext cx="216024" cy="216024"/>
          </a:xfrm>
          <a:prstGeom prst="ellipse">
            <a:avLst/>
          </a:prstGeom>
          <a:solidFill>
            <a:schemeClr val="tx1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200" b="0" i="0" u="none" strike="noStrike" cap="none" spc="0" normalizeH="0" baseline="-25000">
              <a:ln>
                <a:noFill/>
              </a:ln>
              <a:solidFill>
                <a:srgbClr val="000000"/>
              </a:solidFill>
              <a:effectLst/>
              <a:uFillTx/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377" name="TextBox 376"/>
          <p:cNvSpPr txBox="1"/>
          <p:nvPr/>
        </p:nvSpPr>
        <p:spPr>
          <a:xfrm>
            <a:off x="4572000" y="3255369"/>
            <a:ext cx="977189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CN" sz="3600" b="0" i="0" u="none" strike="noStrike" cap="none" spc="0" normalizeH="0" baseline="-2500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Garamond"/>
                <a:ea typeface="Garamond"/>
                <a:cs typeface="Garamond"/>
                <a:sym typeface="Garamond"/>
              </a:rPr>
              <a:t>Beacon</a:t>
            </a:r>
            <a:endParaRPr kumimoji="0" lang="zh-CN" altLang="en-US" sz="3600" b="0" i="0" u="none" strike="noStrike" cap="none" spc="0" normalizeH="0" baseline="-25000" dirty="0">
              <a:ln>
                <a:noFill/>
              </a:ln>
              <a:solidFill>
                <a:srgbClr val="000000"/>
              </a:solidFill>
              <a:effectLst/>
              <a:uFillTx/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398" name="TextBox 397"/>
          <p:cNvSpPr txBox="1"/>
          <p:nvPr/>
        </p:nvSpPr>
        <p:spPr>
          <a:xfrm>
            <a:off x="4572000" y="3717032"/>
            <a:ext cx="1624802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CN" sz="3600" dirty="0" smtClean="0">
                <a:solidFill>
                  <a:srgbClr val="000000"/>
                </a:solidFill>
              </a:rPr>
              <a:t>Non-</a:t>
            </a:r>
            <a:r>
              <a:rPr kumimoji="0" lang="en-US" altLang="zh-CN" sz="3600" b="0" i="0" u="none" strike="noStrike" cap="none" spc="0" normalizeH="0" baseline="-2500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Garamond"/>
              </a:rPr>
              <a:t>Beacon</a:t>
            </a:r>
            <a:endParaRPr kumimoji="0" lang="zh-CN" altLang="en-US" sz="3600" b="0" i="0" u="none" strike="noStrike" cap="none" spc="0" normalizeH="0" baseline="-25000" dirty="0">
              <a:ln>
                <a:noFill/>
              </a:ln>
              <a:solidFill>
                <a:srgbClr val="000000"/>
              </a:solidFill>
              <a:effectLst/>
              <a:uFillTx/>
              <a:sym typeface="Garamond"/>
            </a:endParaRPr>
          </a:p>
        </p:txBody>
      </p:sp>
      <p:sp>
        <p:nvSpPr>
          <p:cNvPr id="378" name="矩形 377"/>
          <p:cNvSpPr/>
          <p:nvPr/>
        </p:nvSpPr>
        <p:spPr>
          <a:xfrm>
            <a:off x="2339752" y="1268760"/>
            <a:ext cx="29286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zh-CN" alt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81" name="矩形 380"/>
          <p:cNvSpPr/>
          <p:nvPr/>
        </p:nvSpPr>
        <p:spPr>
          <a:xfrm>
            <a:off x="800998" y="4970453"/>
            <a:ext cx="4216282" cy="50270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4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Rigidity and global rigidity</a:t>
            </a:r>
            <a:endParaRPr lang="zh-CN" altLang="en-US" sz="40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194521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fld id="{86CB4B4D-7CA3-9044-876B-883B54F8677D}" type="slidenum">
              <a:rPr>
                <a:solidFill>
                  <a:srgbClr val="CC3300"/>
                </a:solidFill>
              </a:rPr>
              <a:t>5</a:t>
            </a:fld>
            <a:endParaRPr>
              <a:solidFill>
                <a:srgbClr val="CC3300"/>
              </a:solidFill>
            </a:endParaRPr>
          </a:p>
        </p:txBody>
      </p:sp>
      <p:sp>
        <p:nvSpPr>
          <p:cNvPr id="34" name="Shape 34"/>
          <p:cNvSpPr/>
          <p:nvPr/>
        </p:nvSpPr>
        <p:spPr>
          <a:xfrm>
            <a:off x="415925" y="253273"/>
            <a:ext cx="8242300" cy="5443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6037" tIns="46037" rIns="46037" bIns="46037" anchor="ctr">
            <a:spAutoFit/>
          </a:bodyPr>
          <a:lstStyle>
            <a:lvl1pPr>
              <a:defRPr sz="4400" b="1" i="1">
                <a:solidFill>
                  <a:srgbClr val="CC33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 i="0" baseline="0">
                <a:solidFill>
                  <a:srgbClr val="000000"/>
                </a:solidFill>
                <a:effectLst/>
              </a:defRPr>
            </a:pPr>
            <a:r>
              <a:rPr lang="en-US" sz="4400" b="1" i="1" baseline="-25000" dirty="0" smtClean="0">
                <a:solidFill>
                  <a:srgbClr val="CC33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Analysis of graph model</a:t>
            </a:r>
            <a:endParaRPr sz="4400" b="1" i="1" baseline="-25000" dirty="0">
              <a:solidFill>
                <a:srgbClr val="CC3300"/>
              </a:solidFill>
              <a:effectLst>
                <a:outerShdw blurRad="12700" dist="25400" dir="2700000" rotWithShape="0">
                  <a:srgbClr val="DDDDDD"/>
                </a:outerShdw>
              </a:effectLst>
            </a:endParaRPr>
          </a:p>
        </p:txBody>
      </p:sp>
      <p:sp>
        <p:nvSpPr>
          <p:cNvPr id="563" name="WordArt 766"/>
          <p:cNvSpPr>
            <a:spLocks noChangeArrowheads="1" noChangeShapeType="1" noTextEdit="1"/>
          </p:cNvSpPr>
          <p:nvPr/>
        </p:nvSpPr>
        <p:spPr bwMode="auto">
          <a:xfrm>
            <a:off x="1861069" y="3347952"/>
            <a:ext cx="292100" cy="2444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zh-CN" altLang="en-US" sz="36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FF00"/>
              </a:solidFill>
              <a:latin typeface="Edwardian Script ITC" panose="030303020407070D0804" pitchFamily="66" charset="0"/>
            </a:endParaRPr>
          </a:p>
        </p:txBody>
      </p:sp>
      <p:sp>
        <p:nvSpPr>
          <p:cNvPr id="5" name="WordArt 766"/>
          <p:cNvSpPr>
            <a:spLocks noChangeArrowheads="1" noChangeShapeType="1" noTextEdit="1"/>
          </p:cNvSpPr>
          <p:nvPr/>
        </p:nvSpPr>
        <p:spPr bwMode="auto">
          <a:xfrm>
            <a:off x="2332854" y="3579377"/>
            <a:ext cx="292100" cy="2444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zh-CN" altLang="en-US" sz="36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FF00"/>
              </a:solidFill>
              <a:latin typeface="Edwardian Script ITC" panose="030303020407070D0804" pitchFamily="66" charset="0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1793010" y="3428445"/>
            <a:ext cx="216024" cy="216024"/>
          </a:xfrm>
          <a:prstGeom prst="ellipse">
            <a:avLst/>
          </a:prstGeom>
          <a:noFill/>
          <a:ln w="381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200" b="0" i="0" u="none" strike="noStrike" cap="none" spc="0" normalizeH="0" baseline="-25000">
              <a:ln>
                <a:noFill/>
              </a:ln>
              <a:solidFill>
                <a:srgbClr val="000000"/>
              </a:solidFill>
              <a:effectLst/>
              <a:uFillTx/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2968946" y="1124744"/>
            <a:ext cx="216024" cy="216024"/>
          </a:xfrm>
          <a:prstGeom prst="ellipse">
            <a:avLst/>
          </a:prstGeom>
          <a:solidFill>
            <a:schemeClr val="tx1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200" b="0" i="0" u="none" strike="noStrike" cap="none" spc="0" normalizeH="0" baseline="-25000">
              <a:ln>
                <a:noFill/>
              </a:ln>
              <a:solidFill>
                <a:srgbClr val="000000"/>
              </a:solidFill>
              <a:effectLst/>
              <a:uFillTx/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3344575" y="2278827"/>
            <a:ext cx="216024" cy="216024"/>
          </a:xfrm>
          <a:prstGeom prst="ellipse">
            <a:avLst/>
          </a:prstGeom>
          <a:noFill/>
          <a:ln w="381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200" b="0" i="0" u="none" strike="noStrike" cap="none" spc="0" normalizeH="0" baseline="-25000">
              <a:ln>
                <a:noFill/>
              </a:ln>
              <a:solidFill>
                <a:srgbClr val="000000"/>
              </a:solidFill>
              <a:effectLst/>
              <a:uFillTx/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2408930" y="2512549"/>
            <a:ext cx="216024" cy="216024"/>
          </a:xfrm>
          <a:prstGeom prst="ellipse">
            <a:avLst/>
          </a:prstGeom>
          <a:noFill/>
          <a:ln w="381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200" b="0" i="0" u="none" strike="noStrike" cap="none" spc="0" normalizeH="0" baseline="-25000">
              <a:ln>
                <a:noFill/>
              </a:ln>
              <a:solidFill>
                <a:srgbClr val="000000"/>
              </a:solidFill>
              <a:effectLst/>
              <a:uFillTx/>
              <a:latin typeface="Garamond"/>
              <a:ea typeface="Garamond"/>
              <a:cs typeface="Garamond"/>
              <a:sym typeface="Garamond"/>
            </a:endParaRPr>
          </a:p>
        </p:txBody>
      </p:sp>
      <p:cxnSp>
        <p:nvCxnSpPr>
          <p:cNvPr id="10" name="直接连接符 9"/>
          <p:cNvCxnSpPr>
            <a:stCxn id="9" idx="3"/>
            <a:endCxn id="6" idx="7"/>
          </p:cNvCxnSpPr>
          <p:nvPr/>
        </p:nvCxnSpPr>
        <p:spPr>
          <a:xfrm flipH="1">
            <a:off x="1977398" y="2696937"/>
            <a:ext cx="463168" cy="763144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" name="直接连接符 10"/>
          <p:cNvCxnSpPr>
            <a:stCxn id="7" idx="5"/>
            <a:endCxn id="9" idx="1"/>
          </p:cNvCxnSpPr>
          <p:nvPr/>
        </p:nvCxnSpPr>
        <p:spPr>
          <a:xfrm flipH="1">
            <a:off x="2440566" y="1309132"/>
            <a:ext cx="712768" cy="1235053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2" name="直接连接符 11"/>
          <p:cNvCxnSpPr>
            <a:stCxn id="7" idx="7"/>
            <a:endCxn id="8" idx="1"/>
          </p:cNvCxnSpPr>
          <p:nvPr/>
        </p:nvCxnSpPr>
        <p:spPr>
          <a:xfrm>
            <a:off x="3153334" y="1156380"/>
            <a:ext cx="222877" cy="1154083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3" name="直接连接符 12"/>
          <p:cNvCxnSpPr>
            <a:stCxn id="9" idx="6"/>
          </p:cNvCxnSpPr>
          <p:nvPr/>
        </p:nvCxnSpPr>
        <p:spPr>
          <a:xfrm flipV="1">
            <a:off x="2624954" y="2463215"/>
            <a:ext cx="751257" cy="157346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4" name="直接连接符 13"/>
          <p:cNvCxnSpPr>
            <a:stCxn id="8" idx="4"/>
            <a:endCxn id="6" idx="6"/>
          </p:cNvCxnSpPr>
          <p:nvPr/>
        </p:nvCxnSpPr>
        <p:spPr>
          <a:xfrm flipH="1">
            <a:off x="2009034" y="2494851"/>
            <a:ext cx="1443553" cy="1041606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5" name="矩形 14"/>
          <p:cNvSpPr/>
          <p:nvPr/>
        </p:nvSpPr>
        <p:spPr>
          <a:xfrm>
            <a:off x="2584380" y="620688"/>
            <a:ext cx="29286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zh-CN" alt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燕尾形箭头 1"/>
          <p:cNvSpPr/>
          <p:nvPr/>
        </p:nvSpPr>
        <p:spPr>
          <a:xfrm>
            <a:off x="3995936" y="2185427"/>
            <a:ext cx="1368152" cy="400716"/>
          </a:xfrm>
          <a:prstGeom prst="notchedRightArrow">
            <a:avLst/>
          </a:prstGeom>
          <a:solidFill>
            <a:srgbClr val="FFFFFF"/>
          </a:solidFill>
          <a:ln w="25400" cap="flat">
            <a:solidFill>
              <a:srgbClr val="00CCCC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200" b="0" i="0" u="none" strike="noStrike" cap="none" spc="0" normalizeH="0" baseline="-25000">
              <a:ln>
                <a:noFill/>
              </a:ln>
              <a:solidFill>
                <a:srgbClr val="000000"/>
              </a:solidFill>
              <a:effectLst/>
              <a:uFillTx/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7" name="WordArt 766"/>
          <p:cNvSpPr>
            <a:spLocks noChangeArrowheads="1" noChangeShapeType="1" noTextEdit="1"/>
          </p:cNvSpPr>
          <p:nvPr/>
        </p:nvSpPr>
        <p:spPr bwMode="auto">
          <a:xfrm>
            <a:off x="5965525" y="2802338"/>
            <a:ext cx="292100" cy="2444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zh-CN" altLang="en-US" sz="36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FF00"/>
              </a:solidFill>
              <a:latin typeface="Edwardian Script ITC" panose="030303020407070D0804" pitchFamily="66" charset="0"/>
            </a:endParaRPr>
          </a:p>
        </p:txBody>
      </p:sp>
      <p:sp>
        <p:nvSpPr>
          <p:cNvPr id="18" name="WordArt 766"/>
          <p:cNvSpPr>
            <a:spLocks noChangeArrowheads="1" noChangeShapeType="1" noTextEdit="1"/>
          </p:cNvSpPr>
          <p:nvPr/>
        </p:nvSpPr>
        <p:spPr bwMode="auto">
          <a:xfrm>
            <a:off x="6437310" y="3033763"/>
            <a:ext cx="292100" cy="2444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zh-CN" altLang="en-US" sz="36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FF00"/>
              </a:solidFill>
              <a:latin typeface="Edwardian Script ITC" panose="030303020407070D0804" pitchFamily="66" charset="0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5897466" y="2882831"/>
            <a:ext cx="216024" cy="216024"/>
          </a:xfrm>
          <a:prstGeom prst="ellipse">
            <a:avLst/>
          </a:prstGeom>
          <a:noFill/>
          <a:ln w="381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200" b="0" i="0" u="none" strike="noStrike" cap="none" spc="0" normalizeH="0" baseline="-25000">
              <a:ln>
                <a:noFill/>
              </a:ln>
              <a:solidFill>
                <a:srgbClr val="000000"/>
              </a:solidFill>
              <a:effectLst/>
              <a:uFillTx/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7107702" y="3156000"/>
            <a:ext cx="216024" cy="216024"/>
          </a:xfrm>
          <a:prstGeom prst="ellipse">
            <a:avLst/>
          </a:prstGeom>
          <a:solidFill>
            <a:schemeClr val="tx1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200" b="0" i="0" u="none" strike="noStrike" cap="none" spc="0" normalizeH="0" baseline="-25000">
              <a:ln>
                <a:noFill/>
              </a:ln>
              <a:solidFill>
                <a:srgbClr val="000000"/>
              </a:solidFill>
              <a:effectLst/>
              <a:uFillTx/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7449031" y="1733213"/>
            <a:ext cx="216024" cy="216024"/>
          </a:xfrm>
          <a:prstGeom prst="ellipse">
            <a:avLst/>
          </a:prstGeom>
          <a:noFill/>
          <a:ln w="381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200" b="0" i="0" u="none" strike="noStrike" cap="none" spc="0" normalizeH="0" baseline="-25000">
              <a:ln>
                <a:noFill/>
              </a:ln>
              <a:solidFill>
                <a:srgbClr val="000000"/>
              </a:solidFill>
              <a:effectLst/>
              <a:uFillTx/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6513386" y="1966935"/>
            <a:ext cx="216024" cy="216024"/>
          </a:xfrm>
          <a:prstGeom prst="ellipse">
            <a:avLst/>
          </a:prstGeom>
          <a:noFill/>
          <a:ln w="381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200" b="0" i="0" u="none" strike="noStrike" cap="none" spc="0" normalizeH="0" baseline="-25000">
              <a:ln>
                <a:noFill/>
              </a:ln>
              <a:solidFill>
                <a:srgbClr val="000000"/>
              </a:solidFill>
              <a:effectLst/>
              <a:uFillTx/>
              <a:latin typeface="Garamond"/>
              <a:ea typeface="Garamond"/>
              <a:cs typeface="Garamond"/>
              <a:sym typeface="Garamond"/>
            </a:endParaRPr>
          </a:p>
        </p:txBody>
      </p:sp>
      <p:cxnSp>
        <p:nvCxnSpPr>
          <p:cNvPr id="23" name="直接连接符 22"/>
          <p:cNvCxnSpPr>
            <a:stCxn id="22" idx="3"/>
            <a:endCxn id="19" idx="7"/>
          </p:cNvCxnSpPr>
          <p:nvPr/>
        </p:nvCxnSpPr>
        <p:spPr>
          <a:xfrm flipH="1">
            <a:off x="6081854" y="2151323"/>
            <a:ext cx="463168" cy="763144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4" name="直接连接符 23"/>
          <p:cNvCxnSpPr>
            <a:stCxn id="20" idx="5"/>
            <a:endCxn id="22" idx="1"/>
          </p:cNvCxnSpPr>
          <p:nvPr/>
        </p:nvCxnSpPr>
        <p:spPr>
          <a:xfrm flipH="1" flipV="1">
            <a:off x="6545022" y="1998571"/>
            <a:ext cx="747068" cy="1341817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5" name="直接连接符 24"/>
          <p:cNvCxnSpPr/>
          <p:nvPr/>
        </p:nvCxnSpPr>
        <p:spPr>
          <a:xfrm flipV="1">
            <a:off x="7292090" y="1841225"/>
            <a:ext cx="188577" cy="1422787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6" name="直接连接符 25"/>
          <p:cNvCxnSpPr>
            <a:stCxn id="22" idx="6"/>
          </p:cNvCxnSpPr>
          <p:nvPr/>
        </p:nvCxnSpPr>
        <p:spPr>
          <a:xfrm flipV="1">
            <a:off x="6729410" y="1917601"/>
            <a:ext cx="751257" cy="157346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7" name="直接连接符 26"/>
          <p:cNvCxnSpPr>
            <a:stCxn id="21" idx="4"/>
            <a:endCxn id="19" idx="6"/>
          </p:cNvCxnSpPr>
          <p:nvPr/>
        </p:nvCxnSpPr>
        <p:spPr>
          <a:xfrm flipH="1">
            <a:off x="6113490" y="1949237"/>
            <a:ext cx="1443553" cy="1041606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5" name="矩形 34"/>
          <p:cNvSpPr/>
          <p:nvPr/>
        </p:nvSpPr>
        <p:spPr>
          <a:xfrm>
            <a:off x="7449031" y="2931543"/>
            <a:ext cx="29286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zh-CN" alt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2440566" y="3854270"/>
            <a:ext cx="4736811" cy="50270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4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Rigidity but not global rigidity</a:t>
            </a:r>
            <a:endParaRPr lang="zh-CN" altLang="en-US" sz="40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989436" y="5782072"/>
            <a:ext cx="2686836" cy="91307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Network localizability</a:t>
            </a:r>
            <a:endParaRPr lang="zh-CN" altLang="en-US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4908625" y="5828298"/>
            <a:ext cx="2686836" cy="91307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Node localizability</a:t>
            </a:r>
            <a:endParaRPr lang="zh-CN" altLang="en-US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3" name="燕尾形箭头 32"/>
          <p:cNvSpPr/>
          <p:nvPr/>
        </p:nvSpPr>
        <p:spPr>
          <a:xfrm>
            <a:off x="3676272" y="6284833"/>
            <a:ext cx="1003740" cy="241806"/>
          </a:xfrm>
          <a:prstGeom prst="notchedRightArrow">
            <a:avLst/>
          </a:prstGeom>
          <a:solidFill>
            <a:srgbClr val="FFFFFF"/>
          </a:solidFill>
          <a:ln w="25400" cap="flat">
            <a:solidFill>
              <a:srgbClr val="00CCCC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200" b="0" i="0" u="none" strike="noStrike" cap="none" spc="0" normalizeH="0" baseline="-25000">
              <a:ln>
                <a:noFill/>
              </a:ln>
              <a:solidFill>
                <a:srgbClr val="000000"/>
              </a:solidFill>
              <a:effectLst/>
              <a:uFillTx/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52334" y="4509120"/>
            <a:ext cx="8415122" cy="132343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CN" sz="4000" b="1" dirty="0">
                <a:solidFill>
                  <a:srgbClr val="000000"/>
                </a:solidFill>
              </a:rPr>
              <a:t>Theorem 1</a:t>
            </a:r>
            <a:r>
              <a:rPr lang="en-US" altLang="zh-CN" sz="4000" dirty="0">
                <a:solidFill>
                  <a:srgbClr val="000000"/>
                </a:solidFill>
              </a:rPr>
              <a:t>. </a:t>
            </a:r>
            <a:endParaRPr lang="en-US" altLang="zh-CN" sz="4000" dirty="0" smtClean="0">
              <a:solidFill>
                <a:srgbClr val="000000"/>
              </a:solidFill>
            </a:endParaRPr>
          </a:p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CN" sz="4000" dirty="0" smtClean="0">
                <a:solidFill>
                  <a:srgbClr val="000000"/>
                </a:solidFill>
              </a:rPr>
              <a:t>     A </a:t>
            </a:r>
            <a:r>
              <a:rPr lang="en-US" altLang="zh-CN" sz="4000" dirty="0">
                <a:solidFill>
                  <a:srgbClr val="000000"/>
                </a:solidFill>
              </a:rPr>
              <a:t>graph with n ≥4 vertices is globally rigid in 2 dimensions </a:t>
            </a:r>
            <a:endParaRPr lang="en-US" altLang="zh-CN" sz="4000" dirty="0" smtClean="0">
              <a:solidFill>
                <a:srgbClr val="000000"/>
              </a:solidFill>
            </a:endParaRPr>
          </a:p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CN" sz="4000" dirty="0" smtClean="0">
                <a:solidFill>
                  <a:srgbClr val="000000"/>
                </a:solidFill>
              </a:rPr>
              <a:t>if and </a:t>
            </a:r>
            <a:r>
              <a:rPr lang="en-US" altLang="zh-CN" sz="4000" dirty="0">
                <a:solidFill>
                  <a:srgbClr val="000000"/>
                </a:solidFill>
              </a:rPr>
              <a:t>only if it is 3-connected and redundantly rigid</a:t>
            </a:r>
            <a:r>
              <a:rPr lang="en-US" altLang="zh-CN" dirty="0">
                <a:solidFill>
                  <a:srgbClr val="000000"/>
                </a:solidFill>
              </a:rPr>
              <a:t>. </a:t>
            </a:r>
            <a:endParaRPr kumimoji="0" lang="zh-CN" altLang="en-US" sz="2200" b="0" i="0" u="none" strike="noStrike" cap="none" spc="0" normalizeH="0" baseline="-25000" dirty="0">
              <a:ln>
                <a:noFill/>
              </a:ln>
              <a:solidFill>
                <a:srgbClr val="000000"/>
              </a:solidFill>
              <a:effectLst/>
              <a:uFillTx/>
              <a:latin typeface="Garamond"/>
              <a:ea typeface="Garamond"/>
              <a:cs typeface="Garamond"/>
              <a:sym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11444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0" presetClass="entr" presetSubtype="0" decel="100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0" presetClass="entr" presetSubtype="0" decel="100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" grpId="0" animBg="1"/>
      <p:bldP spid="5" grpId="0" animBg="1"/>
      <p:bldP spid="17" grpId="0" animBg="1"/>
      <p:bldP spid="18" grpId="0" animBg="1"/>
      <p:bldP spid="36" grpId="0"/>
      <p:bldP spid="31" grpId="0"/>
      <p:bldP spid="37" grpId="0"/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fld id="{86CB4B4D-7CA3-9044-876B-883B54F8677D}" type="slidenum">
              <a:rPr>
                <a:solidFill>
                  <a:srgbClr val="CC3300"/>
                </a:solidFill>
              </a:rPr>
              <a:t>6</a:t>
            </a:fld>
            <a:endParaRPr>
              <a:solidFill>
                <a:srgbClr val="CC3300"/>
              </a:solidFill>
            </a:endParaRPr>
          </a:p>
        </p:txBody>
      </p:sp>
      <p:sp>
        <p:nvSpPr>
          <p:cNvPr id="34" name="Shape 34"/>
          <p:cNvSpPr/>
          <p:nvPr/>
        </p:nvSpPr>
        <p:spPr>
          <a:xfrm>
            <a:off x="415925" y="253273"/>
            <a:ext cx="8242300" cy="5443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6037" tIns="46037" rIns="46037" bIns="46037" anchor="ctr">
            <a:spAutoFit/>
          </a:bodyPr>
          <a:lstStyle>
            <a:lvl1pPr>
              <a:defRPr sz="4400" b="1" i="1">
                <a:solidFill>
                  <a:srgbClr val="CC33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 i="0" baseline="0">
                <a:solidFill>
                  <a:srgbClr val="000000"/>
                </a:solidFill>
                <a:effectLst/>
              </a:defRPr>
            </a:pPr>
            <a:r>
              <a:rPr lang="en-US" sz="4400" b="1" i="1" baseline="-25000" dirty="0" smtClean="0">
                <a:solidFill>
                  <a:srgbClr val="CC33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Analysis of graph model</a:t>
            </a:r>
            <a:endParaRPr sz="4400" b="1" i="1" baseline="-25000" dirty="0">
              <a:solidFill>
                <a:srgbClr val="CC3300"/>
              </a:solidFill>
              <a:effectLst>
                <a:outerShdw blurRad="12700" dist="25400" dir="2700000" rotWithShape="0">
                  <a:srgbClr val="DDDDDD"/>
                </a:outerShdw>
              </a:effectLst>
            </a:endParaRPr>
          </a:p>
        </p:txBody>
      </p:sp>
      <p:sp>
        <p:nvSpPr>
          <p:cNvPr id="563" name="WordArt 766"/>
          <p:cNvSpPr>
            <a:spLocks noChangeArrowheads="1" noChangeShapeType="1" noTextEdit="1"/>
          </p:cNvSpPr>
          <p:nvPr/>
        </p:nvSpPr>
        <p:spPr bwMode="auto">
          <a:xfrm>
            <a:off x="7143083" y="3835371"/>
            <a:ext cx="292100" cy="2444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zh-CN" altLang="en-US" sz="36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FF00"/>
              </a:solidFill>
              <a:latin typeface="Edwardian Script ITC" panose="030303020407070D0804" pitchFamily="66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05615" y="1007638"/>
            <a:ext cx="4238661" cy="4206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3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NECESSARY </a:t>
            </a:r>
            <a:r>
              <a:rPr lang="en-US" altLang="zh-CN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CONDITIONS</a:t>
            </a:r>
            <a:endParaRPr lang="zh-CN" altLang="en-US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Shape 25"/>
          <p:cNvSpPr txBox="1">
            <a:spLocks/>
          </p:cNvSpPr>
          <p:nvPr/>
        </p:nvSpPr>
        <p:spPr>
          <a:xfrm>
            <a:off x="602728" y="1428266"/>
            <a:ext cx="8289751" cy="42484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 fontScale="85000" lnSpcReduction="20000"/>
          </a:bodyPr>
          <a:lstStyle>
            <a:lvl1pPr marL="342900" indent="-342900">
              <a:spcBef>
                <a:spcPts val="600"/>
              </a:spcBef>
              <a:buClr>
                <a:srgbClr val="CC3300"/>
              </a:buClr>
              <a:buSzPct val="100000"/>
              <a:buFont typeface="Wingdings"/>
              <a:buChar char="✓"/>
              <a:defRPr sz="2800">
                <a:latin typeface="Arial"/>
                <a:ea typeface="Arial"/>
                <a:cs typeface="Arial"/>
                <a:sym typeface="Arial"/>
              </a:defRPr>
            </a:lvl1pPr>
            <a:lvl2pPr marL="790575" indent="-333375">
              <a:spcBef>
                <a:spcPts val="600"/>
              </a:spcBef>
              <a:buClr>
                <a:srgbClr val="CC3300"/>
              </a:buClr>
              <a:buSzPct val="100000"/>
              <a:buFont typeface="Wingdings"/>
              <a:buChar char="➢"/>
              <a:defRPr sz="2800">
                <a:latin typeface="Arial"/>
                <a:ea typeface="Arial"/>
                <a:cs typeface="Arial"/>
                <a:sym typeface="Arial"/>
              </a:defRPr>
            </a:lvl2pPr>
            <a:lvl3pPr marL="1234439" indent="-320039">
              <a:spcBef>
                <a:spcPts val="600"/>
              </a:spcBef>
              <a:buClr>
                <a:srgbClr val="CC3300"/>
              </a:buClr>
              <a:buSzPct val="100000"/>
              <a:buFont typeface="Wingdings"/>
              <a:buChar char="–"/>
              <a:defRPr sz="2800">
                <a:latin typeface="Arial"/>
                <a:ea typeface="Arial"/>
                <a:cs typeface="Arial"/>
                <a:sym typeface="Arial"/>
              </a:defRPr>
            </a:lvl3pPr>
            <a:lvl4pPr marL="1727200" indent="-355600">
              <a:spcBef>
                <a:spcPts val="600"/>
              </a:spcBef>
              <a:buClr>
                <a:srgbClr val="CC3300"/>
              </a:buClr>
              <a:buSzPct val="100000"/>
              <a:buFont typeface="Wingdings"/>
              <a:buChar char="o"/>
              <a:defRPr sz="2800">
                <a:latin typeface="Arial"/>
                <a:ea typeface="Arial"/>
                <a:cs typeface="Arial"/>
                <a:sym typeface="Arial"/>
              </a:defRPr>
            </a:lvl4pPr>
            <a:lvl5pPr marL="2228850" indent="-400050">
              <a:spcBef>
                <a:spcPts val="600"/>
              </a:spcBef>
              <a:buClr>
                <a:srgbClr val="CC3300"/>
              </a:buClr>
              <a:buSzPct val="100000"/>
              <a:buFont typeface="Wingdings"/>
              <a:buChar char="✓"/>
              <a:defRPr sz="2800">
                <a:latin typeface="Arial"/>
                <a:ea typeface="Arial"/>
                <a:cs typeface="Arial"/>
                <a:sym typeface="Arial"/>
              </a:defRPr>
            </a:lvl5pPr>
            <a:lvl6pPr marL="2686050" indent="-400050">
              <a:spcBef>
                <a:spcPts val="600"/>
              </a:spcBef>
              <a:buClr>
                <a:srgbClr val="CC3300"/>
              </a:buClr>
              <a:buSzPct val="100000"/>
              <a:buFont typeface="Wingdings"/>
              <a:buChar char="•"/>
              <a:defRPr sz="2800">
                <a:latin typeface="Arial"/>
                <a:ea typeface="Arial"/>
                <a:cs typeface="Arial"/>
                <a:sym typeface="Arial"/>
              </a:defRPr>
            </a:lvl6pPr>
            <a:lvl7pPr marL="3143250" indent="-400050">
              <a:spcBef>
                <a:spcPts val="600"/>
              </a:spcBef>
              <a:buClr>
                <a:srgbClr val="CC3300"/>
              </a:buClr>
              <a:buSzPct val="100000"/>
              <a:buFont typeface="Wingdings"/>
              <a:buChar char="•"/>
              <a:defRPr sz="2800">
                <a:latin typeface="Arial"/>
                <a:ea typeface="Arial"/>
                <a:cs typeface="Arial"/>
                <a:sym typeface="Arial"/>
              </a:defRPr>
            </a:lvl7pPr>
            <a:lvl8pPr marL="3600450" indent="-400050">
              <a:spcBef>
                <a:spcPts val="600"/>
              </a:spcBef>
              <a:buClr>
                <a:srgbClr val="CC3300"/>
              </a:buClr>
              <a:buSzPct val="100000"/>
              <a:buFont typeface="Wingdings"/>
              <a:buChar char="•"/>
              <a:defRPr sz="2800">
                <a:latin typeface="Arial"/>
                <a:ea typeface="Arial"/>
                <a:cs typeface="Arial"/>
                <a:sym typeface="Arial"/>
              </a:defRPr>
            </a:lvl8pPr>
            <a:lvl9pPr marL="4057650" indent="-400050">
              <a:spcBef>
                <a:spcPts val="600"/>
              </a:spcBef>
              <a:buClr>
                <a:srgbClr val="CC3300"/>
              </a:buClr>
              <a:buSzPct val="100000"/>
              <a:buFont typeface="Wingdings"/>
              <a:buChar char="•"/>
              <a:defRPr sz="28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Font typeface="Wingdings"/>
              <a:buChar char="❑"/>
              <a:defRPr sz="1800"/>
            </a:pPr>
            <a:endParaRPr lang="en-US" sz="2400" b="1" baseline="0" dirty="0" smtClean="0">
              <a:effectLst>
                <a:outerShdw blurRad="12700" dist="25400" dir="2700000" rotWithShape="0">
                  <a:srgbClr val="DDDDDD"/>
                </a:outerShdw>
              </a:effectLst>
              <a:latin typeface="Eras Demi ITC"/>
              <a:ea typeface="Eras Demi ITC"/>
              <a:cs typeface="Eras Demi ITC"/>
              <a:sym typeface="Eras Demi ITC"/>
            </a:endParaRPr>
          </a:p>
          <a:p>
            <a:pPr>
              <a:lnSpc>
                <a:spcPct val="200000"/>
              </a:lnSpc>
              <a:spcBef>
                <a:spcPts val="400"/>
              </a:spcBef>
              <a:buFont typeface="Wingdings" pitchFamily="2" charset="2"/>
              <a:buChar char="Ø"/>
              <a:defRPr sz="1800"/>
            </a:pPr>
            <a:r>
              <a:rPr lang="en-US" altLang="zh-CN" sz="4000" b="1" baseline="0" dirty="0" smtClean="0">
                <a:effectLst>
                  <a:outerShdw blurRad="12700" dist="25400" dir="2700000" rotWithShape="0">
                    <a:srgbClr val="DDDDDD"/>
                  </a:outerShdw>
                </a:effectLst>
                <a:latin typeface="Eras Demi ITC"/>
                <a:ea typeface="Rockwell"/>
                <a:cs typeface="Rockwell"/>
                <a:sym typeface="Eras Demi ITC"/>
              </a:rPr>
              <a:t>Necessity </a:t>
            </a:r>
            <a:r>
              <a:rPr lang="en-US" altLang="zh-CN" sz="4000" b="1" baseline="0" dirty="0">
                <a:effectLst>
                  <a:outerShdw blurRad="12700" dist="25400" dir="2700000" rotWithShape="0">
                    <a:srgbClr val="DDDDDD"/>
                  </a:outerShdw>
                </a:effectLst>
                <a:latin typeface="Eras Demi ITC"/>
                <a:ea typeface="Rockwell"/>
                <a:cs typeface="Rockwell"/>
                <a:sym typeface="Eras Demi ITC"/>
              </a:rPr>
              <a:t>of 3 Vertex-disjoint </a:t>
            </a:r>
            <a:r>
              <a:rPr lang="en-US" altLang="zh-CN" sz="4000" b="1" baseline="0" dirty="0" smtClean="0">
                <a:effectLst>
                  <a:outerShdw blurRad="12700" dist="25400" dir="2700000" rotWithShape="0">
                    <a:srgbClr val="DDDDDD"/>
                  </a:outerShdw>
                </a:effectLst>
                <a:latin typeface="Eras Demi ITC"/>
                <a:ea typeface="Rockwell"/>
                <a:cs typeface="Rockwell"/>
                <a:sym typeface="Eras Demi ITC"/>
              </a:rPr>
              <a:t>Paths(3C)</a:t>
            </a:r>
            <a:endParaRPr lang="en-US" altLang="zh-CN" sz="4000" baseline="0" dirty="0">
              <a:effectLst>
                <a:outerShdw blurRad="12700" dist="25400" dir="2700000" rotWithShape="0">
                  <a:srgbClr val="DDDDDD"/>
                </a:outerShdw>
              </a:effectLst>
              <a:latin typeface="Rockwell"/>
              <a:ea typeface="Rockwell"/>
              <a:cs typeface="Rockwell"/>
              <a:sym typeface="Rockwell"/>
            </a:endParaRPr>
          </a:p>
          <a:p>
            <a:pPr marL="0" indent="0">
              <a:lnSpc>
                <a:spcPct val="200000"/>
              </a:lnSpc>
              <a:spcBef>
                <a:spcPts val="400"/>
              </a:spcBef>
              <a:buNone/>
              <a:defRPr sz="1800"/>
            </a:pPr>
            <a:endParaRPr lang="en-US" sz="4000" b="1" baseline="0" dirty="0" smtClean="0">
              <a:solidFill>
                <a:schemeClr val="tx1"/>
              </a:solidFill>
              <a:effectLst>
                <a:outerShdw blurRad="12700" dist="25400" dir="2700000" rotWithShape="0">
                  <a:srgbClr val="DDDDDD"/>
                </a:outerShdw>
              </a:effectLst>
              <a:latin typeface="Eras Demi ITC"/>
              <a:ea typeface="Eras Demi ITC"/>
              <a:cs typeface="Eras Demi ITC"/>
              <a:sym typeface="Eras Demi ITC"/>
            </a:endParaRPr>
          </a:p>
          <a:p>
            <a:pPr>
              <a:lnSpc>
                <a:spcPct val="200000"/>
              </a:lnSpc>
              <a:spcBef>
                <a:spcPts val="400"/>
              </a:spcBef>
              <a:buFont typeface="Wingdings" pitchFamily="2" charset="2"/>
              <a:buChar char="Ø"/>
              <a:defRPr sz="1800"/>
            </a:pPr>
            <a:endParaRPr lang="en-US" sz="4000" b="1" baseline="0" dirty="0" smtClean="0">
              <a:solidFill>
                <a:schemeClr val="tx1"/>
              </a:solidFill>
              <a:effectLst>
                <a:outerShdw blurRad="12700" dist="25400" dir="2700000" rotWithShape="0">
                  <a:srgbClr val="DDDDDD"/>
                </a:outerShdw>
              </a:effectLst>
              <a:latin typeface="Eras Demi ITC"/>
              <a:ea typeface="Eras Demi ITC"/>
              <a:cs typeface="Eras Demi ITC"/>
              <a:sym typeface="Eras Demi ITC"/>
            </a:endParaRPr>
          </a:p>
          <a:p>
            <a:pPr>
              <a:lnSpc>
                <a:spcPct val="200000"/>
              </a:lnSpc>
              <a:spcBef>
                <a:spcPts val="400"/>
              </a:spcBef>
              <a:buFont typeface="Wingdings" pitchFamily="2" charset="2"/>
              <a:buChar char="Ø"/>
              <a:defRPr sz="1800"/>
            </a:pPr>
            <a:r>
              <a:rPr lang="en-US" sz="4000" b="1" baseline="0" dirty="0" smtClean="0">
                <a:solidFill>
                  <a:schemeClr val="tx1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Eras Demi ITC"/>
                <a:ea typeface="Eras Demi ITC"/>
                <a:cs typeface="Eras Demi ITC"/>
                <a:sym typeface="Eras Demi ITC"/>
              </a:rPr>
              <a:t>Necessity </a:t>
            </a:r>
            <a:r>
              <a:rPr lang="en-US" sz="4000" b="1" baseline="0" dirty="0">
                <a:solidFill>
                  <a:schemeClr val="tx1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Eras Demi ITC"/>
                <a:ea typeface="Eras Demi ITC"/>
                <a:cs typeface="Eras Demi ITC"/>
                <a:sym typeface="Eras Demi ITC"/>
              </a:rPr>
              <a:t>of Redundant </a:t>
            </a:r>
            <a:r>
              <a:rPr lang="en-US" sz="4000" b="1" baseline="0" dirty="0" smtClean="0">
                <a:solidFill>
                  <a:schemeClr val="tx1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Eras Demi ITC"/>
                <a:ea typeface="Eras Demi ITC"/>
                <a:cs typeface="Eras Demi ITC"/>
                <a:sym typeface="Eras Demi ITC"/>
              </a:rPr>
              <a:t>Rigidity(RR)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65963" y="4203672"/>
            <a:ext cx="3963279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CN" sz="3600" dirty="0">
                <a:solidFill>
                  <a:srgbClr val="000000"/>
                </a:solidFill>
              </a:rPr>
              <a:t>Not redundantly rigid</a:t>
            </a:r>
            <a:endParaRPr kumimoji="0" lang="zh-CN" altLang="en-US" sz="3600" b="0" i="0" u="none" strike="noStrike" cap="none" spc="0" normalizeH="0" baseline="-25000" dirty="0">
              <a:ln>
                <a:noFill/>
              </a:ln>
              <a:solidFill>
                <a:srgbClr val="000000"/>
              </a:solidFill>
              <a:effectLst/>
              <a:uFillTx/>
              <a:sym typeface="Garamond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6904" y="2794148"/>
            <a:ext cx="6323810" cy="1409524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563888" y="5753622"/>
            <a:ext cx="146065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RR3C</a:t>
            </a:r>
            <a:endParaRPr lang="zh-CN" alt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1444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>
            <a:off x="415925" y="253273"/>
            <a:ext cx="8242300" cy="5443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6037" tIns="46037" rIns="46037" bIns="46037" anchor="ctr">
            <a:spAutoFit/>
          </a:bodyPr>
          <a:lstStyle>
            <a:lvl1pPr>
              <a:defRPr sz="4400" b="1" i="1">
                <a:solidFill>
                  <a:srgbClr val="CC33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 i="0" baseline="0">
                <a:solidFill>
                  <a:srgbClr val="000000"/>
                </a:solidFill>
                <a:effectLst/>
              </a:defRPr>
            </a:pPr>
            <a:r>
              <a:rPr lang="en-US" sz="4400" b="1" i="1" baseline="-25000" dirty="0" smtClean="0">
                <a:solidFill>
                  <a:srgbClr val="CC33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Analysis of graph model</a:t>
            </a:r>
            <a:endParaRPr sz="4400" b="1" i="1" baseline="-25000" dirty="0">
              <a:solidFill>
                <a:srgbClr val="CC3300"/>
              </a:solidFill>
              <a:effectLst>
                <a:outerShdw blurRad="12700" dist="25400" dir="2700000" rotWithShape="0">
                  <a:srgbClr val="DDDDDD"/>
                </a:outerShdw>
              </a:effectLst>
            </a:endParaRPr>
          </a:p>
        </p:txBody>
      </p:sp>
      <p:sp>
        <p:nvSpPr>
          <p:cNvPr id="5" name="矩形 4"/>
          <p:cNvSpPr/>
          <p:nvPr/>
        </p:nvSpPr>
        <p:spPr>
          <a:xfrm>
            <a:off x="459127" y="1007638"/>
            <a:ext cx="4331635" cy="4206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SUFFICIENT CONDITIONS</a:t>
            </a:r>
            <a:endParaRPr lang="zh-CN" altLang="en-US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8817" y="1725776"/>
            <a:ext cx="8155436" cy="144654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CN" sz="4400" dirty="0">
                <a:solidFill>
                  <a:srgbClr val="000000"/>
                </a:solidFill>
              </a:rPr>
              <a:t> </a:t>
            </a:r>
            <a:r>
              <a:rPr lang="en-US" altLang="zh-CN" sz="4400" dirty="0" smtClean="0">
                <a:solidFill>
                  <a:srgbClr val="000000"/>
                </a:solidFill>
              </a:rPr>
              <a:t>A.  If a </a:t>
            </a:r>
            <a:r>
              <a:rPr lang="en-US" altLang="zh-CN" sz="4400" dirty="0">
                <a:solidFill>
                  <a:srgbClr val="000000"/>
                </a:solidFill>
              </a:rPr>
              <a:t>vertex belongs to the </a:t>
            </a:r>
            <a:r>
              <a:rPr lang="en-US" altLang="zh-CN" sz="4400" dirty="0" smtClean="0">
                <a:solidFill>
                  <a:srgbClr val="000000"/>
                </a:solidFill>
              </a:rPr>
              <a:t>globally </a:t>
            </a:r>
            <a:r>
              <a:rPr lang="en-US" altLang="zh-CN" sz="4400" dirty="0">
                <a:solidFill>
                  <a:srgbClr val="000000"/>
                </a:solidFill>
              </a:rPr>
              <a:t>rigid </a:t>
            </a:r>
            <a:r>
              <a:rPr lang="en-US" altLang="zh-CN" sz="4400" dirty="0" smtClean="0">
                <a:solidFill>
                  <a:srgbClr val="000000"/>
                </a:solidFill>
              </a:rPr>
              <a:t>graph </a:t>
            </a:r>
            <a:r>
              <a:rPr lang="en-US" altLang="zh-CN" sz="4400" dirty="0">
                <a:solidFill>
                  <a:srgbClr val="000000"/>
                </a:solidFill>
              </a:rPr>
              <a:t>of </a:t>
            </a:r>
            <a:r>
              <a:rPr lang="en-US" altLang="zh-CN" sz="4400" dirty="0" smtClean="0">
                <a:solidFill>
                  <a:srgbClr val="000000"/>
                </a:solidFill>
              </a:rPr>
              <a:t>G</a:t>
            </a:r>
          </a:p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CN" sz="4400" dirty="0" smtClean="0">
                <a:solidFill>
                  <a:srgbClr val="000000"/>
                </a:solidFill>
              </a:rPr>
              <a:t>that </a:t>
            </a:r>
            <a:r>
              <a:rPr lang="en-US" altLang="zh-CN" sz="4400" dirty="0">
                <a:solidFill>
                  <a:srgbClr val="000000"/>
                </a:solidFill>
              </a:rPr>
              <a:t>contains at least 3 </a:t>
            </a:r>
            <a:r>
              <a:rPr lang="en-US" altLang="zh-CN" sz="4400" dirty="0" smtClean="0">
                <a:solidFill>
                  <a:srgbClr val="000000"/>
                </a:solidFill>
              </a:rPr>
              <a:t>beacons,  it </a:t>
            </a:r>
            <a:r>
              <a:rPr lang="en-US" altLang="zh-CN" sz="4400" dirty="0">
                <a:solidFill>
                  <a:srgbClr val="000000"/>
                </a:solidFill>
              </a:rPr>
              <a:t>is uniquely </a:t>
            </a:r>
            <a:endParaRPr lang="en-US" altLang="zh-CN" sz="4400" dirty="0" smtClean="0">
              <a:solidFill>
                <a:srgbClr val="000000"/>
              </a:solidFill>
            </a:endParaRPr>
          </a:p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CN" sz="4400" dirty="0" smtClean="0">
                <a:solidFill>
                  <a:srgbClr val="000000"/>
                </a:solidFill>
              </a:rPr>
              <a:t>localizable(TRI)</a:t>
            </a:r>
            <a:endParaRPr kumimoji="0" lang="zh-CN" altLang="en-US" sz="4400" b="0" i="0" u="none" strike="noStrike" cap="none" spc="0" normalizeH="0" baseline="-25000" dirty="0">
              <a:ln>
                <a:noFill/>
              </a:ln>
              <a:solidFill>
                <a:srgbClr val="000000"/>
              </a:solidFill>
              <a:effectLst/>
              <a:uFillTx/>
              <a:sym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93798295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>
            <a:off x="415925" y="253273"/>
            <a:ext cx="8242300" cy="5443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6037" tIns="46037" rIns="46037" bIns="46037" anchor="ctr">
            <a:spAutoFit/>
          </a:bodyPr>
          <a:lstStyle>
            <a:lvl1pPr>
              <a:defRPr sz="4400" b="1" i="1">
                <a:solidFill>
                  <a:srgbClr val="CC33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 i="0" baseline="0">
                <a:solidFill>
                  <a:srgbClr val="000000"/>
                </a:solidFill>
                <a:effectLst/>
              </a:defRPr>
            </a:pPr>
            <a:r>
              <a:rPr lang="en-US" sz="4400" b="1" i="1" baseline="-25000" dirty="0" smtClean="0">
                <a:solidFill>
                  <a:srgbClr val="CC33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Analysis of graph model</a:t>
            </a:r>
            <a:endParaRPr sz="4400" b="1" i="1" baseline="-25000" dirty="0">
              <a:solidFill>
                <a:srgbClr val="CC3300"/>
              </a:solidFill>
              <a:effectLst>
                <a:outerShdw blurRad="12700" dist="25400" dir="2700000" rotWithShape="0">
                  <a:srgbClr val="DDDDDD"/>
                </a:outerShdw>
              </a:effectLst>
            </a:endParaRPr>
          </a:p>
        </p:txBody>
      </p:sp>
      <p:sp>
        <p:nvSpPr>
          <p:cNvPr id="5" name="矩形 4"/>
          <p:cNvSpPr/>
          <p:nvPr/>
        </p:nvSpPr>
        <p:spPr>
          <a:xfrm>
            <a:off x="459127" y="1007638"/>
            <a:ext cx="4331635" cy="4206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SUFFICIENT CONDITIONS</a:t>
            </a:r>
            <a:endParaRPr lang="zh-CN" altLang="en-US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8817" y="4421045"/>
            <a:ext cx="7858881" cy="167225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CN" sz="4400" dirty="0">
                <a:solidFill>
                  <a:srgbClr val="000000"/>
                </a:solidFill>
              </a:rPr>
              <a:t> </a:t>
            </a:r>
            <a:r>
              <a:rPr lang="en-US" altLang="zh-CN" sz="4400" dirty="0" smtClean="0">
                <a:solidFill>
                  <a:srgbClr val="000000"/>
                </a:solidFill>
              </a:rPr>
              <a:t>B</a:t>
            </a:r>
            <a:r>
              <a:rPr lang="en-US" altLang="zh-CN" sz="4400" dirty="0">
                <a:solidFill>
                  <a:srgbClr val="000000"/>
                </a:solidFill>
              </a:rPr>
              <a:t>. If a </a:t>
            </a:r>
            <a:r>
              <a:rPr lang="en-US" altLang="zh-CN" sz="4400" dirty="0" smtClean="0">
                <a:solidFill>
                  <a:srgbClr val="000000"/>
                </a:solidFill>
              </a:rPr>
              <a:t>vertex </a:t>
            </a:r>
            <a:r>
              <a:rPr lang="en-US" altLang="zh-CN" sz="4400" dirty="0">
                <a:solidFill>
                  <a:srgbClr val="000000"/>
                </a:solidFill>
              </a:rPr>
              <a:t>belongs to a globally rigid </a:t>
            </a:r>
            <a:r>
              <a:rPr lang="en-US" altLang="zh-CN" sz="4400" dirty="0" smtClean="0">
                <a:solidFill>
                  <a:srgbClr val="000000"/>
                </a:solidFill>
              </a:rPr>
              <a:t>graph </a:t>
            </a:r>
            <a:r>
              <a:rPr lang="en-US" altLang="zh-CN" sz="4400" dirty="0">
                <a:solidFill>
                  <a:srgbClr val="000000"/>
                </a:solidFill>
              </a:rPr>
              <a:t>of </a:t>
            </a:r>
            <a:r>
              <a:rPr lang="en-US" altLang="zh-CN" sz="4400" dirty="0" smtClean="0">
                <a:solidFill>
                  <a:srgbClr val="000000"/>
                </a:solidFill>
              </a:rPr>
              <a:t>G’</a:t>
            </a:r>
            <a:r>
              <a:rPr lang="en-US" altLang="zh-CN" sz="4400" baseline="0" dirty="0" smtClean="0">
                <a:solidFill>
                  <a:srgbClr val="000000"/>
                </a:solidFill>
              </a:rPr>
              <a:t> </a:t>
            </a:r>
          </a:p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CN" sz="4400" dirty="0" smtClean="0">
                <a:solidFill>
                  <a:srgbClr val="000000"/>
                </a:solidFill>
              </a:rPr>
              <a:t>that </a:t>
            </a:r>
            <a:r>
              <a:rPr lang="en-US" altLang="zh-CN" sz="4400" dirty="0">
                <a:solidFill>
                  <a:srgbClr val="000000"/>
                </a:solidFill>
              </a:rPr>
              <a:t>contains at least 3 </a:t>
            </a:r>
            <a:r>
              <a:rPr lang="en-US" altLang="zh-CN" sz="4400" dirty="0" smtClean="0">
                <a:solidFill>
                  <a:srgbClr val="000000"/>
                </a:solidFill>
              </a:rPr>
              <a:t>beacons,  it </a:t>
            </a:r>
            <a:r>
              <a:rPr lang="en-US" altLang="zh-CN" sz="4400" dirty="0">
                <a:solidFill>
                  <a:srgbClr val="000000"/>
                </a:solidFill>
              </a:rPr>
              <a:t>is uniquely </a:t>
            </a:r>
            <a:endParaRPr lang="en-US" altLang="zh-CN" sz="4400" dirty="0" smtClean="0">
              <a:solidFill>
                <a:srgbClr val="000000"/>
              </a:solidFill>
            </a:endParaRPr>
          </a:p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CN" sz="4400" dirty="0" smtClean="0">
                <a:solidFill>
                  <a:srgbClr val="000000"/>
                </a:solidFill>
              </a:rPr>
              <a:t>Localizable(RR3P). </a:t>
            </a:r>
            <a:endParaRPr kumimoji="0" lang="zh-CN" altLang="en-US" sz="4400" b="0" i="0" u="none" strike="noStrike" cap="none" spc="0" normalizeH="0" baseline="-25000" dirty="0">
              <a:ln>
                <a:noFill/>
              </a:ln>
              <a:solidFill>
                <a:srgbClr val="000000"/>
              </a:solidFill>
              <a:effectLst/>
              <a:uFillTx/>
              <a:sym typeface="Garamond"/>
            </a:endParaRPr>
          </a:p>
        </p:txBody>
      </p:sp>
      <p:sp>
        <p:nvSpPr>
          <p:cNvPr id="26" name="WordArt 766"/>
          <p:cNvSpPr>
            <a:spLocks noChangeArrowheads="1" noChangeShapeType="1" noTextEdit="1"/>
          </p:cNvSpPr>
          <p:nvPr/>
        </p:nvSpPr>
        <p:spPr bwMode="auto">
          <a:xfrm>
            <a:off x="4164486" y="2276429"/>
            <a:ext cx="292100" cy="2444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zh-CN" altLang="en-US" sz="36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FF00"/>
              </a:solidFill>
              <a:latin typeface="Edwardian Script ITC" panose="030303020407070D0804" pitchFamily="66" charset="0"/>
            </a:endParaRPr>
          </a:p>
        </p:txBody>
      </p:sp>
      <p:sp>
        <p:nvSpPr>
          <p:cNvPr id="29" name="椭圆 28"/>
          <p:cNvSpPr/>
          <p:nvPr/>
        </p:nvSpPr>
        <p:spPr>
          <a:xfrm>
            <a:off x="1618993" y="2898519"/>
            <a:ext cx="216024" cy="216024"/>
          </a:xfrm>
          <a:prstGeom prst="ellipse">
            <a:avLst/>
          </a:prstGeom>
          <a:solidFill>
            <a:schemeClr val="tx1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200" b="0" i="0" u="none" strike="noStrike" cap="none" spc="0" normalizeH="0" baseline="-25000">
              <a:ln>
                <a:noFill/>
              </a:ln>
              <a:solidFill>
                <a:srgbClr val="000000"/>
              </a:solidFill>
              <a:effectLst/>
              <a:uFillTx/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2304185" y="4030439"/>
            <a:ext cx="216024" cy="216024"/>
          </a:xfrm>
          <a:prstGeom prst="ellipse">
            <a:avLst/>
          </a:prstGeom>
          <a:noFill/>
          <a:ln w="381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200" b="0" i="0" u="none" strike="noStrike" cap="none" spc="0" normalizeH="0" baseline="-25000">
              <a:ln>
                <a:noFill/>
              </a:ln>
              <a:solidFill>
                <a:srgbClr val="000000"/>
              </a:solidFill>
              <a:effectLst/>
              <a:uFillTx/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31" name="椭圆 30"/>
          <p:cNvSpPr/>
          <p:nvPr/>
        </p:nvSpPr>
        <p:spPr>
          <a:xfrm>
            <a:off x="2162483" y="1998419"/>
            <a:ext cx="216024" cy="216024"/>
          </a:xfrm>
          <a:prstGeom prst="ellipse">
            <a:avLst/>
          </a:prstGeom>
          <a:solidFill>
            <a:schemeClr val="tx1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200" b="0" i="0" u="none" strike="noStrike" cap="none" spc="0" normalizeH="0" baseline="-25000">
              <a:ln>
                <a:noFill/>
              </a:ln>
              <a:solidFill>
                <a:srgbClr val="000000"/>
              </a:solidFill>
              <a:effectLst/>
              <a:uFillTx/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32" name="椭圆 31"/>
          <p:cNvSpPr/>
          <p:nvPr/>
        </p:nvSpPr>
        <p:spPr>
          <a:xfrm>
            <a:off x="758327" y="2644395"/>
            <a:ext cx="216024" cy="216024"/>
          </a:xfrm>
          <a:prstGeom prst="ellipse">
            <a:avLst/>
          </a:prstGeom>
          <a:solidFill>
            <a:schemeClr val="tx1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200" b="0" i="0" u="none" strike="noStrike" cap="none" spc="0" normalizeH="0" baseline="-25000">
              <a:ln>
                <a:noFill/>
              </a:ln>
              <a:solidFill>
                <a:srgbClr val="000000"/>
              </a:solidFill>
              <a:effectLst/>
              <a:uFillTx/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33" name="椭圆 32"/>
          <p:cNvSpPr/>
          <p:nvPr/>
        </p:nvSpPr>
        <p:spPr>
          <a:xfrm>
            <a:off x="3855750" y="2880821"/>
            <a:ext cx="216024" cy="216024"/>
          </a:xfrm>
          <a:prstGeom prst="ellipse">
            <a:avLst/>
          </a:prstGeom>
          <a:noFill/>
          <a:ln w="381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200" b="0" i="0" u="none" strike="noStrike" cap="none" spc="0" normalizeH="0" baseline="-25000">
              <a:ln>
                <a:noFill/>
              </a:ln>
              <a:solidFill>
                <a:srgbClr val="000000"/>
              </a:solidFill>
              <a:effectLst/>
              <a:uFillTx/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2920105" y="3114543"/>
            <a:ext cx="216024" cy="216024"/>
          </a:xfrm>
          <a:prstGeom prst="ellipse">
            <a:avLst/>
          </a:prstGeom>
          <a:noFill/>
          <a:ln w="381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200" b="0" i="0" u="none" strike="noStrike" cap="none" spc="0" normalizeH="0" baseline="-25000">
              <a:ln>
                <a:noFill/>
              </a:ln>
              <a:solidFill>
                <a:srgbClr val="000000"/>
              </a:solidFill>
              <a:effectLst/>
              <a:uFillTx/>
              <a:latin typeface="Garamond"/>
              <a:ea typeface="Garamond"/>
              <a:cs typeface="Garamond"/>
              <a:sym typeface="Garamond"/>
            </a:endParaRPr>
          </a:p>
        </p:txBody>
      </p:sp>
      <p:cxnSp>
        <p:nvCxnSpPr>
          <p:cNvPr id="36" name="直接连接符 35"/>
          <p:cNvCxnSpPr/>
          <p:nvPr/>
        </p:nvCxnSpPr>
        <p:spPr>
          <a:xfrm flipH="1">
            <a:off x="866339" y="2059419"/>
            <a:ext cx="1435792" cy="722352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7" name="直接连接符 36"/>
          <p:cNvCxnSpPr>
            <a:stCxn id="31" idx="4"/>
            <a:endCxn id="29" idx="7"/>
          </p:cNvCxnSpPr>
          <p:nvPr/>
        </p:nvCxnSpPr>
        <p:spPr>
          <a:xfrm flipH="1">
            <a:off x="1803381" y="2214443"/>
            <a:ext cx="467114" cy="715712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8" name="直接连接符 37"/>
          <p:cNvCxnSpPr>
            <a:stCxn id="32" idx="4"/>
            <a:endCxn id="30" idx="1"/>
          </p:cNvCxnSpPr>
          <p:nvPr/>
        </p:nvCxnSpPr>
        <p:spPr>
          <a:xfrm>
            <a:off x="866339" y="2860419"/>
            <a:ext cx="1469482" cy="1201656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9" name="直接连接符 38"/>
          <p:cNvCxnSpPr>
            <a:stCxn id="29" idx="5"/>
            <a:endCxn id="30" idx="1"/>
          </p:cNvCxnSpPr>
          <p:nvPr/>
        </p:nvCxnSpPr>
        <p:spPr>
          <a:xfrm>
            <a:off x="1803381" y="3082907"/>
            <a:ext cx="532440" cy="979168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0" name="直接连接符 39"/>
          <p:cNvCxnSpPr>
            <a:stCxn id="35" idx="3"/>
            <a:endCxn id="30" idx="7"/>
          </p:cNvCxnSpPr>
          <p:nvPr/>
        </p:nvCxnSpPr>
        <p:spPr>
          <a:xfrm flipH="1">
            <a:off x="2488573" y="3298931"/>
            <a:ext cx="463168" cy="763144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1" name="直接连接符 40"/>
          <p:cNvCxnSpPr>
            <a:stCxn id="31" idx="5"/>
            <a:endCxn id="35" idx="1"/>
          </p:cNvCxnSpPr>
          <p:nvPr/>
        </p:nvCxnSpPr>
        <p:spPr>
          <a:xfrm>
            <a:off x="2346871" y="2182807"/>
            <a:ext cx="604870" cy="963372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" name="直接连接符 41"/>
          <p:cNvCxnSpPr>
            <a:stCxn id="31" idx="7"/>
            <a:endCxn id="33" idx="1"/>
          </p:cNvCxnSpPr>
          <p:nvPr/>
        </p:nvCxnSpPr>
        <p:spPr>
          <a:xfrm>
            <a:off x="2346871" y="2030055"/>
            <a:ext cx="1540515" cy="882402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3" name="直接连接符 42"/>
          <p:cNvCxnSpPr>
            <a:stCxn id="35" idx="6"/>
            <a:endCxn id="33" idx="3"/>
          </p:cNvCxnSpPr>
          <p:nvPr/>
        </p:nvCxnSpPr>
        <p:spPr>
          <a:xfrm flipV="1">
            <a:off x="3136129" y="3065209"/>
            <a:ext cx="751257" cy="157346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" name="直接连接符 43"/>
          <p:cNvCxnSpPr>
            <a:stCxn id="33" idx="4"/>
            <a:endCxn id="30" idx="6"/>
          </p:cNvCxnSpPr>
          <p:nvPr/>
        </p:nvCxnSpPr>
        <p:spPr>
          <a:xfrm flipH="1">
            <a:off x="2520209" y="3096845"/>
            <a:ext cx="1443553" cy="1041606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5" name="直接连接符 44"/>
          <p:cNvCxnSpPr>
            <a:stCxn id="32" idx="6"/>
            <a:endCxn id="29" idx="2"/>
          </p:cNvCxnSpPr>
          <p:nvPr/>
        </p:nvCxnSpPr>
        <p:spPr>
          <a:xfrm>
            <a:off x="974351" y="2752407"/>
            <a:ext cx="644642" cy="25412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矩形 45"/>
          <p:cNvSpPr/>
          <p:nvPr/>
        </p:nvSpPr>
        <p:spPr>
          <a:xfrm>
            <a:off x="1635224" y="1630098"/>
            <a:ext cx="29286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zh-CN" alt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1869623" y="3923297"/>
            <a:ext cx="29286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endParaRPr lang="zh-CN" alt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48" name="直接连接符 47"/>
          <p:cNvCxnSpPr>
            <a:stCxn id="31" idx="5"/>
            <a:endCxn id="30" idx="0"/>
          </p:cNvCxnSpPr>
          <p:nvPr/>
        </p:nvCxnSpPr>
        <p:spPr>
          <a:xfrm>
            <a:off x="2346871" y="2182807"/>
            <a:ext cx="65326" cy="1847632"/>
          </a:xfrm>
          <a:prstGeom prst="line">
            <a:avLst/>
          </a:prstGeom>
          <a:noFill/>
          <a:ln w="25400" cap="flat">
            <a:solidFill>
              <a:srgbClr val="00CCCC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9" name="TextBox 48"/>
          <p:cNvSpPr txBox="1"/>
          <p:nvPr/>
        </p:nvSpPr>
        <p:spPr>
          <a:xfrm>
            <a:off x="4535878" y="2534172"/>
            <a:ext cx="3261468" cy="1077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CN" sz="4800" b="0" i="0" u="none" strike="noStrike" cap="none" spc="0" normalizeH="0" baseline="-2500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Garamond"/>
              </a:rPr>
              <a:t>Implicit edge: e(</a:t>
            </a:r>
            <a:r>
              <a:rPr kumimoji="0" lang="en-US" altLang="zh-CN" sz="4800" b="0" i="0" u="none" strike="noStrike" cap="none" spc="0" normalizeH="0" baseline="-2500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Garamond"/>
              </a:rPr>
              <a:t>u,v</a:t>
            </a:r>
            <a:r>
              <a:rPr kumimoji="0" lang="en-US" altLang="zh-CN" sz="4800" b="0" i="0" u="none" strike="noStrike" cap="none" spc="0" normalizeH="0" baseline="-2500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Garamond"/>
              </a:rPr>
              <a:t>)</a:t>
            </a:r>
          </a:p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CN" sz="4800" dirty="0" smtClean="0">
                <a:solidFill>
                  <a:srgbClr val="000000"/>
                </a:solidFill>
              </a:rPr>
              <a:t>G’=</a:t>
            </a:r>
            <a:r>
              <a:rPr lang="en-US" altLang="zh-CN" sz="4800" dirty="0" err="1" smtClean="0">
                <a:solidFill>
                  <a:srgbClr val="000000"/>
                </a:solidFill>
              </a:rPr>
              <a:t>G+e</a:t>
            </a:r>
            <a:endParaRPr kumimoji="0" lang="zh-CN" altLang="en-US" sz="4800" b="0" i="0" u="none" strike="noStrike" cap="none" spc="0" normalizeH="0" baseline="-25000" dirty="0">
              <a:ln>
                <a:noFill/>
              </a:ln>
              <a:solidFill>
                <a:srgbClr val="000000"/>
              </a:solidFill>
              <a:effectLst/>
              <a:uFillTx/>
              <a:sym typeface="Garamond"/>
            </a:endParaRPr>
          </a:p>
        </p:txBody>
      </p:sp>
      <p:sp>
        <p:nvSpPr>
          <p:cNvPr id="50" name="矩形 49">
            <a:hlinkClick r:id="rId3" action="ppaction://hlinksldjump"/>
          </p:cNvPr>
          <p:cNvSpPr/>
          <p:nvPr/>
        </p:nvSpPr>
        <p:spPr>
          <a:xfrm>
            <a:off x="6758161" y="5805264"/>
            <a:ext cx="1897360" cy="914400"/>
          </a:xfrm>
          <a:prstGeom prst="rect">
            <a:avLst/>
          </a:prstGeom>
          <a:solidFill>
            <a:schemeClr val="accent1"/>
          </a:solidFill>
          <a:ln w="25400" cap="flat">
            <a:solidFill>
              <a:srgbClr val="00CCCC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200" b="0" i="0" u="none" strike="noStrike" cap="none" spc="0" normalizeH="0" baseline="-25000">
              <a:ln>
                <a:noFill/>
              </a:ln>
              <a:solidFill>
                <a:srgbClr val="000000"/>
              </a:solidFill>
              <a:effectLst/>
              <a:uFillTx/>
              <a:latin typeface="Garamond"/>
              <a:ea typeface="Garamond"/>
              <a:cs typeface="Garamond"/>
              <a:sym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8084317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4"/>
          <p:cNvSpPr/>
          <p:nvPr/>
        </p:nvSpPr>
        <p:spPr>
          <a:xfrm>
            <a:off x="415925" y="253273"/>
            <a:ext cx="8242300" cy="5443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6037" tIns="46037" rIns="46037" bIns="46037" anchor="ctr">
            <a:spAutoFit/>
          </a:bodyPr>
          <a:lstStyle>
            <a:lvl1pPr>
              <a:defRPr sz="4400" b="1" i="1">
                <a:solidFill>
                  <a:srgbClr val="CC33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 i="0" baseline="0">
                <a:solidFill>
                  <a:srgbClr val="000000"/>
                </a:solidFill>
                <a:effectLst/>
              </a:defRPr>
            </a:pPr>
            <a:r>
              <a:rPr lang="en-US" sz="4400" b="1" i="1" baseline="-25000" dirty="0" smtClean="0">
                <a:solidFill>
                  <a:srgbClr val="CC33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Simulation </a:t>
            </a:r>
            <a:r>
              <a:rPr lang="en-US" sz="4400" b="1" i="1" baseline="-25000" dirty="0" smtClean="0">
                <a:solidFill>
                  <a:srgbClr val="CC33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results</a:t>
            </a:r>
            <a:endParaRPr sz="4400" b="1" i="1" baseline="-25000" dirty="0">
              <a:solidFill>
                <a:srgbClr val="CC3300"/>
              </a:solidFill>
              <a:effectLst>
                <a:outerShdw blurRad="12700" dist="25400" dir="2700000" rotWithShape="0">
                  <a:srgbClr val="DDDDDD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4420" y="2601180"/>
            <a:ext cx="8330164" cy="144654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CN" sz="4400" dirty="0" smtClean="0">
                <a:solidFill>
                  <a:srgbClr val="000000"/>
                </a:solidFill>
              </a:rPr>
              <a:t>if </a:t>
            </a:r>
            <a:r>
              <a:rPr lang="en-US" altLang="zh-CN" sz="4400" dirty="0">
                <a:solidFill>
                  <a:srgbClr val="000000"/>
                </a:solidFill>
              </a:rPr>
              <a:t>a node </a:t>
            </a:r>
            <a:r>
              <a:rPr lang="en-US" altLang="zh-CN" sz="4400" dirty="0" smtClean="0">
                <a:solidFill>
                  <a:srgbClr val="000000"/>
                </a:solidFill>
              </a:rPr>
              <a:t>satisfies </a:t>
            </a:r>
            <a:r>
              <a:rPr lang="en-US" altLang="zh-CN" sz="4400" dirty="0">
                <a:solidFill>
                  <a:srgbClr val="000000"/>
                </a:solidFill>
              </a:rPr>
              <a:t>the RR3P condition, it is localizable; </a:t>
            </a:r>
            <a:endParaRPr lang="en-US" altLang="zh-CN" sz="4400" dirty="0" smtClean="0">
              <a:solidFill>
                <a:srgbClr val="000000"/>
              </a:solidFill>
            </a:endParaRPr>
          </a:p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CN" sz="4400" dirty="0" smtClean="0">
                <a:solidFill>
                  <a:srgbClr val="000000"/>
                </a:solidFill>
              </a:rPr>
              <a:t>if </a:t>
            </a:r>
            <a:r>
              <a:rPr lang="en-US" altLang="zh-CN" sz="4400" dirty="0">
                <a:solidFill>
                  <a:srgbClr val="000000"/>
                </a:solidFill>
              </a:rPr>
              <a:t>a node, on </a:t>
            </a:r>
            <a:r>
              <a:rPr lang="en-US" altLang="zh-CN" sz="4400" dirty="0" smtClean="0">
                <a:solidFill>
                  <a:srgbClr val="000000"/>
                </a:solidFill>
              </a:rPr>
              <a:t>the </a:t>
            </a:r>
            <a:r>
              <a:rPr lang="en-US" altLang="zh-CN" sz="4400" dirty="0">
                <a:solidFill>
                  <a:srgbClr val="000000"/>
                </a:solidFill>
              </a:rPr>
              <a:t>other hand, does not satisfy the </a:t>
            </a:r>
            <a:r>
              <a:rPr lang="en-US" altLang="zh-CN" sz="4400" dirty="0" smtClean="0">
                <a:solidFill>
                  <a:srgbClr val="000000"/>
                </a:solidFill>
              </a:rPr>
              <a:t>RR3C </a:t>
            </a:r>
          </a:p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CN" sz="4400" dirty="0" smtClean="0">
                <a:solidFill>
                  <a:srgbClr val="000000"/>
                </a:solidFill>
              </a:rPr>
              <a:t>condition</a:t>
            </a:r>
            <a:r>
              <a:rPr lang="en-US" altLang="zh-CN" sz="4400" dirty="0">
                <a:solidFill>
                  <a:srgbClr val="000000"/>
                </a:solidFill>
              </a:rPr>
              <a:t>, </a:t>
            </a:r>
            <a:r>
              <a:rPr lang="en-US" altLang="zh-CN" sz="4400" dirty="0" smtClean="0">
                <a:solidFill>
                  <a:srgbClr val="000000"/>
                </a:solidFill>
              </a:rPr>
              <a:t> it </a:t>
            </a:r>
            <a:r>
              <a:rPr lang="en-US" altLang="zh-CN" sz="4400" dirty="0">
                <a:solidFill>
                  <a:srgbClr val="000000"/>
                </a:solidFill>
              </a:rPr>
              <a:t>is </a:t>
            </a:r>
            <a:r>
              <a:rPr lang="en-US" altLang="zh-CN" sz="4400" dirty="0" smtClean="0">
                <a:solidFill>
                  <a:srgbClr val="000000"/>
                </a:solidFill>
              </a:rPr>
              <a:t>non-localizable</a:t>
            </a:r>
            <a:r>
              <a:rPr lang="en-US" altLang="zh-CN" sz="4400" dirty="0">
                <a:solidFill>
                  <a:srgbClr val="000000"/>
                </a:solidFill>
              </a:rPr>
              <a:t>.</a:t>
            </a:r>
            <a:endParaRPr kumimoji="0" lang="zh-CN" altLang="en-US" sz="4400" b="0" i="0" u="none" strike="noStrike" cap="none" spc="0" normalizeH="0" baseline="-25000" dirty="0">
              <a:ln>
                <a:noFill/>
              </a:ln>
              <a:solidFill>
                <a:srgbClr val="000000"/>
              </a:solidFill>
              <a:effectLst/>
              <a:uFillTx/>
              <a:sym typeface="Garamond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981453"/>
            <a:ext cx="1656184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CN" sz="3600" dirty="0" smtClean="0">
                <a:solidFill>
                  <a:srgbClr val="000000"/>
                </a:solidFill>
              </a:rPr>
              <a:t>C++</a:t>
            </a:r>
            <a:endParaRPr kumimoji="0" lang="zh-CN" altLang="en-US" sz="3600" b="0" i="0" u="none" strike="noStrike" cap="none" spc="0" normalizeH="0" baseline="-25000" dirty="0">
              <a:ln>
                <a:noFill/>
              </a:ln>
              <a:solidFill>
                <a:srgbClr val="000000"/>
              </a:solidFill>
              <a:effectLst/>
              <a:uFillTx/>
              <a:sym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2084494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CC"/>
      </a:accent1>
      <a:accent2>
        <a:srgbClr val="6666FF"/>
      </a:accent2>
      <a:accent3>
        <a:srgbClr val="8F8F8F"/>
      </a:accent3>
      <a:accent4>
        <a:srgbClr val="707070"/>
      </a:accent4>
      <a:accent5>
        <a:srgbClr val="AAE0E0"/>
      </a:accent5>
      <a:accent6>
        <a:srgbClr val="5C5CE7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CC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-25000">
            <a:ln>
              <a:noFill/>
            </a:ln>
            <a:solidFill>
              <a:srgbClr val="000000"/>
            </a:solidFill>
            <a:effectLst/>
            <a:uFillTx/>
            <a:latin typeface="Garamond"/>
            <a:ea typeface="Garamond"/>
            <a:cs typeface="Garamond"/>
            <a:sym typeface="Garamon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CCCC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-25000">
            <a:ln>
              <a:noFill/>
            </a:ln>
            <a:solidFill>
              <a:srgbClr val="000000"/>
            </a:solidFill>
            <a:effectLst/>
            <a:uFillTx/>
            <a:latin typeface="Garamond"/>
            <a:ea typeface="Garamond"/>
            <a:cs typeface="Garamond"/>
            <a:sym typeface="Garamon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CC"/>
      </a:accent1>
      <a:accent2>
        <a:srgbClr val="6666FF"/>
      </a:accent2>
      <a:accent3>
        <a:srgbClr val="8F8F8F"/>
      </a:accent3>
      <a:accent4>
        <a:srgbClr val="707070"/>
      </a:accent4>
      <a:accent5>
        <a:srgbClr val="AAE0E0"/>
      </a:accent5>
      <a:accent6>
        <a:srgbClr val="5C5CE7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CC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-25000">
            <a:ln>
              <a:noFill/>
            </a:ln>
            <a:solidFill>
              <a:srgbClr val="000000"/>
            </a:solidFill>
            <a:effectLst/>
            <a:uFillTx/>
            <a:latin typeface="Garamond"/>
            <a:ea typeface="Garamond"/>
            <a:cs typeface="Garamond"/>
            <a:sym typeface="Garamon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CCCC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-25000">
            <a:ln>
              <a:noFill/>
            </a:ln>
            <a:solidFill>
              <a:srgbClr val="000000"/>
            </a:solidFill>
            <a:effectLst/>
            <a:uFillTx/>
            <a:latin typeface="Garamond"/>
            <a:ea typeface="Garamond"/>
            <a:cs typeface="Garamond"/>
            <a:sym typeface="Garamon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1754</TotalTime>
  <Words>1142</Words>
  <Application>Microsoft Office PowerPoint</Application>
  <PresentationFormat>全屏显示(4:3)</PresentationFormat>
  <Paragraphs>126</Paragraphs>
  <Slides>14</Slides>
  <Notes>13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Default</vt:lpstr>
      <vt:lpstr>Analysis of Node Localizability  in Wireless Ad-hoc Networks </vt:lpstr>
      <vt:lpstr>Outline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MIMO relays in Cognitive Radio Networks</dc:title>
  <dc:creator>kongchao</dc:creator>
  <cp:lastModifiedBy>Admin</cp:lastModifiedBy>
  <cp:revision>132</cp:revision>
  <dcterms:modified xsi:type="dcterms:W3CDTF">2014-05-29T22:12:54Z</dcterms:modified>
</cp:coreProperties>
</file>