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Lst>
  <p:notesMasterIdLst>
    <p:notesMasterId r:id="rId24"/>
  </p:notesMasterIdLst>
  <p:sldIdLst>
    <p:sldId id="256" r:id="rId2"/>
    <p:sldId id="314" r:id="rId3"/>
    <p:sldId id="315" r:id="rId4"/>
    <p:sldId id="317" r:id="rId5"/>
    <p:sldId id="334" r:id="rId6"/>
    <p:sldId id="331" r:id="rId7"/>
    <p:sldId id="319" r:id="rId8"/>
    <p:sldId id="320" r:id="rId9"/>
    <p:sldId id="343" r:id="rId10"/>
    <p:sldId id="342" r:id="rId11"/>
    <p:sldId id="344" r:id="rId12"/>
    <p:sldId id="346" r:id="rId13"/>
    <p:sldId id="347" r:id="rId14"/>
    <p:sldId id="348" r:id="rId15"/>
    <p:sldId id="341" r:id="rId16"/>
    <p:sldId id="335" r:id="rId17"/>
    <p:sldId id="327" r:id="rId18"/>
    <p:sldId id="338" r:id="rId19"/>
    <p:sldId id="349" r:id="rId20"/>
    <p:sldId id="332" r:id="rId21"/>
    <p:sldId id="324" r:id="rId22"/>
    <p:sldId id="326"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E3F4E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61" autoAdjust="0"/>
  </p:normalViewPr>
  <p:slideViewPr>
    <p:cSldViewPr>
      <p:cViewPr varScale="1">
        <p:scale>
          <a:sx n="57" d="100"/>
          <a:sy n="57" d="100"/>
        </p:scale>
        <p:origin x="60"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3F9F1DF-BCC9-403E-AE06-89C2AD80AFF8}" type="slidenum">
              <a:rPr lang="en-US" altLang="zh-CN"/>
              <a:pPr/>
              <a:t>‹#›</a:t>
            </a:fld>
            <a:endParaRPr lang="en-US" altLang="zh-CN"/>
          </a:p>
        </p:txBody>
      </p:sp>
    </p:spTree>
    <p:extLst>
      <p:ext uri="{BB962C8B-B14F-4D97-AF65-F5344CB8AC3E}">
        <p14:creationId xmlns:p14="http://schemas.microsoft.com/office/powerpoint/2010/main" val="30977234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pitchFamily="2" charset="-122"/>
        <a:cs typeface="+mn-cs"/>
      </a:defRPr>
    </a:lvl1pPr>
    <a:lvl2pPr marL="457200" algn="l" rtl="0" fontAlgn="base">
      <a:spcBef>
        <a:spcPct val="30000"/>
      </a:spcBef>
      <a:spcAft>
        <a:spcPct val="0"/>
      </a:spcAft>
      <a:defRPr sz="1200" kern="1200">
        <a:solidFill>
          <a:schemeClr val="tx1"/>
        </a:solidFill>
        <a:latin typeface="Arial" charset="0"/>
        <a:ea typeface="宋体" pitchFamily="2" charset="-122"/>
        <a:cs typeface="+mn-cs"/>
      </a:defRPr>
    </a:lvl2pPr>
    <a:lvl3pPr marL="914400" algn="l" rtl="0" fontAlgn="base">
      <a:spcBef>
        <a:spcPct val="30000"/>
      </a:spcBef>
      <a:spcAft>
        <a:spcPct val="0"/>
      </a:spcAft>
      <a:defRPr sz="1200" kern="1200">
        <a:solidFill>
          <a:schemeClr val="tx1"/>
        </a:solidFill>
        <a:latin typeface="Arial" charset="0"/>
        <a:ea typeface="宋体" pitchFamily="2" charset="-122"/>
        <a:cs typeface="+mn-cs"/>
      </a:defRPr>
    </a:lvl3pPr>
    <a:lvl4pPr marL="1371600" algn="l" rtl="0" fontAlgn="base">
      <a:spcBef>
        <a:spcPct val="30000"/>
      </a:spcBef>
      <a:spcAft>
        <a:spcPct val="0"/>
      </a:spcAft>
      <a:defRPr sz="1200" kern="1200">
        <a:solidFill>
          <a:schemeClr val="tx1"/>
        </a:solidFill>
        <a:latin typeface="Arial" charset="0"/>
        <a:ea typeface="宋体" pitchFamily="2" charset="-122"/>
        <a:cs typeface="+mn-cs"/>
      </a:defRPr>
    </a:lvl4pPr>
    <a:lvl5pPr marL="1828800" algn="l" rtl="0" fontAlgn="base">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65E786-B93E-4657-9BA8-71288D7E462A}" type="slidenum">
              <a:rPr lang="en-US" altLang="zh-CN"/>
              <a:pPr/>
              <a:t>1</a:t>
            </a:fld>
            <a:endParaRPr lang="en-US" altLang="zh-CN"/>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343141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X=1 if channel k is assigned to link </a:t>
            </a:r>
            <a:r>
              <a:rPr lang="en-US" altLang="zh-CN" dirty="0" err="1" smtClean="0"/>
              <a:t>eij</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10</a:t>
            </a:fld>
            <a:endParaRPr lang="en-US" altLang="zh-CN"/>
          </a:p>
        </p:txBody>
      </p:sp>
    </p:spTree>
    <p:extLst>
      <p:ext uri="{BB962C8B-B14F-4D97-AF65-F5344CB8AC3E}">
        <p14:creationId xmlns:p14="http://schemas.microsoft.com/office/powerpoint/2010/main" val="2568443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V0 the</a:t>
            </a:r>
            <a:r>
              <a:rPr lang="en-US" altLang="zh-CN" baseline="0" dirty="0" smtClean="0"/>
              <a:t> secondary AP node</a:t>
            </a:r>
          </a:p>
          <a:p>
            <a:r>
              <a:rPr lang="en-US" altLang="zh-CN" baseline="0" dirty="0" err="1" smtClean="0"/>
              <a:t>Ui</a:t>
            </a:r>
            <a:r>
              <a:rPr lang="en-US" altLang="zh-CN" baseline="0" dirty="0" smtClean="0"/>
              <a:t> MIMO nodes</a:t>
            </a:r>
          </a:p>
          <a:p>
            <a:endParaRPr lang="en-US" altLang="zh-CN" baseline="0" dirty="0" smtClean="0"/>
          </a:p>
          <a:p>
            <a:r>
              <a:rPr lang="en-US" altLang="zh-CN" baseline="0" dirty="0" smtClean="0"/>
              <a:t>Divide channels into two parts</a:t>
            </a:r>
          </a:p>
          <a:p>
            <a:r>
              <a:rPr lang="en-US" altLang="zh-CN" baseline="0" dirty="0" smtClean="0"/>
              <a:t>K1 used by regular nodes</a:t>
            </a:r>
          </a:p>
          <a:p>
            <a:r>
              <a:rPr lang="en-US" altLang="zh-CN" baseline="0" dirty="0" smtClean="0"/>
              <a:t>K2 used by MIMO nodes</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11</a:t>
            </a:fld>
            <a:endParaRPr lang="en-US" altLang="zh-CN"/>
          </a:p>
        </p:txBody>
      </p:sp>
    </p:spTree>
    <p:extLst>
      <p:ext uri="{BB962C8B-B14F-4D97-AF65-F5344CB8AC3E}">
        <p14:creationId xmlns:p14="http://schemas.microsoft.com/office/powerpoint/2010/main" val="1104817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Remaining</a:t>
            </a:r>
            <a:r>
              <a:rPr lang="en-US" altLang="zh-CN" baseline="0" dirty="0" smtClean="0"/>
              <a:t> nodes make up a conditional </a:t>
            </a:r>
            <a:r>
              <a:rPr lang="en-US" altLang="zh-CN" baseline="0" smtClean="0"/>
              <a:t>cooperative </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12</a:t>
            </a:fld>
            <a:endParaRPr lang="en-US" altLang="zh-CN"/>
          </a:p>
        </p:txBody>
      </p:sp>
    </p:spTree>
    <p:extLst>
      <p:ext uri="{BB962C8B-B14F-4D97-AF65-F5344CB8AC3E}">
        <p14:creationId xmlns:p14="http://schemas.microsoft.com/office/powerpoint/2010/main" val="3279273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Remaining</a:t>
            </a:r>
            <a:r>
              <a:rPr lang="en-US" altLang="zh-CN" baseline="0" dirty="0" smtClean="0"/>
              <a:t> nodes make up a conditional </a:t>
            </a:r>
            <a:r>
              <a:rPr lang="en-US" altLang="zh-CN" baseline="0" smtClean="0"/>
              <a:t>cooperative </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13</a:t>
            </a:fld>
            <a:endParaRPr lang="en-US" altLang="zh-CN"/>
          </a:p>
        </p:txBody>
      </p:sp>
    </p:spTree>
    <p:extLst>
      <p:ext uri="{BB962C8B-B14F-4D97-AF65-F5344CB8AC3E}">
        <p14:creationId xmlns:p14="http://schemas.microsoft.com/office/powerpoint/2010/main" val="1468233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14</a:t>
            </a:fld>
            <a:endParaRPr lang="en-US" altLang="zh-CN"/>
          </a:p>
        </p:txBody>
      </p:sp>
    </p:spTree>
    <p:extLst>
      <p:ext uri="{BB962C8B-B14F-4D97-AF65-F5344CB8AC3E}">
        <p14:creationId xmlns:p14="http://schemas.microsoft.com/office/powerpoint/2010/main" val="1666532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A max flow</a:t>
            </a:r>
            <a:r>
              <a:rPr lang="en-US" altLang="zh-CN" baseline="0" dirty="0" smtClean="0"/>
              <a:t> problem can be solved in polynomial time</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15</a:t>
            </a:fld>
            <a:endParaRPr lang="en-US" altLang="zh-CN"/>
          </a:p>
        </p:txBody>
      </p:sp>
    </p:spTree>
    <p:extLst>
      <p:ext uri="{BB962C8B-B14F-4D97-AF65-F5344CB8AC3E}">
        <p14:creationId xmlns:p14="http://schemas.microsoft.com/office/powerpoint/2010/main" val="3949130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Explain the</a:t>
            </a:r>
            <a:r>
              <a:rPr lang="en-US" altLang="zh-CN" baseline="0" dirty="0" smtClean="0"/>
              <a:t> expression in detail</a:t>
            </a:r>
          </a:p>
          <a:p>
            <a:r>
              <a:rPr lang="en-US" altLang="zh-CN" baseline="0" dirty="0" smtClean="0"/>
              <a:t>Different colors to represent different kinds of nodes</a:t>
            </a:r>
            <a:endParaRPr lang="en-US" altLang="zh-CN" dirty="0" smtClean="0"/>
          </a:p>
          <a:p>
            <a:r>
              <a:rPr lang="en-US" altLang="zh-CN" dirty="0" smtClean="0"/>
              <a:t>The</a:t>
            </a:r>
            <a:r>
              <a:rPr lang="en-US" altLang="zh-CN" baseline="0" dirty="0" smtClean="0"/>
              <a:t> algorithm aims to make full use of channel capacity ,so the total capacity in some way determines the throughput.</a:t>
            </a:r>
          </a:p>
          <a:p>
            <a:r>
              <a:rPr lang="en-US" altLang="zh-CN" baseline="0" dirty="0" smtClean="0"/>
              <a:t>That means the channels will satisfy MIMO relays’ demand first, which makes C as large as possible.</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16</a:t>
            </a:fld>
            <a:endParaRPr lang="en-US" altLang="zh-CN"/>
          </a:p>
        </p:txBody>
      </p:sp>
    </p:spTree>
    <p:extLst>
      <p:ext uri="{BB962C8B-B14F-4D97-AF65-F5344CB8AC3E}">
        <p14:creationId xmlns:p14="http://schemas.microsoft.com/office/powerpoint/2010/main" val="154644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X=1 if channel k is assigned to link </a:t>
            </a:r>
            <a:r>
              <a:rPr lang="en-US" altLang="zh-CN" dirty="0" err="1" smtClean="0"/>
              <a:t>eij</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17</a:t>
            </a:fld>
            <a:endParaRPr lang="en-US" altLang="zh-CN"/>
          </a:p>
        </p:txBody>
      </p:sp>
    </p:spTree>
    <p:extLst>
      <p:ext uri="{BB962C8B-B14F-4D97-AF65-F5344CB8AC3E}">
        <p14:creationId xmlns:p14="http://schemas.microsoft.com/office/powerpoint/2010/main" val="2604089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Subject</a:t>
            </a:r>
            <a:r>
              <a:rPr lang="en-US" altLang="zh-CN" baseline="0" dirty="0" smtClean="0"/>
              <a:t> to </a:t>
            </a:r>
            <a:r>
              <a:rPr lang="zh-CN" altLang="en-US" baseline="0" dirty="0" smtClean="0"/>
              <a:t>受约束</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18</a:t>
            </a:fld>
            <a:endParaRPr lang="en-US" altLang="zh-CN"/>
          </a:p>
        </p:txBody>
      </p:sp>
    </p:spTree>
    <p:extLst>
      <p:ext uri="{BB962C8B-B14F-4D97-AF65-F5344CB8AC3E}">
        <p14:creationId xmlns:p14="http://schemas.microsoft.com/office/powerpoint/2010/main" val="922367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Subject</a:t>
            </a:r>
            <a:r>
              <a:rPr lang="en-US" altLang="zh-CN" baseline="0" dirty="0" smtClean="0"/>
              <a:t> to </a:t>
            </a:r>
            <a:r>
              <a:rPr lang="zh-CN" altLang="en-US" baseline="0" dirty="0" smtClean="0"/>
              <a:t>受约束</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19</a:t>
            </a:fld>
            <a:endParaRPr lang="en-US" altLang="zh-CN"/>
          </a:p>
        </p:txBody>
      </p:sp>
    </p:spTree>
    <p:extLst>
      <p:ext uri="{BB962C8B-B14F-4D97-AF65-F5344CB8AC3E}">
        <p14:creationId xmlns:p14="http://schemas.microsoft.com/office/powerpoint/2010/main" val="4132026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2</a:t>
            </a:fld>
            <a:endParaRPr lang="en-US" altLang="zh-CN"/>
          </a:p>
        </p:txBody>
      </p:sp>
    </p:spTree>
    <p:extLst>
      <p:ext uri="{BB962C8B-B14F-4D97-AF65-F5344CB8AC3E}">
        <p14:creationId xmlns:p14="http://schemas.microsoft.com/office/powerpoint/2010/main" val="29767183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20</a:t>
            </a:fld>
            <a:endParaRPr lang="en-US" altLang="zh-CN"/>
          </a:p>
        </p:txBody>
      </p:sp>
    </p:spTree>
    <p:extLst>
      <p:ext uri="{BB962C8B-B14F-4D97-AF65-F5344CB8AC3E}">
        <p14:creationId xmlns:p14="http://schemas.microsoft.com/office/powerpoint/2010/main" val="35104318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Relay-assisted</a:t>
            </a:r>
            <a:r>
              <a:rPr lang="en-US" altLang="zh-CN" baseline="0" dirty="0" smtClean="0"/>
              <a:t> D-OFDM</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21</a:t>
            </a:fld>
            <a:endParaRPr lang="en-US" altLang="zh-CN"/>
          </a:p>
        </p:txBody>
      </p:sp>
    </p:spTree>
    <p:extLst>
      <p:ext uri="{BB962C8B-B14F-4D97-AF65-F5344CB8AC3E}">
        <p14:creationId xmlns:p14="http://schemas.microsoft.com/office/powerpoint/2010/main" val="1709706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Two secondary</a:t>
            </a:r>
            <a:r>
              <a:rPr lang="en-US" altLang="zh-CN" baseline="0" dirty="0" smtClean="0"/>
              <a:t> end users S1 and S2 want to receive data from the AP. The numbers on the dashed lines indicate the average traffic demand of the users from AP. We assume that each common channel between any pair of nodes can provide 100Kbps date rate.</a:t>
            </a:r>
          </a:p>
          <a:p>
            <a:r>
              <a:rPr lang="en-US" altLang="zh-CN" baseline="0" dirty="0" smtClean="0"/>
              <a:t>In the traditional transmission,S1 uses up the channel one and receives 100 Kbps while S2 receives 50Kbps because of its small traffic demand.</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3</a:t>
            </a:fld>
            <a:endParaRPr lang="en-US" altLang="zh-CN"/>
          </a:p>
        </p:txBody>
      </p:sp>
    </p:spTree>
    <p:extLst>
      <p:ext uri="{BB962C8B-B14F-4D97-AF65-F5344CB8AC3E}">
        <p14:creationId xmlns:p14="http://schemas.microsoft.com/office/powerpoint/2010/main" val="1228446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Improvement</a:t>
            </a:r>
            <a:r>
              <a:rPr lang="en-US" altLang="zh-CN" baseline="0" dirty="0" smtClean="0"/>
              <a:t> is possible if we introduce cooperative relay</a:t>
            </a:r>
          </a:p>
          <a:p>
            <a:r>
              <a:rPr lang="en-US" altLang="zh-CN" baseline="0" dirty="0" smtClean="0"/>
              <a:t>Scheme including two time slots with equal time interval</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4</a:t>
            </a:fld>
            <a:endParaRPr lang="en-US" altLang="zh-CN"/>
          </a:p>
        </p:txBody>
      </p:sp>
    </p:spTree>
    <p:extLst>
      <p:ext uri="{BB962C8B-B14F-4D97-AF65-F5344CB8AC3E}">
        <p14:creationId xmlns:p14="http://schemas.microsoft.com/office/powerpoint/2010/main" val="2453003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Both of the demands</a:t>
            </a:r>
            <a:r>
              <a:rPr lang="en-US" altLang="zh-CN" baseline="0" dirty="0" smtClean="0"/>
              <a:t> are fulfilled.</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5</a:t>
            </a:fld>
            <a:endParaRPr lang="en-US" altLang="zh-CN"/>
          </a:p>
        </p:txBody>
      </p:sp>
    </p:spTree>
    <p:extLst>
      <p:ext uri="{BB962C8B-B14F-4D97-AF65-F5344CB8AC3E}">
        <p14:creationId xmlns:p14="http://schemas.microsoft.com/office/powerpoint/2010/main" val="4046439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Nowadays</a:t>
            </a:r>
            <a:r>
              <a:rPr lang="en-US" altLang="zh-CN" baseline="0" dirty="0" smtClean="0"/>
              <a:t>, most of mobile devices, which usually function as secondary end users have more than one antenna, so we introduce MIMO relays.</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6</a:t>
            </a:fld>
            <a:endParaRPr lang="en-US" altLang="zh-CN"/>
          </a:p>
        </p:txBody>
      </p:sp>
    </p:spTree>
    <p:extLst>
      <p:ext uri="{BB962C8B-B14F-4D97-AF65-F5344CB8AC3E}">
        <p14:creationId xmlns:p14="http://schemas.microsoft.com/office/powerpoint/2010/main" val="20110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7</a:t>
            </a:fld>
            <a:endParaRPr lang="en-US" altLang="zh-CN"/>
          </a:p>
        </p:txBody>
      </p:sp>
    </p:spTree>
    <p:extLst>
      <p:ext uri="{BB962C8B-B14F-4D97-AF65-F5344CB8AC3E}">
        <p14:creationId xmlns:p14="http://schemas.microsoft.com/office/powerpoint/2010/main" val="3783869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Depend on the number</a:t>
            </a:r>
            <a:r>
              <a:rPr lang="en-US" altLang="zh-CN" baseline="0" dirty="0" smtClean="0"/>
              <a:t> of antennas</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8</a:t>
            </a:fld>
            <a:endParaRPr lang="en-US" altLang="zh-CN"/>
          </a:p>
        </p:txBody>
      </p:sp>
    </p:spTree>
    <p:extLst>
      <p:ext uri="{BB962C8B-B14F-4D97-AF65-F5344CB8AC3E}">
        <p14:creationId xmlns:p14="http://schemas.microsoft.com/office/powerpoint/2010/main" val="2501322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V0 the</a:t>
            </a:r>
            <a:r>
              <a:rPr lang="en-US" altLang="zh-CN" baseline="0" dirty="0" smtClean="0"/>
              <a:t> secondary AP node</a:t>
            </a:r>
          </a:p>
          <a:p>
            <a:r>
              <a:rPr lang="en-US" altLang="zh-CN" baseline="0" dirty="0" err="1" smtClean="0"/>
              <a:t>Ui</a:t>
            </a:r>
            <a:r>
              <a:rPr lang="en-US" altLang="zh-CN" baseline="0" dirty="0" smtClean="0"/>
              <a:t> MIMO nodes</a:t>
            </a:r>
          </a:p>
          <a:p>
            <a:endParaRPr lang="en-US" altLang="zh-CN" baseline="0" dirty="0" smtClean="0"/>
          </a:p>
          <a:p>
            <a:r>
              <a:rPr lang="en-US" altLang="zh-CN" baseline="0" dirty="0" smtClean="0"/>
              <a:t>Divide channels into two parts</a:t>
            </a:r>
          </a:p>
          <a:p>
            <a:r>
              <a:rPr lang="en-US" altLang="zh-CN" baseline="0" dirty="0" smtClean="0"/>
              <a:t>K1 used by regular nodes</a:t>
            </a:r>
          </a:p>
          <a:p>
            <a:r>
              <a:rPr lang="en-US" altLang="zh-CN" baseline="0" dirty="0" smtClean="0"/>
              <a:t>K2 used by MIMO nodes</a:t>
            </a:r>
            <a:endParaRPr lang="zh-CN" altLang="en-US" dirty="0"/>
          </a:p>
        </p:txBody>
      </p:sp>
      <p:sp>
        <p:nvSpPr>
          <p:cNvPr id="4" name="灯片编号占位符 3"/>
          <p:cNvSpPr>
            <a:spLocks noGrp="1"/>
          </p:cNvSpPr>
          <p:nvPr>
            <p:ph type="sldNum" sz="quarter" idx="10"/>
          </p:nvPr>
        </p:nvSpPr>
        <p:spPr/>
        <p:txBody>
          <a:bodyPr/>
          <a:lstStyle/>
          <a:p>
            <a:pPr>
              <a:defRPr/>
            </a:pPr>
            <a:fld id="{5090231F-AEDA-45C2-AFDF-024D590BAFAA}" type="slidenum">
              <a:rPr lang="en-US" altLang="zh-CN" smtClean="0"/>
              <a:pPr>
                <a:defRPr/>
              </a:pPr>
              <a:t>9</a:t>
            </a:fld>
            <a:endParaRPr lang="en-US" altLang="zh-CN"/>
          </a:p>
        </p:txBody>
      </p:sp>
    </p:spTree>
    <p:extLst>
      <p:ext uri="{BB962C8B-B14F-4D97-AF65-F5344CB8AC3E}">
        <p14:creationId xmlns:p14="http://schemas.microsoft.com/office/powerpoint/2010/main" val="766101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a:t>单击此处编辑母版标题样式</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a:t>单击此处编辑母版副标题样式</a:t>
            </a:r>
          </a:p>
        </p:txBody>
      </p:sp>
      <p:sp>
        <p:nvSpPr>
          <p:cNvPr id="5124" name="Rectangle 4"/>
          <p:cNvSpPr>
            <a:spLocks noGrp="1" noChangeArrowheads="1"/>
          </p:cNvSpPr>
          <p:nvPr>
            <p:ph type="dt" sz="half" idx="2"/>
          </p:nvPr>
        </p:nvSpPr>
        <p:spPr/>
        <p:txBody>
          <a:bodyPr/>
          <a:lstStyle>
            <a:lvl1pPr>
              <a:defRPr/>
            </a:lvl1pPr>
          </a:lstStyle>
          <a:p>
            <a:endParaRPr lang="en-US" altLang="zh-CN"/>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zh-CN"/>
          </a:p>
        </p:txBody>
      </p:sp>
      <p:sp>
        <p:nvSpPr>
          <p:cNvPr id="5126" name="Rectangle 6"/>
          <p:cNvSpPr>
            <a:spLocks noGrp="1" noChangeArrowheads="1"/>
          </p:cNvSpPr>
          <p:nvPr>
            <p:ph type="sldNum" sz="quarter" idx="4"/>
          </p:nvPr>
        </p:nvSpPr>
        <p:spPr/>
        <p:txBody>
          <a:bodyPr/>
          <a:lstStyle>
            <a:lvl1pPr>
              <a:defRPr/>
            </a:lvl1pPr>
          </a:lstStyle>
          <a:p>
            <a:fld id="{3241002B-C15A-4735-8813-C9FABFA224C1}" type="slidenum">
              <a:rPr lang="en-US" altLang="zh-CN"/>
              <a:pPr/>
              <a:t>‹#›</a:t>
            </a:fld>
            <a:endParaRPr lang="en-US" altLang="zh-CN"/>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zh-CN" alt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4CCE4D2A-7C9C-4CA8-BA5D-3D0E6F4026CB}"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6150018-1154-48F6-BFA5-2A71AC380A7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91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41763"/>
            <a:ext cx="4038600" cy="21891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5"/>
          <p:cNvSpPr>
            <a:spLocks noGrp="1"/>
          </p:cNvSpPr>
          <p:nvPr>
            <p:ph type="dt" sz="half" idx="10"/>
          </p:nvPr>
        </p:nvSpPr>
        <p:spPr>
          <a:xfrm>
            <a:off x="457200" y="6243638"/>
            <a:ext cx="21336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124200" y="6248400"/>
            <a:ext cx="28956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6553200" y="6243638"/>
            <a:ext cx="2133600" cy="457200"/>
          </a:xfrm>
        </p:spPr>
        <p:txBody>
          <a:bodyPr/>
          <a:lstStyle>
            <a:lvl1pPr>
              <a:defRPr/>
            </a:lvl1pPr>
          </a:lstStyle>
          <a:p>
            <a:fld id="{23EF8AFA-C44E-43CB-8F96-4BEAE83745CE}" type="slidenum">
              <a:rPr lang="en-US" altLang="zh-CN"/>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3638"/>
            <a:ext cx="21336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124200" y="6248400"/>
            <a:ext cx="28956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6553200" y="6243638"/>
            <a:ext cx="2133600" cy="457200"/>
          </a:xfrm>
        </p:spPr>
        <p:txBody>
          <a:bodyPr/>
          <a:lstStyle>
            <a:lvl1pPr>
              <a:defRPr/>
            </a:lvl1pPr>
          </a:lstStyle>
          <a:p>
            <a:fld id="{105794F7-952B-42E0-B9FF-CEB38EC02E5B}" type="slidenum">
              <a:rPr lang="en-US" altLang="zh-CN"/>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57200" y="277813"/>
            <a:ext cx="8229600" cy="1139825"/>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457200" y="1600200"/>
            <a:ext cx="4038600" cy="21891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91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57200" y="3941763"/>
            <a:ext cx="4038600" cy="21891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48200" y="3941763"/>
            <a:ext cx="4038600" cy="21891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6243638"/>
            <a:ext cx="2133600" cy="457200"/>
          </a:xfrm>
        </p:spPr>
        <p:txBody>
          <a:bodyPr/>
          <a:lstStyle>
            <a:lvl1pPr>
              <a:defRPr/>
            </a:lvl1pPr>
          </a:lstStyle>
          <a:p>
            <a:endParaRPr lang="en-US" altLang="zh-CN"/>
          </a:p>
        </p:txBody>
      </p:sp>
      <p:sp>
        <p:nvSpPr>
          <p:cNvPr id="8" name="页脚占位符 7"/>
          <p:cNvSpPr>
            <a:spLocks noGrp="1"/>
          </p:cNvSpPr>
          <p:nvPr>
            <p:ph type="ftr" sz="quarter" idx="11"/>
          </p:nvPr>
        </p:nvSpPr>
        <p:spPr>
          <a:xfrm>
            <a:off x="3124200" y="6248400"/>
            <a:ext cx="2895600" cy="457200"/>
          </a:xfrm>
        </p:spPr>
        <p:txBody>
          <a:bodyPr/>
          <a:lstStyle>
            <a:lvl1pPr>
              <a:defRPr/>
            </a:lvl1pPr>
          </a:lstStyle>
          <a:p>
            <a:endParaRPr lang="en-US" altLang="zh-CN"/>
          </a:p>
        </p:txBody>
      </p:sp>
      <p:sp>
        <p:nvSpPr>
          <p:cNvPr id="9" name="灯片编号占位符 8"/>
          <p:cNvSpPr>
            <a:spLocks noGrp="1"/>
          </p:cNvSpPr>
          <p:nvPr>
            <p:ph type="sldNum" sz="quarter" idx="12"/>
          </p:nvPr>
        </p:nvSpPr>
        <p:spPr>
          <a:xfrm>
            <a:off x="6553200" y="6243638"/>
            <a:ext cx="2133600" cy="457200"/>
          </a:xfrm>
        </p:spPr>
        <p:txBody>
          <a:bodyPr/>
          <a:lstStyle>
            <a:lvl1pPr>
              <a:defRPr/>
            </a:lvl1pPr>
          </a:lstStyle>
          <a:p>
            <a:fld id="{D83DC021-B87D-46DF-AF2B-55A76E3645BF}" type="slidenum">
              <a:rPr lang="en-US" altLang="zh-CN"/>
              <a:pPr/>
              <a:t>‹#›</a:t>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91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48200" y="3941763"/>
            <a:ext cx="4038600" cy="21891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5"/>
          <p:cNvSpPr>
            <a:spLocks noGrp="1"/>
          </p:cNvSpPr>
          <p:nvPr>
            <p:ph type="dt" sz="half" idx="10"/>
          </p:nvPr>
        </p:nvSpPr>
        <p:spPr>
          <a:xfrm>
            <a:off x="457200" y="6243638"/>
            <a:ext cx="21336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124200" y="6248400"/>
            <a:ext cx="28956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6553200" y="6243638"/>
            <a:ext cx="2133600" cy="457200"/>
          </a:xfrm>
        </p:spPr>
        <p:txBody>
          <a:bodyPr/>
          <a:lstStyle>
            <a:lvl1pPr>
              <a:defRPr/>
            </a:lvl1pPr>
          </a:lstStyle>
          <a:p>
            <a:fld id="{C177E6B7-F265-4A55-BEF6-89F6629CA688}" type="slidenum">
              <a:rPr lang="en-US" altLang="zh-CN"/>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946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218"/>
          <p:cNvSpPr>
            <a:spLocks noGrp="1" noChangeArrowheads="1"/>
          </p:cNvSpPr>
          <p:nvPr>
            <p:ph type="sldNum" sz="quarter" idx="10"/>
          </p:nvPr>
        </p:nvSpPr>
        <p:spPr>
          <a:ln/>
        </p:spPr>
        <p:txBody>
          <a:bodyPr/>
          <a:lstStyle>
            <a:lvl1pPr>
              <a:defRPr/>
            </a:lvl1pPr>
          </a:lstStyle>
          <a:p>
            <a:pPr>
              <a:defRPr/>
            </a:pPr>
            <a:fld id="{6CFDB5A2-04FD-43D1-967C-8EBE0DB7E9F7}" type="slidenum">
              <a:rPr lang="en-US" altLang="zh-CN"/>
              <a:pPr>
                <a:defRPr/>
              </a:pPr>
              <a:t>‹#›</a:t>
            </a:fld>
            <a:endParaRPr lang="en-US" altLang="zh-CN"/>
          </a:p>
        </p:txBody>
      </p:sp>
      <p:sp>
        <p:nvSpPr>
          <p:cNvPr id="4" name="Rectangle 219"/>
          <p:cNvSpPr>
            <a:spLocks noGrp="1" noChangeArrowheads="1"/>
          </p:cNvSpPr>
          <p:nvPr>
            <p:ph type="dt" sz="half" idx="11"/>
          </p:nvPr>
        </p:nvSpPr>
        <p:spPr>
          <a:ln/>
        </p:spPr>
        <p:txBody>
          <a:bodyPr/>
          <a:lstStyle>
            <a:lvl1pPr>
              <a:defRPr/>
            </a:lvl1pPr>
          </a:lstStyle>
          <a:p>
            <a:pPr>
              <a:defRPr/>
            </a:pPr>
            <a:endParaRPr lang="en-US" altLang="zh-CN"/>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6F5F7154-4DB8-42FF-9005-F7AAE5CF4DCA}"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95C26E18-0A78-41CC-B4C5-9150583573C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57662065-1319-4061-8D61-42A068867F2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BD8D449B-5D8F-4079-9DBD-294BFC3DCAA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7C9B58C6-316A-45C2-8C42-BDE22E130102}"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D9D8D18B-6067-4331-9C35-538DC56D1603}"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CE02190-123A-4F9B-8687-BA87494EA51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C495691E-DB10-474D-A64D-20480131E0EA}"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zh-CN"/>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zh-CN"/>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75302459-FA8D-4B17-9084-4A06916AA7DA}" type="slidenum">
              <a:rPr lang="en-US" altLang="zh-CN"/>
              <a:pPr/>
              <a:t>‹#›</a:t>
            </a:fld>
            <a:endParaRPr lang="en-US" altLang="zh-CN"/>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zh-CN" alt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ea typeface="宋体" pitchFamily="2" charset="-122"/>
        </a:defRPr>
      </a:lvl2pPr>
      <a:lvl3pPr algn="l" rtl="0" fontAlgn="base">
        <a:spcBef>
          <a:spcPct val="0"/>
        </a:spcBef>
        <a:spcAft>
          <a:spcPct val="0"/>
        </a:spcAft>
        <a:defRPr sz="4200">
          <a:solidFill>
            <a:schemeClr val="tx2"/>
          </a:solidFill>
          <a:latin typeface="Garamond" pitchFamily="18" charset="0"/>
          <a:ea typeface="宋体" pitchFamily="2" charset="-122"/>
        </a:defRPr>
      </a:lvl3pPr>
      <a:lvl4pPr algn="l" rtl="0" fontAlgn="base">
        <a:spcBef>
          <a:spcPct val="0"/>
        </a:spcBef>
        <a:spcAft>
          <a:spcPct val="0"/>
        </a:spcAft>
        <a:defRPr sz="4200">
          <a:solidFill>
            <a:schemeClr val="tx2"/>
          </a:solidFill>
          <a:latin typeface="Garamond" pitchFamily="18" charset="0"/>
          <a:ea typeface="宋体" pitchFamily="2" charset="-122"/>
        </a:defRPr>
      </a:lvl4pPr>
      <a:lvl5pPr algn="l" rtl="0" fontAlgn="base">
        <a:spcBef>
          <a:spcPct val="0"/>
        </a:spcBef>
        <a:spcAft>
          <a:spcPct val="0"/>
        </a:spcAft>
        <a:defRPr sz="4200">
          <a:solidFill>
            <a:schemeClr val="tx2"/>
          </a:solidFill>
          <a:latin typeface="Garamond" pitchFamily="18" charset="0"/>
          <a:ea typeface="宋体" pitchFamily="2" charset="-122"/>
        </a:defRPr>
      </a:lvl5pPr>
      <a:lvl6pPr marL="457200" algn="l" rtl="0" fontAlgn="base">
        <a:spcBef>
          <a:spcPct val="0"/>
        </a:spcBef>
        <a:spcAft>
          <a:spcPct val="0"/>
        </a:spcAft>
        <a:defRPr sz="4200">
          <a:solidFill>
            <a:schemeClr val="tx2"/>
          </a:solidFill>
          <a:latin typeface="Garamond" pitchFamily="18" charset="0"/>
          <a:ea typeface="宋体" pitchFamily="2" charset="-122"/>
        </a:defRPr>
      </a:lvl6pPr>
      <a:lvl7pPr marL="914400" algn="l" rtl="0" fontAlgn="base">
        <a:spcBef>
          <a:spcPct val="0"/>
        </a:spcBef>
        <a:spcAft>
          <a:spcPct val="0"/>
        </a:spcAft>
        <a:defRPr sz="4200">
          <a:solidFill>
            <a:schemeClr val="tx2"/>
          </a:solidFill>
          <a:latin typeface="Garamond" pitchFamily="18" charset="0"/>
          <a:ea typeface="宋体" pitchFamily="2" charset="-122"/>
        </a:defRPr>
      </a:lvl7pPr>
      <a:lvl8pPr marL="1371600" algn="l" rtl="0" fontAlgn="base">
        <a:spcBef>
          <a:spcPct val="0"/>
        </a:spcBef>
        <a:spcAft>
          <a:spcPct val="0"/>
        </a:spcAft>
        <a:defRPr sz="4200">
          <a:solidFill>
            <a:schemeClr val="tx2"/>
          </a:solidFill>
          <a:latin typeface="Garamond" pitchFamily="18" charset="0"/>
          <a:ea typeface="宋体" pitchFamily="2" charset="-122"/>
        </a:defRPr>
      </a:lvl8pPr>
      <a:lvl9pPr marL="1828800" algn="l" rtl="0" fontAlgn="base">
        <a:spcBef>
          <a:spcPct val="0"/>
        </a:spcBef>
        <a:spcAft>
          <a:spcPct val="0"/>
        </a:spcAft>
        <a:defRPr sz="4200">
          <a:solidFill>
            <a:schemeClr val="tx2"/>
          </a:solidFill>
          <a:latin typeface="Garamond" pitchFamily="18" charset="0"/>
          <a:ea typeface="宋体" pitchFamily="2" charset="-122"/>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6.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6.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6.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16.xml"/><Relationship Id="rId6" Type="http://schemas.openxmlformats.org/officeDocument/2006/relationships/image" Target="../media/image60.png"/><Relationship Id="rId5" Type="http://schemas.openxmlformats.org/officeDocument/2006/relationships/image" Target="../media/image50.png"/><Relationship Id="rId4" Type="http://schemas.openxmlformats.org/officeDocument/2006/relationships/image" Target="../media/image40.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6.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16.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16.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6.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87624" y="1772816"/>
            <a:ext cx="7056784" cy="1752600"/>
          </a:xfrm>
        </p:spPr>
        <p:txBody>
          <a:bodyPr/>
          <a:lstStyle/>
          <a:p>
            <a:r>
              <a:rPr lang="en-US" altLang="zh-CN" dirty="0" smtClean="0"/>
              <a:t>Cooperative Relay</a:t>
            </a:r>
            <a:br>
              <a:rPr lang="en-US" altLang="zh-CN" dirty="0" smtClean="0"/>
            </a:br>
            <a:r>
              <a:rPr lang="en-US" altLang="zh-CN" dirty="0" smtClean="0"/>
              <a:t>            </a:t>
            </a:r>
            <a:r>
              <a:rPr lang="en-US" altLang="zh-CN" sz="3200" dirty="0" smtClean="0">
                <a:solidFill>
                  <a:schemeClr val="accent1"/>
                </a:solidFill>
              </a:rPr>
              <a:t>with</a:t>
            </a:r>
            <a:r>
              <a:rPr lang="en-US" altLang="zh-CN" dirty="0" smtClean="0"/>
              <a:t>  MIMO nodes</a:t>
            </a:r>
            <a:endParaRPr lang="zh-CN" altLang="en-US" dirty="0"/>
          </a:p>
        </p:txBody>
      </p:sp>
      <p:sp>
        <p:nvSpPr>
          <p:cNvPr id="2" name="文本框 1"/>
          <p:cNvSpPr txBox="1"/>
          <p:nvPr/>
        </p:nvSpPr>
        <p:spPr>
          <a:xfrm>
            <a:off x="3455876" y="4725144"/>
            <a:ext cx="2520280" cy="830997"/>
          </a:xfrm>
          <a:prstGeom prst="rect">
            <a:avLst/>
          </a:prstGeom>
          <a:noFill/>
        </p:spPr>
        <p:txBody>
          <a:bodyPr wrap="square" rtlCol="0">
            <a:spAutoFit/>
          </a:bodyPr>
          <a:lstStyle/>
          <a:p>
            <a:pPr algn="ctr"/>
            <a:r>
              <a:rPr lang="en-US" altLang="zh-CN" sz="2400" kern="0" dirty="0">
                <a:latin typeface="Shonar Bangla" panose="020B0502040204020203" pitchFamily="34" charset="0"/>
                <a:ea typeface="+mn-ea"/>
                <a:cs typeface="Shonar Bangla" panose="020B0502040204020203" pitchFamily="34" charset="0"/>
              </a:rPr>
              <a:t>Zhu </a:t>
            </a:r>
            <a:r>
              <a:rPr lang="en-US" altLang="zh-CN" sz="2400" kern="0" dirty="0" err="1">
                <a:latin typeface="Shonar Bangla" panose="020B0502040204020203" pitchFamily="34" charset="0"/>
                <a:ea typeface="+mn-ea"/>
                <a:cs typeface="Shonar Bangla" panose="020B0502040204020203" pitchFamily="34" charset="0"/>
              </a:rPr>
              <a:t>Yumeng</a:t>
            </a:r>
            <a:endParaRPr lang="en-US" altLang="zh-CN" sz="2400" kern="0" dirty="0">
              <a:latin typeface="Shonar Bangla" panose="020B0502040204020203" pitchFamily="34" charset="0"/>
              <a:ea typeface="+mn-ea"/>
              <a:cs typeface="Shonar Bangla" panose="020B0502040204020203" pitchFamily="34" charset="0"/>
            </a:endParaRPr>
          </a:p>
          <a:p>
            <a:pPr algn="ctr"/>
            <a:r>
              <a:rPr lang="en-US" altLang="zh-CN" sz="2400" kern="0" dirty="0" smtClean="0">
                <a:latin typeface="Shonar Bangla" panose="020B0502040204020203" pitchFamily="34" charset="0"/>
                <a:ea typeface="+mn-ea"/>
                <a:cs typeface="Shonar Bangla" panose="020B0502040204020203" pitchFamily="34" charset="0"/>
              </a:rPr>
              <a:t>05/16/2014</a:t>
            </a:r>
            <a:endParaRPr lang="zh-CN" altLang="en-US" sz="2400" kern="0" dirty="0">
              <a:latin typeface="Shonar Bangla" panose="020B0502040204020203" pitchFamily="34" charset="0"/>
              <a:ea typeface="+mn-ea"/>
              <a:cs typeface="Shonar Bangla" panose="020B0502040204020203"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10</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467544" y="1292630"/>
                <a:ext cx="8238320" cy="20299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Cont’d</a:t>
                </a:r>
              </a:p>
              <a:p>
                <a:pPr marL="695325" lvl="2" indent="-342900">
                  <a:buClr>
                    <a:schemeClr val="accent6">
                      <a:lumMod val="75000"/>
                    </a:schemeClr>
                  </a:buClr>
                  <a:buFont typeface="Shonar Bangla" panose="020B0502040204020203" pitchFamily="34" charset="0"/>
                  <a:buChar char="–"/>
                </a:pPr>
                <a:r>
                  <a:rPr lang="en-US" altLang="zh-CN" sz="2400" kern="0" dirty="0">
                    <a:latin typeface="Shonar Bangla" panose="020B0502040204020203" pitchFamily="34" charset="0"/>
                    <a:cs typeface="Shonar Bangla" panose="020B0502040204020203" pitchFamily="34" charset="0"/>
                  </a:rPr>
                  <a:t>Use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𝑑</m:t>
                        </m:r>
                      </m:e>
                      <m:sub>
                        <m:r>
                          <a:rPr lang="en-US" altLang="zh-CN" sz="2400" i="1" kern="0">
                            <a:latin typeface="Cambria Math" panose="02040503050406030204" pitchFamily="18" charset="0"/>
                            <a:cs typeface="Shonar Bangla" panose="020B0502040204020203" pitchFamily="34" charset="0"/>
                          </a:rPr>
                          <m:t>𝑖</m:t>
                        </m:r>
                      </m:sub>
                    </m:sSub>
                  </m:oMath>
                </a14:m>
                <a:r>
                  <a:rPr lang="en-US" altLang="zh-CN" sz="2400" kern="0" dirty="0">
                    <a:latin typeface="Shonar Bangla" panose="020B0502040204020203" pitchFamily="34" charset="0"/>
                    <a:cs typeface="Shonar Bangla" panose="020B0502040204020203" pitchFamily="34" charset="0"/>
                  </a:rPr>
                  <a:t> to denote the demand of transmission that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i="1" kern="0">
                            <a:latin typeface="Cambria Math" panose="02040503050406030204" pitchFamily="18" charset="0"/>
                            <a:cs typeface="Shonar Bangla" panose="020B0502040204020203" pitchFamily="34" charset="0"/>
                          </a:rPr>
                          <m:t>𝑖</m:t>
                        </m:r>
                      </m:sub>
                    </m:sSub>
                  </m:oMath>
                </a14:m>
                <a:r>
                  <a:rPr lang="en-US" altLang="zh-CN" sz="2400" kern="0" dirty="0">
                    <a:latin typeface="Shonar Bangla" panose="020B0502040204020203" pitchFamily="34" charset="0"/>
                    <a:cs typeface="Shonar Bangla" panose="020B0502040204020203" pitchFamily="34" charset="0"/>
                  </a:rPr>
                  <a:t> would like to receive from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i="1" kern="0">
                            <a:latin typeface="Cambria Math" panose="02040503050406030204" pitchFamily="18" charset="0"/>
                            <a:cs typeface="Shonar Bangla" panose="020B0502040204020203" pitchFamily="34" charset="0"/>
                          </a:rPr>
                          <m:t>0</m:t>
                        </m:r>
                      </m:sub>
                    </m:sSub>
                  </m:oMath>
                </a14:m>
                <a:r>
                  <a:rPr lang="en-US" altLang="zh-CN" sz="2400" kern="0" dirty="0">
                    <a:latin typeface="Shonar Bangla" panose="020B0502040204020203" pitchFamily="34" charset="0"/>
                    <a:cs typeface="Shonar Bangla" panose="020B0502040204020203" pitchFamily="34" charset="0"/>
                  </a:rPr>
                  <a:t>(AP</a:t>
                </a:r>
                <a:r>
                  <a:rPr lang="en-US" altLang="zh-CN" sz="2400" kern="0" dirty="0" smtClean="0">
                    <a:latin typeface="Shonar Bangla" panose="020B0502040204020203" pitchFamily="34" charset="0"/>
                    <a:cs typeface="Shonar Bangla" panose="020B0502040204020203" pitchFamily="34" charset="0"/>
                  </a:rPr>
                  <a:t>)</a:t>
                </a:r>
              </a:p>
              <a:p>
                <a:pPr marL="695325" lvl="2" indent="-342900">
                  <a:buClr>
                    <a:schemeClr val="accent6">
                      <a:lumMod val="75000"/>
                    </a:schemeClr>
                  </a:buClr>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Assume the transmission rate of each link in every channel is identical, which is denoted by </a:t>
                </a:r>
                <a14:m>
                  <m:oMath xmlns:m="http://schemas.openxmlformats.org/officeDocument/2006/math">
                    <m:r>
                      <a:rPr lang="en-US" altLang="zh-CN" sz="2400" b="0" i="1" kern="0" smtClean="0">
                        <a:latin typeface="Cambria Math" panose="02040503050406030204" pitchFamily="18" charset="0"/>
                        <a:cs typeface="Shonar Bangla" panose="020B0502040204020203" pitchFamily="34" charset="0"/>
                      </a:rPr>
                      <m:t>𝑐</m:t>
                    </m:r>
                  </m:oMath>
                </a14:m>
                <a:endParaRPr lang="en-US" altLang="zh-CN" sz="28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467544" y="1292630"/>
                <a:ext cx="8238320" cy="2029956"/>
              </a:xfrm>
              <a:prstGeom prst="rect">
                <a:avLst/>
              </a:prstGeom>
              <a:blipFill rotWithShape="0">
                <a:blip r:embed="rId3"/>
                <a:stretch>
                  <a:fillRect l="-518" t="-3003" b="-12613"/>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Rectangle 2"/>
              <p:cNvSpPr txBox="1">
                <a:spLocks noChangeArrowheads="1"/>
              </p:cNvSpPr>
              <p:nvPr/>
            </p:nvSpPr>
            <p:spPr bwMode="auto">
              <a:xfrm>
                <a:off x="467544" y="3322586"/>
                <a:ext cx="8238320" cy="19934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Tx/>
                  <a:buChar char="–"/>
                </a:pPr>
                <a:r>
                  <a:rPr lang="en-US" altLang="zh-CN" sz="2400" kern="0" dirty="0" smtClean="0">
                    <a:latin typeface="Shonar Bangla" panose="020B0502040204020203" pitchFamily="34" charset="0"/>
                    <a:cs typeface="Shonar Bangla" panose="020B0502040204020203" pitchFamily="34" charset="0"/>
                  </a:rPr>
                  <a:t>Define a 0-1 matrix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𝑅</m:t>
                    </m:r>
                    <m:r>
                      <a:rPr lang="en-US" altLang="zh-CN" sz="2400" i="1" ker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𝑖𝑗</m:t>
                                </m:r>
                              </m:sub>
                            </m:sSub>
                          </m:e>
                        </m:d>
                      </m:e>
                      <m:sub>
                        <m:r>
                          <a:rPr lang="en-US" altLang="zh-CN" sz="2400" b="0" i="1" kern="0" smtClean="0">
                            <a:latin typeface="Cambria Math" panose="02040503050406030204" pitchFamily="18" charset="0"/>
                            <a:cs typeface="Shonar Bangla" panose="020B0502040204020203" pitchFamily="34" charset="0"/>
                          </a:rPr>
                          <m:t>𝑁</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𝑁</m:t>
                        </m:r>
                      </m:sub>
                    </m:sSub>
                  </m:oMath>
                </a14:m>
                <a:r>
                  <a:rPr lang="en-US" altLang="zh-CN" sz="2400" kern="0" dirty="0">
                    <a:latin typeface="Shonar Bangla" panose="020B0502040204020203" pitchFamily="34" charset="0"/>
                    <a:cs typeface="Shonar Bangla" panose="020B0502040204020203" pitchFamily="34" charset="0"/>
                  </a:rPr>
                  <a:t> to express the relay </a:t>
                </a:r>
                <a:r>
                  <a:rPr lang="en-US" altLang="zh-CN" sz="2400" kern="0" dirty="0" smtClean="0">
                    <a:latin typeface="Shonar Bangla" panose="020B0502040204020203" pitchFamily="34" charset="0"/>
                    <a:cs typeface="Shonar Bangla" panose="020B0502040204020203" pitchFamily="34" charset="0"/>
                  </a:rPr>
                  <a:t>relationship:</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𝑖𝑗</m:t>
                        </m:r>
                      </m:sub>
                    </m:sSub>
                    <m:r>
                      <a:rPr lang="en-US" altLang="zh-CN" sz="2400" b="0" i="1" kern="0" smtClean="0">
                        <a:latin typeface="Cambria Math" panose="02040503050406030204" pitchFamily="18" charset="0"/>
                        <a:cs typeface="Shonar Bangla" panose="020B0502040204020203" pitchFamily="34" charset="0"/>
                      </a:rPr>
                      <m:t>=1</m:t>
                    </m:r>
                  </m:oMath>
                </a14:m>
                <a:r>
                  <a:rPr lang="en-US" altLang="zh-CN" sz="2400" kern="0" dirty="0" smtClean="0">
                    <a:latin typeface="Shonar Bangla" panose="020B0502040204020203" pitchFamily="34" charset="0"/>
                    <a:cs typeface="Shonar Bangla" panose="020B0502040204020203" pitchFamily="34" charset="0"/>
                  </a:rPr>
                  <a:t> means that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b="0" i="1" kern="0" smtClean="0">
                            <a:latin typeface="Cambria Math" panose="02040503050406030204" pitchFamily="18" charset="0"/>
                            <a:cs typeface="Shonar Bangla" panose="020B0502040204020203" pitchFamily="34" charset="0"/>
                          </a:rPr>
                          <m:t>𝑗</m:t>
                        </m:r>
                      </m:sub>
                    </m:sSub>
                  </m:oMath>
                </a14:m>
                <a:r>
                  <a:rPr lang="en-US" altLang="zh-CN" sz="2400" kern="0" dirty="0" smtClean="0">
                    <a:latin typeface="Shonar Bangla" panose="020B0502040204020203" pitchFamily="34" charset="0"/>
                    <a:cs typeface="Shonar Bangla" panose="020B0502040204020203" pitchFamily="34" charset="0"/>
                  </a:rPr>
                  <a:t> performs as relay node for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b="0" i="1" kern="0" smtClean="0">
                            <a:latin typeface="Cambria Math" panose="02040503050406030204" pitchFamily="18" charset="0"/>
                            <a:cs typeface="Shonar Bangla" panose="020B0502040204020203" pitchFamily="34" charset="0"/>
                          </a:rPr>
                          <m:t>𝑖</m:t>
                        </m:r>
                      </m:sub>
                    </m:sSub>
                  </m:oMath>
                </a14:m>
                <a:endParaRPr lang="en-US" altLang="zh-CN" sz="2400" kern="0" dirty="0" smtClean="0">
                  <a:latin typeface="Shonar Bangla" panose="020B0502040204020203" pitchFamily="34" charset="0"/>
                  <a:cs typeface="Shonar Bangla" panose="020B0502040204020203" pitchFamily="34" charset="0"/>
                </a:endParaRPr>
              </a:p>
              <a:p>
                <a:pPr lvl="1">
                  <a:buFontTx/>
                  <a:buChar char="–"/>
                </a:pPr>
                <a:r>
                  <a:rPr lang="en-US" altLang="zh-CN" sz="2400" kern="0" dirty="0" smtClean="0">
                    <a:latin typeface="Shonar Bangla" panose="020B0502040204020203" pitchFamily="34" charset="0"/>
                    <a:cs typeface="Shonar Bangla" panose="020B0502040204020203" pitchFamily="34" charset="0"/>
                  </a:rPr>
                  <a:t> Use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𝑋</m:t>
                    </m:r>
                    <m:r>
                      <a:rPr lang="en-US" altLang="zh-CN" sz="2400" i="1" kern="0">
                        <a:latin typeface="Cambria Math" panose="02040503050406030204" pitchFamily="18" charset="0"/>
                        <a:cs typeface="Shonar Bangla" panose="020B0502040204020203" pitchFamily="34" charset="0"/>
                      </a:rPr>
                      <m:t>=</m:t>
                    </m:r>
                    <m:d>
                      <m:dPr>
                        <m:begChr m:val="{"/>
                        <m:endChr m:val="}"/>
                        <m:ctrlPr>
                          <a:rPr lang="en-US" altLang="zh-CN" sz="2400" i="1" kern="0">
                            <a:latin typeface="Cambria Math" panose="02040503050406030204" pitchFamily="18" charset="0"/>
                            <a:cs typeface="Shonar Bangla" panose="020B0502040204020203" pitchFamily="34" charset="0"/>
                          </a:rPr>
                        </m:ctrlPr>
                      </m:dPr>
                      <m:e>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𝑥</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e>
                    </m:d>
                  </m:oMath>
                </a14:m>
                <a:r>
                  <a:rPr lang="en-US" altLang="zh-CN" sz="2400" kern="0" dirty="0">
                    <a:latin typeface="Shonar Bangla" panose="020B0502040204020203" pitchFamily="34" charset="0"/>
                    <a:cs typeface="Shonar Bangla" panose="020B0502040204020203" pitchFamily="34" charset="0"/>
                  </a:rPr>
                  <a:t> to denote the channel </a:t>
                </a:r>
                <a:r>
                  <a:rPr lang="en-US" altLang="zh-CN" sz="2400" kern="0" dirty="0" smtClean="0">
                    <a:latin typeface="Shonar Bangla" panose="020B0502040204020203" pitchFamily="34" charset="0"/>
                    <a:cs typeface="Shonar Bangla" panose="020B0502040204020203" pitchFamily="34" charset="0"/>
                  </a:rPr>
                  <a:t>assignment:</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𝑥</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=1</m:t>
                    </m:r>
                  </m:oMath>
                </a14:m>
                <a:r>
                  <a:rPr lang="en-US" altLang="zh-CN" sz="2400" kern="0" dirty="0" smtClean="0">
                    <a:latin typeface="Shonar Bangla" panose="020B0502040204020203" pitchFamily="34" charset="0"/>
                    <a:cs typeface="Shonar Bangla" panose="020B0502040204020203" pitchFamily="34" charset="0"/>
                  </a:rPr>
                  <a:t> if channel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𝑘</m:t>
                    </m:r>
                  </m:oMath>
                </a14:m>
                <a:r>
                  <a:rPr lang="en-US" altLang="zh-CN" sz="2400" kern="0" dirty="0" smtClean="0">
                    <a:latin typeface="Shonar Bangla" panose="020B0502040204020203" pitchFamily="34" charset="0"/>
                    <a:cs typeface="Shonar Bangla" panose="020B0502040204020203" pitchFamily="34" charset="0"/>
                  </a:rPr>
                  <a:t> is assigned to link </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b="0" i="1" kern="0" smtClean="0">
                            <a:latin typeface="Cambria Math" panose="02040503050406030204" pitchFamily="18" charset="0"/>
                            <a:cs typeface="Shonar Bangla" panose="020B0502040204020203" pitchFamily="34" charset="0"/>
                          </a:rPr>
                          <m:t>𝑒</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oMath>
                </a14:m>
                <a:r>
                  <a:rPr lang="en-US" altLang="zh-CN" sz="2400" kern="0" dirty="0" smtClean="0">
                    <a:latin typeface="Shonar Bangla" panose="020B0502040204020203" pitchFamily="34" charset="0"/>
                    <a:cs typeface="Shonar Bangla" panose="020B0502040204020203" pitchFamily="34" charset="0"/>
                  </a:rPr>
                  <a:t> for data transmission</a:t>
                </a:r>
                <a:endParaRPr lang="en-US" altLang="zh-CN" sz="2400" kern="0" dirty="0">
                  <a:latin typeface="Shonar Bangla" panose="020B0502040204020203" pitchFamily="34" charset="0"/>
                  <a:cs typeface="Shonar Bangla" panose="020B0502040204020203" pitchFamily="34" charset="0"/>
                </a:endParaRPr>
              </a:p>
            </p:txBody>
          </p:sp>
        </mc:Choice>
        <mc:Fallback xmlns="">
          <p:sp>
            <p:nvSpPr>
              <p:cNvPr id="7" name="Rectangle 2"/>
              <p:cNvSpPr txBox="1">
                <a:spLocks noRot="1" noChangeAspect="1" noMove="1" noResize="1" noEditPoints="1" noAdjustHandles="1" noChangeArrowheads="1" noChangeShapeType="1" noTextEdit="1"/>
              </p:cNvSpPr>
              <p:nvPr/>
            </p:nvSpPr>
            <p:spPr bwMode="auto">
              <a:xfrm>
                <a:off x="467544" y="3322586"/>
                <a:ext cx="8238320" cy="1993490"/>
              </a:xfrm>
              <a:prstGeom prst="rect">
                <a:avLst/>
              </a:prstGeom>
              <a:blipFill rotWithShape="0">
                <a:blip r:embed="rId4"/>
                <a:stretch>
                  <a:fillRect b="-3364"/>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3367830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11</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052736"/>
            <a:ext cx="8238320" cy="4081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Additional denotations</a:t>
            </a: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AlternateContent xmlns:mc="http://schemas.openxmlformats.org/markup-compatibility/2006" xmlns:a14="http://schemas.microsoft.com/office/drawing/2010/main">
        <mc:Choice Requires="a14">
          <p:sp>
            <p:nvSpPr>
              <p:cNvPr id="5" name="Rectangle 2"/>
              <p:cNvSpPr txBox="1">
                <a:spLocks noChangeArrowheads="1"/>
              </p:cNvSpPr>
              <p:nvPr/>
            </p:nvSpPr>
            <p:spPr bwMode="auto">
              <a:xfrm>
                <a:off x="467544" y="1340768"/>
                <a:ext cx="8238320" cy="49685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Tx/>
                  <a:buChar char="–"/>
                </a:pPr>
                <a:r>
                  <a:rPr lang="en-US" altLang="zh-CN" sz="2400" kern="0" dirty="0" smtClean="0">
                    <a:latin typeface="Shonar Bangla" panose="020B0502040204020203" pitchFamily="34" charset="0"/>
                    <a:cs typeface="Shonar Bangla" panose="020B0502040204020203" pitchFamily="34" charset="0"/>
                  </a:rPr>
                  <a:t>Use a set of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𝑀</m:t>
                    </m:r>
                  </m:oMath>
                </a14:m>
                <a:r>
                  <a:rPr lang="en-US" altLang="zh-CN" sz="2400" kern="0" dirty="0">
                    <a:latin typeface="Shonar Bangla" panose="020B0502040204020203" pitchFamily="34" charset="0"/>
                    <a:cs typeface="Shonar Bangla" panose="020B0502040204020203" pitchFamily="34" charset="0"/>
                  </a:rPr>
                  <a:t> nodes</a:t>
                </a:r>
                <a14:m>
                  <m:oMath xmlns:m="http://schemas.openxmlformats.org/officeDocument/2006/math">
                    <m:r>
                      <a:rPr lang="en-US" altLang="zh-CN" sz="2400" kern="0">
                        <a:latin typeface="Cambria Math" panose="02040503050406030204" pitchFamily="18" charset="0"/>
                        <a:cs typeface="Shonar Bangla" panose="020B0502040204020203" pitchFamily="34" charset="0"/>
                      </a:rPr>
                      <m:t> </m:t>
                    </m:r>
                    <m:r>
                      <a:rPr lang="en-US" altLang="zh-CN" sz="2400" i="1" kern="0">
                        <a:latin typeface="Cambria Math" panose="02040503050406030204" pitchFamily="18" charset="0"/>
                        <a:cs typeface="Shonar Bangla" panose="020B0502040204020203" pitchFamily="34" charset="0"/>
                      </a:rPr>
                      <m:t>𝑀</m:t>
                    </m:r>
                    <m:r>
                      <a:rPr lang="en-US" altLang="zh-CN" sz="2400" kern="0">
                        <a:latin typeface="Cambria Math" panose="02040503050406030204" pitchFamily="18" charset="0"/>
                        <a:cs typeface="Shonar Bangla" panose="020B0502040204020203" pitchFamily="34" charset="0"/>
                      </a:rPr>
                      <m:t>=</m:t>
                    </m:r>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𝑢</m:t>
                            </m:r>
                          </m:e>
                          <m:sub>
                            <m:r>
                              <a:rPr lang="en-US" altLang="zh-CN" sz="2400" i="1" kern="0">
                                <a:latin typeface="Cambria Math" panose="02040503050406030204" pitchFamily="18" charset="0"/>
                                <a:cs typeface="Shonar Bangla" panose="020B0502040204020203" pitchFamily="34" charset="0"/>
                              </a:rPr>
                              <m:t>1</m:t>
                            </m:r>
                          </m:sub>
                        </m:sSub>
                        <m:r>
                          <a:rPr lang="en-US" altLang="zh-CN" sz="2400" i="1" ker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m:t>
                            </m:r>
                            <m:r>
                              <a:rPr lang="en-US" altLang="zh-CN" sz="2400" i="1" kern="0">
                                <a:latin typeface="Cambria Math" panose="02040503050406030204" pitchFamily="18" charset="0"/>
                                <a:cs typeface="Shonar Bangla" panose="020B0502040204020203" pitchFamily="34" charset="0"/>
                              </a:rPr>
                              <m:t>𝑢</m:t>
                            </m:r>
                          </m:e>
                          <m:sub>
                            <m:r>
                              <a:rPr lang="en-US" altLang="zh-CN" sz="2400" i="1" kern="0">
                                <a:latin typeface="Cambria Math" panose="02040503050406030204" pitchFamily="18" charset="0"/>
                                <a:cs typeface="Shonar Bangla" panose="020B0502040204020203" pitchFamily="34" charset="0"/>
                              </a:rPr>
                              <m:t>𝑀</m:t>
                            </m:r>
                          </m:sub>
                        </m:sSub>
                      </m:e>
                    </m:d>
                  </m:oMath>
                </a14:m>
                <a:r>
                  <a:rPr lang="en-US" altLang="zh-CN" sz="2400" kern="0" dirty="0">
                    <a:latin typeface="Shonar Bangla" panose="020B0502040204020203" pitchFamily="34" charset="0"/>
                    <a:cs typeface="Shonar Bangla" panose="020B0502040204020203" pitchFamily="34" charset="0"/>
                  </a:rPr>
                  <a:t> to denote MIMO nodes, a set of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𝑀</m:t>
                    </m:r>
                    <m:r>
                      <a:rPr lang="en-US" altLang="zh-CN" sz="2400" i="1" kern="0">
                        <a:latin typeface="Cambria Math" panose="02040503050406030204" pitchFamily="18" charset="0"/>
                        <a:cs typeface="Shonar Bangla" panose="020B0502040204020203" pitchFamily="34" charset="0"/>
                      </a:rPr>
                      <m:t> </m:t>
                    </m:r>
                  </m:oMath>
                </a14:m>
                <a:r>
                  <a:rPr lang="en-US" altLang="zh-CN" sz="2400" kern="0" dirty="0">
                    <a:latin typeface="Shonar Bangla" panose="020B0502040204020203" pitchFamily="34" charset="0"/>
                    <a:cs typeface="Shonar Bangla" panose="020B0502040204020203" pitchFamily="34" charset="0"/>
                  </a:rPr>
                  <a:t>numbers to denote the number of MIMO nodes’ antennas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𝑁</m:t>
                    </m:r>
                    <m:r>
                      <a:rPr lang="en-US" altLang="zh-CN" sz="2400" i="1" kern="0">
                        <a:latin typeface="Cambria Math" panose="02040503050406030204" pitchFamily="18" charset="0"/>
                        <a:cs typeface="Shonar Bangla" panose="020B0502040204020203" pitchFamily="34" charset="0"/>
                      </a:rPr>
                      <m:t>=</m:t>
                    </m:r>
                    <m:d>
                      <m:dPr>
                        <m:begChr m:val="{"/>
                        <m:endChr m:val="}"/>
                        <m:ctrlPr>
                          <a:rPr lang="en-US" altLang="zh-CN" sz="2400" i="1" kern="0">
                            <a:latin typeface="Cambria Math" panose="02040503050406030204" pitchFamily="18" charset="0"/>
                            <a:cs typeface="Shonar Bangla" panose="020B0502040204020203" pitchFamily="34" charset="0"/>
                          </a:rPr>
                        </m:ctrlPr>
                      </m:dPr>
                      <m:e>
                        <m:r>
                          <a:rPr lang="en-US" altLang="zh-CN" sz="2400" i="1" kern="0">
                            <a:latin typeface="Cambria Math" panose="02040503050406030204" pitchFamily="18" charset="0"/>
                            <a:cs typeface="Shonar Bangla" panose="020B0502040204020203" pitchFamily="34" charset="0"/>
                          </a:rPr>
                          <m:t> </m:t>
                        </m:r>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𝑛</m:t>
                            </m:r>
                          </m:e>
                          <m:sub>
                            <m:r>
                              <a:rPr lang="en-US" altLang="zh-CN" sz="2400" i="1" kern="0">
                                <a:latin typeface="Cambria Math" panose="02040503050406030204" pitchFamily="18" charset="0"/>
                                <a:cs typeface="Shonar Bangla" panose="020B0502040204020203" pitchFamily="34" charset="0"/>
                              </a:rPr>
                              <m:t>1</m:t>
                            </m:r>
                          </m:sub>
                        </m:sSub>
                        <m:r>
                          <a:rPr lang="en-US" altLang="zh-CN" sz="2400" i="1" ker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m:t>
                            </m:r>
                            <m:r>
                              <a:rPr lang="en-US" altLang="zh-CN" sz="2400" i="1" kern="0">
                                <a:latin typeface="Cambria Math" panose="02040503050406030204" pitchFamily="18" charset="0"/>
                                <a:cs typeface="Shonar Bangla" panose="020B0502040204020203" pitchFamily="34" charset="0"/>
                              </a:rPr>
                              <m:t>𝑛</m:t>
                            </m:r>
                          </m:e>
                          <m:sub>
                            <m:r>
                              <a:rPr lang="en-US" altLang="zh-CN" sz="2400" i="1" kern="0">
                                <a:latin typeface="Cambria Math" panose="02040503050406030204" pitchFamily="18" charset="0"/>
                                <a:cs typeface="Shonar Bangla" panose="020B0502040204020203" pitchFamily="34" charset="0"/>
                              </a:rPr>
                              <m:t>𝑀</m:t>
                            </m:r>
                          </m:sub>
                        </m:sSub>
                      </m:e>
                    </m:d>
                  </m:oMath>
                </a14:m>
                <a:endParaRPr lang="en-US" altLang="zh-CN" sz="2400" kern="0" dirty="0" smtClean="0">
                  <a:latin typeface="Shonar Bangla" panose="020B0502040204020203" pitchFamily="34" charset="0"/>
                  <a:cs typeface="Shonar Bangla" panose="020B0502040204020203" pitchFamily="34" charset="0"/>
                </a:endParaRPr>
              </a:p>
              <a:p>
                <a:pPr lvl="1">
                  <a:buFontTx/>
                  <a:buChar char="–"/>
                </a:pPr>
                <a:r>
                  <a:rPr lang="en-US" altLang="zh-CN" sz="2400" kern="0" dirty="0" smtClean="0">
                    <a:latin typeface="Shonar Bangla" panose="020B0502040204020203" pitchFamily="34" charset="0"/>
                    <a:cs typeface="Shonar Bangla" panose="020B0502040204020203" pitchFamily="34" charset="0"/>
                  </a:rPr>
                  <a:t>Use </a:t>
                </a:r>
                <a:r>
                  <a:rPr lang="en-US" altLang="zh-CN" sz="2400" kern="0" dirty="0">
                    <a:latin typeface="Shonar Bangla" panose="020B0502040204020203" pitchFamily="34" charset="0"/>
                    <a:cs typeface="Shonar Bangla" panose="020B0502040204020203" pitchFamily="34" charset="0"/>
                  </a:rPr>
                  <a:t>a 0-1 variable </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𝛼</m:t>
                        </m:r>
                      </m:e>
                      <m:sub>
                        <m:r>
                          <a:rPr lang="en-US" altLang="zh-CN" sz="2400" i="1" kern="0">
                            <a:latin typeface="Cambria Math" panose="02040503050406030204" pitchFamily="18" charset="0"/>
                            <a:cs typeface="Shonar Bangla" panose="020B0502040204020203" pitchFamily="34" charset="0"/>
                          </a:rPr>
                          <m:t>𝑖</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 </m:t>
                    </m:r>
                  </m:oMath>
                </a14:m>
                <a:r>
                  <a:rPr lang="en-US" altLang="zh-CN" sz="2400" kern="0" dirty="0">
                    <a:latin typeface="Shonar Bangla" panose="020B0502040204020203" pitchFamily="34" charset="0"/>
                    <a:cs typeface="Shonar Bangla" panose="020B0502040204020203" pitchFamily="34" charset="0"/>
                  </a:rPr>
                  <a:t>to denote the channel availability : </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𝛼</m:t>
                        </m:r>
                      </m:e>
                      <m:sub>
                        <m:r>
                          <a:rPr lang="en-US" altLang="zh-CN" sz="2400" i="1" kern="0">
                            <a:latin typeface="Cambria Math" panose="02040503050406030204" pitchFamily="18" charset="0"/>
                            <a:cs typeface="Shonar Bangla" panose="020B0502040204020203" pitchFamily="34" charset="0"/>
                          </a:rPr>
                          <m:t>𝑖</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=1</m:t>
                    </m:r>
                  </m:oMath>
                </a14:m>
                <a:r>
                  <a:rPr lang="en-US" altLang="zh-CN" sz="2400" kern="0" dirty="0">
                    <a:latin typeface="Shonar Bangla" panose="020B0502040204020203" pitchFamily="34" charset="0"/>
                    <a:cs typeface="Shonar Bangla" panose="020B0502040204020203" pitchFamily="34" charset="0"/>
                  </a:rPr>
                  <a:t> indicates the channel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𝑘</m:t>
                    </m:r>
                  </m:oMath>
                </a14:m>
                <a:r>
                  <a:rPr lang="en-US" altLang="zh-CN" sz="2400" kern="0" dirty="0">
                    <a:latin typeface="Shonar Bangla" panose="020B0502040204020203" pitchFamily="34" charset="0"/>
                    <a:cs typeface="Shonar Bangla" panose="020B0502040204020203" pitchFamily="34" charset="0"/>
                  </a:rPr>
                  <a:t> at node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𝑢</m:t>
                        </m:r>
                      </m:e>
                      <m:sub>
                        <m:r>
                          <a:rPr lang="en-US" altLang="zh-CN" sz="2400" i="1" kern="0">
                            <a:latin typeface="Cambria Math" panose="02040503050406030204" pitchFamily="18" charset="0"/>
                            <a:cs typeface="Shonar Bangla" panose="020B0502040204020203" pitchFamily="34" charset="0"/>
                          </a:rPr>
                          <m:t>𝑖</m:t>
                        </m:r>
                      </m:sub>
                    </m:sSub>
                  </m:oMath>
                </a14:m>
                <a:r>
                  <a:rPr lang="en-US" altLang="zh-CN" sz="2400" kern="0" dirty="0">
                    <a:latin typeface="Shonar Bangla" panose="020B0502040204020203" pitchFamily="34" charset="0"/>
                    <a:cs typeface="Shonar Bangla" panose="020B0502040204020203" pitchFamily="34" charset="0"/>
                  </a:rPr>
                  <a:t> is </a:t>
                </a:r>
                <a:r>
                  <a:rPr lang="en-US" altLang="zh-CN" sz="2400" kern="0" dirty="0" smtClean="0">
                    <a:latin typeface="Shonar Bangla" panose="020B0502040204020203" pitchFamily="34" charset="0"/>
                    <a:cs typeface="Shonar Bangla" panose="020B0502040204020203" pitchFamily="34" charset="0"/>
                  </a:rPr>
                  <a:t>available</a:t>
                </a:r>
                <a:endParaRPr lang="en-US" altLang="zh-CN" sz="2400" kern="0" dirty="0">
                  <a:latin typeface="Shonar Bangla" panose="020B0502040204020203" pitchFamily="34" charset="0"/>
                  <a:cs typeface="Shonar Bangla" panose="020B0502040204020203" pitchFamily="34" charset="0"/>
                </a:endParaRPr>
              </a:p>
              <a:p>
                <a:pPr lvl="1">
                  <a:buFontTx/>
                  <a:buChar char="–"/>
                </a:pPr>
                <a:r>
                  <a:rPr lang="en-US" altLang="zh-CN" sz="2400" kern="0" dirty="0">
                    <a:latin typeface="Shonar Bangla" panose="020B0502040204020203" pitchFamily="34" charset="0"/>
                    <a:cs typeface="Shonar Bangla" panose="020B0502040204020203" pitchFamily="34" charset="0"/>
                  </a:rPr>
                  <a:t>Use </a:t>
                </a:r>
                <a14:m>
                  <m:oMath xmlns:m="http://schemas.openxmlformats.org/officeDocument/2006/math">
                    <m:r>
                      <m:rPr>
                        <m:sty m:val="p"/>
                      </m:rPr>
                      <a:rPr lang="el-GR" altLang="zh-CN" sz="2400" i="1" kern="0" smtClean="0">
                        <a:latin typeface="Cambria Math" panose="02040503050406030204" pitchFamily="18" charset="0"/>
                        <a:ea typeface="Cambria Math" panose="02040503050406030204" pitchFamily="18" charset="0"/>
                        <a:cs typeface="Shonar Bangla" panose="020B0502040204020203" pitchFamily="34" charset="0"/>
                      </a:rPr>
                      <m:t>Ε</m:t>
                    </m:r>
                    <m:r>
                      <a:rPr lang="en-US" altLang="zh-CN" sz="2400" i="1" kern="0">
                        <a:latin typeface="Cambria Math" panose="02040503050406030204" pitchFamily="18" charset="0"/>
                        <a:cs typeface="Shonar Bangla" panose="020B0502040204020203" pitchFamily="34" charset="0"/>
                      </a:rPr>
                      <m:t>=</m:t>
                    </m:r>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𝜀</m:t>
                            </m:r>
                          </m:e>
                          <m:sub>
                            <m:r>
                              <a:rPr lang="en-US" altLang="zh-CN" sz="2400" i="1" kern="0">
                                <a:latin typeface="Cambria Math" panose="02040503050406030204" pitchFamily="18" charset="0"/>
                                <a:cs typeface="Shonar Bangla" panose="020B0502040204020203" pitchFamily="34" charset="0"/>
                              </a:rPr>
                              <m:t>𝑖𝑗</m:t>
                            </m:r>
                          </m:sub>
                        </m:sSub>
                      </m:e>
                    </m:d>
                  </m:oMath>
                </a14:m>
                <a:r>
                  <a:rPr lang="en-US" altLang="zh-CN" sz="2400" kern="0" dirty="0">
                    <a:latin typeface="Shonar Bangla" panose="020B0502040204020203" pitchFamily="34" charset="0"/>
                    <a:cs typeface="Shonar Bangla" panose="020B0502040204020203" pitchFamily="34" charset="0"/>
                  </a:rPr>
                  <a:t> to denote the set of direct links :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𝜀</m:t>
                        </m:r>
                      </m:e>
                      <m:sub>
                        <m:r>
                          <a:rPr lang="en-US" altLang="zh-CN" sz="2400" i="1" kern="0">
                            <a:latin typeface="Cambria Math" panose="02040503050406030204" pitchFamily="18" charset="0"/>
                            <a:cs typeface="Shonar Bangla" panose="020B0502040204020203" pitchFamily="34" charset="0"/>
                          </a:rPr>
                          <m:t>𝑖𝑗</m:t>
                        </m:r>
                      </m:sub>
                    </m:sSub>
                    <m:r>
                      <a:rPr lang="en-US" altLang="zh-CN" sz="2400" i="1" kern="0">
                        <a:latin typeface="Cambria Math" panose="02040503050406030204" pitchFamily="18" charset="0"/>
                        <a:cs typeface="Shonar Bangla" panose="020B0502040204020203" pitchFamily="34" charset="0"/>
                      </a:rPr>
                      <m:t>=1</m:t>
                    </m:r>
                  </m:oMath>
                </a14:m>
                <a:r>
                  <a:rPr lang="en-US" altLang="zh-CN" sz="2400" kern="0" dirty="0">
                    <a:latin typeface="Shonar Bangla" panose="020B0502040204020203" pitchFamily="34" charset="0"/>
                    <a:cs typeface="Shonar Bangla" panose="020B0502040204020203" pitchFamily="34" charset="0"/>
                  </a:rPr>
                  <a:t> means there exists a direct link between the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𝑣</m:t>
                        </m:r>
                      </m:e>
                      <m:sub>
                        <m:r>
                          <a:rPr lang="en-US" altLang="zh-CN" sz="2400" i="1" kern="0">
                            <a:latin typeface="Cambria Math" panose="02040503050406030204" pitchFamily="18" charset="0"/>
                            <a:cs typeface="Shonar Bangla" panose="020B0502040204020203" pitchFamily="34" charset="0"/>
                          </a:rPr>
                          <m:t>𝑖</m:t>
                        </m:r>
                      </m:sub>
                    </m:sSub>
                  </m:oMath>
                </a14:m>
                <a:r>
                  <a:rPr lang="en-US" altLang="zh-CN" sz="2400" kern="0" dirty="0" smtClean="0">
                    <a:latin typeface="Shonar Bangla" panose="020B0502040204020203" pitchFamily="34" charset="0"/>
                    <a:cs typeface="Shonar Bangla" panose="020B0502040204020203" pitchFamily="34" charset="0"/>
                  </a:rPr>
                  <a:t> and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𝑢</m:t>
                        </m:r>
                      </m:e>
                      <m:sub>
                        <m:r>
                          <a:rPr lang="en-US" altLang="zh-CN" sz="2400" b="0" i="1" kern="0" smtClean="0">
                            <a:latin typeface="Cambria Math" panose="02040503050406030204" pitchFamily="18" charset="0"/>
                            <a:cs typeface="Shonar Bangla" panose="020B0502040204020203" pitchFamily="34" charset="0"/>
                          </a:rPr>
                          <m:t>𝑗</m:t>
                        </m:r>
                      </m:sub>
                    </m:sSub>
                  </m:oMath>
                </a14:m>
                <a:endParaRPr lang="en-US" altLang="zh-CN" sz="2400" kern="0" dirty="0" smtClean="0">
                  <a:latin typeface="Shonar Bangla" panose="020B0502040204020203" pitchFamily="34" charset="0"/>
                  <a:cs typeface="Shonar Bangla" panose="020B0502040204020203" pitchFamily="34" charset="0"/>
                </a:endParaRPr>
              </a:p>
              <a:p>
                <a:pPr lvl="1">
                  <a:buFontTx/>
                  <a:buChar char="–"/>
                </a:pPr>
                <a:r>
                  <a:rPr lang="en-US" altLang="zh-CN" sz="2400" kern="0" dirty="0">
                    <a:latin typeface="Shonar Bangla" panose="020B0502040204020203" pitchFamily="34" charset="0"/>
                    <a:cs typeface="Shonar Bangla" panose="020B0502040204020203" pitchFamily="34" charset="0"/>
                  </a:rPr>
                  <a:t>Define a 0-1 matrix </a:t>
                </a:r>
                <a14:m>
                  <m:oMath xmlns:m="http://schemas.openxmlformats.org/officeDocument/2006/math">
                    <m:r>
                      <m:rPr>
                        <m:sty m:val="p"/>
                      </m:rPr>
                      <a:rPr lang="el-GR" altLang="zh-CN" sz="2400" i="1" kern="0" smtClean="0">
                        <a:latin typeface="Cambria Math" panose="02040503050406030204" pitchFamily="18" charset="0"/>
                        <a:ea typeface="Cambria Math" panose="02040503050406030204" pitchFamily="18" charset="0"/>
                        <a:cs typeface="Shonar Bangla" panose="020B0502040204020203" pitchFamily="34" charset="0"/>
                      </a:rPr>
                      <m:t>Γ</m:t>
                    </m:r>
                    <m:r>
                      <a:rPr lang="en-US" altLang="zh-CN" sz="2400" i="1" ker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𝛾</m:t>
                                </m:r>
                              </m:e>
                              <m:sub>
                                <m:r>
                                  <a:rPr lang="en-US" altLang="zh-CN" sz="2400" i="1" kern="0">
                                    <a:latin typeface="Cambria Math" panose="02040503050406030204" pitchFamily="18" charset="0"/>
                                    <a:cs typeface="Shonar Bangla" panose="020B0502040204020203" pitchFamily="34" charset="0"/>
                                  </a:rPr>
                                  <m:t>𝑖𝑗</m:t>
                                </m:r>
                              </m:sub>
                            </m:sSub>
                          </m:e>
                        </m:d>
                      </m:e>
                      <m:sub>
                        <m:r>
                          <a:rPr lang="en-US" altLang="zh-CN" sz="2400" b="0" i="1" kern="0" smtClean="0">
                            <a:latin typeface="Cambria Math" panose="02040503050406030204" pitchFamily="18" charset="0"/>
                            <a:cs typeface="Shonar Bangla" panose="020B0502040204020203" pitchFamily="34" charset="0"/>
                          </a:rPr>
                          <m:t>𝑁</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𝑀</m:t>
                        </m:r>
                      </m:sub>
                    </m:sSub>
                  </m:oMath>
                </a14:m>
                <a:r>
                  <a:rPr lang="en-US" altLang="zh-CN" sz="2400" kern="0" dirty="0">
                    <a:latin typeface="Shonar Bangla" panose="020B0502040204020203" pitchFamily="34" charset="0"/>
                    <a:cs typeface="Shonar Bangla" panose="020B0502040204020203" pitchFamily="34" charset="0"/>
                  </a:rPr>
                  <a:t> to express the relay relationship:</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𝛾</m:t>
                        </m:r>
                      </m:e>
                      <m:sub>
                        <m:r>
                          <a:rPr lang="en-US" altLang="zh-CN" sz="2400" i="1" kern="0">
                            <a:latin typeface="Cambria Math" panose="02040503050406030204" pitchFamily="18" charset="0"/>
                            <a:cs typeface="Shonar Bangla" panose="020B0502040204020203" pitchFamily="34" charset="0"/>
                          </a:rPr>
                          <m:t>𝑖𝑗</m:t>
                        </m:r>
                      </m:sub>
                    </m:sSub>
                    <m:r>
                      <a:rPr lang="en-US" altLang="zh-CN" sz="2400" i="1" kern="0">
                        <a:latin typeface="Cambria Math" panose="02040503050406030204" pitchFamily="18" charset="0"/>
                        <a:cs typeface="Shonar Bangla" panose="020B0502040204020203" pitchFamily="34" charset="0"/>
                      </a:rPr>
                      <m:t>=1</m:t>
                    </m:r>
                  </m:oMath>
                </a14:m>
                <a:r>
                  <a:rPr lang="en-US" altLang="zh-CN" sz="2400" kern="0" dirty="0">
                    <a:latin typeface="Shonar Bangla" panose="020B0502040204020203" pitchFamily="34" charset="0"/>
                    <a:cs typeface="Shonar Bangla" panose="020B0502040204020203" pitchFamily="34" charset="0"/>
                  </a:rPr>
                  <a:t> means that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𝑢</m:t>
                        </m:r>
                      </m:e>
                      <m:sub>
                        <m:r>
                          <a:rPr lang="en-US" altLang="zh-CN" sz="2400" i="1" kern="0">
                            <a:latin typeface="Cambria Math" panose="02040503050406030204" pitchFamily="18" charset="0"/>
                            <a:cs typeface="Shonar Bangla" panose="020B0502040204020203" pitchFamily="34" charset="0"/>
                          </a:rPr>
                          <m:t>𝑗</m:t>
                        </m:r>
                      </m:sub>
                    </m:sSub>
                  </m:oMath>
                </a14:m>
                <a:r>
                  <a:rPr lang="en-US" altLang="zh-CN" sz="2400" kern="0" dirty="0">
                    <a:latin typeface="Shonar Bangla" panose="020B0502040204020203" pitchFamily="34" charset="0"/>
                    <a:cs typeface="Shonar Bangla" panose="020B0502040204020203" pitchFamily="34" charset="0"/>
                  </a:rPr>
                  <a:t> performs as relay node for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i="1" kern="0">
                            <a:latin typeface="Cambria Math" panose="02040503050406030204" pitchFamily="18" charset="0"/>
                            <a:cs typeface="Shonar Bangla" panose="020B0502040204020203" pitchFamily="34" charset="0"/>
                          </a:rPr>
                          <m:t>𝑖</m:t>
                        </m:r>
                      </m:sub>
                    </m:sSub>
                  </m:oMath>
                </a14:m>
                <a:endParaRPr lang="en-US" altLang="zh-CN" sz="2400" kern="0" dirty="0">
                  <a:latin typeface="Shonar Bangla" panose="020B0502040204020203" pitchFamily="34" charset="0"/>
                  <a:cs typeface="Shonar Bangla" panose="020B0502040204020203" pitchFamily="34" charset="0"/>
                </a:endParaRPr>
              </a:p>
              <a:p>
                <a:pPr lvl="1">
                  <a:buFontTx/>
                  <a:buChar char="–"/>
                </a:pPr>
                <a:r>
                  <a:rPr lang="en-US" altLang="zh-CN" sz="2400" kern="0" dirty="0">
                    <a:latin typeface="Shonar Bangla" panose="020B0502040204020203" pitchFamily="34" charset="0"/>
                    <a:cs typeface="Shonar Bangla" panose="020B0502040204020203" pitchFamily="34" charset="0"/>
                  </a:rPr>
                  <a:t> Use </a:t>
                </a:r>
                <a14:m>
                  <m:oMath xmlns:m="http://schemas.openxmlformats.org/officeDocument/2006/math">
                    <m:r>
                      <m:rPr>
                        <m:sty m:val="p"/>
                      </m:rPr>
                      <a:rPr lang="el-GR" altLang="zh-CN" sz="2400" i="1" kern="0" smtClean="0">
                        <a:latin typeface="Cambria Math" panose="02040503050406030204" pitchFamily="18" charset="0"/>
                        <a:ea typeface="Cambria Math" panose="02040503050406030204" pitchFamily="18" charset="0"/>
                        <a:cs typeface="Shonar Bangla" panose="020B0502040204020203" pitchFamily="34" charset="0"/>
                      </a:rPr>
                      <m:t>Χ</m:t>
                    </m:r>
                    <m:r>
                      <a:rPr lang="en-US" altLang="zh-CN" sz="2400" i="1" kern="0">
                        <a:latin typeface="Cambria Math" panose="02040503050406030204" pitchFamily="18" charset="0"/>
                        <a:cs typeface="Shonar Bangla" panose="020B0502040204020203" pitchFamily="34" charset="0"/>
                      </a:rPr>
                      <m:t>=</m:t>
                    </m:r>
                    <m:d>
                      <m:dPr>
                        <m:begChr m:val="{"/>
                        <m:endChr m:val="}"/>
                        <m:ctrlPr>
                          <a:rPr lang="en-US" altLang="zh-CN" sz="2400" i="1" kern="0">
                            <a:latin typeface="Cambria Math" panose="02040503050406030204" pitchFamily="18" charset="0"/>
                            <a:cs typeface="Shonar Bangla" panose="020B0502040204020203" pitchFamily="34" charset="0"/>
                          </a:rPr>
                        </m:ctrlPr>
                      </m:dPr>
                      <m:e>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𝜒</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e>
                    </m:d>
                  </m:oMath>
                </a14:m>
                <a:r>
                  <a:rPr lang="en-US" altLang="zh-CN" sz="2400" kern="0" dirty="0">
                    <a:latin typeface="Shonar Bangla" panose="020B0502040204020203" pitchFamily="34" charset="0"/>
                    <a:cs typeface="Shonar Bangla" panose="020B0502040204020203" pitchFamily="34" charset="0"/>
                  </a:rPr>
                  <a:t> to denote the channel assignment:</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𝜒</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=1</m:t>
                    </m:r>
                  </m:oMath>
                </a14:m>
                <a:r>
                  <a:rPr lang="en-US" altLang="zh-CN" sz="2400" kern="0" dirty="0">
                    <a:latin typeface="Shonar Bangla" panose="020B0502040204020203" pitchFamily="34" charset="0"/>
                    <a:cs typeface="Shonar Bangla" panose="020B0502040204020203" pitchFamily="34" charset="0"/>
                  </a:rPr>
                  <a:t> if channel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𝑘</m:t>
                    </m:r>
                  </m:oMath>
                </a14:m>
                <a:r>
                  <a:rPr lang="en-US" altLang="zh-CN" sz="2400" kern="0" dirty="0">
                    <a:latin typeface="Shonar Bangla" panose="020B0502040204020203" pitchFamily="34" charset="0"/>
                    <a:cs typeface="Shonar Bangla" panose="020B0502040204020203" pitchFamily="34" charset="0"/>
                  </a:rPr>
                  <a:t> is assigned to link </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𝜀</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oMath>
                </a14:m>
                <a:r>
                  <a:rPr lang="en-US" altLang="zh-CN" sz="2400" kern="0" dirty="0">
                    <a:latin typeface="Shonar Bangla" panose="020B0502040204020203" pitchFamily="34" charset="0"/>
                    <a:cs typeface="Shonar Bangla" panose="020B0502040204020203" pitchFamily="34" charset="0"/>
                  </a:rPr>
                  <a:t> for data </a:t>
                </a:r>
                <a:r>
                  <a:rPr lang="en-US" altLang="zh-CN" sz="2400" kern="0" dirty="0" smtClean="0">
                    <a:latin typeface="Shonar Bangla" panose="020B0502040204020203" pitchFamily="34" charset="0"/>
                    <a:cs typeface="Shonar Bangla" panose="020B0502040204020203" pitchFamily="34" charset="0"/>
                  </a:rPr>
                  <a:t>transmission</a:t>
                </a:r>
                <a:endParaRPr lang="en-US" altLang="zh-CN" sz="2400" kern="0" dirty="0">
                  <a:latin typeface="Shonar Bangla" panose="020B0502040204020203" pitchFamily="34" charset="0"/>
                  <a:cs typeface="Shonar Bangla" panose="020B0502040204020203" pitchFamily="34" charset="0"/>
                </a:endParaRPr>
              </a:p>
            </p:txBody>
          </p:sp>
        </mc:Choice>
        <mc:Fallback xmlns="">
          <p:sp>
            <p:nvSpPr>
              <p:cNvPr id="5" name="Rectangle 2"/>
              <p:cNvSpPr txBox="1">
                <a:spLocks noRot="1" noChangeAspect="1" noMove="1" noResize="1" noEditPoints="1" noAdjustHandles="1" noChangeArrowheads="1" noChangeShapeType="1" noTextEdit="1"/>
              </p:cNvSpPr>
              <p:nvPr/>
            </p:nvSpPr>
            <p:spPr bwMode="auto">
              <a:xfrm>
                <a:off x="467544" y="1340768"/>
                <a:ext cx="8238320" cy="4968552"/>
              </a:xfrm>
              <a:prstGeom prst="rect">
                <a:avLst/>
              </a:prstGeom>
              <a:blipFill rotWithShape="0">
                <a:blip r:embed="rId3"/>
                <a:stretch>
                  <a:fillRect t="-613" b="-368"/>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2123501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12</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235264"/>
            <a:ext cx="8238320" cy="5375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Four categories:</a:t>
            </a:r>
          </a:p>
        </p:txBody>
      </p:sp>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467544" y="1761221"/>
                <a:ext cx="8238320" cy="174327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A receiver without a relay’s help</a:t>
                </a:r>
              </a:p>
              <a:p>
                <a:pPr marL="344487" lvl="1" indent="0">
                  <a:buNone/>
                </a:pPr>
                <a14:m>
                  <m:oMathPara xmlns:m="http://schemas.openxmlformats.org/officeDocument/2006/math">
                    <m:oMathParaPr>
                      <m:jc m:val="centerGroup"/>
                    </m:oMathParaPr>
                    <m:oMath xmlns:m="http://schemas.openxmlformats.org/officeDocument/2006/math">
                      <m:acc>
                        <m:accPr>
                          <m:chr m:val="̃"/>
                          <m:ctrlPr>
                            <a:rPr lang="en-US" altLang="zh-CN" sz="2400" i="1" kern="0" smtClean="0">
                              <a:latin typeface="Cambria Math" panose="02040503050406030204" pitchFamily="18" charset="0"/>
                              <a:cs typeface="Shonar Bangla" panose="020B0502040204020203" pitchFamily="34" charset="0"/>
                            </a:rPr>
                          </m:ctrlPr>
                        </m:accPr>
                        <m:e>
                          <m:sSub>
                            <m:sSubPr>
                              <m:ctrlPr>
                                <a:rPr lang="en-US" altLang="zh-CN" sz="2400" i="1" kern="0" smtClea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m:t>
                              </m:r>
                            </m:sub>
                          </m:sSub>
                        </m:e>
                      </m:acc>
                      <m:r>
                        <a:rPr lang="en-US" altLang="zh-CN" sz="2400" b="0" i="1" kern="0" smtClean="0">
                          <a:latin typeface="Cambria Math" panose="02040503050406030204" pitchFamily="18" charset="0"/>
                          <a:cs typeface="Shonar Bangla" panose="020B0502040204020203" pitchFamily="34" charset="0"/>
                        </a:rPr>
                        <m:t>=</m:t>
                      </m:r>
                      <m:r>
                        <m:rPr>
                          <m:sty m:val="p"/>
                        </m:rPr>
                        <a:rPr lang="en-US" altLang="zh-CN" sz="2400" b="0" i="0" kern="0" smtClean="0">
                          <a:latin typeface="Cambria Math" panose="02040503050406030204" pitchFamily="18" charset="0"/>
                          <a:cs typeface="Shonar Bangla" panose="020B0502040204020203" pitchFamily="34" charset="0"/>
                        </a:rPr>
                        <m:t>min</m:t>
                      </m:r>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𝑘</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𝐾</m:t>
                          </m:r>
                        </m:sup>
                        <m:e>
                          <m:r>
                            <a:rPr lang="en-US" altLang="zh-CN" sz="2400" b="0" i="1" kern="0" smtClean="0">
                              <a:latin typeface="Cambria Math" panose="02040503050406030204" pitchFamily="18" charset="0"/>
                              <a:cs typeface="Shonar Bangla" panose="020B0502040204020203" pitchFamily="34" charset="0"/>
                            </a:rPr>
                            <m:t>𝑐</m:t>
                          </m:r>
                          <m:sSubSup>
                            <m:sSubSupPr>
                              <m:ctrlPr>
                                <a:rPr lang="en-US" altLang="zh-CN" sz="2400" b="0" i="1" kern="0" smtClean="0">
                                  <a:latin typeface="Cambria Math" panose="02040503050406030204" pitchFamily="18" charset="0"/>
                                  <a:cs typeface="Shonar Bangla" panose="020B0502040204020203" pitchFamily="34" charset="0"/>
                                </a:rPr>
                              </m:ctrlPr>
                            </m:sSubSupPr>
                            <m:e>
                              <m:r>
                                <a:rPr lang="en-US" altLang="zh-CN" sz="2400" b="0" i="1" kern="0" smtClean="0">
                                  <a:latin typeface="Cambria Math" panose="02040503050406030204" pitchFamily="18" charset="0"/>
                                  <a:cs typeface="Shonar Bangla" panose="020B0502040204020203" pitchFamily="34" charset="0"/>
                                </a:rPr>
                                <m:t>𝑥</m:t>
                              </m:r>
                            </m:e>
                            <m:sub>
                              <m:r>
                                <a:rPr lang="en-US" altLang="zh-CN" sz="2400" b="0" i="1" kern="0" smtClean="0">
                                  <a:latin typeface="Cambria Math" panose="02040503050406030204" pitchFamily="18" charset="0"/>
                                  <a:cs typeface="Shonar Bangla" panose="020B0502040204020203" pitchFamily="34" charset="0"/>
                                </a:rPr>
                                <m:t>0</m:t>
                              </m:r>
                              <m:r>
                                <a:rPr lang="en-US" altLang="zh-CN" sz="2400" b="0" i="1" kern="0" smtClean="0">
                                  <a:latin typeface="Cambria Math" panose="02040503050406030204" pitchFamily="18" charset="0"/>
                                  <a:cs typeface="Shonar Bangla" panose="020B0502040204020203" pitchFamily="34" charset="0"/>
                                </a:rPr>
                                <m:t>𝑖</m:t>
                              </m:r>
                            </m:sub>
                            <m:sup>
                              <m:r>
                                <a:rPr lang="en-US" altLang="zh-CN" sz="2400" b="0" i="1" kern="0" smtClea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𝑑</m:t>
                              </m:r>
                            </m:e>
                            <m:sub>
                              <m:r>
                                <a:rPr lang="en-US" altLang="zh-CN" sz="2400" b="0" i="1" kern="0" smtClean="0">
                                  <a:latin typeface="Cambria Math" panose="02040503050406030204" pitchFamily="18" charset="0"/>
                                  <a:cs typeface="Shonar Bangla" panose="020B0502040204020203" pitchFamily="34" charset="0"/>
                                </a:rPr>
                                <m:t>𝑖</m:t>
                              </m:r>
                            </m:sub>
                          </m:sSub>
                        </m:e>
                      </m:nary>
                      <m:r>
                        <a:rPr lang="en-US" altLang="zh-CN" sz="2400" b="0" i="1" kern="0" smtClean="0">
                          <a:latin typeface="Cambria Math" panose="02040503050406030204" pitchFamily="18" charset="0"/>
                          <a:cs typeface="Shonar Bangla" panose="020B0502040204020203" pitchFamily="34" charset="0"/>
                        </a:rPr>
                        <m:t>)</m:t>
                      </m:r>
                    </m:oMath>
                  </m:oMathPara>
                </a14:m>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467544" y="1761221"/>
                <a:ext cx="8238320" cy="1743279"/>
              </a:xfrm>
              <a:prstGeom prst="rect">
                <a:avLst/>
              </a:prstGeom>
              <a:blipFill rotWithShape="0">
                <a:blip r:embed="rId3"/>
                <a:stretch>
                  <a:fillRect t="-3147"/>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Rectangle 2"/>
              <p:cNvSpPr txBox="1">
                <a:spLocks noChangeArrowheads="1"/>
              </p:cNvSpPr>
              <p:nvPr/>
            </p:nvSpPr>
            <p:spPr bwMode="auto">
              <a:xfrm>
                <a:off x="467544" y="3208925"/>
                <a:ext cx="8238320" cy="15629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Acts as a relay</a:t>
                </a:r>
              </a:p>
              <a:p>
                <a:pPr marL="344487" lvl="1" indent="0">
                  <a:buNone/>
                </a:pPr>
                <a14:m>
                  <m:oMathPara xmlns:m="http://schemas.openxmlformats.org/officeDocument/2006/math">
                    <m:oMathParaPr>
                      <m:jc m:val="centerGroup"/>
                    </m:oMathParaPr>
                    <m:oMath xmlns:m="http://schemas.openxmlformats.org/officeDocument/2006/math">
                      <m:acc>
                        <m:accPr>
                          <m:chr m:val="̅"/>
                          <m:ctrlPr>
                            <a:rPr lang="en-US" altLang="zh-CN" sz="2400" i="1" kern="0" smtClean="0">
                              <a:latin typeface="Cambria Math" panose="02040503050406030204" pitchFamily="18" charset="0"/>
                              <a:cs typeface="Shonar Bangla" panose="020B0502040204020203" pitchFamily="34" charset="0"/>
                            </a:rPr>
                          </m:ctrlPr>
                        </m:accPr>
                        <m:e>
                          <m:sSub>
                            <m:sSubPr>
                              <m:ctrlPr>
                                <a:rPr lang="en-US" altLang="zh-CN" sz="2400" i="1" kern="0" smtClea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𝑗𝑖</m:t>
                              </m:r>
                            </m:sub>
                          </m:sSub>
                        </m:e>
                      </m:acc>
                      <m:r>
                        <a:rPr lang="en-US" altLang="zh-CN" sz="2400" b="0" i="1" kern="0" smtClean="0">
                          <a:latin typeface="Cambria Math" panose="02040503050406030204" pitchFamily="18" charset="0"/>
                          <a:cs typeface="Shonar Bangla" panose="020B0502040204020203" pitchFamily="34" charset="0"/>
                        </a:rPr>
                        <m:t>=</m:t>
                      </m:r>
                      <m:r>
                        <m:rPr>
                          <m:sty m:val="p"/>
                        </m:rPr>
                        <a:rPr lang="en-US" altLang="zh-CN" sz="2400" b="0" i="0" kern="0" smtClean="0">
                          <a:latin typeface="Cambria Math" panose="02040503050406030204" pitchFamily="18" charset="0"/>
                          <a:cs typeface="Shonar Bangla" panose="020B0502040204020203" pitchFamily="34" charset="0"/>
                        </a:rPr>
                        <m:t>min</m:t>
                      </m:r>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𝑘</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𝐾</m:t>
                          </m:r>
                        </m:sup>
                        <m:e>
                          <m:f>
                            <m:fPr>
                              <m:ctrlPr>
                                <a:rPr lang="en-US" altLang="zh-CN" sz="2400" b="0" i="1" kern="0" smtClean="0">
                                  <a:latin typeface="Cambria Math" panose="02040503050406030204" pitchFamily="18" charset="0"/>
                                  <a:cs typeface="Shonar Bangla" panose="020B0502040204020203" pitchFamily="34" charset="0"/>
                                </a:rPr>
                              </m:ctrlPr>
                            </m:fPr>
                            <m:num>
                              <m:r>
                                <a:rPr lang="en-US" altLang="zh-CN" sz="2400" b="0" i="1" kern="0" smtClean="0">
                                  <a:latin typeface="Cambria Math" panose="02040503050406030204" pitchFamily="18" charset="0"/>
                                  <a:cs typeface="Shonar Bangla" panose="020B0502040204020203" pitchFamily="34" charset="0"/>
                                </a:rPr>
                                <m:t>1</m:t>
                              </m:r>
                            </m:num>
                            <m:den>
                              <m:r>
                                <a:rPr lang="en-US" altLang="zh-CN" sz="2400" b="0" i="1" kern="0" smtClean="0">
                                  <a:latin typeface="Cambria Math" panose="02040503050406030204" pitchFamily="18" charset="0"/>
                                  <a:cs typeface="Shonar Bangla" panose="020B0502040204020203" pitchFamily="34" charset="0"/>
                                </a:rPr>
                                <m:t>2</m:t>
                              </m:r>
                            </m:den>
                          </m:f>
                          <m:r>
                            <a:rPr lang="en-US" altLang="zh-CN" sz="2400" b="0" i="1" kern="0" smtClean="0">
                              <a:latin typeface="Cambria Math" panose="02040503050406030204" pitchFamily="18" charset="0"/>
                              <a:cs typeface="Shonar Bangla" panose="020B0502040204020203" pitchFamily="34" charset="0"/>
                            </a:rPr>
                            <m:t>𝑐</m:t>
                          </m:r>
                          <m:sSubSup>
                            <m:sSubSupPr>
                              <m:ctrlPr>
                                <a:rPr lang="en-US" altLang="zh-CN" sz="2400" b="0" i="1" kern="0" smtClean="0">
                                  <a:latin typeface="Cambria Math" panose="02040503050406030204" pitchFamily="18" charset="0"/>
                                  <a:cs typeface="Shonar Bangla" panose="020B0502040204020203" pitchFamily="34" charset="0"/>
                                </a:rPr>
                              </m:ctrlPr>
                            </m:sSubSupPr>
                            <m:e>
                              <m:r>
                                <a:rPr lang="en-US" altLang="zh-CN" sz="2400" b="0" i="1" kern="0" smtClean="0">
                                  <a:latin typeface="Cambria Math" panose="02040503050406030204" pitchFamily="18" charset="0"/>
                                  <a:cs typeface="Shonar Bangla" panose="020B0502040204020203" pitchFamily="34" charset="0"/>
                                </a:rPr>
                                <m:t>𝑥</m:t>
                              </m:r>
                            </m:e>
                            <m:sub>
                              <m:r>
                                <a:rPr lang="en-US" altLang="zh-CN" sz="2400" b="0" i="1" kern="0" smtClean="0">
                                  <a:latin typeface="Cambria Math" panose="02040503050406030204" pitchFamily="18" charset="0"/>
                                  <a:cs typeface="Shonar Bangla" panose="020B0502040204020203" pitchFamily="34" charset="0"/>
                                </a:rPr>
                                <m:t>0</m:t>
                              </m:r>
                              <m:r>
                                <a:rPr lang="en-US" altLang="zh-CN" sz="2400" b="0" i="1" kern="0" smtClean="0">
                                  <a:latin typeface="Cambria Math" panose="02040503050406030204" pitchFamily="18" charset="0"/>
                                  <a:cs typeface="Shonar Bangla" panose="020B0502040204020203" pitchFamily="34" charset="0"/>
                                </a:rPr>
                                <m:t>𝑖</m:t>
                              </m:r>
                            </m:sub>
                            <m:sup>
                              <m:r>
                                <a:rPr lang="en-US" altLang="zh-CN" sz="2400" b="0" i="1" kern="0" smtClea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𝑑</m:t>
                              </m:r>
                            </m:e>
                            <m:sub>
                              <m:r>
                                <a:rPr lang="en-US" altLang="zh-CN" sz="2400" b="0" i="1" kern="0" smtClean="0">
                                  <a:latin typeface="Cambria Math" panose="02040503050406030204" pitchFamily="18" charset="0"/>
                                  <a:cs typeface="Shonar Bangla" panose="020B0502040204020203" pitchFamily="34" charset="0"/>
                                </a:rPr>
                                <m:t>𝑖</m:t>
                              </m:r>
                            </m:sub>
                          </m:sSub>
                        </m:e>
                      </m:nary>
                      <m:r>
                        <a:rPr lang="en-US" altLang="zh-CN" sz="2400" b="0" i="1" kern="0" smtClean="0">
                          <a:latin typeface="Cambria Math" panose="02040503050406030204" pitchFamily="18" charset="0"/>
                          <a:cs typeface="Shonar Bangla" panose="020B0502040204020203" pitchFamily="34" charset="0"/>
                        </a:rPr>
                        <m:t>)</m:t>
                      </m:r>
                    </m:oMath>
                  </m:oMathPara>
                </a14:m>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7" name="Rectangle 2"/>
              <p:cNvSpPr txBox="1">
                <a:spLocks noRot="1" noChangeAspect="1" noMove="1" noResize="1" noEditPoints="1" noAdjustHandles="1" noChangeArrowheads="1" noChangeShapeType="1" noTextEdit="1"/>
              </p:cNvSpPr>
              <p:nvPr/>
            </p:nvSpPr>
            <p:spPr bwMode="auto">
              <a:xfrm>
                <a:off x="467544" y="3208925"/>
                <a:ext cx="8238320" cy="1562970"/>
              </a:xfrm>
              <a:prstGeom prst="rect">
                <a:avLst/>
              </a:prstGeom>
              <a:blipFill rotWithShape="0">
                <a:blip r:embed="rId4"/>
                <a:stretch>
                  <a:fillRect t="-3502"/>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3784201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24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13</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196752"/>
            <a:ext cx="8238320" cy="48284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Cont’d</a:t>
            </a:r>
            <a:endParaRPr lang="en-US" altLang="zh-CN" sz="2400" kern="0" dirty="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endParaRPr lang="en-US" altLang="zh-CN" sz="2400" kern="0" dirty="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endParaRPr lang="en-US" altLang="zh-CN" sz="24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AlternateContent xmlns:mc="http://schemas.openxmlformats.org/markup-compatibility/2006" xmlns:a14="http://schemas.microsoft.com/office/drawing/2010/main">
        <mc:Choice Requires="a14">
          <p:sp>
            <p:nvSpPr>
              <p:cNvPr id="5" name="Rectangle 2"/>
              <p:cNvSpPr txBox="1">
                <a:spLocks noChangeArrowheads="1"/>
              </p:cNvSpPr>
              <p:nvPr/>
            </p:nvSpPr>
            <p:spPr bwMode="auto">
              <a:xfrm>
                <a:off x="467544" y="1679599"/>
                <a:ext cx="8238320" cy="153337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Receive data with the help of a regular relay</a:t>
                </a:r>
              </a:p>
              <a:p>
                <a:pPr marL="344487" lvl="1" indent="0">
                  <a:buNone/>
                </a:pPr>
                <a14:m>
                  <m:oMathPara xmlns:m="http://schemas.openxmlformats.org/officeDocument/2006/math">
                    <m:oMathParaPr>
                      <m:jc m:val="centerGroup"/>
                    </m:oMathParaPr>
                    <m:oMath xmlns:m="http://schemas.openxmlformats.org/officeDocument/2006/math">
                      <m:acc>
                        <m:accPr>
                          <m:chr m:val="̂"/>
                          <m:ctrlPr>
                            <a:rPr lang="en-US" altLang="zh-CN" sz="2400" i="1" kern="0" smtClean="0">
                              <a:latin typeface="Cambria Math" panose="02040503050406030204" pitchFamily="18" charset="0"/>
                              <a:cs typeface="Shonar Bangla" panose="020B0502040204020203" pitchFamily="34" charset="0"/>
                            </a:rPr>
                          </m:ctrlPr>
                        </m:accPr>
                        <m:e>
                          <m:sSub>
                            <m:sSubPr>
                              <m:ctrlPr>
                                <a:rPr lang="en-US" altLang="zh-CN" sz="2400" i="1" kern="0" smtClea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𝑖𝑗</m:t>
                              </m:r>
                            </m:sub>
                          </m:sSub>
                        </m:e>
                      </m:acc>
                      <m:r>
                        <a:rPr lang="en-US" altLang="zh-CN" sz="2400" b="0" i="1" kern="0" smtClean="0">
                          <a:latin typeface="Cambria Math" panose="02040503050406030204" pitchFamily="18" charset="0"/>
                          <a:cs typeface="Shonar Bangla" panose="020B0502040204020203" pitchFamily="34" charset="0"/>
                        </a:rPr>
                        <m:t>=</m:t>
                      </m:r>
                      <m:r>
                        <m:rPr>
                          <m:sty m:val="p"/>
                        </m:rPr>
                        <a:rPr lang="en-US" altLang="zh-CN" sz="2400" b="0" i="0" kern="0" smtClean="0">
                          <a:latin typeface="Cambria Math" panose="02040503050406030204" pitchFamily="18" charset="0"/>
                          <a:cs typeface="Shonar Bangla" panose="020B0502040204020203" pitchFamily="34" charset="0"/>
                        </a:rPr>
                        <m:t>min</m:t>
                      </m:r>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𝑘</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𝐾</m:t>
                          </m:r>
                        </m:sup>
                        <m:e>
                          <m:r>
                            <a:rPr lang="en-US" altLang="zh-CN" sz="2400" b="0" i="1" kern="0" smtClean="0">
                              <a:latin typeface="Cambria Math" panose="02040503050406030204" pitchFamily="18" charset="0"/>
                              <a:cs typeface="Shonar Bangla" panose="020B0502040204020203" pitchFamily="34" charset="0"/>
                            </a:rPr>
                            <m:t>𝑐</m:t>
                          </m:r>
                          <m:sSubSup>
                            <m:sSubSupPr>
                              <m:ctrlPr>
                                <a:rPr lang="en-US" altLang="zh-CN" sz="2400" b="0" i="1" kern="0" smtClean="0">
                                  <a:latin typeface="Cambria Math" panose="02040503050406030204" pitchFamily="18" charset="0"/>
                                  <a:cs typeface="Shonar Bangla" panose="020B0502040204020203" pitchFamily="34" charset="0"/>
                                </a:rPr>
                              </m:ctrlPr>
                            </m:sSubSupPr>
                            <m:e>
                              <m:r>
                                <a:rPr lang="en-US" altLang="zh-CN" sz="2400" b="0" i="1" kern="0" smtClean="0">
                                  <a:latin typeface="Cambria Math" panose="02040503050406030204" pitchFamily="18" charset="0"/>
                                  <a:cs typeface="Shonar Bangla" panose="020B0502040204020203" pitchFamily="34" charset="0"/>
                                </a:rPr>
                                <m:t>𝑥</m:t>
                              </m:r>
                            </m:e>
                            <m:sub>
                              <m:r>
                                <a:rPr lang="en-US" altLang="zh-CN" sz="2400" b="0" i="1" kern="0" smtClean="0">
                                  <a:latin typeface="Cambria Math" panose="02040503050406030204" pitchFamily="18" charset="0"/>
                                  <a:cs typeface="Shonar Bangla" panose="020B0502040204020203" pitchFamily="34" charset="0"/>
                                </a:rPr>
                                <m:t>0</m:t>
                              </m:r>
                              <m:r>
                                <a:rPr lang="en-US" altLang="zh-CN" sz="2400" b="0" i="1" kern="0" smtClean="0">
                                  <a:latin typeface="Cambria Math" panose="02040503050406030204" pitchFamily="18" charset="0"/>
                                  <a:cs typeface="Shonar Bangla" panose="020B0502040204020203" pitchFamily="34" charset="0"/>
                                </a:rPr>
                                <m:t>𝑖</m:t>
                              </m:r>
                            </m:sub>
                            <m:sup>
                              <m:r>
                                <a:rPr lang="en-US" altLang="zh-CN" sz="2400" b="0" i="1" kern="0" smtClea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m:t>
                          </m:r>
                          <m:func>
                            <m:funcPr>
                              <m:ctrlPr>
                                <a:rPr lang="en-US" altLang="zh-CN" sz="2400" b="0" i="1" kern="0" smtClean="0">
                                  <a:latin typeface="Cambria Math" panose="02040503050406030204" pitchFamily="18" charset="0"/>
                                  <a:cs typeface="Shonar Bangla" panose="020B0502040204020203" pitchFamily="34" charset="0"/>
                                </a:rPr>
                              </m:ctrlPr>
                            </m:funcPr>
                            <m:fName>
                              <m:r>
                                <m:rPr>
                                  <m:sty m:val="p"/>
                                </m:rPr>
                                <a:rPr lang="en-US" altLang="zh-CN" sz="2400" b="0" i="0" kern="0" smtClean="0">
                                  <a:latin typeface="Cambria Math" panose="02040503050406030204" pitchFamily="18" charset="0"/>
                                  <a:cs typeface="Shonar Bangla" panose="020B0502040204020203" pitchFamily="34" charset="0"/>
                                </a:rPr>
                                <m:t>min</m:t>
                              </m:r>
                            </m:fName>
                            <m:e>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𝑘</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𝐾</m:t>
                                  </m:r>
                                </m:sup>
                                <m:e>
                                  <m:f>
                                    <m:fPr>
                                      <m:ctrlPr>
                                        <a:rPr lang="en-US" altLang="zh-CN" sz="2400" i="1" kern="0">
                                          <a:latin typeface="Cambria Math" panose="02040503050406030204" pitchFamily="18" charset="0"/>
                                          <a:cs typeface="Shonar Bangla" panose="020B0502040204020203" pitchFamily="34" charset="0"/>
                                        </a:rPr>
                                      </m:ctrlPr>
                                    </m:fPr>
                                    <m:num>
                                      <m:r>
                                        <a:rPr lang="en-US" altLang="zh-CN" sz="2400" i="1" kern="0">
                                          <a:latin typeface="Cambria Math" panose="02040503050406030204" pitchFamily="18" charset="0"/>
                                          <a:cs typeface="Shonar Bangla" panose="020B0502040204020203" pitchFamily="34" charset="0"/>
                                        </a:rPr>
                                        <m:t>1</m:t>
                                      </m:r>
                                    </m:num>
                                    <m:den>
                                      <m:r>
                                        <a:rPr lang="en-US" altLang="zh-CN" sz="2400" i="1" kern="0">
                                          <a:latin typeface="Cambria Math" panose="02040503050406030204" pitchFamily="18" charset="0"/>
                                          <a:cs typeface="Shonar Bangla" panose="020B0502040204020203" pitchFamily="34" charset="0"/>
                                        </a:rPr>
                                        <m:t>2</m:t>
                                      </m:r>
                                    </m:den>
                                  </m:f>
                                </m:e>
                              </m:nary>
                              <m:r>
                                <a:rPr lang="en-US" altLang="zh-CN" sz="2400" i="1" kern="0">
                                  <a:latin typeface="Cambria Math" panose="02040503050406030204" pitchFamily="18" charset="0"/>
                                  <a:cs typeface="Shonar Bangla" panose="020B0502040204020203" pitchFamily="34" charset="0"/>
                                </a:rPr>
                                <m:t>𝑐</m:t>
                              </m:r>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𝑥</m:t>
                                  </m:r>
                                </m:e>
                                <m:sub>
                                  <m:r>
                                    <a:rPr lang="en-US" altLang="zh-CN" sz="2400" i="1" kern="0">
                                      <a:latin typeface="Cambria Math" panose="02040503050406030204" pitchFamily="18" charset="0"/>
                                      <a:cs typeface="Shonar Bangla" panose="020B0502040204020203" pitchFamily="34" charset="0"/>
                                    </a:rPr>
                                    <m:t>𝑗𝑖</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𝑘</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𝐾</m:t>
                                  </m:r>
                                </m:sup>
                                <m:e>
                                  <m:f>
                                    <m:fPr>
                                      <m:ctrlPr>
                                        <a:rPr lang="en-US" altLang="zh-CN" sz="2400" i="1" kern="0">
                                          <a:latin typeface="Cambria Math" panose="02040503050406030204" pitchFamily="18" charset="0"/>
                                          <a:cs typeface="Shonar Bangla" panose="020B0502040204020203" pitchFamily="34" charset="0"/>
                                        </a:rPr>
                                      </m:ctrlPr>
                                    </m:fPr>
                                    <m:num>
                                      <m:r>
                                        <a:rPr lang="en-US" altLang="zh-CN" sz="2400" i="1" kern="0">
                                          <a:latin typeface="Cambria Math" panose="02040503050406030204" pitchFamily="18" charset="0"/>
                                          <a:cs typeface="Shonar Bangla" panose="020B0502040204020203" pitchFamily="34" charset="0"/>
                                        </a:rPr>
                                        <m:t>1</m:t>
                                      </m:r>
                                    </m:num>
                                    <m:den>
                                      <m:r>
                                        <a:rPr lang="en-US" altLang="zh-CN" sz="2400" i="1" kern="0">
                                          <a:latin typeface="Cambria Math" panose="02040503050406030204" pitchFamily="18" charset="0"/>
                                          <a:cs typeface="Shonar Bangla" panose="020B0502040204020203" pitchFamily="34" charset="0"/>
                                        </a:rPr>
                                        <m:t>2</m:t>
                                      </m:r>
                                    </m:den>
                                  </m:f>
                                  <m:r>
                                    <a:rPr lang="en-US" altLang="zh-CN" sz="2400" i="1" kern="0">
                                      <a:latin typeface="Cambria Math" panose="02040503050406030204" pitchFamily="18" charset="0"/>
                                      <a:cs typeface="Shonar Bangla" panose="020B0502040204020203" pitchFamily="34" charset="0"/>
                                    </a:rPr>
                                    <m:t>𝑐</m:t>
                                  </m:r>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𝑥</m:t>
                                      </m:r>
                                    </m:e>
                                    <m:sub>
                                      <m:r>
                                        <a:rPr lang="en-US" altLang="zh-CN" sz="2400" b="0" i="1" kern="0" smtClean="0">
                                          <a:latin typeface="Cambria Math" panose="02040503050406030204" pitchFamily="18" charset="0"/>
                                          <a:cs typeface="Shonar Bangla" panose="020B0502040204020203" pitchFamily="34" charset="0"/>
                                        </a:rPr>
                                        <m:t>0</m:t>
                                      </m:r>
                                      <m:r>
                                        <a:rPr lang="en-US" altLang="zh-CN" sz="2400" i="1" kern="0">
                                          <a:latin typeface="Cambria Math" panose="02040503050406030204" pitchFamily="18" charset="0"/>
                                          <a:cs typeface="Shonar Bangla" panose="020B0502040204020203" pitchFamily="34" charset="0"/>
                                        </a:rPr>
                                        <m:t>𝑗</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m:t>
                                  </m:r>
                                  <m:acc>
                                    <m:accPr>
                                      <m:chr m:val="̅"/>
                                      <m:ctrlPr>
                                        <a:rPr lang="en-US" altLang="zh-CN" sz="2400" i="1" ker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𝑖𝑗</m:t>
                                          </m:r>
                                        </m:sub>
                                      </m:sSub>
                                    </m:e>
                                  </m:acc>
                                </m:e>
                              </m:nary>
                              <m:r>
                                <a:rPr lang="en-US" altLang="zh-CN" sz="2400" b="0" i="1" kern="0" smtClean="0">
                                  <a:latin typeface="Cambria Math" panose="02040503050406030204" pitchFamily="18" charset="0"/>
                                  <a:cs typeface="Shonar Bangla" panose="020B0502040204020203" pitchFamily="34" charset="0"/>
                                </a:rPr>
                                <m:t>)</m:t>
                              </m:r>
                            </m:e>
                          </m:func>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𝑑</m:t>
                              </m:r>
                            </m:e>
                            <m:sub>
                              <m:r>
                                <a:rPr lang="en-US" altLang="zh-CN" sz="2400" b="0" i="1" kern="0" smtClean="0">
                                  <a:latin typeface="Cambria Math" panose="02040503050406030204" pitchFamily="18" charset="0"/>
                                  <a:cs typeface="Shonar Bangla" panose="020B0502040204020203" pitchFamily="34" charset="0"/>
                                </a:rPr>
                                <m:t>𝑖</m:t>
                              </m:r>
                            </m:sub>
                          </m:sSub>
                        </m:e>
                      </m:nary>
                      <m:r>
                        <a:rPr lang="en-US" altLang="zh-CN" sz="2400" b="0" i="1" kern="0" smtClean="0">
                          <a:latin typeface="Cambria Math" panose="02040503050406030204" pitchFamily="18" charset="0"/>
                          <a:cs typeface="Shonar Bangla" panose="020B0502040204020203" pitchFamily="34" charset="0"/>
                        </a:rPr>
                        <m:t>)</m:t>
                      </m:r>
                    </m:oMath>
                  </m:oMathPara>
                </a14:m>
                <a:endParaRPr lang="en-US" altLang="zh-CN" sz="2400" kern="0" dirty="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endParaRPr lang="en-US" altLang="zh-CN" sz="24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5" name="Rectangle 2"/>
              <p:cNvSpPr txBox="1">
                <a:spLocks noRot="1" noChangeAspect="1" noMove="1" noResize="1" noEditPoints="1" noAdjustHandles="1" noChangeArrowheads="1" noChangeShapeType="1" noTextEdit="1"/>
              </p:cNvSpPr>
              <p:nvPr/>
            </p:nvSpPr>
            <p:spPr bwMode="auto">
              <a:xfrm>
                <a:off x="467544" y="1679599"/>
                <a:ext cx="8238320" cy="1533377"/>
              </a:xfrm>
              <a:prstGeom prst="rect">
                <a:avLst/>
              </a:prstGeom>
              <a:blipFill rotWithShape="0">
                <a:blip r:embed="rId3"/>
                <a:stretch>
                  <a:fillRect t="-3586"/>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467544" y="3346392"/>
                <a:ext cx="8238320" cy="1647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Receive </a:t>
                </a:r>
                <a:r>
                  <a:rPr lang="en-US" altLang="zh-CN" sz="2400" kern="0" dirty="0">
                    <a:latin typeface="Shonar Bangla" panose="020B0502040204020203" pitchFamily="34" charset="0"/>
                    <a:cs typeface="Shonar Bangla" panose="020B0502040204020203" pitchFamily="34" charset="0"/>
                  </a:rPr>
                  <a:t>data with the help of a </a:t>
                </a:r>
                <a:r>
                  <a:rPr lang="en-US" altLang="zh-CN" sz="2400" kern="0" dirty="0" smtClean="0">
                    <a:latin typeface="Shonar Bangla" panose="020B0502040204020203" pitchFamily="34" charset="0"/>
                    <a:cs typeface="Shonar Bangla" panose="020B0502040204020203" pitchFamily="34" charset="0"/>
                  </a:rPr>
                  <a:t>MIMO relay</a:t>
                </a:r>
              </a:p>
              <a:p>
                <a:pPr marL="344487" lvl="1" indent="0">
                  <a:buNone/>
                </a:pPr>
                <a14:m>
                  <m:oMathPara xmlns:m="http://schemas.openxmlformats.org/officeDocument/2006/math">
                    <m:oMathParaPr>
                      <m:jc m:val="centerGroup"/>
                    </m:oMathParaPr>
                    <m:oMath xmlns:m="http://schemas.openxmlformats.org/officeDocument/2006/math">
                      <m:acc>
                        <m:accPr>
                          <m:chr m:val="̅"/>
                          <m:ctrlPr>
                            <a:rPr lang="en-US" altLang="zh-CN" sz="2400" i="1" kern="0" smtClea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e>
                      </m:acc>
                      <m:r>
                        <a:rPr lang="en-US" altLang="zh-CN" sz="2400" i="1" kern="0">
                          <a:latin typeface="Cambria Math" panose="02040503050406030204" pitchFamily="18" charset="0"/>
                          <a:cs typeface="Shonar Bangla" panose="020B0502040204020203" pitchFamily="34" charset="0"/>
                        </a:rPr>
                        <m:t>=</m:t>
                      </m:r>
                      <m:r>
                        <m:rPr>
                          <m:sty m:val="p"/>
                        </m:rPr>
                        <a:rPr lang="en-US" altLang="zh-CN" sz="2400" kern="0">
                          <a:latin typeface="Cambria Math" panose="02040503050406030204" pitchFamily="18" charset="0"/>
                          <a:cs typeface="Shonar Bangla" panose="020B0502040204020203" pitchFamily="34" charset="0"/>
                        </a:rPr>
                        <m:t>min</m:t>
                      </m:r>
                      <m:r>
                        <a:rPr lang="en-US" altLang="zh-CN" sz="2400" i="1" ker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𝑘</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𝐾</m:t>
                          </m:r>
                        </m:sup>
                        <m:e>
                          <m:r>
                            <a:rPr lang="en-US" altLang="zh-CN" sz="2400" i="1" kern="0">
                              <a:latin typeface="Cambria Math" panose="02040503050406030204" pitchFamily="18" charset="0"/>
                              <a:cs typeface="Shonar Bangla" panose="020B0502040204020203" pitchFamily="34" charset="0"/>
                            </a:rPr>
                            <m:t>𝑐</m:t>
                          </m:r>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𝑥</m:t>
                              </m:r>
                            </m:e>
                            <m:sub>
                              <m:r>
                                <a:rPr lang="en-US" altLang="zh-CN" sz="2400" i="1" kern="0">
                                  <a:latin typeface="Cambria Math" panose="02040503050406030204" pitchFamily="18" charset="0"/>
                                  <a:cs typeface="Shonar Bangla" panose="020B0502040204020203" pitchFamily="34" charset="0"/>
                                </a:rPr>
                                <m:t>0</m:t>
                              </m:r>
                              <m:r>
                                <a:rPr lang="en-US" altLang="zh-CN" sz="2400" i="1" kern="0">
                                  <a:latin typeface="Cambria Math" panose="02040503050406030204" pitchFamily="18" charset="0"/>
                                  <a:cs typeface="Shonar Bangla" panose="020B0502040204020203" pitchFamily="34" charset="0"/>
                                </a:rPr>
                                <m:t>𝑖</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𝑘</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𝐾</m:t>
                              </m:r>
                            </m:sup>
                            <m:e>
                              <m:f>
                                <m:fPr>
                                  <m:ctrlPr>
                                    <a:rPr lang="en-US" altLang="zh-CN" sz="2400" i="1" kern="0">
                                      <a:latin typeface="Cambria Math" panose="02040503050406030204" pitchFamily="18" charset="0"/>
                                      <a:cs typeface="Shonar Bangla" panose="020B0502040204020203" pitchFamily="34" charset="0"/>
                                    </a:rPr>
                                  </m:ctrlPr>
                                </m:fPr>
                                <m:num>
                                  <m:r>
                                    <a:rPr lang="en-US" altLang="zh-CN" sz="2400" i="1" kern="0">
                                      <a:latin typeface="Cambria Math" panose="02040503050406030204" pitchFamily="18" charset="0"/>
                                      <a:cs typeface="Shonar Bangla" panose="020B0502040204020203" pitchFamily="34" charset="0"/>
                                    </a:rPr>
                                    <m:t>1</m:t>
                                  </m:r>
                                </m:num>
                                <m:den>
                                  <m:r>
                                    <a:rPr lang="en-US" altLang="zh-CN" sz="2400" i="1" kern="0">
                                      <a:latin typeface="Cambria Math" panose="02040503050406030204" pitchFamily="18" charset="0"/>
                                      <a:cs typeface="Shonar Bangla" panose="020B0502040204020203" pitchFamily="34" charset="0"/>
                                    </a:rPr>
                                    <m:t>2</m:t>
                                  </m:r>
                                </m:den>
                              </m:f>
                            </m:e>
                          </m:nary>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𝑛</m:t>
                              </m:r>
                            </m:e>
                            <m:sub>
                              <m:r>
                                <a:rPr lang="en-US" altLang="zh-CN" sz="2400" i="1" kern="0">
                                  <a:latin typeface="Cambria Math" panose="02040503050406030204" pitchFamily="18" charset="0"/>
                                  <a:cs typeface="Shonar Bangla" panose="020B0502040204020203" pitchFamily="34" charset="0"/>
                                </a:rPr>
                                <m:t>𝑗</m:t>
                              </m:r>
                            </m:sub>
                          </m:sSub>
                          <m:r>
                            <a:rPr lang="en-US" altLang="zh-CN" sz="2400" i="1" kern="0">
                              <a:latin typeface="Cambria Math" panose="02040503050406030204" pitchFamily="18" charset="0"/>
                              <a:cs typeface="Shonar Bangla" panose="020B0502040204020203" pitchFamily="34" charset="0"/>
                            </a:rPr>
                            <m:t>𝑐</m:t>
                          </m:r>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𝜒</m:t>
                              </m:r>
                            </m:e>
                            <m:sub>
                              <m:r>
                                <a:rPr lang="en-US" altLang="zh-CN" sz="2400" i="1" kern="0">
                                  <a:latin typeface="Cambria Math" panose="02040503050406030204" pitchFamily="18" charset="0"/>
                                  <a:cs typeface="Shonar Bangla" panose="020B0502040204020203" pitchFamily="34" charset="0"/>
                                </a:rPr>
                                <m:t>𝑖</m:t>
                              </m:r>
                              <m:r>
                                <a:rPr lang="en-US" altLang="zh-CN" sz="2400" b="0" i="1" kern="0" smtClean="0">
                                  <a:latin typeface="Cambria Math" panose="02040503050406030204" pitchFamily="18" charset="0"/>
                                  <a:cs typeface="Shonar Bangla" panose="020B0502040204020203" pitchFamily="34" charset="0"/>
                                </a:rPr>
                                <m:t>𝑗</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 </m:t>
                          </m:r>
                          <m:r>
                            <a:rPr lang="en-US" altLang="zh-CN" sz="2400" i="1" ker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𝑑</m:t>
                              </m:r>
                            </m:e>
                            <m:sub>
                              <m:r>
                                <a:rPr lang="en-US" altLang="zh-CN" sz="2400" i="1" kern="0">
                                  <a:latin typeface="Cambria Math" panose="02040503050406030204" pitchFamily="18" charset="0"/>
                                  <a:cs typeface="Shonar Bangla" panose="020B0502040204020203" pitchFamily="34" charset="0"/>
                                </a:rPr>
                                <m:t>𝑖</m:t>
                              </m:r>
                            </m:sub>
                          </m:sSub>
                        </m:e>
                      </m:nary>
                      <m:r>
                        <a:rPr lang="en-US" altLang="zh-CN" sz="2400" i="1" kern="0">
                          <a:latin typeface="Cambria Math" panose="02040503050406030204" pitchFamily="18" charset="0"/>
                          <a:cs typeface="Shonar Bangla" panose="020B0502040204020203" pitchFamily="34" charset="0"/>
                        </a:rPr>
                        <m:t>)</m:t>
                      </m:r>
                    </m:oMath>
                  </m:oMathPara>
                </a14:m>
                <a:endParaRPr lang="en-US" altLang="zh-CN" sz="2400" kern="0" dirty="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endParaRPr lang="en-US" altLang="zh-CN" sz="2400" kern="0" dirty="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endParaRPr lang="en-US" altLang="zh-CN" sz="24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467544" y="3346392"/>
                <a:ext cx="8238320" cy="1647788"/>
              </a:xfrm>
              <a:prstGeom prst="rect">
                <a:avLst/>
              </a:prstGeom>
              <a:blipFill rotWithShape="0">
                <a:blip r:embed="rId4"/>
                <a:stretch>
                  <a:fillRect t="-3333"/>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877384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24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14</a:t>
            </a:fld>
            <a:endParaRPr lang="en-US" altLang="zh-CN"/>
          </a:p>
        </p:txBody>
      </p:sp>
      <p:sp>
        <p:nvSpPr>
          <p:cNvPr id="15" name="Rectangle 2"/>
          <p:cNvSpPr txBox="1">
            <a:spLocks noChangeArrowheads="1"/>
          </p:cNvSpPr>
          <p:nvPr/>
        </p:nvSpPr>
        <p:spPr bwMode="auto">
          <a:xfrm>
            <a:off x="2606893" y="190175"/>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mc:AlternateContent xmlns:mc="http://schemas.openxmlformats.org/markup-compatibility/2006" xmlns:a14="http://schemas.microsoft.com/office/drawing/2010/main">
        <mc:Choice Requires="a14">
          <p:sp>
            <p:nvSpPr>
              <p:cNvPr id="16" name="Rectangle 2"/>
              <p:cNvSpPr txBox="1">
                <a:spLocks noChangeArrowheads="1"/>
              </p:cNvSpPr>
              <p:nvPr/>
            </p:nvSpPr>
            <p:spPr bwMode="auto">
              <a:xfrm>
                <a:off x="477104" y="716313"/>
                <a:ext cx="8238320" cy="25287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Unified format:</a:t>
                </a:r>
              </a:p>
              <a:p>
                <a:pPr marL="0" indent="0">
                  <a:buNone/>
                </a:pPr>
                <a14:m>
                  <m:oMathPara xmlns:m="http://schemas.openxmlformats.org/officeDocument/2006/math">
                    <m:oMathParaPr>
                      <m:jc m:val="centerGroup"/>
                    </m:oMathParaPr>
                    <m:oMath xmlns:m="http://schemas.openxmlformats.org/officeDocument/2006/math">
                      <m:sSub>
                        <m:sSubPr>
                          <m:ctrlPr>
                            <a:rPr lang="en-US" altLang="zh-CN" sz="2400" i="1" kern="0" smtClea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m:t>
                          </m:r>
                        </m:sub>
                      </m:sSub>
                      <m:r>
                        <a:rPr lang="en-US" altLang="zh-CN" sz="2400" b="0" i="1" kern="0" smtClean="0">
                          <a:latin typeface="Cambria Math" panose="02040503050406030204" pitchFamily="18" charset="0"/>
                          <a:cs typeface="Shonar Bangla" panose="020B0502040204020203" pitchFamily="34" charset="0"/>
                        </a:rPr>
                        <m:t>=</m:t>
                      </m:r>
                      <m:r>
                        <a:rPr lang="en-US" altLang="zh-CN" sz="2400" i="1" kern="0">
                          <a:latin typeface="Cambria Math" panose="02040503050406030204" pitchFamily="18" charset="0"/>
                          <a:cs typeface="Shonar Bangla" panose="020B0502040204020203" pitchFamily="34" charset="0"/>
                        </a:rPr>
                        <m:t>(1−</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𝑗</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𝑁</m:t>
                          </m:r>
                        </m:sup>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𝑖𝑗</m:t>
                              </m:r>
                            </m:sub>
                          </m:sSub>
                        </m:e>
                      </m:nary>
                      <m:r>
                        <a:rPr lang="en-US" altLang="zh-CN" sz="2400" i="1" kern="0">
                          <a:latin typeface="Cambria Math" panose="02040503050406030204" pitchFamily="18" charset="0"/>
                          <a:cs typeface="Shonar Bangla" panose="020B0502040204020203" pitchFamily="34" charset="0"/>
                        </a:rPr>
                        <m:t>)(1−</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𝑗</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𝑁</m:t>
                          </m:r>
                        </m:sup>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𝑗𝑖</m:t>
                              </m:r>
                            </m:sub>
                          </m:sSub>
                        </m:e>
                      </m:nary>
                      <m:r>
                        <a:rPr lang="en-US" altLang="zh-CN" sz="2400" b="0" i="1" kern="0" smtClean="0">
                          <a:latin typeface="Cambria Math" panose="02040503050406030204" pitchFamily="18" charset="0"/>
                          <a:cs typeface="Shonar Bangla" panose="020B0502040204020203" pitchFamily="34" charset="0"/>
                        </a:rPr>
                        <m:t>) </m:t>
                      </m:r>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m:t>
                              </m:r>
                            </m:sub>
                          </m:sSub>
                        </m:e>
                      </m:acc>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𝑗</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𝑁</m:t>
                          </m:r>
                        </m:sup>
                        <m:e>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𝑟</m:t>
                              </m:r>
                            </m:e>
                            <m:sub>
                              <m:r>
                                <a:rPr lang="en-US" altLang="zh-CN" sz="2400" b="0" i="1" kern="0" smtClean="0">
                                  <a:latin typeface="Cambria Math" panose="02040503050406030204" pitchFamily="18" charset="0"/>
                                  <a:cs typeface="Shonar Bangla" panose="020B0502040204020203" pitchFamily="34" charset="0"/>
                                </a:rPr>
                                <m:t>𝑗𝑖</m:t>
                              </m:r>
                            </m:sub>
                          </m:sSub>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𝑗𝑖</m:t>
                                  </m:r>
                                </m:sub>
                              </m:sSub>
                            </m:e>
                          </m:acc>
                        </m:e>
                      </m:nary>
                    </m:oMath>
                  </m:oMathPara>
                </a14:m>
                <a:endParaRPr lang="en-US" altLang="zh-CN" sz="2400" b="0" i="1" kern="0" dirty="0" smtClean="0">
                  <a:latin typeface="Cambria Math" panose="02040503050406030204" pitchFamily="18" charset="0"/>
                  <a:cs typeface="Shonar Bangla" panose="020B0502040204020203" pitchFamily="34" charset="0"/>
                </a:endParaRPr>
              </a:p>
              <a:p>
                <a:pPr marL="0" indent="0">
                  <a:buNone/>
                </a:pPr>
                <a14:m>
                  <m:oMathPara xmlns:m="http://schemas.openxmlformats.org/officeDocument/2006/math">
                    <m:oMathParaPr>
                      <m:jc m:val="centerGroup"/>
                    </m:oMathParaPr>
                    <m:oMath xmlns:m="http://schemas.openxmlformats.org/officeDocument/2006/math">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𝑗</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𝑁</m:t>
                          </m:r>
                        </m:sup>
                        <m:e>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𝑟</m:t>
                              </m:r>
                            </m:e>
                            <m:sub>
                              <m:r>
                                <a:rPr lang="en-US" altLang="zh-CN" sz="2400" b="0" i="1" kern="0" smtClean="0">
                                  <a:latin typeface="Cambria Math" panose="02040503050406030204" pitchFamily="18" charset="0"/>
                                  <a:cs typeface="Shonar Bangla" panose="020B0502040204020203" pitchFamily="34" charset="0"/>
                                </a:rPr>
                                <m:t>𝑖𝑗</m:t>
                              </m:r>
                            </m:sub>
                          </m:sSub>
                        </m:e>
                      </m:nary>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𝑖𝑗</m:t>
                              </m:r>
                            </m:sub>
                          </m:sSub>
                        </m:e>
                      </m:acc>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𝑗</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𝑀</m:t>
                          </m:r>
                        </m:sup>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𝛾</m:t>
                              </m:r>
                            </m:e>
                            <m:sub>
                              <m:r>
                                <a:rPr lang="en-US" altLang="zh-CN" sz="2400" b="0" i="1" kern="0" smtClean="0">
                                  <a:latin typeface="Cambria Math" panose="02040503050406030204" pitchFamily="18" charset="0"/>
                                  <a:cs typeface="Shonar Bangla" panose="020B0502040204020203" pitchFamily="34" charset="0"/>
                                </a:rPr>
                                <m:t>𝑖𝑗</m:t>
                              </m:r>
                            </m:sub>
                          </m:sSub>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m:t>
                                  </m:r>
                                </m:sub>
                              </m:sSub>
                            </m:e>
                          </m:acc>
                        </m:e>
                      </m:nary>
                    </m:oMath>
                  </m:oMathPara>
                </a14:m>
                <a:endParaRPr lang="en-US" altLang="zh-CN" sz="24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16" name="Rectangle 2"/>
              <p:cNvSpPr txBox="1">
                <a:spLocks noRot="1" noChangeAspect="1" noMove="1" noResize="1" noEditPoints="1" noAdjustHandles="1" noChangeArrowheads="1" noChangeShapeType="1" noTextEdit="1"/>
              </p:cNvSpPr>
              <p:nvPr/>
            </p:nvSpPr>
            <p:spPr bwMode="auto">
              <a:xfrm>
                <a:off x="477104" y="716313"/>
                <a:ext cx="8238320" cy="2528717"/>
              </a:xfrm>
              <a:prstGeom prst="rect">
                <a:avLst/>
              </a:prstGeom>
              <a:blipFill rotWithShape="0">
                <a:blip r:embed="rId3"/>
                <a:stretch>
                  <a:fillRect l="-444" t="-2657" b="-3382"/>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Rectangle 2"/>
              <p:cNvSpPr txBox="1">
                <a:spLocks noChangeArrowheads="1"/>
              </p:cNvSpPr>
              <p:nvPr/>
            </p:nvSpPr>
            <p:spPr bwMode="auto">
              <a:xfrm>
                <a:off x="508760" y="3245030"/>
                <a:ext cx="8238320" cy="11978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Given demands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𝑑</m:t>
                                </m:r>
                              </m:e>
                              <m:sub>
                                <m:r>
                                  <a:rPr lang="en-US" altLang="zh-CN" sz="2400" i="1" kern="0">
                                    <a:latin typeface="Cambria Math" panose="02040503050406030204" pitchFamily="18" charset="0"/>
                                    <a:cs typeface="Shonar Bangla" panose="020B0502040204020203" pitchFamily="34" charset="0"/>
                                  </a:rPr>
                                  <m:t>𝑖</m:t>
                                </m:r>
                              </m:sub>
                            </m:sSub>
                          </m:e>
                        </m:d>
                      </m:e>
                      <m:sub>
                        <m:r>
                          <a:rPr lang="en-US" altLang="zh-CN" sz="2400" i="1" kern="0">
                            <a:latin typeface="Cambria Math" panose="02040503050406030204" pitchFamily="18" charset="0"/>
                            <a:cs typeface="Shonar Bangla" panose="020B0502040204020203" pitchFamily="34" charset="0"/>
                          </a:rPr>
                          <m:t>𝑁</m:t>
                        </m:r>
                      </m:sub>
                    </m:sSub>
                  </m:oMath>
                </a14:m>
                <a:r>
                  <a:rPr lang="en-US" altLang="zh-CN" sz="2800" kern="0" dirty="0">
                    <a:latin typeface="Shonar Bangla" panose="020B0502040204020203" pitchFamily="34" charset="0"/>
                    <a:cs typeface="Shonar Bangla" panose="020B0502040204020203" pitchFamily="34" charset="0"/>
                  </a:rPr>
                  <a:t>,to compute a feasible relay selection and channel allocation scheme </a:t>
                </a:r>
                <a14:m>
                  <m:oMath xmlns:m="http://schemas.openxmlformats.org/officeDocument/2006/math">
                    <m:d>
                      <m:dPr>
                        <m:ctrlPr>
                          <a:rPr lang="en-US" altLang="zh-CN" sz="2400" i="1" kern="0">
                            <a:latin typeface="Cambria Math" panose="02040503050406030204" pitchFamily="18" charset="0"/>
                            <a:cs typeface="Shonar Bangla" panose="020B0502040204020203" pitchFamily="34" charset="0"/>
                          </a:rPr>
                        </m:ctrlPr>
                      </m:dPr>
                      <m:e>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𝑅</m:t>
                        </m:r>
                        <m:r>
                          <a:rPr lang="en-US" altLang="zh-CN" sz="2400" i="1" kern="0">
                            <a:latin typeface="Cambria Math" panose="02040503050406030204" pitchFamily="18" charset="0"/>
                            <a:cs typeface="Shonar Bangla" panose="020B0502040204020203" pitchFamily="34" charset="0"/>
                          </a:rPr>
                          <m:t>,</m:t>
                        </m:r>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𝑋</m:t>
                        </m:r>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m:t>
                        </m:r>
                        <m:r>
                          <m:rPr>
                            <m:sty m:val="p"/>
                          </m:rPr>
                          <a:rPr lang="el-GR" altLang="zh-CN" sz="2400" i="1" kern="0">
                            <a:latin typeface="Cambria Math" panose="02040503050406030204" pitchFamily="18" charset="0"/>
                            <a:ea typeface="Cambria Math" panose="02040503050406030204" pitchFamily="18" charset="0"/>
                            <a:cs typeface="Shonar Bangla" panose="020B0502040204020203" pitchFamily="34" charset="0"/>
                          </a:rPr>
                          <m:t>Γ</m:t>
                        </m:r>
                        <m:r>
                          <a:rPr lang="en-US" altLang="zh-CN" sz="2400" i="1" kern="0">
                            <a:latin typeface="Cambria Math" panose="02040503050406030204" pitchFamily="18" charset="0"/>
                            <a:cs typeface="Shonar Bangla" panose="020B0502040204020203" pitchFamily="34" charset="0"/>
                          </a:rPr>
                          <m:t>,</m:t>
                        </m:r>
                        <m:r>
                          <m:rPr>
                            <m:sty m:val="p"/>
                          </m:rPr>
                          <a:rPr lang="el-GR" altLang="zh-CN" sz="2400" i="1" kern="0">
                            <a:latin typeface="Cambria Math" panose="02040503050406030204" pitchFamily="18" charset="0"/>
                            <a:ea typeface="Cambria Math" panose="02040503050406030204" pitchFamily="18" charset="0"/>
                            <a:cs typeface="Shonar Bangla" panose="020B0502040204020203" pitchFamily="34" charset="0"/>
                          </a:rPr>
                          <m:t>Χ</m:t>
                        </m:r>
                      </m:e>
                    </m:d>
                  </m:oMath>
                </a14:m>
                <a:r>
                  <a:rPr lang="en-US" altLang="zh-CN" sz="2800" kern="0" dirty="0">
                    <a:latin typeface="Shonar Bangla" panose="020B0502040204020203" pitchFamily="34" charset="0"/>
                    <a:cs typeface="Shonar Bangla" panose="020B0502040204020203" pitchFamily="34" charset="0"/>
                  </a:rPr>
                  <a:t> so that total system throughput is maximized</a:t>
                </a:r>
                <a:r>
                  <a:rPr lang="en-US" altLang="zh-CN" sz="2800" kern="0" dirty="0" smtClean="0">
                    <a:latin typeface="Shonar Bangla" panose="020B0502040204020203" pitchFamily="34" charset="0"/>
                    <a:cs typeface="Shonar Bangla" panose="020B0502040204020203" pitchFamily="34" charset="0"/>
                  </a:rPr>
                  <a:t>.</a:t>
                </a:r>
                <a:endParaRPr lang="en-US" altLang="zh-CN" sz="2800" kern="0" dirty="0">
                  <a:latin typeface="Shonar Bangla" panose="020B0502040204020203" pitchFamily="34" charset="0"/>
                  <a:cs typeface="Shonar Bangla" panose="020B0502040204020203" pitchFamily="34" charset="0"/>
                </a:endParaRPr>
              </a:p>
            </p:txBody>
          </p:sp>
        </mc:Choice>
        <mc:Fallback xmlns="">
          <p:sp>
            <p:nvSpPr>
              <p:cNvPr id="5" name="Rectangle 2"/>
              <p:cNvSpPr txBox="1">
                <a:spLocks noRot="1" noChangeAspect="1" noMove="1" noResize="1" noEditPoints="1" noAdjustHandles="1" noChangeArrowheads="1" noChangeShapeType="1" noTextEdit="1"/>
              </p:cNvSpPr>
              <p:nvPr/>
            </p:nvSpPr>
            <p:spPr bwMode="auto">
              <a:xfrm>
                <a:off x="508760" y="3245030"/>
                <a:ext cx="8238320" cy="1197848"/>
              </a:xfrm>
              <a:prstGeom prst="rect">
                <a:avLst/>
              </a:prstGeom>
              <a:blipFill rotWithShape="0">
                <a:blip r:embed="rId4"/>
                <a:stretch>
                  <a:fillRect l="-444" t="-4569" b="-28426"/>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508760" y="4520883"/>
                <a:ext cx="8238320" cy="17884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Formulate the problem:</a:t>
                </a:r>
              </a:p>
              <a:p>
                <a:pPr marL="0" indent="0">
                  <a:buNone/>
                </a:pPr>
                <a14:m>
                  <m:oMathPara xmlns:m="http://schemas.openxmlformats.org/officeDocument/2006/math">
                    <m:oMathParaPr>
                      <m:jc m:val="centerGroup"/>
                    </m:oMathParaPr>
                    <m:oMath xmlns:m="http://schemas.openxmlformats.org/officeDocument/2006/math">
                      <m:sPre>
                        <m:sPrePr>
                          <m:ctrlPr>
                            <a:rPr lang="en-US" altLang="zh-CN" sz="2400" b="0" i="1" kern="0" smtClean="0">
                              <a:latin typeface="Cambria Math" panose="02040503050406030204" pitchFamily="18" charset="0"/>
                              <a:cs typeface="Shonar Bangla" panose="020B0502040204020203" pitchFamily="34" charset="0"/>
                            </a:rPr>
                          </m:ctrlPr>
                        </m:sPrePr>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𝑅</m:t>
                          </m:r>
                          <m:r>
                            <a:rPr lang="en-US" altLang="zh-CN" sz="2400" i="1" kern="0">
                              <a:latin typeface="Cambria Math" panose="02040503050406030204" pitchFamily="18" charset="0"/>
                              <a:cs typeface="Shonar Bangla" panose="020B0502040204020203" pitchFamily="34" charset="0"/>
                            </a:rPr>
                            <m:t>,</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𝑋</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r>
                            <m:rPr>
                              <m:sty m:val="p"/>
                            </m:rPr>
                            <a:rPr lang="el-GR" altLang="zh-CN" sz="2400" i="1" kern="0">
                              <a:latin typeface="Cambria Math" panose="02040503050406030204" pitchFamily="18" charset="0"/>
                              <a:ea typeface="Cambria Math" panose="02040503050406030204" pitchFamily="18" charset="0"/>
                              <a:cs typeface="Shonar Bangla" panose="020B0502040204020203" pitchFamily="34" charset="0"/>
                            </a:rPr>
                            <m:t>Γ</m:t>
                          </m:r>
                          <m:r>
                            <a:rPr lang="en-US" altLang="zh-CN" sz="2400" i="1" kern="0">
                              <a:latin typeface="Cambria Math" panose="02040503050406030204" pitchFamily="18" charset="0"/>
                              <a:cs typeface="Shonar Bangla" panose="020B0502040204020203" pitchFamily="34" charset="0"/>
                            </a:rPr>
                            <m:t>,</m:t>
                          </m:r>
                          <m:r>
                            <m:rPr>
                              <m:sty m:val="p"/>
                            </m:rPr>
                            <a:rPr lang="el-GR" altLang="zh-CN" sz="2400" i="1" kern="0">
                              <a:latin typeface="Cambria Math" panose="02040503050406030204" pitchFamily="18" charset="0"/>
                              <a:ea typeface="Cambria Math" panose="02040503050406030204" pitchFamily="18" charset="0"/>
                              <a:cs typeface="Shonar Bangla" panose="020B0502040204020203" pitchFamily="34" charset="0"/>
                            </a:rPr>
                            <m:t>Χ</m:t>
                          </m:r>
                        </m:sub>
                        <m:sup>
                          <m:func>
                            <m:funcPr>
                              <m:ctrlPr>
                                <a:rPr lang="en-US" altLang="zh-CN" sz="2400" b="0" i="1" smtClean="0">
                                  <a:latin typeface="Cambria Math" panose="02040503050406030204" pitchFamily="18" charset="0"/>
                                </a:rPr>
                              </m:ctrlPr>
                            </m:funcPr>
                            <m:fName>
                              <m:r>
                                <m:rPr>
                                  <m:sty m:val="p"/>
                                </m:rPr>
                                <a:rPr lang="en-US" altLang="zh-CN" sz="2400" b="0" i="0" smtClean="0">
                                  <a:latin typeface="Cambria Math" panose="02040503050406030204" pitchFamily="18" charset="0"/>
                                </a:rPr>
                                <m:t>max</m:t>
                              </m:r>
                            </m:fName>
                            <m:e>
                              <m:r>
                                <a:rPr lang="en-US" altLang="zh-CN" sz="2400" b="0" i="1" smtClean="0">
                                  <a:latin typeface="Cambria Math" panose="02040503050406030204" pitchFamily="18" charset="0"/>
                                </a:rPr>
                                <m:t> </m:t>
                              </m:r>
                            </m:e>
                          </m:func>
                        </m:sup>
                        <m:e>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𝑖</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𝑁</m:t>
                              </m:r>
                            </m:sup>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e>
                          </m:nary>
                        </m:e>
                      </m:sPre>
                    </m:oMath>
                  </m:oMathPara>
                </a14:m>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508760" y="4520883"/>
                <a:ext cx="8238320" cy="1788437"/>
              </a:xfrm>
              <a:prstGeom prst="rect">
                <a:avLst/>
              </a:prstGeom>
              <a:blipFill rotWithShape="0">
                <a:blip r:embed="rId5"/>
                <a:stretch>
                  <a:fillRect l="-444" t="-3754"/>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1984869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24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15</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161376"/>
            <a:ext cx="8238320" cy="192512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Proposition</a:t>
            </a:r>
          </a:p>
          <a:p>
            <a:pPr lvl="1">
              <a:buFont typeface="Shonar Bangla" panose="020B0502040204020203" pitchFamily="34" charset="0"/>
              <a:buChar char="–"/>
            </a:pPr>
            <a:r>
              <a:rPr lang="en-US" altLang="zh-CN" sz="2400" kern="0" dirty="0">
                <a:latin typeface="Shonar Bangla" panose="020B0502040204020203" pitchFamily="34" charset="0"/>
                <a:cs typeface="Shonar Bangla" panose="020B0502040204020203" pitchFamily="34" charset="0"/>
              </a:rPr>
              <a:t>If one user’s demand is not fulfilled, it will not act as a relay to help others because this will definitely decrease the total throughput of the whole system</a:t>
            </a:r>
            <a:r>
              <a:rPr lang="en-US" altLang="zh-CN" sz="2400" kern="0" dirty="0" smtClean="0">
                <a:latin typeface="Shonar Bangla" panose="020B0502040204020203" pitchFamily="34" charset="0"/>
                <a:cs typeface="Shonar Bangla" panose="020B0502040204020203" pitchFamily="34" charset="0"/>
              </a:rPr>
              <a:t>.</a:t>
            </a: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AlternateContent xmlns:mc="http://schemas.openxmlformats.org/markup-compatibility/2006" xmlns:a14="http://schemas.microsoft.com/office/drawing/2010/main">
        <mc:Choice Requires="a14">
          <p:sp>
            <p:nvSpPr>
              <p:cNvPr id="5" name="Rectangle 2"/>
              <p:cNvSpPr txBox="1">
                <a:spLocks noChangeArrowheads="1"/>
              </p:cNvSpPr>
              <p:nvPr/>
            </p:nvSpPr>
            <p:spPr bwMode="auto">
              <a:xfrm>
                <a:off x="452304" y="2820595"/>
                <a:ext cx="8152144" cy="29523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342900" lvl="1" indent="-342900">
                  <a:buClr>
                    <a:schemeClr val="accent1"/>
                  </a:buClr>
                  <a:buSzPct val="65000"/>
                  <a:buFont typeface="Wingdings" pitchFamily="2" charset="2"/>
                  <a:buChar char="l"/>
                </a:pPr>
                <a:r>
                  <a:rPr lang="en-US" altLang="zh-CN" sz="2800" kern="0" dirty="0" smtClean="0">
                    <a:latin typeface="Shonar Bangla" panose="020B0502040204020203" pitchFamily="34" charset="0"/>
                    <a:cs typeface="Shonar Bangla" panose="020B0502040204020203" pitchFamily="34" charset="0"/>
                  </a:rPr>
                  <a:t>Nodes partition</a:t>
                </a:r>
              </a:p>
              <a:p>
                <a:pPr lvl="1">
                  <a:buFontTx/>
                  <a:buChar char="–"/>
                </a:pPr>
                <a:r>
                  <a:rPr lang="en-US" altLang="zh-CN" sz="2400" kern="0" dirty="0" smtClean="0">
                    <a:latin typeface="Shonar Bangla" panose="020B0502040204020203" pitchFamily="34" charset="0"/>
                    <a:cs typeface="Shonar Bangla" panose="020B0502040204020203" pitchFamily="34" charset="0"/>
                  </a:rPr>
                  <a:t>If we do not involve relay transmission in the network, the problem can be simplified as</a:t>
                </a:r>
              </a:p>
              <a:p>
                <a:pPr marL="344487" lvl="1" indent="0">
                  <a:buNone/>
                </a:pPr>
                <a14:m>
                  <m:oMathPara xmlns:m="http://schemas.openxmlformats.org/officeDocument/2006/math">
                    <m:oMathParaPr>
                      <m:jc m:val="centerGroup"/>
                    </m:oMathParaPr>
                    <m:oMath xmlns:m="http://schemas.openxmlformats.org/officeDocument/2006/math">
                      <m:sPre>
                        <m:sPrePr>
                          <m:ctrlPr>
                            <a:rPr lang="en-US" altLang="zh-CN" sz="2400" i="1" kern="0" smtClean="0">
                              <a:latin typeface="Cambria Math" panose="02040503050406030204" pitchFamily="18" charset="0"/>
                              <a:cs typeface="Shonar Bangla" panose="020B0502040204020203" pitchFamily="34" charset="0"/>
                            </a:rPr>
                          </m:ctrlPr>
                        </m:sPrePr>
                        <m:sub>
                          <m:r>
                            <a:rPr lang="en-US" altLang="zh-CN" sz="2400" b="0" i="1" kern="0" smtClean="0">
                              <a:latin typeface="Cambria Math" panose="02040503050406030204" pitchFamily="18" charset="0"/>
                              <a:cs typeface="Shonar Bangla" panose="020B0502040204020203" pitchFamily="34" charset="0"/>
                            </a:rPr>
                            <m:t>𝑋</m:t>
                          </m:r>
                          <m:r>
                            <a:rPr lang="en-US" altLang="zh-CN" sz="2400" b="0" i="1" kern="0" smtClean="0">
                              <a:latin typeface="Cambria Math" panose="02040503050406030204" pitchFamily="18" charset="0"/>
                              <a:cs typeface="Shonar Bangla" panose="020B0502040204020203" pitchFamily="34" charset="0"/>
                            </a:rPr>
                            <m:t>   </m:t>
                          </m:r>
                        </m:sub>
                        <m:sup>
                          <m:r>
                            <a:rPr lang="en-US" altLang="zh-CN" b="0" i="1" smtClean="0">
                              <a:latin typeface="Cambria Math" panose="02040503050406030204" pitchFamily="18" charset="0"/>
                            </a:rPr>
                            <m:t>𝑚𝑎𝑥</m:t>
                          </m:r>
                        </m:sup>
                        <m:e>
                          <m:nary>
                            <m:naryPr>
                              <m:chr m:val="∑"/>
                              <m:ctrlPr>
                                <a:rPr lang="zh-CN" altLang="en-US" i="1" smtClean="0">
                                  <a:latin typeface="Cambria Math" panose="02040503050406030204" pitchFamily="18" charset="0"/>
                                </a:rPr>
                              </m:ctrlPr>
                            </m:naryPr>
                            <m:sub>
                              <m:r>
                                <m:rPr>
                                  <m:brk m:alnAt="23"/>
                                </m:rPr>
                                <a:rPr lang="en-US" altLang="zh-CN" b="0" i="1" smtClean="0">
                                  <a:latin typeface="Cambria Math" panose="02040503050406030204" pitchFamily="18" charset="0"/>
                                </a:rPr>
                                <m:t>𝑖</m:t>
                              </m:r>
                              <m:r>
                                <a:rPr lang="en-US" altLang="zh-CN" b="0" i="1" smtClean="0">
                                  <a:latin typeface="Cambria Math" panose="02040503050406030204" pitchFamily="18" charset="0"/>
                                </a:rPr>
                                <m:t>=1</m:t>
                              </m:r>
                            </m:sub>
                            <m:sup>
                              <m:r>
                                <a:rPr lang="en-US" altLang="zh-CN" b="0" i="1" smtClean="0">
                                  <a:latin typeface="Cambria Math" panose="02040503050406030204" pitchFamily="18" charset="0"/>
                                </a:rPr>
                                <m:t>𝑁</m:t>
                              </m:r>
                            </m:sup>
                            <m:e>
                              <m:r>
                                <a:rPr lang="en-US" altLang="zh-CN" b="0" i="1" smtClean="0">
                                  <a:latin typeface="Cambria Math" panose="02040503050406030204" pitchFamily="18" charset="0"/>
                                </a:rPr>
                                <m:t>𝑚𝑖𝑛</m:t>
                              </m:r>
                              <m:r>
                                <a:rPr lang="en-US" altLang="zh-CN" b="0" i="1" smtClean="0">
                                  <a:latin typeface="Cambria Math" panose="02040503050406030204" pitchFamily="18" charset="0"/>
                                </a:rPr>
                                <m:t> (</m:t>
                              </m:r>
                              <m:nary>
                                <m:naryPr>
                                  <m:chr m:val="∑"/>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𝑘</m:t>
                                  </m:r>
                                  <m:r>
                                    <a:rPr lang="en-US" altLang="zh-CN" b="0" i="1" smtClean="0">
                                      <a:latin typeface="Cambria Math" panose="02040503050406030204" pitchFamily="18" charset="0"/>
                                    </a:rPr>
                                    <m:t>=1</m:t>
                                  </m:r>
                                </m:sub>
                                <m:sup>
                                  <m:r>
                                    <a:rPr lang="en-US" altLang="zh-CN" b="0" i="1" smtClean="0">
                                      <a:latin typeface="Cambria Math" panose="02040503050406030204" pitchFamily="18" charset="0"/>
                                    </a:rPr>
                                    <m:t>𝐾</m:t>
                                  </m:r>
                                </m:sup>
                                <m:e>
                                  <m:r>
                                    <a:rPr lang="en-US" altLang="zh-CN" b="0" i="1" smtClean="0">
                                      <a:latin typeface="Cambria Math" panose="02040503050406030204" pitchFamily="18" charset="0"/>
                                    </a:rPr>
                                    <m:t>𝑐</m:t>
                                  </m:r>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𝑥</m:t>
                                      </m:r>
                                    </m:e>
                                    <m:sub>
                                      <m:r>
                                        <a:rPr lang="en-US" altLang="zh-CN" b="0" i="1" smtClean="0">
                                          <a:latin typeface="Cambria Math" panose="02040503050406030204" pitchFamily="18" charset="0"/>
                                        </a:rPr>
                                        <m:t>0</m:t>
                                      </m:r>
                                      <m:r>
                                        <a:rPr lang="en-US" altLang="zh-CN" b="0" i="1" smtClean="0">
                                          <a:latin typeface="Cambria Math" panose="02040503050406030204" pitchFamily="18" charset="0"/>
                                        </a:rPr>
                                        <m:t>𝑖</m:t>
                                      </m:r>
                                    </m:sub>
                                    <m:sup>
                                      <m:r>
                                        <a:rPr lang="en-US" altLang="zh-CN" b="0" i="1" smtClean="0">
                                          <a:latin typeface="Cambria Math" panose="02040503050406030204" pitchFamily="18" charset="0"/>
                                        </a:rPr>
                                        <m:t>𝑘</m:t>
                                      </m:r>
                                    </m:sup>
                                  </m:sSubSup>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𝑑</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e>
                              </m:nary>
                            </m:e>
                          </m:nary>
                        </m:e>
                      </m:sPre>
                    </m:oMath>
                  </m:oMathPara>
                </a14:m>
                <a:endParaRPr lang="en-US" altLang="zh-CN" sz="2400" kern="0" dirty="0" smtClean="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Divide nodes: </a:t>
                </a:r>
                <a:r>
                  <a:rPr lang="en-US" altLang="zh-CN" sz="2400" i="1" kern="0" dirty="0" smtClean="0">
                    <a:latin typeface="Shonar Bangla" panose="020B0502040204020203" pitchFamily="34" charset="0"/>
                    <a:cs typeface="Shonar Bangla" panose="020B0502040204020203" pitchFamily="34" charset="0"/>
                  </a:rPr>
                  <a:t>potential destination </a:t>
                </a:r>
                <a:r>
                  <a:rPr lang="en-US" altLang="zh-CN" sz="2400" kern="0" dirty="0" smtClean="0">
                    <a:latin typeface="Shonar Bangla" panose="020B0502040204020203" pitchFamily="34" charset="0"/>
                    <a:cs typeface="Shonar Bangla" panose="020B0502040204020203" pitchFamily="34" charset="0"/>
                  </a:rPr>
                  <a:t>and </a:t>
                </a:r>
                <a:r>
                  <a:rPr lang="en-US" altLang="zh-CN" sz="2400" i="1" kern="0" dirty="0" smtClean="0">
                    <a:latin typeface="Shonar Bangla" panose="020B0502040204020203" pitchFamily="34" charset="0"/>
                    <a:cs typeface="Shonar Bangla" panose="020B0502040204020203" pitchFamily="34" charset="0"/>
                  </a:rPr>
                  <a:t>potential relay</a:t>
                </a:r>
              </a:p>
            </p:txBody>
          </p:sp>
        </mc:Choice>
        <mc:Fallback xmlns="">
          <p:sp>
            <p:nvSpPr>
              <p:cNvPr id="5" name="Rectangle 2"/>
              <p:cNvSpPr txBox="1">
                <a:spLocks noRot="1" noChangeAspect="1" noMove="1" noResize="1" noEditPoints="1" noAdjustHandles="1" noChangeArrowheads="1" noChangeShapeType="1" noTextEdit="1"/>
              </p:cNvSpPr>
              <p:nvPr/>
            </p:nvSpPr>
            <p:spPr bwMode="auto">
              <a:xfrm>
                <a:off x="452304" y="2820595"/>
                <a:ext cx="8152144" cy="2952328"/>
              </a:xfrm>
              <a:prstGeom prst="rect">
                <a:avLst/>
              </a:prstGeom>
              <a:blipFill rotWithShape="0">
                <a:blip r:embed="rId3"/>
                <a:stretch>
                  <a:fillRect l="-449" t="-2273" r="-1047" b="-4752"/>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6579853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16</a:t>
            </a:fld>
            <a:endParaRPr lang="en-US" altLang="zh-CN"/>
          </a:p>
        </p:txBody>
      </p:sp>
      <p:sp>
        <p:nvSpPr>
          <p:cNvPr id="15" name="Rectangle 2"/>
          <p:cNvSpPr txBox="1">
            <a:spLocks noChangeArrowheads="1"/>
          </p:cNvSpPr>
          <p:nvPr/>
        </p:nvSpPr>
        <p:spPr bwMode="auto">
          <a:xfrm>
            <a:off x="2565137" y="411960"/>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mc:AlternateContent xmlns:mc="http://schemas.openxmlformats.org/markup-compatibility/2006" xmlns:a14="http://schemas.microsoft.com/office/drawing/2010/main">
        <mc:Choice Requires="a14">
          <p:sp>
            <p:nvSpPr>
              <p:cNvPr id="16" name="Rectangle 2"/>
              <p:cNvSpPr txBox="1">
                <a:spLocks noChangeArrowheads="1"/>
              </p:cNvSpPr>
              <p:nvPr/>
            </p:nvSpPr>
            <p:spPr bwMode="auto">
              <a:xfrm>
                <a:off x="506113" y="1101650"/>
                <a:ext cx="8238320" cy="20715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342900" lvl="1" indent="-342900">
                  <a:buClr>
                    <a:schemeClr val="accent1"/>
                  </a:buClr>
                  <a:buSzPct val="65000"/>
                  <a:buFont typeface="Wingdings" pitchFamily="2" charset="2"/>
                  <a:buChar char="l"/>
                </a:pPr>
                <a:r>
                  <a:rPr lang="en-US" altLang="zh-CN" sz="2800" kern="0" dirty="0">
                    <a:latin typeface="Shonar Bangla" panose="020B0502040204020203" pitchFamily="34" charset="0"/>
                    <a:cs typeface="Shonar Bangla" panose="020B0502040204020203" pitchFamily="34" charset="0"/>
                  </a:rPr>
                  <a:t>Total capacity</a:t>
                </a:r>
              </a:p>
              <a:p>
                <a:pPr marL="695325" lvl="2" indent="-342900">
                  <a:buClr>
                    <a:schemeClr val="accent6"/>
                  </a:buClr>
                  <a:buFont typeface="Cambria Math" panose="02040503050406030204" pitchFamily="18" charset="0"/>
                  <a:buChar char="–"/>
                </a:pPr>
                <a14:m>
                  <m:oMath xmlns:m="http://schemas.openxmlformats.org/officeDocument/2006/math">
                    <m:sSub>
                      <m:sSubPr>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𝐾</m:t>
                        </m:r>
                      </m:e>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0</m:t>
                        </m:r>
                      </m:sub>
                    </m:sSub>
                  </m:oMath>
                </a14:m>
                <a:r>
                  <a:rPr lang="en-US" altLang="zh-CN" sz="2400" kern="0" dirty="0">
                    <a:latin typeface="Shonar Bangla" panose="020B0502040204020203" pitchFamily="34" charset="0"/>
                    <a:cs typeface="Shonar Bangla" panose="020B0502040204020203" pitchFamily="34" charset="0"/>
                  </a:rPr>
                  <a:t> denotes the number of the channels used by total regular nodes,</a:t>
                </a:r>
                <a:r>
                  <a:rPr lang="en-US" altLang="zh-CN" sz="2400" kern="0" dirty="0">
                    <a:ea typeface="Cambria Math" panose="02040503050406030204" pitchFamily="18" charset="0"/>
                    <a:cs typeface="Shonar Bangla" panose="020B0502040204020203" pitchFamily="34" charset="0"/>
                  </a:rPr>
                  <a:t> </a:t>
                </a:r>
                <a14:m>
                  <m:oMath xmlns:m="http://schemas.openxmlformats.org/officeDocument/2006/math">
                    <m:sSub>
                      <m:sSubPr>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𝐾</m:t>
                        </m:r>
                      </m:e>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𝑖</m:t>
                        </m:r>
                      </m:sub>
                    </m:sSub>
                  </m:oMath>
                </a14:m>
                <a:r>
                  <a:rPr lang="en-US" altLang="zh-CN" sz="2400" kern="0" dirty="0">
                    <a:latin typeface="Shonar Bangla" panose="020B0502040204020203" pitchFamily="34" charset="0"/>
                    <a:cs typeface="Shonar Bangla" panose="020B0502040204020203" pitchFamily="34" charset="0"/>
                  </a:rPr>
                  <a:t> for MIMO </a:t>
                </a:r>
                <a:r>
                  <a:rPr lang="en-US" altLang="zh-CN" sz="2400" kern="0" dirty="0" smtClean="0">
                    <a:latin typeface="Shonar Bangla" panose="020B0502040204020203" pitchFamily="34" charset="0"/>
                    <a:cs typeface="Shonar Bangla" panose="020B0502040204020203" pitchFamily="34" charset="0"/>
                  </a:rPr>
                  <a:t>nodes</a:t>
                </a:r>
              </a:p>
              <a:p>
                <a:pPr marL="352425" lvl="2" indent="0">
                  <a:buClr>
                    <a:schemeClr val="accent6"/>
                  </a:buClr>
                  <a:buNone/>
                </a:pPr>
                <a14:m>
                  <m:oMathPara xmlns:m="http://schemas.openxmlformats.org/officeDocument/2006/math">
                    <m:oMathParaPr>
                      <m:jc m:val="centerGroup"/>
                    </m:oMathParaPr>
                    <m:oMath xmlns:m="http://schemas.openxmlformats.org/officeDocument/2006/math">
                      <m:r>
                        <a:rPr lang="en-US" altLang="zh-CN" sz="2400" i="1" kern="0">
                          <a:latin typeface="Cambria Math" panose="02040503050406030204" pitchFamily="18" charset="0"/>
                          <a:cs typeface="Shonar Bangla" panose="020B0502040204020203" pitchFamily="34" charset="0"/>
                        </a:rPr>
                        <m:t>𝐶</m:t>
                      </m:r>
                      <m:r>
                        <a:rPr lang="en-US" altLang="zh-CN" sz="2400" i="1" kern="0">
                          <a:latin typeface="Cambria Math" panose="02040503050406030204" pitchFamily="18" charset="0"/>
                          <a:cs typeface="Shonar Bangla" panose="020B0502040204020203" pitchFamily="34" charset="0"/>
                        </a:rPr>
                        <m:t>=</m:t>
                      </m:r>
                      <m:r>
                        <a:rPr lang="en-US" altLang="zh-CN" sz="2400" i="1" kern="0">
                          <a:latin typeface="Cambria Math" panose="02040503050406030204" pitchFamily="18" charset="0"/>
                          <a:cs typeface="Shonar Bangla" panose="020B0502040204020203" pitchFamily="34" charset="0"/>
                        </a:rPr>
                        <m:t>𝑐</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𝐾</m:t>
                          </m:r>
                        </m:e>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0</m:t>
                          </m:r>
                        </m:sub>
                      </m:s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nary>
                        <m:naryPr>
                          <m:chr m:val="∑"/>
                          <m:limLoc m:val="subSup"/>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naryPr>
                        <m:sub>
                          <m:r>
                            <m:rPr>
                              <m:brk m:alnAt="25"/>
                            </m:r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𝑀</m:t>
                          </m:r>
                        </m:sup>
                        <m:e>
                          <m:sSub>
                            <m:sSubPr>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𝑛</m:t>
                              </m:r>
                            </m:e>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𝑖</m:t>
                              </m:r>
                            </m:sub>
                          </m:s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𝑐</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𝐾</m:t>
                              </m:r>
                            </m:e>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𝑖</m:t>
                              </m:r>
                            </m:sub>
                          </m:sSub>
                          <m:r>
                            <m:rPr>
                              <m:nor/>
                            </m:rPr>
                            <a:rPr lang="en-US" altLang="zh-CN" sz="2400" kern="0">
                              <a:latin typeface="Cambria Math" panose="02040503050406030204" pitchFamily="18" charset="0"/>
                              <a:ea typeface="Cambria Math" panose="02040503050406030204" pitchFamily="18" charset="0"/>
                              <a:cs typeface="Shonar Bangla" panose="020B0502040204020203" pitchFamily="34" charset="0"/>
                            </a:rPr>
                            <m:t>  </m:t>
                          </m:r>
                        </m:e>
                      </m:nary>
                    </m:oMath>
                  </m:oMathPara>
                </a14:m>
                <a:endParaRPr lang="en-US" altLang="zh-CN" sz="2400" kern="0" dirty="0">
                  <a:latin typeface="Shonar Bangla" panose="020B0502040204020203" pitchFamily="34" charset="0"/>
                  <a:cs typeface="Shonar Bangla" panose="020B0502040204020203" pitchFamily="34" charset="0"/>
                </a:endParaRPr>
              </a:p>
              <a:p>
                <a:pPr>
                  <a:buFont typeface="Wingdings" panose="05000000000000000000" pitchFamily="2" charset="2"/>
                  <a:buChar char="l"/>
                </a:pPr>
                <a:endParaRPr lang="en-US" altLang="zh-CN" sz="2800" kern="0" dirty="0" smtClean="0">
                  <a:latin typeface="Shonar Bangla" panose="020B0502040204020203" pitchFamily="34" charset="0"/>
                  <a:cs typeface="Shonar Bangla" panose="020B0502040204020203" pitchFamily="34" charset="0"/>
                </a:endParaRPr>
              </a:p>
            </p:txBody>
          </p:sp>
        </mc:Choice>
        <mc:Fallback xmlns="">
          <p:sp>
            <p:nvSpPr>
              <p:cNvPr id="16" name="Rectangle 2"/>
              <p:cNvSpPr txBox="1">
                <a:spLocks noRot="1" noChangeAspect="1" noMove="1" noResize="1" noEditPoints="1" noAdjustHandles="1" noChangeArrowheads="1" noChangeShapeType="1" noTextEdit="1"/>
              </p:cNvSpPr>
              <p:nvPr/>
            </p:nvSpPr>
            <p:spPr bwMode="auto">
              <a:xfrm>
                <a:off x="506113" y="1101650"/>
                <a:ext cx="8238320" cy="2071564"/>
              </a:xfrm>
              <a:prstGeom prst="rect">
                <a:avLst/>
              </a:prstGeom>
              <a:blipFill rotWithShape="0">
                <a:blip r:embed="rId3"/>
                <a:stretch>
                  <a:fillRect l="-444" t="-3235"/>
                </a:stretch>
              </a:blipFill>
              <a:ln w="9525">
                <a:noFill/>
                <a:miter lim="800000"/>
                <a:headEnd/>
                <a:tailEnd/>
              </a:ln>
              <a:effectLst/>
            </p:spPr>
            <p:txBody>
              <a:bodyPr/>
              <a:lstStyle/>
              <a:p>
                <a:r>
                  <a:rPr lang="zh-CN" altLang="en-US">
                    <a:noFill/>
                  </a:rPr>
                  <a:t> </a:t>
                </a:r>
              </a:p>
            </p:txBody>
          </p:sp>
        </mc:Fallback>
      </mc:AlternateContent>
      <p:sp>
        <p:nvSpPr>
          <p:cNvPr id="6" name="Rectangle 2"/>
          <p:cNvSpPr txBox="1">
            <a:spLocks noChangeArrowheads="1"/>
          </p:cNvSpPr>
          <p:nvPr/>
        </p:nvSpPr>
        <p:spPr bwMode="auto">
          <a:xfrm>
            <a:off x="506113" y="4639335"/>
            <a:ext cx="8238320" cy="122413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344487" lvl="1" indent="0">
              <a:buNone/>
            </a:pPr>
            <a:endParaRPr lang="en-US" altLang="zh-CN" sz="2400" kern="0" dirty="0" smtClean="0">
              <a:latin typeface="Shonar Bangla" panose="020B0502040204020203" pitchFamily="34" charset="0"/>
              <a:cs typeface="Shonar Bangla" panose="020B0502040204020203" pitchFamily="34" charset="0"/>
            </a:endParaRPr>
          </a:p>
        </p:txBody>
      </p:sp>
      <p:sp>
        <p:nvSpPr>
          <p:cNvPr id="3" name="椭圆 2"/>
          <p:cNvSpPr/>
          <p:nvPr/>
        </p:nvSpPr>
        <p:spPr>
          <a:xfrm>
            <a:off x="4641891" y="4677434"/>
            <a:ext cx="70995" cy="70995"/>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830295" y="4411668"/>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5144967" y="4810253"/>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4758287" y="4957906"/>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4545319" y="5160358"/>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3366217" y="4556365"/>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3330213" y="4751844"/>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3366217" y="5028974"/>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5108963" y="5186506"/>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4796015" y="5378611"/>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4246043" y="4845702"/>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4246043" y="5286021"/>
            <a:ext cx="72008" cy="72008"/>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3438225" y="5408151"/>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3646465" y="5160358"/>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1602021" y="4870722"/>
            <a:ext cx="72008" cy="72008"/>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754421" y="5023122"/>
            <a:ext cx="72008" cy="72008"/>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5" name="组合 44"/>
          <p:cNvGrpSpPr/>
          <p:nvPr/>
        </p:nvGrpSpPr>
        <p:grpSpPr>
          <a:xfrm>
            <a:off x="1331640" y="4240367"/>
            <a:ext cx="832867" cy="1306090"/>
            <a:chOff x="1616069" y="2681635"/>
            <a:chExt cx="832867" cy="1306090"/>
          </a:xfrm>
        </p:grpSpPr>
        <p:sp>
          <p:nvSpPr>
            <p:cNvPr id="4" name="椭圆 3"/>
            <p:cNvSpPr/>
            <p:nvPr/>
          </p:nvSpPr>
          <p:spPr>
            <a:xfrm>
              <a:off x="1616069" y="2835597"/>
              <a:ext cx="832867" cy="1152128"/>
            </a:xfrm>
            <a:prstGeom prst="ellipse">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7" name="文本框 6"/>
                <p:cNvSpPr txBox="1"/>
                <p:nvPr/>
              </p:nvSpPr>
              <p:spPr>
                <a:xfrm>
                  <a:off x="1616069" y="2681635"/>
                  <a:ext cx="402855" cy="369332"/>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𝑢</m:t>
                            </m:r>
                          </m:e>
                          <m:sub>
                            <m:r>
                              <a:rPr lang="en-US" altLang="zh-CN" b="0" i="1" smtClean="0">
                                <a:latin typeface="Cambria Math" panose="02040503050406030204" pitchFamily="18" charset="0"/>
                              </a:rPr>
                              <m:t>𝑖</m:t>
                            </m:r>
                          </m:sub>
                        </m:sSub>
                      </m:oMath>
                    </m:oMathPara>
                  </a14:m>
                  <a:endParaRPr lang="zh-CN" altLang="en-US" dirty="0"/>
                </a:p>
              </p:txBody>
            </p:sp>
          </mc:Choice>
          <mc:Fallback xmlns="">
            <p:sp>
              <p:nvSpPr>
                <p:cNvPr id="7" name="文本框 6"/>
                <p:cNvSpPr txBox="1">
                  <a:spLocks noRot="1" noChangeAspect="1" noMove="1" noResize="1" noEditPoints="1" noAdjustHandles="1" noChangeArrowheads="1" noChangeShapeType="1" noTextEdit="1"/>
                </p:cNvSpPr>
                <p:nvPr/>
              </p:nvSpPr>
              <p:spPr>
                <a:xfrm>
                  <a:off x="1616069" y="2681635"/>
                  <a:ext cx="402855" cy="369332"/>
                </a:xfrm>
                <a:prstGeom prst="rect">
                  <a:avLst/>
                </a:prstGeom>
                <a:blipFill rotWithShape="0">
                  <a:blip r:embed="rId4"/>
                  <a:stretch>
                    <a:fillRect b="-1639"/>
                  </a:stretch>
                </a:blipFill>
              </p:spPr>
              <p:txBody>
                <a:bodyPr/>
                <a:lstStyle/>
                <a:p>
                  <a:r>
                    <a:rPr lang="zh-CN" altLang="en-US">
                      <a:noFill/>
                    </a:rPr>
                    <a:t> </a:t>
                  </a:r>
                </a:p>
              </p:txBody>
            </p:sp>
          </mc:Fallback>
        </mc:AlternateContent>
      </p:grpSp>
      <p:grpSp>
        <p:nvGrpSpPr>
          <p:cNvPr id="46" name="组合 45"/>
          <p:cNvGrpSpPr/>
          <p:nvPr/>
        </p:nvGrpSpPr>
        <p:grpSpPr>
          <a:xfrm>
            <a:off x="2775403" y="3875742"/>
            <a:ext cx="2880320" cy="1987035"/>
            <a:chOff x="3059832" y="2317010"/>
            <a:chExt cx="2880320" cy="1987035"/>
          </a:xfrm>
        </p:grpSpPr>
        <p:sp>
          <p:nvSpPr>
            <p:cNvPr id="8" name="椭圆 7"/>
            <p:cNvSpPr/>
            <p:nvPr/>
          </p:nvSpPr>
          <p:spPr>
            <a:xfrm>
              <a:off x="3059832" y="2359829"/>
              <a:ext cx="2880320" cy="1944216"/>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7" name="文本框 26"/>
                <p:cNvSpPr txBox="1"/>
                <p:nvPr/>
              </p:nvSpPr>
              <p:spPr>
                <a:xfrm>
                  <a:off x="3445462" y="2317010"/>
                  <a:ext cx="402855" cy="369332"/>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𝑣</m:t>
                            </m:r>
                          </m:e>
                          <m:sub>
                            <m:r>
                              <a:rPr lang="en-US" altLang="zh-CN" b="0" i="1" smtClean="0">
                                <a:latin typeface="Cambria Math" panose="02040503050406030204" pitchFamily="18" charset="0"/>
                              </a:rPr>
                              <m:t>𝑖</m:t>
                            </m:r>
                          </m:sub>
                        </m:sSub>
                      </m:oMath>
                    </m:oMathPara>
                  </a14:m>
                  <a:endParaRPr lang="zh-CN" altLang="en-US" dirty="0"/>
                </a:p>
              </p:txBody>
            </p:sp>
          </mc:Choice>
          <mc:Fallback xmlns="">
            <p:sp>
              <p:nvSpPr>
                <p:cNvPr id="27" name="文本框 26"/>
                <p:cNvSpPr txBox="1">
                  <a:spLocks noRot="1" noChangeAspect="1" noMove="1" noResize="1" noEditPoints="1" noAdjustHandles="1" noChangeArrowheads="1" noChangeShapeType="1" noTextEdit="1"/>
                </p:cNvSpPr>
                <p:nvPr/>
              </p:nvSpPr>
              <p:spPr>
                <a:xfrm>
                  <a:off x="3445462" y="2317010"/>
                  <a:ext cx="402855" cy="369332"/>
                </a:xfrm>
                <a:prstGeom prst="rect">
                  <a:avLst/>
                </a:prstGeom>
                <a:blipFill rotWithShape="0">
                  <a:blip r:embed="rId5"/>
                  <a:stretch>
                    <a:fillRect b="-1639"/>
                  </a:stretch>
                </a:blipFill>
              </p:spPr>
              <p:txBody>
                <a:bodyPr/>
                <a:lstStyle/>
                <a:p>
                  <a:r>
                    <a:rPr lang="zh-CN" altLang="en-US">
                      <a:noFill/>
                    </a:rPr>
                    <a:t> </a:t>
                  </a:r>
                </a:p>
              </p:txBody>
            </p:sp>
          </mc:Fallback>
        </mc:AlternateContent>
      </p:grpSp>
      <p:grpSp>
        <p:nvGrpSpPr>
          <p:cNvPr id="44" name="组合 43"/>
          <p:cNvGrpSpPr/>
          <p:nvPr/>
        </p:nvGrpSpPr>
        <p:grpSpPr>
          <a:xfrm>
            <a:off x="2239044" y="3477221"/>
            <a:ext cx="464351" cy="369332"/>
            <a:chOff x="2462514" y="2035123"/>
            <a:chExt cx="464351" cy="369332"/>
          </a:xfrm>
        </p:grpSpPr>
        <p:sp>
          <p:nvSpPr>
            <p:cNvPr id="28" name="椭圆 27"/>
            <p:cNvSpPr/>
            <p:nvPr/>
          </p:nvSpPr>
          <p:spPr>
            <a:xfrm>
              <a:off x="2462514" y="2276872"/>
              <a:ext cx="72008" cy="72008"/>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9" name="文本框 28"/>
                <p:cNvSpPr txBox="1"/>
                <p:nvPr/>
              </p:nvSpPr>
              <p:spPr>
                <a:xfrm>
                  <a:off x="2524010" y="2035123"/>
                  <a:ext cx="402855"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𝑣</m:t>
                            </m:r>
                          </m:e>
                          <m:sub>
                            <m:r>
                              <a:rPr lang="en-US" altLang="zh-CN" b="0" i="1" smtClean="0">
                                <a:latin typeface="Cambria Math" panose="02040503050406030204" pitchFamily="18" charset="0"/>
                              </a:rPr>
                              <m:t>0</m:t>
                            </m:r>
                          </m:sub>
                        </m:sSub>
                      </m:oMath>
                    </m:oMathPara>
                  </a14:m>
                  <a:endParaRPr lang="zh-CN" altLang="en-US" dirty="0"/>
                </a:p>
              </p:txBody>
            </p:sp>
          </mc:Choice>
          <mc:Fallback xmlns="">
            <p:sp>
              <p:nvSpPr>
                <p:cNvPr id="29" name="文本框 28"/>
                <p:cNvSpPr txBox="1">
                  <a:spLocks noRot="1" noChangeAspect="1" noMove="1" noResize="1" noEditPoints="1" noAdjustHandles="1" noChangeArrowheads="1" noChangeShapeType="1" noTextEdit="1"/>
                </p:cNvSpPr>
                <p:nvPr/>
              </p:nvSpPr>
              <p:spPr>
                <a:xfrm>
                  <a:off x="2524010" y="2035123"/>
                  <a:ext cx="402855" cy="369332"/>
                </a:xfrm>
                <a:prstGeom prst="rect">
                  <a:avLst/>
                </a:prstGeom>
                <a:blipFill rotWithShape="0">
                  <a:blip r:embed="rId6"/>
                  <a:stretch>
                    <a:fillRect b="-1667"/>
                  </a:stretch>
                </a:blipFill>
              </p:spPr>
              <p:txBody>
                <a:bodyPr/>
                <a:lstStyle/>
                <a:p>
                  <a:r>
                    <a:rPr lang="zh-CN" altLang="en-US">
                      <a:noFill/>
                    </a:rPr>
                    <a:t> </a:t>
                  </a:r>
                </a:p>
              </p:txBody>
            </p:sp>
          </mc:Fallback>
        </mc:AlternateContent>
      </p:grpSp>
      <p:sp>
        <p:nvSpPr>
          <p:cNvPr id="43" name="文本框 42"/>
          <p:cNvSpPr txBox="1"/>
          <p:nvPr/>
        </p:nvSpPr>
        <p:spPr>
          <a:xfrm>
            <a:off x="6103069" y="4008244"/>
            <a:ext cx="2343927" cy="1323439"/>
          </a:xfrm>
          <a:prstGeom prst="rect">
            <a:avLst/>
          </a:prstGeom>
          <a:noFill/>
        </p:spPr>
        <p:txBody>
          <a:bodyPr wrap="square" rtlCol="0">
            <a:spAutoFit/>
          </a:bodyPr>
          <a:lstStyle/>
          <a:p>
            <a:pPr marL="285750" indent="-285750">
              <a:buClr>
                <a:schemeClr val="accent1">
                  <a:lumMod val="75000"/>
                </a:schemeClr>
              </a:buClr>
              <a:buSzPct val="68000"/>
              <a:buFont typeface="Wingdings" panose="05000000000000000000" pitchFamily="2" charset="2"/>
              <a:buChar char="l"/>
            </a:pPr>
            <a:r>
              <a:rPr lang="en-US" altLang="zh-CN" sz="2000" kern="0" dirty="0">
                <a:latin typeface="Shonar Bangla" panose="020B0502040204020203" pitchFamily="34" charset="0"/>
                <a:cs typeface="Shonar Bangla" panose="020B0502040204020203" pitchFamily="34" charset="0"/>
              </a:rPr>
              <a:t>Secondary AP </a:t>
            </a:r>
            <a:r>
              <a:rPr lang="en-US" altLang="zh-CN" sz="2000" kern="0" dirty="0" smtClean="0">
                <a:latin typeface="Shonar Bangla" panose="020B0502040204020203" pitchFamily="34" charset="0"/>
                <a:cs typeface="Shonar Bangla" panose="020B0502040204020203" pitchFamily="34" charset="0"/>
              </a:rPr>
              <a:t>node</a:t>
            </a:r>
            <a:endParaRPr lang="en-US" altLang="zh-CN" sz="2000" kern="0" dirty="0" smtClean="0">
              <a:latin typeface="Shonar Bangla" panose="020B0502040204020203" pitchFamily="34" charset="0"/>
              <a:ea typeface="+mn-ea"/>
              <a:cs typeface="Shonar Bangla" panose="020B0502040204020203" pitchFamily="34" charset="0"/>
            </a:endParaRPr>
          </a:p>
          <a:p>
            <a:pPr marL="285750" indent="-285750">
              <a:buClr>
                <a:schemeClr val="accent6"/>
              </a:buClr>
              <a:buSzPct val="68000"/>
              <a:buFont typeface="Wingdings" panose="05000000000000000000" pitchFamily="2" charset="2"/>
              <a:buChar char="l"/>
            </a:pPr>
            <a:r>
              <a:rPr lang="en-US" altLang="zh-CN" sz="2000" kern="0" dirty="0" smtClean="0">
                <a:latin typeface="Shonar Bangla" panose="020B0502040204020203" pitchFamily="34" charset="0"/>
                <a:ea typeface="+mn-ea"/>
                <a:cs typeface="Shonar Bangla" panose="020B0502040204020203" pitchFamily="34" charset="0"/>
              </a:rPr>
              <a:t>MIMO node</a:t>
            </a:r>
          </a:p>
          <a:p>
            <a:pPr marL="285750" indent="-285750">
              <a:buClr>
                <a:srgbClr val="FF3300"/>
              </a:buClr>
              <a:buSzPct val="68000"/>
              <a:buFont typeface="Wingdings" panose="05000000000000000000" pitchFamily="2" charset="2"/>
              <a:buChar char="l"/>
            </a:pPr>
            <a:r>
              <a:rPr lang="en-US" altLang="zh-CN" sz="2000" kern="0" dirty="0" smtClean="0">
                <a:latin typeface="Shonar Bangla" panose="020B0502040204020203" pitchFamily="34" charset="0"/>
                <a:ea typeface="+mn-ea"/>
                <a:cs typeface="Shonar Bangla" panose="020B0502040204020203" pitchFamily="34" charset="0"/>
              </a:rPr>
              <a:t>Potential destination</a:t>
            </a:r>
          </a:p>
          <a:p>
            <a:pPr marL="285750" indent="-285750">
              <a:buClr>
                <a:srgbClr val="0070C0"/>
              </a:buClr>
              <a:buSzPct val="68000"/>
              <a:buFont typeface="Wingdings" panose="05000000000000000000" pitchFamily="2" charset="2"/>
              <a:buChar char="l"/>
            </a:pPr>
            <a:r>
              <a:rPr lang="en-US" altLang="zh-CN" sz="2000" kern="0" dirty="0" smtClean="0">
                <a:latin typeface="Shonar Bangla" panose="020B0502040204020203" pitchFamily="34" charset="0"/>
                <a:ea typeface="+mn-ea"/>
                <a:cs typeface="Shonar Bangla" panose="020B0502040204020203" pitchFamily="34" charset="0"/>
              </a:rPr>
              <a:t>Potential relay</a:t>
            </a:r>
            <a:endParaRPr lang="zh-CN" altLang="en-US" sz="2000" kern="0" dirty="0">
              <a:latin typeface="Shonar Bangla" panose="020B0502040204020203" pitchFamily="34" charset="0"/>
              <a:ea typeface="+mn-ea"/>
              <a:cs typeface="Shonar Bangla" panose="020B0502040204020203" pitchFamily="34" charset="0"/>
            </a:endParaRPr>
          </a:p>
        </p:txBody>
      </p:sp>
      <p:grpSp>
        <p:nvGrpSpPr>
          <p:cNvPr id="49" name="组合 48"/>
          <p:cNvGrpSpPr/>
          <p:nvPr/>
        </p:nvGrpSpPr>
        <p:grpSpPr>
          <a:xfrm>
            <a:off x="1189057" y="3212976"/>
            <a:ext cx="2758860" cy="2697822"/>
            <a:chOff x="959613" y="2382631"/>
            <a:chExt cx="2964315" cy="3134601"/>
          </a:xfrm>
        </p:grpSpPr>
        <p:sp>
          <p:nvSpPr>
            <p:cNvPr id="47" name="矩形 46"/>
            <p:cNvSpPr/>
            <p:nvPr/>
          </p:nvSpPr>
          <p:spPr>
            <a:xfrm>
              <a:off x="959613" y="2708920"/>
              <a:ext cx="2964315" cy="2808312"/>
            </a:xfrm>
            <a:prstGeom prst="rect">
              <a:avLst/>
            </a:prstGeom>
            <a:noFill/>
            <a:ln>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文本框 47"/>
            <p:cNvSpPr txBox="1"/>
            <p:nvPr/>
          </p:nvSpPr>
          <p:spPr>
            <a:xfrm>
              <a:off x="1032839" y="2382631"/>
              <a:ext cx="1405332" cy="461665"/>
            </a:xfrm>
            <a:prstGeom prst="rect">
              <a:avLst/>
            </a:prstGeom>
            <a:solidFill>
              <a:schemeClr val="bg1"/>
            </a:solidFill>
          </p:spPr>
          <p:txBody>
            <a:bodyPr wrap="square" rtlCol="0">
              <a:spAutoFit/>
            </a:bodyPr>
            <a:lstStyle/>
            <a:p>
              <a:r>
                <a:rPr lang="en-US" altLang="zh-CN" sz="2400" kern="0" dirty="0">
                  <a:latin typeface="Shonar Bangla" panose="020B0502040204020203" pitchFamily="34" charset="0"/>
                  <a:cs typeface="Shonar Bangla" panose="020B0502040204020203" pitchFamily="34" charset="0"/>
                </a:rPr>
                <a:t>subsystem</a:t>
              </a:r>
              <a:endParaRPr lang="zh-CN" altLang="en-US" sz="2400" kern="0" dirty="0">
                <a:latin typeface="Shonar Bangla" panose="020B0502040204020203" pitchFamily="34" charset="0"/>
                <a:cs typeface="Shonar Bangla" panose="020B0502040204020203" pitchFamily="34" charset="0"/>
              </a:endParaRPr>
            </a:p>
          </p:txBody>
        </p:sp>
      </p:grpSp>
      <p:grpSp>
        <p:nvGrpSpPr>
          <p:cNvPr id="34" name="组合 33"/>
          <p:cNvGrpSpPr/>
          <p:nvPr/>
        </p:nvGrpSpPr>
        <p:grpSpPr>
          <a:xfrm>
            <a:off x="1663484" y="3780433"/>
            <a:ext cx="1993526" cy="1638263"/>
            <a:chOff x="1663484" y="3780433"/>
            <a:chExt cx="1993526" cy="1638263"/>
          </a:xfrm>
        </p:grpSpPr>
        <p:cxnSp>
          <p:nvCxnSpPr>
            <p:cNvPr id="37" name="直接箭头连接符 36"/>
            <p:cNvCxnSpPr>
              <a:stCxn id="26" idx="6"/>
              <a:endCxn id="18" idx="1"/>
            </p:cNvCxnSpPr>
            <p:nvPr/>
          </p:nvCxnSpPr>
          <p:spPr>
            <a:xfrm flipV="1">
              <a:off x="1826429" y="5039519"/>
              <a:ext cx="1550333" cy="19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0" name="组合 29"/>
            <p:cNvGrpSpPr/>
            <p:nvPr/>
          </p:nvGrpSpPr>
          <p:grpSpPr>
            <a:xfrm>
              <a:off x="1663484" y="3780433"/>
              <a:ext cx="1993526" cy="1638263"/>
              <a:chOff x="1663484" y="3780433"/>
              <a:chExt cx="1993526" cy="1638263"/>
            </a:xfrm>
          </p:grpSpPr>
          <p:grpSp>
            <p:nvGrpSpPr>
              <p:cNvPr id="2" name="组合 1"/>
              <p:cNvGrpSpPr/>
              <p:nvPr/>
            </p:nvGrpSpPr>
            <p:grpSpPr>
              <a:xfrm>
                <a:off x="1663484" y="3780433"/>
                <a:ext cx="1993526" cy="1638263"/>
                <a:chOff x="1663484" y="3780433"/>
                <a:chExt cx="1993526" cy="1638263"/>
              </a:xfrm>
            </p:grpSpPr>
            <p:cxnSp>
              <p:nvCxnSpPr>
                <p:cNvPr id="31" name="直接箭头连接符 30"/>
                <p:cNvCxnSpPr>
                  <a:stCxn id="25" idx="7"/>
                  <a:endCxn id="14" idx="2"/>
                </p:cNvCxnSpPr>
                <p:nvPr/>
              </p:nvCxnSpPr>
              <p:spPr>
                <a:xfrm flipV="1">
                  <a:off x="1663484" y="4592369"/>
                  <a:ext cx="1702733" cy="288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a:stCxn id="25" idx="6"/>
                  <a:endCxn id="17" idx="2"/>
                </p:cNvCxnSpPr>
                <p:nvPr/>
              </p:nvCxnSpPr>
              <p:spPr>
                <a:xfrm flipV="1">
                  <a:off x="1674029" y="4787848"/>
                  <a:ext cx="1656184" cy="118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a:stCxn id="26" idx="6"/>
                  <a:endCxn id="24" idx="1"/>
                </p:cNvCxnSpPr>
                <p:nvPr/>
              </p:nvCxnSpPr>
              <p:spPr>
                <a:xfrm>
                  <a:off x="1826429" y="5059126"/>
                  <a:ext cx="1830581" cy="111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a:stCxn id="26" idx="6"/>
                  <a:endCxn id="23" idx="1"/>
                </p:cNvCxnSpPr>
                <p:nvPr/>
              </p:nvCxnSpPr>
              <p:spPr>
                <a:xfrm>
                  <a:off x="1826429" y="5059126"/>
                  <a:ext cx="1622341" cy="359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直接箭头连接符 4"/>
                <p:cNvCxnSpPr>
                  <a:stCxn id="28" idx="3"/>
                  <a:endCxn id="25" idx="7"/>
                </p:cNvCxnSpPr>
                <p:nvPr/>
              </p:nvCxnSpPr>
              <p:spPr>
                <a:xfrm flipH="1">
                  <a:off x="1663484" y="3780433"/>
                  <a:ext cx="586105" cy="1100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28" idx="5"/>
                  <a:endCxn id="14" idx="1"/>
                </p:cNvCxnSpPr>
                <p:nvPr/>
              </p:nvCxnSpPr>
              <p:spPr>
                <a:xfrm>
                  <a:off x="2300507" y="3780433"/>
                  <a:ext cx="1076255" cy="7864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a:endCxn id="17" idx="4"/>
                </p:cNvCxnSpPr>
                <p:nvPr/>
              </p:nvCxnSpPr>
              <p:spPr>
                <a:xfrm>
                  <a:off x="2311052" y="3780433"/>
                  <a:ext cx="1055165" cy="10434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a:stCxn id="28" idx="3"/>
                  <a:endCxn id="18" idx="1"/>
                </p:cNvCxnSpPr>
                <p:nvPr/>
              </p:nvCxnSpPr>
              <p:spPr>
                <a:xfrm>
                  <a:off x="2249589" y="3780433"/>
                  <a:ext cx="1127173" cy="1259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a:stCxn id="28" idx="3"/>
                  <a:endCxn id="26" idx="7"/>
                </p:cNvCxnSpPr>
                <p:nvPr/>
              </p:nvCxnSpPr>
              <p:spPr>
                <a:xfrm flipH="1">
                  <a:off x="1815884" y="3780433"/>
                  <a:ext cx="433705" cy="12532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53" name="直接箭头连接符 52"/>
              <p:cNvCxnSpPr>
                <a:stCxn id="28" idx="5"/>
                <a:endCxn id="23" idx="1"/>
              </p:cNvCxnSpPr>
              <p:nvPr/>
            </p:nvCxnSpPr>
            <p:spPr>
              <a:xfrm>
                <a:off x="2300507" y="3780433"/>
                <a:ext cx="1148263" cy="1638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51" name="椭圆 50"/>
          <p:cNvSpPr/>
          <p:nvPr/>
        </p:nvSpPr>
        <p:spPr>
          <a:xfrm>
            <a:off x="3518617" y="4437112"/>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椭圆 51"/>
          <p:cNvSpPr/>
          <p:nvPr/>
        </p:nvSpPr>
        <p:spPr>
          <a:xfrm>
            <a:off x="3671017" y="4725144"/>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椭圆 54"/>
          <p:cNvSpPr/>
          <p:nvPr/>
        </p:nvSpPr>
        <p:spPr>
          <a:xfrm>
            <a:off x="3823417" y="4365104"/>
            <a:ext cx="72008" cy="7200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58308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up)">
                                      <p:cBhvr>
                                        <p:cTn id="7" dur="750"/>
                                        <p:tgtEl>
                                          <p:spTgt spid="49"/>
                                        </p:tgtEl>
                                      </p:cBhvr>
                                    </p:animEffect>
                                  </p:childTnLst>
                                </p:cTn>
                              </p:par>
                              <p:par>
                                <p:cTn id="8" presetID="22" presetClass="entr" presetSubtype="1"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wipe(up)">
                                      <p:cBhvr>
                                        <p:cTn id="10" dur="7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17</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sp>
        <p:nvSpPr>
          <p:cNvPr id="6" name="Rectangle 2"/>
          <p:cNvSpPr txBox="1">
            <a:spLocks noChangeArrowheads="1"/>
          </p:cNvSpPr>
          <p:nvPr/>
        </p:nvSpPr>
        <p:spPr bwMode="auto">
          <a:xfrm>
            <a:off x="467544" y="1161283"/>
            <a:ext cx="8238320" cy="118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Subsystem</a:t>
            </a:r>
          </a:p>
          <a:p>
            <a:pPr lvl="1">
              <a:buFontTx/>
              <a:buChar char="–"/>
            </a:pPr>
            <a:r>
              <a:rPr lang="en-US" altLang="zh-CN" sz="2400" kern="0" dirty="0">
                <a:latin typeface="Shonar Bangla" panose="020B0502040204020203" pitchFamily="34" charset="0"/>
                <a:cs typeface="Shonar Bangla" panose="020B0502040204020203" pitchFamily="34" charset="0"/>
              </a:rPr>
              <a:t>How to choose nodes from potential destination to be served by MIMO </a:t>
            </a:r>
            <a:r>
              <a:rPr lang="en-US" altLang="zh-CN" sz="2400" kern="0" dirty="0" smtClean="0">
                <a:latin typeface="Shonar Bangla" panose="020B0502040204020203" pitchFamily="34" charset="0"/>
                <a:cs typeface="Shonar Bangla" panose="020B0502040204020203" pitchFamily="34" charset="0"/>
              </a:rPr>
              <a:t>relays?</a:t>
            </a:r>
            <a:endParaRPr lang="en-US" altLang="zh-CN" sz="2400" kern="0" dirty="0">
              <a:latin typeface="Shonar Bangla" panose="020B0502040204020203" pitchFamily="34" charset="0"/>
              <a:cs typeface="Shonar Bangla" panose="020B0502040204020203" pitchFamily="34" charset="0"/>
            </a:endParaRPr>
          </a:p>
        </p:txBody>
      </p:sp>
      <mc:AlternateContent xmlns:mc="http://schemas.openxmlformats.org/markup-compatibility/2006" xmlns:a14="http://schemas.microsoft.com/office/drawing/2010/main">
        <mc:Choice Requires="a14">
          <p:sp>
            <p:nvSpPr>
              <p:cNvPr id="9" name="Rectangle 2"/>
              <p:cNvSpPr txBox="1">
                <a:spLocks noChangeArrowheads="1"/>
              </p:cNvSpPr>
              <p:nvPr/>
            </p:nvSpPr>
            <p:spPr bwMode="auto">
              <a:xfrm>
                <a:off x="467544" y="2420888"/>
                <a:ext cx="8496944" cy="2088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Two categories:</a:t>
                </a:r>
              </a:p>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A receiver without MIMO’s help</a:t>
                </a:r>
              </a:p>
              <a:p>
                <a:pPr marL="344487" lvl="1" indent="0">
                  <a:buNone/>
                </a:pPr>
                <a14:m>
                  <m:oMathPara xmlns:m="http://schemas.openxmlformats.org/officeDocument/2006/math">
                    <m:oMathParaPr>
                      <m:jc m:val="centerGroup"/>
                    </m:oMathParaPr>
                    <m:oMath xmlns:m="http://schemas.openxmlformats.org/officeDocument/2006/math">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e>
                      </m:acc>
                      <m:r>
                        <a:rPr lang="en-US" altLang="zh-CN" sz="2400" b="0" i="1" kern="0" smtClean="0">
                          <a:latin typeface="Cambria Math" panose="02040503050406030204" pitchFamily="18" charset="0"/>
                          <a:cs typeface="Shonar Bangla" panose="020B0502040204020203" pitchFamily="34" charset="0"/>
                        </a:rPr>
                        <m:t>=</m:t>
                      </m:r>
                      <m:r>
                        <m:rPr>
                          <m:sty m:val="p"/>
                        </m:rPr>
                        <a:rPr lang="en-US" altLang="zh-CN" sz="2400" b="0" i="0" kern="0" smtClean="0">
                          <a:latin typeface="Cambria Math" panose="02040503050406030204" pitchFamily="18" charset="0"/>
                          <a:cs typeface="Shonar Bangla" panose="020B0502040204020203" pitchFamily="34" charset="0"/>
                        </a:rPr>
                        <m:t>min</m:t>
                      </m:r>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𝑘</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𝐾</m:t>
                          </m:r>
                        </m:sup>
                        <m:e>
                          <m:r>
                            <a:rPr lang="en-US" altLang="zh-CN" sz="2400" b="0" i="1" kern="0" smtClean="0">
                              <a:latin typeface="Cambria Math" panose="02040503050406030204" pitchFamily="18" charset="0"/>
                              <a:cs typeface="Shonar Bangla" panose="020B0502040204020203" pitchFamily="34" charset="0"/>
                            </a:rPr>
                            <m:t>𝑐</m:t>
                          </m:r>
                          <m:sSubSup>
                            <m:sSubSupPr>
                              <m:ctrlPr>
                                <a:rPr lang="en-US" altLang="zh-CN" sz="2400" b="0" i="1" kern="0" smtClean="0">
                                  <a:latin typeface="Cambria Math" panose="02040503050406030204" pitchFamily="18" charset="0"/>
                                  <a:cs typeface="Shonar Bangla" panose="020B0502040204020203" pitchFamily="34" charset="0"/>
                                </a:rPr>
                              </m:ctrlPr>
                            </m:sSubSupPr>
                            <m:e>
                              <m:r>
                                <a:rPr lang="en-US" altLang="zh-CN" sz="2400" b="0" i="1" kern="0" smtClean="0">
                                  <a:latin typeface="Cambria Math" panose="02040503050406030204" pitchFamily="18" charset="0"/>
                                  <a:cs typeface="Shonar Bangla" panose="020B0502040204020203" pitchFamily="34" charset="0"/>
                                </a:rPr>
                                <m:t>𝑥</m:t>
                              </m:r>
                            </m:e>
                            <m:sub>
                              <m:r>
                                <a:rPr lang="en-US" altLang="zh-CN" sz="2400" b="0" i="1" kern="0" smtClean="0">
                                  <a:latin typeface="Cambria Math" panose="02040503050406030204" pitchFamily="18" charset="0"/>
                                  <a:cs typeface="Shonar Bangla" panose="020B0502040204020203" pitchFamily="34" charset="0"/>
                                </a:rPr>
                                <m:t>0</m:t>
                              </m:r>
                              <m:r>
                                <a:rPr lang="en-US" altLang="zh-CN" sz="2400" b="0" i="1" kern="0" smtClean="0">
                                  <a:latin typeface="Cambria Math" panose="02040503050406030204" pitchFamily="18" charset="0"/>
                                  <a:cs typeface="Shonar Bangla" panose="020B0502040204020203" pitchFamily="34" charset="0"/>
                                </a:rPr>
                                <m:t>𝑖</m:t>
                              </m:r>
                            </m:sub>
                            <m:sup>
                              <m:r>
                                <a:rPr lang="en-US" altLang="zh-CN" sz="2400" b="0" i="1" kern="0" smtClea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𝑑</m:t>
                              </m:r>
                            </m:e>
                            <m:sub>
                              <m:r>
                                <a:rPr lang="en-US" altLang="zh-CN" sz="2400" b="0" i="1" kern="0" smtClean="0">
                                  <a:latin typeface="Cambria Math" panose="02040503050406030204" pitchFamily="18" charset="0"/>
                                  <a:cs typeface="Shonar Bangla" panose="020B0502040204020203" pitchFamily="34" charset="0"/>
                                </a:rPr>
                                <m:t>𝑖</m:t>
                              </m:r>
                            </m:sub>
                          </m:sSub>
                        </m:e>
                      </m:nary>
                      <m:r>
                        <a:rPr lang="en-US" altLang="zh-CN" sz="2400" b="0" i="1" kern="0" smtClean="0">
                          <a:latin typeface="Cambria Math" panose="02040503050406030204" pitchFamily="18" charset="0"/>
                          <a:cs typeface="Shonar Bangla" panose="020B0502040204020203" pitchFamily="34" charset="0"/>
                        </a:rPr>
                        <m:t>)</m:t>
                      </m:r>
                    </m:oMath>
                  </m:oMathPara>
                </a14:m>
                <a:endParaRPr lang="en-US" altLang="zh-CN" sz="24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9" name="Rectangle 2"/>
              <p:cNvSpPr txBox="1">
                <a:spLocks noRot="1" noChangeAspect="1" noMove="1" noResize="1" noEditPoints="1" noAdjustHandles="1" noChangeArrowheads="1" noChangeShapeType="1" noTextEdit="1"/>
              </p:cNvSpPr>
              <p:nvPr/>
            </p:nvSpPr>
            <p:spPr bwMode="auto">
              <a:xfrm>
                <a:off x="467544" y="2420888"/>
                <a:ext cx="8496944" cy="2088232"/>
              </a:xfrm>
              <a:prstGeom prst="rect">
                <a:avLst/>
              </a:prstGeom>
              <a:blipFill rotWithShape="0">
                <a:blip r:embed="rId3"/>
                <a:stretch>
                  <a:fillRect l="-502" t="-2915"/>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Rectangle 2"/>
              <p:cNvSpPr txBox="1">
                <a:spLocks noChangeArrowheads="1"/>
              </p:cNvSpPr>
              <p:nvPr/>
            </p:nvSpPr>
            <p:spPr bwMode="auto">
              <a:xfrm>
                <a:off x="467544" y="4509120"/>
                <a:ext cx="8496944" cy="157579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 typeface="Shonar Bangla" panose="020B0502040204020203" pitchFamily="34" charset="0"/>
                  <a:buChar char="–"/>
                </a:pPr>
                <a:r>
                  <a:rPr lang="en-US" altLang="zh-CN" sz="2400" kern="0" dirty="0" smtClean="0">
                    <a:latin typeface="Shonar Bangla" panose="020B0502040204020203" pitchFamily="34" charset="0"/>
                    <a:cs typeface="Shonar Bangla" panose="020B0502040204020203" pitchFamily="34" charset="0"/>
                  </a:rPr>
                  <a:t>Receive data with the help of a MIMO relay</a:t>
                </a:r>
              </a:p>
              <a:p>
                <a:pPr marL="344487" lvl="1" indent="0">
                  <a:buNone/>
                </a:pPr>
                <a14:m>
                  <m:oMathPara xmlns:m="http://schemas.openxmlformats.org/officeDocument/2006/math">
                    <m:oMathParaPr>
                      <m:jc m:val="centerGroup"/>
                    </m:oMathParaPr>
                    <m:oMath xmlns:m="http://schemas.openxmlformats.org/officeDocument/2006/math">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m:t>
                              </m:r>
                            </m:sub>
                          </m:sSub>
                        </m:e>
                      </m:acc>
                      <m:r>
                        <a:rPr lang="en-US" altLang="zh-CN" sz="2400" b="0" i="1" kern="0" smtClean="0">
                          <a:latin typeface="Cambria Math" panose="02040503050406030204" pitchFamily="18" charset="0"/>
                          <a:cs typeface="Shonar Bangla" panose="020B0502040204020203" pitchFamily="34" charset="0"/>
                        </a:rPr>
                        <m:t>=</m:t>
                      </m:r>
                      <m:r>
                        <m:rPr>
                          <m:sty m:val="p"/>
                        </m:rPr>
                        <a:rPr lang="en-US" altLang="zh-CN" sz="2400" b="0" i="0" kern="0" smtClean="0">
                          <a:latin typeface="Cambria Math" panose="02040503050406030204" pitchFamily="18" charset="0"/>
                          <a:cs typeface="Shonar Bangla" panose="020B0502040204020203" pitchFamily="34" charset="0"/>
                        </a:rPr>
                        <m:t>min</m:t>
                      </m:r>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𝑘</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𝐾</m:t>
                          </m:r>
                        </m:sup>
                        <m:e>
                          <m:r>
                            <a:rPr lang="en-US" altLang="zh-CN" sz="2400" b="0" i="1" kern="0" smtClean="0">
                              <a:latin typeface="Cambria Math" panose="02040503050406030204" pitchFamily="18" charset="0"/>
                              <a:cs typeface="Shonar Bangla" panose="020B0502040204020203" pitchFamily="34" charset="0"/>
                            </a:rPr>
                            <m:t>𝑐</m:t>
                          </m:r>
                          <m:sSubSup>
                            <m:sSubSupPr>
                              <m:ctrlPr>
                                <a:rPr lang="en-US" altLang="zh-CN" sz="2400" b="0" i="1" kern="0" smtClean="0">
                                  <a:latin typeface="Cambria Math" panose="02040503050406030204" pitchFamily="18" charset="0"/>
                                  <a:cs typeface="Shonar Bangla" panose="020B0502040204020203" pitchFamily="34" charset="0"/>
                                </a:rPr>
                              </m:ctrlPr>
                            </m:sSubSupPr>
                            <m:e>
                              <m:r>
                                <a:rPr lang="en-US" altLang="zh-CN" sz="2400" b="0" i="1" kern="0" smtClean="0">
                                  <a:latin typeface="Cambria Math" panose="02040503050406030204" pitchFamily="18" charset="0"/>
                                  <a:cs typeface="Shonar Bangla" panose="020B0502040204020203" pitchFamily="34" charset="0"/>
                                </a:rPr>
                                <m:t>𝑥</m:t>
                              </m:r>
                            </m:e>
                            <m:sub>
                              <m:r>
                                <a:rPr lang="en-US" altLang="zh-CN" sz="2400" b="0" i="1" kern="0" smtClean="0">
                                  <a:latin typeface="Cambria Math" panose="02040503050406030204" pitchFamily="18" charset="0"/>
                                  <a:cs typeface="Shonar Bangla" panose="020B0502040204020203" pitchFamily="34" charset="0"/>
                                </a:rPr>
                                <m:t>0</m:t>
                              </m:r>
                              <m:r>
                                <a:rPr lang="en-US" altLang="zh-CN" sz="2400" b="0" i="1" kern="0" smtClean="0">
                                  <a:latin typeface="Cambria Math" panose="02040503050406030204" pitchFamily="18" charset="0"/>
                                  <a:cs typeface="Shonar Bangla" panose="020B0502040204020203" pitchFamily="34" charset="0"/>
                                </a:rPr>
                                <m:t>𝑗</m:t>
                              </m:r>
                            </m:sub>
                            <m:sup>
                              <m:r>
                                <a:rPr lang="en-US" altLang="zh-CN" sz="2400" b="0" i="1" kern="0" smtClea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𝑘</m:t>
                              </m:r>
                              <m:r>
                                <a:rPr lang="en-US" altLang="zh-CN" sz="2400" i="1" kern="0">
                                  <a:latin typeface="Cambria Math" panose="02040503050406030204" pitchFamily="18" charset="0"/>
                                  <a:cs typeface="Shonar Bangla" panose="020B0502040204020203" pitchFamily="34" charset="0"/>
                                </a:rPr>
                                <m:t>=1</m:t>
                              </m:r>
                            </m:sub>
                            <m:sup>
                              <m:r>
                                <a:rPr lang="en-US" altLang="zh-CN" sz="2400" i="1" kern="0">
                                  <a:latin typeface="Cambria Math" panose="02040503050406030204" pitchFamily="18" charset="0"/>
                                  <a:cs typeface="Shonar Bangla" panose="020B0502040204020203" pitchFamily="34" charset="0"/>
                                </a:rPr>
                                <m:t>𝐾</m:t>
                              </m:r>
                            </m:sup>
                            <m:e>
                              <m:f>
                                <m:fPr>
                                  <m:ctrlPr>
                                    <a:rPr lang="en-US" altLang="zh-CN" sz="2400" i="1" kern="0">
                                      <a:latin typeface="Cambria Math" panose="02040503050406030204" pitchFamily="18" charset="0"/>
                                      <a:cs typeface="Shonar Bangla" panose="020B0502040204020203" pitchFamily="34" charset="0"/>
                                    </a:rPr>
                                  </m:ctrlPr>
                                </m:fPr>
                                <m:num>
                                  <m:r>
                                    <a:rPr lang="en-US" altLang="zh-CN" sz="2400" i="1" kern="0">
                                      <a:latin typeface="Cambria Math" panose="02040503050406030204" pitchFamily="18" charset="0"/>
                                      <a:cs typeface="Shonar Bangla" panose="020B0502040204020203" pitchFamily="34" charset="0"/>
                                    </a:rPr>
                                    <m:t>1</m:t>
                                  </m:r>
                                </m:num>
                                <m:den>
                                  <m:r>
                                    <a:rPr lang="en-US" altLang="zh-CN" sz="2400" i="1" kern="0">
                                      <a:latin typeface="Cambria Math" panose="02040503050406030204" pitchFamily="18" charset="0"/>
                                      <a:cs typeface="Shonar Bangla" panose="020B0502040204020203" pitchFamily="34" charset="0"/>
                                    </a:rPr>
                                    <m:t>2</m:t>
                                  </m:r>
                                </m:den>
                              </m:f>
                            </m:e>
                          </m:nary>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𝑛</m:t>
                              </m:r>
                            </m:e>
                            <m:sub>
                              <m:r>
                                <a:rPr lang="en-US" altLang="zh-CN" sz="2400" i="1" kern="0">
                                  <a:latin typeface="Cambria Math" panose="02040503050406030204" pitchFamily="18" charset="0"/>
                                  <a:cs typeface="Shonar Bangla" panose="020B0502040204020203" pitchFamily="34" charset="0"/>
                                </a:rPr>
                                <m:t>𝑖</m:t>
                              </m:r>
                            </m:sub>
                          </m:sSub>
                          <m:r>
                            <a:rPr lang="en-US" altLang="zh-CN" sz="2400" i="1" kern="0">
                              <a:latin typeface="Cambria Math" panose="02040503050406030204" pitchFamily="18" charset="0"/>
                              <a:cs typeface="Shonar Bangla" panose="020B0502040204020203" pitchFamily="34" charset="0"/>
                            </a:rPr>
                            <m:t>𝑐</m:t>
                          </m:r>
                          <m:sSubSup>
                            <m:sSubSupPr>
                              <m:ctrlPr>
                                <a:rPr lang="en-US" altLang="zh-CN" sz="2400" i="1" kern="0">
                                  <a:latin typeface="Cambria Math" panose="02040503050406030204" pitchFamily="18" charset="0"/>
                                  <a:cs typeface="Shonar Bangla" panose="020B0502040204020203" pitchFamily="34" charset="0"/>
                                </a:rPr>
                              </m:ctrlPr>
                            </m:sSubSupPr>
                            <m:e>
                              <m:r>
                                <a:rPr lang="zh-CN" altLang="en-US" sz="2400" i="1" kern="0" smtClean="0">
                                  <a:latin typeface="Cambria Math" panose="02040503050406030204" pitchFamily="18" charset="0"/>
                                  <a:cs typeface="Shonar Bangla" panose="020B0502040204020203" pitchFamily="34" charset="0"/>
                                </a:rPr>
                                <m:t>𝜒</m:t>
                              </m:r>
                            </m:e>
                            <m:sub>
                              <m:r>
                                <a:rPr lang="en-US" altLang="zh-CN" sz="2400" i="1" kern="0">
                                  <a:latin typeface="Cambria Math" panose="02040503050406030204" pitchFamily="18" charset="0"/>
                                  <a:cs typeface="Shonar Bangla" panose="020B0502040204020203" pitchFamily="34" charset="0"/>
                                </a:rPr>
                                <m:t>𝑖𝑗</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𝑑</m:t>
                              </m:r>
                            </m:e>
                            <m:sub>
                              <m:r>
                                <a:rPr lang="en-US" altLang="zh-CN" sz="2400" b="0" i="1" kern="0" smtClean="0">
                                  <a:latin typeface="Cambria Math" panose="02040503050406030204" pitchFamily="18" charset="0"/>
                                  <a:cs typeface="Shonar Bangla" panose="020B0502040204020203" pitchFamily="34" charset="0"/>
                                </a:rPr>
                                <m:t>𝑖</m:t>
                              </m:r>
                            </m:sub>
                          </m:sSub>
                        </m:e>
                      </m:nary>
                      <m:r>
                        <a:rPr lang="en-US" altLang="zh-CN" sz="2400" b="0" i="1" kern="0" smtClean="0">
                          <a:latin typeface="Cambria Math" panose="02040503050406030204" pitchFamily="18" charset="0"/>
                          <a:cs typeface="Shonar Bangla" panose="020B0502040204020203" pitchFamily="34" charset="0"/>
                        </a:rPr>
                        <m:t>)</m:t>
                      </m:r>
                    </m:oMath>
                  </m:oMathPara>
                </a14:m>
                <a:endParaRPr lang="en-US" altLang="zh-CN" sz="2400" kern="0" dirty="0" smtClean="0">
                  <a:latin typeface="Shonar Bangla" panose="020B0502040204020203" pitchFamily="34" charset="0"/>
                  <a:cs typeface="Shonar Bangla" panose="020B0502040204020203" pitchFamily="34" charset="0"/>
                </a:endParaRPr>
              </a:p>
              <a:p>
                <a:pPr lvl="1">
                  <a:buFont typeface="Shonar Bangla" panose="020B0502040204020203" pitchFamily="34" charset="0"/>
                  <a:buChar char="–"/>
                </a:pPr>
                <a:endParaRPr lang="en-US" altLang="zh-CN" sz="2400" kern="0" dirty="0" smtClean="0">
                  <a:latin typeface="Shonar Bangla" panose="020B0502040204020203" pitchFamily="34" charset="0"/>
                  <a:cs typeface="Shonar Bangla" panose="020B0502040204020203" pitchFamily="34" charset="0"/>
                </a:endParaRP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10" name="Rectangle 2"/>
              <p:cNvSpPr txBox="1">
                <a:spLocks noRot="1" noChangeAspect="1" noMove="1" noResize="1" noEditPoints="1" noAdjustHandles="1" noChangeArrowheads="1" noChangeShapeType="1" noTextEdit="1"/>
              </p:cNvSpPr>
              <p:nvPr/>
            </p:nvSpPr>
            <p:spPr bwMode="auto">
              <a:xfrm>
                <a:off x="467544" y="4509120"/>
                <a:ext cx="8496944" cy="1575792"/>
              </a:xfrm>
              <a:prstGeom prst="rect">
                <a:avLst/>
              </a:prstGeom>
              <a:blipFill rotWithShape="0">
                <a:blip r:embed="rId4"/>
                <a:stretch>
                  <a:fillRect t="-3488"/>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2068693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24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18</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mc:AlternateContent xmlns:mc="http://schemas.openxmlformats.org/markup-compatibility/2006" xmlns:a14="http://schemas.microsoft.com/office/drawing/2010/main">
        <mc:Choice Requires="a14">
          <p:sp>
            <p:nvSpPr>
              <p:cNvPr id="5" name="Rectangle 2"/>
              <p:cNvSpPr txBox="1">
                <a:spLocks noChangeArrowheads="1"/>
              </p:cNvSpPr>
              <p:nvPr/>
            </p:nvSpPr>
            <p:spPr bwMode="auto">
              <a:xfrm>
                <a:off x="467544" y="2922280"/>
                <a:ext cx="7704856" cy="3117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Given demands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𝑑</m:t>
                                </m:r>
                              </m:e>
                              <m:sub>
                                <m:r>
                                  <a:rPr lang="en-US" altLang="zh-CN" sz="2400" b="0" i="1" kern="0" smtClean="0">
                                    <a:latin typeface="Cambria Math" panose="02040503050406030204" pitchFamily="18" charset="0"/>
                                    <a:cs typeface="Shonar Bangla" panose="020B0502040204020203" pitchFamily="34" charset="0"/>
                                  </a:rPr>
                                  <m:t>𝑖</m:t>
                                </m:r>
                              </m:sub>
                            </m:sSub>
                          </m:e>
                        </m:d>
                      </m:e>
                      <m:sub>
                        <m:r>
                          <a:rPr lang="en-US" altLang="zh-CN" sz="2400" i="1" kern="0">
                            <a:latin typeface="Cambria Math" panose="02040503050406030204" pitchFamily="18" charset="0"/>
                            <a:cs typeface="Shonar Bangla" panose="020B0502040204020203" pitchFamily="34" charset="0"/>
                          </a:rPr>
                          <m:t>𝑁</m:t>
                        </m:r>
                      </m:sub>
                    </m:sSub>
                  </m:oMath>
                </a14:m>
                <a:r>
                  <a:rPr lang="en-US" altLang="zh-CN" sz="2800" kern="0" dirty="0" smtClean="0">
                    <a:latin typeface="Shonar Bangla" panose="020B0502040204020203" pitchFamily="34" charset="0"/>
                    <a:cs typeface="Shonar Bangla" panose="020B0502040204020203" pitchFamily="34" charset="0"/>
                  </a:rPr>
                  <a:t>,to compute a feasible relay selection and channel allocation scheme </a:t>
                </a:r>
                <a14:m>
                  <m:oMath xmlns:m="http://schemas.openxmlformats.org/officeDocument/2006/math">
                    <m:d>
                      <m:dPr>
                        <m:ctrlPr>
                          <a:rPr lang="en-US" altLang="zh-CN" sz="2400" b="0" i="1" kern="0" smtClean="0">
                            <a:latin typeface="Cambria Math" panose="02040503050406030204" pitchFamily="18" charset="0"/>
                            <a:cs typeface="Shonar Bangla" panose="020B0502040204020203" pitchFamily="34" charset="0"/>
                          </a:rPr>
                        </m:ctrlPr>
                      </m:dPr>
                      <m:e>
                        <m:r>
                          <m:rPr>
                            <m:sty m:val="p"/>
                          </m:rPr>
                          <a:rPr lang="el-GR" altLang="zh-CN" sz="2400" b="0" i="1" kern="0" smtClean="0">
                            <a:latin typeface="Cambria Math" panose="02040503050406030204" pitchFamily="18" charset="0"/>
                            <a:ea typeface="Cambria Math" panose="02040503050406030204" pitchFamily="18" charset="0"/>
                            <a:cs typeface="Shonar Bangla" panose="020B0502040204020203" pitchFamily="34" charset="0"/>
                          </a:rPr>
                          <m:t>Γ</m:t>
                        </m:r>
                        <m:r>
                          <a:rPr lang="en-US" altLang="zh-CN" sz="2400" b="0" i="1" kern="0" smtClean="0">
                            <a:latin typeface="Cambria Math" panose="02040503050406030204" pitchFamily="18" charset="0"/>
                            <a:cs typeface="Shonar Bangla" panose="020B0502040204020203" pitchFamily="34" charset="0"/>
                          </a:rPr>
                          <m:t>,</m:t>
                        </m:r>
                        <m:r>
                          <m:rPr>
                            <m:sty m:val="p"/>
                          </m:rPr>
                          <a:rPr lang="el-GR" altLang="zh-CN" sz="2400" b="0" i="1" kern="0" smtClean="0">
                            <a:latin typeface="Cambria Math" panose="02040503050406030204" pitchFamily="18" charset="0"/>
                            <a:ea typeface="Cambria Math" panose="02040503050406030204" pitchFamily="18" charset="0"/>
                            <a:cs typeface="Shonar Bangla" panose="020B0502040204020203" pitchFamily="34" charset="0"/>
                          </a:rPr>
                          <m:t>Χ</m:t>
                        </m:r>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m:t>
                        </m:r>
                        <m:sSub>
                          <m:sSubPr>
                            <m:ctrlP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𝑋</m:t>
                            </m:r>
                          </m:e>
                          <m:sub>
                            <m:r>
                              <a:rPr lang="en-US" altLang="zh-CN" sz="2400" b="0" i="1" kern="0" smtClean="0">
                                <a:latin typeface="Cambria Math" panose="02040503050406030204" pitchFamily="18" charset="0"/>
                                <a:ea typeface="Cambria Math" panose="02040503050406030204" pitchFamily="18" charset="0"/>
                                <a:cs typeface="Shonar Bangla" panose="020B0502040204020203" pitchFamily="34" charset="0"/>
                              </a:rPr>
                              <m:t>0</m:t>
                            </m:r>
                          </m:sub>
                        </m:sSub>
                      </m:e>
                    </m:d>
                  </m:oMath>
                </a14:m>
                <a:r>
                  <a:rPr lang="en-US" altLang="zh-CN" sz="2800" kern="0" dirty="0" smtClean="0">
                    <a:latin typeface="Shonar Bangla" panose="020B0502040204020203" pitchFamily="34" charset="0"/>
                    <a:cs typeface="Shonar Bangla" panose="020B0502040204020203" pitchFamily="34" charset="0"/>
                  </a:rPr>
                  <a:t> so that total system throughput is maximized.</a:t>
                </a:r>
              </a:p>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Formulate the problem:</a:t>
                </a:r>
              </a:p>
              <a:p>
                <a:pPr marL="0" indent="0">
                  <a:buNone/>
                </a:pPr>
                <a14:m>
                  <m:oMathPara xmlns:m="http://schemas.openxmlformats.org/officeDocument/2006/math">
                    <m:oMathParaPr>
                      <m:jc m:val="centerGroup"/>
                    </m:oMathParaPr>
                    <m:oMath xmlns:m="http://schemas.openxmlformats.org/officeDocument/2006/math">
                      <m:sPre>
                        <m:sPrePr>
                          <m:ctrlPr>
                            <a:rPr lang="en-US" altLang="zh-CN" sz="2800" b="0" i="1" kern="0" smtClean="0">
                              <a:latin typeface="Cambria Math" panose="02040503050406030204" pitchFamily="18" charset="0"/>
                              <a:cs typeface="Shonar Bangla" panose="020B0502040204020203" pitchFamily="34" charset="0"/>
                            </a:rPr>
                          </m:ctrlPr>
                        </m:sPrePr>
                        <m:sub>
                          <m:r>
                            <m:rPr>
                              <m:sty m:val="p"/>
                            </m:rPr>
                            <a:rPr lang="el-GR" altLang="zh-CN" sz="2400" i="1" kern="0">
                              <a:latin typeface="Cambria Math" panose="02040503050406030204" pitchFamily="18" charset="0"/>
                              <a:ea typeface="Cambria Math" panose="02040503050406030204" pitchFamily="18" charset="0"/>
                              <a:cs typeface="Shonar Bangla" panose="020B0502040204020203" pitchFamily="34" charset="0"/>
                            </a:rPr>
                            <m:t>Γ</m:t>
                          </m:r>
                          <m:r>
                            <a:rPr lang="en-US" altLang="zh-CN" sz="2400" i="1" kern="0">
                              <a:latin typeface="Cambria Math" panose="02040503050406030204" pitchFamily="18" charset="0"/>
                              <a:cs typeface="Shonar Bangla" panose="020B0502040204020203" pitchFamily="34" charset="0"/>
                            </a:rPr>
                            <m:t>,</m:t>
                          </m:r>
                          <m:r>
                            <m:rPr>
                              <m:sty m:val="p"/>
                            </m:rPr>
                            <a:rPr lang="el-GR" altLang="zh-CN" sz="2400" i="1" kern="0">
                              <a:latin typeface="Cambria Math" panose="02040503050406030204" pitchFamily="18" charset="0"/>
                              <a:ea typeface="Cambria Math" panose="02040503050406030204" pitchFamily="18" charset="0"/>
                              <a:cs typeface="Shonar Bangla" panose="020B0502040204020203" pitchFamily="34" charset="0"/>
                            </a:rPr>
                            <m:t>Χ</m:t>
                          </m:r>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ea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𝑋</m:t>
                              </m:r>
                            </m:e>
                            <m:sub>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0</m:t>
                              </m:r>
                            </m:sub>
                          </m:sSub>
                        </m:sub>
                        <m:sup>
                          <m:r>
                            <a:rPr lang="en-US" altLang="zh-CN" sz="2800" b="0" i="1" smtClean="0">
                              <a:latin typeface="Cambria Math" panose="02040503050406030204" pitchFamily="18" charset="0"/>
                            </a:rPr>
                            <m:t>𝑚𝑎𝑥</m:t>
                          </m:r>
                        </m:sup>
                        <m:e>
                          <m:nary>
                            <m:naryPr>
                              <m:chr m:val="∑"/>
                              <m:ctrlPr>
                                <a:rPr lang="en-US" altLang="zh-CN" sz="2800" i="1" kern="0">
                                  <a:latin typeface="Cambria Math" panose="02040503050406030204" pitchFamily="18" charset="0"/>
                                  <a:cs typeface="Shonar Bangla" panose="020B0502040204020203" pitchFamily="34" charset="0"/>
                                </a:rPr>
                              </m:ctrlPr>
                            </m:naryPr>
                            <m:sub>
                              <m:r>
                                <a:rPr lang="en-US" altLang="zh-CN" sz="2800" i="1" kern="0">
                                  <a:latin typeface="Cambria Math" panose="02040503050406030204" pitchFamily="18" charset="0"/>
                                  <a:cs typeface="Shonar Bangla" panose="020B0502040204020203" pitchFamily="34" charset="0"/>
                                </a:rPr>
                                <m:t>𝑖</m:t>
                              </m:r>
                              <m:r>
                                <a:rPr lang="en-US" altLang="zh-CN" sz="2800" i="1" kern="0">
                                  <a:latin typeface="Cambria Math" panose="02040503050406030204" pitchFamily="18" charset="0"/>
                                  <a:cs typeface="Shonar Bangla" panose="020B0502040204020203" pitchFamily="34" charset="0"/>
                                </a:rPr>
                                <m:t>=1</m:t>
                              </m:r>
                            </m:sub>
                            <m:sup>
                              <m:acc>
                                <m:accPr>
                                  <m:chr m:val="̃"/>
                                  <m:ctrlPr>
                                    <a:rPr lang="en-US" altLang="zh-CN" sz="2800" i="1" kern="0">
                                      <a:latin typeface="Cambria Math" panose="02040503050406030204" pitchFamily="18" charset="0"/>
                                      <a:cs typeface="Shonar Bangla" panose="020B0502040204020203" pitchFamily="34" charset="0"/>
                                    </a:rPr>
                                  </m:ctrlPr>
                                </m:accPr>
                                <m:e>
                                  <m:r>
                                    <a:rPr lang="en-US" altLang="zh-CN" sz="2800" i="1" kern="0">
                                      <a:latin typeface="Cambria Math" panose="02040503050406030204" pitchFamily="18" charset="0"/>
                                      <a:cs typeface="Shonar Bangla" panose="020B0502040204020203" pitchFamily="34" charset="0"/>
                                    </a:rPr>
                                    <m:t>𝑁</m:t>
                                  </m:r>
                                </m:e>
                              </m:acc>
                            </m:sup>
                            <m:e>
                              <m:sSub>
                                <m:sSubPr>
                                  <m:ctrlPr>
                                    <a:rPr lang="en-US" altLang="zh-CN" sz="2800" i="1" kern="0">
                                      <a:latin typeface="Cambria Math" panose="02040503050406030204" pitchFamily="18" charset="0"/>
                                      <a:cs typeface="Shonar Bangla" panose="020B0502040204020203" pitchFamily="34" charset="0"/>
                                    </a:rPr>
                                  </m:ctrlPr>
                                </m:sSubPr>
                                <m:e>
                                  <m:r>
                                    <a:rPr lang="zh-CN" altLang="en-US" sz="2800" i="1" kern="0">
                                      <a:latin typeface="Cambria Math" panose="02040503050406030204" pitchFamily="18" charset="0"/>
                                      <a:cs typeface="Shonar Bangla" panose="020B0502040204020203" pitchFamily="34" charset="0"/>
                                    </a:rPr>
                                    <m:t>𝜃</m:t>
                                  </m:r>
                                </m:e>
                                <m:sub>
                                  <m:r>
                                    <a:rPr lang="en-US" altLang="zh-CN" sz="2800" i="1" kern="0">
                                      <a:latin typeface="Cambria Math" panose="02040503050406030204" pitchFamily="18" charset="0"/>
                                      <a:cs typeface="Shonar Bangla" panose="020B0502040204020203" pitchFamily="34" charset="0"/>
                                    </a:rPr>
                                    <m:t>𝑖</m:t>
                                  </m:r>
                                </m:sub>
                              </m:sSub>
                            </m:e>
                          </m:nary>
                        </m:e>
                      </m:sPre>
                      <m:r>
                        <a:rPr lang="en-US" altLang="zh-CN" sz="2800" b="0" i="1" kern="0" smtClean="0">
                          <a:latin typeface="Cambria Math" panose="02040503050406030204" pitchFamily="18" charset="0"/>
                          <a:cs typeface="Shonar Bangla" panose="020B0502040204020203" pitchFamily="34" charset="0"/>
                        </a:rPr>
                        <m:t>⁡</m:t>
                      </m:r>
                    </m:oMath>
                  </m:oMathPara>
                </a14:m>
                <a:endParaRPr lang="en-US" altLang="zh-CN" sz="2800" kern="0" dirty="0" smtClean="0">
                  <a:latin typeface="Shonar Bangla" panose="020B0502040204020203" pitchFamily="34" charset="0"/>
                  <a:cs typeface="Shonar Bangla" panose="020B0502040204020203" pitchFamily="34" charset="0"/>
                </a:endParaRPr>
              </a:p>
            </p:txBody>
          </p:sp>
        </mc:Choice>
        <mc:Fallback xmlns="">
          <p:sp>
            <p:nvSpPr>
              <p:cNvPr id="5" name="Rectangle 2"/>
              <p:cNvSpPr txBox="1">
                <a:spLocks noRot="1" noChangeAspect="1" noMove="1" noResize="1" noEditPoints="1" noAdjustHandles="1" noChangeArrowheads="1" noChangeShapeType="1" noTextEdit="1"/>
              </p:cNvSpPr>
              <p:nvPr/>
            </p:nvSpPr>
            <p:spPr bwMode="auto">
              <a:xfrm>
                <a:off x="467544" y="2922280"/>
                <a:ext cx="7704856" cy="3117550"/>
              </a:xfrm>
              <a:prstGeom prst="rect">
                <a:avLst/>
              </a:prstGeom>
              <a:blipFill rotWithShape="0">
                <a:blip r:embed="rId3"/>
                <a:stretch>
                  <a:fillRect l="-554" t="-1758" r="-2215" b="-4492"/>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467544" y="1196752"/>
                <a:ext cx="8238320" cy="1725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Unified format:</a:t>
                </a:r>
              </a:p>
              <a:p>
                <a:pPr marL="0" indent="0">
                  <a:buNone/>
                </a:pPr>
                <a14:m>
                  <m:oMathPara xmlns:m="http://schemas.openxmlformats.org/officeDocument/2006/math">
                    <m:oMathParaPr>
                      <m:jc m:val="centerGroup"/>
                    </m:oMathParaPr>
                    <m:oMath xmlns:m="http://schemas.openxmlformats.org/officeDocument/2006/math">
                      <m:sSub>
                        <m:sSubPr>
                          <m:ctrlPr>
                            <a:rPr lang="en-US" altLang="zh-CN" sz="2400" i="1" kern="0" smtClean="0">
                              <a:latin typeface="Cambria Math" panose="02040503050406030204" pitchFamily="18" charset="0"/>
                              <a:cs typeface="Shonar Bangla" panose="020B0502040204020203" pitchFamily="34" charset="0"/>
                            </a:rPr>
                          </m:ctrlPr>
                        </m:sSubPr>
                        <m:e>
                          <m:r>
                            <a:rPr lang="zh-CN" altLang="en-US" sz="2400" i="1" kern="0" smtClean="0">
                              <a:latin typeface="Cambria Math" panose="02040503050406030204" pitchFamily="18" charset="0"/>
                              <a:cs typeface="Shonar Bangla" panose="020B0502040204020203" pitchFamily="34" charset="0"/>
                            </a:rPr>
                            <m:t>𝜃</m:t>
                          </m:r>
                        </m:e>
                        <m:sub>
                          <m:r>
                            <a:rPr lang="en-US" altLang="zh-CN" sz="2400" b="0" i="1" kern="0" smtClean="0">
                              <a:latin typeface="Cambria Math" panose="02040503050406030204" pitchFamily="18" charset="0"/>
                              <a:cs typeface="Shonar Bangla" panose="020B0502040204020203" pitchFamily="34" charset="0"/>
                            </a:rPr>
                            <m:t>𝑖</m:t>
                          </m:r>
                        </m:sub>
                      </m:sSub>
                      <m:r>
                        <a:rPr lang="en-US" altLang="zh-CN" sz="2400" b="0" i="1" kern="0" smtClean="0">
                          <a:latin typeface="Cambria Math" panose="02040503050406030204" pitchFamily="18" charset="0"/>
                          <a:cs typeface="Shonar Bangla" panose="020B0502040204020203" pitchFamily="34" charset="0"/>
                        </a:rPr>
                        <m:t>=</m:t>
                      </m:r>
                      <m:d>
                        <m:dPr>
                          <m:ctrlPr>
                            <a:rPr lang="en-US" altLang="zh-CN" sz="2400" b="0" i="1" kern="0" smtClean="0">
                              <a:latin typeface="Cambria Math" panose="02040503050406030204" pitchFamily="18" charset="0"/>
                              <a:cs typeface="Shonar Bangla" panose="020B0502040204020203" pitchFamily="34" charset="0"/>
                            </a:rPr>
                          </m:ctrlPr>
                        </m:dPr>
                        <m:e>
                          <m:r>
                            <a:rPr lang="en-US" altLang="zh-CN" sz="2400" b="0" i="1" kern="0" smtClean="0">
                              <a:latin typeface="Cambria Math" panose="02040503050406030204" pitchFamily="18" charset="0"/>
                              <a:cs typeface="Shonar Bangla" panose="020B0502040204020203" pitchFamily="34" charset="0"/>
                            </a:rPr>
                            <m:t>1−</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𝑗</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𝑀</m:t>
                              </m:r>
                            </m:sup>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𝛾</m:t>
                                  </m:r>
                                </m:e>
                                <m:sub>
                                  <m:r>
                                    <a:rPr lang="en-US" altLang="zh-CN" sz="2400" b="0" i="1" kern="0" smtClean="0">
                                      <a:latin typeface="Cambria Math" panose="02040503050406030204" pitchFamily="18" charset="0"/>
                                      <a:cs typeface="Shonar Bangla" panose="020B0502040204020203" pitchFamily="34" charset="0"/>
                                    </a:rPr>
                                    <m:t>𝑖𝑗</m:t>
                                  </m:r>
                                </m:sub>
                              </m:sSub>
                            </m:e>
                          </m:nary>
                        </m:e>
                      </m:d>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e>
                      </m:acc>
                      <m:r>
                        <a:rPr lang="en-US" altLang="zh-CN" sz="2400" b="0" i="1" kern="0" smtClean="0">
                          <a:latin typeface="Cambria Math" panose="02040503050406030204" pitchFamily="18" charset="0"/>
                          <a:cs typeface="Shonar Bangla" panose="020B0502040204020203" pitchFamily="34" charset="0"/>
                        </a:rPr>
                        <m:t>+</m:t>
                      </m:r>
                      <m:nary>
                        <m:naryPr>
                          <m:chr m:val="∑"/>
                          <m:ctrlPr>
                            <a:rPr lang="en-US" altLang="zh-CN" sz="2400" b="0" i="1" kern="0" smtClean="0">
                              <a:latin typeface="Cambria Math" panose="02040503050406030204" pitchFamily="18" charset="0"/>
                              <a:cs typeface="Shonar Bangla" panose="020B0502040204020203" pitchFamily="34" charset="0"/>
                            </a:rPr>
                          </m:ctrlPr>
                        </m:naryPr>
                        <m:sub>
                          <m:r>
                            <m:rPr>
                              <m:brk m:alnAt="23"/>
                            </m:rPr>
                            <a:rPr lang="en-US" altLang="zh-CN" sz="2400" b="0" i="1" kern="0" smtClean="0">
                              <a:latin typeface="Cambria Math" panose="02040503050406030204" pitchFamily="18" charset="0"/>
                              <a:cs typeface="Shonar Bangla" panose="020B0502040204020203" pitchFamily="34" charset="0"/>
                            </a:rPr>
                            <m:t>𝑗</m:t>
                          </m:r>
                          <m:r>
                            <a:rPr lang="en-US" altLang="zh-CN" sz="2400" b="0" i="1" kern="0" smtClean="0">
                              <a:latin typeface="Cambria Math" panose="02040503050406030204" pitchFamily="18" charset="0"/>
                              <a:cs typeface="Shonar Bangla" panose="020B0502040204020203" pitchFamily="34" charset="0"/>
                            </a:rPr>
                            <m:t>=1</m:t>
                          </m:r>
                        </m:sub>
                        <m:sup>
                          <m:r>
                            <a:rPr lang="en-US" altLang="zh-CN" sz="2400" b="0" i="1" kern="0" smtClean="0">
                              <a:latin typeface="Cambria Math" panose="02040503050406030204" pitchFamily="18" charset="0"/>
                              <a:cs typeface="Shonar Bangla" panose="020B0502040204020203" pitchFamily="34" charset="0"/>
                            </a:rPr>
                            <m:t>𝑀</m:t>
                          </m:r>
                        </m:sup>
                        <m:e>
                          <m:sSub>
                            <m:sSubPr>
                              <m:ctrlPr>
                                <a:rPr lang="en-US" altLang="zh-CN" sz="2400" b="0" i="1" kern="0" smtClean="0">
                                  <a:latin typeface="Cambria Math" panose="02040503050406030204" pitchFamily="18" charset="0"/>
                                  <a:cs typeface="Shonar Bangla" panose="020B0502040204020203" pitchFamily="34" charset="0"/>
                                </a:rPr>
                              </m:ctrlPr>
                            </m:sSubPr>
                            <m:e>
                              <m:r>
                                <a:rPr lang="zh-CN" altLang="en-US" sz="2400" b="0" i="1" kern="0" smtClean="0">
                                  <a:latin typeface="Cambria Math" panose="02040503050406030204" pitchFamily="18" charset="0"/>
                                  <a:cs typeface="Shonar Bangla" panose="020B0502040204020203" pitchFamily="34" charset="0"/>
                                </a:rPr>
                                <m:t>𝛾</m:t>
                              </m:r>
                            </m:e>
                            <m:sub>
                              <m:r>
                                <a:rPr lang="en-US" altLang="zh-CN" sz="2400" b="0" i="1" kern="0" smtClean="0">
                                  <a:latin typeface="Cambria Math" panose="02040503050406030204" pitchFamily="18" charset="0"/>
                                  <a:cs typeface="Shonar Bangla" panose="020B0502040204020203" pitchFamily="34" charset="0"/>
                                </a:rPr>
                                <m:t>𝑖𝑗</m:t>
                              </m:r>
                            </m:sub>
                          </m:sSub>
                          <m:acc>
                            <m:accPr>
                              <m:chr m:val="̀"/>
                              <m:ctrlPr>
                                <a:rPr lang="en-US" altLang="zh-CN" sz="2400" b="0" i="1" kern="0" smtClea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e>
                          </m:acc>
                        </m:e>
                      </m:nary>
                    </m:oMath>
                  </m:oMathPara>
                </a14:m>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467544" y="1196752"/>
                <a:ext cx="8238320" cy="1725528"/>
              </a:xfrm>
              <a:prstGeom prst="rect">
                <a:avLst/>
              </a:prstGeom>
              <a:blipFill rotWithShape="0">
                <a:blip r:embed="rId4"/>
                <a:stretch>
                  <a:fillRect l="-518" t="-3534"/>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2651941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24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19</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mc:AlternateContent xmlns:mc="http://schemas.openxmlformats.org/markup-compatibility/2006" xmlns:a14="http://schemas.microsoft.com/office/drawing/2010/main">
        <mc:Choice Requires="a14">
          <p:sp>
            <p:nvSpPr>
              <p:cNvPr id="6" name="Rectangle 2"/>
              <p:cNvSpPr txBox="1">
                <a:spLocks noChangeArrowheads="1"/>
              </p:cNvSpPr>
              <p:nvPr/>
            </p:nvSpPr>
            <p:spPr bwMode="auto">
              <a:xfrm>
                <a:off x="467544" y="1196752"/>
                <a:ext cx="8238320" cy="33123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Remaining system</a:t>
                </a:r>
              </a:p>
              <a:p>
                <a:pPr marL="0" indent="0">
                  <a:buNone/>
                </a:pPr>
                <a14:m>
                  <m:oMathPara xmlns:m="http://schemas.openxmlformats.org/officeDocument/2006/math">
                    <m:oMathParaPr>
                      <m:jc m:val="centerGroup"/>
                    </m:oMathParaPr>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r>
                        <a:rPr lang="en-US" altLang="zh-CN" sz="2400" i="1" kern="0">
                          <a:latin typeface="Cambria Math" panose="02040503050406030204" pitchFamily="18" charset="0"/>
                          <a:cs typeface="Shonar Bangla" panose="020B0502040204020203" pitchFamily="34" charset="0"/>
                        </a:rPr>
                        <m:t>=</m:t>
                      </m:r>
                      <m:d>
                        <m:dPr>
                          <m:ctrlPr>
                            <a:rPr lang="en-US" altLang="zh-CN" sz="2400" i="1" kern="0">
                              <a:latin typeface="Cambria Math" panose="02040503050406030204" pitchFamily="18" charset="0"/>
                              <a:cs typeface="Shonar Bangla" panose="020B0502040204020203" pitchFamily="34" charset="0"/>
                            </a:rPr>
                          </m:ctrlPr>
                        </m:dPr>
                        <m:e>
                          <m:r>
                            <a:rPr lang="en-US" altLang="zh-CN" sz="2400" i="1" kern="0">
                              <a:latin typeface="Cambria Math" panose="02040503050406030204" pitchFamily="18" charset="0"/>
                              <a:cs typeface="Shonar Bangla" panose="020B0502040204020203" pitchFamily="34" charset="0"/>
                            </a:rPr>
                            <m:t>1−</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𝑗</m:t>
                              </m:r>
                              <m:r>
                                <a:rPr lang="en-US" altLang="zh-CN" sz="2400" i="1" kern="0">
                                  <a:latin typeface="Cambria Math" panose="02040503050406030204" pitchFamily="18" charset="0"/>
                                  <a:cs typeface="Shonar Bangla" panose="020B0502040204020203" pitchFamily="34" charset="0"/>
                                </a:rPr>
                                <m:t>=1</m:t>
                              </m:r>
                            </m:sub>
                            <m:sup>
                              <m:acc>
                                <m:accPr>
                                  <m:chr m:val="̂"/>
                                  <m:ctrlPr>
                                    <a:rPr lang="en-US" altLang="zh-CN" sz="2400" i="1" kern="0">
                                      <a:latin typeface="Cambria Math" panose="02040503050406030204" pitchFamily="18" charset="0"/>
                                      <a:cs typeface="Shonar Bangla" panose="020B0502040204020203" pitchFamily="34" charset="0"/>
                                    </a:rPr>
                                  </m:ctrlPr>
                                </m:accPr>
                                <m:e>
                                  <m:r>
                                    <a:rPr lang="en-US" altLang="zh-CN" sz="2400" i="1" kern="0">
                                      <a:latin typeface="Cambria Math" panose="02040503050406030204" pitchFamily="18" charset="0"/>
                                      <a:cs typeface="Shonar Bangla" panose="020B0502040204020203" pitchFamily="34" charset="0"/>
                                    </a:rPr>
                                    <m:t>𝑁</m:t>
                                  </m:r>
                                </m:e>
                              </m:acc>
                            </m:sup>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𝑖𝑗</m:t>
                                  </m:r>
                                </m:sub>
                              </m:sSub>
                            </m:e>
                          </m:nary>
                        </m:e>
                      </m:d>
                      <m:d>
                        <m:dPr>
                          <m:ctrlPr>
                            <a:rPr lang="en-US" altLang="zh-CN" sz="2400" i="1" kern="0">
                              <a:latin typeface="Cambria Math" panose="02040503050406030204" pitchFamily="18" charset="0"/>
                              <a:cs typeface="Shonar Bangla" panose="020B0502040204020203" pitchFamily="34" charset="0"/>
                            </a:rPr>
                          </m:ctrlPr>
                        </m:dPr>
                        <m:e>
                          <m:r>
                            <a:rPr lang="en-US" altLang="zh-CN" sz="2400" i="1" kern="0">
                              <a:latin typeface="Cambria Math" panose="02040503050406030204" pitchFamily="18" charset="0"/>
                              <a:cs typeface="Shonar Bangla" panose="020B0502040204020203" pitchFamily="34" charset="0"/>
                            </a:rPr>
                            <m:t>1−</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𝑗</m:t>
                              </m:r>
                              <m:r>
                                <a:rPr lang="en-US" altLang="zh-CN" sz="2400" i="1" kern="0">
                                  <a:latin typeface="Cambria Math" panose="02040503050406030204" pitchFamily="18" charset="0"/>
                                  <a:cs typeface="Shonar Bangla" panose="020B0502040204020203" pitchFamily="34" charset="0"/>
                                </a:rPr>
                                <m:t>=1</m:t>
                              </m:r>
                            </m:sub>
                            <m:sup>
                              <m:acc>
                                <m:accPr>
                                  <m:chr m:val="̂"/>
                                  <m:ctrlPr>
                                    <a:rPr lang="en-US" altLang="zh-CN" sz="2400" i="1" kern="0">
                                      <a:latin typeface="Cambria Math" panose="02040503050406030204" pitchFamily="18" charset="0"/>
                                      <a:cs typeface="Shonar Bangla" panose="020B0502040204020203" pitchFamily="34" charset="0"/>
                                    </a:rPr>
                                  </m:ctrlPr>
                                </m:accPr>
                                <m:e>
                                  <m:r>
                                    <a:rPr lang="en-US" altLang="zh-CN" sz="2400" i="1" kern="0">
                                      <a:latin typeface="Cambria Math" panose="02040503050406030204" pitchFamily="18" charset="0"/>
                                      <a:cs typeface="Shonar Bangla" panose="020B0502040204020203" pitchFamily="34" charset="0"/>
                                    </a:rPr>
                                    <m:t>𝑁</m:t>
                                  </m:r>
                                </m:e>
                              </m:acc>
                            </m:sup>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𝑗𝑖</m:t>
                                  </m:r>
                                </m:sub>
                              </m:sSub>
                            </m:e>
                          </m:nary>
                        </m:e>
                      </m:d>
                      <m:acc>
                        <m:accPr>
                          <m:chr m:val="̃"/>
                          <m:ctrlPr>
                            <a:rPr lang="en-US" altLang="zh-CN" sz="2400" i="1" ker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m:t>
                              </m:r>
                            </m:sub>
                          </m:sSub>
                        </m:e>
                      </m:acc>
                      <m:r>
                        <a:rPr lang="en-US" altLang="zh-CN" sz="2400" i="1" ker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𝑗</m:t>
                          </m:r>
                          <m:r>
                            <a:rPr lang="en-US" altLang="zh-CN" sz="2400" i="1" kern="0">
                              <a:latin typeface="Cambria Math" panose="02040503050406030204" pitchFamily="18" charset="0"/>
                              <a:cs typeface="Shonar Bangla" panose="020B0502040204020203" pitchFamily="34" charset="0"/>
                            </a:rPr>
                            <m:t>=1</m:t>
                          </m:r>
                        </m:sub>
                        <m:sup>
                          <m:acc>
                            <m:accPr>
                              <m:chr m:val="̂"/>
                              <m:ctrlPr>
                                <a:rPr lang="en-US" altLang="zh-CN" sz="2400" i="1" kern="0">
                                  <a:latin typeface="Cambria Math" panose="02040503050406030204" pitchFamily="18" charset="0"/>
                                  <a:cs typeface="Shonar Bangla" panose="020B0502040204020203" pitchFamily="34" charset="0"/>
                                </a:rPr>
                              </m:ctrlPr>
                            </m:accPr>
                            <m:e>
                              <m:r>
                                <a:rPr lang="en-US" altLang="zh-CN" sz="2400" i="1" kern="0">
                                  <a:latin typeface="Cambria Math" panose="02040503050406030204" pitchFamily="18" charset="0"/>
                                  <a:cs typeface="Shonar Bangla" panose="020B0502040204020203" pitchFamily="34" charset="0"/>
                                </a:rPr>
                                <m:t>𝑁</m:t>
                              </m:r>
                            </m:e>
                          </m:acc>
                        </m:sup>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𝑗𝑖</m:t>
                              </m:r>
                            </m:sub>
                          </m:sSub>
                          <m:acc>
                            <m:accPr>
                              <m:chr m:val="̅"/>
                              <m:ctrlPr>
                                <a:rPr lang="en-US" altLang="zh-CN" sz="2400" i="1" ker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𝑗𝑖</m:t>
                                  </m:r>
                                </m:sub>
                              </m:sSub>
                            </m:e>
                          </m:acc>
                        </m:e>
                      </m:nary>
                    </m:oMath>
                  </m:oMathPara>
                </a14:m>
                <a:endParaRPr lang="en-US" altLang="zh-CN" sz="2400" i="1" kern="0" dirty="0">
                  <a:latin typeface="Cambria Math" panose="02040503050406030204" pitchFamily="18" charset="0"/>
                  <a:cs typeface="Shonar Bangla" panose="020B0502040204020203" pitchFamily="34" charset="0"/>
                </a:endParaRPr>
              </a:p>
              <a:p>
                <a:pPr marL="0" indent="0">
                  <a:buNone/>
                </a:pPr>
                <a14:m>
                  <m:oMathPara xmlns:m="http://schemas.openxmlformats.org/officeDocument/2006/math">
                    <m:oMathParaPr>
                      <m:jc m:val="centerGroup"/>
                    </m:oMathParaPr>
                    <m:oMath xmlns:m="http://schemas.openxmlformats.org/officeDocument/2006/math">
                      <m:r>
                        <a:rPr lang="en-US" altLang="zh-CN" sz="2400" i="1" kern="0">
                          <a:latin typeface="Cambria Math" panose="02040503050406030204" pitchFamily="18" charset="0"/>
                          <a:cs typeface="Shonar Bangla" panose="020B0502040204020203" pitchFamily="34" charset="0"/>
                        </a:rPr>
                        <m:t>+</m:t>
                      </m:r>
                      <m:nary>
                        <m:naryPr>
                          <m:chr m:val="∑"/>
                          <m:ctrlPr>
                            <a:rPr lang="en-US" altLang="zh-CN" sz="2400" i="1" kern="0">
                              <a:latin typeface="Cambria Math" panose="02040503050406030204" pitchFamily="18" charset="0"/>
                              <a:cs typeface="Shonar Bangla" panose="020B0502040204020203" pitchFamily="34" charset="0"/>
                            </a:rPr>
                          </m:ctrlPr>
                        </m:naryPr>
                        <m:sub>
                          <m:r>
                            <m:rPr>
                              <m:brk m:alnAt="23"/>
                            </m:rPr>
                            <a:rPr lang="en-US" altLang="zh-CN" sz="2400" i="1" kern="0">
                              <a:latin typeface="Cambria Math" panose="02040503050406030204" pitchFamily="18" charset="0"/>
                              <a:cs typeface="Shonar Bangla" panose="020B0502040204020203" pitchFamily="34" charset="0"/>
                            </a:rPr>
                            <m:t>𝑗</m:t>
                          </m:r>
                          <m:r>
                            <a:rPr lang="en-US" altLang="zh-CN" sz="2400" i="1" kern="0">
                              <a:latin typeface="Cambria Math" panose="02040503050406030204" pitchFamily="18" charset="0"/>
                              <a:cs typeface="Shonar Bangla" panose="020B0502040204020203" pitchFamily="34" charset="0"/>
                            </a:rPr>
                            <m:t>=1</m:t>
                          </m:r>
                        </m:sub>
                        <m:sup>
                          <m:acc>
                            <m:accPr>
                              <m:chr m:val="̂"/>
                              <m:ctrlPr>
                                <a:rPr lang="en-US" altLang="zh-CN" sz="2400" i="1" kern="0">
                                  <a:latin typeface="Cambria Math" panose="02040503050406030204" pitchFamily="18" charset="0"/>
                                  <a:cs typeface="Shonar Bangla" panose="020B0502040204020203" pitchFamily="34" charset="0"/>
                                </a:rPr>
                              </m:ctrlPr>
                            </m:accPr>
                            <m:e>
                              <m:r>
                                <a:rPr lang="en-US" altLang="zh-CN" sz="2400" i="1" kern="0">
                                  <a:latin typeface="Cambria Math" panose="02040503050406030204" pitchFamily="18" charset="0"/>
                                  <a:cs typeface="Shonar Bangla" panose="020B0502040204020203" pitchFamily="34" charset="0"/>
                                </a:rPr>
                                <m:t>𝑁</m:t>
                              </m:r>
                            </m:e>
                          </m:acc>
                        </m:sup>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𝑟</m:t>
                              </m:r>
                            </m:e>
                            <m:sub>
                              <m:r>
                                <a:rPr lang="en-US" altLang="zh-CN" sz="2400" i="1" kern="0">
                                  <a:latin typeface="Cambria Math" panose="02040503050406030204" pitchFamily="18" charset="0"/>
                                  <a:cs typeface="Shonar Bangla" panose="020B0502040204020203" pitchFamily="34" charset="0"/>
                                </a:rPr>
                                <m:t>𝑖𝑗</m:t>
                              </m:r>
                            </m:sub>
                          </m:sSub>
                        </m:e>
                      </m:nary>
                      <m:acc>
                        <m:accPr>
                          <m:chr m:val="̂"/>
                          <m:ctrlPr>
                            <a:rPr lang="en-US" altLang="zh-CN" sz="2400" i="1" kern="0">
                              <a:latin typeface="Cambria Math" panose="02040503050406030204" pitchFamily="18" charset="0"/>
                              <a:cs typeface="Shonar Bangla" panose="020B0502040204020203" pitchFamily="34" charset="0"/>
                            </a:rPr>
                          </m:ctrlPr>
                        </m:accPr>
                        <m:e>
                          <m:sSub>
                            <m:sSubPr>
                              <m:ctrlPr>
                                <a:rPr lang="en-US" altLang="zh-CN" sz="2400" i="1" kern="0">
                                  <a:latin typeface="Cambria Math" panose="02040503050406030204" pitchFamily="18" charset="0"/>
                                  <a:cs typeface="Shonar Bangla" panose="020B0502040204020203" pitchFamily="34" charset="0"/>
                                </a:rPr>
                              </m:ctrlPr>
                            </m:sSubPr>
                            <m:e>
                              <m:r>
                                <a:rPr lang="zh-CN" altLang="en-US" sz="2400" i="1" kern="0">
                                  <a:latin typeface="Cambria Math" panose="02040503050406030204" pitchFamily="18" charset="0"/>
                                  <a:cs typeface="Shonar Bangla" panose="020B0502040204020203" pitchFamily="34" charset="0"/>
                                </a:rPr>
                                <m:t>𝜃</m:t>
                              </m:r>
                            </m:e>
                            <m:sub>
                              <m:r>
                                <a:rPr lang="en-US" altLang="zh-CN" sz="2400" i="1" kern="0">
                                  <a:latin typeface="Cambria Math" panose="02040503050406030204" pitchFamily="18" charset="0"/>
                                  <a:cs typeface="Shonar Bangla" panose="020B0502040204020203" pitchFamily="34" charset="0"/>
                                </a:rPr>
                                <m:t>𝑖𝑗</m:t>
                              </m:r>
                            </m:sub>
                          </m:sSub>
                        </m:e>
                      </m:acc>
                    </m:oMath>
                  </m:oMathPara>
                </a14:m>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6" name="Rectangle 2"/>
              <p:cNvSpPr txBox="1">
                <a:spLocks noRot="1" noChangeAspect="1" noMove="1" noResize="1" noEditPoints="1" noAdjustHandles="1" noChangeArrowheads="1" noChangeShapeType="1" noTextEdit="1"/>
              </p:cNvSpPr>
              <p:nvPr/>
            </p:nvSpPr>
            <p:spPr bwMode="auto">
              <a:xfrm>
                <a:off x="467544" y="1196752"/>
                <a:ext cx="8238320" cy="3312368"/>
              </a:xfrm>
              <a:prstGeom prst="rect">
                <a:avLst/>
              </a:prstGeom>
              <a:blipFill rotWithShape="0">
                <a:blip r:embed="rId3"/>
                <a:stretch>
                  <a:fillRect l="-518" t="-1838"/>
                </a:stretch>
              </a:blipFill>
              <a:ln w="9525">
                <a:noFill/>
                <a:miter lim="800000"/>
                <a:headEnd/>
                <a:tailEnd/>
              </a:ln>
              <a:effec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文本框 1"/>
              <p:cNvSpPr txBox="1"/>
              <p:nvPr/>
            </p:nvSpPr>
            <p:spPr>
              <a:xfrm>
                <a:off x="467544" y="4012641"/>
                <a:ext cx="7488832" cy="1928220"/>
              </a:xfrm>
              <a:prstGeom prst="rect">
                <a:avLst/>
              </a:prstGeom>
              <a:noFill/>
            </p:spPr>
            <p:txBody>
              <a:bodyPr wrap="square" rtlCol="0">
                <a:spAutoFit/>
              </a:bodyPr>
              <a:lstStyle/>
              <a:p>
                <a:pPr marL="342900" indent="-342900">
                  <a:spcBef>
                    <a:spcPct val="20000"/>
                  </a:spcBef>
                  <a:buClr>
                    <a:schemeClr val="accent1"/>
                  </a:buClr>
                  <a:buSzPct val="65000"/>
                  <a:buFont typeface="Wingdings" pitchFamily="2" charset="2"/>
                  <a:buChar char="l"/>
                </a:pPr>
                <a:r>
                  <a:rPr lang="en-US" altLang="zh-CN" sz="2800" kern="0" dirty="0" smtClean="0">
                    <a:latin typeface="Shonar Bangla" panose="020B0502040204020203" pitchFamily="34" charset="0"/>
                    <a:ea typeface="+mn-ea"/>
                    <a:cs typeface="Shonar Bangla" panose="020B0502040204020203" pitchFamily="34" charset="0"/>
                  </a:rPr>
                  <a:t>Formulate the problem:</a:t>
                </a:r>
              </a:p>
              <a:p>
                <a:pPr marL="0" indent="0">
                  <a:buNone/>
                </a:pPr>
                <a14:m>
                  <m:oMathPara xmlns:m="http://schemas.openxmlformats.org/officeDocument/2006/math">
                    <m:oMathParaPr>
                      <m:jc m:val="centerGroup"/>
                    </m:oMathParaPr>
                    <m:oMath xmlns:m="http://schemas.openxmlformats.org/officeDocument/2006/math">
                      <m:sPre>
                        <m:sPrePr>
                          <m:ctrlPr>
                            <a:rPr lang="en-US" altLang="zh-CN" sz="2800" i="1" kern="0" smtClean="0">
                              <a:latin typeface="Cambria Math" panose="02040503050406030204" pitchFamily="18" charset="0"/>
                              <a:cs typeface="Shonar Bangla" panose="020B0502040204020203" pitchFamily="34" charset="0"/>
                            </a:rPr>
                          </m:ctrlPr>
                        </m:sPrePr>
                        <m:sub>
                          <m:r>
                            <a:rPr lang="en-US" altLang="zh-CN" sz="2800" b="0" i="1" kern="0" smtClean="0">
                              <a:latin typeface="Cambria Math" panose="02040503050406030204" pitchFamily="18" charset="0"/>
                              <a:cs typeface="Shonar Bangla" panose="020B0502040204020203" pitchFamily="34" charset="0"/>
                            </a:rPr>
                            <m:t>𝑅</m:t>
                          </m:r>
                          <m:r>
                            <a:rPr lang="en-US" altLang="zh-CN" sz="2800" b="0" i="1" kern="0" smtClean="0">
                              <a:latin typeface="Cambria Math" panose="02040503050406030204" pitchFamily="18" charset="0"/>
                              <a:cs typeface="Shonar Bangla" panose="020B0502040204020203" pitchFamily="34" charset="0"/>
                            </a:rPr>
                            <m:t>,</m:t>
                          </m:r>
                          <m:r>
                            <a:rPr lang="en-US" altLang="zh-CN" sz="2800" b="0" i="1" kern="0" smtClean="0">
                              <a:latin typeface="Cambria Math" panose="02040503050406030204" pitchFamily="18" charset="0"/>
                              <a:cs typeface="Shonar Bangla" panose="020B0502040204020203" pitchFamily="34" charset="0"/>
                            </a:rPr>
                            <m:t>𝑋</m:t>
                          </m:r>
                          <m:r>
                            <a:rPr lang="en-US" altLang="zh-CN" sz="2800" b="0" i="1" kern="0" smtClean="0">
                              <a:latin typeface="Cambria Math" panose="02040503050406030204" pitchFamily="18" charset="0"/>
                              <a:cs typeface="Shonar Bangla" panose="020B0502040204020203" pitchFamily="34" charset="0"/>
                            </a:rPr>
                            <m:t>  </m:t>
                          </m:r>
                        </m:sub>
                        <m:sup>
                          <m:r>
                            <a:rPr lang="en-US" altLang="zh-CN" sz="2800" b="0" i="1" smtClean="0">
                              <a:latin typeface="Cambria Math" panose="02040503050406030204" pitchFamily="18" charset="0"/>
                            </a:rPr>
                            <m:t>𝑚𝑎𝑥</m:t>
                          </m:r>
                        </m:sup>
                        <m:e>
                          <m:nary>
                            <m:naryPr>
                              <m:chr m:val="∑"/>
                              <m:ctrlPr>
                                <a:rPr lang="en-US" altLang="zh-CN" sz="2800" i="1" kern="0">
                                  <a:latin typeface="Cambria Math" panose="02040503050406030204" pitchFamily="18" charset="0"/>
                                  <a:cs typeface="Shonar Bangla" panose="020B0502040204020203" pitchFamily="34" charset="0"/>
                                </a:rPr>
                              </m:ctrlPr>
                            </m:naryPr>
                            <m:sub>
                              <m:r>
                                <a:rPr lang="en-US" altLang="zh-CN" sz="2800" i="1" kern="0">
                                  <a:latin typeface="Cambria Math" panose="02040503050406030204" pitchFamily="18" charset="0"/>
                                  <a:cs typeface="Shonar Bangla" panose="020B0502040204020203" pitchFamily="34" charset="0"/>
                                </a:rPr>
                                <m:t>𝑖</m:t>
                              </m:r>
                              <m:r>
                                <a:rPr lang="en-US" altLang="zh-CN" sz="2800" i="1" kern="0">
                                  <a:latin typeface="Cambria Math" panose="02040503050406030204" pitchFamily="18" charset="0"/>
                                  <a:cs typeface="Shonar Bangla" panose="020B0502040204020203" pitchFamily="34" charset="0"/>
                                </a:rPr>
                                <m:t>=1</m:t>
                              </m:r>
                            </m:sub>
                            <m:sup>
                              <m:acc>
                                <m:accPr>
                                  <m:chr m:val="̂"/>
                                  <m:ctrlPr>
                                    <a:rPr lang="en-US" altLang="zh-CN" sz="2800" i="1" kern="0">
                                      <a:latin typeface="Cambria Math" panose="02040503050406030204" pitchFamily="18" charset="0"/>
                                      <a:cs typeface="Shonar Bangla" panose="020B0502040204020203" pitchFamily="34" charset="0"/>
                                    </a:rPr>
                                  </m:ctrlPr>
                                </m:accPr>
                                <m:e>
                                  <m:r>
                                    <a:rPr lang="en-US" altLang="zh-CN" sz="2800" i="1" kern="0">
                                      <a:latin typeface="Cambria Math" panose="02040503050406030204" pitchFamily="18" charset="0"/>
                                      <a:cs typeface="Shonar Bangla" panose="020B0502040204020203" pitchFamily="34" charset="0"/>
                                    </a:rPr>
                                    <m:t>𝑁</m:t>
                                  </m:r>
                                </m:e>
                              </m:acc>
                            </m:sup>
                            <m:e>
                              <m:sSub>
                                <m:sSubPr>
                                  <m:ctrlPr>
                                    <a:rPr lang="en-US" altLang="zh-CN" sz="2800" i="1" kern="0">
                                      <a:latin typeface="Cambria Math" panose="02040503050406030204" pitchFamily="18" charset="0"/>
                                      <a:cs typeface="Shonar Bangla" panose="020B0502040204020203" pitchFamily="34" charset="0"/>
                                    </a:rPr>
                                  </m:ctrlPr>
                                </m:sSubPr>
                                <m:e>
                                  <m:r>
                                    <a:rPr lang="zh-CN" altLang="en-US" sz="2800" i="1" kern="0">
                                      <a:latin typeface="Cambria Math" panose="02040503050406030204" pitchFamily="18" charset="0"/>
                                      <a:cs typeface="Shonar Bangla" panose="020B0502040204020203" pitchFamily="34" charset="0"/>
                                    </a:rPr>
                                    <m:t>𝜃</m:t>
                                  </m:r>
                                </m:e>
                                <m:sub>
                                  <m:r>
                                    <a:rPr lang="en-US" altLang="zh-CN" sz="2800" i="1" kern="0">
                                      <a:latin typeface="Cambria Math" panose="02040503050406030204" pitchFamily="18" charset="0"/>
                                      <a:cs typeface="Shonar Bangla" panose="020B0502040204020203" pitchFamily="34" charset="0"/>
                                    </a:rPr>
                                    <m:t>𝑖</m:t>
                                  </m:r>
                                </m:sub>
                              </m:sSub>
                            </m:e>
                          </m:nary>
                        </m:e>
                      </m:sPre>
                    </m:oMath>
                  </m:oMathPara>
                </a14:m>
                <a:endParaRPr lang="zh-CN" altLang="en-US" dirty="0"/>
              </a:p>
            </p:txBody>
          </p:sp>
        </mc:Choice>
        <mc:Fallback xmlns="">
          <p:sp>
            <p:nvSpPr>
              <p:cNvPr id="2" name="文本框 1"/>
              <p:cNvSpPr txBox="1">
                <a:spLocks noRot="1" noChangeAspect="1" noMove="1" noResize="1" noEditPoints="1" noAdjustHandles="1" noChangeArrowheads="1" noChangeShapeType="1" noTextEdit="1"/>
              </p:cNvSpPr>
              <p:nvPr/>
            </p:nvSpPr>
            <p:spPr>
              <a:xfrm>
                <a:off x="467544" y="4012641"/>
                <a:ext cx="7488832" cy="1928220"/>
              </a:xfrm>
              <a:prstGeom prst="rect">
                <a:avLst/>
              </a:prstGeom>
              <a:blipFill rotWithShape="0">
                <a:blip r:embed="rId4"/>
                <a:stretch>
                  <a:fillRect l="-570" t="-315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912183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2</a:t>
            </a:fld>
            <a:endParaRPr lang="en-US" altLang="zh-CN"/>
          </a:p>
        </p:txBody>
      </p:sp>
      <p:sp>
        <p:nvSpPr>
          <p:cNvPr id="15" name="Rectangle 2"/>
          <p:cNvSpPr txBox="1">
            <a:spLocks noChangeArrowheads="1"/>
          </p:cNvSpPr>
          <p:nvPr/>
        </p:nvSpPr>
        <p:spPr bwMode="auto">
          <a:xfrm>
            <a:off x="3275856" y="425862"/>
            <a:ext cx="3528392"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a:solidFill>
                  <a:schemeClr val="tx2"/>
                </a:solidFill>
                <a:latin typeface="+mj-lt"/>
                <a:ea typeface="+mj-ea"/>
                <a:cs typeface="+mj-cs"/>
              </a:rPr>
              <a:t>Outline</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755576" y="150418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latin typeface="Shonar Bangla" panose="020B0502040204020203" pitchFamily="34" charset="0"/>
                <a:cs typeface="Shonar Bangla" panose="020B0502040204020203" pitchFamily="34" charset="0"/>
              </a:rPr>
              <a:t>Background : </a:t>
            </a:r>
            <a:r>
              <a:rPr lang="en-US" altLang="zh-CN" sz="3200" kern="0" dirty="0">
                <a:latin typeface="Shonar Bangla" panose="020B0502040204020203" pitchFamily="34" charset="0"/>
                <a:cs typeface="Shonar Bangla" panose="020B0502040204020203" pitchFamily="34" charset="0"/>
              </a:rPr>
              <a:t>cooperative relay</a:t>
            </a:r>
            <a:endParaRPr lang="zh-CN" altLang="en-US" sz="3200" kern="0" dirty="0">
              <a:latin typeface="Shonar Bangla" panose="020B0502040204020203" pitchFamily="34" charset="0"/>
              <a:cs typeface="Shonar Bangla" panose="020B0502040204020203" pitchFamily="34" charset="0"/>
            </a:endParaRPr>
          </a:p>
        </p:txBody>
      </p:sp>
      <p:sp>
        <p:nvSpPr>
          <p:cNvPr id="17" name="Rectangle 2"/>
          <p:cNvSpPr txBox="1">
            <a:spLocks noChangeArrowheads="1"/>
          </p:cNvSpPr>
          <p:nvPr/>
        </p:nvSpPr>
        <p:spPr bwMode="auto">
          <a:xfrm>
            <a:off x="755576" y="222426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solidFill>
                  <a:schemeClr val="bg2">
                    <a:lumMod val="60000"/>
                    <a:lumOff val="40000"/>
                  </a:schemeClr>
                </a:solidFill>
                <a:latin typeface="Shonar Bangla" panose="020B0502040204020203" pitchFamily="34" charset="0"/>
                <a:cs typeface="Shonar Bangla" panose="020B0502040204020203" pitchFamily="34" charset="0"/>
              </a:rPr>
              <a:t>MIMO relays</a:t>
            </a:r>
            <a:endParaRPr lang="zh-CN" altLang="en-US" sz="3200" kern="0" dirty="0">
              <a:solidFill>
                <a:schemeClr val="bg2">
                  <a:lumMod val="60000"/>
                  <a:lumOff val="40000"/>
                </a:schemeClr>
              </a:solidFill>
              <a:latin typeface="Shonar Bangla" panose="020B0502040204020203" pitchFamily="34" charset="0"/>
              <a:cs typeface="Shonar Bangla" panose="020B0502040204020203" pitchFamily="34" charset="0"/>
            </a:endParaRPr>
          </a:p>
        </p:txBody>
      </p:sp>
      <p:sp>
        <p:nvSpPr>
          <p:cNvPr id="18" name="Rectangle 2"/>
          <p:cNvSpPr txBox="1">
            <a:spLocks noChangeArrowheads="1"/>
          </p:cNvSpPr>
          <p:nvPr/>
        </p:nvSpPr>
        <p:spPr bwMode="auto">
          <a:xfrm>
            <a:off x="755576" y="294434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solidFill>
                  <a:schemeClr val="bg2">
                    <a:lumMod val="60000"/>
                    <a:lumOff val="40000"/>
                  </a:schemeClr>
                </a:solidFill>
                <a:latin typeface="Shonar Bangla" panose="020B0502040204020203" pitchFamily="34" charset="0"/>
                <a:cs typeface="Shonar Bangla" panose="020B0502040204020203" pitchFamily="34" charset="0"/>
              </a:rPr>
              <a:t>Future Work</a:t>
            </a:r>
            <a:endParaRPr lang="zh-CN" altLang="en-US" sz="3200" kern="0" dirty="0">
              <a:solidFill>
                <a:schemeClr val="bg2">
                  <a:lumMod val="60000"/>
                  <a:lumOff val="40000"/>
                </a:schemeClr>
              </a:solidFill>
              <a:latin typeface="Shonar Bangla" panose="020B0502040204020203" pitchFamily="34" charset="0"/>
              <a:cs typeface="Shonar Bangla" panose="020B0502040204020203"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20</a:t>
            </a:fld>
            <a:endParaRPr lang="en-US" altLang="zh-CN"/>
          </a:p>
        </p:txBody>
      </p:sp>
      <p:sp>
        <p:nvSpPr>
          <p:cNvPr id="15" name="Rectangle 2"/>
          <p:cNvSpPr txBox="1">
            <a:spLocks noChangeArrowheads="1"/>
          </p:cNvSpPr>
          <p:nvPr/>
        </p:nvSpPr>
        <p:spPr bwMode="auto">
          <a:xfrm>
            <a:off x="3275856" y="425862"/>
            <a:ext cx="3528392"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a:solidFill>
                  <a:schemeClr val="tx2"/>
                </a:solidFill>
                <a:latin typeface="+mj-lt"/>
                <a:ea typeface="+mj-ea"/>
                <a:cs typeface="+mj-cs"/>
              </a:rPr>
              <a:t>Outline</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755576" y="150418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solidFill>
                  <a:schemeClr val="bg2">
                    <a:lumMod val="60000"/>
                    <a:lumOff val="40000"/>
                  </a:schemeClr>
                </a:solidFill>
                <a:latin typeface="Shonar Bangla" panose="020B0502040204020203" pitchFamily="34" charset="0"/>
                <a:cs typeface="Shonar Bangla" panose="020B0502040204020203" pitchFamily="34" charset="0"/>
              </a:rPr>
              <a:t>Background : </a:t>
            </a:r>
            <a:r>
              <a:rPr lang="en-US" altLang="zh-CN" sz="3200" kern="0" dirty="0">
                <a:solidFill>
                  <a:schemeClr val="bg2">
                    <a:lumMod val="60000"/>
                    <a:lumOff val="40000"/>
                  </a:schemeClr>
                </a:solidFill>
                <a:latin typeface="Shonar Bangla" panose="020B0502040204020203" pitchFamily="34" charset="0"/>
                <a:cs typeface="Shonar Bangla" panose="020B0502040204020203" pitchFamily="34" charset="0"/>
              </a:rPr>
              <a:t>cooperative relay</a:t>
            </a:r>
            <a:endParaRPr lang="zh-CN" altLang="en-US" sz="3200" kern="0" dirty="0">
              <a:solidFill>
                <a:schemeClr val="bg2">
                  <a:lumMod val="60000"/>
                  <a:lumOff val="40000"/>
                </a:schemeClr>
              </a:solidFill>
              <a:latin typeface="Shonar Bangla" panose="020B0502040204020203" pitchFamily="34" charset="0"/>
              <a:cs typeface="Shonar Bangla" panose="020B0502040204020203" pitchFamily="34" charset="0"/>
            </a:endParaRPr>
          </a:p>
        </p:txBody>
      </p:sp>
      <p:sp>
        <p:nvSpPr>
          <p:cNvPr id="17" name="Rectangle 2"/>
          <p:cNvSpPr txBox="1">
            <a:spLocks noChangeArrowheads="1"/>
          </p:cNvSpPr>
          <p:nvPr/>
        </p:nvSpPr>
        <p:spPr bwMode="auto">
          <a:xfrm>
            <a:off x="755576" y="222426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solidFill>
                  <a:schemeClr val="bg2">
                    <a:lumMod val="60000"/>
                    <a:lumOff val="40000"/>
                  </a:schemeClr>
                </a:solidFill>
                <a:latin typeface="Shonar Bangla" panose="020B0502040204020203" pitchFamily="34" charset="0"/>
                <a:cs typeface="Shonar Bangla" panose="020B0502040204020203" pitchFamily="34" charset="0"/>
              </a:rPr>
              <a:t>MIMO relays</a:t>
            </a:r>
            <a:endParaRPr lang="zh-CN" altLang="en-US" sz="3200" kern="0" dirty="0">
              <a:solidFill>
                <a:schemeClr val="bg2">
                  <a:lumMod val="60000"/>
                  <a:lumOff val="40000"/>
                </a:schemeClr>
              </a:solidFill>
              <a:latin typeface="Shonar Bangla" panose="020B0502040204020203" pitchFamily="34" charset="0"/>
              <a:cs typeface="Shonar Bangla" panose="020B0502040204020203" pitchFamily="34" charset="0"/>
            </a:endParaRPr>
          </a:p>
        </p:txBody>
      </p:sp>
      <p:sp>
        <p:nvSpPr>
          <p:cNvPr id="18" name="Rectangle 2"/>
          <p:cNvSpPr txBox="1">
            <a:spLocks noChangeArrowheads="1"/>
          </p:cNvSpPr>
          <p:nvPr/>
        </p:nvSpPr>
        <p:spPr bwMode="auto">
          <a:xfrm>
            <a:off x="755576" y="294434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latin typeface="Shonar Bangla" panose="020B0502040204020203" pitchFamily="34" charset="0"/>
                <a:cs typeface="Shonar Bangla" panose="020B0502040204020203" pitchFamily="34" charset="0"/>
              </a:rPr>
              <a:t>Future Work</a:t>
            </a:r>
            <a:endParaRPr lang="zh-CN" altLang="en-US" sz="3200" kern="0" dirty="0">
              <a:latin typeface="Shonar Bangla" panose="020B0502040204020203" pitchFamily="34" charset="0"/>
              <a:cs typeface="Shonar Bangla" panose="020B0502040204020203" pitchFamily="34" charset="0"/>
            </a:endParaRPr>
          </a:p>
        </p:txBody>
      </p:sp>
    </p:spTree>
    <p:extLst>
      <p:ext uri="{BB962C8B-B14F-4D97-AF65-F5344CB8AC3E}">
        <p14:creationId xmlns:p14="http://schemas.microsoft.com/office/powerpoint/2010/main" val="2293402579"/>
      </p:ext>
    </p:extLst>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21</a:t>
            </a:fld>
            <a:endParaRPr lang="en-US" altLang="zh-CN"/>
          </a:p>
        </p:txBody>
      </p:sp>
      <p:sp>
        <p:nvSpPr>
          <p:cNvPr id="15" name="Rectangle 2"/>
          <p:cNvSpPr txBox="1">
            <a:spLocks noChangeArrowheads="1"/>
          </p:cNvSpPr>
          <p:nvPr/>
        </p:nvSpPr>
        <p:spPr bwMode="auto">
          <a:xfrm>
            <a:off x="2771800" y="47667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Future Work</a:t>
            </a:r>
            <a:endParaRPr lang="zh-CN" altLang="en-US" sz="5000" dirty="0">
              <a:solidFill>
                <a:schemeClr val="tx2"/>
              </a:solidFill>
              <a:latin typeface="+mj-lt"/>
              <a:ea typeface="+mj-ea"/>
              <a:cs typeface="+mj-cs"/>
            </a:endParaRPr>
          </a:p>
        </p:txBody>
      </p:sp>
      <p:sp>
        <p:nvSpPr>
          <p:cNvPr id="5" name="Rectangle 2"/>
          <p:cNvSpPr txBox="1">
            <a:spLocks noChangeArrowheads="1"/>
          </p:cNvSpPr>
          <p:nvPr/>
        </p:nvSpPr>
        <p:spPr bwMode="auto">
          <a:xfrm>
            <a:off x="467544" y="1340768"/>
            <a:ext cx="8238320" cy="6255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Build a MIMO-OFDM system acting as MIMO relays</a:t>
            </a:r>
          </a:p>
        </p:txBody>
      </p:sp>
      <p:pic>
        <p:nvPicPr>
          <p:cNvPr id="6" name="图片 5" descr="05171101_l.jpg"/>
          <p:cNvPicPr>
            <a:picLocks noChangeAspect="1"/>
          </p:cNvPicPr>
          <p:nvPr/>
        </p:nvPicPr>
        <p:blipFill>
          <a:blip r:embed="rId3">
            <a:extLst>
              <a:ext uri="{28A0092B-C50C-407E-A947-70E740481C1C}">
                <a14:useLocalDpi xmlns:a14="http://schemas.microsoft.com/office/drawing/2010/main" val="0"/>
              </a:ext>
            </a:extLst>
          </a:blip>
          <a:srcRect l="11111"/>
          <a:stretch>
            <a:fillRect/>
          </a:stretch>
        </p:blipFill>
        <p:spPr bwMode="auto">
          <a:xfrm>
            <a:off x="467544" y="1966352"/>
            <a:ext cx="3527117" cy="28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图片 7"/>
          <p:cNvPicPr>
            <a:picLocks noChangeAspect="1"/>
          </p:cNvPicPr>
          <p:nvPr/>
        </p:nvPicPr>
        <p:blipFill rotWithShape="1">
          <a:blip r:embed="rId4">
            <a:extLst>
              <a:ext uri="{28A0092B-C50C-407E-A947-70E740481C1C}">
                <a14:useLocalDpi xmlns:a14="http://schemas.microsoft.com/office/drawing/2010/main" val="0"/>
              </a:ext>
            </a:extLst>
          </a:blip>
          <a:srcRect l="2440" t="24831" r="13414" b="27607"/>
          <a:stretch/>
        </p:blipFill>
        <p:spPr>
          <a:xfrm>
            <a:off x="3635896" y="2132856"/>
            <a:ext cx="4968552" cy="3744416"/>
          </a:xfrm>
          <a:prstGeom prst="rect">
            <a:avLst/>
          </a:prstGeom>
        </p:spPr>
      </p:pic>
      <p:sp>
        <p:nvSpPr>
          <p:cNvPr id="2" name="文本框 1"/>
          <p:cNvSpPr txBox="1"/>
          <p:nvPr/>
        </p:nvSpPr>
        <p:spPr>
          <a:xfrm>
            <a:off x="1148996" y="4293096"/>
            <a:ext cx="1800200"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USRP 2920</a:t>
            </a:r>
            <a:endParaRPr lang="zh-CN" altLang="en-US" sz="2400" kern="0" dirty="0">
              <a:latin typeface="Shonar Bangla" panose="020B0502040204020203" pitchFamily="34" charset="0"/>
              <a:ea typeface="+mn-ea"/>
              <a:cs typeface="Shonar Bangla" panose="020B0502040204020203" pitchFamily="34" charset="0"/>
            </a:endParaRPr>
          </a:p>
        </p:txBody>
      </p:sp>
    </p:spTree>
    <p:extLst>
      <p:ext uri="{BB962C8B-B14F-4D97-AF65-F5344CB8AC3E}">
        <p14:creationId xmlns:p14="http://schemas.microsoft.com/office/powerpoint/2010/main" val="2255929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411760" y="2420888"/>
            <a:ext cx="4464495" cy="1440160"/>
          </a:xfrm>
        </p:spPr>
        <p:txBody>
          <a:bodyPr/>
          <a:lstStyle/>
          <a:p>
            <a:r>
              <a:rPr lang="en-US" altLang="zh-CN" sz="6000" b="1" dirty="0" smtClean="0"/>
              <a:t>Thank you !</a:t>
            </a:r>
            <a:endParaRPr lang="zh-CN" altLang="en-US" sz="6000" b="1" dirty="0"/>
          </a:p>
        </p:txBody>
      </p:sp>
    </p:spTree>
    <p:extLst>
      <p:ext uri="{BB962C8B-B14F-4D97-AF65-F5344CB8AC3E}">
        <p14:creationId xmlns:p14="http://schemas.microsoft.com/office/powerpoint/2010/main" val="3019096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3</a:t>
            </a:fld>
            <a:endParaRPr lang="en-US" altLang="zh-CN"/>
          </a:p>
        </p:txBody>
      </p:sp>
      <p:sp>
        <p:nvSpPr>
          <p:cNvPr id="15" name="Rectangle 2"/>
          <p:cNvSpPr txBox="1">
            <a:spLocks noChangeArrowheads="1"/>
          </p:cNvSpPr>
          <p:nvPr/>
        </p:nvSpPr>
        <p:spPr bwMode="auto">
          <a:xfrm>
            <a:off x="2123728"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Cooperative Relay</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415440"/>
            <a:ext cx="8238320" cy="14401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In a cognitive radio network</a:t>
            </a:r>
            <a:r>
              <a:rPr lang="en-US" altLang="zh-CN" sz="2800" kern="0" dirty="0">
                <a:latin typeface="Shonar Bangla" panose="020B0502040204020203" pitchFamily="34" charset="0"/>
                <a:cs typeface="Shonar Bangla" panose="020B0502040204020203" pitchFamily="34" charset="0"/>
              </a:rPr>
              <a:t>, </a:t>
            </a:r>
            <a:r>
              <a:rPr lang="en-US" altLang="zh-CN" sz="2800" kern="0" dirty="0" smtClean="0">
                <a:latin typeface="Shonar Bangla" panose="020B0502040204020203" pitchFamily="34" charset="0"/>
                <a:cs typeface="Shonar Bangla" panose="020B0502040204020203" pitchFamily="34" charset="0"/>
              </a:rPr>
              <a:t>when </a:t>
            </a:r>
            <a:r>
              <a:rPr lang="en-US" altLang="zh-CN" sz="2800" kern="0" dirty="0">
                <a:latin typeface="Shonar Bangla" panose="020B0502040204020203" pitchFamily="34" charset="0"/>
                <a:cs typeface="Shonar Bangla" panose="020B0502040204020203" pitchFamily="34" charset="0"/>
              </a:rPr>
              <a:t>the traffic demand and spectrum resource availability are largely mismatched, it cannot fully utilize spectrum resource and fulfill secondary users’ demands. </a:t>
            </a:r>
            <a:endParaRPr lang="en-US" altLang="zh-CN" sz="2800" kern="0" dirty="0" smtClean="0">
              <a:latin typeface="Shonar Bangla" panose="020B0502040204020203" pitchFamily="34" charset="0"/>
              <a:cs typeface="Shonar Bangla" panose="020B0502040204020203" pitchFamily="34" charset="0"/>
            </a:endParaRPr>
          </a:p>
        </p:txBody>
      </p:sp>
      <p:grpSp>
        <p:nvGrpSpPr>
          <p:cNvPr id="6" name="组合 5"/>
          <p:cNvGrpSpPr/>
          <p:nvPr/>
        </p:nvGrpSpPr>
        <p:grpSpPr>
          <a:xfrm>
            <a:off x="1907704" y="3284984"/>
            <a:ext cx="792088" cy="682835"/>
            <a:chOff x="1907704" y="3284984"/>
            <a:chExt cx="792088" cy="682835"/>
          </a:xfrm>
        </p:grpSpPr>
        <p:sp>
          <p:nvSpPr>
            <p:cNvPr id="2" name="等腰三角形 1"/>
            <p:cNvSpPr/>
            <p:nvPr/>
          </p:nvSpPr>
          <p:spPr>
            <a:xfrm>
              <a:off x="1907704" y="3284984"/>
              <a:ext cx="792088" cy="682835"/>
            </a:xfrm>
            <a:prstGeom prst="triangle">
              <a:avLst/>
            </a:prstGeom>
            <a:solidFill>
              <a:srgbClr val="E3F4E0"/>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2036480" y="35010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9" name="组合 8"/>
          <p:cNvGrpSpPr/>
          <p:nvPr/>
        </p:nvGrpSpPr>
        <p:grpSpPr>
          <a:xfrm>
            <a:off x="1043608" y="4941168"/>
            <a:ext cx="648072" cy="576064"/>
            <a:chOff x="1187624" y="5126712"/>
            <a:chExt cx="648072" cy="576064"/>
          </a:xfrm>
        </p:grpSpPr>
        <p:sp>
          <p:nvSpPr>
            <p:cNvPr id="3" name="椭圆 2"/>
            <p:cNvSpPr/>
            <p:nvPr/>
          </p:nvSpPr>
          <p:spPr>
            <a:xfrm>
              <a:off x="1187624" y="5126712"/>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259632" y="52199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S1</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10" name="组合 9"/>
          <p:cNvGrpSpPr/>
          <p:nvPr/>
        </p:nvGrpSpPr>
        <p:grpSpPr>
          <a:xfrm>
            <a:off x="2931056" y="4941168"/>
            <a:ext cx="632832" cy="576064"/>
            <a:chOff x="2915816" y="5085184"/>
            <a:chExt cx="632832" cy="576064"/>
          </a:xfrm>
        </p:grpSpPr>
        <p:sp>
          <p:nvSpPr>
            <p:cNvPr id="8" name="椭圆 7"/>
            <p:cNvSpPr/>
            <p:nvPr/>
          </p:nvSpPr>
          <p:spPr>
            <a:xfrm>
              <a:off x="2915816" y="5085184"/>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2972584" y="5173310"/>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S2</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18" name="直接连接符 17"/>
          <p:cNvCxnSpPr>
            <a:stCxn id="2" idx="3"/>
            <a:endCxn id="3" idx="7"/>
          </p:cNvCxnSpPr>
          <p:nvPr/>
        </p:nvCxnSpPr>
        <p:spPr>
          <a:xfrm flipH="1">
            <a:off x="1535309" y="3967819"/>
            <a:ext cx="768439" cy="1057712"/>
          </a:xfrm>
          <a:prstGeom prst="line">
            <a:avLst/>
          </a:prstGeom>
          <a:ln w="28575">
            <a:solidFill>
              <a:schemeClr val="bg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2" idx="3"/>
            <a:endCxn id="8" idx="1"/>
          </p:cNvCxnSpPr>
          <p:nvPr/>
        </p:nvCxnSpPr>
        <p:spPr>
          <a:xfrm>
            <a:off x="2303748" y="3967819"/>
            <a:ext cx="711671" cy="1057712"/>
          </a:xfrm>
          <a:prstGeom prst="line">
            <a:avLst/>
          </a:prstGeom>
          <a:ln w="28575">
            <a:solidFill>
              <a:schemeClr val="bg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1187624" y="4368918"/>
            <a:ext cx="1200487"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150Kbps</a:t>
            </a:r>
            <a:endParaRPr lang="zh-CN" altLang="en-US" sz="2400" kern="0" dirty="0">
              <a:latin typeface="Shonar Bangla" panose="020B0502040204020203" pitchFamily="34" charset="0"/>
              <a:ea typeface="+mn-ea"/>
              <a:cs typeface="Shonar Bangla" panose="020B0502040204020203" pitchFamily="34" charset="0"/>
            </a:endParaRPr>
          </a:p>
        </p:txBody>
      </p:sp>
      <p:sp>
        <p:nvSpPr>
          <p:cNvPr id="23" name="文本框 22"/>
          <p:cNvSpPr txBox="1"/>
          <p:nvPr/>
        </p:nvSpPr>
        <p:spPr>
          <a:xfrm>
            <a:off x="2291393" y="4383936"/>
            <a:ext cx="1200487" cy="461665"/>
          </a:xfrm>
          <a:prstGeom prst="rect">
            <a:avLst/>
          </a:prstGeom>
          <a:no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50Kbps</a:t>
            </a:r>
            <a:endParaRPr lang="zh-CN" altLang="en-US" sz="2400" kern="0" dirty="0">
              <a:latin typeface="Shonar Bangla" panose="020B0502040204020203" pitchFamily="34" charset="0"/>
              <a:ea typeface="+mn-ea"/>
              <a:cs typeface="Shonar Bangla" panose="020B0502040204020203" pitchFamily="34" charset="0"/>
            </a:endParaRPr>
          </a:p>
        </p:txBody>
      </p:sp>
      <p:sp>
        <p:nvSpPr>
          <p:cNvPr id="24" name="文本框 23"/>
          <p:cNvSpPr txBox="1"/>
          <p:nvPr/>
        </p:nvSpPr>
        <p:spPr>
          <a:xfrm>
            <a:off x="2491388" y="3410587"/>
            <a:ext cx="879336"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[1,3,4]</a:t>
            </a:r>
            <a:endParaRPr lang="zh-CN" altLang="en-US" sz="2400" kern="0" dirty="0">
              <a:latin typeface="Shonar Bangla" panose="020B0502040204020203" pitchFamily="34" charset="0"/>
              <a:ea typeface="+mn-ea"/>
              <a:cs typeface="Shonar Bangla" panose="020B0502040204020203" pitchFamily="34" charset="0"/>
            </a:endParaRPr>
          </a:p>
        </p:txBody>
      </p:sp>
      <p:sp>
        <p:nvSpPr>
          <p:cNvPr id="25" name="文本框 24"/>
          <p:cNvSpPr txBox="1"/>
          <p:nvPr/>
        </p:nvSpPr>
        <p:spPr>
          <a:xfrm>
            <a:off x="1596812" y="5037861"/>
            <a:ext cx="879336"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t>
            </a:r>
            <a:r>
              <a:rPr lang="en-US" altLang="zh-CN" sz="2400" kern="0" dirty="0" smtClean="0">
                <a:latin typeface="Shonar Bangla" panose="020B0502040204020203" pitchFamily="34" charset="0"/>
                <a:ea typeface="+mn-ea"/>
                <a:cs typeface="Shonar Bangla" panose="020B0502040204020203" pitchFamily="34" charset="0"/>
              </a:rPr>
              <a:t>1,2]</a:t>
            </a:r>
            <a:endParaRPr lang="zh-CN" altLang="en-US" sz="2400" kern="0" dirty="0">
              <a:latin typeface="Shonar Bangla" panose="020B0502040204020203" pitchFamily="34" charset="0"/>
              <a:ea typeface="+mn-ea"/>
              <a:cs typeface="Shonar Bangla" panose="020B0502040204020203" pitchFamily="34" charset="0"/>
            </a:endParaRPr>
          </a:p>
        </p:txBody>
      </p:sp>
      <p:sp>
        <p:nvSpPr>
          <p:cNvPr id="26" name="文本框 25"/>
          <p:cNvSpPr txBox="1"/>
          <p:nvPr/>
        </p:nvSpPr>
        <p:spPr>
          <a:xfrm>
            <a:off x="3491880" y="5025531"/>
            <a:ext cx="879336" cy="461665"/>
          </a:xfrm>
          <a:prstGeom prst="rect">
            <a:avLst/>
          </a:prstGeom>
          <a:no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[2,3,4</a:t>
            </a:r>
            <a:r>
              <a:rPr lang="en-US" altLang="zh-CN" sz="2400" kern="0" dirty="0">
                <a:latin typeface="Shonar Bangla" panose="020B0502040204020203" pitchFamily="34" charset="0"/>
                <a:ea typeface="+mn-ea"/>
                <a:cs typeface="Shonar Bangla" panose="020B0502040204020203" pitchFamily="34" charset="0"/>
              </a:rPr>
              <a:t>]</a:t>
            </a:r>
            <a:endParaRPr lang="zh-CN" altLang="en-US" sz="2400" kern="0" dirty="0">
              <a:latin typeface="Shonar Bangla" panose="020B0502040204020203" pitchFamily="34" charset="0"/>
              <a:ea typeface="+mn-ea"/>
              <a:cs typeface="Shonar Bangla" panose="020B0502040204020203" pitchFamily="34" charset="0"/>
            </a:endParaRPr>
          </a:p>
        </p:txBody>
      </p:sp>
      <p:sp>
        <p:nvSpPr>
          <p:cNvPr id="27" name="文本框 26"/>
          <p:cNvSpPr txBox="1"/>
          <p:nvPr/>
        </p:nvSpPr>
        <p:spPr>
          <a:xfrm>
            <a:off x="3707904" y="3135850"/>
            <a:ext cx="2310434" cy="461665"/>
          </a:xfrm>
          <a:prstGeom prst="rect">
            <a:avLst/>
          </a:prstGeom>
          <a:no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Data rate:100Kbps</a:t>
            </a:r>
            <a:endParaRPr lang="zh-CN" altLang="en-US" sz="2400" kern="0" dirty="0">
              <a:latin typeface="Shonar Bangla" panose="020B0502040204020203" pitchFamily="34" charset="0"/>
              <a:ea typeface="+mn-ea"/>
              <a:cs typeface="Shonar Bangla" panose="020B0502040204020203" pitchFamily="34" charset="0"/>
            </a:endParaRPr>
          </a:p>
        </p:txBody>
      </p:sp>
      <p:grpSp>
        <p:nvGrpSpPr>
          <p:cNvPr id="31" name="组合 30"/>
          <p:cNvGrpSpPr/>
          <p:nvPr/>
        </p:nvGrpSpPr>
        <p:grpSpPr>
          <a:xfrm>
            <a:off x="6228184" y="3284984"/>
            <a:ext cx="792088" cy="682835"/>
            <a:chOff x="1907704" y="3284984"/>
            <a:chExt cx="792088" cy="682835"/>
          </a:xfrm>
        </p:grpSpPr>
        <p:sp>
          <p:nvSpPr>
            <p:cNvPr id="32" name="等腰三角形 31"/>
            <p:cNvSpPr/>
            <p:nvPr/>
          </p:nvSpPr>
          <p:spPr>
            <a:xfrm>
              <a:off x="1907704" y="3284984"/>
              <a:ext cx="792088" cy="682835"/>
            </a:xfrm>
            <a:prstGeom prst="triangle">
              <a:avLst/>
            </a:prstGeom>
            <a:solidFill>
              <a:srgbClr val="E3F4E0"/>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2036480" y="35010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47" name="组合 46"/>
          <p:cNvGrpSpPr/>
          <p:nvPr/>
        </p:nvGrpSpPr>
        <p:grpSpPr>
          <a:xfrm>
            <a:off x="5364088" y="3967819"/>
            <a:ext cx="1260140" cy="1549413"/>
            <a:chOff x="5364088" y="3967819"/>
            <a:chExt cx="1260140" cy="1549413"/>
          </a:xfrm>
        </p:grpSpPr>
        <p:grpSp>
          <p:nvGrpSpPr>
            <p:cNvPr id="34" name="组合 33"/>
            <p:cNvGrpSpPr/>
            <p:nvPr/>
          </p:nvGrpSpPr>
          <p:grpSpPr>
            <a:xfrm>
              <a:off x="5364088" y="4941168"/>
              <a:ext cx="648072" cy="576064"/>
              <a:chOff x="1187624" y="5126712"/>
              <a:chExt cx="648072" cy="576064"/>
            </a:xfrm>
          </p:grpSpPr>
          <p:sp>
            <p:nvSpPr>
              <p:cNvPr id="35" name="椭圆 34"/>
              <p:cNvSpPr/>
              <p:nvPr/>
            </p:nvSpPr>
            <p:spPr>
              <a:xfrm>
                <a:off x="1187624" y="5126712"/>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a:off x="1259632" y="52199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S1</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41" name="直接箭头连接符 40"/>
            <p:cNvCxnSpPr>
              <a:stCxn id="32" idx="3"/>
              <a:endCxn id="35" idx="7"/>
            </p:cNvCxnSpPr>
            <p:nvPr/>
          </p:nvCxnSpPr>
          <p:spPr>
            <a:xfrm flipH="1">
              <a:off x="5855789" y="3967819"/>
              <a:ext cx="768439" cy="1057712"/>
            </a:xfrm>
            <a:prstGeom prst="straightConnector1">
              <a:avLst/>
            </a:prstGeom>
            <a:ln w="28575">
              <a:solidFill>
                <a:schemeClr val="accent3">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文本框 44"/>
            <p:cNvSpPr txBox="1"/>
            <p:nvPr/>
          </p:nvSpPr>
          <p:spPr>
            <a:xfrm>
              <a:off x="5981427" y="4311740"/>
              <a:ext cx="534789" cy="461665"/>
            </a:xfrm>
            <a:prstGeom prst="rect">
              <a:avLst/>
            </a:prstGeom>
            <a:solidFill>
              <a:schemeClr val="bg1"/>
            </a:solid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t>
              </a:r>
              <a:r>
                <a:rPr lang="en-US" altLang="zh-CN" sz="2400" kern="0" dirty="0" smtClean="0">
                  <a:latin typeface="Shonar Bangla" panose="020B0502040204020203" pitchFamily="34" charset="0"/>
                  <a:ea typeface="+mn-ea"/>
                  <a:cs typeface="Shonar Bangla" panose="020B0502040204020203" pitchFamily="34" charset="0"/>
                </a:rPr>
                <a:t>1]</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48" name="组合 47"/>
          <p:cNvGrpSpPr/>
          <p:nvPr/>
        </p:nvGrpSpPr>
        <p:grpSpPr>
          <a:xfrm>
            <a:off x="6624228" y="3967819"/>
            <a:ext cx="1260140" cy="1549413"/>
            <a:chOff x="6624228" y="3967819"/>
            <a:chExt cx="1260140" cy="1549413"/>
          </a:xfrm>
        </p:grpSpPr>
        <p:grpSp>
          <p:nvGrpSpPr>
            <p:cNvPr id="37" name="组合 36"/>
            <p:cNvGrpSpPr/>
            <p:nvPr/>
          </p:nvGrpSpPr>
          <p:grpSpPr>
            <a:xfrm>
              <a:off x="7251536" y="4941168"/>
              <a:ext cx="632832" cy="576064"/>
              <a:chOff x="2915816" y="5085184"/>
              <a:chExt cx="632832" cy="576064"/>
            </a:xfrm>
          </p:grpSpPr>
          <p:sp>
            <p:nvSpPr>
              <p:cNvPr id="38" name="椭圆 37"/>
              <p:cNvSpPr/>
              <p:nvPr/>
            </p:nvSpPr>
            <p:spPr>
              <a:xfrm>
                <a:off x="2915816" y="5085184"/>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2972584" y="5173310"/>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S2</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43" name="直接箭头连接符 42"/>
            <p:cNvCxnSpPr>
              <a:stCxn id="32" idx="3"/>
              <a:endCxn id="38" idx="1"/>
            </p:cNvCxnSpPr>
            <p:nvPr/>
          </p:nvCxnSpPr>
          <p:spPr>
            <a:xfrm>
              <a:off x="6624228" y="3967819"/>
              <a:ext cx="711671" cy="1057712"/>
            </a:xfrm>
            <a:prstGeom prst="straightConnector1">
              <a:avLst/>
            </a:prstGeom>
            <a:ln w="28575">
              <a:solidFill>
                <a:schemeClr val="accent3">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文本框 45"/>
            <p:cNvSpPr txBox="1"/>
            <p:nvPr/>
          </p:nvSpPr>
          <p:spPr>
            <a:xfrm>
              <a:off x="6757548" y="4311740"/>
              <a:ext cx="534789" cy="461665"/>
            </a:xfrm>
            <a:prstGeom prst="rect">
              <a:avLst/>
            </a:prstGeom>
            <a:solidFill>
              <a:schemeClr val="bg1"/>
            </a:solid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[3]</a:t>
              </a:r>
              <a:endParaRPr lang="zh-CN" altLang="en-US" sz="2400" kern="0" dirty="0">
                <a:latin typeface="Shonar Bangla" panose="020B0502040204020203" pitchFamily="34" charset="0"/>
                <a:ea typeface="+mn-ea"/>
                <a:cs typeface="Shonar Bangla" panose="020B0502040204020203" pitchFamily="34" charset="0"/>
              </a:endParaRPr>
            </a:p>
          </p:txBody>
        </p:sp>
      </p:grpSp>
    </p:spTree>
    <p:extLst>
      <p:ext uri="{BB962C8B-B14F-4D97-AF65-F5344CB8AC3E}">
        <p14:creationId xmlns:p14="http://schemas.microsoft.com/office/powerpoint/2010/main" val="33002966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4</a:t>
            </a:fld>
            <a:endParaRPr lang="en-US" altLang="zh-CN"/>
          </a:p>
        </p:txBody>
      </p:sp>
      <p:sp>
        <p:nvSpPr>
          <p:cNvPr id="15" name="Rectangle 2"/>
          <p:cNvSpPr txBox="1">
            <a:spLocks noChangeArrowheads="1"/>
          </p:cNvSpPr>
          <p:nvPr/>
        </p:nvSpPr>
        <p:spPr bwMode="auto">
          <a:xfrm>
            <a:off x="2123728"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Cooperative Relay</a:t>
            </a:r>
            <a:endParaRPr lang="zh-CN" altLang="en-US" sz="5000" dirty="0">
              <a:solidFill>
                <a:schemeClr val="tx2"/>
              </a:solidFill>
              <a:latin typeface="+mj-lt"/>
              <a:ea typeface="+mj-ea"/>
              <a:cs typeface="+mj-cs"/>
            </a:endParaRPr>
          </a:p>
        </p:txBody>
      </p:sp>
      <p:sp>
        <p:nvSpPr>
          <p:cNvPr id="7" name="Rectangle 2"/>
          <p:cNvSpPr txBox="1">
            <a:spLocks noChangeArrowheads="1"/>
          </p:cNvSpPr>
          <p:nvPr/>
        </p:nvSpPr>
        <p:spPr bwMode="auto">
          <a:xfrm>
            <a:off x="467544" y="1490071"/>
            <a:ext cx="8238320" cy="4641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Cooperative relay scheme</a:t>
            </a:r>
            <a:endParaRPr lang="en-US" altLang="zh-CN" sz="2400" kern="0" dirty="0" smtClean="0">
              <a:latin typeface="Shonar Bangla" panose="020B0502040204020203" pitchFamily="34" charset="0"/>
              <a:cs typeface="Shonar Bangla" panose="020B0502040204020203" pitchFamily="34" charset="0"/>
            </a:endParaRPr>
          </a:p>
        </p:txBody>
      </p:sp>
      <p:grpSp>
        <p:nvGrpSpPr>
          <p:cNvPr id="2" name="组合 1"/>
          <p:cNvGrpSpPr/>
          <p:nvPr/>
        </p:nvGrpSpPr>
        <p:grpSpPr>
          <a:xfrm>
            <a:off x="1043608" y="2492896"/>
            <a:ext cx="2520280" cy="2232248"/>
            <a:chOff x="1043608" y="2492896"/>
            <a:chExt cx="2520280" cy="2232248"/>
          </a:xfrm>
        </p:grpSpPr>
        <p:grpSp>
          <p:nvGrpSpPr>
            <p:cNvPr id="8" name="组合 7"/>
            <p:cNvGrpSpPr/>
            <p:nvPr/>
          </p:nvGrpSpPr>
          <p:grpSpPr>
            <a:xfrm>
              <a:off x="1907704" y="2492896"/>
              <a:ext cx="792088" cy="682835"/>
              <a:chOff x="1907704" y="3284984"/>
              <a:chExt cx="792088" cy="682835"/>
            </a:xfrm>
          </p:grpSpPr>
          <p:sp>
            <p:nvSpPr>
              <p:cNvPr id="9" name="等腰三角形 8"/>
              <p:cNvSpPr/>
              <p:nvPr/>
            </p:nvSpPr>
            <p:spPr>
              <a:xfrm>
                <a:off x="1907704" y="3284984"/>
                <a:ext cx="792088" cy="682835"/>
              </a:xfrm>
              <a:prstGeom prst="triangle">
                <a:avLst/>
              </a:prstGeom>
              <a:solidFill>
                <a:srgbClr val="E3F4E0"/>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036480" y="35010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12" name="组合 11"/>
            <p:cNvGrpSpPr/>
            <p:nvPr/>
          </p:nvGrpSpPr>
          <p:grpSpPr>
            <a:xfrm>
              <a:off x="1043608" y="4149080"/>
              <a:ext cx="648072" cy="576064"/>
              <a:chOff x="1187624" y="5126712"/>
              <a:chExt cx="648072" cy="576064"/>
            </a:xfrm>
          </p:grpSpPr>
          <p:sp>
            <p:nvSpPr>
              <p:cNvPr id="17" name="椭圆 16"/>
              <p:cNvSpPr/>
              <p:nvPr/>
            </p:nvSpPr>
            <p:spPr>
              <a:xfrm>
                <a:off x="1187624" y="5126712"/>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1259632" y="52199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S1</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14" name="直接箭头连接符 13"/>
            <p:cNvCxnSpPr>
              <a:stCxn id="9" idx="3"/>
              <a:endCxn id="17" idx="7"/>
            </p:cNvCxnSpPr>
            <p:nvPr/>
          </p:nvCxnSpPr>
          <p:spPr>
            <a:xfrm flipH="1">
              <a:off x="1535309" y="3175731"/>
              <a:ext cx="768439" cy="1057712"/>
            </a:xfrm>
            <a:prstGeom prst="straightConnector1">
              <a:avLst/>
            </a:prstGeom>
            <a:ln w="28575">
              <a:solidFill>
                <a:schemeClr val="accent3">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1660947" y="3519652"/>
              <a:ext cx="534789" cy="461665"/>
            </a:xfrm>
            <a:prstGeom prst="rect">
              <a:avLst/>
            </a:prstGeom>
            <a:solidFill>
              <a:schemeClr val="bg1"/>
            </a:solid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t>
              </a:r>
              <a:r>
                <a:rPr lang="en-US" altLang="zh-CN" sz="2400" kern="0" dirty="0" smtClean="0">
                  <a:latin typeface="Shonar Bangla" panose="020B0502040204020203" pitchFamily="34" charset="0"/>
                  <a:ea typeface="+mn-ea"/>
                  <a:cs typeface="Shonar Bangla" panose="020B0502040204020203" pitchFamily="34" charset="0"/>
                </a:rPr>
                <a:t>1]</a:t>
              </a:r>
              <a:endParaRPr lang="zh-CN" altLang="en-US" sz="2400" kern="0" dirty="0">
                <a:latin typeface="Shonar Bangla" panose="020B0502040204020203" pitchFamily="34" charset="0"/>
                <a:ea typeface="+mn-ea"/>
                <a:cs typeface="Shonar Bangla" panose="020B0502040204020203" pitchFamily="34" charset="0"/>
              </a:endParaRPr>
            </a:p>
          </p:txBody>
        </p:sp>
        <p:grpSp>
          <p:nvGrpSpPr>
            <p:cNvPr id="20" name="组合 19"/>
            <p:cNvGrpSpPr/>
            <p:nvPr/>
          </p:nvGrpSpPr>
          <p:grpSpPr>
            <a:xfrm>
              <a:off x="2931056" y="4149080"/>
              <a:ext cx="632832" cy="576064"/>
              <a:chOff x="2915816" y="5085184"/>
              <a:chExt cx="632832" cy="576064"/>
            </a:xfrm>
          </p:grpSpPr>
          <p:sp>
            <p:nvSpPr>
              <p:cNvPr id="23" name="椭圆 22"/>
              <p:cNvSpPr/>
              <p:nvPr/>
            </p:nvSpPr>
            <p:spPr>
              <a:xfrm>
                <a:off x="2915816" y="5085184"/>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2972584" y="5173310"/>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S2</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21" name="直接箭头连接符 20"/>
            <p:cNvCxnSpPr>
              <a:stCxn id="9" idx="3"/>
              <a:endCxn id="23" idx="1"/>
            </p:cNvCxnSpPr>
            <p:nvPr/>
          </p:nvCxnSpPr>
          <p:spPr>
            <a:xfrm>
              <a:off x="2303748" y="3175731"/>
              <a:ext cx="711671" cy="1057712"/>
            </a:xfrm>
            <a:prstGeom prst="straightConnector1">
              <a:avLst/>
            </a:prstGeom>
            <a:ln w="28575">
              <a:solidFill>
                <a:schemeClr val="accent3">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2411760" y="3519652"/>
              <a:ext cx="686363" cy="461665"/>
            </a:xfrm>
            <a:prstGeom prst="rect">
              <a:avLst/>
            </a:prstGeom>
            <a:solidFill>
              <a:schemeClr val="bg1"/>
            </a:solid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[3,4]</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26" name="直接箭头连接符 25"/>
          <p:cNvCxnSpPr/>
          <p:nvPr/>
        </p:nvCxnSpPr>
        <p:spPr>
          <a:xfrm>
            <a:off x="4355976" y="2924944"/>
            <a:ext cx="3528392" cy="0"/>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4572000" y="2567567"/>
            <a:ext cx="576064" cy="357377"/>
          </a:xfrm>
          <a:prstGeom prst="rect">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6156176" y="2567567"/>
            <a:ext cx="576064" cy="357377"/>
          </a:xfrm>
          <a:prstGeom prst="rect">
            <a:avLst/>
          </a:prstGeom>
          <a:pattFill prst="dkHorz">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6948264" y="2567567"/>
            <a:ext cx="576064" cy="357377"/>
          </a:xfrm>
          <a:prstGeom prst="rect">
            <a:avLst/>
          </a:prstGeom>
          <a:pattFill prst="dash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4586704" y="2142058"/>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CH1</a:t>
            </a:r>
            <a:endParaRPr lang="zh-CN" altLang="en-US" sz="2000" kern="0" dirty="0">
              <a:latin typeface="Shonar Bangla" panose="020B0502040204020203" pitchFamily="34" charset="0"/>
              <a:ea typeface="+mn-ea"/>
              <a:cs typeface="Shonar Bangla" panose="020B0502040204020203" pitchFamily="34" charset="0"/>
            </a:endParaRPr>
          </a:p>
        </p:txBody>
      </p:sp>
      <p:sp>
        <p:nvSpPr>
          <p:cNvPr id="35" name="文本框 34"/>
          <p:cNvSpPr txBox="1"/>
          <p:nvPr/>
        </p:nvSpPr>
        <p:spPr>
          <a:xfrm>
            <a:off x="5364088" y="2149554"/>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CH2</a:t>
            </a:r>
            <a:endParaRPr lang="zh-CN" altLang="en-US" sz="2000" kern="0" dirty="0">
              <a:latin typeface="Shonar Bangla" panose="020B0502040204020203" pitchFamily="34" charset="0"/>
              <a:ea typeface="+mn-ea"/>
              <a:cs typeface="Shonar Bangla" panose="020B0502040204020203" pitchFamily="34" charset="0"/>
            </a:endParaRPr>
          </a:p>
        </p:txBody>
      </p:sp>
      <p:sp>
        <p:nvSpPr>
          <p:cNvPr id="36" name="文本框 35"/>
          <p:cNvSpPr txBox="1"/>
          <p:nvPr/>
        </p:nvSpPr>
        <p:spPr>
          <a:xfrm>
            <a:off x="6156176" y="2149554"/>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CH3</a:t>
            </a:r>
            <a:endParaRPr lang="zh-CN" altLang="en-US" sz="2000" kern="0" dirty="0">
              <a:latin typeface="Shonar Bangla" panose="020B0502040204020203" pitchFamily="34" charset="0"/>
              <a:ea typeface="+mn-ea"/>
              <a:cs typeface="Shonar Bangla" panose="020B0502040204020203" pitchFamily="34" charset="0"/>
            </a:endParaRPr>
          </a:p>
        </p:txBody>
      </p:sp>
      <p:sp>
        <p:nvSpPr>
          <p:cNvPr id="37" name="文本框 36"/>
          <p:cNvSpPr txBox="1"/>
          <p:nvPr/>
        </p:nvSpPr>
        <p:spPr>
          <a:xfrm>
            <a:off x="6948264" y="2142058"/>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CH4</a:t>
            </a:r>
            <a:endParaRPr lang="zh-CN" altLang="en-US" sz="2000" kern="0" dirty="0">
              <a:latin typeface="Shonar Bangla" panose="020B0502040204020203" pitchFamily="34" charset="0"/>
              <a:ea typeface="+mn-ea"/>
              <a:cs typeface="Shonar Bangla" panose="020B0502040204020203" pitchFamily="34" charset="0"/>
            </a:endParaRPr>
          </a:p>
        </p:txBody>
      </p:sp>
      <p:cxnSp>
        <p:nvCxnSpPr>
          <p:cNvPr id="38" name="直接箭头连接符 37"/>
          <p:cNvCxnSpPr/>
          <p:nvPr/>
        </p:nvCxnSpPr>
        <p:spPr>
          <a:xfrm>
            <a:off x="4355976" y="3861048"/>
            <a:ext cx="3528392" cy="0"/>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5364088" y="3503671"/>
            <a:ext cx="576064" cy="357377"/>
          </a:xfrm>
          <a:prstGeom prst="rect">
            <a:avLst/>
          </a:prstGeom>
          <a:pattFill prst="dk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6156176" y="3503671"/>
            <a:ext cx="576064" cy="357377"/>
          </a:xfrm>
          <a:prstGeom prst="rect">
            <a:avLst/>
          </a:prstGeom>
          <a:pattFill prst="dkHorz">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6948264" y="3503671"/>
            <a:ext cx="576064" cy="357377"/>
          </a:xfrm>
          <a:prstGeom prst="rect">
            <a:avLst/>
          </a:prstGeom>
          <a:pattFill prst="dash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箭头连接符 42"/>
          <p:cNvCxnSpPr/>
          <p:nvPr/>
        </p:nvCxnSpPr>
        <p:spPr>
          <a:xfrm>
            <a:off x="4355976" y="4725144"/>
            <a:ext cx="3528392" cy="0"/>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4572000" y="4367767"/>
            <a:ext cx="576064" cy="357377"/>
          </a:xfrm>
          <a:prstGeom prst="rect">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5364088" y="4367767"/>
            <a:ext cx="576064" cy="357377"/>
          </a:xfrm>
          <a:prstGeom prst="rect">
            <a:avLst/>
          </a:prstGeom>
          <a:pattFill prst="dk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9" name="直接箭头连接符 48"/>
          <p:cNvCxnSpPr/>
          <p:nvPr/>
        </p:nvCxnSpPr>
        <p:spPr>
          <a:xfrm>
            <a:off x="4788024" y="2924944"/>
            <a:ext cx="0" cy="1442823"/>
          </a:xfrm>
          <a:prstGeom prst="straightConnector1">
            <a:avLst/>
          </a:prstGeom>
          <a:ln w="190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a:off x="6444208" y="2924944"/>
            <a:ext cx="0" cy="578727"/>
          </a:xfrm>
          <a:prstGeom prst="straightConnector1">
            <a:avLst/>
          </a:prstGeom>
          <a:ln w="190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a:off x="7236296" y="2924944"/>
            <a:ext cx="0" cy="578727"/>
          </a:xfrm>
          <a:prstGeom prst="straightConnector1">
            <a:avLst/>
          </a:prstGeom>
          <a:ln w="190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5" name="文本框 54"/>
          <p:cNvSpPr txBox="1"/>
          <p:nvPr/>
        </p:nvSpPr>
        <p:spPr>
          <a:xfrm>
            <a:off x="3794616" y="2515422"/>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sp>
        <p:nvSpPr>
          <p:cNvPr id="56" name="文本框 55"/>
          <p:cNvSpPr txBox="1"/>
          <p:nvPr/>
        </p:nvSpPr>
        <p:spPr>
          <a:xfrm>
            <a:off x="3794616" y="4376894"/>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S1</a:t>
            </a:r>
            <a:endParaRPr lang="zh-CN" altLang="en-US" sz="2400" kern="0" dirty="0">
              <a:latin typeface="Shonar Bangla" panose="020B0502040204020203" pitchFamily="34" charset="0"/>
              <a:ea typeface="+mn-ea"/>
              <a:cs typeface="Shonar Bangla" panose="020B0502040204020203" pitchFamily="34" charset="0"/>
            </a:endParaRPr>
          </a:p>
        </p:txBody>
      </p:sp>
      <p:sp>
        <p:nvSpPr>
          <p:cNvPr id="57" name="文本框 56"/>
          <p:cNvSpPr txBox="1"/>
          <p:nvPr/>
        </p:nvSpPr>
        <p:spPr>
          <a:xfrm>
            <a:off x="3815772" y="3459480"/>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S2</a:t>
            </a:r>
            <a:endParaRPr lang="zh-CN" altLang="en-US" sz="2400" kern="0" dirty="0">
              <a:latin typeface="Shonar Bangla" panose="020B0502040204020203" pitchFamily="34" charset="0"/>
              <a:ea typeface="+mn-ea"/>
              <a:cs typeface="Shonar Bangla" panose="020B0502040204020203" pitchFamily="34" charset="0"/>
            </a:endParaRPr>
          </a:p>
        </p:txBody>
      </p:sp>
      <p:sp>
        <p:nvSpPr>
          <p:cNvPr id="58" name="文本框 57"/>
          <p:cNvSpPr txBox="1"/>
          <p:nvPr/>
        </p:nvSpPr>
        <p:spPr>
          <a:xfrm>
            <a:off x="7236296" y="3028891"/>
            <a:ext cx="1080119"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own data</a:t>
            </a:r>
            <a:endParaRPr lang="zh-CN" altLang="en-US" sz="2000" kern="0" dirty="0">
              <a:latin typeface="Shonar Bangla" panose="020B0502040204020203" pitchFamily="34" charset="0"/>
              <a:ea typeface="+mn-ea"/>
              <a:cs typeface="Shonar Bangla" panose="020B0502040204020203" pitchFamily="34" charset="0"/>
            </a:endParaRPr>
          </a:p>
        </p:txBody>
      </p:sp>
      <p:sp>
        <p:nvSpPr>
          <p:cNvPr id="59" name="文本框 58"/>
          <p:cNvSpPr txBox="1"/>
          <p:nvPr/>
        </p:nvSpPr>
        <p:spPr>
          <a:xfrm>
            <a:off x="5420094" y="3073139"/>
            <a:ext cx="1220440"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data for S1</a:t>
            </a:r>
            <a:endParaRPr lang="zh-CN" altLang="en-US" sz="2000" kern="0" dirty="0">
              <a:latin typeface="Shonar Bangla" panose="020B0502040204020203" pitchFamily="34" charset="0"/>
              <a:ea typeface="+mn-ea"/>
              <a:cs typeface="Shonar Bangla" panose="020B0502040204020203" pitchFamily="34" charset="0"/>
            </a:endParaRPr>
          </a:p>
        </p:txBody>
      </p:sp>
    </p:spTree>
    <p:extLst>
      <p:ext uri="{BB962C8B-B14F-4D97-AF65-F5344CB8AC3E}">
        <p14:creationId xmlns:p14="http://schemas.microsoft.com/office/powerpoint/2010/main" val="28112470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5</a:t>
            </a:fld>
            <a:endParaRPr lang="en-US" altLang="zh-CN"/>
          </a:p>
        </p:txBody>
      </p:sp>
      <p:sp>
        <p:nvSpPr>
          <p:cNvPr id="15" name="Rectangle 2"/>
          <p:cNvSpPr txBox="1">
            <a:spLocks noChangeArrowheads="1"/>
          </p:cNvSpPr>
          <p:nvPr/>
        </p:nvSpPr>
        <p:spPr bwMode="auto">
          <a:xfrm>
            <a:off x="2123728"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Cooperative Relay</a:t>
            </a:r>
            <a:endParaRPr lang="zh-CN" altLang="en-US" sz="5000" dirty="0">
              <a:solidFill>
                <a:schemeClr val="tx2"/>
              </a:solidFill>
              <a:latin typeface="+mj-lt"/>
              <a:ea typeface="+mj-ea"/>
              <a:cs typeface="+mj-cs"/>
            </a:endParaRPr>
          </a:p>
        </p:txBody>
      </p:sp>
      <p:sp>
        <p:nvSpPr>
          <p:cNvPr id="7" name="Rectangle 2"/>
          <p:cNvSpPr txBox="1">
            <a:spLocks noChangeArrowheads="1"/>
          </p:cNvSpPr>
          <p:nvPr/>
        </p:nvSpPr>
        <p:spPr bwMode="auto">
          <a:xfrm>
            <a:off x="467544" y="1490071"/>
            <a:ext cx="8238320" cy="4641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Cooperative relay scheme</a:t>
            </a:r>
            <a:endParaRPr lang="en-US" altLang="zh-CN" sz="2400" kern="0" dirty="0" smtClean="0">
              <a:latin typeface="Shonar Bangla" panose="020B0502040204020203" pitchFamily="34" charset="0"/>
              <a:cs typeface="Shonar Bangla" panose="020B0502040204020203" pitchFamily="34" charset="0"/>
            </a:endParaRPr>
          </a:p>
        </p:txBody>
      </p:sp>
      <p:cxnSp>
        <p:nvCxnSpPr>
          <p:cNvPr id="26" name="直接箭头连接符 25"/>
          <p:cNvCxnSpPr/>
          <p:nvPr/>
        </p:nvCxnSpPr>
        <p:spPr>
          <a:xfrm>
            <a:off x="4355976" y="2924944"/>
            <a:ext cx="3528392" cy="0"/>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4572000" y="2567567"/>
            <a:ext cx="576064" cy="357377"/>
          </a:xfrm>
          <a:prstGeom prst="rect">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6156176" y="2567567"/>
            <a:ext cx="576064" cy="357377"/>
          </a:xfrm>
          <a:prstGeom prst="rect">
            <a:avLst/>
          </a:prstGeom>
          <a:pattFill prst="dkHorz">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p:cNvSpPr/>
          <p:nvPr/>
        </p:nvSpPr>
        <p:spPr>
          <a:xfrm>
            <a:off x="6948264" y="2567567"/>
            <a:ext cx="576064" cy="357377"/>
          </a:xfrm>
          <a:prstGeom prst="rect">
            <a:avLst/>
          </a:prstGeom>
          <a:pattFill prst="dash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4586704" y="2142058"/>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CH1</a:t>
            </a:r>
            <a:endParaRPr lang="zh-CN" altLang="en-US" sz="2000" kern="0" dirty="0">
              <a:latin typeface="Shonar Bangla" panose="020B0502040204020203" pitchFamily="34" charset="0"/>
              <a:ea typeface="+mn-ea"/>
              <a:cs typeface="Shonar Bangla" panose="020B0502040204020203" pitchFamily="34" charset="0"/>
            </a:endParaRPr>
          </a:p>
        </p:txBody>
      </p:sp>
      <p:sp>
        <p:nvSpPr>
          <p:cNvPr id="35" name="文本框 34"/>
          <p:cNvSpPr txBox="1"/>
          <p:nvPr/>
        </p:nvSpPr>
        <p:spPr>
          <a:xfrm>
            <a:off x="5364088" y="2149554"/>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CH2</a:t>
            </a:r>
            <a:endParaRPr lang="zh-CN" altLang="en-US" sz="2000" kern="0" dirty="0">
              <a:latin typeface="Shonar Bangla" panose="020B0502040204020203" pitchFamily="34" charset="0"/>
              <a:ea typeface="+mn-ea"/>
              <a:cs typeface="Shonar Bangla" panose="020B0502040204020203" pitchFamily="34" charset="0"/>
            </a:endParaRPr>
          </a:p>
        </p:txBody>
      </p:sp>
      <p:sp>
        <p:nvSpPr>
          <p:cNvPr id="36" name="文本框 35"/>
          <p:cNvSpPr txBox="1"/>
          <p:nvPr/>
        </p:nvSpPr>
        <p:spPr>
          <a:xfrm>
            <a:off x="6156176" y="2149554"/>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CH3</a:t>
            </a:r>
            <a:endParaRPr lang="zh-CN" altLang="en-US" sz="2000" kern="0" dirty="0">
              <a:latin typeface="Shonar Bangla" panose="020B0502040204020203" pitchFamily="34" charset="0"/>
              <a:ea typeface="+mn-ea"/>
              <a:cs typeface="Shonar Bangla" panose="020B0502040204020203" pitchFamily="34" charset="0"/>
            </a:endParaRPr>
          </a:p>
        </p:txBody>
      </p:sp>
      <p:sp>
        <p:nvSpPr>
          <p:cNvPr id="37" name="文本框 36"/>
          <p:cNvSpPr txBox="1"/>
          <p:nvPr/>
        </p:nvSpPr>
        <p:spPr>
          <a:xfrm>
            <a:off x="6948264" y="2142058"/>
            <a:ext cx="792088"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CH4</a:t>
            </a:r>
            <a:endParaRPr lang="zh-CN" altLang="en-US" sz="2000" kern="0" dirty="0">
              <a:latin typeface="Shonar Bangla" panose="020B0502040204020203" pitchFamily="34" charset="0"/>
              <a:ea typeface="+mn-ea"/>
              <a:cs typeface="Shonar Bangla" panose="020B0502040204020203" pitchFamily="34" charset="0"/>
            </a:endParaRPr>
          </a:p>
        </p:txBody>
      </p:sp>
      <p:cxnSp>
        <p:nvCxnSpPr>
          <p:cNvPr id="38" name="直接箭头连接符 37"/>
          <p:cNvCxnSpPr/>
          <p:nvPr/>
        </p:nvCxnSpPr>
        <p:spPr>
          <a:xfrm>
            <a:off x="4355976" y="3861048"/>
            <a:ext cx="3528392" cy="0"/>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5364088" y="3503671"/>
            <a:ext cx="576064" cy="357377"/>
          </a:xfrm>
          <a:prstGeom prst="rect">
            <a:avLst/>
          </a:prstGeom>
          <a:pattFill prst="dk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6156176" y="3503671"/>
            <a:ext cx="576064" cy="357377"/>
          </a:xfrm>
          <a:prstGeom prst="rect">
            <a:avLst/>
          </a:prstGeom>
          <a:pattFill prst="dkHorz">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6948264" y="3503671"/>
            <a:ext cx="576064" cy="357377"/>
          </a:xfrm>
          <a:prstGeom prst="rect">
            <a:avLst/>
          </a:prstGeom>
          <a:pattFill prst="dash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箭头连接符 42"/>
          <p:cNvCxnSpPr/>
          <p:nvPr/>
        </p:nvCxnSpPr>
        <p:spPr>
          <a:xfrm>
            <a:off x="4355976" y="4725144"/>
            <a:ext cx="3528392" cy="0"/>
          </a:xfrm>
          <a:prstGeom prst="straightConnector1">
            <a:avLst/>
          </a:prstGeom>
          <a:ln>
            <a:solidFill>
              <a:schemeClr val="accent6">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4572000" y="4367767"/>
            <a:ext cx="576064" cy="357377"/>
          </a:xfrm>
          <a:prstGeom prst="rect">
            <a:avLst/>
          </a:prstGeom>
          <a:solidFill>
            <a:schemeClr val="accent2">
              <a:lumMod val="20000"/>
              <a:lumOff val="8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5364088" y="4367767"/>
            <a:ext cx="576064" cy="357377"/>
          </a:xfrm>
          <a:prstGeom prst="rect">
            <a:avLst/>
          </a:prstGeom>
          <a:pattFill prst="dkVert">
            <a:fgClr>
              <a:schemeClr val="accent2">
                <a:lumMod val="20000"/>
                <a:lumOff val="80000"/>
              </a:schemeClr>
            </a:fgClr>
            <a:bgClr>
              <a:schemeClr val="bg1"/>
            </a:bgClr>
          </a:patt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9" name="直接箭头连接符 48"/>
          <p:cNvCxnSpPr/>
          <p:nvPr/>
        </p:nvCxnSpPr>
        <p:spPr>
          <a:xfrm>
            <a:off x="4788024" y="2924944"/>
            <a:ext cx="0" cy="1442823"/>
          </a:xfrm>
          <a:prstGeom prst="straightConnector1">
            <a:avLst/>
          </a:prstGeom>
          <a:ln w="190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a:off x="6444208" y="2924944"/>
            <a:ext cx="0" cy="578727"/>
          </a:xfrm>
          <a:prstGeom prst="straightConnector1">
            <a:avLst/>
          </a:prstGeom>
          <a:ln w="190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a:off x="7236296" y="2924944"/>
            <a:ext cx="0" cy="578727"/>
          </a:xfrm>
          <a:prstGeom prst="straightConnector1">
            <a:avLst/>
          </a:prstGeom>
          <a:ln w="190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1043608" y="2492896"/>
            <a:ext cx="2520280" cy="2232248"/>
            <a:chOff x="1043608" y="2492896"/>
            <a:chExt cx="2520280" cy="2232248"/>
          </a:xfrm>
        </p:grpSpPr>
        <p:grpSp>
          <p:nvGrpSpPr>
            <p:cNvPr id="39" name="组合 38"/>
            <p:cNvGrpSpPr/>
            <p:nvPr/>
          </p:nvGrpSpPr>
          <p:grpSpPr>
            <a:xfrm>
              <a:off x="1907704" y="2492896"/>
              <a:ext cx="792088" cy="682835"/>
              <a:chOff x="1907704" y="3284984"/>
              <a:chExt cx="792088" cy="682835"/>
            </a:xfrm>
          </p:grpSpPr>
          <p:sp>
            <p:nvSpPr>
              <p:cNvPr id="46" name="等腰三角形 45"/>
              <p:cNvSpPr/>
              <p:nvPr/>
            </p:nvSpPr>
            <p:spPr>
              <a:xfrm>
                <a:off x="1907704" y="3284984"/>
                <a:ext cx="792088" cy="682835"/>
              </a:xfrm>
              <a:prstGeom prst="triangle">
                <a:avLst/>
              </a:prstGeom>
              <a:solidFill>
                <a:srgbClr val="E3F4E0"/>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2036480" y="35010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48" name="组合 47"/>
            <p:cNvGrpSpPr/>
            <p:nvPr/>
          </p:nvGrpSpPr>
          <p:grpSpPr>
            <a:xfrm>
              <a:off x="1043608" y="4149080"/>
              <a:ext cx="648072" cy="576064"/>
              <a:chOff x="1187624" y="5126712"/>
              <a:chExt cx="648072" cy="576064"/>
            </a:xfrm>
          </p:grpSpPr>
          <p:sp>
            <p:nvSpPr>
              <p:cNvPr id="50" name="椭圆 49"/>
              <p:cNvSpPr/>
              <p:nvPr/>
            </p:nvSpPr>
            <p:spPr>
              <a:xfrm>
                <a:off x="1187624" y="5126712"/>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文本框 50"/>
              <p:cNvSpPr txBox="1"/>
              <p:nvPr/>
            </p:nvSpPr>
            <p:spPr>
              <a:xfrm>
                <a:off x="1259632" y="52199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S1</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52" name="直接箭头连接符 51"/>
            <p:cNvCxnSpPr>
              <a:stCxn id="46" idx="3"/>
              <a:endCxn id="50" idx="7"/>
            </p:cNvCxnSpPr>
            <p:nvPr/>
          </p:nvCxnSpPr>
          <p:spPr>
            <a:xfrm flipH="1">
              <a:off x="1535309" y="3175731"/>
              <a:ext cx="768439" cy="1057712"/>
            </a:xfrm>
            <a:prstGeom prst="straightConnector1">
              <a:avLst/>
            </a:prstGeom>
            <a:ln w="28575">
              <a:solidFill>
                <a:schemeClr val="accent3">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5" name="文本框 54"/>
            <p:cNvSpPr txBox="1"/>
            <p:nvPr/>
          </p:nvSpPr>
          <p:spPr>
            <a:xfrm>
              <a:off x="1660947" y="3519652"/>
              <a:ext cx="534789" cy="461665"/>
            </a:xfrm>
            <a:prstGeom prst="rect">
              <a:avLst/>
            </a:prstGeom>
            <a:solidFill>
              <a:schemeClr val="bg1"/>
            </a:solid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t>
              </a:r>
              <a:r>
                <a:rPr lang="en-US" altLang="zh-CN" sz="2400" kern="0" dirty="0" smtClean="0">
                  <a:latin typeface="Shonar Bangla" panose="020B0502040204020203" pitchFamily="34" charset="0"/>
                  <a:ea typeface="+mn-ea"/>
                  <a:cs typeface="Shonar Bangla" panose="020B0502040204020203" pitchFamily="34" charset="0"/>
                </a:rPr>
                <a:t>1]</a:t>
              </a:r>
              <a:endParaRPr lang="zh-CN" altLang="en-US" sz="2400" kern="0" dirty="0">
                <a:latin typeface="Shonar Bangla" panose="020B0502040204020203" pitchFamily="34" charset="0"/>
                <a:ea typeface="+mn-ea"/>
                <a:cs typeface="Shonar Bangla" panose="020B0502040204020203" pitchFamily="34" charset="0"/>
              </a:endParaRPr>
            </a:p>
          </p:txBody>
        </p:sp>
        <p:grpSp>
          <p:nvGrpSpPr>
            <p:cNvPr id="56" name="组合 55"/>
            <p:cNvGrpSpPr/>
            <p:nvPr/>
          </p:nvGrpSpPr>
          <p:grpSpPr>
            <a:xfrm>
              <a:off x="2931056" y="4149080"/>
              <a:ext cx="632832" cy="576064"/>
              <a:chOff x="2915816" y="5085184"/>
              <a:chExt cx="632832" cy="576064"/>
            </a:xfrm>
          </p:grpSpPr>
          <p:sp>
            <p:nvSpPr>
              <p:cNvPr id="57" name="椭圆 56"/>
              <p:cNvSpPr/>
              <p:nvPr/>
            </p:nvSpPr>
            <p:spPr>
              <a:xfrm>
                <a:off x="2915816" y="5085184"/>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文本框 57"/>
              <p:cNvSpPr txBox="1"/>
              <p:nvPr/>
            </p:nvSpPr>
            <p:spPr>
              <a:xfrm>
                <a:off x="2972584" y="5173310"/>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S2</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3" name="直接箭头连接符 2"/>
            <p:cNvCxnSpPr>
              <a:stCxn id="57" idx="2"/>
              <a:endCxn id="50" idx="6"/>
            </p:cNvCxnSpPr>
            <p:nvPr/>
          </p:nvCxnSpPr>
          <p:spPr>
            <a:xfrm flipH="1">
              <a:off x="1619672" y="4437112"/>
              <a:ext cx="1311384" cy="0"/>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9" name="文本框 58"/>
            <p:cNvSpPr txBox="1"/>
            <p:nvPr/>
          </p:nvSpPr>
          <p:spPr>
            <a:xfrm>
              <a:off x="2082200" y="4233443"/>
              <a:ext cx="534789" cy="461665"/>
            </a:xfrm>
            <a:prstGeom prst="rect">
              <a:avLst/>
            </a:prstGeom>
            <a:solidFill>
              <a:schemeClr val="bg1"/>
            </a:solid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[2]</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5" name="直接箭头连接符 4"/>
          <p:cNvCxnSpPr/>
          <p:nvPr/>
        </p:nvCxnSpPr>
        <p:spPr>
          <a:xfrm>
            <a:off x="4932040" y="2939752"/>
            <a:ext cx="0" cy="1428015"/>
          </a:xfrm>
          <a:prstGeom prst="straightConnector1">
            <a:avLst/>
          </a:prstGeom>
          <a:ln w="19050">
            <a:solidFill>
              <a:schemeClr val="accent6">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stCxn id="40" idx="2"/>
            <a:endCxn id="45" idx="0"/>
          </p:cNvCxnSpPr>
          <p:nvPr/>
        </p:nvCxnSpPr>
        <p:spPr>
          <a:xfrm>
            <a:off x="5652120" y="3861048"/>
            <a:ext cx="0" cy="506719"/>
          </a:xfrm>
          <a:prstGeom prst="straightConnector1">
            <a:avLst/>
          </a:prstGeom>
          <a:ln w="19050">
            <a:solidFill>
              <a:schemeClr val="accent6">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0" name="文本框 59"/>
          <p:cNvSpPr txBox="1"/>
          <p:nvPr/>
        </p:nvSpPr>
        <p:spPr>
          <a:xfrm>
            <a:off x="3794616" y="2515422"/>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sp>
        <p:nvSpPr>
          <p:cNvPr id="61" name="文本框 60"/>
          <p:cNvSpPr txBox="1"/>
          <p:nvPr/>
        </p:nvSpPr>
        <p:spPr>
          <a:xfrm>
            <a:off x="3794616" y="4376894"/>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S1</a:t>
            </a:r>
            <a:endParaRPr lang="zh-CN" altLang="en-US" sz="2400" kern="0" dirty="0">
              <a:latin typeface="Shonar Bangla" panose="020B0502040204020203" pitchFamily="34" charset="0"/>
              <a:ea typeface="+mn-ea"/>
              <a:cs typeface="Shonar Bangla" panose="020B0502040204020203" pitchFamily="34" charset="0"/>
            </a:endParaRPr>
          </a:p>
        </p:txBody>
      </p:sp>
      <p:sp>
        <p:nvSpPr>
          <p:cNvPr id="62" name="文本框 61"/>
          <p:cNvSpPr txBox="1"/>
          <p:nvPr/>
        </p:nvSpPr>
        <p:spPr>
          <a:xfrm>
            <a:off x="3815772" y="3459480"/>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S2</a:t>
            </a:r>
            <a:endParaRPr lang="zh-CN" altLang="en-US" sz="2400" kern="0" dirty="0">
              <a:latin typeface="Shonar Bangla" panose="020B0502040204020203" pitchFamily="34" charset="0"/>
              <a:ea typeface="+mn-ea"/>
              <a:cs typeface="Shonar Bangla" panose="020B0502040204020203" pitchFamily="34" charset="0"/>
            </a:endParaRPr>
          </a:p>
        </p:txBody>
      </p:sp>
      <p:sp>
        <p:nvSpPr>
          <p:cNvPr id="63" name="文本框 62"/>
          <p:cNvSpPr txBox="1"/>
          <p:nvPr/>
        </p:nvSpPr>
        <p:spPr>
          <a:xfrm>
            <a:off x="7236296" y="3028891"/>
            <a:ext cx="1080119"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own data</a:t>
            </a:r>
            <a:endParaRPr lang="zh-CN" altLang="en-US" sz="2000" kern="0" dirty="0">
              <a:latin typeface="Shonar Bangla" panose="020B0502040204020203" pitchFamily="34" charset="0"/>
              <a:ea typeface="+mn-ea"/>
              <a:cs typeface="Shonar Bangla" panose="020B0502040204020203" pitchFamily="34" charset="0"/>
            </a:endParaRPr>
          </a:p>
        </p:txBody>
      </p:sp>
      <p:sp>
        <p:nvSpPr>
          <p:cNvPr id="64" name="文本框 63"/>
          <p:cNvSpPr txBox="1"/>
          <p:nvPr/>
        </p:nvSpPr>
        <p:spPr>
          <a:xfrm>
            <a:off x="5420094" y="3073139"/>
            <a:ext cx="1220440" cy="400110"/>
          </a:xfrm>
          <a:prstGeom prst="rect">
            <a:avLst/>
          </a:prstGeom>
          <a:noFill/>
        </p:spPr>
        <p:txBody>
          <a:bodyPr wrap="square" rtlCol="0">
            <a:spAutoFit/>
          </a:bodyPr>
          <a:lstStyle/>
          <a:p>
            <a:r>
              <a:rPr lang="en-US" altLang="zh-CN" sz="2000" kern="0" dirty="0" smtClean="0">
                <a:latin typeface="Shonar Bangla" panose="020B0502040204020203" pitchFamily="34" charset="0"/>
                <a:ea typeface="+mn-ea"/>
                <a:cs typeface="Shonar Bangla" panose="020B0502040204020203" pitchFamily="34" charset="0"/>
              </a:rPr>
              <a:t>data for S1</a:t>
            </a:r>
            <a:endParaRPr lang="zh-CN" altLang="en-US" sz="2000" kern="0" dirty="0">
              <a:latin typeface="Shonar Bangla" panose="020B0502040204020203" pitchFamily="34" charset="0"/>
              <a:ea typeface="+mn-ea"/>
              <a:cs typeface="Shonar Bangla" panose="020B0502040204020203" pitchFamily="34" charset="0"/>
            </a:endParaRPr>
          </a:p>
        </p:txBody>
      </p:sp>
    </p:spTree>
    <p:extLst>
      <p:ext uri="{BB962C8B-B14F-4D97-AF65-F5344CB8AC3E}">
        <p14:creationId xmlns:p14="http://schemas.microsoft.com/office/powerpoint/2010/main" val="5500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6</a:t>
            </a:fld>
            <a:endParaRPr lang="en-US" altLang="zh-CN"/>
          </a:p>
        </p:txBody>
      </p:sp>
      <p:sp>
        <p:nvSpPr>
          <p:cNvPr id="15" name="Rectangle 2"/>
          <p:cNvSpPr txBox="1">
            <a:spLocks noChangeArrowheads="1"/>
          </p:cNvSpPr>
          <p:nvPr/>
        </p:nvSpPr>
        <p:spPr bwMode="auto">
          <a:xfrm>
            <a:off x="3275856" y="425862"/>
            <a:ext cx="3528392"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a:solidFill>
                  <a:schemeClr val="tx2"/>
                </a:solidFill>
                <a:latin typeface="+mj-lt"/>
                <a:ea typeface="+mj-ea"/>
                <a:cs typeface="+mj-cs"/>
              </a:rPr>
              <a:t>Outline</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755576" y="150418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solidFill>
                  <a:schemeClr val="bg2">
                    <a:lumMod val="60000"/>
                    <a:lumOff val="40000"/>
                  </a:schemeClr>
                </a:solidFill>
                <a:latin typeface="Shonar Bangla" panose="020B0502040204020203" pitchFamily="34" charset="0"/>
                <a:cs typeface="Shonar Bangla" panose="020B0502040204020203" pitchFamily="34" charset="0"/>
              </a:rPr>
              <a:t>Background : </a:t>
            </a:r>
            <a:r>
              <a:rPr lang="en-US" altLang="zh-CN" sz="3200" kern="0" dirty="0">
                <a:solidFill>
                  <a:schemeClr val="bg2">
                    <a:lumMod val="60000"/>
                    <a:lumOff val="40000"/>
                  </a:schemeClr>
                </a:solidFill>
                <a:latin typeface="Shonar Bangla" panose="020B0502040204020203" pitchFamily="34" charset="0"/>
                <a:cs typeface="Shonar Bangla" panose="020B0502040204020203" pitchFamily="34" charset="0"/>
              </a:rPr>
              <a:t>cooperative relay</a:t>
            </a:r>
            <a:endParaRPr lang="zh-CN" altLang="en-US" sz="3200" kern="0" dirty="0">
              <a:solidFill>
                <a:schemeClr val="bg2">
                  <a:lumMod val="60000"/>
                  <a:lumOff val="40000"/>
                </a:schemeClr>
              </a:solidFill>
              <a:latin typeface="Shonar Bangla" panose="020B0502040204020203" pitchFamily="34" charset="0"/>
              <a:cs typeface="Shonar Bangla" panose="020B0502040204020203" pitchFamily="34" charset="0"/>
            </a:endParaRPr>
          </a:p>
        </p:txBody>
      </p:sp>
      <p:sp>
        <p:nvSpPr>
          <p:cNvPr id="17" name="Rectangle 2"/>
          <p:cNvSpPr txBox="1">
            <a:spLocks noChangeArrowheads="1"/>
          </p:cNvSpPr>
          <p:nvPr/>
        </p:nvSpPr>
        <p:spPr bwMode="auto">
          <a:xfrm>
            <a:off x="755576" y="222426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latin typeface="Shonar Bangla" panose="020B0502040204020203" pitchFamily="34" charset="0"/>
                <a:cs typeface="Shonar Bangla" panose="020B0502040204020203" pitchFamily="34" charset="0"/>
              </a:rPr>
              <a:t>MIMO relays</a:t>
            </a:r>
            <a:endParaRPr lang="zh-CN" altLang="en-US" sz="3200" kern="0" dirty="0">
              <a:latin typeface="Shonar Bangla" panose="020B0502040204020203" pitchFamily="34" charset="0"/>
              <a:cs typeface="Shonar Bangla" panose="020B0502040204020203" pitchFamily="34" charset="0"/>
            </a:endParaRPr>
          </a:p>
        </p:txBody>
      </p:sp>
      <p:sp>
        <p:nvSpPr>
          <p:cNvPr id="18" name="Rectangle 2"/>
          <p:cNvSpPr txBox="1">
            <a:spLocks noChangeArrowheads="1"/>
          </p:cNvSpPr>
          <p:nvPr/>
        </p:nvSpPr>
        <p:spPr bwMode="auto">
          <a:xfrm>
            <a:off x="755576" y="2944345"/>
            <a:ext cx="7056784" cy="628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spcBef>
                <a:spcPct val="0"/>
              </a:spcBef>
              <a:buFont typeface="Wingdings" panose="05000000000000000000" pitchFamily="2" charset="2"/>
              <a:buChar char="l"/>
            </a:pPr>
            <a:r>
              <a:rPr lang="en-US" altLang="zh-CN" sz="3200" kern="0" dirty="0" smtClean="0">
                <a:solidFill>
                  <a:schemeClr val="bg2">
                    <a:lumMod val="60000"/>
                    <a:lumOff val="40000"/>
                  </a:schemeClr>
                </a:solidFill>
                <a:latin typeface="Shonar Bangla" panose="020B0502040204020203" pitchFamily="34" charset="0"/>
                <a:cs typeface="Shonar Bangla" panose="020B0502040204020203" pitchFamily="34" charset="0"/>
              </a:rPr>
              <a:t>Future Work</a:t>
            </a:r>
            <a:endParaRPr lang="zh-CN" altLang="en-US" sz="3200" kern="0" dirty="0">
              <a:solidFill>
                <a:schemeClr val="bg2">
                  <a:lumMod val="60000"/>
                  <a:lumOff val="40000"/>
                </a:schemeClr>
              </a:solidFill>
              <a:latin typeface="Shonar Bangla" panose="020B0502040204020203" pitchFamily="34" charset="0"/>
              <a:cs typeface="Shonar Bangla" panose="020B0502040204020203" pitchFamily="34" charset="0"/>
            </a:endParaRPr>
          </a:p>
        </p:txBody>
      </p:sp>
    </p:spTree>
    <p:extLst>
      <p:ext uri="{BB962C8B-B14F-4D97-AF65-F5344CB8AC3E}">
        <p14:creationId xmlns:p14="http://schemas.microsoft.com/office/powerpoint/2010/main" val="13183189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7</a:t>
            </a:fld>
            <a:endParaRPr lang="en-US" altLang="zh-CN"/>
          </a:p>
        </p:txBody>
      </p:sp>
      <p:sp>
        <p:nvSpPr>
          <p:cNvPr id="15" name="Rectangle 2"/>
          <p:cNvSpPr txBox="1">
            <a:spLocks noChangeArrowheads="1"/>
          </p:cNvSpPr>
          <p:nvPr/>
        </p:nvSpPr>
        <p:spPr bwMode="auto">
          <a:xfrm>
            <a:off x="3275856" y="425862"/>
            <a:ext cx="3528392"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340768"/>
            <a:ext cx="7992888" cy="360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spcBef>
                <a:spcPct val="0"/>
              </a:spcBef>
              <a:buNone/>
            </a:pPr>
            <a:r>
              <a:rPr lang="en-US" altLang="zh-CN" sz="2800" kern="0" dirty="0" smtClean="0">
                <a:latin typeface="Shonar Bangla" panose="020B0502040204020203" pitchFamily="34" charset="0"/>
                <a:cs typeface="Shonar Bangla" panose="020B0502040204020203" pitchFamily="34" charset="0"/>
              </a:rPr>
              <a:t>   Compared to single-input single-output(SISO), multiple-input multiple-output(MIMO) techniques can provide high spectral efficiency and increase channel capacity substantially through multiple spatial channels without need of the additional spectrum.</a:t>
            </a:r>
          </a:p>
          <a:p>
            <a:pPr lvl="1" indent="-342900">
              <a:spcBef>
                <a:spcPct val="0"/>
              </a:spcBef>
              <a:buClr>
                <a:schemeClr val="accent1"/>
              </a:buClr>
              <a:buFont typeface="Wingdings" panose="05000000000000000000" pitchFamily="2" charset="2"/>
              <a:buChar char="l"/>
            </a:pPr>
            <a:r>
              <a:rPr lang="en-US" altLang="zh-CN" sz="2500" kern="0" dirty="0" smtClean="0">
                <a:latin typeface="Shonar Bangla" panose="020B0502040204020203" pitchFamily="34" charset="0"/>
                <a:cs typeface="Shonar Bangla" panose="020B0502040204020203" pitchFamily="34" charset="0"/>
              </a:rPr>
              <a:t>spatial multiplexing</a:t>
            </a:r>
          </a:p>
          <a:p>
            <a:pPr marL="327025" lvl="1" indent="0">
              <a:spcBef>
                <a:spcPct val="0"/>
              </a:spcBef>
              <a:buNone/>
            </a:pPr>
            <a:r>
              <a:rPr lang="en-US" altLang="zh-CN" sz="2400" kern="0" dirty="0" smtClean="0">
                <a:latin typeface="Shonar Bangla" panose="020B0502040204020203" pitchFamily="34" charset="0"/>
                <a:cs typeface="Shonar Bangla" panose="020B0502040204020203" pitchFamily="34" charset="0"/>
              </a:rPr>
              <a:t>     A </a:t>
            </a:r>
            <a:r>
              <a:rPr lang="en-US" altLang="zh-CN" sz="2400" kern="0" dirty="0">
                <a:latin typeface="Shonar Bangla" panose="020B0502040204020203" pitchFamily="34" charset="0"/>
                <a:cs typeface="Shonar Bangla" panose="020B0502040204020203" pitchFamily="34" charset="0"/>
              </a:rPr>
              <a:t>high rate signal is split into multiple lower rate streams and </a:t>
            </a:r>
            <a:r>
              <a:rPr lang="en-US" altLang="zh-CN" sz="2400" kern="0" dirty="0" smtClean="0">
                <a:latin typeface="Shonar Bangla" panose="020B0502040204020203" pitchFamily="34" charset="0"/>
                <a:cs typeface="Shonar Bangla" panose="020B0502040204020203" pitchFamily="34" charset="0"/>
              </a:rPr>
              <a:t>each      stream </a:t>
            </a:r>
            <a:r>
              <a:rPr lang="en-US" altLang="zh-CN" sz="2400" kern="0" dirty="0">
                <a:latin typeface="Shonar Bangla" panose="020B0502040204020203" pitchFamily="34" charset="0"/>
                <a:cs typeface="Shonar Bangla" panose="020B0502040204020203" pitchFamily="34" charset="0"/>
              </a:rPr>
              <a:t>is transmitted from a different transmit antenna in the same frequency channel. </a:t>
            </a:r>
            <a:endParaRPr lang="zh-CN" altLang="en-US" sz="2400" kern="0" dirty="0">
              <a:latin typeface="Shonar Bangla" panose="020B0502040204020203" pitchFamily="34" charset="0"/>
              <a:cs typeface="Shonar Bangla" panose="020B0502040204020203" pitchFamily="34" charset="0"/>
            </a:endParaRPr>
          </a:p>
        </p:txBody>
      </p:sp>
    </p:spTree>
    <p:extLst>
      <p:ext uri="{BB962C8B-B14F-4D97-AF65-F5344CB8AC3E}">
        <p14:creationId xmlns:p14="http://schemas.microsoft.com/office/powerpoint/2010/main" val="11372529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8</a:t>
            </a:fld>
            <a:endParaRPr lang="en-US" altLang="zh-CN"/>
          </a:p>
        </p:txBody>
      </p:sp>
      <p:sp>
        <p:nvSpPr>
          <p:cNvPr id="15" name="Rectangle 2"/>
          <p:cNvSpPr txBox="1">
            <a:spLocks noChangeArrowheads="1"/>
          </p:cNvSpPr>
          <p:nvPr/>
        </p:nvSpPr>
        <p:spPr bwMode="auto">
          <a:xfrm>
            <a:off x="2594042" y="425862"/>
            <a:ext cx="3852428"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grpSp>
        <p:nvGrpSpPr>
          <p:cNvPr id="72" name="组合 71"/>
          <p:cNvGrpSpPr/>
          <p:nvPr/>
        </p:nvGrpSpPr>
        <p:grpSpPr>
          <a:xfrm>
            <a:off x="1043608" y="2482802"/>
            <a:ext cx="2592288" cy="2232248"/>
            <a:chOff x="1043608" y="2482802"/>
            <a:chExt cx="2592288" cy="2232248"/>
          </a:xfrm>
        </p:grpSpPr>
        <p:grpSp>
          <p:nvGrpSpPr>
            <p:cNvPr id="6" name="组合 5"/>
            <p:cNvGrpSpPr/>
            <p:nvPr/>
          </p:nvGrpSpPr>
          <p:grpSpPr>
            <a:xfrm>
              <a:off x="1907704" y="2482802"/>
              <a:ext cx="792088" cy="682835"/>
              <a:chOff x="1907704" y="3284984"/>
              <a:chExt cx="792088" cy="682835"/>
            </a:xfrm>
          </p:grpSpPr>
          <p:sp>
            <p:nvSpPr>
              <p:cNvPr id="7" name="等腰三角形 6"/>
              <p:cNvSpPr/>
              <p:nvPr/>
            </p:nvSpPr>
            <p:spPr>
              <a:xfrm>
                <a:off x="1907704" y="3284984"/>
                <a:ext cx="792088" cy="682835"/>
              </a:xfrm>
              <a:prstGeom prst="triangle">
                <a:avLst/>
              </a:prstGeom>
              <a:solidFill>
                <a:srgbClr val="E3F4E0"/>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2036480" y="3501008"/>
                <a:ext cx="576064" cy="461665"/>
              </a:xfrm>
              <a:prstGeom prst="rect">
                <a:avLst/>
              </a:prstGeom>
              <a:noFill/>
            </p:spPr>
            <p:txBody>
              <a:bodyPr wrap="square" rtlCol="0">
                <a:spAutoFit/>
              </a:bodyPr>
              <a:lstStyle/>
              <a:p>
                <a:r>
                  <a:rPr lang="en-US" altLang="zh-CN" sz="2400" kern="0" dirty="0">
                    <a:latin typeface="Shonar Bangla" panose="020B0502040204020203" pitchFamily="34" charset="0"/>
                    <a:ea typeface="+mn-ea"/>
                    <a:cs typeface="Shonar Bangla" panose="020B0502040204020203" pitchFamily="34" charset="0"/>
                  </a:rPr>
                  <a:t>AP</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9" name="组合 8"/>
            <p:cNvGrpSpPr/>
            <p:nvPr/>
          </p:nvGrpSpPr>
          <p:grpSpPr>
            <a:xfrm>
              <a:off x="1043608" y="4138986"/>
              <a:ext cx="648072" cy="576064"/>
              <a:chOff x="1187624" y="5126712"/>
              <a:chExt cx="648072" cy="576064"/>
            </a:xfrm>
          </p:grpSpPr>
          <p:sp>
            <p:nvSpPr>
              <p:cNvPr id="10" name="椭圆 9"/>
              <p:cNvSpPr/>
              <p:nvPr/>
            </p:nvSpPr>
            <p:spPr>
              <a:xfrm>
                <a:off x="1187624" y="5126712"/>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259632" y="5219908"/>
                <a:ext cx="576064" cy="461665"/>
              </a:xfrm>
              <a:prstGeom prst="rect">
                <a:avLst/>
              </a:prstGeom>
              <a:no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D1</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12" name="组合 11"/>
            <p:cNvGrpSpPr/>
            <p:nvPr/>
          </p:nvGrpSpPr>
          <p:grpSpPr>
            <a:xfrm>
              <a:off x="2021240" y="4138986"/>
              <a:ext cx="576064" cy="576064"/>
              <a:chOff x="2915816" y="5085184"/>
              <a:chExt cx="576064" cy="576064"/>
            </a:xfrm>
          </p:grpSpPr>
          <p:sp>
            <p:nvSpPr>
              <p:cNvPr id="14" name="椭圆 13"/>
              <p:cNvSpPr/>
              <p:nvPr/>
            </p:nvSpPr>
            <p:spPr>
              <a:xfrm>
                <a:off x="2915816" y="5085184"/>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3041742" y="5173310"/>
                <a:ext cx="364197" cy="461665"/>
              </a:xfrm>
              <a:prstGeom prst="rect">
                <a:avLst/>
              </a:prstGeom>
              <a:no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R</a:t>
                </a:r>
                <a:endParaRPr lang="zh-CN" altLang="en-US" sz="2400" kern="0" dirty="0">
                  <a:latin typeface="Shonar Bangla" panose="020B0502040204020203" pitchFamily="34" charset="0"/>
                  <a:ea typeface="+mn-ea"/>
                  <a:cs typeface="Shonar Bangla" panose="020B0502040204020203" pitchFamily="34" charset="0"/>
                </a:endParaRPr>
              </a:p>
            </p:txBody>
          </p:sp>
        </p:grpSp>
        <p:grpSp>
          <p:nvGrpSpPr>
            <p:cNvPr id="17" name="组合 16"/>
            <p:cNvGrpSpPr/>
            <p:nvPr/>
          </p:nvGrpSpPr>
          <p:grpSpPr>
            <a:xfrm>
              <a:off x="3003064" y="4138986"/>
              <a:ext cx="632832" cy="576064"/>
              <a:chOff x="2915816" y="5085184"/>
              <a:chExt cx="632832" cy="576064"/>
            </a:xfrm>
          </p:grpSpPr>
          <p:sp>
            <p:nvSpPr>
              <p:cNvPr id="18" name="椭圆 17"/>
              <p:cNvSpPr/>
              <p:nvPr/>
            </p:nvSpPr>
            <p:spPr>
              <a:xfrm>
                <a:off x="2915816" y="5085184"/>
                <a:ext cx="576064" cy="576064"/>
              </a:xfrm>
              <a:prstGeom prst="ellipse">
                <a:avLst/>
              </a:prstGeom>
              <a:no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2972584" y="5173310"/>
                <a:ext cx="576064" cy="461665"/>
              </a:xfrm>
              <a:prstGeom prst="rect">
                <a:avLst/>
              </a:prstGeom>
              <a:noFill/>
            </p:spPr>
            <p:txBody>
              <a:bodyPr wrap="square" rtlCol="0">
                <a:spAutoFit/>
              </a:bodyPr>
              <a:lstStyle/>
              <a:p>
                <a:r>
                  <a:rPr lang="en-US" altLang="zh-CN" sz="2400" kern="0" dirty="0" smtClean="0">
                    <a:latin typeface="Shonar Bangla" panose="020B0502040204020203" pitchFamily="34" charset="0"/>
                    <a:ea typeface="+mn-ea"/>
                    <a:cs typeface="Shonar Bangla" panose="020B0502040204020203" pitchFamily="34" charset="0"/>
                  </a:rPr>
                  <a:t>D2</a:t>
                </a:r>
                <a:endParaRPr lang="zh-CN" altLang="en-US" sz="2400" kern="0" dirty="0">
                  <a:latin typeface="Shonar Bangla" panose="020B0502040204020203" pitchFamily="34" charset="0"/>
                  <a:ea typeface="+mn-ea"/>
                  <a:cs typeface="Shonar Bangla" panose="020B0502040204020203" pitchFamily="34" charset="0"/>
                </a:endParaRPr>
              </a:p>
            </p:txBody>
          </p:sp>
        </p:grpSp>
        <p:cxnSp>
          <p:nvCxnSpPr>
            <p:cNvPr id="5" name="直接箭头连接符 4"/>
            <p:cNvCxnSpPr/>
            <p:nvPr/>
          </p:nvCxnSpPr>
          <p:spPr>
            <a:xfrm>
              <a:off x="2303748" y="3165637"/>
              <a:ext cx="5524" cy="973349"/>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a:stCxn id="7" idx="3"/>
              <a:endCxn id="18" idx="1"/>
            </p:cNvCxnSpPr>
            <p:nvPr/>
          </p:nvCxnSpPr>
          <p:spPr>
            <a:xfrm>
              <a:off x="2303748" y="3165637"/>
              <a:ext cx="783679" cy="1057712"/>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a:stCxn id="7" idx="3"/>
              <a:endCxn id="10" idx="7"/>
            </p:cNvCxnSpPr>
            <p:nvPr/>
          </p:nvCxnSpPr>
          <p:spPr>
            <a:xfrm flipH="1">
              <a:off x="1535309" y="3165637"/>
              <a:ext cx="768439" cy="1057712"/>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a:stCxn id="14" idx="2"/>
              <a:endCxn id="10" idx="6"/>
            </p:cNvCxnSpPr>
            <p:nvPr/>
          </p:nvCxnSpPr>
          <p:spPr>
            <a:xfrm flipH="1">
              <a:off x="1619672" y="4427018"/>
              <a:ext cx="401568" cy="0"/>
            </a:xfrm>
            <a:prstGeom prst="straightConnector1">
              <a:avLst/>
            </a:prstGeom>
            <a:ln w="28575">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1" name="组合 70"/>
          <p:cNvGrpSpPr/>
          <p:nvPr/>
        </p:nvGrpSpPr>
        <p:grpSpPr>
          <a:xfrm>
            <a:off x="1619908" y="4144132"/>
            <a:ext cx="1380130" cy="576064"/>
            <a:chOff x="1619672" y="4149080"/>
            <a:chExt cx="1380130" cy="576064"/>
          </a:xfrm>
        </p:grpSpPr>
        <p:cxnSp>
          <p:nvCxnSpPr>
            <p:cNvPr id="55" name="直接箭头连接符 54"/>
            <p:cNvCxnSpPr/>
            <p:nvPr/>
          </p:nvCxnSpPr>
          <p:spPr>
            <a:xfrm>
              <a:off x="2594042" y="4457944"/>
              <a:ext cx="405760"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65" name="组合 64"/>
            <p:cNvGrpSpPr/>
            <p:nvPr/>
          </p:nvGrpSpPr>
          <p:grpSpPr>
            <a:xfrm>
              <a:off x="2010192" y="4149080"/>
              <a:ext cx="576064" cy="576064"/>
              <a:chOff x="2223331" y="4916278"/>
              <a:chExt cx="576064" cy="576064"/>
            </a:xfrm>
          </p:grpSpPr>
          <p:sp>
            <p:nvSpPr>
              <p:cNvPr id="59" name="椭圆 58"/>
              <p:cNvSpPr/>
              <p:nvPr/>
            </p:nvSpPr>
            <p:spPr>
              <a:xfrm>
                <a:off x="2223331" y="4916278"/>
                <a:ext cx="576064" cy="576064"/>
              </a:xfrm>
              <a:prstGeom prst="ellipse">
                <a:avLst/>
              </a:prstGeom>
              <a:solidFill>
                <a:schemeClr val="accent6">
                  <a:lumMod val="20000"/>
                  <a:lumOff val="8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箭头连接符 62"/>
              <p:cNvCxnSpPr/>
              <p:nvPr/>
            </p:nvCxnSpPr>
            <p:spPr>
              <a:xfrm flipV="1">
                <a:off x="2594042" y="5060294"/>
                <a:ext cx="0" cy="28803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接箭头连接符 63"/>
              <p:cNvCxnSpPr/>
              <p:nvPr/>
            </p:nvCxnSpPr>
            <p:spPr>
              <a:xfrm flipV="1">
                <a:off x="2442240" y="5060294"/>
                <a:ext cx="0" cy="28803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6" name="直接箭头连接符 65"/>
            <p:cNvCxnSpPr/>
            <p:nvPr/>
          </p:nvCxnSpPr>
          <p:spPr>
            <a:xfrm flipH="1">
              <a:off x="1619672" y="4427464"/>
              <a:ext cx="401568"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68" name="Rectangle 2"/>
          <p:cNvSpPr txBox="1">
            <a:spLocks noChangeArrowheads="1"/>
          </p:cNvSpPr>
          <p:nvPr/>
        </p:nvSpPr>
        <p:spPr bwMode="auto">
          <a:xfrm>
            <a:off x="698808" y="1364638"/>
            <a:ext cx="4233232" cy="4081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Cooperative relay topology</a:t>
            </a: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p:sp>
        <p:nvSpPr>
          <p:cNvPr id="69" name="Rectangle 2"/>
          <p:cNvSpPr txBox="1">
            <a:spLocks noChangeArrowheads="1"/>
          </p:cNvSpPr>
          <p:nvPr/>
        </p:nvSpPr>
        <p:spPr bwMode="auto">
          <a:xfrm>
            <a:off x="3973448" y="2276872"/>
            <a:ext cx="4416254" cy="29523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Constraints:</a:t>
            </a:r>
          </a:p>
          <a:p>
            <a:pPr lvl="1">
              <a:buFontTx/>
              <a:buChar char="–"/>
            </a:pPr>
            <a:r>
              <a:rPr lang="en-US" altLang="zh-CN" sz="2400" kern="0" dirty="0" smtClean="0">
                <a:latin typeface="Shonar Bangla" panose="020B0502040204020203" pitchFamily="34" charset="0"/>
                <a:cs typeface="Shonar Bangla" panose="020B0502040204020203" pitchFamily="34" charset="0"/>
              </a:rPr>
              <a:t>One node can have only one relay;</a:t>
            </a:r>
          </a:p>
          <a:p>
            <a:pPr lvl="1">
              <a:buFontTx/>
              <a:buChar char="–"/>
            </a:pPr>
            <a:r>
              <a:rPr lang="en-US" altLang="zh-CN" sz="2400" kern="0" dirty="0" smtClean="0">
                <a:latin typeface="Shonar Bangla" panose="020B0502040204020203" pitchFamily="34" charset="0"/>
                <a:cs typeface="Shonar Bangla" panose="020B0502040204020203" pitchFamily="34" charset="0"/>
              </a:rPr>
              <a:t>One relay can serve only one node;</a:t>
            </a:r>
          </a:p>
          <a:p>
            <a:pPr lvl="1">
              <a:buFontTx/>
              <a:buChar char="–"/>
            </a:pPr>
            <a:r>
              <a:rPr lang="en-US" altLang="zh-CN" sz="2400" kern="0" dirty="0" smtClean="0">
                <a:latin typeface="Shonar Bangla" panose="020B0502040204020203" pitchFamily="34" charset="0"/>
                <a:cs typeface="Shonar Bangla" panose="020B0502040204020203" pitchFamily="34" charset="0"/>
              </a:rPr>
              <a:t>When one node is served by a relay, this node cannot be the relay node of another node.</a:t>
            </a:r>
          </a:p>
        </p:txBody>
      </p:sp>
      <p:sp>
        <p:nvSpPr>
          <p:cNvPr id="70" name="文本框 69"/>
          <p:cNvSpPr txBox="1"/>
          <p:nvPr/>
        </p:nvSpPr>
        <p:spPr>
          <a:xfrm>
            <a:off x="4644008" y="3198599"/>
            <a:ext cx="4320480" cy="461665"/>
          </a:xfrm>
          <a:prstGeom prst="rect">
            <a:avLst/>
          </a:prstGeom>
          <a:solidFill>
            <a:schemeClr val="accent6">
              <a:lumMod val="20000"/>
              <a:lumOff val="80000"/>
            </a:schemeClr>
          </a:solidFill>
        </p:spPr>
        <p:txBody>
          <a:bodyPr wrap="square" rtlCol="0">
            <a:spAutoFit/>
          </a:bodyPr>
          <a:lstStyle/>
          <a:p>
            <a:r>
              <a:rPr lang="en-US" altLang="zh-CN" sz="2400" kern="0" dirty="0">
                <a:latin typeface="Shonar Bangla" panose="020B0502040204020203" pitchFamily="34" charset="0"/>
                <a:cs typeface="Shonar Bangla" panose="020B0502040204020203" pitchFamily="34" charset="0"/>
              </a:rPr>
              <a:t>One relay can </a:t>
            </a:r>
            <a:r>
              <a:rPr lang="en-US" altLang="zh-CN" sz="2400" kern="0" dirty="0" smtClean="0">
                <a:latin typeface="Shonar Bangla" panose="020B0502040204020203" pitchFamily="34" charset="0"/>
                <a:cs typeface="Shonar Bangla" panose="020B0502040204020203" pitchFamily="34" charset="0"/>
              </a:rPr>
              <a:t>serve </a:t>
            </a:r>
            <a:r>
              <a:rPr lang="en-US" altLang="zh-CN" sz="2400" kern="0" dirty="0" smtClean="0">
                <a:solidFill>
                  <a:srgbClr val="FF0000"/>
                </a:solidFill>
                <a:latin typeface="Shonar Bangla" panose="020B0502040204020203" pitchFamily="34" charset="0"/>
                <a:cs typeface="Shonar Bangla" panose="020B0502040204020203" pitchFamily="34" charset="0"/>
              </a:rPr>
              <a:t>more than one </a:t>
            </a:r>
            <a:r>
              <a:rPr lang="en-US" altLang="zh-CN" sz="2400" kern="0" dirty="0" smtClean="0">
                <a:latin typeface="Shonar Bangla" panose="020B0502040204020203" pitchFamily="34" charset="0"/>
                <a:cs typeface="Shonar Bangla" panose="020B0502040204020203" pitchFamily="34" charset="0"/>
              </a:rPr>
              <a:t>node;</a:t>
            </a:r>
            <a:endParaRPr lang="zh-CN" altLang="en-US" sz="2400" dirty="0"/>
          </a:p>
        </p:txBody>
      </p:sp>
    </p:spTree>
    <p:extLst>
      <p:ext uri="{BB962C8B-B14F-4D97-AF65-F5344CB8AC3E}">
        <p14:creationId xmlns:p14="http://schemas.microsoft.com/office/powerpoint/2010/main" val="19895341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barn(outVertical)">
                                      <p:cBhvr>
                                        <p:cTn id="7" dur="500"/>
                                        <p:tgtEl>
                                          <p:spTgt spid="71"/>
                                        </p:tgtEl>
                                      </p:cBhvr>
                                    </p:animEffect>
                                  </p:childTnLst>
                                </p:cTn>
                              </p:par>
                              <p:par>
                                <p:cTn id="8" presetID="1" presetClass="entr" presetSubtype="0" fill="hold" grpId="0" nodeType="withEffect">
                                  <p:stCondLst>
                                    <p:cond delay="0"/>
                                  </p:stCondLst>
                                  <p:childTnLst>
                                    <p:set>
                                      <p:cBhvr>
                                        <p:cTn id="9" dur="1" fill="hold">
                                          <p:stCondLst>
                                            <p:cond delay="249"/>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灯片编号占位符 12"/>
          <p:cNvSpPr>
            <a:spLocks noGrp="1"/>
          </p:cNvSpPr>
          <p:nvPr>
            <p:ph type="sldNum" sz="quarter" idx="10"/>
          </p:nvPr>
        </p:nvSpPr>
        <p:spPr>
          <a:xfrm>
            <a:off x="6572264" y="6186510"/>
            <a:ext cx="2133600" cy="457200"/>
          </a:xfrm>
        </p:spPr>
        <p:txBody>
          <a:bodyPr/>
          <a:lstStyle/>
          <a:p>
            <a:pPr>
              <a:defRPr/>
            </a:pPr>
            <a:fld id="{A8BD1411-C16B-4AAC-9567-44E5A031E212}" type="slidenum">
              <a:rPr lang="en-US" altLang="zh-CN"/>
              <a:pPr>
                <a:defRPr/>
              </a:pPr>
              <a:t>9</a:t>
            </a:fld>
            <a:endParaRPr lang="en-US" altLang="zh-CN"/>
          </a:p>
        </p:txBody>
      </p:sp>
      <p:sp>
        <p:nvSpPr>
          <p:cNvPr id="15" name="Rectangle 2"/>
          <p:cNvSpPr txBox="1">
            <a:spLocks noChangeArrowheads="1"/>
          </p:cNvSpPr>
          <p:nvPr/>
        </p:nvSpPr>
        <p:spPr bwMode="auto">
          <a:xfrm>
            <a:off x="2442989" y="425862"/>
            <a:ext cx="5009331" cy="7708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marL="0" indent="0">
              <a:buNone/>
            </a:pPr>
            <a:r>
              <a:rPr lang="en-US" altLang="zh-CN" sz="5000" dirty="0" smtClean="0">
                <a:solidFill>
                  <a:schemeClr val="tx2"/>
                </a:solidFill>
                <a:latin typeface="+mj-lt"/>
                <a:ea typeface="+mj-ea"/>
                <a:cs typeface="+mj-cs"/>
              </a:rPr>
              <a:t>MIMO Relays</a:t>
            </a:r>
            <a:endParaRPr lang="zh-CN" altLang="en-US" sz="5000" dirty="0">
              <a:solidFill>
                <a:schemeClr val="tx2"/>
              </a:solidFill>
              <a:latin typeface="+mj-lt"/>
              <a:ea typeface="+mj-ea"/>
              <a:cs typeface="+mj-cs"/>
            </a:endParaRPr>
          </a:p>
        </p:txBody>
      </p:sp>
      <p:sp>
        <p:nvSpPr>
          <p:cNvPr id="16" name="Rectangle 2"/>
          <p:cNvSpPr txBox="1">
            <a:spLocks noChangeArrowheads="1"/>
          </p:cNvSpPr>
          <p:nvPr/>
        </p:nvSpPr>
        <p:spPr bwMode="auto">
          <a:xfrm>
            <a:off x="467544" y="1215841"/>
            <a:ext cx="8238320" cy="4081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a:buFont typeface="Wingdings" panose="05000000000000000000" pitchFamily="2" charset="2"/>
              <a:buChar char="l"/>
            </a:pPr>
            <a:r>
              <a:rPr lang="en-US" altLang="zh-CN" sz="2800" kern="0" dirty="0" smtClean="0">
                <a:latin typeface="Shonar Bangla" panose="020B0502040204020203" pitchFamily="34" charset="0"/>
                <a:cs typeface="Shonar Bangla" panose="020B0502040204020203" pitchFamily="34" charset="0"/>
              </a:rPr>
              <a:t>Problem formulation</a:t>
            </a:r>
          </a:p>
          <a:p>
            <a:pPr marL="327025" lvl="1" indent="0">
              <a:buNone/>
            </a:pPr>
            <a:endParaRPr lang="en-US" altLang="zh-CN" sz="2400" kern="0" dirty="0" smtClean="0">
              <a:latin typeface="Shonar Bangla" panose="020B0502040204020203" pitchFamily="34" charset="0"/>
              <a:cs typeface="Shonar Bangla" panose="020B0502040204020203" pitchFamily="34" charset="0"/>
            </a:endParaRPr>
          </a:p>
        </p:txBody>
      </p:sp>
      <mc:AlternateContent xmlns:mc="http://schemas.openxmlformats.org/markup-compatibility/2006" xmlns:a14="http://schemas.microsoft.com/office/drawing/2010/main">
        <mc:Choice Requires="a14">
          <p:sp>
            <p:nvSpPr>
              <p:cNvPr id="5" name="Rectangle 2"/>
              <p:cNvSpPr txBox="1">
                <a:spLocks noChangeArrowheads="1"/>
              </p:cNvSpPr>
              <p:nvPr/>
            </p:nvSpPr>
            <p:spPr bwMode="auto">
              <a:xfrm>
                <a:off x="480864" y="1643108"/>
                <a:ext cx="8238320" cy="34847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pPr lvl="1">
                  <a:buFontTx/>
                  <a:buChar char="–"/>
                </a:pPr>
                <a:r>
                  <a:rPr lang="en-US" altLang="zh-CN" sz="2400" kern="0" dirty="0" smtClean="0">
                    <a:latin typeface="Shonar Bangla" panose="020B0502040204020203" pitchFamily="34" charset="0"/>
                    <a:cs typeface="Shonar Bangla" panose="020B0502040204020203" pitchFamily="34" charset="0"/>
                  </a:rPr>
                  <a:t>Denote the cognitive radio network as a set of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𝑁</m:t>
                    </m:r>
                    <m:r>
                      <a:rPr lang="en-US" altLang="zh-CN" sz="2400" b="0" i="1" kern="0" smtClean="0">
                        <a:latin typeface="Cambria Math" panose="02040503050406030204" pitchFamily="18" charset="0"/>
                        <a:cs typeface="Shonar Bangla" panose="020B0502040204020203" pitchFamily="34" charset="0"/>
                      </a:rPr>
                      <m:t>+1</m:t>
                    </m:r>
                  </m:oMath>
                </a14:m>
                <a:r>
                  <a:rPr lang="en-US" altLang="zh-CN" sz="2400" kern="0" dirty="0" smtClean="0">
                    <a:latin typeface="Shonar Bangla" panose="020B0502040204020203" pitchFamily="34" charset="0"/>
                    <a:cs typeface="Shonar Bangla" panose="020B0502040204020203" pitchFamily="34" charset="0"/>
                  </a:rPr>
                  <a:t> nodes </a:t>
                </a:r>
                <a14:m>
                  <m:oMath xmlns:m="http://schemas.openxmlformats.org/officeDocument/2006/math">
                    <m:r>
                      <a:rPr lang="en-US" altLang="zh-CN" sz="2400" b="0" i="1" kern="0" smtClean="0">
                        <a:latin typeface="Cambria Math" panose="02040503050406030204" pitchFamily="18" charset="0"/>
                        <a:cs typeface="Shonar Bangla" panose="020B0502040204020203" pitchFamily="34" charset="0"/>
                      </a:rPr>
                      <m:t>𝑉</m:t>
                    </m:r>
                    <m:r>
                      <a:rPr lang="en-US" altLang="zh-CN" sz="2400" b="0" i="1" kern="0" smtClean="0">
                        <a:latin typeface="Cambria Math" panose="02040503050406030204" pitchFamily="18" charset="0"/>
                        <a:cs typeface="Shonar Bangla" panose="020B0502040204020203" pitchFamily="34" charset="0"/>
                      </a:rPr>
                      <m:t>=</m:t>
                    </m:r>
                    <m:d>
                      <m:dPr>
                        <m:begChr m:val="{"/>
                        <m:endChr m:val="}"/>
                        <m:ctrlPr>
                          <a:rPr lang="en-US" altLang="zh-CN" sz="2400" b="0" i="1" kern="0" smtClean="0">
                            <a:latin typeface="Cambria Math" panose="02040503050406030204" pitchFamily="18" charset="0"/>
                            <a:cs typeface="Shonar Bangla" panose="020B0502040204020203" pitchFamily="34" charset="0"/>
                          </a:rPr>
                        </m:ctrlPr>
                      </m:dPr>
                      <m:e>
                        <m:sSub>
                          <m:sSubPr>
                            <m:ctrlPr>
                              <a:rPr lang="en-US" altLang="zh-CN" sz="2400" b="0" i="1" kern="0" smtClea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𝑣</m:t>
                            </m:r>
                          </m:e>
                          <m:sub>
                            <m:r>
                              <a:rPr lang="en-US" altLang="zh-CN" sz="2400" b="0" i="1" kern="0" smtClean="0">
                                <a:latin typeface="Cambria Math" panose="02040503050406030204" pitchFamily="18" charset="0"/>
                                <a:cs typeface="Shonar Bangla" panose="020B0502040204020203" pitchFamily="34" charset="0"/>
                              </a:rPr>
                              <m:t>0</m:t>
                            </m:r>
                          </m:sub>
                        </m:sSub>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b="0" i="1" kern="0" smtClean="0">
                                <a:latin typeface="Cambria Math" panose="02040503050406030204" pitchFamily="18" charset="0"/>
                                <a:cs typeface="Shonar Bangla" panose="020B0502040204020203" pitchFamily="34" charset="0"/>
                              </a:rPr>
                              <m:t>1</m:t>
                            </m:r>
                          </m:sub>
                        </m:sSub>
                        <m:r>
                          <a:rPr lang="en-US" altLang="zh-CN" sz="2400" b="0" i="1" kern="0" smtClean="0">
                            <a:latin typeface="Cambria Math" panose="02040503050406030204" pitchFamily="18" charset="0"/>
                            <a:cs typeface="Shonar Bangla" panose="020B0502040204020203" pitchFamily="34" charset="0"/>
                          </a:rPr>
                          <m:t>,…,</m:t>
                        </m:r>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𝑣</m:t>
                            </m:r>
                          </m:e>
                          <m:sub>
                            <m:r>
                              <a:rPr lang="en-US" altLang="zh-CN" sz="2400" b="0" i="1" kern="0" smtClean="0">
                                <a:latin typeface="Cambria Math" panose="02040503050406030204" pitchFamily="18" charset="0"/>
                                <a:cs typeface="Shonar Bangla" panose="020B0502040204020203" pitchFamily="34" charset="0"/>
                              </a:rPr>
                              <m:t>𝑁</m:t>
                            </m:r>
                            <m:r>
                              <a:rPr lang="en-US" altLang="zh-CN" sz="2400" b="0" i="1" kern="0" smtClean="0">
                                <a:latin typeface="Cambria Math" panose="02040503050406030204" pitchFamily="18" charset="0"/>
                                <a:cs typeface="Shonar Bangla" panose="020B0502040204020203" pitchFamily="34" charset="0"/>
                              </a:rPr>
                              <m:t> </m:t>
                            </m:r>
                          </m:sub>
                        </m:sSub>
                      </m:e>
                    </m:d>
                  </m:oMath>
                </a14:m>
                <a:endParaRPr lang="en-US" altLang="zh-CN" sz="2400" kern="0" dirty="0" smtClean="0">
                  <a:latin typeface="Shonar Bangla" panose="020B0502040204020203" pitchFamily="34" charset="0"/>
                  <a:cs typeface="Shonar Bangla" panose="020B0502040204020203" pitchFamily="34" charset="0"/>
                </a:endParaRPr>
              </a:p>
              <a:p>
                <a:pPr lvl="1">
                  <a:buFontTx/>
                  <a:buChar char="–"/>
                </a:pPr>
                <a:r>
                  <a:rPr lang="en-US" altLang="zh-CN" sz="2400" kern="0" dirty="0" smtClean="0">
                    <a:latin typeface="Shonar Bangla" panose="020B0502040204020203" pitchFamily="34" charset="0"/>
                    <a:cs typeface="Shonar Bangla" panose="020B0502040204020203" pitchFamily="34" charset="0"/>
                  </a:rPr>
                  <a:t>The spectrum is channelized into </a:t>
                </a:r>
                <a14:m>
                  <m:oMath xmlns:m="http://schemas.openxmlformats.org/officeDocument/2006/math">
                    <m:r>
                      <a:rPr lang="en-US" altLang="zh-CN" sz="2400" i="1" kern="0">
                        <a:latin typeface="Cambria Math" panose="02040503050406030204" pitchFamily="18" charset="0"/>
                        <a:ea typeface="Cambria Math" panose="02040503050406030204" pitchFamily="18" charset="0"/>
                        <a:cs typeface="Shonar Bangla" panose="020B0502040204020203" pitchFamily="34" charset="0"/>
                      </a:rPr>
                      <m:t>𝐾</m:t>
                    </m:r>
                  </m:oMath>
                </a14:m>
                <a:r>
                  <a:rPr lang="en-US" altLang="zh-CN" sz="2400" kern="0" dirty="0" smtClean="0">
                    <a:latin typeface="Shonar Bangla" panose="020B0502040204020203" pitchFamily="34" charset="0"/>
                    <a:cs typeface="Shonar Bangla" panose="020B0502040204020203" pitchFamily="34" charset="0"/>
                  </a:rPr>
                  <a:t> channels with equal bandwidth and guard bands.</a:t>
                </a:r>
                <a:r>
                  <a:rPr lang="en-US" altLang="zh-CN" sz="2400" kern="0" dirty="0" smtClean="0">
                    <a:ea typeface="Cambria Math" panose="02040503050406030204" pitchFamily="18" charset="0"/>
                    <a:cs typeface="Shonar Bangla" panose="020B0502040204020203" pitchFamily="34" charset="0"/>
                  </a:rPr>
                  <a:t> </a:t>
                </a:r>
              </a:p>
              <a:p>
                <a:pPr lvl="1">
                  <a:buFontTx/>
                  <a:buChar char="–"/>
                </a:pPr>
                <a:r>
                  <a:rPr lang="en-US" altLang="zh-CN" sz="2400" kern="0" dirty="0">
                    <a:latin typeface="Shonar Bangla" panose="020B0502040204020203" pitchFamily="34" charset="0"/>
                    <a:cs typeface="Shonar Bangla" panose="020B0502040204020203" pitchFamily="34" charset="0"/>
                  </a:rPr>
                  <a:t>Use a 0-1 variable </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𝑎</m:t>
                        </m:r>
                      </m:e>
                      <m:sub>
                        <m:r>
                          <a:rPr lang="en-US" altLang="zh-CN" sz="2400" i="1" kern="0">
                            <a:latin typeface="Cambria Math" panose="02040503050406030204" pitchFamily="18" charset="0"/>
                            <a:cs typeface="Shonar Bangla" panose="020B0502040204020203" pitchFamily="34" charset="0"/>
                          </a:rPr>
                          <m:t>𝑖</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 </m:t>
                    </m:r>
                  </m:oMath>
                </a14:m>
                <a:r>
                  <a:rPr lang="en-US" altLang="zh-CN" sz="2400" kern="0" dirty="0">
                    <a:latin typeface="Shonar Bangla" panose="020B0502040204020203" pitchFamily="34" charset="0"/>
                    <a:cs typeface="Shonar Bangla" panose="020B0502040204020203" pitchFamily="34" charset="0"/>
                  </a:rPr>
                  <a:t>to denote the channel availability : </a:t>
                </a:r>
                <a14:m>
                  <m:oMath xmlns:m="http://schemas.openxmlformats.org/officeDocument/2006/math">
                    <m:sSubSup>
                      <m:sSubSupPr>
                        <m:ctrlPr>
                          <a:rPr lang="en-US" altLang="zh-CN" sz="2400" i="1" kern="0">
                            <a:latin typeface="Cambria Math" panose="02040503050406030204" pitchFamily="18" charset="0"/>
                            <a:cs typeface="Shonar Bangla" panose="020B0502040204020203" pitchFamily="34" charset="0"/>
                          </a:rPr>
                        </m:ctrlPr>
                      </m:sSubSupPr>
                      <m:e>
                        <m:r>
                          <a:rPr lang="en-US" altLang="zh-CN" sz="2400" i="1" kern="0">
                            <a:latin typeface="Cambria Math" panose="02040503050406030204" pitchFamily="18" charset="0"/>
                            <a:cs typeface="Shonar Bangla" panose="020B0502040204020203" pitchFamily="34" charset="0"/>
                          </a:rPr>
                          <m:t>𝑎</m:t>
                        </m:r>
                      </m:e>
                      <m:sub>
                        <m:r>
                          <a:rPr lang="en-US" altLang="zh-CN" sz="2400" i="1" kern="0">
                            <a:latin typeface="Cambria Math" panose="02040503050406030204" pitchFamily="18" charset="0"/>
                            <a:cs typeface="Shonar Bangla" panose="020B0502040204020203" pitchFamily="34" charset="0"/>
                          </a:rPr>
                          <m:t>𝑖</m:t>
                        </m:r>
                      </m:sub>
                      <m:sup>
                        <m:r>
                          <a:rPr lang="en-US" altLang="zh-CN" sz="2400" i="1" kern="0">
                            <a:latin typeface="Cambria Math" panose="02040503050406030204" pitchFamily="18" charset="0"/>
                            <a:cs typeface="Shonar Bangla" panose="020B0502040204020203" pitchFamily="34" charset="0"/>
                          </a:rPr>
                          <m:t>𝑘</m:t>
                        </m:r>
                      </m:sup>
                    </m:sSubSup>
                    <m:r>
                      <a:rPr lang="en-US" altLang="zh-CN" sz="2400" i="1" kern="0">
                        <a:latin typeface="Cambria Math" panose="02040503050406030204" pitchFamily="18" charset="0"/>
                        <a:cs typeface="Shonar Bangla" panose="020B0502040204020203" pitchFamily="34" charset="0"/>
                      </a:rPr>
                      <m:t>=1</m:t>
                    </m:r>
                  </m:oMath>
                </a14:m>
                <a:r>
                  <a:rPr lang="en-US" altLang="zh-CN" sz="2400" kern="0" dirty="0">
                    <a:latin typeface="Shonar Bangla" panose="020B0502040204020203" pitchFamily="34" charset="0"/>
                    <a:cs typeface="Shonar Bangla" panose="020B0502040204020203" pitchFamily="34" charset="0"/>
                  </a:rPr>
                  <a:t> indicates the channel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𝑘</m:t>
                    </m:r>
                  </m:oMath>
                </a14:m>
                <a:r>
                  <a:rPr lang="en-US" altLang="zh-CN" sz="2400" kern="0" dirty="0">
                    <a:latin typeface="Shonar Bangla" panose="020B0502040204020203" pitchFamily="34" charset="0"/>
                    <a:cs typeface="Shonar Bangla" panose="020B0502040204020203" pitchFamily="34" charset="0"/>
                  </a:rPr>
                  <a:t> at node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b="0" i="1" kern="0" smtClean="0">
                            <a:latin typeface="Cambria Math" panose="02040503050406030204" pitchFamily="18" charset="0"/>
                            <a:cs typeface="Shonar Bangla" panose="020B0502040204020203" pitchFamily="34" charset="0"/>
                          </a:rPr>
                          <m:t>𝑣</m:t>
                        </m:r>
                      </m:e>
                      <m:sub>
                        <m:r>
                          <a:rPr lang="en-US" altLang="zh-CN" sz="2400" i="1" kern="0">
                            <a:latin typeface="Cambria Math" panose="02040503050406030204" pitchFamily="18" charset="0"/>
                            <a:cs typeface="Shonar Bangla" panose="020B0502040204020203" pitchFamily="34" charset="0"/>
                          </a:rPr>
                          <m:t>𝑖</m:t>
                        </m:r>
                      </m:sub>
                    </m:sSub>
                  </m:oMath>
                </a14:m>
                <a:r>
                  <a:rPr lang="en-US" altLang="zh-CN" sz="2400" kern="0" dirty="0">
                    <a:latin typeface="Shonar Bangla" panose="020B0502040204020203" pitchFamily="34" charset="0"/>
                    <a:cs typeface="Shonar Bangla" panose="020B0502040204020203" pitchFamily="34" charset="0"/>
                  </a:rPr>
                  <a:t> is </a:t>
                </a:r>
                <a:r>
                  <a:rPr lang="en-US" altLang="zh-CN" sz="2400" kern="0" dirty="0" smtClean="0">
                    <a:latin typeface="Shonar Bangla" panose="020B0502040204020203" pitchFamily="34" charset="0"/>
                    <a:cs typeface="Shonar Bangla" panose="020B0502040204020203" pitchFamily="34" charset="0"/>
                  </a:rPr>
                  <a:t>available</a:t>
                </a:r>
                <a:endParaRPr lang="en-US" altLang="zh-CN" sz="2400" kern="0" dirty="0">
                  <a:latin typeface="Shonar Bangla" panose="020B0502040204020203" pitchFamily="34" charset="0"/>
                  <a:cs typeface="Shonar Bangla" panose="020B0502040204020203" pitchFamily="34" charset="0"/>
                </a:endParaRPr>
              </a:p>
              <a:p>
                <a:pPr lvl="1">
                  <a:buFontTx/>
                  <a:buChar char="–"/>
                </a:pPr>
                <a:r>
                  <a:rPr lang="en-US" altLang="zh-CN" sz="2400" kern="0" dirty="0">
                    <a:latin typeface="Shonar Bangla" panose="020B0502040204020203" pitchFamily="34" charset="0"/>
                    <a:cs typeface="Shonar Bangla" panose="020B0502040204020203" pitchFamily="34" charset="0"/>
                  </a:rPr>
                  <a:t>Use </a:t>
                </a:r>
                <a14:m>
                  <m:oMath xmlns:m="http://schemas.openxmlformats.org/officeDocument/2006/math">
                    <m:r>
                      <a:rPr lang="en-US" altLang="zh-CN" sz="2400" i="1" kern="0">
                        <a:latin typeface="Cambria Math" panose="02040503050406030204" pitchFamily="18" charset="0"/>
                        <a:cs typeface="Shonar Bangla" panose="020B0502040204020203" pitchFamily="34" charset="0"/>
                      </a:rPr>
                      <m:t>𝐸</m:t>
                    </m:r>
                    <m:r>
                      <a:rPr lang="en-US" altLang="zh-CN" sz="2400" i="1" kern="0">
                        <a:latin typeface="Cambria Math" panose="02040503050406030204" pitchFamily="18" charset="0"/>
                        <a:cs typeface="Shonar Bangla" panose="020B0502040204020203" pitchFamily="34" charset="0"/>
                      </a:rPr>
                      <m:t>=</m:t>
                    </m:r>
                    <m:d>
                      <m:dPr>
                        <m:begChr m:val="{"/>
                        <m:endChr m:val="}"/>
                        <m:ctrlPr>
                          <a:rPr lang="en-US" altLang="zh-CN" sz="2400" i="1" kern="0">
                            <a:latin typeface="Cambria Math" panose="02040503050406030204" pitchFamily="18" charset="0"/>
                            <a:cs typeface="Shonar Bangla" panose="020B0502040204020203" pitchFamily="34" charset="0"/>
                          </a:rPr>
                        </m:ctrlPr>
                      </m:dPr>
                      <m:e>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𝑒</m:t>
                            </m:r>
                          </m:e>
                          <m:sub>
                            <m:r>
                              <a:rPr lang="en-US" altLang="zh-CN" sz="2400" i="1" kern="0">
                                <a:latin typeface="Cambria Math" panose="02040503050406030204" pitchFamily="18" charset="0"/>
                                <a:cs typeface="Shonar Bangla" panose="020B0502040204020203" pitchFamily="34" charset="0"/>
                              </a:rPr>
                              <m:t>𝑖𝑗</m:t>
                            </m:r>
                          </m:sub>
                        </m:sSub>
                      </m:e>
                    </m:d>
                  </m:oMath>
                </a14:m>
                <a:r>
                  <a:rPr lang="en-US" altLang="zh-CN" sz="2400" kern="0" dirty="0">
                    <a:latin typeface="Shonar Bangla" panose="020B0502040204020203" pitchFamily="34" charset="0"/>
                    <a:cs typeface="Shonar Bangla" panose="020B0502040204020203" pitchFamily="34" charset="0"/>
                  </a:rPr>
                  <a:t> to denote the set of direct links : </a:t>
                </a:r>
                <a14:m>
                  <m:oMath xmlns:m="http://schemas.openxmlformats.org/officeDocument/2006/math">
                    <m:sSub>
                      <m:sSubPr>
                        <m:ctrlPr>
                          <a:rPr lang="en-US" altLang="zh-CN" sz="2400" i="1" kern="0">
                            <a:latin typeface="Cambria Math" panose="02040503050406030204" pitchFamily="18" charset="0"/>
                            <a:cs typeface="Shonar Bangla" panose="020B0502040204020203" pitchFamily="34" charset="0"/>
                          </a:rPr>
                        </m:ctrlPr>
                      </m:sSubPr>
                      <m:e>
                        <m:r>
                          <a:rPr lang="en-US" altLang="zh-CN" sz="2400" i="1" kern="0">
                            <a:latin typeface="Cambria Math" panose="02040503050406030204" pitchFamily="18" charset="0"/>
                            <a:cs typeface="Shonar Bangla" panose="020B0502040204020203" pitchFamily="34" charset="0"/>
                          </a:rPr>
                          <m:t>𝑒</m:t>
                        </m:r>
                      </m:e>
                      <m:sub>
                        <m:r>
                          <a:rPr lang="en-US" altLang="zh-CN" sz="2400" i="1" kern="0">
                            <a:latin typeface="Cambria Math" panose="02040503050406030204" pitchFamily="18" charset="0"/>
                            <a:cs typeface="Shonar Bangla" panose="020B0502040204020203" pitchFamily="34" charset="0"/>
                          </a:rPr>
                          <m:t>𝑖𝑗</m:t>
                        </m:r>
                      </m:sub>
                    </m:sSub>
                    <m:r>
                      <a:rPr lang="en-US" altLang="zh-CN" sz="2400" i="1" kern="0">
                        <a:latin typeface="Cambria Math" panose="02040503050406030204" pitchFamily="18" charset="0"/>
                        <a:cs typeface="Shonar Bangla" panose="020B0502040204020203" pitchFamily="34" charset="0"/>
                      </a:rPr>
                      <m:t>=1</m:t>
                    </m:r>
                  </m:oMath>
                </a14:m>
                <a:r>
                  <a:rPr lang="en-US" altLang="zh-CN" sz="2400" kern="0" dirty="0">
                    <a:latin typeface="Shonar Bangla" panose="020B0502040204020203" pitchFamily="34" charset="0"/>
                    <a:cs typeface="Shonar Bangla" panose="020B0502040204020203" pitchFamily="34" charset="0"/>
                  </a:rPr>
                  <a:t> means there exists a direct link between the </a:t>
                </a:r>
                <a:r>
                  <a:rPr lang="en-US" altLang="zh-CN" sz="2400" kern="0" dirty="0" smtClean="0">
                    <a:latin typeface="Shonar Bangla" panose="020B0502040204020203" pitchFamily="34" charset="0"/>
                    <a:cs typeface="Shonar Bangla" panose="020B0502040204020203" pitchFamily="34" charset="0"/>
                  </a:rPr>
                  <a:t>two nodes</a:t>
                </a:r>
                <a14:m>
                  <m:oMath xmlns:m="http://schemas.openxmlformats.org/officeDocument/2006/math">
                    <m:r>
                      <a:rPr lang="en-US" altLang="zh-CN" sz="2400" b="0" i="0" kern="0" smtClean="0">
                        <a:latin typeface="Cambria Math" panose="02040503050406030204" pitchFamily="18" charset="0"/>
                        <a:cs typeface="Shonar Bangla" panose="020B0502040204020203" pitchFamily="34" charset="0"/>
                      </a:rPr>
                      <m:t>.</m:t>
                    </m:r>
                  </m:oMath>
                </a14:m>
                <a:endParaRPr lang="en-US" altLang="zh-CN" sz="2400" kern="0" dirty="0">
                  <a:latin typeface="Shonar Bangla" panose="020B0502040204020203" pitchFamily="34" charset="0"/>
                  <a:cs typeface="Shonar Bangla" panose="020B0502040204020203" pitchFamily="34" charset="0"/>
                </a:endParaRPr>
              </a:p>
              <a:p>
                <a:pPr lvl="1">
                  <a:buFontTx/>
                  <a:buChar char="–"/>
                </a:pPr>
                <a:endParaRPr lang="en-US" altLang="zh-CN" sz="2400" kern="0" dirty="0" smtClean="0">
                  <a:latin typeface="Shonar Bangla" panose="020B0502040204020203" pitchFamily="34" charset="0"/>
                  <a:cs typeface="Shonar Bangla" panose="020B0502040204020203" pitchFamily="34" charset="0"/>
                </a:endParaRPr>
              </a:p>
            </p:txBody>
          </p:sp>
        </mc:Choice>
        <mc:Fallback xmlns="">
          <p:sp>
            <p:nvSpPr>
              <p:cNvPr id="5" name="Rectangle 2"/>
              <p:cNvSpPr txBox="1">
                <a:spLocks noRot="1" noChangeAspect="1" noMove="1" noResize="1" noEditPoints="1" noAdjustHandles="1" noChangeArrowheads="1" noChangeShapeType="1" noTextEdit="1"/>
              </p:cNvSpPr>
              <p:nvPr/>
            </p:nvSpPr>
            <p:spPr bwMode="auto">
              <a:xfrm>
                <a:off x="480864" y="1643108"/>
                <a:ext cx="8238320" cy="3484772"/>
              </a:xfrm>
              <a:prstGeom prst="rect">
                <a:avLst/>
              </a:prstGeom>
              <a:blipFill rotWithShape="0">
                <a:blip r:embed="rId3"/>
                <a:stretch>
                  <a:fillRect t="-876" r="-74" b="-350"/>
                </a:stretch>
              </a:blipFill>
              <a:ln w="9525">
                <a:noFill/>
                <a:miter lim="800000"/>
                <a:headEnd/>
                <a:tailEnd/>
              </a:ln>
              <a:effectLst/>
            </p:spPr>
            <p:txBody>
              <a:bodyPr/>
              <a:lstStyle/>
              <a:p>
                <a:r>
                  <a:rPr lang="zh-CN" altLang="en-US">
                    <a:noFill/>
                  </a:rPr>
                  <a:t> </a:t>
                </a:r>
              </a:p>
            </p:txBody>
          </p:sp>
        </mc:Fallback>
      </mc:AlternateContent>
    </p:spTree>
    <p:extLst>
      <p:ext uri="{BB962C8B-B14F-4D97-AF65-F5344CB8AC3E}">
        <p14:creationId xmlns:p14="http://schemas.microsoft.com/office/powerpoint/2010/main" val="2618294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11505</TotalTime>
  <Words>805</Words>
  <Application>Microsoft Office PowerPoint</Application>
  <PresentationFormat>全屏显示(4:3)</PresentationFormat>
  <Paragraphs>233</Paragraphs>
  <Slides>22</Slides>
  <Notes>21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vt:i4>
      </vt:variant>
    </vt:vector>
  </HeadingPairs>
  <TitlesOfParts>
    <vt:vector size="29" baseType="lpstr">
      <vt:lpstr>宋体</vt:lpstr>
      <vt:lpstr>Arial</vt:lpstr>
      <vt:lpstr>Cambria Math</vt:lpstr>
      <vt:lpstr>Garamond</vt:lpstr>
      <vt:lpstr>Shonar Bangla</vt:lpstr>
      <vt:lpstr>Wingdings</vt:lpstr>
      <vt:lpstr>Edge</vt:lpstr>
      <vt:lpstr>Cooperative Relay             with  MIMO nodes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happy</dc:creator>
  <cp:lastModifiedBy>tanmiyimei</cp:lastModifiedBy>
  <cp:revision>407</cp:revision>
  <dcterms:created xsi:type="dcterms:W3CDTF">2006-11-01T11:51:05Z</dcterms:created>
  <dcterms:modified xsi:type="dcterms:W3CDTF">2014-06-22T16:43:41Z</dcterms:modified>
</cp:coreProperties>
</file>