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58" r:id="rId4"/>
    <p:sldId id="265" r:id="rId5"/>
    <p:sldId id="275" r:id="rId6"/>
    <p:sldId id="262" r:id="rId7"/>
    <p:sldId id="276" r:id="rId8"/>
    <p:sldId id="261" r:id="rId9"/>
    <p:sldId id="273" r:id="rId10"/>
    <p:sldId id="274" r:id="rId11"/>
    <p:sldId id="277" r:id="rId12"/>
    <p:sldId id="259" r:id="rId13"/>
    <p:sldId id="266" r:id="rId14"/>
    <p:sldId id="278" r:id="rId15"/>
    <p:sldId id="27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6691" autoAdjust="0"/>
  </p:normalViewPr>
  <p:slideViewPr>
    <p:cSldViewPr snapToGrid="0">
      <p:cViewPr varScale="1">
        <p:scale>
          <a:sx n="64" d="100"/>
          <a:sy n="64" d="100"/>
        </p:scale>
        <p:origin x="12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False Positive Rate</a:t>
            </a:r>
            <a:endParaRPr lang="zh-C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SBF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Sheet1!$J$2:$J$14</c:f>
              <c:numCache>
                <c:formatCode>General</c:formatCode>
                <c:ptCount val="13"/>
                <c:pt idx="0">
                  <c:v>7.0833333333333338E-3</c:v>
                </c:pt>
                <c:pt idx="1">
                  <c:v>9.1666666666666684E-3</c:v>
                </c:pt>
                <c:pt idx="2">
                  <c:v>2.6666666666666668E-2</c:v>
                </c:pt>
                <c:pt idx="3">
                  <c:v>0.11333333333333333</c:v>
                </c:pt>
                <c:pt idx="4">
                  <c:v>0.19083333333333333</c:v>
                </c:pt>
                <c:pt idx="5">
                  <c:v>0.67166666666666652</c:v>
                </c:pt>
                <c:pt idx="6">
                  <c:v>0.68789999999999996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Sheet1!$K$1</c:f>
              <c:strCache>
                <c:ptCount val="1"/>
                <c:pt idx="0">
                  <c:v>DBF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Sheet1!$K$2:$K$14</c:f>
              <c:numCache>
                <c:formatCode>General</c:formatCode>
                <c:ptCount val="13"/>
                <c:pt idx="0">
                  <c:v>7.0833333333333338E-3</c:v>
                </c:pt>
                <c:pt idx="1">
                  <c:v>9.1666666666666684E-3</c:v>
                </c:pt>
                <c:pt idx="2">
                  <c:v>1.7083333333333336E-2</c:v>
                </c:pt>
                <c:pt idx="3">
                  <c:v>3.7499999999999999E-2</c:v>
                </c:pt>
                <c:pt idx="4">
                  <c:v>3.229166666666667E-2</c:v>
                </c:pt>
                <c:pt idx="5">
                  <c:v>0.40874999999999995</c:v>
                </c:pt>
                <c:pt idx="6">
                  <c:v>0.30958333333333332</c:v>
                </c:pt>
                <c:pt idx="7">
                  <c:v>1</c:v>
                </c:pt>
                <c:pt idx="8">
                  <c:v>0.96458333333333324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0137680"/>
        <c:axId val="270138240"/>
      </c:lineChart>
      <c:catAx>
        <c:axId val="270137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0138240"/>
        <c:crosses val="autoZero"/>
        <c:auto val="1"/>
        <c:lblAlgn val="ctr"/>
        <c:lblOffset val="100"/>
        <c:noMultiLvlLbl val="0"/>
      </c:catAx>
      <c:valAx>
        <c:axId val="27013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01376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E2125-C6D4-47B6-AC92-A26C4CE24710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A70D3-CE8C-4BBC-BB80-FDAE1E9185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26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A70D3-CE8C-4BBC-BB80-FDAE1E9185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06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short, all we would do ahead of time with the existing backbone routers is simply configure one interface plus a few other small things.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A70D3-CE8C-4BBC-BB80-FDAE1E9185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An example of n element is described by an array of m bits, initially all set to 0. </a:t>
            </a:r>
          </a:p>
          <a:p>
            <a:r>
              <a:rPr lang="en-US" altLang="zh-CN" baseline="0" dirty="0" smtClean="0"/>
              <a:t>A Bloom filter uses k independent hash functions.</a:t>
            </a:r>
          </a:p>
          <a:p>
            <a:r>
              <a:rPr lang="en-US" altLang="zh-CN" baseline="0" dirty="0" smtClean="0"/>
              <a:t>Assume that hash functions map each item randomly.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A70D3-CE8C-4BBC-BB80-FDAE1E9185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03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A70D3-CE8C-4BBC-BB80-FDAE1E9185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242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A70D3-CE8C-4BBC-BB80-FDAE1E9185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11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A70D3-CE8C-4BBC-BB80-FDAE1E9185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64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A70D3-CE8C-4BBC-BB80-FDAE1E9185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89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27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35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93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01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397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11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72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49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04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95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46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67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85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71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31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87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36F39-4913-4042-8976-8FA2BACC5B6B}" type="datetimeFigureOut">
              <a:rPr lang="zh-CN" altLang="en-US" smtClean="0"/>
              <a:t>2014/6/14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A27090-E89A-4DB6-93BC-D2DF09683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7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www.sdncentral.com/what-is-openflow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2404534"/>
            <a:ext cx="8645353" cy="164630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Anti </a:t>
            </a:r>
            <a:r>
              <a:rPr lang="en-US" altLang="zh-CN" dirty="0" err="1" smtClean="0"/>
              <a:t>DDoS</a:t>
            </a:r>
            <a:r>
              <a:rPr lang="en-US" altLang="zh-CN" dirty="0" smtClean="0"/>
              <a:t> Bloom Filter in SDN  </a:t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en-US" altLang="zh-CN" dirty="0" smtClean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&amp;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MiniNet</a:t>
            </a:r>
            <a:r>
              <a:rPr lang="en-US" altLang="zh-CN" dirty="0" smtClean="0"/>
              <a:t> POX Simulation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CN" altLang="en-US" sz="2400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徐玉含</a:t>
            </a:r>
            <a:endParaRPr lang="en-US" altLang="zh-CN" sz="2400" dirty="0" smtClean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r>
              <a:rPr lang="en-US" altLang="zh-CN" sz="2000" dirty="0" smtClean="0"/>
              <a:t>ens@sjtu.edu.cn</a:t>
            </a:r>
          </a:p>
          <a:p>
            <a:r>
              <a:rPr lang="en-US" altLang="zh-CN" sz="2000" dirty="0" smtClean="0"/>
              <a:t>2014/5/27</a:t>
            </a:r>
          </a:p>
        </p:txBody>
      </p:sp>
    </p:spTree>
    <p:extLst>
      <p:ext uri="{BB962C8B-B14F-4D97-AF65-F5344CB8AC3E}">
        <p14:creationId xmlns:p14="http://schemas.microsoft.com/office/powerpoint/2010/main" val="18238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3"/>
    </mc:Choice>
    <mc:Fallback xmlns="">
      <p:transition spd="slow" advTm="1121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Bloom Filter Simulation with Python 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924077" y="1673431"/>
            <a:ext cx="3513546" cy="3777839"/>
            <a:chOff x="6164580" y="1098707"/>
            <a:chExt cx="3513546" cy="3777839"/>
          </a:xfrm>
        </p:grpSpPr>
        <p:sp>
          <p:nvSpPr>
            <p:cNvPr id="18" name="文本框 17"/>
            <p:cNvSpPr txBox="1"/>
            <p:nvPr/>
          </p:nvSpPr>
          <p:spPr>
            <a:xfrm>
              <a:off x="6558417" y="4199438"/>
              <a:ext cx="256512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accent1"/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MD5 hash function</a:t>
              </a:r>
            </a:p>
            <a:p>
              <a:endParaRPr lang="zh-CN" altLang="en-US" dirty="0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6854590" y="2080871"/>
              <a:ext cx="2198696" cy="711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/>
                <a:t>Switch (m=32*4)</a:t>
              </a:r>
              <a:endParaRPr lang="zh-CN" altLang="en-US" sz="2000" dirty="0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6164580" y="3152140"/>
              <a:ext cx="624840" cy="44196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h1</a:t>
              </a:r>
              <a:endParaRPr lang="zh-CN" altLang="en-US" dirty="0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6938410" y="3152140"/>
              <a:ext cx="624840" cy="44196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h2</a:t>
              </a:r>
              <a:endParaRPr lang="zh-CN" altLang="en-US" dirty="0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7712240" y="3152140"/>
              <a:ext cx="128740" cy="44196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8725070" y="3166062"/>
              <a:ext cx="137234" cy="44196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9053286" y="3166062"/>
              <a:ext cx="624840" cy="44196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hn</a:t>
              </a:r>
              <a:endParaRPr lang="zh-CN" altLang="en-US" dirty="0"/>
            </a:p>
          </p:txBody>
        </p:sp>
        <p:cxnSp>
          <p:nvCxnSpPr>
            <p:cNvPr id="27" name="直接连接符 26"/>
            <p:cNvCxnSpPr>
              <a:endCxn id="21" idx="0"/>
            </p:cNvCxnSpPr>
            <p:nvPr/>
          </p:nvCxnSpPr>
          <p:spPr>
            <a:xfrm flipH="1">
              <a:off x="6477000" y="2792071"/>
              <a:ext cx="525780" cy="360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endCxn id="22" idx="0"/>
            </p:cNvCxnSpPr>
            <p:nvPr/>
          </p:nvCxnSpPr>
          <p:spPr>
            <a:xfrm flipH="1">
              <a:off x="7250830" y="2792071"/>
              <a:ext cx="239170" cy="360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endCxn id="23" idx="0"/>
            </p:cNvCxnSpPr>
            <p:nvPr/>
          </p:nvCxnSpPr>
          <p:spPr>
            <a:xfrm flipH="1">
              <a:off x="7776610" y="2790142"/>
              <a:ext cx="22399" cy="3619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endCxn id="24" idx="0"/>
            </p:cNvCxnSpPr>
            <p:nvPr/>
          </p:nvCxnSpPr>
          <p:spPr>
            <a:xfrm>
              <a:off x="8524442" y="2799032"/>
              <a:ext cx="269245" cy="367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endCxn id="25" idx="0"/>
            </p:cNvCxnSpPr>
            <p:nvPr/>
          </p:nvCxnSpPr>
          <p:spPr>
            <a:xfrm>
              <a:off x="8808556" y="2799032"/>
              <a:ext cx="557150" cy="367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组合 46"/>
            <p:cNvGrpSpPr/>
            <p:nvPr/>
          </p:nvGrpSpPr>
          <p:grpSpPr>
            <a:xfrm>
              <a:off x="7144150" y="1516760"/>
              <a:ext cx="1642436" cy="564111"/>
              <a:chOff x="7144150" y="1639980"/>
              <a:chExt cx="1642436" cy="885391"/>
            </a:xfrm>
          </p:grpSpPr>
          <p:cxnSp>
            <p:nvCxnSpPr>
              <p:cNvPr id="37" name="直接箭头连接符 36"/>
              <p:cNvCxnSpPr/>
              <p:nvPr/>
            </p:nvCxnSpPr>
            <p:spPr>
              <a:xfrm>
                <a:off x="7144150" y="1639980"/>
                <a:ext cx="0" cy="885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/>
              <p:cNvCxnSpPr/>
              <p:nvPr/>
            </p:nvCxnSpPr>
            <p:spPr>
              <a:xfrm>
                <a:off x="7548156" y="1639980"/>
                <a:ext cx="3264" cy="885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/>
              <p:nvPr/>
            </p:nvCxnSpPr>
            <p:spPr>
              <a:xfrm>
                <a:off x="7987360" y="1639980"/>
                <a:ext cx="0" cy="885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>
                <a:off x="8389620" y="1639980"/>
                <a:ext cx="0" cy="885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/>
              <p:cNvCxnSpPr/>
              <p:nvPr/>
            </p:nvCxnSpPr>
            <p:spPr>
              <a:xfrm>
                <a:off x="8786586" y="1639980"/>
                <a:ext cx="0" cy="885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文本框 45"/>
            <p:cNvSpPr txBox="1"/>
            <p:nvPr/>
          </p:nvSpPr>
          <p:spPr>
            <a:xfrm>
              <a:off x="6938410" y="1098707"/>
              <a:ext cx="2018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Random Attempts</a:t>
              </a:r>
              <a:endParaRPr lang="zh-CN" altLang="en-US" dirty="0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935158" y="3148282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2"/>
                  </a:solidFill>
                </a:rPr>
                <a:t>......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59" name="图表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872331"/>
              </p:ext>
            </p:extLst>
          </p:nvPr>
        </p:nvGraphicFramePr>
        <p:xfrm>
          <a:off x="4929700" y="1527400"/>
          <a:ext cx="6720763" cy="376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文本框 57"/>
          <p:cNvSpPr txBox="1"/>
          <p:nvPr/>
        </p:nvSpPr>
        <p:spPr>
          <a:xfrm>
            <a:off x="8943802" y="4055928"/>
            <a:ext cx="4332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Host number from 2 to 13</a:t>
            </a:r>
          </a:p>
          <a:p>
            <a:r>
              <a:rPr lang="en-US" altLang="zh-CN" sz="1600" b="1" dirty="0" smtClean="0">
                <a:solidFill>
                  <a:schemeClr val="accent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Attempt Number=800</a:t>
            </a:r>
          </a:p>
          <a:p>
            <a:endParaRPr lang="zh-CN" altLang="en-US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/>
          <a:srcRect l="46670"/>
          <a:stretch/>
        </p:blipFill>
        <p:spPr>
          <a:xfrm>
            <a:off x="8462466" y="251511"/>
            <a:ext cx="962672" cy="1018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96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"/>
    </mc:Choice>
    <mc:Fallback xmlns="">
      <p:transition spd="slow" advTm="114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50" y="19018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Basic Concept: SDN, Open Flow, </a:t>
            </a:r>
            <a:r>
              <a:rPr lang="en-US" altLang="zh-CN" sz="2800" dirty="0" err="1" smtClean="0"/>
              <a:t>MiniNet</a:t>
            </a:r>
            <a:endParaRPr lang="en-US" altLang="zh-CN" sz="2800" dirty="0" smtClean="0"/>
          </a:p>
          <a:p>
            <a:r>
              <a:rPr lang="en-US" altLang="zh-CN" sz="2800" dirty="0" smtClean="0"/>
              <a:t>An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Example to explain the advantage of SDN</a:t>
            </a:r>
          </a:p>
          <a:p>
            <a:r>
              <a:rPr lang="en-US" altLang="zh-CN" sz="2800" dirty="0"/>
              <a:t>I</a:t>
            </a:r>
            <a:r>
              <a:rPr lang="en-US" altLang="zh-CN" sz="2800" dirty="0" smtClean="0"/>
              <a:t>ntroduction of Bloom Filter and Analysis</a:t>
            </a:r>
          </a:p>
          <a:p>
            <a:r>
              <a:rPr lang="en-US" altLang="zh-CN" sz="2800" dirty="0" err="1" smtClean="0">
                <a:solidFill>
                  <a:schemeClr val="accent1"/>
                </a:solidFill>
              </a:rPr>
              <a:t>MiniNet</a:t>
            </a:r>
            <a:r>
              <a:rPr lang="en-US" altLang="zh-CN" sz="2800" dirty="0" smtClean="0">
                <a:solidFill>
                  <a:schemeClr val="accent1"/>
                </a:solidFill>
              </a:rPr>
              <a:t> POX Experiment </a:t>
            </a:r>
          </a:p>
          <a:p>
            <a:r>
              <a:rPr lang="en-US" altLang="zh-CN" sz="2800" dirty="0" smtClean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2126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"/>
    </mc:Choice>
    <mc:Fallback xmlns="">
      <p:transition spd="slow" advTm="88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OpenFlow POX + </a:t>
            </a:r>
            <a:r>
              <a:rPr lang="en-US" altLang="zh-CN" dirty="0" err="1" smtClean="0"/>
              <a:t>Mininet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01" y="663747"/>
            <a:ext cx="1104900" cy="97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组合 7"/>
          <p:cNvGrpSpPr/>
          <p:nvPr/>
        </p:nvGrpSpPr>
        <p:grpSpPr>
          <a:xfrm>
            <a:off x="745044" y="1570250"/>
            <a:ext cx="8461247" cy="4545617"/>
            <a:chOff x="392115" y="586959"/>
            <a:chExt cx="8461247" cy="4545617"/>
          </a:xfrm>
        </p:grpSpPr>
        <p:sp>
          <p:nvSpPr>
            <p:cNvPr id="9" name="椭圆 8"/>
            <p:cNvSpPr/>
            <p:nvPr/>
          </p:nvSpPr>
          <p:spPr>
            <a:xfrm>
              <a:off x="3366837" y="1768839"/>
              <a:ext cx="1813810" cy="7045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SWITCH1</a:t>
              </a:r>
              <a:endParaRPr lang="zh-CN" altLang="en-US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03108" y="586959"/>
              <a:ext cx="8150254" cy="4545617"/>
              <a:chOff x="703108" y="586959"/>
              <a:chExt cx="8150254" cy="4545617"/>
            </a:xfrm>
          </p:grpSpPr>
          <p:cxnSp>
            <p:nvCxnSpPr>
              <p:cNvPr id="12" name="直接连接符 11"/>
              <p:cNvCxnSpPr>
                <a:endCxn id="9" idx="2"/>
              </p:cNvCxnSpPr>
              <p:nvPr/>
            </p:nvCxnSpPr>
            <p:spPr>
              <a:xfrm flipV="1">
                <a:off x="703108" y="2121108"/>
                <a:ext cx="2663729" cy="680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stCxn id="11" idx="3"/>
                <a:endCxn id="22" idx="2"/>
              </p:cNvCxnSpPr>
              <p:nvPr/>
            </p:nvCxnSpPr>
            <p:spPr>
              <a:xfrm>
                <a:off x="1721951" y="2388716"/>
                <a:ext cx="3962350" cy="363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482894" y="2661682"/>
                <a:ext cx="387685" cy="5008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endCxn id="20" idx="0"/>
              </p:cNvCxnSpPr>
              <p:nvPr/>
            </p:nvCxnSpPr>
            <p:spPr>
              <a:xfrm>
                <a:off x="1739103" y="2644065"/>
                <a:ext cx="3593187" cy="8666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/>
              <p:cNvCxnSpPr/>
              <p:nvPr/>
            </p:nvCxnSpPr>
            <p:spPr>
              <a:xfrm>
                <a:off x="3853914" y="1270000"/>
                <a:ext cx="332744" cy="498839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5761156" y="4143500"/>
                <a:ext cx="205194" cy="513555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4769826" y="2429239"/>
                <a:ext cx="334437" cy="1081498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圆角矩形 18"/>
              <p:cNvSpPr/>
              <p:nvPr/>
            </p:nvSpPr>
            <p:spPr>
              <a:xfrm>
                <a:off x="2752240" y="794479"/>
                <a:ext cx="1633928" cy="47552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Source Host</a:t>
                </a:r>
                <a:endParaRPr lang="zh-CN" altLang="en-US" dirty="0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425385" y="3510737"/>
                <a:ext cx="1813810" cy="7045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SWITCH4</a:t>
                </a:r>
                <a:endParaRPr lang="zh-CN" altLang="en-US" dirty="0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811766" y="2972216"/>
                <a:ext cx="1813810" cy="7045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SWITCH3</a:t>
                </a:r>
                <a:endParaRPr lang="zh-CN" altLang="en-US" dirty="0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684301" y="2400047"/>
                <a:ext cx="1813810" cy="7045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SWITCH2</a:t>
                </a:r>
                <a:endParaRPr lang="zh-CN" altLang="en-US" dirty="0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8001421" y="1792157"/>
                <a:ext cx="851941" cy="47552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Host1</a:t>
                </a:r>
                <a:endParaRPr lang="zh-CN" altLang="en-US" dirty="0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2898929" y="4173019"/>
                <a:ext cx="851941" cy="47552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Host6</a:t>
                </a:r>
                <a:endParaRPr lang="zh-CN" altLang="en-US" dirty="0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1026393" y="4173019"/>
                <a:ext cx="851941" cy="47552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Host4</a:t>
                </a:r>
                <a:endParaRPr lang="zh-CN" altLang="en-US" dirty="0"/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8001421" y="2496695"/>
                <a:ext cx="851941" cy="47552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Host2</a:t>
                </a:r>
                <a:endParaRPr lang="zh-CN" altLang="en-US" dirty="0"/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8001421" y="3220387"/>
                <a:ext cx="851941" cy="47552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Host3</a:t>
                </a:r>
                <a:endParaRPr lang="zh-CN" altLang="en-US" dirty="0"/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4386168" y="4648540"/>
                <a:ext cx="1877814" cy="484036"/>
                <a:chOff x="4386168" y="4648540"/>
                <a:chExt cx="1877814" cy="484036"/>
              </a:xfrm>
            </p:grpSpPr>
            <p:sp>
              <p:nvSpPr>
                <p:cNvPr id="52" name="圆角矩形 51"/>
                <p:cNvSpPr/>
                <p:nvPr/>
              </p:nvSpPr>
              <p:spPr>
                <a:xfrm>
                  <a:off x="5412041" y="4648540"/>
                  <a:ext cx="851941" cy="475521"/>
                </a:xfrm>
                <a:prstGeom prst="round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Host8</a:t>
                  </a:r>
                  <a:endParaRPr lang="zh-CN" altLang="en-US" dirty="0"/>
                </a:p>
              </p:txBody>
            </p:sp>
            <p:sp>
              <p:nvSpPr>
                <p:cNvPr id="53" name="圆角矩形 52"/>
                <p:cNvSpPr/>
                <p:nvPr/>
              </p:nvSpPr>
              <p:spPr>
                <a:xfrm>
                  <a:off x="4386168" y="4657055"/>
                  <a:ext cx="851941" cy="475521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Host7</a:t>
                  </a:r>
                  <a:endParaRPr lang="zh-CN" altLang="en-US" dirty="0"/>
                </a:p>
              </p:txBody>
            </p:sp>
          </p:grpSp>
          <p:sp>
            <p:nvSpPr>
              <p:cNvPr id="29" name="圆角矩形 28"/>
              <p:cNvSpPr/>
              <p:nvPr/>
            </p:nvSpPr>
            <p:spPr>
              <a:xfrm>
                <a:off x="1962661" y="4173019"/>
                <a:ext cx="851941" cy="47552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Host5</a:t>
                </a:r>
                <a:endParaRPr lang="zh-CN" altLang="en-US" dirty="0"/>
              </a:p>
            </p:txBody>
          </p:sp>
          <p:cxnSp>
            <p:nvCxnSpPr>
              <p:cNvPr id="30" name="直接连接符 29"/>
              <p:cNvCxnSpPr>
                <a:endCxn id="21" idx="7"/>
              </p:cNvCxnSpPr>
              <p:nvPr/>
            </p:nvCxnSpPr>
            <p:spPr>
              <a:xfrm flipH="1">
                <a:off x="3359950" y="2429239"/>
                <a:ext cx="390921" cy="6461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3750870" y="1270000"/>
                <a:ext cx="356500" cy="54035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5180647" y="2189151"/>
                <a:ext cx="650654" cy="40428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>
                <a:off x="5809596" y="3052168"/>
                <a:ext cx="429600" cy="52206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>
                <a:endCxn id="20" idx="2"/>
              </p:cNvCxnSpPr>
              <p:nvPr/>
            </p:nvCxnSpPr>
            <p:spPr>
              <a:xfrm>
                <a:off x="3555410" y="3474355"/>
                <a:ext cx="869975" cy="38865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4644531" y="2429239"/>
                <a:ext cx="350196" cy="108149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23" idx="1"/>
              </p:cNvCxnSpPr>
              <p:nvPr/>
            </p:nvCxnSpPr>
            <p:spPr>
              <a:xfrm flipH="1">
                <a:off x="7498111" y="2029918"/>
                <a:ext cx="503310" cy="4667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7388575" y="2496695"/>
                <a:ext cx="109536" cy="9674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>
                <a:stCxn id="27" idx="1"/>
              </p:cNvCxnSpPr>
              <p:nvPr/>
            </p:nvCxnSpPr>
            <p:spPr>
              <a:xfrm flipH="1" flipV="1">
                <a:off x="7388575" y="2866824"/>
                <a:ext cx="612846" cy="5913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>
                <a:stCxn id="26" idx="1"/>
                <a:endCxn id="22" idx="6"/>
              </p:cNvCxnSpPr>
              <p:nvPr/>
            </p:nvCxnSpPr>
            <p:spPr>
              <a:xfrm flipH="1">
                <a:off x="7498111" y="2734456"/>
                <a:ext cx="503310" cy="17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V="1">
                <a:off x="4819629" y="4173019"/>
                <a:ext cx="175098" cy="47552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52" idx="0"/>
              </p:cNvCxnSpPr>
              <p:nvPr/>
            </p:nvCxnSpPr>
            <p:spPr>
              <a:xfrm flipH="1" flipV="1">
                <a:off x="5684301" y="4194147"/>
                <a:ext cx="153711" cy="45439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>
                <a:stCxn id="21" idx="3"/>
                <a:endCxn id="25" idx="0"/>
              </p:cNvCxnSpPr>
              <p:nvPr/>
            </p:nvCxnSpPr>
            <p:spPr>
              <a:xfrm flipH="1">
                <a:off x="1452364" y="3573577"/>
                <a:ext cx="625028" cy="59944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>
                <a:endCxn id="29" idx="0"/>
              </p:cNvCxnSpPr>
              <p:nvPr/>
            </p:nvCxnSpPr>
            <p:spPr>
              <a:xfrm flipH="1">
                <a:off x="2388632" y="3668680"/>
                <a:ext cx="145052" cy="5043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>
                <a:stCxn id="24" idx="0"/>
              </p:cNvCxnSpPr>
              <p:nvPr/>
            </p:nvCxnSpPr>
            <p:spPr>
              <a:xfrm flipH="1" flipV="1">
                <a:off x="3114699" y="3573577"/>
                <a:ext cx="210201" cy="59944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/>
              <p:cNvCxnSpPr/>
              <p:nvPr/>
            </p:nvCxnSpPr>
            <p:spPr>
              <a:xfrm>
                <a:off x="5234953" y="2107656"/>
                <a:ext cx="657364" cy="423957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>
                <a:stCxn id="22" idx="7"/>
              </p:cNvCxnSpPr>
              <p:nvPr/>
            </p:nvCxnSpPr>
            <p:spPr>
              <a:xfrm flipV="1">
                <a:off x="7232485" y="1835588"/>
                <a:ext cx="768936" cy="667636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>
                <a:stCxn id="9" idx="3"/>
              </p:cNvCxnSpPr>
              <p:nvPr/>
            </p:nvCxnSpPr>
            <p:spPr>
              <a:xfrm flipH="1">
                <a:off x="3235494" y="2370200"/>
                <a:ext cx="396969" cy="681968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 flipH="1">
                <a:off x="1307013" y="3542139"/>
                <a:ext cx="621047" cy="60136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/>
              <p:nvPr/>
            </p:nvCxnSpPr>
            <p:spPr>
              <a:xfrm>
                <a:off x="3249152" y="3624206"/>
                <a:ext cx="204610" cy="548813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/>
              <p:cNvCxnSpPr/>
              <p:nvPr/>
            </p:nvCxnSpPr>
            <p:spPr>
              <a:xfrm>
                <a:off x="7492164" y="769136"/>
                <a:ext cx="464646" cy="25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/>
              <p:cNvSpPr txBox="1"/>
              <p:nvPr/>
            </p:nvSpPr>
            <p:spPr>
              <a:xfrm>
                <a:off x="5234953" y="586959"/>
                <a:ext cx="2217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C000"/>
                    </a:solidFill>
                  </a:rPr>
                  <a:t>Multicast Data Flow</a:t>
                </a:r>
                <a:endParaRPr lang="zh-CN" altLang="en-US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392115" y="2088035"/>
              <a:ext cx="1329836" cy="6013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Controller</a:t>
              </a:r>
              <a:endParaRPr lang="zh-CN" altLang="en-US" dirty="0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25518"/>
          <a:stretch/>
        </p:blipFill>
        <p:spPr>
          <a:xfrm>
            <a:off x="7450740" y="953099"/>
            <a:ext cx="4107543" cy="5348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923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3"/>
    </mc:Choice>
    <mc:Fallback xmlns="">
      <p:transition spd="slow" advTm="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OpenFlow POX + </a:t>
            </a:r>
            <a:r>
              <a:rPr lang="en-US" altLang="zh-CN" dirty="0" err="1" smtClean="0"/>
              <a:t>Mininet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488128"/>
            <a:ext cx="10755308" cy="388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2" y="3995431"/>
            <a:ext cx="1805127" cy="1018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4"/>
    </mc:Choice>
    <mc:Fallback xmlns="">
      <p:transition spd="slow" advTm="246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50" y="19018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Basic Concept: SDN, Open Flow, </a:t>
            </a:r>
            <a:r>
              <a:rPr lang="en-US" altLang="zh-CN" sz="2800" dirty="0" err="1" smtClean="0"/>
              <a:t>MiniNet</a:t>
            </a:r>
            <a:endParaRPr lang="en-US" altLang="zh-CN" sz="2800" dirty="0" smtClean="0"/>
          </a:p>
          <a:p>
            <a:r>
              <a:rPr lang="en-US" altLang="zh-CN" sz="2800" dirty="0" smtClean="0"/>
              <a:t>An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Example to explain the advantage of SDN</a:t>
            </a:r>
          </a:p>
          <a:p>
            <a:r>
              <a:rPr lang="en-US" altLang="zh-CN" sz="2800" dirty="0"/>
              <a:t>I</a:t>
            </a:r>
            <a:r>
              <a:rPr lang="en-US" altLang="zh-CN" sz="2800" dirty="0" smtClean="0"/>
              <a:t>ntroduction of Bloom Filter and Analysis</a:t>
            </a:r>
          </a:p>
          <a:p>
            <a:r>
              <a:rPr lang="en-US" altLang="zh-CN" sz="2800" dirty="0" err="1" smtClean="0">
                <a:solidFill>
                  <a:schemeClr val="tx2"/>
                </a:solidFill>
              </a:rPr>
              <a:t>MiniNet</a:t>
            </a:r>
            <a:r>
              <a:rPr lang="en-US" altLang="zh-CN" sz="2800" dirty="0" smtClean="0">
                <a:solidFill>
                  <a:schemeClr val="tx2"/>
                </a:solidFill>
              </a:rPr>
              <a:t> POX Experiment </a:t>
            </a:r>
          </a:p>
          <a:p>
            <a:r>
              <a:rPr lang="en-US" altLang="zh-CN" sz="2800" dirty="0" smtClean="0">
                <a:solidFill>
                  <a:schemeClr val="accent1"/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9347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"/>
    </mc:Choice>
    <mc:Fallback xmlns="">
      <p:transition spd="slow" advTm="88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 you for Listening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61361" y="2310491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zh-CN" sz="4800" dirty="0" smtClean="0"/>
              <a:t>Q</a:t>
            </a:r>
            <a:r>
              <a:rPr lang="en-US" altLang="zh-CN" sz="4800" dirty="0" smtClean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&amp;</a:t>
            </a:r>
            <a:r>
              <a:rPr lang="en-US" altLang="zh-CN" sz="4800" dirty="0" smtClean="0"/>
              <a:t>A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8476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"/>
    </mc:Choice>
    <mc:Fallback xmlns="">
      <p:transition spd="slow" advTm="47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50" y="19018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chemeClr val="accent1"/>
                </a:solidFill>
              </a:rPr>
              <a:t>Basic Concept: SDN, Open Flow, </a:t>
            </a:r>
            <a:r>
              <a:rPr lang="en-US" altLang="zh-CN" sz="2800" dirty="0" err="1" smtClean="0">
                <a:solidFill>
                  <a:schemeClr val="accent1"/>
                </a:solidFill>
              </a:rPr>
              <a:t>MiniNet</a:t>
            </a:r>
            <a:endParaRPr lang="en-US" altLang="zh-CN" sz="2800" dirty="0" smtClean="0">
              <a:solidFill>
                <a:schemeClr val="accent1"/>
              </a:solidFill>
            </a:endParaRPr>
          </a:p>
          <a:p>
            <a:r>
              <a:rPr lang="en-US" altLang="zh-CN" sz="2800" dirty="0" smtClean="0"/>
              <a:t>An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Example to explain the advantage of SDN</a:t>
            </a:r>
          </a:p>
          <a:p>
            <a:r>
              <a:rPr lang="en-US" altLang="zh-CN" sz="2800" dirty="0"/>
              <a:t>I</a:t>
            </a:r>
            <a:r>
              <a:rPr lang="en-US" altLang="zh-CN" sz="2800" dirty="0" smtClean="0"/>
              <a:t>ntroduction of Bloom Filter and Analysis</a:t>
            </a:r>
          </a:p>
          <a:p>
            <a:r>
              <a:rPr lang="en-US" altLang="zh-CN" sz="2800" dirty="0" err="1" smtClean="0"/>
              <a:t>MiniNet</a:t>
            </a:r>
            <a:r>
              <a:rPr lang="en-US" altLang="zh-CN" sz="2800" dirty="0" smtClean="0"/>
              <a:t> POX Experiment </a:t>
            </a:r>
          </a:p>
          <a:p>
            <a:r>
              <a:rPr lang="en-US" altLang="zh-CN" sz="2800" dirty="0" smtClean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977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6"/>
    </mc:Choice>
    <mc:Fallback xmlns="">
      <p:transition spd="slow" advTm="1744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781" y="415641"/>
            <a:ext cx="10466917" cy="257175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What is </a:t>
            </a:r>
            <a:r>
              <a:rPr lang="en-US" altLang="zh-CN" sz="4000" dirty="0" smtClean="0"/>
              <a:t>SDN</a:t>
            </a:r>
            <a:r>
              <a:rPr lang="en-US" altLang="zh-CN" dirty="0" smtClean="0"/>
              <a:t>? OpenFlow? </a:t>
            </a:r>
            <a:r>
              <a:rPr lang="en-US" altLang="zh-CN" dirty="0" err="1" smtClean="0"/>
              <a:t>MiniNet</a:t>
            </a:r>
            <a:r>
              <a:rPr lang="en-US" altLang="zh-CN" dirty="0" smtClean="0"/>
              <a:t>?</a:t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31564" y="1525402"/>
            <a:ext cx="6496365" cy="386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702586" y="1535329"/>
            <a:ext cx="5418814" cy="4410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chemeClr val="accent1"/>
                </a:solidFill>
              </a:rPr>
              <a:t>Software-Defined Networking (</a:t>
            </a:r>
            <a:r>
              <a:rPr lang="en-US" altLang="zh-CN" sz="2800" b="1" dirty="0" smtClean="0">
                <a:solidFill>
                  <a:schemeClr val="accent1"/>
                </a:solidFill>
              </a:rPr>
              <a:t>SDN)</a:t>
            </a:r>
            <a:r>
              <a:rPr lang="en-US" altLang="zh-CN" sz="2800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altLang="zh-CN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Decouples </a:t>
            </a:r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altLang="zh-CN" sz="2600" dirty="0">
                <a:solidFill>
                  <a:schemeClr val="accent1"/>
                </a:solidFill>
              </a:rPr>
              <a:t>network control </a:t>
            </a:r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altLang="zh-CN" sz="2600" dirty="0">
                <a:solidFill>
                  <a:schemeClr val="tx1"/>
                </a:solidFill>
              </a:rPr>
              <a:t> </a:t>
            </a:r>
            <a:r>
              <a:rPr lang="en-US" altLang="zh-CN" sz="2600" dirty="0">
                <a:solidFill>
                  <a:schemeClr val="accent1"/>
                </a:solidFill>
              </a:rPr>
              <a:t>forwarding functions </a:t>
            </a:r>
            <a:endParaRPr lang="en-US" altLang="zh-CN" sz="2600" dirty="0" smtClean="0">
              <a:solidFill>
                <a:schemeClr val="accent1"/>
              </a:solidFill>
            </a:endParaRPr>
          </a:p>
          <a:p>
            <a:pPr lvl="1"/>
            <a:r>
              <a:rPr lang="en-US" altLang="zh-CN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Directly </a:t>
            </a:r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programmable </a:t>
            </a:r>
            <a:endParaRPr lang="en-US" altLang="zh-CN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2800" b="1" dirty="0" smtClean="0">
                <a:solidFill>
                  <a:schemeClr val="accent1"/>
                </a:solidFill>
              </a:rPr>
              <a:t>OpenFlow</a:t>
            </a:r>
            <a:r>
              <a:rPr lang="en-US" altLang="zh-CN" sz="2800" b="1" dirty="0">
                <a:solidFill>
                  <a:schemeClr val="accent1"/>
                </a:solidFill>
              </a:rPr>
              <a:t> </a:t>
            </a:r>
            <a:endParaRPr lang="en-US" altLang="zh-CN" sz="2800" b="1" dirty="0" smtClean="0">
              <a:solidFill>
                <a:schemeClr val="accent1"/>
              </a:solidFill>
            </a:endParaRPr>
          </a:p>
          <a:p>
            <a:pPr lvl="1"/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Enables the </a:t>
            </a:r>
            <a:r>
              <a:rPr lang="en-US" altLang="zh-CN" sz="2600" dirty="0">
                <a:solidFill>
                  <a:schemeClr val="accent1"/>
                </a:solidFill>
              </a:rPr>
              <a:t>Controller</a:t>
            </a:r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interact with </a:t>
            </a:r>
            <a:r>
              <a:rPr lang="en-US" altLang="zh-CN" sz="2600" dirty="0">
                <a:solidFill>
                  <a:schemeClr val="accent1"/>
                </a:solidFill>
              </a:rPr>
              <a:t>the forwarding plane</a:t>
            </a:r>
          </a:p>
          <a:p>
            <a:pPr lvl="1"/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adjustments to the network</a:t>
            </a:r>
          </a:p>
          <a:p>
            <a:r>
              <a:rPr lang="en-US" altLang="zh-CN" sz="2800" b="1" dirty="0" err="1" smtClean="0">
                <a:solidFill>
                  <a:schemeClr val="accent1"/>
                </a:solidFill>
              </a:rPr>
              <a:t>MiniNet</a:t>
            </a:r>
            <a:endParaRPr lang="en-US" altLang="zh-CN" sz="2800" b="1" dirty="0" smtClean="0">
              <a:solidFill>
                <a:schemeClr val="accent1"/>
              </a:solidFill>
            </a:endParaRPr>
          </a:p>
          <a:p>
            <a:pPr lvl="1"/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creates a network of </a:t>
            </a:r>
            <a:r>
              <a:rPr lang="en-US" altLang="zh-CN" sz="2600" dirty="0">
                <a:solidFill>
                  <a:schemeClr val="accent1"/>
                </a:solidFill>
              </a:rPr>
              <a:t>virtual</a:t>
            </a:r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hosts, switches, controller, and links</a:t>
            </a:r>
          </a:p>
          <a:p>
            <a:pPr lvl="1"/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a simple </a:t>
            </a:r>
            <a:r>
              <a:rPr lang="en-US" altLang="zh-CN" sz="2600" dirty="0">
                <a:solidFill>
                  <a:schemeClr val="accent1"/>
                </a:solidFill>
              </a:rPr>
              <a:t>network </a:t>
            </a:r>
            <a:r>
              <a:rPr lang="en-US" altLang="zh-CN" sz="2600" dirty="0" err="1" smtClean="0">
                <a:solidFill>
                  <a:schemeClr val="accent1"/>
                </a:solidFill>
              </a:rPr>
              <a:t>testbed</a:t>
            </a:r>
            <a:endParaRPr lang="en-US" altLang="zh-CN" sz="2600" dirty="0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6246" y="5995659"/>
            <a:ext cx="11508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/>
              <a:t>REFERENCE</a:t>
            </a:r>
            <a:r>
              <a:rPr lang="zh-CN" altLang="en-US" i="1" dirty="0"/>
              <a:t>：</a:t>
            </a:r>
            <a:r>
              <a:rPr lang="en-US" altLang="zh-CN" i="1" dirty="0">
                <a:hlinkClick r:id="rId5"/>
              </a:rPr>
              <a:t>http://www.sdncentral.com/what-is-openflow/</a:t>
            </a:r>
            <a:r>
              <a:rPr lang="en-US" altLang="zh-CN" i="1" dirty="0"/>
              <a:t>.</a:t>
            </a:r>
          </a:p>
          <a:p>
            <a:r>
              <a:rPr lang="en-US" altLang="zh-CN" i="1" dirty="0"/>
              <a:t>http://ethancbanks.com/2014/05/15/what-sdn-could-mean-for-networking-careers-in-one-picture/</a:t>
            </a:r>
            <a:endParaRPr lang="zh-CN" altLang="en-US" i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027" y="44976"/>
            <a:ext cx="3495675" cy="553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8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28"/>
    </mc:Choice>
    <mc:Fallback xmlns="">
      <p:transition spd="slow" advTm="41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SDN in Multicast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943428" y="1545689"/>
            <a:ext cx="5957597" cy="3120226"/>
            <a:chOff x="571197" y="1929601"/>
            <a:chExt cx="6339806" cy="315912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197" y="1929601"/>
              <a:ext cx="3300083" cy="315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5142" y="1929601"/>
              <a:ext cx="3145861" cy="31210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506" y="1090367"/>
            <a:ext cx="4735129" cy="3537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矩形 8"/>
          <p:cNvSpPr/>
          <p:nvPr/>
        </p:nvSpPr>
        <p:spPr>
          <a:xfrm>
            <a:off x="1826346" y="6041362"/>
            <a:ext cx="723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/>
              <a:t>REFERENCE</a:t>
            </a:r>
            <a:r>
              <a:rPr lang="zh-CN" altLang="en-US" i="1" dirty="0" smtClean="0"/>
              <a:t>：申</a:t>
            </a:r>
            <a:r>
              <a:rPr lang="zh-CN" altLang="en-US" i="1" dirty="0"/>
              <a:t>罕骥</a:t>
            </a:r>
            <a:r>
              <a:rPr lang="en-US" altLang="zh-CN" i="1" dirty="0"/>
              <a:t>. </a:t>
            </a:r>
            <a:r>
              <a:rPr lang="zh-CN" altLang="en-US" i="1" dirty="0"/>
              <a:t>基于 </a:t>
            </a:r>
            <a:r>
              <a:rPr lang="en-US" altLang="zh-CN" i="1" dirty="0"/>
              <a:t>SDN/</a:t>
            </a:r>
            <a:r>
              <a:rPr lang="en-US" altLang="zh-CN" i="1" dirty="0" err="1"/>
              <a:t>OpenFlow</a:t>
            </a:r>
            <a:r>
              <a:rPr lang="en-US" altLang="zh-CN" i="1" dirty="0"/>
              <a:t> </a:t>
            </a:r>
            <a:r>
              <a:rPr lang="zh-CN" altLang="en-US" i="1" dirty="0"/>
              <a:t>的组播技术研究</a:t>
            </a:r>
            <a:r>
              <a:rPr lang="en-US" altLang="zh-CN" i="1" dirty="0"/>
              <a:t>[J]. 2013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53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50" y="19018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Basic Concept: SDN, Open Flow, </a:t>
            </a:r>
            <a:r>
              <a:rPr lang="en-US" altLang="zh-CN" sz="2800" dirty="0" err="1" smtClean="0"/>
              <a:t>MiniNet</a:t>
            </a:r>
            <a:endParaRPr lang="en-US" altLang="zh-CN" sz="2800" dirty="0" smtClean="0"/>
          </a:p>
          <a:p>
            <a:r>
              <a:rPr lang="en-US" altLang="zh-CN" sz="2800" dirty="0" smtClean="0">
                <a:solidFill>
                  <a:schemeClr val="accent1"/>
                </a:solidFill>
              </a:rPr>
              <a:t>An</a:t>
            </a:r>
            <a:r>
              <a:rPr lang="zh-CN" altLang="en-US" sz="2800" dirty="0" smtClean="0">
                <a:solidFill>
                  <a:schemeClr val="accent1"/>
                </a:solidFill>
              </a:rPr>
              <a:t> </a:t>
            </a:r>
            <a:r>
              <a:rPr lang="en-US" altLang="zh-CN" sz="2800" dirty="0" smtClean="0">
                <a:solidFill>
                  <a:schemeClr val="accent1"/>
                </a:solidFill>
              </a:rPr>
              <a:t>Example to explain the advantage of SDN</a:t>
            </a:r>
          </a:p>
          <a:p>
            <a:r>
              <a:rPr lang="en-US" altLang="zh-CN" sz="2800" dirty="0"/>
              <a:t>I</a:t>
            </a:r>
            <a:r>
              <a:rPr lang="en-US" altLang="zh-CN" sz="2800" dirty="0" smtClean="0"/>
              <a:t>ntroduction of Bloom Filter and Analysis</a:t>
            </a:r>
          </a:p>
          <a:p>
            <a:r>
              <a:rPr lang="en-US" altLang="zh-CN" sz="2800" dirty="0" err="1" smtClean="0"/>
              <a:t>MiniNet</a:t>
            </a:r>
            <a:r>
              <a:rPr lang="en-US" altLang="zh-CN" sz="2800" dirty="0" smtClean="0"/>
              <a:t> POX Experiment </a:t>
            </a:r>
          </a:p>
          <a:p>
            <a:r>
              <a:rPr lang="en-US" altLang="zh-CN" sz="2800" dirty="0" smtClean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1335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7"/>
    </mc:Choice>
    <mc:Fallback xmlns="">
      <p:transition spd="slow" advTm="370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acketpushers.net/wp-content/uploads/2013/03/ddos_cleaning_flowm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305" y="-234436"/>
            <a:ext cx="8971095" cy="65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826346" y="6041362"/>
            <a:ext cx="8117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smtClean="0"/>
              <a:t>REFERENCE</a:t>
            </a:r>
            <a:r>
              <a:rPr lang="zh-CN" altLang="en-US" i="1" smtClean="0"/>
              <a:t>：张卫峰</a:t>
            </a:r>
            <a:r>
              <a:rPr lang="en-US" altLang="zh-CN" i="1" smtClean="0"/>
              <a:t>. </a:t>
            </a:r>
            <a:r>
              <a:rPr lang="zh-CN" altLang="en-US" i="1" smtClean="0"/>
              <a:t>深度解析</a:t>
            </a:r>
            <a:r>
              <a:rPr lang="en-US" altLang="zh-CN" i="1" smtClean="0"/>
              <a:t>SDN </a:t>
            </a:r>
            <a:r>
              <a:rPr lang="zh-CN" altLang="en-US" i="1" smtClean="0"/>
              <a:t>利益、战略、技术、实践</a:t>
            </a:r>
            <a:r>
              <a:rPr lang="en-US" altLang="zh-CN" i="1" smtClean="0"/>
              <a:t>.2014</a:t>
            </a:r>
            <a:r>
              <a:rPr lang="en-US" altLang="zh-CN" smtClean="0"/>
              <a:t>.1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altLang="zh-CN" dirty="0" smtClean="0"/>
              <a:t>An successful example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77334" y="3199372"/>
            <a:ext cx="4415366" cy="43227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2013, Sakura </a:t>
            </a:r>
            <a:r>
              <a:rPr lang="en-US" altLang="zh-CN" sz="2400" dirty="0"/>
              <a:t>Internet’s </a:t>
            </a:r>
            <a:r>
              <a:rPr lang="en-US" altLang="zh-CN" sz="2400" dirty="0" err="1"/>
              <a:t>DDoS</a:t>
            </a:r>
            <a:r>
              <a:rPr lang="en-US" altLang="zh-CN" sz="2400" dirty="0"/>
              <a:t> detection and mitigation app</a:t>
            </a:r>
          </a:p>
        </p:txBody>
      </p:sp>
      <p:sp>
        <p:nvSpPr>
          <p:cNvPr id="5" name="矩形 4"/>
          <p:cNvSpPr/>
          <p:nvPr/>
        </p:nvSpPr>
        <p:spPr>
          <a:xfrm>
            <a:off x="1495961" y="1653401"/>
            <a:ext cx="2552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RRC:Radio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333333"/>
                </a:solidFill>
                <a:latin typeface="arial" panose="020B0604020202020204" pitchFamily="34" charset="0"/>
              </a:rPr>
              <a:t>Resource 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Control</a:t>
            </a:r>
          </a:p>
          <a:p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RTBH</a:t>
            </a:r>
            <a:r>
              <a:rPr lang="zh-CN" alt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：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Remote</a:t>
            </a:r>
            <a:r>
              <a:rPr lang="zh-CN" alt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trigger black hole</a:t>
            </a:r>
          </a:p>
          <a:p>
            <a:endParaRPr lang="en-US" altLang="zh-CN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altLang="zh-CN" sz="1200" dirty="0" err="1"/>
              <a:t>DDoS:Distributed</a:t>
            </a:r>
            <a:r>
              <a:rPr lang="en-US" altLang="zh-CN" sz="1200"/>
              <a:t> Denial of Service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812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69"/>
    </mc:Choice>
    <mc:Fallback xmlns="">
      <p:transition spd="slow" advTm="7206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50" y="19018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Basic Concept: SDN, Open Flow, </a:t>
            </a:r>
            <a:r>
              <a:rPr lang="en-US" altLang="zh-CN" sz="2800" dirty="0" err="1" smtClean="0"/>
              <a:t>MiniNet</a:t>
            </a:r>
            <a:endParaRPr lang="en-US" altLang="zh-CN" sz="2800" dirty="0" smtClean="0"/>
          </a:p>
          <a:p>
            <a:r>
              <a:rPr lang="en-US" altLang="zh-CN" sz="2800" dirty="0" smtClean="0"/>
              <a:t>An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Example to explain the advantage of SDN</a:t>
            </a:r>
          </a:p>
          <a:p>
            <a:r>
              <a:rPr lang="en-US" altLang="zh-CN" sz="2800" dirty="0">
                <a:solidFill>
                  <a:schemeClr val="accent1"/>
                </a:solidFill>
              </a:rPr>
              <a:t>I</a:t>
            </a:r>
            <a:r>
              <a:rPr lang="en-US" altLang="zh-CN" sz="2800" dirty="0" smtClean="0">
                <a:solidFill>
                  <a:schemeClr val="accent1"/>
                </a:solidFill>
              </a:rPr>
              <a:t>ntroduction of Bloom Filter and Analysis</a:t>
            </a:r>
          </a:p>
          <a:p>
            <a:r>
              <a:rPr lang="en-US" altLang="zh-CN" sz="2800" dirty="0" err="1" smtClean="0"/>
              <a:t>MiniNet</a:t>
            </a:r>
            <a:r>
              <a:rPr lang="en-US" altLang="zh-CN" sz="2800" dirty="0" smtClean="0"/>
              <a:t> POX Experiment </a:t>
            </a:r>
          </a:p>
          <a:p>
            <a:r>
              <a:rPr lang="en-US" altLang="zh-CN" sz="2800" dirty="0" smtClean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2303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"/>
    </mc:Choice>
    <mc:Fallback xmlns="">
      <p:transition spd="slow" advTm="104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Single Bloom Filter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-231889" y="1785478"/>
            <a:ext cx="8385511" cy="2449095"/>
            <a:chOff x="-130289" y="1930400"/>
            <a:chExt cx="8385511" cy="244909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/>
            <a:srcRect b="41164"/>
            <a:stretch/>
          </p:blipFill>
          <p:spPr>
            <a:xfrm>
              <a:off x="-130289" y="1930400"/>
              <a:ext cx="8385511" cy="244909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40301" y="2902167"/>
              <a:ext cx="163057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1"/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Hash function</a:t>
              </a:r>
            </a:p>
            <a:p>
              <a:endParaRPr lang="en-US" altLang="zh-CN" dirty="0">
                <a:solidFill>
                  <a:schemeClr val="accent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  <a:p>
              <a:endParaRPr lang="en-US" altLang="zh-CN" dirty="0" smtClean="0">
                <a:solidFill>
                  <a:schemeClr val="accent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  <a:p>
              <a:endParaRPr lang="en-US" altLang="zh-CN" dirty="0" smtClean="0">
                <a:solidFill>
                  <a:schemeClr val="accent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  <a:p>
              <a:r>
                <a:rPr lang="en-US" altLang="zh-CN" dirty="0" smtClean="0">
                  <a:solidFill>
                    <a:schemeClr val="accent1"/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False positive</a:t>
              </a:r>
              <a:endParaRPr lang="zh-CN" altLang="en-US" dirty="0">
                <a:solidFill>
                  <a:schemeClr val="accent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826346" y="6041362"/>
            <a:ext cx="8117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/>
              <a:t>REFERENCE</a:t>
            </a:r>
            <a:r>
              <a:rPr lang="zh-CN" altLang="en-US" i="1" dirty="0" smtClean="0"/>
              <a:t>：</a:t>
            </a:r>
            <a:r>
              <a:rPr lang="en-US" altLang="zh-CN" i="1" dirty="0"/>
              <a:t>A. </a:t>
            </a:r>
            <a:r>
              <a:rPr lang="en-US" altLang="zh-CN" i="1" dirty="0" err="1"/>
              <a:t>Broder</a:t>
            </a:r>
            <a:r>
              <a:rPr lang="en-US" altLang="zh-CN" i="1" dirty="0"/>
              <a:t> and M. </a:t>
            </a:r>
            <a:r>
              <a:rPr lang="en-US" altLang="zh-CN" i="1" dirty="0" err="1"/>
              <a:t>Mitzenmacher</a:t>
            </a:r>
            <a:r>
              <a:rPr lang="en-US" altLang="zh-CN" i="1" dirty="0"/>
              <a:t>. Network applications of bloom filters: A survey. Internet Mathematics, 1(4):485–509, 2005.</a:t>
            </a:r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6005663" y="2624018"/>
            <a:ext cx="4787900" cy="2252860"/>
            <a:chOff x="6324977" y="2682075"/>
            <a:chExt cx="4787900" cy="2252860"/>
          </a:xfrm>
        </p:grpSpPr>
        <p:grpSp>
          <p:nvGrpSpPr>
            <p:cNvPr id="17" name="组合 16"/>
            <p:cNvGrpSpPr/>
            <p:nvPr/>
          </p:nvGrpSpPr>
          <p:grpSpPr>
            <a:xfrm>
              <a:off x="6324977" y="2682075"/>
              <a:ext cx="4787900" cy="1754326"/>
              <a:chOff x="6324977" y="2682075"/>
              <a:chExt cx="4787900" cy="175432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695411" y="2682075"/>
                <a:ext cx="2409634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dobe 楷体 Std R" panose="02020400000000000000" pitchFamily="18" charset="-122"/>
                    <a:ea typeface="Adobe 楷体 Std R" panose="02020400000000000000" pitchFamily="18" charset="-122"/>
                  </a:rPr>
                  <a:t>False positive rate :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 smtClean="0">
                  <a:latin typeface="Adobe 楷体 Std R" panose="02020400000000000000" pitchFamily="18" charset="-122"/>
                  <a:ea typeface="Adobe 楷体 Std R" panose="02020400000000000000" pitchFamily="18" charset="-122"/>
                </a:endParaRPr>
              </a:p>
              <a:p>
                <a:r>
                  <a:rPr lang="en-US" altLang="zh-CN" b="1" dirty="0" smtClean="0">
                    <a:latin typeface="Adobe 楷体 Std R" panose="02020400000000000000" pitchFamily="18" charset="-122"/>
                    <a:ea typeface="Adobe 楷体 Std R" panose="02020400000000000000" pitchFamily="18" charset="-122"/>
                  </a:rPr>
                  <a:t>F minimizing</a:t>
                </a:r>
                <a:r>
                  <a:rPr lang="zh-CN" altLang="en-US" b="1" dirty="0" smtClean="0">
                    <a:latin typeface="Adobe 楷体 Std R" panose="02020400000000000000" pitchFamily="18" charset="-122"/>
                    <a:ea typeface="Adobe 楷体 Std R" panose="02020400000000000000" pitchFamily="18" charset="-122"/>
                  </a:rPr>
                  <a:t>，</a:t>
                </a:r>
                <a:r>
                  <a:rPr lang="en-US" altLang="zh-CN" b="1" dirty="0" smtClean="0">
                    <a:latin typeface="Adobe 楷体 Std R" panose="02020400000000000000" pitchFamily="18" charset="-122"/>
                    <a:ea typeface="Adobe 楷体 Std R" panose="02020400000000000000" pitchFamily="18" charset="-122"/>
                  </a:rPr>
                  <a:t>when</a:t>
                </a:r>
              </a:p>
              <a:p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矩形 3"/>
                  <p:cNvSpPr/>
                  <p:nvPr/>
                </p:nvSpPr>
                <p:spPr>
                  <a:xfrm>
                    <a:off x="6324977" y="3132401"/>
                    <a:ext cx="4787900" cy="5173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zh-CN" altLang="en-US" sz="2000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zh-CN" altLang="en-US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b="1" i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zh-CN" altLang="en-US" sz="2000" b="1" i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zh-CN" alt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zh-CN" altLang="en-US" sz="2000" b="1" i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CN" alt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zh-CN" alt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num>
                                        <m:den>
                                          <m:r>
                                            <a:rPr lang="zh-CN" alt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zh-CN" altLang="en-US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  <m:r>
                            <a:rPr lang="zh-CN" altLang="en-US" sz="2000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zh-CN" altLang="en-US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b="1" i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zh-CN" altLang="en-US" sz="2000" b="1" i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b="1" dirty="0"/>
                  </a:p>
                </p:txBody>
              </p:sp>
            </mc:Choice>
            <mc:Fallback xmlns="">
              <p:sp>
                <p:nvSpPr>
                  <p:cNvPr id="4" name="矩形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4977" y="3132401"/>
                    <a:ext cx="4787900" cy="5173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7175542" y="4311110"/>
                  <a:ext cx="1429494" cy="6238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zh-CN" altLang="en-US" sz="2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CN" alt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zh-CN" alt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  <m:r>
                          <a:rPr lang="zh-CN" altLang="en-US" sz="2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𝐥𝐧𝟐</m:t>
                        </m:r>
                      </m:oMath>
                    </m:oMathPara>
                  </a14:m>
                  <a:endParaRPr lang="zh-CN" altLang="en-US" sz="20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5542" y="4311110"/>
                  <a:ext cx="1429494" cy="62382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161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48"/>
    </mc:Choice>
    <mc:Fallback xmlns="">
      <p:transition spd="slow" advTm="3004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Double Bloom Filter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15" y="1504626"/>
            <a:ext cx="4981575" cy="42386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380855" y="5961169"/>
            <a:ext cx="350929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False positive rate declines.</a:t>
            </a:r>
          </a:p>
          <a:p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4975668" y="5281344"/>
            <a:ext cx="174172" cy="679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6488386" y="1673745"/>
            <a:ext cx="3513546" cy="2268146"/>
            <a:chOff x="6164580" y="1354911"/>
            <a:chExt cx="3513546" cy="2268146"/>
          </a:xfrm>
        </p:grpSpPr>
        <p:sp>
          <p:nvSpPr>
            <p:cNvPr id="67" name="圆角矩形 66"/>
            <p:cNvSpPr/>
            <p:nvPr/>
          </p:nvSpPr>
          <p:spPr>
            <a:xfrm>
              <a:off x="6511025" y="1354911"/>
              <a:ext cx="2823536" cy="136919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/>
                <a:t>Bloom Filter AND</a:t>
              </a:r>
            </a:p>
            <a:p>
              <a:pPr algn="ctr"/>
              <a:r>
                <a:rPr lang="en-US" altLang="zh-CN" sz="2000" dirty="0" smtClean="0"/>
                <a:t>Bloom Filter OR</a:t>
              </a:r>
              <a:endParaRPr lang="zh-CN" altLang="en-US" sz="2000" dirty="0"/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6164580" y="3152140"/>
              <a:ext cx="624840" cy="44196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h1</a:t>
              </a:r>
              <a:endParaRPr lang="zh-CN" altLang="en-US" dirty="0"/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7579854" y="3181097"/>
              <a:ext cx="624840" cy="44196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h2</a:t>
              </a:r>
              <a:endParaRPr lang="zh-CN" altLang="en-US" dirty="0"/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9053286" y="3166062"/>
              <a:ext cx="624840" cy="44196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h3</a:t>
              </a:r>
              <a:endParaRPr lang="zh-CN" altLang="en-US" dirty="0"/>
            </a:p>
          </p:txBody>
        </p:sp>
        <p:cxnSp>
          <p:nvCxnSpPr>
            <p:cNvPr id="73" name="直接连接符 72"/>
            <p:cNvCxnSpPr>
              <a:endCxn id="68" idx="0"/>
            </p:cNvCxnSpPr>
            <p:nvPr/>
          </p:nvCxnSpPr>
          <p:spPr>
            <a:xfrm flipH="1">
              <a:off x="6477000" y="2713341"/>
              <a:ext cx="507671" cy="438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>
              <a:stCxn id="67" idx="2"/>
              <a:endCxn id="69" idx="0"/>
            </p:cNvCxnSpPr>
            <p:nvPr/>
          </p:nvCxnSpPr>
          <p:spPr>
            <a:xfrm flipH="1">
              <a:off x="7892274" y="2724102"/>
              <a:ext cx="30519" cy="4569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>
              <a:endCxn id="72" idx="0"/>
            </p:cNvCxnSpPr>
            <p:nvPr/>
          </p:nvCxnSpPr>
          <p:spPr>
            <a:xfrm>
              <a:off x="8796371" y="2713341"/>
              <a:ext cx="569335" cy="452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48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"/>
    </mc:Choice>
    <mc:Fallback xmlns="">
      <p:transition spd="slow" advTm="111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3.3|3.5|2.6"/>
</p:tagLst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2527</TotalTime>
  <Words>462</Words>
  <Application>Microsoft Office PowerPoint</Application>
  <PresentationFormat>宽屏</PresentationFormat>
  <Paragraphs>118</Paragraphs>
  <Slides>15</Slides>
  <Notes>7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Adobe 繁黑體 Std B</vt:lpstr>
      <vt:lpstr>Adobe 楷体 Std R</vt:lpstr>
      <vt:lpstr>方正姚体</vt:lpstr>
      <vt:lpstr>华文新魏</vt:lpstr>
      <vt:lpstr>宋体</vt:lpstr>
      <vt:lpstr>arial</vt:lpstr>
      <vt:lpstr>arial</vt:lpstr>
      <vt:lpstr>Calibri</vt:lpstr>
      <vt:lpstr>Cambria Math</vt:lpstr>
      <vt:lpstr>Trebuchet MS</vt:lpstr>
      <vt:lpstr>Wingdings 3</vt:lpstr>
      <vt:lpstr>平面</vt:lpstr>
      <vt:lpstr>Anti DDoS Bloom Filter in SDN    &amp; MiniNet POX Simulation </vt:lpstr>
      <vt:lpstr>Outline</vt:lpstr>
      <vt:lpstr>What is SDN? OpenFlow? MiniNet? </vt:lpstr>
      <vt:lpstr>SDN in Multicast</vt:lpstr>
      <vt:lpstr>Outline</vt:lpstr>
      <vt:lpstr>An successful example</vt:lpstr>
      <vt:lpstr>Outline</vt:lpstr>
      <vt:lpstr>Single Bloom Filter</vt:lpstr>
      <vt:lpstr>Double Bloom Filter</vt:lpstr>
      <vt:lpstr>Bloom Filter Simulation with Python </vt:lpstr>
      <vt:lpstr>Outline</vt:lpstr>
      <vt:lpstr>OpenFlow POX + Mininet</vt:lpstr>
      <vt:lpstr>OpenFlow POX + Mininet</vt:lpstr>
      <vt:lpstr>Outline</vt:lpstr>
      <vt:lpstr>Thank you for Listening！</vt:lpstr>
    </vt:vector>
  </TitlesOfParts>
  <Company>SJTU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SDN DDos</dc:title>
  <dc:creator>SOFT MICRO</dc:creator>
  <cp:lastModifiedBy>SOFT MICRO</cp:lastModifiedBy>
  <cp:revision>92</cp:revision>
  <dcterms:created xsi:type="dcterms:W3CDTF">2014-05-17T14:43:14Z</dcterms:created>
  <dcterms:modified xsi:type="dcterms:W3CDTF">2014-06-14T10:23:32Z</dcterms:modified>
</cp:coreProperties>
</file>