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tags/tag6.xml" ContentType="application/vnd.openxmlformats-officedocument.presentationml.tags+xml"/>
  <Override PartName="/ppt/tags/tag8.xml" ContentType="application/vnd.openxmlformats-officedocument.presentationml.tags+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ags/tag7.xml" ContentType="application/vnd.openxmlformats-officedocument.presentationml.tags+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tags/tag5.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tags/tag3.xml" ContentType="application/vnd.openxmlformats-officedocument.presentationml.tags+xml"/>
  <Override PartName="/ppt/presentation.xml" ContentType="application/vnd.openxmlformats-officedocument.presentationml.presentation.main+xml"/>
  <Override PartName="/ppt/slides/slide13.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7"/>
  </p:notesMasterIdLst>
  <p:handoutMasterIdLst>
    <p:handoutMasterId r:id="rId18"/>
  </p:handoutMasterIdLst>
  <p:sldIdLst>
    <p:sldId id="336" r:id="rId2"/>
    <p:sldId id="549" r:id="rId3"/>
    <p:sldId id="528" r:id="rId4"/>
    <p:sldId id="580" r:id="rId5"/>
    <p:sldId id="595" r:id="rId6"/>
    <p:sldId id="581" r:id="rId7"/>
    <p:sldId id="589" r:id="rId8"/>
    <p:sldId id="588" r:id="rId9"/>
    <p:sldId id="590" r:id="rId10"/>
    <p:sldId id="591" r:id="rId11"/>
    <p:sldId id="592" r:id="rId12"/>
    <p:sldId id="593" r:id="rId13"/>
    <p:sldId id="594" r:id="rId14"/>
    <p:sldId id="583" r:id="rId15"/>
    <p:sldId id="422" r:id="rId16"/>
  </p:sldIdLst>
  <p:sldSz cx="9144000" cy="6858000" type="screen4x3"/>
  <p:notesSz cx="6858000" cy="9144000"/>
  <p:custDataLst>
    <p:tags r:id="rId19"/>
  </p:custDataLst>
  <p:defaultTextStyle>
    <a:defPPr>
      <a:defRPr lang="en-US"/>
    </a:defPPr>
    <a:lvl1pPr algn="l" rtl="0" fontAlgn="base">
      <a:spcBef>
        <a:spcPct val="0"/>
      </a:spcBef>
      <a:spcAft>
        <a:spcPct val="0"/>
      </a:spcAft>
      <a:defRPr sz="2400" kern="1200" baseline="-25000">
        <a:solidFill>
          <a:schemeClr val="tx1"/>
        </a:solidFill>
        <a:latin typeface="Arial" charset="0"/>
        <a:ea typeface="宋体" pitchFamily="2" charset="-122"/>
        <a:cs typeface="+mn-cs"/>
      </a:defRPr>
    </a:lvl1pPr>
    <a:lvl2pPr marL="457200" algn="l" rtl="0" fontAlgn="base">
      <a:spcBef>
        <a:spcPct val="0"/>
      </a:spcBef>
      <a:spcAft>
        <a:spcPct val="0"/>
      </a:spcAft>
      <a:defRPr sz="2400" kern="1200" baseline="-25000">
        <a:solidFill>
          <a:schemeClr val="tx1"/>
        </a:solidFill>
        <a:latin typeface="Arial" charset="0"/>
        <a:ea typeface="宋体" pitchFamily="2" charset="-122"/>
        <a:cs typeface="+mn-cs"/>
      </a:defRPr>
    </a:lvl2pPr>
    <a:lvl3pPr marL="914400" algn="l" rtl="0" fontAlgn="base">
      <a:spcBef>
        <a:spcPct val="0"/>
      </a:spcBef>
      <a:spcAft>
        <a:spcPct val="0"/>
      </a:spcAft>
      <a:defRPr sz="2400" kern="1200" baseline="-25000">
        <a:solidFill>
          <a:schemeClr val="tx1"/>
        </a:solidFill>
        <a:latin typeface="Arial" charset="0"/>
        <a:ea typeface="宋体" pitchFamily="2" charset="-122"/>
        <a:cs typeface="+mn-cs"/>
      </a:defRPr>
    </a:lvl3pPr>
    <a:lvl4pPr marL="1371600" algn="l" rtl="0" fontAlgn="base">
      <a:spcBef>
        <a:spcPct val="0"/>
      </a:spcBef>
      <a:spcAft>
        <a:spcPct val="0"/>
      </a:spcAft>
      <a:defRPr sz="2400" kern="1200" baseline="-25000">
        <a:solidFill>
          <a:schemeClr val="tx1"/>
        </a:solidFill>
        <a:latin typeface="Arial" charset="0"/>
        <a:ea typeface="宋体" pitchFamily="2" charset="-122"/>
        <a:cs typeface="+mn-cs"/>
      </a:defRPr>
    </a:lvl4pPr>
    <a:lvl5pPr marL="1828800" algn="l" rtl="0" fontAlgn="base">
      <a:spcBef>
        <a:spcPct val="0"/>
      </a:spcBef>
      <a:spcAft>
        <a:spcPct val="0"/>
      </a:spcAft>
      <a:defRPr sz="2400" kern="1200" baseline="-25000">
        <a:solidFill>
          <a:schemeClr val="tx1"/>
        </a:solidFill>
        <a:latin typeface="Arial" charset="0"/>
        <a:ea typeface="宋体" pitchFamily="2" charset="-122"/>
        <a:cs typeface="+mn-cs"/>
      </a:defRPr>
    </a:lvl5pPr>
    <a:lvl6pPr marL="2286000" algn="l" defTabSz="914400" rtl="0" eaLnBrk="1" latinLnBrk="0" hangingPunct="1">
      <a:defRPr sz="2400" kern="1200" baseline="-25000">
        <a:solidFill>
          <a:schemeClr val="tx1"/>
        </a:solidFill>
        <a:latin typeface="Arial" charset="0"/>
        <a:ea typeface="宋体" pitchFamily="2" charset="-122"/>
        <a:cs typeface="+mn-cs"/>
      </a:defRPr>
    </a:lvl6pPr>
    <a:lvl7pPr marL="2743200" algn="l" defTabSz="914400" rtl="0" eaLnBrk="1" latinLnBrk="0" hangingPunct="1">
      <a:defRPr sz="2400" kern="1200" baseline="-25000">
        <a:solidFill>
          <a:schemeClr val="tx1"/>
        </a:solidFill>
        <a:latin typeface="Arial" charset="0"/>
        <a:ea typeface="宋体" pitchFamily="2" charset="-122"/>
        <a:cs typeface="+mn-cs"/>
      </a:defRPr>
    </a:lvl7pPr>
    <a:lvl8pPr marL="3200400" algn="l" defTabSz="914400" rtl="0" eaLnBrk="1" latinLnBrk="0" hangingPunct="1">
      <a:defRPr sz="2400" kern="1200" baseline="-25000">
        <a:solidFill>
          <a:schemeClr val="tx1"/>
        </a:solidFill>
        <a:latin typeface="Arial" charset="0"/>
        <a:ea typeface="宋体" pitchFamily="2" charset="-122"/>
        <a:cs typeface="+mn-cs"/>
      </a:defRPr>
    </a:lvl8pPr>
    <a:lvl9pPr marL="3657600" algn="l" defTabSz="914400" rtl="0" eaLnBrk="1" latinLnBrk="0" hangingPunct="1">
      <a:defRPr sz="2400" kern="1200" baseline="-25000">
        <a:solidFill>
          <a:schemeClr val="tx1"/>
        </a:solidFill>
        <a:latin typeface="Arial"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0"/>
      </p:ext>
    </p:extLst>
  </p:showPr>
  <p:clrMru>
    <a:srgbClr val="00CC00"/>
    <a:srgbClr val="FF99CC"/>
    <a:srgbClr val="FFCCCC"/>
    <a:srgbClr val="FF99FF"/>
    <a:srgbClr val="CCECFF"/>
    <a:srgbClr val="292929"/>
    <a:srgbClr val="969696"/>
    <a:srgbClr val="80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177" autoAdjust="0"/>
    <p:restoredTop sz="97251" autoAdjust="0"/>
  </p:normalViewPr>
  <p:slideViewPr>
    <p:cSldViewPr snapToGrid="0">
      <p:cViewPr>
        <p:scale>
          <a:sx n="75" d="100"/>
          <a:sy n="75" d="100"/>
        </p:scale>
        <p:origin x="-1254"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66" d="100"/>
          <a:sy n="66" d="100"/>
        </p:scale>
        <p:origin x="-2784" y="-59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775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5775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endParaRPr lang="en-US" altLang="zh-CN"/>
          </a:p>
        </p:txBody>
      </p:sp>
      <p:sp>
        <p:nvSpPr>
          <p:cNvPr id="5775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5775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fld id="{A92E82E4-E7F4-465F-803D-438CCCF55376}" type="slidenum">
              <a:rPr lang="zh-CN" altLang="en-US"/>
              <a:pPr>
                <a:defRPr/>
              </a:pPr>
              <a:t>‹#›</a:t>
            </a:fld>
            <a:endParaRPr lang="en-US" altLang="zh-CN"/>
          </a:p>
        </p:txBody>
      </p:sp>
    </p:spTree>
    <p:extLst>
      <p:ext uri="{BB962C8B-B14F-4D97-AF65-F5344CB8AC3E}">
        <p14:creationId xmlns:p14="http://schemas.microsoft.com/office/powerpoint/2010/main" xmlns="" val="28905694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686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endParaRPr lang="en-US" altLang="zh-CN"/>
          </a:p>
        </p:txBody>
      </p:sp>
      <p:sp>
        <p:nvSpPr>
          <p:cNvPr id="4608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86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686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spcBef>
                <a:spcPct val="0"/>
              </a:spcBef>
              <a:buClrTx/>
              <a:buSzTx/>
              <a:defRPr sz="1200" baseline="0">
                <a:effectLst/>
                <a:latin typeface="Times New Roman" pitchFamily="18" charset="0"/>
                <a:ea typeface="+mn-ea"/>
              </a:defRPr>
            </a:lvl1pPr>
          </a:lstStyle>
          <a:p>
            <a:pPr>
              <a:defRPr/>
            </a:pPr>
            <a:endParaRPr lang="en-US" altLang="zh-CN"/>
          </a:p>
        </p:txBody>
      </p:sp>
      <p:sp>
        <p:nvSpPr>
          <p:cNvPr id="686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spcBef>
                <a:spcPct val="0"/>
              </a:spcBef>
              <a:buClrTx/>
              <a:buSzTx/>
              <a:defRPr sz="1200" baseline="0">
                <a:effectLst/>
                <a:latin typeface="Times New Roman" pitchFamily="18" charset="0"/>
                <a:ea typeface="+mn-ea"/>
              </a:defRPr>
            </a:lvl1pPr>
          </a:lstStyle>
          <a:p>
            <a:pPr>
              <a:defRPr/>
            </a:pPr>
            <a:fld id="{0AB623BC-F2B2-42DB-87D1-F019C41337A2}" type="slidenum">
              <a:rPr lang="zh-CN" altLang="en-US"/>
              <a:pPr>
                <a:defRPr/>
              </a:pPr>
              <a:t>‹#›</a:t>
            </a:fld>
            <a:endParaRPr lang="en-US" altLang="zh-CN"/>
          </a:p>
        </p:txBody>
      </p:sp>
    </p:spTree>
    <p:extLst>
      <p:ext uri="{BB962C8B-B14F-4D97-AF65-F5344CB8AC3E}">
        <p14:creationId xmlns:p14="http://schemas.microsoft.com/office/powerpoint/2010/main" xmlns="" val="32438167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p:txBody>
          <a:bodyPr/>
          <a:lstStyle/>
          <a:p>
            <a:pPr>
              <a:defRPr/>
            </a:pPr>
            <a:fld id="{DAF6C71E-AE2C-4404-9713-1F6170A66DE6}" type="slidenum">
              <a:rPr lang="zh-CN" altLang="en-US" smtClean="0"/>
              <a:pPr>
                <a:defRPr/>
              </a:pPr>
              <a:t>1</a:t>
            </a:fld>
            <a:endParaRPr lang="en-US" altLang="zh-CN" dirty="0" smtClean="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zh-CN"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10</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11</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12</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13</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14</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p:txBody>
          <a:bodyPr/>
          <a:lstStyle/>
          <a:p>
            <a:pPr>
              <a:defRPr/>
            </a:pPr>
            <a:fld id="{63008613-A1A2-4E6E-B56B-91AF8342374D}" type="slidenum">
              <a:rPr lang="zh-CN" altLang="en-US" smtClean="0"/>
              <a:pPr>
                <a:defRPr/>
              </a:pPr>
              <a:t>15</a:t>
            </a:fld>
            <a:endParaRPr lang="en-US" altLang="zh-CN" dirty="0"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altLang="zh-CN"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p:txBody>
          <a:bodyPr/>
          <a:lstStyle/>
          <a:p>
            <a:pPr>
              <a:defRPr/>
            </a:pPr>
            <a:fld id="{364D74F7-1268-4885-80F5-63AB677BE55B}" type="slidenum">
              <a:rPr lang="zh-CN" altLang="en-US" smtClean="0"/>
              <a:pPr>
                <a:defRPr/>
              </a:pPr>
              <a:t>2</a:t>
            </a:fld>
            <a:endParaRPr lang="en-US" altLang="zh-CN" dirty="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3</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4</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5</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6</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7</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8</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txBox="1">
            <a:spLocks noGrp="1" noChangeArrowheads="1"/>
          </p:cNvSpPr>
          <p:nvPr/>
        </p:nvSpPr>
        <p:spPr bwMode="auto">
          <a:xfrm>
            <a:off x="3884613" y="8685213"/>
            <a:ext cx="2971800" cy="457200"/>
          </a:xfrm>
          <a:prstGeom prst="rect">
            <a:avLst/>
          </a:prstGeom>
          <a:noFill/>
          <a:ln>
            <a:miter lim="800000"/>
            <a:headEnd/>
            <a:tailEnd/>
          </a:ln>
        </p:spPr>
        <p:txBody>
          <a:bodyPr anchor="b"/>
          <a:lstStyle/>
          <a:p>
            <a:pPr algn="r">
              <a:defRPr/>
            </a:pPr>
            <a:fld id="{494CCE54-D53A-4BD7-827A-04DFCC3D1649}" type="slidenum">
              <a:rPr lang="zh-CN" altLang="en-US" sz="1200" baseline="0">
                <a:latin typeface="Times New Roman" pitchFamily="18" charset="0"/>
                <a:ea typeface="+mn-ea"/>
              </a:rPr>
              <a:pPr algn="r">
                <a:defRPr/>
              </a:pPr>
              <a:t>9</a:t>
            </a:fld>
            <a:endParaRPr lang="en-US" altLang="zh-CN" sz="1200" baseline="0" dirty="0">
              <a:latin typeface="Times New Roman" pitchFamily="18" charset="0"/>
              <a:ea typeface="+mn-ea"/>
            </a:endParaRPr>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4" name="Line 40"/>
          <p:cNvSpPr>
            <a:spLocks noChangeShapeType="1"/>
          </p:cNvSpPr>
          <p:nvPr/>
        </p:nvSpPr>
        <p:spPr bwMode="auto">
          <a:xfrm>
            <a:off x="0" y="1524000"/>
            <a:ext cx="9144000" cy="0"/>
          </a:xfrm>
          <a:prstGeom prst="line">
            <a:avLst/>
          </a:prstGeom>
          <a:noFill/>
          <a:ln w="317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5" name="Line 41"/>
          <p:cNvSpPr>
            <a:spLocks noChangeShapeType="1"/>
          </p:cNvSpPr>
          <p:nvPr/>
        </p:nvSpPr>
        <p:spPr bwMode="auto">
          <a:xfrm>
            <a:off x="0" y="4114800"/>
            <a:ext cx="9144000" cy="0"/>
          </a:xfrm>
          <a:prstGeom prst="line">
            <a:avLst/>
          </a:prstGeom>
          <a:noFill/>
          <a:ln w="317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pic>
        <p:nvPicPr>
          <p:cNvPr id="6" name="Picture 45" descr="azzj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15255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47" descr="sjtulogo"/>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0" y="201613"/>
            <a:ext cx="3860800" cy="1206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06" name="Rectangle 34"/>
          <p:cNvSpPr>
            <a:spLocks noGrp="1" noChangeArrowheads="1"/>
          </p:cNvSpPr>
          <p:nvPr>
            <p:ph type="ctrTitle" sz="quarter"/>
          </p:nvPr>
        </p:nvSpPr>
        <p:spPr>
          <a:xfrm>
            <a:off x="0" y="2209800"/>
            <a:ext cx="9144000" cy="1143000"/>
          </a:xfrm>
        </p:spPr>
        <p:txBody>
          <a:bodyPr/>
          <a:lstStyle>
            <a:lvl1pPr algn="ctr">
              <a:defRPr sz="4000" i="0">
                <a:solidFill>
                  <a:schemeClr val="tx1"/>
                </a:solidFill>
              </a:defRPr>
            </a:lvl1pPr>
          </a:lstStyle>
          <a:p>
            <a:r>
              <a:rPr lang="en-US" altLang="zh-CN"/>
              <a:t>Click to edit Master title style</a:t>
            </a:r>
          </a:p>
        </p:txBody>
      </p:sp>
      <p:sp>
        <p:nvSpPr>
          <p:cNvPr id="3107" name="Rectangle 35"/>
          <p:cNvSpPr>
            <a:spLocks noGrp="1" noChangeArrowheads="1"/>
          </p:cNvSpPr>
          <p:nvPr>
            <p:ph type="subTitle" sz="quarter" idx="1"/>
          </p:nvPr>
        </p:nvSpPr>
        <p:spPr>
          <a:xfrm>
            <a:off x="1638300" y="4648200"/>
            <a:ext cx="5867400" cy="1447800"/>
          </a:xfrm>
        </p:spPr>
        <p:txBody>
          <a:bodyPr lIns="92075" tIns="46038" rIns="92075" bIns="46038"/>
          <a:lstStyle>
            <a:lvl1pPr marL="0" indent="0" algn="ctr">
              <a:buFont typeface="Wingdings" pitchFamily="2" charset="2"/>
              <a:buNone/>
              <a:defRPr sz="2400"/>
            </a:lvl1pPr>
          </a:lstStyle>
          <a:p>
            <a:r>
              <a:rPr lang="en-US" altLang="zh-CN"/>
              <a:t>Click to edit Master subtitle style</a:t>
            </a:r>
          </a:p>
        </p:txBody>
      </p:sp>
      <p:sp>
        <p:nvSpPr>
          <p:cNvPr id="8" name="Rectangle 36"/>
          <p:cNvSpPr>
            <a:spLocks noGrp="1" noChangeArrowheads="1"/>
          </p:cNvSpPr>
          <p:nvPr>
            <p:ph type="dt" sz="quarter" idx="10"/>
          </p:nvPr>
        </p:nvSpPr>
        <p:spPr bwMode="auto">
          <a:xfrm>
            <a:off x="457200" y="6400800"/>
            <a:ext cx="1905000" cy="304800"/>
          </a:xfrm>
          <a:prstGeom prst="rect">
            <a:avLst/>
          </a:prstGeom>
          <a:ln>
            <a:miter lim="800000"/>
            <a:headEnd/>
            <a:tailEnd/>
          </a:ln>
        </p:spPr>
        <p:txBody>
          <a:bodyPr vert="horz" wrap="square" lIns="92075" tIns="46038" rIns="92075" bIns="46038" numCol="1" anchor="ctr" anchorCtr="0" compatLnSpc="1">
            <a:prstTxWarp prst="textNoShape">
              <a:avLst/>
            </a:prstTxWarp>
          </a:bodyPr>
          <a:lstStyle>
            <a:lvl1pPr algn="l">
              <a:spcBef>
                <a:spcPct val="0"/>
              </a:spcBef>
              <a:buClrTx/>
              <a:buSzTx/>
              <a:defRPr sz="1400" baseline="0">
                <a:solidFill>
                  <a:schemeClr val="bg2"/>
                </a:solidFill>
                <a:effectLst/>
                <a:latin typeface="Times New Roman" pitchFamily="18" charset="0"/>
                <a:ea typeface="宋体" pitchFamily="2" charset="-122"/>
              </a:defRPr>
            </a:lvl1pPr>
          </a:lstStyle>
          <a:p>
            <a:pPr>
              <a:defRPr/>
            </a:pPr>
            <a:r>
              <a:rPr lang="zh-CN" altLang="en-US"/>
              <a:t>October 17, 2005</a:t>
            </a:r>
            <a:endParaRPr lang="en-US" altLang="zh-CN"/>
          </a:p>
        </p:txBody>
      </p:sp>
      <p:sp>
        <p:nvSpPr>
          <p:cNvPr id="9" name="Rectangle 37"/>
          <p:cNvSpPr>
            <a:spLocks noGrp="1" noChangeArrowheads="1"/>
          </p:cNvSpPr>
          <p:nvPr>
            <p:ph type="ftr" sz="quarter" idx="11"/>
          </p:nvPr>
        </p:nvSpPr>
        <p:spPr>
          <a:xfrm>
            <a:off x="3124200" y="6400800"/>
            <a:ext cx="2895600" cy="304800"/>
          </a:xfrm>
        </p:spPr>
        <p:txBody>
          <a:bodyPr/>
          <a:lstStyle>
            <a:lvl1pPr>
              <a:defRPr b="0">
                <a:solidFill>
                  <a:schemeClr val="bg2"/>
                </a:solidFill>
                <a:latin typeface="Times New Roman" pitchFamily="18" charset="0"/>
              </a:defRPr>
            </a:lvl1pPr>
          </a:lstStyle>
          <a:p>
            <a:pPr>
              <a:defRPr/>
            </a:pPr>
            <a:r>
              <a:rPr lang="zh-CN" altLang="en-US"/>
              <a:t>Modeling and Analysis of Connectivity in MANETs with Misbehaving Nodes, ICC '06</a:t>
            </a:r>
            <a:endParaRPr lang="en-US" altLang="zh-CN"/>
          </a:p>
        </p:txBody>
      </p:sp>
      <p:sp>
        <p:nvSpPr>
          <p:cNvPr id="10" name="Rectangle 38"/>
          <p:cNvSpPr>
            <a:spLocks noGrp="1" noChangeArrowheads="1"/>
          </p:cNvSpPr>
          <p:nvPr>
            <p:ph type="sldNum" sz="quarter" idx="12"/>
          </p:nvPr>
        </p:nvSpPr>
        <p:spPr>
          <a:xfrm>
            <a:off x="6705600" y="6400800"/>
            <a:ext cx="1905000" cy="304800"/>
          </a:xfrm>
        </p:spPr>
        <p:txBody>
          <a:bodyPr/>
          <a:lstStyle>
            <a:lvl1pPr>
              <a:defRPr sz="1400">
                <a:solidFill>
                  <a:schemeClr val="bg2"/>
                </a:solidFill>
                <a:latin typeface="Times New Roman" pitchFamily="18" charset="0"/>
              </a:defRPr>
            </a:lvl1pPr>
          </a:lstStyle>
          <a:p>
            <a:pPr>
              <a:defRPr/>
            </a:pPr>
            <a:fld id="{B0DF3DC5-5B07-4751-8936-FD1E639CC918}" type="slidenum">
              <a:rPr lang="zh-CN" altLang="en-US"/>
              <a:pPr>
                <a:defRPr/>
              </a:pPr>
              <a:t>‹#›</a:t>
            </a:fld>
            <a:endParaRPr lang="en-US" altLang="zh-CN"/>
          </a:p>
        </p:txBody>
      </p:sp>
    </p:spTree>
    <p:extLst>
      <p:ext uri="{BB962C8B-B14F-4D97-AF65-F5344CB8AC3E}">
        <p14:creationId xmlns:p14="http://schemas.microsoft.com/office/powerpoint/2010/main" xmlns="" val="1746290768"/>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99F01D25-2B03-4636-B6D7-E32BC893DAF9}" type="slidenum">
              <a:rPr lang="zh-CN" altLang="en-US"/>
              <a:pPr>
                <a:defRPr/>
              </a:pPr>
              <a:t>‹#›</a:t>
            </a:fld>
            <a:endParaRPr lang="en-US" altLang="zh-CN"/>
          </a:p>
        </p:txBody>
      </p:sp>
    </p:spTree>
    <p:extLst>
      <p:ext uri="{BB962C8B-B14F-4D97-AF65-F5344CB8AC3E}">
        <p14:creationId xmlns:p14="http://schemas.microsoft.com/office/powerpoint/2010/main" xmlns="" val="2069992785"/>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70675" y="38100"/>
            <a:ext cx="2092325" cy="63627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393700" y="38100"/>
            <a:ext cx="6124575" cy="63627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A80D4F2D-3CCB-4747-AD7D-DD335A7F7960}" type="slidenum">
              <a:rPr lang="zh-CN" altLang="en-US"/>
              <a:pPr>
                <a:defRPr/>
              </a:pPr>
              <a:t>‹#›</a:t>
            </a:fld>
            <a:endParaRPr lang="en-US" altLang="zh-CN"/>
          </a:p>
        </p:txBody>
      </p:sp>
    </p:spTree>
    <p:extLst>
      <p:ext uri="{BB962C8B-B14F-4D97-AF65-F5344CB8AC3E}">
        <p14:creationId xmlns:p14="http://schemas.microsoft.com/office/powerpoint/2010/main" xmlns="" val="18599949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标题和四项内容">
    <p:spTree>
      <p:nvGrpSpPr>
        <p:cNvPr id="1" name=""/>
        <p:cNvGrpSpPr/>
        <p:nvPr/>
      </p:nvGrpSpPr>
      <p:grpSpPr>
        <a:xfrm>
          <a:off x="0" y="0"/>
          <a:ext cx="0" cy="0"/>
          <a:chOff x="0" y="0"/>
          <a:chExt cx="0" cy="0"/>
        </a:xfrm>
      </p:grpSpPr>
      <p:sp>
        <p:nvSpPr>
          <p:cNvPr id="2" name="标题 1"/>
          <p:cNvSpPr>
            <a:spLocks noGrp="1"/>
          </p:cNvSpPr>
          <p:nvPr>
            <p:ph type="title" sz="quarter"/>
          </p:nvPr>
        </p:nvSpPr>
        <p:spPr>
          <a:xfrm>
            <a:off x="393700" y="38100"/>
            <a:ext cx="8242300" cy="914400"/>
          </a:xfrm>
        </p:spPr>
        <p:txBody>
          <a:bodyPr/>
          <a:lstStyle/>
          <a:p>
            <a:r>
              <a:rPr lang="zh-CN" altLang="en-US" smtClean="0"/>
              <a:t>单击此处编辑母版标题样式</a:t>
            </a:r>
            <a:endParaRPr lang="zh-CN" altLang="en-US"/>
          </a:p>
        </p:txBody>
      </p:sp>
      <p:sp>
        <p:nvSpPr>
          <p:cNvPr id="3" name="内容占位符 2"/>
          <p:cNvSpPr>
            <a:spLocks noGrp="1"/>
          </p:cNvSpPr>
          <p:nvPr>
            <p:ph sz="quarter" idx="1"/>
          </p:nvPr>
        </p:nvSpPr>
        <p:spPr>
          <a:xfrm>
            <a:off x="4572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863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572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内容占位符 5"/>
          <p:cNvSpPr>
            <a:spLocks noGrp="1"/>
          </p:cNvSpPr>
          <p:nvPr>
            <p:ph sz="quarter" idx="4"/>
          </p:nvPr>
        </p:nvSpPr>
        <p:spPr>
          <a:xfrm>
            <a:off x="46863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8" name="Rectangle 38"/>
          <p:cNvSpPr>
            <a:spLocks noGrp="1" noChangeArrowheads="1"/>
          </p:cNvSpPr>
          <p:nvPr>
            <p:ph type="sldNum" sz="quarter" idx="11"/>
          </p:nvPr>
        </p:nvSpPr>
        <p:spPr>
          <a:ln/>
        </p:spPr>
        <p:txBody>
          <a:bodyPr/>
          <a:lstStyle>
            <a:lvl1pPr>
              <a:defRPr/>
            </a:lvl1pPr>
          </a:lstStyle>
          <a:p>
            <a:pPr>
              <a:defRPr/>
            </a:pPr>
            <a:fld id="{B8505F9D-3F8E-47C3-A947-EE78C9EC355C}" type="slidenum">
              <a:rPr lang="zh-CN" altLang="en-US"/>
              <a:pPr>
                <a:defRPr/>
              </a:pPr>
              <a:t>‹#›</a:t>
            </a:fld>
            <a:endParaRPr lang="en-US" altLang="zh-CN"/>
          </a:p>
        </p:txBody>
      </p:sp>
    </p:spTree>
    <p:extLst>
      <p:ext uri="{BB962C8B-B14F-4D97-AF65-F5344CB8AC3E}">
        <p14:creationId xmlns:p14="http://schemas.microsoft.com/office/powerpoint/2010/main" xmlns="" val="2521599061"/>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393700" y="38100"/>
            <a:ext cx="8242300" cy="914400"/>
          </a:xfrm>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quarter" idx="2"/>
          </p:nvPr>
        </p:nvSpPr>
        <p:spPr>
          <a:xfrm>
            <a:off x="4686300" y="9906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内容占位符 4"/>
          <p:cNvSpPr>
            <a:spLocks noGrp="1"/>
          </p:cNvSpPr>
          <p:nvPr>
            <p:ph sz="quarter" idx="3"/>
          </p:nvPr>
        </p:nvSpPr>
        <p:spPr>
          <a:xfrm>
            <a:off x="4686300" y="3771900"/>
            <a:ext cx="4076700" cy="2628900"/>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7" name="Rectangle 38"/>
          <p:cNvSpPr>
            <a:spLocks noGrp="1" noChangeArrowheads="1"/>
          </p:cNvSpPr>
          <p:nvPr>
            <p:ph type="sldNum" sz="quarter" idx="11"/>
          </p:nvPr>
        </p:nvSpPr>
        <p:spPr>
          <a:ln/>
        </p:spPr>
        <p:txBody>
          <a:bodyPr/>
          <a:lstStyle>
            <a:lvl1pPr>
              <a:defRPr/>
            </a:lvl1pPr>
          </a:lstStyle>
          <a:p>
            <a:pPr>
              <a:defRPr/>
            </a:pPr>
            <a:fld id="{765F2A93-9C5E-4586-83C1-24954AD00D58}" type="slidenum">
              <a:rPr lang="zh-CN" altLang="en-US"/>
              <a:pPr>
                <a:defRPr/>
              </a:pPr>
              <a:t>‹#›</a:t>
            </a:fld>
            <a:endParaRPr lang="en-US" altLang="zh-CN"/>
          </a:p>
        </p:txBody>
      </p:sp>
    </p:spTree>
    <p:extLst>
      <p:ext uri="{BB962C8B-B14F-4D97-AF65-F5344CB8AC3E}">
        <p14:creationId xmlns:p14="http://schemas.microsoft.com/office/powerpoint/2010/main" xmlns="" val="229959546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403440B3-7014-4B13-A5AD-F0A95BA4D1A0}" type="slidenum">
              <a:rPr lang="zh-CN" altLang="en-US"/>
              <a:pPr>
                <a:defRPr/>
              </a:pPr>
              <a:t>‹#›</a:t>
            </a:fld>
            <a:endParaRPr lang="en-US" altLang="zh-CN"/>
          </a:p>
        </p:txBody>
      </p:sp>
    </p:spTree>
    <p:extLst>
      <p:ext uri="{BB962C8B-B14F-4D97-AF65-F5344CB8AC3E}">
        <p14:creationId xmlns:p14="http://schemas.microsoft.com/office/powerpoint/2010/main" xmlns="" val="405595632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5" name="Rectangle 38"/>
          <p:cNvSpPr>
            <a:spLocks noGrp="1" noChangeArrowheads="1"/>
          </p:cNvSpPr>
          <p:nvPr>
            <p:ph type="sldNum" sz="quarter" idx="11"/>
          </p:nvPr>
        </p:nvSpPr>
        <p:spPr>
          <a:ln/>
        </p:spPr>
        <p:txBody>
          <a:bodyPr/>
          <a:lstStyle>
            <a:lvl1pPr>
              <a:defRPr/>
            </a:lvl1pPr>
          </a:lstStyle>
          <a:p>
            <a:pPr>
              <a:defRPr/>
            </a:pPr>
            <a:fld id="{2DBFF9D8-3934-4ADA-95AE-4E4040CD7633}" type="slidenum">
              <a:rPr lang="zh-CN" altLang="en-US"/>
              <a:pPr>
                <a:defRPr/>
              </a:pPr>
              <a:t>‹#›</a:t>
            </a:fld>
            <a:endParaRPr lang="en-US" altLang="zh-CN"/>
          </a:p>
        </p:txBody>
      </p:sp>
    </p:spTree>
    <p:extLst>
      <p:ext uri="{BB962C8B-B14F-4D97-AF65-F5344CB8AC3E}">
        <p14:creationId xmlns:p14="http://schemas.microsoft.com/office/powerpoint/2010/main" xmlns="" val="1877440907"/>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86300" y="990600"/>
            <a:ext cx="4076700" cy="5410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6" name="Rectangle 38"/>
          <p:cNvSpPr>
            <a:spLocks noGrp="1" noChangeArrowheads="1"/>
          </p:cNvSpPr>
          <p:nvPr>
            <p:ph type="sldNum" sz="quarter" idx="11"/>
          </p:nvPr>
        </p:nvSpPr>
        <p:spPr>
          <a:ln/>
        </p:spPr>
        <p:txBody>
          <a:bodyPr/>
          <a:lstStyle>
            <a:lvl1pPr>
              <a:defRPr/>
            </a:lvl1pPr>
          </a:lstStyle>
          <a:p>
            <a:pPr>
              <a:defRPr/>
            </a:pPr>
            <a:fld id="{0D261ECF-D3FE-4FFB-A66F-99C3649F5A1C}" type="slidenum">
              <a:rPr lang="zh-CN" altLang="en-US"/>
              <a:pPr>
                <a:defRPr/>
              </a:pPr>
              <a:t>‹#›</a:t>
            </a:fld>
            <a:endParaRPr lang="en-US" altLang="zh-CN"/>
          </a:p>
        </p:txBody>
      </p:sp>
    </p:spTree>
    <p:extLst>
      <p:ext uri="{BB962C8B-B14F-4D97-AF65-F5344CB8AC3E}">
        <p14:creationId xmlns:p14="http://schemas.microsoft.com/office/powerpoint/2010/main" xmlns="" val="1144377566"/>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8" name="Rectangle 38"/>
          <p:cNvSpPr>
            <a:spLocks noGrp="1" noChangeArrowheads="1"/>
          </p:cNvSpPr>
          <p:nvPr>
            <p:ph type="sldNum" sz="quarter" idx="11"/>
          </p:nvPr>
        </p:nvSpPr>
        <p:spPr>
          <a:ln/>
        </p:spPr>
        <p:txBody>
          <a:bodyPr/>
          <a:lstStyle>
            <a:lvl1pPr>
              <a:defRPr/>
            </a:lvl1pPr>
          </a:lstStyle>
          <a:p>
            <a:pPr>
              <a:defRPr/>
            </a:pPr>
            <a:fld id="{4D61D5A9-5ACF-4A91-B877-3BA2F2058C3F}" type="slidenum">
              <a:rPr lang="zh-CN" altLang="en-US"/>
              <a:pPr>
                <a:defRPr/>
              </a:pPr>
              <a:t>‹#›</a:t>
            </a:fld>
            <a:endParaRPr lang="en-US" altLang="zh-CN"/>
          </a:p>
        </p:txBody>
      </p:sp>
    </p:spTree>
    <p:extLst>
      <p:ext uri="{BB962C8B-B14F-4D97-AF65-F5344CB8AC3E}">
        <p14:creationId xmlns:p14="http://schemas.microsoft.com/office/powerpoint/2010/main" xmlns="" val="3464663201"/>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4" name="Rectangle 38"/>
          <p:cNvSpPr>
            <a:spLocks noGrp="1" noChangeArrowheads="1"/>
          </p:cNvSpPr>
          <p:nvPr>
            <p:ph type="sldNum" sz="quarter" idx="11"/>
          </p:nvPr>
        </p:nvSpPr>
        <p:spPr>
          <a:ln/>
        </p:spPr>
        <p:txBody>
          <a:bodyPr/>
          <a:lstStyle>
            <a:lvl1pPr>
              <a:defRPr/>
            </a:lvl1pPr>
          </a:lstStyle>
          <a:p>
            <a:pPr>
              <a:defRPr/>
            </a:pPr>
            <a:fld id="{766282B0-5F8B-4A3C-BDBC-25FF7E458DDC}" type="slidenum">
              <a:rPr lang="zh-CN" altLang="en-US"/>
              <a:pPr>
                <a:defRPr/>
              </a:pPr>
              <a:t>‹#›</a:t>
            </a:fld>
            <a:endParaRPr lang="en-US" altLang="zh-CN"/>
          </a:p>
        </p:txBody>
      </p:sp>
    </p:spTree>
    <p:extLst>
      <p:ext uri="{BB962C8B-B14F-4D97-AF65-F5344CB8AC3E}">
        <p14:creationId xmlns:p14="http://schemas.microsoft.com/office/powerpoint/2010/main" xmlns="" val="392020895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3" name="Rectangle 38"/>
          <p:cNvSpPr>
            <a:spLocks noGrp="1" noChangeArrowheads="1"/>
          </p:cNvSpPr>
          <p:nvPr>
            <p:ph type="sldNum" sz="quarter" idx="11"/>
          </p:nvPr>
        </p:nvSpPr>
        <p:spPr>
          <a:ln/>
        </p:spPr>
        <p:txBody>
          <a:bodyPr/>
          <a:lstStyle>
            <a:lvl1pPr>
              <a:defRPr/>
            </a:lvl1pPr>
          </a:lstStyle>
          <a:p>
            <a:pPr>
              <a:defRPr/>
            </a:pPr>
            <a:fld id="{0188D8E9-D72F-463C-871F-EE12C1D79781}" type="slidenum">
              <a:rPr lang="zh-CN" altLang="en-US"/>
              <a:pPr>
                <a:defRPr/>
              </a:pPr>
              <a:t>‹#›</a:t>
            </a:fld>
            <a:endParaRPr lang="en-US" altLang="zh-CN"/>
          </a:p>
        </p:txBody>
      </p:sp>
    </p:spTree>
    <p:extLst>
      <p:ext uri="{BB962C8B-B14F-4D97-AF65-F5344CB8AC3E}">
        <p14:creationId xmlns:p14="http://schemas.microsoft.com/office/powerpoint/2010/main" xmlns="" val="1445732876"/>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6" name="Rectangle 38"/>
          <p:cNvSpPr>
            <a:spLocks noGrp="1" noChangeArrowheads="1"/>
          </p:cNvSpPr>
          <p:nvPr>
            <p:ph type="sldNum" sz="quarter" idx="11"/>
          </p:nvPr>
        </p:nvSpPr>
        <p:spPr>
          <a:ln/>
        </p:spPr>
        <p:txBody>
          <a:bodyPr/>
          <a:lstStyle>
            <a:lvl1pPr>
              <a:defRPr/>
            </a:lvl1pPr>
          </a:lstStyle>
          <a:p>
            <a:pPr>
              <a:defRPr/>
            </a:pPr>
            <a:fld id="{CDCF67DC-042B-4DB5-ABA8-B615454423A1}" type="slidenum">
              <a:rPr lang="zh-CN" altLang="en-US"/>
              <a:pPr>
                <a:defRPr/>
              </a:pPr>
              <a:t>‹#›</a:t>
            </a:fld>
            <a:endParaRPr lang="en-US" altLang="zh-CN"/>
          </a:p>
        </p:txBody>
      </p:sp>
    </p:spTree>
    <p:extLst>
      <p:ext uri="{BB962C8B-B14F-4D97-AF65-F5344CB8AC3E}">
        <p14:creationId xmlns:p14="http://schemas.microsoft.com/office/powerpoint/2010/main" xmlns="" val="1741199423"/>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Rectangle 37"/>
          <p:cNvSpPr>
            <a:spLocks noGrp="1" noChangeArrowheads="1"/>
          </p:cNvSpPr>
          <p:nvPr>
            <p:ph type="ftr" sz="quarter" idx="10"/>
          </p:nvPr>
        </p:nvSpPr>
        <p:spPr>
          <a:ln/>
        </p:spPr>
        <p:txBody>
          <a:bodyPr/>
          <a:lstStyle>
            <a:lvl1pPr>
              <a:defRPr/>
            </a:lvl1pPr>
          </a:lstStyle>
          <a:p>
            <a:pPr>
              <a:defRPr/>
            </a:pPr>
            <a:r>
              <a:rPr lang="en-US" altLang="zh-CN"/>
              <a:t>Two Tier Game Presentation @ Xidian University, 12/19/2008</a:t>
            </a:r>
          </a:p>
        </p:txBody>
      </p:sp>
      <p:sp>
        <p:nvSpPr>
          <p:cNvPr id="6" name="Rectangle 38"/>
          <p:cNvSpPr>
            <a:spLocks noGrp="1" noChangeArrowheads="1"/>
          </p:cNvSpPr>
          <p:nvPr>
            <p:ph type="sldNum" sz="quarter" idx="11"/>
          </p:nvPr>
        </p:nvSpPr>
        <p:spPr>
          <a:ln/>
        </p:spPr>
        <p:txBody>
          <a:bodyPr/>
          <a:lstStyle>
            <a:lvl1pPr>
              <a:defRPr/>
            </a:lvl1pPr>
          </a:lstStyle>
          <a:p>
            <a:pPr>
              <a:defRPr/>
            </a:pPr>
            <a:fld id="{D69C44CA-F6E7-4B1F-8EA0-220588BDFF21}" type="slidenum">
              <a:rPr lang="zh-CN" altLang="en-US"/>
              <a:pPr>
                <a:defRPr/>
              </a:pPr>
              <a:t>‹#›</a:t>
            </a:fld>
            <a:endParaRPr lang="en-US" altLang="zh-CN"/>
          </a:p>
        </p:txBody>
      </p:sp>
    </p:spTree>
    <p:extLst>
      <p:ext uri="{BB962C8B-B14F-4D97-AF65-F5344CB8AC3E}">
        <p14:creationId xmlns:p14="http://schemas.microsoft.com/office/powerpoint/2010/main" xmlns="" val="3508415409"/>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82" name="Rectangle 34"/>
          <p:cNvSpPr>
            <a:spLocks noGrp="1" noChangeArrowheads="1"/>
          </p:cNvSpPr>
          <p:nvPr>
            <p:ph type="title"/>
          </p:nvPr>
        </p:nvSpPr>
        <p:spPr bwMode="auto">
          <a:xfrm>
            <a:off x="393700" y="38100"/>
            <a:ext cx="8242300" cy="914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zh-CN" smtClean="0"/>
              <a:t>Click to edit Master title style</a:t>
            </a:r>
          </a:p>
        </p:txBody>
      </p:sp>
      <p:sp>
        <p:nvSpPr>
          <p:cNvPr id="2085" name="Rectangle 37"/>
          <p:cNvSpPr>
            <a:spLocks noGrp="1" noChangeArrowheads="1"/>
          </p:cNvSpPr>
          <p:nvPr>
            <p:ph type="ftr" sz="quarter" idx="3"/>
          </p:nvPr>
        </p:nvSpPr>
        <p:spPr bwMode="auto">
          <a:xfrm>
            <a:off x="457200" y="6553200"/>
            <a:ext cx="7924800" cy="228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spcBef>
                <a:spcPct val="0"/>
              </a:spcBef>
              <a:buClrTx/>
              <a:buSzTx/>
              <a:defRPr sz="1400" b="1" baseline="0">
                <a:solidFill>
                  <a:srgbClr val="777777"/>
                </a:solidFill>
                <a:effectLst/>
                <a:latin typeface="Arial Narrow" pitchFamily="34" charset="0"/>
                <a:ea typeface="宋体" pitchFamily="2" charset="-122"/>
              </a:defRPr>
            </a:lvl1pPr>
          </a:lstStyle>
          <a:p>
            <a:pPr>
              <a:defRPr/>
            </a:pPr>
            <a:r>
              <a:rPr lang="en-US" altLang="zh-CN" dirty="0"/>
              <a:t>Two Tier Game Presentation @ </a:t>
            </a:r>
            <a:r>
              <a:rPr lang="en-US" altLang="zh-CN" dirty="0" err="1"/>
              <a:t>Xidian</a:t>
            </a:r>
            <a:r>
              <a:rPr lang="en-US" altLang="zh-CN" dirty="0"/>
              <a:t> University, 12/19/2008</a:t>
            </a:r>
          </a:p>
        </p:txBody>
      </p:sp>
      <p:sp>
        <p:nvSpPr>
          <p:cNvPr id="2086" name="Rectangle 38"/>
          <p:cNvSpPr>
            <a:spLocks noGrp="1" noChangeArrowheads="1"/>
          </p:cNvSpPr>
          <p:nvPr>
            <p:ph type="sldNum" sz="quarter" idx="4"/>
          </p:nvPr>
        </p:nvSpPr>
        <p:spPr bwMode="auto">
          <a:xfrm>
            <a:off x="8229600" y="6553200"/>
            <a:ext cx="762000" cy="228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r">
              <a:spcBef>
                <a:spcPct val="0"/>
              </a:spcBef>
              <a:buClrTx/>
              <a:buSzTx/>
              <a:defRPr sz="1800" baseline="0">
                <a:solidFill>
                  <a:schemeClr val="folHlink"/>
                </a:solidFill>
                <a:effectLst/>
                <a:latin typeface="Monotype Corsiva" pitchFamily="66" charset="0"/>
                <a:ea typeface="宋体" pitchFamily="2" charset="-122"/>
              </a:defRPr>
            </a:lvl1pPr>
          </a:lstStyle>
          <a:p>
            <a:pPr>
              <a:defRPr/>
            </a:pPr>
            <a:fld id="{F1E8AFAD-2445-4BF5-A6BA-3AE8773D966E}" type="slidenum">
              <a:rPr lang="zh-CN" altLang="en-US"/>
              <a:pPr>
                <a:defRPr/>
              </a:pPr>
              <a:t>‹#›</a:t>
            </a:fld>
            <a:endParaRPr lang="en-US" altLang="zh-CN"/>
          </a:p>
        </p:txBody>
      </p:sp>
      <p:sp>
        <p:nvSpPr>
          <p:cNvPr id="2087" name="Rectangle 39"/>
          <p:cNvSpPr>
            <a:spLocks noGrp="1" noChangeArrowheads="1"/>
          </p:cNvSpPr>
          <p:nvPr>
            <p:ph type="body" idx="1"/>
          </p:nvPr>
        </p:nvSpPr>
        <p:spPr bwMode="auto">
          <a:xfrm>
            <a:off x="457200" y="990600"/>
            <a:ext cx="8305800" cy="5410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89" name="Line 41"/>
          <p:cNvSpPr>
            <a:spLocks noChangeShapeType="1"/>
          </p:cNvSpPr>
          <p:nvPr/>
        </p:nvSpPr>
        <p:spPr bwMode="auto">
          <a:xfrm>
            <a:off x="457200" y="914400"/>
            <a:ext cx="8610600" cy="0"/>
          </a:xfrm>
          <a:prstGeom prst="line">
            <a:avLst/>
          </a:prstGeom>
          <a:noFill/>
          <a:ln w="317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sp>
        <p:nvSpPr>
          <p:cNvPr id="2091" name="Line 43"/>
          <p:cNvSpPr>
            <a:spLocks noChangeShapeType="1"/>
          </p:cNvSpPr>
          <p:nvPr/>
        </p:nvSpPr>
        <p:spPr bwMode="auto">
          <a:xfrm>
            <a:off x="457200" y="914400"/>
            <a:ext cx="0" cy="5486400"/>
          </a:xfrm>
          <a:prstGeom prst="line">
            <a:avLst/>
          </a:prstGeom>
          <a:noFill/>
          <a:ln w="9525">
            <a:solidFill>
              <a:srgbClr val="CC3300"/>
            </a:solidFill>
            <a:round/>
            <a:headEnd/>
            <a:tailEnd/>
          </a:ln>
          <a:effectLst/>
        </p:spPr>
        <p:txBody>
          <a:bodyPr/>
          <a:lstStyle/>
          <a:p>
            <a:pPr algn="ctr">
              <a:spcBef>
                <a:spcPct val="50000"/>
              </a:spcBef>
              <a:buClr>
                <a:schemeClr val="bg1"/>
              </a:buClr>
              <a:buSzPct val="100000"/>
              <a:defRPr/>
            </a:pPr>
            <a:endParaRPr lang="zh-CN" altLang="en-US">
              <a:effectLst>
                <a:outerShdw blurRad="38100" dist="38100" dir="2700000" algn="tl">
                  <a:srgbClr val="000000">
                    <a:alpha val="43137"/>
                  </a:srgbClr>
                </a:outerShdw>
              </a:effectLst>
              <a:ea typeface="+mn-ea"/>
            </a:endParaRPr>
          </a:p>
        </p:txBody>
      </p:sp>
      <p:pic>
        <p:nvPicPr>
          <p:cNvPr id="11272" name="Picture 45" descr="sjtulogo"/>
          <p:cNvPicPr>
            <a:picLocks noChangeAspect="1" noChangeArrowheads="1"/>
          </p:cNvPicPr>
          <p:nvPr/>
        </p:nvPicPr>
        <p:blipFill>
          <a:blip r:embed="rId15" cstate="print">
            <a:extLst>
              <a:ext uri="{28A0092B-C50C-407E-A947-70E740481C1C}">
                <a14:useLocalDpi xmlns:a14="http://schemas.microsoft.com/office/drawing/2010/main" xmlns="" val="0"/>
              </a:ext>
            </a:extLst>
          </a:blip>
          <a:srcRect/>
          <a:stretch>
            <a:fillRect/>
          </a:stretch>
        </p:blipFill>
        <p:spPr bwMode="auto">
          <a:xfrm>
            <a:off x="6345238" y="0"/>
            <a:ext cx="2798762" cy="874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18" r:id="rId1"/>
    <p:sldLayoutId id="2147483717" r:id="rId2"/>
    <p:sldLayoutId id="2147483716" r:id="rId3"/>
    <p:sldLayoutId id="2147483715" r:id="rId4"/>
    <p:sldLayoutId id="2147483714" r:id="rId5"/>
    <p:sldLayoutId id="2147483713" r:id="rId6"/>
    <p:sldLayoutId id="2147483712" r:id="rId7"/>
    <p:sldLayoutId id="2147483711" r:id="rId8"/>
    <p:sldLayoutId id="2147483710" r:id="rId9"/>
    <p:sldLayoutId id="2147483709" r:id="rId10"/>
    <p:sldLayoutId id="2147483708" r:id="rId11"/>
    <p:sldLayoutId id="2147483707" r:id="rId12"/>
    <p:sldLayoutId id="2147483706" r:id="rId13"/>
  </p:sldLayoutIdLst>
  <p:transition/>
  <p:timing>
    <p:tnLst>
      <p:par>
        <p:cTn id="1" dur="indefinite" restart="never" nodeType="tmRoot"/>
      </p:par>
    </p:tnLst>
  </p:timing>
  <p:hf hdr="0" dt="0"/>
  <p:txStyles>
    <p:titleStyle>
      <a:lvl1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2pPr>
      <a:lvl3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3pPr>
      <a:lvl4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4pPr>
      <a:lvl5pPr algn="l" rtl="0" eaLnBrk="0" fontAlgn="base" hangingPunct="0">
        <a:spcBef>
          <a:spcPct val="0"/>
        </a:spcBef>
        <a:spcAft>
          <a:spcPct val="0"/>
        </a:spcAft>
        <a:defRPr sz="3600" i="1">
          <a:solidFill>
            <a:schemeClr val="folHlink"/>
          </a:solidFill>
          <a:effectLst>
            <a:outerShdw blurRad="38100" dist="38100" dir="2700000" algn="tl">
              <a:srgbClr val="C0C0C0"/>
            </a:outerShdw>
          </a:effectLst>
          <a:latin typeface="Arial" charset="0"/>
        </a:defRPr>
      </a:lvl5pPr>
      <a:lvl6pPr marL="4572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6pPr>
      <a:lvl7pPr marL="9144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7pPr>
      <a:lvl8pPr marL="13716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8pPr>
      <a:lvl9pPr marL="1828800" algn="l" rtl="0" fontAlgn="base">
        <a:spcBef>
          <a:spcPct val="0"/>
        </a:spcBef>
        <a:spcAft>
          <a:spcPct val="0"/>
        </a:spcAft>
        <a:defRPr sz="3600" i="1">
          <a:solidFill>
            <a:schemeClr val="folHlink"/>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Clr>
          <a:schemeClr val="folHlink"/>
        </a:buClr>
        <a:buFont typeface="Wingdings" pitchFamily="2" charset="2"/>
        <a:buChar char="q"/>
        <a:defRPr sz="2800">
          <a:solidFill>
            <a:schemeClr val="tx2"/>
          </a:solidFill>
          <a:latin typeface="+mn-lt"/>
          <a:ea typeface="+mn-ea"/>
          <a:cs typeface="+mn-cs"/>
        </a:defRPr>
      </a:lvl1pPr>
      <a:lvl2pPr marL="742950" indent="-285750" algn="l" rtl="0" eaLnBrk="0" fontAlgn="base" hangingPunct="0">
        <a:spcBef>
          <a:spcPct val="20000"/>
        </a:spcBef>
        <a:spcAft>
          <a:spcPct val="0"/>
        </a:spcAft>
        <a:buClr>
          <a:schemeClr val="folHlink"/>
        </a:buClr>
        <a:buFont typeface="Wingdings" pitchFamily="2" charset="2"/>
        <a:buChar char="Ø"/>
        <a:defRPr sz="2400" b="1">
          <a:solidFill>
            <a:srgbClr val="000066"/>
          </a:solidFill>
          <a:effectLst>
            <a:outerShdw blurRad="38100" dist="38100" dir="2700000" algn="tl">
              <a:srgbClr val="C0C0C0"/>
            </a:outerShdw>
          </a:effectLst>
          <a:latin typeface="Garamond" pitchFamily="18" charset="0"/>
        </a:defRPr>
      </a:lvl2pPr>
      <a:lvl3pPr marL="1143000" indent="-228600" algn="l" rtl="0" eaLnBrk="0" fontAlgn="base" hangingPunct="0">
        <a:spcBef>
          <a:spcPct val="20000"/>
        </a:spcBef>
        <a:spcAft>
          <a:spcPct val="0"/>
        </a:spcAft>
        <a:buClr>
          <a:schemeClr val="folHlink"/>
        </a:buClr>
        <a:buFont typeface="Times New Roman" pitchFamily="18" charset="0"/>
        <a:buChar char="–"/>
        <a:defRPr sz="2000" b="1" i="1">
          <a:solidFill>
            <a:srgbClr val="5F5F5F"/>
          </a:solidFill>
          <a:latin typeface="Times New Roman" pitchFamily="18" charset="0"/>
        </a:defRPr>
      </a:lvl3pPr>
      <a:lvl4pPr marL="1600200" indent="-228600" algn="l" rtl="0" eaLnBrk="0" fontAlgn="base" hangingPunct="0">
        <a:spcBef>
          <a:spcPct val="20000"/>
        </a:spcBef>
        <a:spcAft>
          <a:spcPct val="0"/>
        </a:spcAft>
        <a:buClr>
          <a:schemeClr val="folHlink"/>
        </a:buClr>
        <a:buSzPct val="100000"/>
        <a:buChar char="o"/>
        <a:defRPr sz="2000">
          <a:solidFill>
            <a:srgbClr val="FF0000"/>
          </a:solidFill>
          <a:latin typeface="+mn-lt"/>
        </a:defRPr>
      </a:lvl4pPr>
      <a:lvl5pPr marL="2057400" indent="-228600" algn="l" rtl="0" eaLnBrk="0" fontAlgn="base" hangingPunct="0">
        <a:spcBef>
          <a:spcPct val="20000"/>
        </a:spcBef>
        <a:spcAft>
          <a:spcPct val="0"/>
        </a:spcAft>
        <a:buClr>
          <a:schemeClr val="folHlink"/>
        </a:buClr>
        <a:buSzPct val="100000"/>
        <a:buFont typeface="Wingdings" pitchFamily="2" charset="2"/>
        <a:buChar char="ü"/>
        <a:defRPr sz="1600" b="1" i="1">
          <a:solidFill>
            <a:srgbClr val="660066"/>
          </a:solidFill>
          <a:latin typeface="+mn-lt"/>
        </a:defRPr>
      </a:lvl5pPr>
      <a:lvl6pPr marL="25146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6pPr>
      <a:lvl7pPr marL="29718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7pPr>
      <a:lvl8pPr marL="34290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8pPr>
      <a:lvl9pPr marL="3886200" indent="-228600" algn="l" rtl="0" fontAlgn="base">
        <a:spcBef>
          <a:spcPct val="20000"/>
        </a:spcBef>
        <a:spcAft>
          <a:spcPct val="0"/>
        </a:spcAft>
        <a:buClr>
          <a:schemeClr val="folHlink"/>
        </a:buClr>
        <a:buSzPct val="100000"/>
        <a:buFont typeface="Wingdings" pitchFamily="2" charset="2"/>
        <a:buChar char="ü"/>
        <a:defRPr sz="1600" b="1" i="1">
          <a:solidFill>
            <a:srgbClr val="660066"/>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7.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7.xml"/><Relationship Id="rId1" Type="http://schemas.openxmlformats.org/officeDocument/2006/relationships/tags" Target="../tags/tag8.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p:cNvSpPr>
            <a:spLocks noGrp="1" noChangeArrowheads="1"/>
          </p:cNvSpPr>
          <p:nvPr>
            <p:ph type="ctrTitle"/>
          </p:nvPr>
        </p:nvSpPr>
        <p:spPr>
          <a:xfrm>
            <a:off x="0" y="2525713"/>
            <a:ext cx="9144000" cy="1524000"/>
          </a:xfrm>
        </p:spPr>
        <p:txBody>
          <a:bodyPr/>
          <a:lstStyle/>
          <a:p>
            <a:pPr lvl="0"/>
            <a:r>
              <a:rPr lang="en-US" altLang="zh-CN" sz="3200" dirty="0" smtClean="0"/>
              <a:t>Dynamic TDMA-MAC for Multi-Hop </a:t>
            </a:r>
            <a:br>
              <a:rPr lang="en-US" altLang="zh-CN" sz="3200" dirty="0" smtClean="0"/>
            </a:br>
            <a:r>
              <a:rPr lang="en-US" altLang="zh-CN" sz="3200" dirty="0" smtClean="0"/>
              <a:t>Wi-Fi Networks</a:t>
            </a:r>
            <a:r>
              <a:rPr lang="en-US" altLang="zh-CN" sz="3200" dirty="0" smtClean="0">
                <a:solidFill>
                  <a:schemeClr val="bg1"/>
                </a:solidFill>
              </a:rPr>
              <a:t/>
            </a:r>
            <a:br>
              <a:rPr lang="en-US" altLang="zh-CN" sz="3200" dirty="0" smtClean="0">
                <a:solidFill>
                  <a:schemeClr val="bg1"/>
                </a:solidFill>
              </a:rPr>
            </a:br>
            <a:endParaRPr lang="en-US" altLang="zh-CN" sz="3200" b="1" dirty="0" smtClean="0">
              <a:solidFill>
                <a:srgbClr val="800000"/>
              </a:solidFill>
              <a:ea typeface="宋体" pitchFamily="2" charset="-122"/>
            </a:endParaRPr>
          </a:p>
        </p:txBody>
      </p:sp>
      <p:sp>
        <p:nvSpPr>
          <p:cNvPr id="3" name="TextBox 2"/>
          <p:cNvSpPr txBox="1"/>
          <p:nvPr/>
        </p:nvSpPr>
        <p:spPr>
          <a:xfrm>
            <a:off x="2743200" y="4508500"/>
            <a:ext cx="3898900" cy="1241365"/>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ctr"/>
            <a:r>
              <a:rPr lang="en-US" altLang="zh-CN" sz="2800" dirty="0" smtClean="0">
                <a:latin typeface="+mj-lt"/>
              </a:rPr>
              <a:t>XINGMIN  ZHUANG</a:t>
            </a:r>
          </a:p>
          <a:p>
            <a:pPr algn="ctr"/>
            <a:endParaRPr lang="en-US" altLang="zh-CN" sz="2800" dirty="0" smtClean="0">
              <a:latin typeface="+mj-lt"/>
            </a:endParaRPr>
          </a:p>
          <a:p>
            <a:pPr algn="ctr"/>
            <a:r>
              <a:rPr lang="en-US" altLang="zh-CN" sz="2800" dirty="0" smtClean="0">
                <a:latin typeface="+mj-lt"/>
              </a:rPr>
              <a:t>May 13,  2014</a:t>
            </a:r>
          </a:p>
          <a:p>
            <a:pPr algn="ctr"/>
            <a:endParaRPr lang="zh-CN" altLang="en-US" sz="2800" dirty="0">
              <a:latin typeface="+mj-lt"/>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10</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2</a:t>
            </a: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
        <p:nvSpPr>
          <p:cNvPr id="5" name="椭圆 4"/>
          <p:cNvSpPr/>
          <p:nvPr/>
        </p:nvSpPr>
        <p:spPr bwMode="auto">
          <a:xfrm>
            <a:off x="3200400" y="2413000"/>
            <a:ext cx="444500" cy="4318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0" name="椭圆 9"/>
          <p:cNvSpPr/>
          <p:nvPr/>
        </p:nvSpPr>
        <p:spPr bwMode="auto">
          <a:xfrm>
            <a:off x="3937000" y="17272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1" name="椭圆 10"/>
          <p:cNvSpPr/>
          <p:nvPr/>
        </p:nvSpPr>
        <p:spPr bwMode="auto">
          <a:xfrm>
            <a:off x="3695700" y="36449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2" name="椭圆 11"/>
          <p:cNvSpPr/>
          <p:nvPr/>
        </p:nvSpPr>
        <p:spPr bwMode="auto">
          <a:xfrm>
            <a:off x="4559300" y="28575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3" name="TextBox 12"/>
          <p:cNvSpPr txBox="1"/>
          <p:nvPr/>
        </p:nvSpPr>
        <p:spPr>
          <a:xfrm>
            <a:off x="3263900" y="2413000"/>
            <a:ext cx="304800" cy="338554"/>
          </a:xfrm>
          <a:prstGeom prst="rect">
            <a:avLst/>
          </a:prstGeom>
          <a:noFill/>
        </p:spPr>
        <p:txBody>
          <a:bodyPr wrap="square" rtlCol="0">
            <a:spAutoFit/>
          </a:bodyPr>
          <a:lstStyle/>
          <a:p>
            <a:r>
              <a:rPr lang="en-US" altLang="zh-CN" dirty="0" smtClean="0"/>
              <a:t>R</a:t>
            </a:r>
            <a:endParaRPr lang="zh-CN" altLang="en-US" dirty="0"/>
          </a:p>
        </p:txBody>
      </p:sp>
      <p:cxnSp>
        <p:nvCxnSpPr>
          <p:cNvPr id="38" name="直接连接符 37"/>
          <p:cNvCxnSpPr>
            <a:stCxn id="5" idx="5"/>
            <a:endCxn id="12" idx="2"/>
          </p:cNvCxnSpPr>
          <p:nvPr/>
        </p:nvCxnSpPr>
        <p:spPr bwMode="auto">
          <a:xfrm>
            <a:off x="3579804" y="2781564"/>
            <a:ext cx="979496" cy="23468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椭圆 40"/>
          <p:cNvSpPr/>
          <p:nvPr/>
        </p:nvSpPr>
        <p:spPr bwMode="auto">
          <a:xfrm>
            <a:off x="4699000" y="4102100"/>
            <a:ext cx="266700" cy="2667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2" name="椭圆 41"/>
          <p:cNvSpPr/>
          <p:nvPr/>
        </p:nvSpPr>
        <p:spPr bwMode="auto">
          <a:xfrm>
            <a:off x="3657600" y="47498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4" name="椭圆 73"/>
          <p:cNvSpPr/>
          <p:nvPr/>
        </p:nvSpPr>
        <p:spPr bwMode="auto">
          <a:xfrm>
            <a:off x="1752600" y="1003300"/>
            <a:ext cx="3276600" cy="32131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5" name="TextBox 74"/>
          <p:cNvSpPr txBox="1"/>
          <p:nvPr/>
        </p:nvSpPr>
        <p:spPr>
          <a:xfrm>
            <a:off x="6273800" y="1371600"/>
            <a:ext cx="1651000" cy="913070"/>
          </a:xfrm>
          <a:prstGeom prst="rect">
            <a:avLst/>
          </a:prstGeom>
          <a:noFill/>
          <a:ln>
            <a:solidFill>
              <a:schemeClr val="tx1"/>
            </a:solidFill>
          </a:ln>
        </p:spPr>
        <p:txBody>
          <a:bodyPr wrap="square" rtlCol="0">
            <a:spAutoFit/>
          </a:bodyPr>
          <a:lstStyle/>
          <a:p>
            <a:r>
              <a:rPr lang="en-US" altLang="zh-CN" sz="2000" dirty="0" smtClean="0"/>
              <a:t>R : root  node</a:t>
            </a:r>
          </a:p>
          <a:p>
            <a:r>
              <a:rPr lang="en-US" altLang="zh-CN" sz="2000" dirty="0" smtClean="0"/>
              <a:t>H : hop-1  nodes</a:t>
            </a:r>
          </a:p>
          <a:p>
            <a:r>
              <a:rPr lang="en-US" altLang="zh-CN" sz="2000" dirty="0" smtClean="0"/>
              <a:t>G : hop-2</a:t>
            </a:r>
            <a:r>
              <a:rPr lang="zh-CN" altLang="en-US" sz="2000" dirty="0" smtClean="0"/>
              <a:t>  </a:t>
            </a:r>
            <a:r>
              <a:rPr lang="en-US" altLang="zh-CN" sz="2000" dirty="0" smtClean="0"/>
              <a:t>nodes</a:t>
            </a:r>
          </a:p>
          <a:p>
            <a:r>
              <a:rPr lang="en-US" altLang="zh-CN" sz="2000" dirty="0" smtClean="0"/>
              <a:t>N : new node</a:t>
            </a:r>
          </a:p>
        </p:txBody>
      </p:sp>
      <p:cxnSp>
        <p:nvCxnSpPr>
          <p:cNvPr id="55" name="直接连接符 54"/>
          <p:cNvCxnSpPr>
            <a:stCxn id="5" idx="7"/>
            <a:endCxn id="10" idx="3"/>
          </p:cNvCxnSpPr>
          <p:nvPr/>
        </p:nvCxnSpPr>
        <p:spPr bwMode="auto">
          <a:xfrm flipV="1">
            <a:off x="3579804" y="1998203"/>
            <a:ext cx="403693" cy="47803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0" name="椭圆 59"/>
          <p:cNvSpPr/>
          <p:nvPr/>
        </p:nvSpPr>
        <p:spPr bwMode="auto">
          <a:xfrm>
            <a:off x="3416300" y="2819400"/>
            <a:ext cx="2768600" cy="27940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65" name="矩形 64"/>
          <p:cNvSpPr/>
          <p:nvPr/>
        </p:nvSpPr>
        <p:spPr bwMode="auto">
          <a:xfrm>
            <a:off x="3632200" y="36068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H1</a:t>
            </a:r>
            <a:endParaRPr kumimoji="0" lang="zh-CN" altLang="en-US" sz="2000" b="0" i="0" u="none" strike="noStrike" cap="none" normalizeH="0" baseline="-25000" dirty="0" smtClean="0">
              <a:ln>
                <a:noFill/>
              </a:ln>
              <a:solidFill>
                <a:schemeClr val="tx1"/>
              </a:solidFill>
              <a:latin typeface="Arial" charset="0"/>
            </a:endParaRPr>
          </a:p>
        </p:txBody>
      </p:sp>
      <p:sp>
        <p:nvSpPr>
          <p:cNvPr id="67" name="矩形 66"/>
          <p:cNvSpPr/>
          <p:nvPr/>
        </p:nvSpPr>
        <p:spPr bwMode="auto">
          <a:xfrm>
            <a:off x="3886200" y="17018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H3</a:t>
            </a:r>
            <a:endParaRPr kumimoji="0" lang="zh-CN" altLang="en-US" sz="2000" b="0" i="0" u="none" strike="noStrike" cap="none" normalizeH="0" baseline="-25000" dirty="0" smtClean="0">
              <a:ln>
                <a:noFill/>
              </a:ln>
              <a:solidFill>
                <a:schemeClr val="tx1"/>
              </a:solidFill>
              <a:latin typeface="Arial" charset="0"/>
            </a:endParaRPr>
          </a:p>
        </p:txBody>
      </p:sp>
      <p:sp>
        <p:nvSpPr>
          <p:cNvPr id="68" name="矩形 67"/>
          <p:cNvSpPr/>
          <p:nvPr/>
        </p:nvSpPr>
        <p:spPr bwMode="auto">
          <a:xfrm>
            <a:off x="4495800" y="28194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H2</a:t>
            </a:r>
            <a:endParaRPr kumimoji="0" lang="zh-CN" altLang="en-US" sz="2000" b="0" i="0" u="none" strike="noStrike" cap="none" normalizeH="0" baseline="-25000" dirty="0" smtClean="0">
              <a:ln>
                <a:noFill/>
              </a:ln>
              <a:solidFill>
                <a:schemeClr val="tx1"/>
              </a:solidFill>
              <a:latin typeface="Arial" charset="0"/>
            </a:endParaRPr>
          </a:p>
        </p:txBody>
      </p:sp>
      <p:sp>
        <p:nvSpPr>
          <p:cNvPr id="70" name="矩形 69"/>
          <p:cNvSpPr/>
          <p:nvPr/>
        </p:nvSpPr>
        <p:spPr bwMode="auto">
          <a:xfrm>
            <a:off x="3556000" y="46863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G1</a:t>
            </a:r>
            <a:endParaRPr kumimoji="0" lang="zh-CN" altLang="en-US" sz="2000" b="0" i="0" u="none" strike="noStrike" cap="none" normalizeH="0" baseline="-25000" dirty="0" smtClean="0">
              <a:ln>
                <a:noFill/>
              </a:ln>
              <a:solidFill>
                <a:schemeClr val="tx1"/>
              </a:solidFill>
              <a:latin typeface="Arial" charset="0"/>
            </a:endParaRPr>
          </a:p>
        </p:txBody>
      </p:sp>
      <p:cxnSp>
        <p:nvCxnSpPr>
          <p:cNvPr id="72" name="直接连接符 71"/>
          <p:cNvCxnSpPr>
            <a:stCxn id="11" idx="4"/>
            <a:endCxn id="42" idx="0"/>
          </p:cNvCxnSpPr>
          <p:nvPr/>
        </p:nvCxnSpPr>
        <p:spPr bwMode="auto">
          <a:xfrm flipH="1">
            <a:off x="3790950" y="3962400"/>
            <a:ext cx="63500" cy="787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0" name="矩形 79"/>
          <p:cNvSpPr/>
          <p:nvPr/>
        </p:nvSpPr>
        <p:spPr bwMode="auto">
          <a:xfrm>
            <a:off x="4597400" y="40386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N</a:t>
            </a:r>
            <a:endParaRPr kumimoji="0" lang="zh-CN" altLang="en-US" sz="2000" b="0" i="0" u="none" strike="noStrike" cap="none" normalizeH="0" baseline="-25000" dirty="0" smtClean="0">
              <a:ln>
                <a:noFill/>
              </a:ln>
              <a:solidFill>
                <a:schemeClr val="tx1"/>
              </a:solidFill>
              <a:latin typeface="Arial" charset="0"/>
            </a:endParaRPr>
          </a:p>
        </p:txBody>
      </p:sp>
      <p:cxnSp>
        <p:nvCxnSpPr>
          <p:cNvPr id="84" name="直接连接符 83"/>
          <p:cNvCxnSpPr>
            <a:stCxn id="5" idx="4"/>
            <a:endCxn id="11" idx="1"/>
          </p:cNvCxnSpPr>
          <p:nvPr/>
        </p:nvCxnSpPr>
        <p:spPr bwMode="auto">
          <a:xfrm>
            <a:off x="3422650" y="2844800"/>
            <a:ext cx="319547" cy="84659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直接连接符 89"/>
          <p:cNvCxnSpPr>
            <a:stCxn id="41" idx="0"/>
            <a:endCxn id="12" idx="4"/>
          </p:cNvCxnSpPr>
          <p:nvPr/>
        </p:nvCxnSpPr>
        <p:spPr bwMode="auto">
          <a:xfrm flipH="1" flipV="1">
            <a:off x="4718050" y="3175000"/>
            <a:ext cx="114300" cy="927100"/>
          </a:xfrm>
          <a:prstGeom prst="line">
            <a:avLst/>
          </a:prstGeom>
          <a:solidFill>
            <a:schemeClr val="accent1"/>
          </a:solidFill>
          <a:ln w="9525" cap="flat" cmpd="sng" algn="ctr">
            <a:solidFill>
              <a:schemeClr val="tx1"/>
            </a:solidFill>
            <a:prstDash val="dash"/>
            <a:round/>
            <a:headEnd type="none" w="med" len="med"/>
            <a:tailEnd type="none" w="med" len="med"/>
          </a:ln>
          <a:effectLst/>
        </p:spPr>
      </p:cxnSp>
      <p:cxnSp>
        <p:nvCxnSpPr>
          <p:cNvPr id="25" name="直接连接符 24"/>
          <p:cNvCxnSpPr/>
          <p:nvPr/>
        </p:nvCxnSpPr>
        <p:spPr bwMode="auto">
          <a:xfrm flipH="1" flipV="1">
            <a:off x="4718050" y="3162300"/>
            <a:ext cx="114300" cy="9271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椭圆 25"/>
          <p:cNvSpPr/>
          <p:nvPr/>
        </p:nvSpPr>
        <p:spPr bwMode="auto">
          <a:xfrm>
            <a:off x="4699000" y="41021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27" name="矩形 26"/>
          <p:cNvSpPr/>
          <p:nvPr/>
        </p:nvSpPr>
        <p:spPr bwMode="auto">
          <a:xfrm>
            <a:off x="4597400" y="40386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G2</a:t>
            </a:r>
            <a:endParaRPr kumimoji="0" lang="zh-CN" altLang="en-US" sz="2000" b="0" i="0" u="none" strike="noStrike" cap="none" normalizeH="0" baseline="-25000" dirty="0" smtClean="0">
              <a:ln>
                <a:noFill/>
              </a:ln>
              <a:solidFill>
                <a:schemeClr val="tx1"/>
              </a:solidFill>
              <a:latin typeface="Arial" charset="0"/>
            </a:endParaRPr>
          </a:p>
        </p:txBody>
      </p:sp>
      <p:sp>
        <p:nvSpPr>
          <p:cNvPr id="28" name="椭圆 27"/>
          <p:cNvSpPr/>
          <p:nvPr/>
        </p:nvSpPr>
        <p:spPr bwMode="auto">
          <a:xfrm>
            <a:off x="2133600" y="26670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29" name="椭圆 28"/>
          <p:cNvSpPr/>
          <p:nvPr/>
        </p:nvSpPr>
        <p:spPr bwMode="auto">
          <a:xfrm>
            <a:off x="1295400" y="32639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33" name="直接连接符 32"/>
          <p:cNvCxnSpPr>
            <a:stCxn id="28" idx="6"/>
            <a:endCxn id="5" idx="2"/>
          </p:cNvCxnSpPr>
          <p:nvPr/>
        </p:nvCxnSpPr>
        <p:spPr bwMode="auto">
          <a:xfrm flipV="1">
            <a:off x="2451100" y="2628900"/>
            <a:ext cx="749300" cy="19685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直接连接符 34"/>
          <p:cNvCxnSpPr>
            <a:stCxn id="29" idx="7"/>
            <a:endCxn id="28" idx="3"/>
          </p:cNvCxnSpPr>
          <p:nvPr/>
        </p:nvCxnSpPr>
        <p:spPr bwMode="auto">
          <a:xfrm flipV="1">
            <a:off x="1523043" y="2938003"/>
            <a:ext cx="657054" cy="36495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矩形 35"/>
          <p:cNvSpPr/>
          <p:nvPr/>
        </p:nvSpPr>
        <p:spPr bwMode="auto">
          <a:xfrm>
            <a:off x="2070100" y="26289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H4</a:t>
            </a:r>
            <a:endParaRPr kumimoji="0" lang="zh-CN" altLang="en-US" sz="2000" b="0" i="0" u="none" strike="noStrike" cap="none" normalizeH="0" baseline="-25000" dirty="0" smtClean="0">
              <a:ln>
                <a:noFill/>
              </a:ln>
              <a:solidFill>
                <a:schemeClr val="tx1"/>
              </a:solidFill>
              <a:latin typeface="Arial" charset="0"/>
            </a:endParaRPr>
          </a:p>
        </p:txBody>
      </p:sp>
      <p:sp>
        <p:nvSpPr>
          <p:cNvPr id="37" name="矩形 36"/>
          <p:cNvSpPr/>
          <p:nvPr/>
        </p:nvSpPr>
        <p:spPr bwMode="auto">
          <a:xfrm>
            <a:off x="1193800" y="32004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G3</a:t>
            </a:r>
            <a:endParaRPr kumimoji="0" lang="zh-CN" altLang="en-US" sz="2000" b="0" i="0" u="none" strike="noStrike" cap="none" normalizeH="0" baseline="-25000" dirty="0" smtClean="0">
              <a:ln>
                <a:noFill/>
              </a:ln>
              <a:solidFill>
                <a:schemeClr val="tx1"/>
              </a:solidFill>
              <a:latin typeface="Arial" charset="0"/>
            </a:endParaRPr>
          </a:p>
        </p:txBody>
      </p:sp>
    </p:spTree>
    <p:custDataLst>
      <p:tags r:id="rId1"/>
    </p:custDataLst>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fade">
                                      <p:cBhvr>
                                        <p:cTn id="7" dur="2000"/>
                                        <p:tgtEl>
                                          <p:spTgt spid="2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fade">
                                      <p:cBhvr>
                                        <p:cTn id="10" dur="2000"/>
                                        <p:tgtEl>
                                          <p:spTgt spid="2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6"/>
                                        </p:tgtEl>
                                        <p:attrNameLst>
                                          <p:attrName>style.visibility</p:attrName>
                                        </p:attrNameLst>
                                      </p:cBhvr>
                                      <p:to>
                                        <p:strVal val="visible"/>
                                      </p:to>
                                    </p:set>
                                    <p:animEffect transition="in" filter="fade">
                                      <p:cBhvr>
                                        <p:cTn id="13" dur="2000"/>
                                        <p:tgtEl>
                                          <p:spTgt spid="3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7"/>
                                        </p:tgtEl>
                                        <p:attrNameLst>
                                          <p:attrName>style.visibility</p:attrName>
                                        </p:attrNameLst>
                                      </p:cBhvr>
                                      <p:to>
                                        <p:strVal val="visible"/>
                                      </p:to>
                                    </p:set>
                                    <p:animEffect transition="in" filter="fade">
                                      <p:cBhvr>
                                        <p:cTn id="16" dur="2000"/>
                                        <p:tgtEl>
                                          <p:spTgt spid="37"/>
                                        </p:tgtEl>
                                      </p:cBhvr>
                                    </p:animEffect>
                                  </p:childTnLst>
                                </p:cTn>
                              </p:par>
                              <p:par>
                                <p:cTn id="17" presetID="10" presetClass="entr" presetSubtype="0" fill="hold" nodeType="withEffect">
                                  <p:stCondLst>
                                    <p:cond delay="0"/>
                                  </p:stCondLst>
                                  <p:childTnLst>
                                    <p:set>
                                      <p:cBhvr>
                                        <p:cTn id="18" dur="1" fill="hold">
                                          <p:stCondLst>
                                            <p:cond delay="0"/>
                                          </p:stCondLst>
                                        </p:cTn>
                                        <p:tgtEl>
                                          <p:spTgt spid="33"/>
                                        </p:tgtEl>
                                        <p:attrNameLst>
                                          <p:attrName>style.visibility</p:attrName>
                                        </p:attrNameLst>
                                      </p:cBhvr>
                                      <p:to>
                                        <p:strVal val="visible"/>
                                      </p:to>
                                    </p:set>
                                    <p:animEffect transition="in" filter="fade">
                                      <p:cBhvr>
                                        <p:cTn id="19" dur="2000"/>
                                        <p:tgtEl>
                                          <p:spTgt spid="33"/>
                                        </p:tgtEl>
                                      </p:cBhvr>
                                    </p:animEffect>
                                  </p:childTnLst>
                                </p:cTn>
                              </p:par>
                              <p:par>
                                <p:cTn id="20" presetID="10" presetClass="entr" presetSubtype="0" fill="hold" nodeType="withEffect">
                                  <p:stCondLst>
                                    <p:cond delay="0"/>
                                  </p:stCondLst>
                                  <p:childTnLst>
                                    <p:set>
                                      <p:cBhvr>
                                        <p:cTn id="21" dur="1" fill="hold">
                                          <p:stCondLst>
                                            <p:cond delay="0"/>
                                          </p:stCondLst>
                                        </p:cTn>
                                        <p:tgtEl>
                                          <p:spTgt spid="35"/>
                                        </p:tgtEl>
                                        <p:attrNameLst>
                                          <p:attrName>style.visibility</p:attrName>
                                        </p:attrNameLst>
                                      </p:cBhvr>
                                      <p:to>
                                        <p:strVal val="visible"/>
                                      </p:to>
                                    </p:set>
                                    <p:animEffect transition="in" filter="fade">
                                      <p:cBhvr>
                                        <p:cTn id="22" dur="2000"/>
                                        <p:tgtEl>
                                          <p:spTgt spid="35"/>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5"/>
                                        </p:tgtEl>
                                        <p:attrNameLst>
                                          <p:attrName>style.visibility</p:attrName>
                                        </p:attrNameLst>
                                      </p:cBhvr>
                                      <p:to>
                                        <p:strVal val="visible"/>
                                      </p:to>
                                    </p:set>
                                    <p:animEffect transition="in" filter="fade">
                                      <p:cBhvr>
                                        <p:cTn id="27" dur="2000"/>
                                        <p:tgtEl>
                                          <p:spTgt spid="25"/>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6"/>
                                        </p:tgtEl>
                                        <p:attrNameLst>
                                          <p:attrName>style.visibility</p:attrName>
                                        </p:attrNameLst>
                                      </p:cBhvr>
                                      <p:to>
                                        <p:strVal val="visible"/>
                                      </p:to>
                                    </p:set>
                                    <p:animEffect transition="in" filter="fade">
                                      <p:cBhvr>
                                        <p:cTn id="30" dur="2000"/>
                                        <p:tgtEl>
                                          <p:spTgt spid="26"/>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animEffect transition="in" filter="fade">
                                      <p:cBhvr>
                                        <p:cTn id="33" dur="2000"/>
                                        <p:tgtEl>
                                          <p:spTgt spid="27"/>
                                        </p:tgtEl>
                                      </p:cBhvr>
                                    </p:animEffect>
                                  </p:childTnLst>
                                </p:cTn>
                              </p:par>
                              <p:par>
                                <p:cTn id="34" presetID="10" presetClass="exit" presetSubtype="0" fill="hold" nodeType="withEffect">
                                  <p:stCondLst>
                                    <p:cond delay="0"/>
                                  </p:stCondLst>
                                  <p:childTnLst>
                                    <p:animEffect transition="out" filter="fade">
                                      <p:cBhvr>
                                        <p:cTn id="35" dur="2000"/>
                                        <p:tgtEl>
                                          <p:spTgt spid="90"/>
                                        </p:tgtEl>
                                      </p:cBhvr>
                                    </p:animEffect>
                                    <p:set>
                                      <p:cBhvr>
                                        <p:cTn id="36" dur="1" fill="hold">
                                          <p:stCondLst>
                                            <p:cond delay="1999"/>
                                          </p:stCondLst>
                                        </p:cTn>
                                        <p:tgtEl>
                                          <p:spTgt spid="9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p:bldP spid="28" grpId="0" animBg="1"/>
      <p:bldP spid="29" grpId="0" animBg="1"/>
      <p:bldP spid="36" grpId="0"/>
      <p:bldP spid="3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11</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endPar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1</a:t>
            </a:r>
          </a:p>
          <a:p>
            <a:pPr>
              <a:buNone/>
            </a:pPr>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	</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Listening for a while and choose a </a:t>
            </a:r>
            <a:r>
              <a:rPr lang="en-US" altLang="zh-CN" sz="2400" dirty="0" smtClean="0">
                <a:solidFill>
                  <a:srgbClr val="FF0000"/>
                </a:solidFill>
                <a:latin typeface="Times New Roman" panose="02020603050405020304" pitchFamily="18" charset="0"/>
                <a:ea typeface="宋体" pitchFamily="2" charset="-122"/>
                <a:cs typeface="Times New Roman" panose="02020603050405020304" pitchFamily="18" charset="0"/>
              </a:rPr>
              <a:t>proper</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node to connect.</a:t>
            </a:r>
          </a:p>
          <a:p>
            <a:pPr>
              <a:buNone/>
            </a:pP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(with upper stage and fewer children nodes) </a:t>
            </a: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2</a:t>
            </a:r>
          </a:p>
          <a:p>
            <a:pPr>
              <a:buNone/>
            </a:pPr>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	</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The root node assigns a </a:t>
            </a:r>
            <a:r>
              <a:rPr lang="en-US" altLang="zh-CN" sz="2400" dirty="0" smtClean="0">
                <a:solidFill>
                  <a:srgbClr val="FF0000"/>
                </a:solidFill>
                <a:latin typeface="Times New Roman" panose="02020603050405020304" pitchFamily="18" charset="0"/>
                <a:ea typeface="宋体" pitchFamily="2" charset="-122"/>
                <a:cs typeface="Times New Roman" panose="02020603050405020304" pitchFamily="18" charset="0"/>
              </a:rPr>
              <a:t>proper</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time slot for the new node.</a:t>
            </a:r>
          </a:p>
          <a:p>
            <a:pPr>
              <a:buNone/>
            </a:pP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(time slot reusing and collision avoiding )</a:t>
            </a:r>
          </a:p>
          <a:p>
            <a:pPr>
              <a:buNone/>
            </a:pPr>
            <a:endPar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3</a:t>
            </a:r>
          </a:p>
          <a:p>
            <a:pPr lvl="1">
              <a:buNone/>
            </a:pPr>
            <a:r>
              <a:rPr lang="en-US" altLang="zh-CN" b="0" dirty="0" smtClean="0">
                <a:solidFill>
                  <a:schemeClr val="tx1"/>
                </a:solidFill>
                <a:effectLst/>
                <a:latin typeface="Times New Roman" panose="02020603050405020304" pitchFamily="18" charset="0"/>
                <a:ea typeface="宋体" pitchFamily="2" charset="-122"/>
                <a:cs typeface="Times New Roman" panose="02020603050405020304" pitchFamily="18" charset="0"/>
              </a:rPr>
              <a:t>If a node disconnects from the network, the root node will retain the time slots for its children nodes to reconnect.</a:t>
            </a:r>
          </a:p>
        </p:txBody>
      </p:sp>
    </p:spTree>
    <p:custDataLst>
      <p:tags r:id="rId1"/>
    </p:custDataLst>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7475">
                                            <p:txEl>
                                              <p:pRg st="9" end="9"/>
                                            </p:txEl>
                                          </p:spTgt>
                                        </p:tgtEl>
                                        <p:attrNameLst>
                                          <p:attrName>style.visibility</p:attrName>
                                        </p:attrNameLst>
                                      </p:cBhvr>
                                      <p:to>
                                        <p:strVal val="visible"/>
                                      </p:to>
                                    </p:set>
                                    <p:animEffect transition="in" filter="fade">
                                      <p:cBhvr>
                                        <p:cTn id="7" dur="2000"/>
                                        <p:tgtEl>
                                          <p:spTgt spid="617475">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17475">
                                            <p:txEl>
                                              <p:pRg st="10" end="10"/>
                                            </p:txEl>
                                          </p:spTgt>
                                        </p:tgtEl>
                                        <p:attrNameLst>
                                          <p:attrName>style.visibility</p:attrName>
                                        </p:attrNameLst>
                                      </p:cBhvr>
                                      <p:to>
                                        <p:strVal val="visible"/>
                                      </p:to>
                                    </p:set>
                                    <p:animEffect transition="in" filter="fade">
                                      <p:cBhvr>
                                        <p:cTn id="10" dur="2000"/>
                                        <p:tgtEl>
                                          <p:spTgt spid="61747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12</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3</a:t>
            </a: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
        <p:nvSpPr>
          <p:cNvPr id="5" name="椭圆 4"/>
          <p:cNvSpPr/>
          <p:nvPr/>
        </p:nvSpPr>
        <p:spPr bwMode="auto">
          <a:xfrm>
            <a:off x="3200400" y="2413000"/>
            <a:ext cx="444500" cy="4318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0" name="椭圆 9"/>
          <p:cNvSpPr/>
          <p:nvPr/>
        </p:nvSpPr>
        <p:spPr bwMode="auto">
          <a:xfrm>
            <a:off x="3937000" y="17272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1" name="椭圆 10"/>
          <p:cNvSpPr/>
          <p:nvPr/>
        </p:nvSpPr>
        <p:spPr bwMode="auto">
          <a:xfrm>
            <a:off x="3695700" y="36449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2" name="椭圆 11"/>
          <p:cNvSpPr/>
          <p:nvPr/>
        </p:nvSpPr>
        <p:spPr bwMode="auto">
          <a:xfrm>
            <a:off x="4559300" y="28575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3" name="TextBox 12"/>
          <p:cNvSpPr txBox="1"/>
          <p:nvPr/>
        </p:nvSpPr>
        <p:spPr>
          <a:xfrm>
            <a:off x="3263900" y="2413000"/>
            <a:ext cx="304800" cy="338554"/>
          </a:xfrm>
          <a:prstGeom prst="rect">
            <a:avLst/>
          </a:prstGeom>
          <a:noFill/>
        </p:spPr>
        <p:txBody>
          <a:bodyPr wrap="square" rtlCol="0">
            <a:spAutoFit/>
          </a:bodyPr>
          <a:lstStyle/>
          <a:p>
            <a:r>
              <a:rPr lang="en-US" altLang="zh-CN" dirty="0" smtClean="0"/>
              <a:t>R</a:t>
            </a:r>
            <a:endParaRPr lang="zh-CN" altLang="en-US" dirty="0"/>
          </a:p>
        </p:txBody>
      </p:sp>
      <p:cxnSp>
        <p:nvCxnSpPr>
          <p:cNvPr id="38" name="直接连接符 37"/>
          <p:cNvCxnSpPr>
            <a:stCxn id="5" idx="5"/>
            <a:endCxn id="12" idx="2"/>
          </p:cNvCxnSpPr>
          <p:nvPr/>
        </p:nvCxnSpPr>
        <p:spPr bwMode="auto">
          <a:xfrm>
            <a:off x="3579804" y="2781564"/>
            <a:ext cx="979496" cy="23468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2" name="椭圆 41"/>
          <p:cNvSpPr/>
          <p:nvPr/>
        </p:nvSpPr>
        <p:spPr bwMode="auto">
          <a:xfrm>
            <a:off x="3657600" y="47498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4" name="椭圆 73"/>
          <p:cNvSpPr/>
          <p:nvPr/>
        </p:nvSpPr>
        <p:spPr bwMode="auto">
          <a:xfrm>
            <a:off x="1752600" y="1003300"/>
            <a:ext cx="3276600" cy="32131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5" name="TextBox 74"/>
          <p:cNvSpPr txBox="1"/>
          <p:nvPr/>
        </p:nvSpPr>
        <p:spPr>
          <a:xfrm>
            <a:off x="6273800" y="1371600"/>
            <a:ext cx="1651000" cy="913070"/>
          </a:xfrm>
          <a:prstGeom prst="rect">
            <a:avLst/>
          </a:prstGeom>
          <a:noFill/>
          <a:ln>
            <a:solidFill>
              <a:schemeClr val="tx1"/>
            </a:solidFill>
          </a:ln>
        </p:spPr>
        <p:txBody>
          <a:bodyPr wrap="square" rtlCol="0">
            <a:spAutoFit/>
          </a:bodyPr>
          <a:lstStyle/>
          <a:p>
            <a:r>
              <a:rPr lang="en-US" altLang="zh-CN" sz="2000" dirty="0" smtClean="0"/>
              <a:t>R : root  node</a:t>
            </a:r>
          </a:p>
          <a:p>
            <a:r>
              <a:rPr lang="en-US" altLang="zh-CN" sz="2000" dirty="0" smtClean="0"/>
              <a:t>H : hop-1  nodes</a:t>
            </a:r>
          </a:p>
          <a:p>
            <a:r>
              <a:rPr lang="en-US" altLang="zh-CN" sz="2000" dirty="0" smtClean="0"/>
              <a:t>G : hop-2</a:t>
            </a:r>
            <a:r>
              <a:rPr lang="zh-CN" altLang="en-US" sz="2000" dirty="0" smtClean="0"/>
              <a:t>  </a:t>
            </a:r>
            <a:r>
              <a:rPr lang="en-US" altLang="zh-CN" sz="2000" dirty="0" smtClean="0"/>
              <a:t>nodes</a:t>
            </a:r>
          </a:p>
          <a:p>
            <a:endParaRPr lang="en-US" altLang="zh-CN" sz="2000" dirty="0" smtClean="0"/>
          </a:p>
        </p:txBody>
      </p:sp>
      <p:cxnSp>
        <p:nvCxnSpPr>
          <p:cNvPr id="55" name="直接连接符 54"/>
          <p:cNvCxnSpPr>
            <a:stCxn id="5" idx="7"/>
            <a:endCxn id="10" idx="3"/>
          </p:cNvCxnSpPr>
          <p:nvPr/>
        </p:nvCxnSpPr>
        <p:spPr bwMode="auto">
          <a:xfrm flipV="1">
            <a:off x="3579804" y="1998203"/>
            <a:ext cx="403693" cy="47803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矩形 64"/>
          <p:cNvSpPr/>
          <p:nvPr/>
        </p:nvSpPr>
        <p:spPr bwMode="auto">
          <a:xfrm>
            <a:off x="3632200" y="36068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H1</a:t>
            </a:r>
            <a:endParaRPr kumimoji="0" lang="zh-CN" altLang="en-US" sz="2000" b="0" i="0" u="none" strike="noStrike" cap="none" normalizeH="0" baseline="-25000" dirty="0" smtClean="0">
              <a:ln>
                <a:noFill/>
              </a:ln>
              <a:solidFill>
                <a:schemeClr val="tx1"/>
              </a:solidFill>
              <a:latin typeface="Arial" charset="0"/>
            </a:endParaRPr>
          </a:p>
        </p:txBody>
      </p:sp>
      <p:sp>
        <p:nvSpPr>
          <p:cNvPr id="67" name="矩形 66"/>
          <p:cNvSpPr/>
          <p:nvPr/>
        </p:nvSpPr>
        <p:spPr bwMode="auto">
          <a:xfrm>
            <a:off x="3886200" y="17018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H3</a:t>
            </a:r>
            <a:endParaRPr kumimoji="0" lang="zh-CN" altLang="en-US" sz="2000" b="0" i="0" u="none" strike="noStrike" cap="none" normalizeH="0" baseline="-25000" dirty="0" smtClean="0">
              <a:ln>
                <a:noFill/>
              </a:ln>
              <a:solidFill>
                <a:schemeClr val="tx1"/>
              </a:solidFill>
              <a:latin typeface="Arial" charset="0"/>
            </a:endParaRPr>
          </a:p>
        </p:txBody>
      </p:sp>
      <p:sp>
        <p:nvSpPr>
          <p:cNvPr id="68" name="矩形 67"/>
          <p:cNvSpPr/>
          <p:nvPr/>
        </p:nvSpPr>
        <p:spPr bwMode="auto">
          <a:xfrm>
            <a:off x="4495800" y="28194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H2</a:t>
            </a:r>
            <a:endParaRPr kumimoji="0" lang="zh-CN" altLang="en-US" sz="2000" b="0" i="0" u="none" strike="noStrike" cap="none" normalizeH="0" baseline="-25000" dirty="0" smtClean="0">
              <a:ln>
                <a:noFill/>
              </a:ln>
              <a:solidFill>
                <a:schemeClr val="tx1"/>
              </a:solidFill>
              <a:latin typeface="Arial" charset="0"/>
            </a:endParaRPr>
          </a:p>
        </p:txBody>
      </p:sp>
      <p:sp>
        <p:nvSpPr>
          <p:cNvPr id="70" name="矩形 69"/>
          <p:cNvSpPr/>
          <p:nvPr/>
        </p:nvSpPr>
        <p:spPr bwMode="auto">
          <a:xfrm>
            <a:off x="3556000" y="46863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G1</a:t>
            </a:r>
            <a:endParaRPr kumimoji="0" lang="zh-CN" altLang="en-US" sz="2000" b="0" i="0" u="none" strike="noStrike" cap="none" normalizeH="0" baseline="-25000" dirty="0" smtClean="0">
              <a:ln>
                <a:noFill/>
              </a:ln>
              <a:solidFill>
                <a:schemeClr val="tx1"/>
              </a:solidFill>
              <a:latin typeface="Arial" charset="0"/>
            </a:endParaRPr>
          </a:p>
        </p:txBody>
      </p:sp>
      <p:cxnSp>
        <p:nvCxnSpPr>
          <p:cNvPr id="72" name="直接连接符 71"/>
          <p:cNvCxnSpPr>
            <a:stCxn id="11" idx="4"/>
            <a:endCxn id="42" idx="0"/>
          </p:cNvCxnSpPr>
          <p:nvPr/>
        </p:nvCxnSpPr>
        <p:spPr bwMode="auto">
          <a:xfrm flipH="1">
            <a:off x="3790950" y="3962400"/>
            <a:ext cx="63500" cy="787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直接连接符 83"/>
          <p:cNvCxnSpPr>
            <a:stCxn id="5" idx="4"/>
            <a:endCxn id="11" idx="1"/>
          </p:cNvCxnSpPr>
          <p:nvPr/>
        </p:nvCxnSpPr>
        <p:spPr bwMode="auto">
          <a:xfrm>
            <a:off x="3422650" y="2844800"/>
            <a:ext cx="319547" cy="84659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5" name="直接连接符 24"/>
          <p:cNvCxnSpPr/>
          <p:nvPr/>
        </p:nvCxnSpPr>
        <p:spPr bwMode="auto">
          <a:xfrm flipH="1" flipV="1">
            <a:off x="4743450" y="3175000"/>
            <a:ext cx="114300" cy="9271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椭圆 25"/>
          <p:cNvSpPr/>
          <p:nvPr/>
        </p:nvSpPr>
        <p:spPr bwMode="auto">
          <a:xfrm>
            <a:off x="4762500" y="41021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27" name="矩形 26"/>
          <p:cNvSpPr/>
          <p:nvPr/>
        </p:nvSpPr>
        <p:spPr bwMode="auto">
          <a:xfrm>
            <a:off x="4660900" y="40386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G2</a:t>
            </a:r>
            <a:endParaRPr kumimoji="0" lang="zh-CN" altLang="en-US" sz="2000" b="0" i="0" u="none" strike="noStrike" cap="none" normalizeH="0" baseline="-25000" dirty="0" smtClean="0">
              <a:ln>
                <a:noFill/>
              </a:ln>
              <a:solidFill>
                <a:schemeClr val="tx1"/>
              </a:solidFill>
              <a:latin typeface="Arial" charset="0"/>
            </a:endParaRPr>
          </a:p>
        </p:txBody>
      </p:sp>
      <p:sp>
        <p:nvSpPr>
          <p:cNvPr id="28" name="椭圆 27"/>
          <p:cNvSpPr/>
          <p:nvPr/>
        </p:nvSpPr>
        <p:spPr bwMode="auto">
          <a:xfrm>
            <a:off x="2133600" y="26670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29" name="椭圆 28"/>
          <p:cNvSpPr/>
          <p:nvPr/>
        </p:nvSpPr>
        <p:spPr bwMode="auto">
          <a:xfrm>
            <a:off x="1295400" y="32639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33" name="直接连接符 32"/>
          <p:cNvCxnSpPr>
            <a:stCxn id="28" idx="6"/>
            <a:endCxn id="5" idx="2"/>
          </p:cNvCxnSpPr>
          <p:nvPr/>
        </p:nvCxnSpPr>
        <p:spPr bwMode="auto">
          <a:xfrm flipV="1">
            <a:off x="2451100" y="2628900"/>
            <a:ext cx="749300" cy="19685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直接连接符 34"/>
          <p:cNvCxnSpPr>
            <a:stCxn id="29" idx="7"/>
            <a:endCxn id="28" idx="3"/>
          </p:cNvCxnSpPr>
          <p:nvPr/>
        </p:nvCxnSpPr>
        <p:spPr bwMode="auto">
          <a:xfrm flipV="1">
            <a:off x="1523043" y="2938003"/>
            <a:ext cx="657054" cy="364954"/>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矩形 35"/>
          <p:cNvSpPr/>
          <p:nvPr/>
        </p:nvSpPr>
        <p:spPr bwMode="auto">
          <a:xfrm>
            <a:off x="2070100" y="26289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H4</a:t>
            </a:r>
            <a:endParaRPr kumimoji="0" lang="zh-CN" altLang="en-US" sz="2000" b="0" i="0" u="none" strike="noStrike" cap="none" normalizeH="0" baseline="-25000" dirty="0" smtClean="0">
              <a:ln>
                <a:noFill/>
              </a:ln>
              <a:solidFill>
                <a:schemeClr val="tx1"/>
              </a:solidFill>
              <a:latin typeface="Arial" charset="0"/>
            </a:endParaRPr>
          </a:p>
        </p:txBody>
      </p:sp>
      <p:sp>
        <p:nvSpPr>
          <p:cNvPr id="37" name="矩形 36"/>
          <p:cNvSpPr/>
          <p:nvPr/>
        </p:nvSpPr>
        <p:spPr bwMode="auto">
          <a:xfrm>
            <a:off x="1193800" y="32004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G3</a:t>
            </a:r>
            <a:endParaRPr kumimoji="0" lang="zh-CN" altLang="en-US" sz="2000" b="0" i="0" u="none" strike="noStrike" cap="none" normalizeH="0" baseline="-25000" dirty="0" smtClean="0">
              <a:ln>
                <a:noFill/>
              </a:ln>
              <a:solidFill>
                <a:schemeClr val="tx1"/>
              </a:solidFill>
              <a:latin typeface="Arial" charset="0"/>
            </a:endParaRPr>
          </a:p>
        </p:txBody>
      </p:sp>
      <p:cxnSp>
        <p:nvCxnSpPr>
          <p:cNvPr id="43" name="直接连接符 42"/>
          <p:cNvCxnSpPr>
            <a:stCxn id="26" idx="1"/>
            <a:endCxn id="11" idx="5"/>
          </p:cNvCxnSpPr>
          <p:nvPr/>
        </p:nvCxnSpPr>
        <p:spPr bwMode="auto">
          <a:xfrm flipH="1" flipV="1">
            <a:off x="3966703" y="3915903"/>
            <a:ext cx="834854" cy="225254"/>
          </a:xfrm>
          <a:prstGeom prst="line">
            <a:avLst/>
          </a:prstGeom>
          <a:solidFill>
            <a:schemeClr val="accent1"/>
          </a:solidFill>
          <a:ln w="9525" cap="flat" cmpd="sng" algn="ctr">
            <a:solidFill>
              <a:schemeClr val="tx1"/>
            </a:solidFill>
            <a:prstDash val="solid"/>
            <a:round/>
            <a:headEnd type="none" w="med" len="med"/>
            <a:tailEnd type="none" w="med" len="med"/>
          </a:ln>
          <a:effectLst/>
        </p:spPr>
      </p:cxnSp>
    </p:spTree>
    <p:custDataLst>
      <p:tags r:id="rId1"/>
    </p:custDataLst>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1" nodeType="clickEffect">
                                  <p:stCondLst>
                                    <p:cond delay="0"/>
                                  </p:stCondLst>
                                  <p:childTnLst>
                                    <p:animEffect transition="out" filter="fade">
                                      <p:cBhvr>
                                        <p:cTn id="6" dur="2000"/>
                                        <p:tgtEl>
                                          <p:spTgt spid="12"/>
                                        </p:tgtEl>
                                      </p:cBhvr>
                                    </p:animEffect>
                                    <p:set>
                                      <p:cBhvr>
                                        <p:cTn id="7" dur="1" fill="hold">
                                          <p:stCondLst>
                                            <p:cond delay="1999"/>
                                          </p:stCondLst>
                                        </p:cTn>
                                        <p:tgtEl>
                                          <p:spTgt spid="12"/>
                                        </p:tgtEl>
                                        <p:attrNameLst>
                                          <p:attrName>style.visibility</p:attrName>
                                        </p:attrNameLst>
                                      </p:cBhvr>
                                      <p:to>
                                        <p:strVal val="hidden"/>
                                      </p:to>
                                    </p:set>
                                  </p:childTnLst>
                                </p:cTn>
                              </p:par>
                              <p:par>
                                <p:cTn id="8" presetID="10" presetClass="exit" presetSubtype="0" fill="hold" grpId="1" nodeType="withEffect">
                                  <p:stCondLst>
                                    <p:cond delay="0"/>
                                  </p:stCondLst>
                                  <p:childTnLst>
                                    <p:animEffect transition="out" filter="fade">
                                      <p:cBhvr>
                                        <p:cTn id="9" dur="2000"/>
                                        <p:tgtEl>
                                          <p:spTgt spid="68"/>
                                        </p:tgtEl>
                                      </p:cBhvr>
                                    </p:animEffect>
                                    <p:set>
                                      <p:cBhvr>
                                        <p:cTn id="10" dur="1" fill="hold">
                                          <p:stCondLst>
                                            <p:cond delay="1999"/>
                                          </p:stCondLst>
                                        </p:cTn>
                                        <p:tgtEl>
                                          <p:spTgt spid="68"/>
                                        </p:tgtEl>
                                        <p:attrNameLst>
                                          <p:attrName>style.visibility</p:attrName>
                                        </p:attrNameLst>
                                      </p:cBhvr>
                                      <p:to>
                                        <p:strVal val="hidden"/>
                                      </p:to>
                                    </p:set>
                                  </p:childTnLst>
                                </p:cTn>
                              </p:par>
                              <p:par>
                                <p:cTn id="11" presetID="10" presetClass="exit" presetSubtype="0" fill="hold" nodeType="withEffect">
                                  <p:stCondLst>
                                    <p:cond delay="0"/>
                                  </p:stCondLst>
                                  <p:childTnLst>
                                    <p:animEffect transition="out" filter="fade">
                                      <p:cBhvr>
                                        <p:cTn id="12" dur="2000"/>
                                        <p:tgtEl>
                                          <p:spTgt spid="25"/>
                                        </p:tgtEl>
                                      </p:cBhvr>
                                    </p:animEffect>
                                    <p:set>
                                      <p:cBhvr>
                                        <p:cTn id="13" dur="1" fill="hold">
                                          <p:stCondLst>
                                            <p:cond delay="1999"/>
                                          </p:stCondLst>
                                        </p:cTn>
                                        <p:tgtEl>
                                          <p:spTgt spid="25"/>
                                        </p:tgtEl>
                                        <p:attrNameLst>
                                          <p:attrName>style.visibility</p:attrName>
                                        </p:attrNameLst>
                                      </p:cBhvr>
                                      <p:to>
                                        <p:strVal val="hidden"/>
                                      </p:to>
                                    </p:set>
                                  </p:childTnLst>
                                </p:cTn>
                              </p:par>
                              <p:par>
                                <p:cTn id="14" presetID="10" presetClass="exit" presetSubtype="0" fill="hold" nodeType="withEffect">
                                  <p:stCondLst>
                                    <p:cond delay="0"/>
                                  </p:stCondLst>
                                  <p:childTnLst>
                                    <p:animEffect transition="out" filter="fade">
                                      <p:cBhvr>
                                        <p:cTn id="15" dur="2000"/>
                                        <p:tgtEl>
                                          <p:spTgt spid="38"/>
                                        </p:tgtEl>
                                      </p:cBhvr>
                                    </p:animEffect>
                                    <p:set>
                                      <p:cBhvr>
                                        <p:cTn id="16" dur="1" fill="hold">
                                          <p:stCondLst>
                                            <p:cond delay="1999"/>
                                          </p:stCondLst>
                                        </p:cTn>
                                        <p:tgtEl>
                                          <p:spTgt spid="38"/>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43"/>
                                        </p:tgtEl>
                                        <p:attrNameLst>
                                          <p:attrName>style.visibility</p:attrName>
                                        </p:attrNameLst>
                                      </p:cBhvr>
                                      <p:to>
                                        <p:strVal val="visible"/>
                                      </p:to>
                                    </p:set>
                                    <p:animEffect transition="in" filter="fade">
                                      <p:cBhvr>
                                        <p:cTn id="21" dur="20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1" animBg="1"/>
      <p:bldP spid="68"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13</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
        <p:nvSpPr>
          <p:cNvPr id="5" name="椭圆 4"/>
          <p:cNvSpPr/>
          <p:nvPr/>
        </p:nvSpPr>
        <p:spPr bwMode="auto">
          <a:xfrm>
            <a:off x="2006600" y="2425700"/>
            <a:ext cx="444500" cy="4318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0" name="椭圆 9"/>
          <p:cNvSpPr/>
          <p:nvPr/>
        </p:nvSpPr>
        <p:spPr bwMode="auto">
          <a:xfrm>
            <a:off x="2743200" y="17399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1" name="椭圆 10"/>
          <p:cNvSpPr/>
          <p:nvPr/>
        </p:nvSpPr>
        <p:spPr bwMode="auto">
          <a:xfrm>
            <a:off x="2501900" y="36576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3" name="TextBox 12"/>
          <p:cNvSpPr txBox="1"/>
          <p:nvPr/>
        </p:nvSpPr>
        <p:spPr>
          <a:xfrm>
            <a:off x="2070100" y="2425700"/>
            <a:ext cx="304800" cy="338554"/>
          </a:xfrm>
          <a:prstGeom prst="rect">
            <a:avLst/>
          </a:prstGeom>
          <a:noFill/>
        </p:spPr>
        <p:txBody>
          <a:bodyPr wrap="square" rtlCol="0">
            <a:spAutoFit/>
          </a:bodyPr>
          <a:lstStyle/>
          <a:p>
            <a:r>
              <a:rPr lang="en-US" altLang="zh-CN" dirty="0" smtClean="0"/>
              <a:t>R</a:t>
            </a:r>
            <a:endParaRPr lang="zh-CN" altLang="en-US" dirty="0"/>
          </a:p>
        </p:txBody>
      </p:sp>
      <p:sp>
        <p:nvSpPr>
          <p:cNvPr id="42" name="椭圆 41"/>
          <p:cNvSpPr/>
          <p:nvPr/>
        </p:nvSpPr>
        <p:spPr bwMode="auto">
          <a:xfrm>
            <a:off x="2463800" y="47625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4" name="椭圆 73"/>
          <p:cNvSpPr/>
          <p:nvPr/>
        </p:nvSpPr>
        <p:spPr bwMode="auto">
          <a:xfrm>
            <a:off x="558800" y="1016000"/>
            <a:ext cx="3276600" cy="32131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5" name="TextBox 74"/>
          <p:cNvSpPr txBox="1"/>
          <p:nvPr/>
        </p:nvSpPr>
        <p:spPr>
          <a:xfrm>
            <a:off x="596900" y="4673600"/>
            <a:ext cx="1651000" cy="913070"/>
          </a:xfrm>
          <a:prstGeom prst="rect">
            <a:avLst/>
          </a:prstGeom>
          <a:noFill/>
          <a:ln>
            <a:solidFill>
              <a:schemeClr val="tx1"/>
            </a:solidFill>
          </a:ln>
        </p:spPr>
        <p:txBody>
          <a:bodyPr wrap="square" rtlCol="0">
            <a:spAutoFit/>
          </a:bodyPr>
          <a:lstStyle/>
          <a:p>
            <a:r>
              <a:rPr lang="en-US" altLang="zh-CN" sz="2000" dirty="0" smtClean="0"/>
              <a:t>R : root  node</a:t>
            </a:r>
          </a:p>
          <a:p>
            <a:r>
              <a:rPr lang="en-US" altLang="zh-CN" sz="2000" dirty="0" smtClean="0"/>
              <a:t>H : hop-1  nodes</a:t>
            </a:r>
          </a:p>
          <a:p>
            <a:r>
              <a:rPr lang="en-US" altLang="zh-CN" sz="2000" dirty="0" smtClean="0"/>
              <a:t>G : hop-2</a:t>
            </a:r>
            <a:r>
              <a:rPr lang="zh-CN" altLang="en-US" sz="2000" dirty="0" smtClean="0"/>
              <a:t>  </a:t>
            </a:r>
            <a:r>
              <a:rPr lang="en-US" altLang="zh-CN" sz="2000" dirty="0" smtClean="0"/>
              <a:t>nodes</a:t>
            </a:r>
          </a:p>
          <a:p>
            <a:endParaRPr lang="en-US" altLang="zh-CN" sz="2000" dirty="0" smtClean="0"/>
          </a:p>
        </p:txBody>
      </p:sp>
      <p:cxnSp>
        <p:nvCxnSpPr>
          <p:cNvPr id="55" name="直接连接符 54"/>
          <p:cNvCxnSpPr>
            <a:stCxn id="5" idx="7"/>
            <a:endCxn id="10" idx="3"/>
          </p:cNvCxnSpPr>
          <p:nvPr/>
        </p:nvCxnSpPr>
        <p:spPr bwMode="auto">
          <a:xfrm flipV="1">
            <a:off x="2386004" y="2010903"/>
            <a:ext cx="403693" cy="47803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5" name="矩形 64"/>
          <p:cNvSpPr/>
          <p:nvPr/>
        </p:nvSpPr>
        <p:spPr bwMode="auto">
          <a:xfrm>
            <a:off x="2438400" y="36195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H1</a:t>
            </a:r>
            <a:endParaRPr kumimoji="0" lang="zh-CN" altLang="en-US" sz="2000" b="0" i="0" u="none" strike="noStrike" cap="none" normalizeH="0" baseline="-25000" dirty="0" smtClean="0">
              <a:ln>
                <a:noFill/>
              </a:ln>
              <a:solidFill>
                <a:schemeClr val="tx1"/>
              </a:solidFill>
              <a:latin typeface="Arial" charset="0"/>
            </a:endParaRPr>
          </a:p>
        </p:txBody>
      </p:sp>
      <p:sp>
        <p:nvSpPr>
          <p:cNvPr id="67" name="矩形 66"/>
          <p:cNvSpPr/>
          <p:nvPr/>
        </p:nvSpPr>
        <p:spPr bwMode="auto">
          <a:xfrm>
            <a:off x="2692400" y="17145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H3</a:t>
            </a:r>
            <a:endParaRPr kumimoji="0" lang="zh-CN" altLang="en-US" sz="2000" b="0" i="0" u="none" strike="noStrike" cap="none" normalizeH="0" baseline="-25000" dirty="0" smtClean="0">
              <a:ln>
                <a:noFill/>
              </a:ln>
              <a:solidFill>
                <a:schemeClr val="tx1"/>
              </a:solidFill>
              <a:latin typeface="Arial" charset="0"/>
            </a:endParaRPr>
          </a:p>
        </p:txBody>
      </p:sp>
      <p:sp>
        <p:nvSpPr>
          <p:cNvPr id="70" name="矩形 69"/>
          <p:cNvSpPr/>
          <p:nvPr/>
        </p:nvSpPr>
        <p:spPr bwMode="auto">
          <a:xfrm>
            <a:off x="2362200" y="46990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G1</a:t>
            </a:r>
            <a:endParaRPr kumimoji="0" lang="zh-CN" altLang="en-US" sz="2000" b="0" i="0" u="none" strike="noStrike" cap="none" normalizeH="0" baseline="-25000" dirty="0" smtClean="0">
              <a:ln>
                <a:noFill/>
              </a:ln>
              <a:solidFill>
                <a:schemeClr val="tx1"/>
              </a:solidFill>
              <a:latin typeface="Arial" charset="0"/>
            </a:endParaRPr>
          </a:p>
        </p:txBody>
      </p:sp>
      <p:cxnSp>
        <p:nvCxnSpPr>
          <p:cNvPr id="72" name="直接连接符 71"/>
          <p:cNvCxnSpPr>
            <a:stCxn id="11" idx="4"/>
            <a:endCxn id="42" idx="0"/>
          </p:cNvCxnSpPr>
          <p:nvPr/>
        </p:nvCxnSpPr>
        <p:spPr bwMode="auto">
          <a:xfrm flipH="1">
            <a:off x="2597150" y="3975100"/>
            <a:ext cx="63500" cy="787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84" name="直接连接符 83"/>
          <p:cNvCxnSpPr>
            <a:stCxn id="5" idx="4"/>
            <a:endCxn id="11" idx="1"/>
          </p:cNvCxnSpPr>
          <p:nvPr/>
        </p:nvCxnSpPr>
        <p:spPr bwMode="auto">
          <a:xfrm>
            <a:off x="2228850" y="2857500"/>
            <a:ext cx="319547" cy="846597"/>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6" name="椭圆 25"/>
          <p:cNvSpPr/>
          <p:nvPr/>
        </p:nvSpPr>
        <p:spPr bwMode="auto">
          <a:xfrm>
            <a:off x="3568700" y="41148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27" name="矩形 26"/>
          <p:cNvSpPr/>
          <p:nvPr/>
        </p:nvSpPr>
        <p:spPr bwMode="auto">
          <a:xfrm>
            <a:off x="3467100" y="40513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G2</a:t>
            </a:r>
            <a:endParaRPr kumimoji="0" lang="zh-CN" altLang="en-US" sz="2000" b="0" i="0" u="none" strike="noStrike" cap="none" normalizeH="0" baseline="-25000" dirty="0" smtClean="0">
              <a:ln>
                <a:noFill/>
              </a:ln>
              <a:solidFill>
                <a:schemeClr val="tx1"/>
              </a:solidFill>
              <a:latin typeface="Arial" charset="0"/>
            </a:endParaRPr>
          </a:p>
        </p:txBody>
      </p:sp>
      <p:sp>
        <p:nvSpPr>
          <p:cNvPr id="28" name="椭圆 27"/>
          <p:cNvSpPr/>
          <p:nvPr/>
        </p:nvSpPr>
        <p:spPr bwMode="auto">
          <a:xfrm>
            <a:off x="939800" y="26797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33" name="直接连接符 32"/>
          <p:cNvCxnSpPr>
            <a:stCxn id="28" idx="6"/>
            <a:endCxn id="5" idx="2"/>
          </p:cNvCxnSpPr>
          <p:nvPr/>
        </p:nvCxnSpPr>
        <p:spPr bwMode="auto">
          <a:xfrm flipV="1">
            <a:off x="1257300" y="2641600"/>
            <a:ext cx="749300" cy="19685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矩形 35"/>
          <p:cNvSpPr/>
          <p:nvPr/>
        </p:nvSpPr>
        <p:spPr bwMode="auto">
          <a:xfrm>
            <a:off x="876300" y="26416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H2</a:t>
            </a:r>
            <a:endParaRPr kumimoji="0" lang="zh-CN" altLang="en-US" sz="2000" b="0" i="0" u="none" strike="noStrike" cap="none" normalizeH="0" baseline="-25000" dirty="0" smtClean="0">
              <a:ln>
                <a:noFill/>
              </a:ln>
              <a:solidFill>
                <a:schemeClr val="tx1"/>
              </a:solidFill>
              <a:latin typeface="Arial" charset="0"/>
            </a:endParaRPr>
          </a:p>
        </p:txBody>
      </p:sp>
      <p:cxnSp>
        <p:nvCxnSpPr>
          <p:cNvPr id="43" name="直接连接符 42"/>
          <p:cNvCxnSpPr>
            <a:stCxn id="26" idx="1"/>
            <a:endCxn id="11" idx="5"/>
          </p:cNvCxnSpPr>
          <p:nvPr/>
        </p:nvCxnSpPr>
        <p:spPr bwMode="auto">
          <a:xfrm flipH="1" flipV="1">
            <a:off x="2772903" y="3928603"/>
            <a:ext cx="834854" cy="225254"/>
          </a:xfrm>
          <a:prstGeom prst="line">
            <a:avLst/>
          </a:prstGeom>
          <a:solidFill>
            <a:schemeClr val="accent1"/>
          </a:solidFill>
          <a:ln w="9525" cap="flat" cmpd="sng" algn="ctr">
            <a:solidFill>
              <a:schemeClr val="tx1"/>
            </a:solidFill>
            <a:prstDash val="solid"/>
            <a:round/>
            <a:headEnd type="none" w="med" len="med"/>
            <a:tailEnd type="none" w="med" len="med"/>
          </a:ln>
          <a:effectLst/>
        </p:spPr>
      </p:cxnSp>
      <p:pic>
        <p:nvPicPr>
          <p:cNvPr id="31" name="Picture 2" descr="E:\QQ截图20140511083804.png"/>
          <p:cNvPicPr>
            <a:picLocks noChangeAspect="1" noChangeArrowheads="1"/>
          </p:cNvPicPr>
          <p:nvPr/>
        </p:nvPicPr>
        <p:blipFill>
          <a:blip r:embed="rId4" cstate="print"/>
          <a:srcRect/>
          <a:stretch>
            <a:fillRect/>
          </a:stretch>
        </p:blipFill>
        <p:spPr bwMode="auto">
          <a:xfrm>
            <a:off x="3870326" y="1573214"/>
            <a:ext cx="4987696" cy="1944686"/>
          </a:xfrm>
          <a:prstGeom prst="rect">
            <a:avLst/>
          </a:prstGeom>
          <a:noFill/>
        </p:spPr>
      </p:pic>
      <p:sp>
        <p:nvSpPr>
          <p:cNvPr id="41" name="椭圆 40"/>
          <p:cNvSpPr/>
          <p:nvPr/>
        </p:nvSpPr>
        <p:spPr bwMode="auto">
          <a:xfrm>
            <a:off x="3937000" y="2057400"/>
            <a:ext cx="304800" cy="3048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4" name="椭圆 43"/>
          <p:cNvSpPr/>
          <p:nvPr/>
        </p:nvSpPr>
        <p:spPr bwMode="auto">
          <a:xfrm>
            <a:off x="3937000" y="3048000"/>
            <a:ext cx="304800" cy="304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5" name="椭圆 44"/>
          <p:cNvSpPr/>
          <p:nvPr/>
        </p:nvSpPr>
        <p:spPr bwMode="auto">
          <a:xfrm>
            <a:off x="3937000" y="2552700"/>
            <a:ext cx="304800" cy="304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6" name="椭圆 45"/>
          <p:cNvSpPr/>
          <p:nvPr/>
        </p:nvSpPr>
        <p:spPr bwMode="auto">
          <a:xfrm>
            <a:off x="3937000" y="2057400"/>
            <a:ext cx="304800" cy="3048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7" name="椭圆 46"/>
          <p:cNvSpPr/>
          <p:nvPr/>
        </p:nvSpPr>
        <p:spPr bwMode="auto">
          <a:xfrm>
            <a:off x="3937000" y="2552700"/>
            <a:ext cx="304800" cy="3048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8" name="椭圆 47"/>
          <p:cNvSpPr/>
          <p:nvPr/>
        </p:nvSpPr>
        <p:spPr bwMode="auto">
          <a:xfrm>
            <a:off x="3937000" y="3048000"/>
            <a:ext cx="304800" cy="3048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Tree>
    <p:custDataLst>
      <p:tags r:id="rId1"/>
    </p:custDataLst>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2000"/>
                                        <p:tgtEl>
                                          <p:spTgt spid="4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2000"/>
                                        <p:tgtEl>
                                          <p:spTgt spid="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4"/>
                                        </p:tgtEl>
                                        <p:attrNameLst>
                                          <p:attrName>style.visibility</p:attrName>
                                        </p:attrNameLst>
                                      </p:cBhvr>
                                      <p:to>
                                        <p:strVal val="visible"/>
                                      </p:to>
                                    </p:set>
                                    <p:animEffect transition="in" filter="fade">
                                      <p:cBhvr>
                                        <p:cTn id="13" dur="2000"/>
                                        <p:tgtEl>
                                          <p:spTgt spid="4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46"/>
                                        </p:tgtEl>
                                        <p:attrNameLst>
                                          <p:attrName>style.visibility</p:attrName>
                                        </p:attrNameLst>
                                      </p:cBhvr>
                                      <p:to>
                                        <p:strVal val="visible"/>
                                      </p:to>
                                    </p:set>
                                    <p:animEffect transition="in" filter="fade">
                                      <p:cBhvr>
                                        <p:cTn id="18" dur="2000"/>
                                        <p:tgtEl>
                                          <p:spTgt spid="46"/>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47"/>
                                        </p:tgtEl>
                                        <p:attrNameLst>
                                          <p:attrName>style.visibility</p:attrName>
                                        </p:attrNameLst>
                                      </p:cBhvr>
                                      <p:to>
                                        <p:strVal val="visible"/>
                                      </p:to>
                                    </p:set>
                                    <p:animEffect transition="in" filter="fade">
                                      <p:cBhvr>
                                        <p:cTn id="21" dur="2000"/>
                                        <p:tgtEl>
                                          <p:spTgt spid="47"/>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48"/>
                                        </p:tgtEl>
                                        <p:attrNameLst>
                                          <p:attrName>style.visibility</p:attrName>
                                        </p:attrNameLst>
                                      </p:cBhvr>
                                      <p:to>
                                        <p:strVal val="visible"/>
                                      </p:to>
                                    </p:set>
                                    <p:animEffect transition="in" filter="fade">
                                      <p:cBhvr>
                                        <p:cTn id="24" dur="2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44" grpId="0" animBg="1"/>
      <p:bldP spid="45" grpId="0" animBg="1"/>
      <p:bldP spid="46" grpId="0" animBg="1"/>
      <p:bldP spid="47" grpId="0" animBg="1"/>
      <p:bldP spid="48"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14</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Future Work</a:t>
            </a:r>
          </a:p>
        </p:txBody>
      </p:sp>
      <p:sp>
        <p:nvSpPr>
          <p:cNvPr id="617475" name="Rectangle 3"/>
          <p:cNvSpPr>
            <a:spLocks noGrp="1" noChangeArrowheads="1"/>
          </p:cNvSpPr>
          <p:nvPr>
            <p:ph type="body" idx="4294967295"/>
          </p:nvPr>
        </p:nvSpPr>
        <p:spPr>
          <a:xfrm>
            <a:off x="472720" y="902918"/>
            <a:ext cx="8506179" cy="5562600"/>
          </a:xfrm>
        </p:spPr>
        <p:txBody>
          <a:bodyPr/>
          <a:lstStyle/>
          <a:p>
            <a:endPar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endPar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endPar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Simulation in MATLAB</a:t>
            </a:r>
          </a:p>
          <a:p>
            <a:endPar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Implementation on test bed</a:t>
            </a:r>
          </a:p>
          <a:p>
            <a:endPar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endPar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endParaRPr lang="en-US" altLang="zh-CN" sz="21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Tree>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2338" name="Rectangle 2"/>
          <p:cNvSpPr>
            <a:spLocks noGrp="1" noChangeArrowheads="1"/>
          </p:cNvSpPr>
          <p:nvPr>
            <p:ph type="ctrTitle"/>
          </p:nvPr>
        </p:nvSpPr>
        <p:spPr>
          <a:xfrm>
            <a:off x="0" y="2286000"/>
            <a:ext cx="9144000" cy="1524000"/>
          </a:xfrm>
        </p:spPr>
        <p:txBody>
          <a:bodyPr/>
          <a:lstStyle/>
          <a:p>
            <a:pPr eaLnBrk="1" hangingPunct="1">
              <a:defRPr/>
            </a:pPr>
            <a:r>
              <a:rPr lang="en-US" altLang="zh-CN" b="1" dirty="0" smtClean="0">
                <a:ea typeface="宋体" pitchFamily="2" charset="-122"/>
              </a:rPr>
              <a:t>Thank you !</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灯片编号占位符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eaLnBrk="1" hangingPunct="1"/>
            <a:fld id="{C24AF2A3-9B57-46AF-A722-6E02D4198D85}" type="slidenum">
              <a:rPr lang="zh-CN" altLang="en-US" sz="1800" baseline="0" smtClean="0">
                <a:solidFill>
                  <a:schemeClr val="folHlink"/>
                </a:solidFill>
                <a:latin typeface="Monotype Corsiva" pitchFamily="66" charset="0"/>
              </a:rPr>
              <a:pPr eaLnBrk="1" hangingPunct="1"/>
              <a:t>2</a:t>
            </a:fld>
            <a:endParaRPr lang="en-US" altLang="zh-CN" sz="1800" baseline="0" dirty="0" smtClean="0">
              <a:solidFill>
                <a:schemeClr val="folHlink"/>
              </a:solidFill>
              <a:latin typeface="Monotype Corsiva" pitchFamily="66" charset="0"/>
            </a:endParaRPr>
          </a:p>
        </p:txBody>
      </p:sp>
      <p:sp>
        <p:nvSpPr>
          <p:cNvPr id="617474" name="Rectangle 2"/>
          <p:cNvSpPr>
            <a:spLocks noGrp="1" noChangeArrowheads="1"/>
          </p:cNvSpPr>
          <p:nvPr>
            <p:ph type="title"/>
          </p:nvPr>
        </p:nvSpPr>
        <p:spPr/>
        <p:txBody>
          <a:bodyPr/>
          <a:lstStyle/>
          <a:p>
            <a:pPr eaLnBrk="1" hangingPunct="1">
              <a:defRPr/>
            </a:pPr>
            <a:r>
              <a:rPr lang="en-US" altLang="zh-CN" sz="2800" dirty="0" smtClean="0">
                <a:ea typeface="宋体" pitchFamily="2" charset="-122"/>
              </a:rPr>
              <a:t>Outline</a:t>
            </a:r>
          </a:p>
        </p:txBody>
      </p:sp>
      <p:sp>
        <p:nvSpPr>
          <p:cNvPr id="617475" name="Rectangle 3"/>
          <p:cNvSpPr>
            <a:spLocks noGrp="1" noChangeArrowheads="1"/>
          </p:cNvSpPr>
          <p:nvPr>
            <p:ph type="body" idx="1"/>
          </p:nvPr>
        </p:nvSpPr>
        <p:spPr>
          <a:xfrm>
            <a:off x="508000" y="965200"/>
            <a:ext cx="8077200" cy="5410200"/>
          </a:xfrm>
        </p:spPr>
        <p:txBody>
          <a:bodyPr/>
          <a:lstStyle/>
          <a:p>
            <a:pPr eaLnBrk="1" hangingPunct="1">
              <a:lnSpc>
                <a:spcPct val="90000"/>
              </a:lnSpc>
              <a:spcBef>
                <a:spcPts val="0"/>
              </a:spcBef>
            </a:pPr>
            <a:endParaRPr lang="en-US" altLang="zh-CN" b="1" dirty="0" smtClean="0">
              <a:solidFill>
                <a:schemeClr val="tx1"/>
              </a:solidFill>
              <a:effectLst>
                <a:outerShdw blurRad="38100" dist="38100" dir="2700000" algn="tl">
                  <a:srgbClr val="C0C0C0"/>
                </a:outerShdw>
              </a:effectLst>
              <a:latin typeface="Eras Demi ITC" pitchFamily="34" charset="0"/>
              <a:ea typeface="黑体" pitchFamily="2" charset="-122"/>
            </a:endParaRPr>
          </a:p>
          <a:p>
            <a:pPr eaLnBrk="1" hangingPunct="1">
              <a:lnSpc>
                <a:spcPct val="90000"/>
              </a:lnSpc>
              <a:spcBef>
                <a:spcPts val="0"/>
              </a:spcBef>
            </a:pPr>
            <a:endParaRPr lang="en-US" altLang="zh-CN" b="1" dirty="0" smtClean="0">
              <a:solidFill>
                <a:schemeClr val="tx1"/>
              </a:solidFill>
              <a:effectLst>
                <a:outerShdw blurRad="38100" dist="38100" dir="2700000" algn="tl">
                  <a:srgbClr val="C0C0C0"/>
                </a:outerShdw>
              </a:effectLst>
              <a:latin typeface="Eras Demi ITC" pitchFamily="34" charset="0"/>
              <a:ea typeface="黑体" pitchFamily="2" charset="-122"/>
            </a:endParaRPr>
          </a:p>
          <a:p>
            <a:pPr eaLnBrk="1" hangingPunct="1">
              <a:lnSpc>
                <a:spcPct val="90000"/>
              </a:lnSpc>
              <a:spcBef>
                <a:spcPts val="0"/>
              </a:spcBef>
            </a:pPr>
            <a:r>
              <a:rPr lang="en-US" altLang="zh-CN" b="1" dirty="0" smtClean="0">
                <a:solidFill>
                  <a:schemeClr val="tx1"/>
                </a:solidFill>
                <a:effectLst>
                  <a:outerShdw blurRad="38100" dist="38100" dir="2700000" algn="tl">
                    <a:srgbClr val="C0C0C0"/>
                  </a:outerShdw>
                </a:effectLst>
                <a:latin typeface="Eras Demi ITC" pitchFamily="34" charset="0"/>
                <a:ea typeface="黑体" pitchFamily="2" charset="-122"/>
              </a:rPr>
              <a:t> </a:t>
            </a:r>
            <a:r>
              <a:rPr lang="en-US" altLang="zh-CN" kern="1200" dirty="0" smtClean="0">
                <a:solidFill>
                  <a:schemeClr val="tx1"/>
                </a:solidFill>
                <a:latin typeface="Rockwell" pitchFamily="18" charset="0"/>
                <a:ea typeface="宋体" pitchFamily="2" charset="-122"/>
              </a:rPr>
              <a:t>Introduction</a:t>
            </a:r>
          </a:p>
          <a:p>
            <a:pPr eaLnBrk="1" hangingPunct="1">
              <a:lnSpc>
                <a:spcPct val="90000"/>
              </a:lnSpc>
              <a:spcBef>
                <a:spcPts val="0"/>
              </a:spcBef>
            </a:pPr>
            <a:endParaRPr lang="en-US" altLang="zh-CN" kern="1200" dirty="0" smtClean="0">
              <a:solidFill>
                <a:schemeClr val="tx1"/>
              </a:solidFill>
              <a:latin typeface="Rockwell" pitchFamily="18" charset="0"/>
              <a:ea typeface="宋体" pitchFamily="2" charset="-122"/>
            </a:endParaRPr>
          </a:p>
          <a:p>
            <a:pPr eaLnBrk="1" hangingPunct="1">
              <a:lnSpc>
                <a:spcPct val="90000"/>
              </a:lnSpc>
              <a:spcBef>
                <a:spcPts val="0"/>
              </a:spcBef>
            </a:pPr>
            <a:r>
              <a:rPr lang="en-US" altLang="zh-CN" kern="1200" dirty="0" smtClean="0">
                <a:solidFill>
                  <a:schemeClr val="tx1"/>
                </a:solidFill>
                <a:latin typeface="Rockwell" pitchFamily="18" charset="0"/>
                <a:ea typeface="宋体" pitchFamily="2" charset="-122"/>
              </a:rPr>
              <a:t> Backgrounds</a:t>
            </a:r>
          </a:p>
          <a:p>
            <a:pPr eaLnBrk="1" hangingPunct="1">
              <a:lnSpc>
                <a:spcPct val="90000"/>
              </a:lnSpc>
              <a:spcBef>
                <a:spcPts val="0"/>
              </a:spcBef>
            </a:pPr>
            <a:endParaRPr lang="en-US" altLang="zh-CN" kern="1200" dirty="0" smtClean="0">
              <a:solidFill>
                <a:schemeClr val="tx1"/>
              </a:solidFill>
              <a:latin typeface="Rockwell" pitchFamily="18" charset="0"/>
              <a:ea typeface="宋体" pitchFamily="2" charset="-122"/>
            </a:endParaRPr>
          </a:p>
          <a:p>
            <a:pPr eaLnBrk="1" hangingPunct="1">
              <a:lnSpc>
                <a:spcPct val="90000"/>
              </a:lnSpc>
              <a:spcBef>
                <a:spcPts val="0"/>
              </a:spcBef>
            </a:pPr>
            <a:r>
              <a:rPr lang="en-US" altLang="zh-CN" kern="1200" dirty="0" smtClean="0">
                <a:solidFill>
                  <a:schemeClr val="tx1"/>
                </a:solidFill>
                <a:latin typeface="Rockwell" pitchFamily="18" charset="0"/>
                <a:ea typeface="宋体" pitchFamily="2" charset="-122"/>
              </a:rPr>
              <a:t> Protocol Design</a:t>
            </a:r>
          </a:p>
          <a:p>
            <a:pPr eaLnBrk="1" hangingPunct="1">
              <a:lnSpc>
                <a:spcPct val="90000"/>
              </a:lnSpc>
              <a:spcBef>
                <a:spcPts val="0"/>
              </a:spcBef>
              <a:buNone/>
            </a:pPr>
            <a:endParaRPr lang="en-US" altLang="zh-CN" kern="1200" dirty="0" smtClean="0">
              <a:solidFill>
                <a:schemeClr val="tx1"/>
              </a:solidFill>
              <a:latin typeface="Rockwell" pitchFamily="18" charset="0"/>
              <a:ea typeface="宋体" pitchFamily="2" charset="-122"/>
            </a:endParaRPr>
          </a:p>
          <a:p>
            <a:pPr eaLnBrk="1" hangingPunct="1">
              <a:lnSpc>
                <a:spcPct val="90000"/>
              </a:lnSpc>
              <a:spcBef>
                <a:spcPts val="0"/>
              </a:spcBef>
            </a:pPr>
            <a:r>
              <a:rPr lang="en-US" altLang="zh-CN" kern="1200" dirty="0" smtClean="0">
                <a:solidFill>
                  <a:schemeClr val="tx1"/>
                </a:solidFill>
                <a:latin typeface="Rockwell" pitchFamily="18" charset="0"/>
                <a:ea typeface="宋体" pitchFamily="2" charset="-122"/>
              </a:rPr>
              <a:t> Future Work</a:t>
            </a:r>
          </a:p>
        </p:txBody>
      </p:sp>
    </p:spTree>
    <p:extLst>
      <p:ext uri="{BB962C8B-B14F-4D97-AF65-F5344CB8AC3E}">
        <p14:creationId xmlns:p14="http://schemas.microsoft.com/office/powerpoint/2010/main" xmlns="" val="3612247420"/>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3</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Introduction</a:t>
            </a:r>
            <a:endParaRPr lang="en-US" altLang="zh-CN" sz="3200" dirty="0" smtClean="0">
              <a:ea typeface="宋体" pitchFamily="2" charset="-122"/>
            </a:endParaRPr>
          </a:p>
        </p:txBody>
      </p:sp>
      <p:sp>
        <p:nvSpPr>
          <p:cNvPr id="617475" name="Rectangle 3"/>
          <p:cNvSpPr>
            <a:spLocks noGrp="1" noChangeArrowheads="1"/>
          </p:cNvSpPr>
          <p:nvPr>
            <p:ph type="body" idx="4294967295"/>
          </p:nvPr>
        </p:nvSpPr>
        <p:spPr>
          <a:xfrm>
            <a:off x="472721" y="902918"/>
            <a:ext cx="7883879" cy="5562600"/>
          </a:xfrm>
        </p:spPr>
        <p:txBody>
          <a:bodyPr/>
          <a:lstStyle/>
          <a:p>
            <a:endParaRPr lang="en-US" altLang="zh-CN" sz="2100" dirty="0" smtClean="0">
              <a:latin typeface="Times New Roman" panose="02020603050405020304" pitchFamily="18" charset="0"/>
              <a:cs typeface="Times New Roman" panose="02020603050405020304" pitchFamily="18" charset="0"/>
            </a:endParaRPr>
          </a:p>
          <a:p>
            <a:endParaRPr lang="en-US" altLang="zh-CN" sz="2000" dirty="0" smtClean="0"/>
          </a:p>
          <a:p>
            <a:r>
              <a:rPr lang="en-US" altLang="zh-CN" sz="2100" dirty="0" smtClean="0">
                <a:latin typeface="Times New Roman" panose="02020603050405020304" pitchFamily="18" charset="0"/>
                <a:cs typeface="Times New Roman" panose="02020603050405020304" pitchFamily="18" charset="0"/>
              </a:rPr>
              <a:t>Most 802.11 networks use the DCF to arbitrate access to the shared wireless medium, which is designed for networks where stations are near each other. For very long distances the time required to wait for each frame to be acknowledged can dramatically affect performance. TDMA is a good way to handle media access in long distance networks. No arbitration is required once a slot is assigned to a station.</a:t>
            </a:r>
          </a:p>
          <a:p>
            <a:endParaRPr lang="en-US" altLang="zh-CN" sz="2000" dirty="0" smtClean="0"/>
          </a:p>
          <a:p>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Tree>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4</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Backgrounds</a:t>
            </a:r>
          </a:p>
        </p:txBody>
      </p:sp>
      <p:sp>
        <p:nvSpPr>
          <p:cNvPr id="617475" name="Rectangle 3"/>
          <p:cNvSpPr>
            <a:spLocks noGrp="1" noChangeArrowheads="1"/>
          </p:cNvSpPr>
          <p:nvPr>
            <p:ph type="body" idx="4294967295"/>
          </p:nvPr>
        </p:nvSpPr>
        <p:spPr>
          <a:xfrm>
            <a:off x="472720" y="902918"/>
            <a:ext cx="8455379" cy="5562600"/>
          </a:xfrm>
        </p:spPr>
        <p:txBody>
          <a:bodyPr/>
          <a:lstStyle/>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TDMA</a:t>
            </a:r>
          </a:p>
          <a:p>
            <a:pPr>
              <a:buNone/>
            </a:pPr>
            <a:r>
              <a:rPr lang="en-US" altLang="zh-CN" sz="2400" dirty="0" smtClean="0"/>
              <a:t>	Time Division Multiple Access</a:t>
            </a:r>
            <a:endParaRPr lang="en-US" altLang="zh-CN" sz="2100" dirty="0" smtClean="0">
              <a:latin typeface="Times New Roman" panose="02020603050405020304" pitchFamily="18" charset="0"/>
              <a:cs typeface="Times New Roman" panose="02020603050405020304" pitchFamily="18" charset="0"/>
            </a:endParaRPr>
          </a:p>
          <a:p>
            <a:pPr>
              <a:buNone/>
            </a:pPr>
            <a:endParaRPr lang="en-US" altLang="zh-CN" sz="21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altLang="zh-CN" sz="2100" dirty="0" smtClean="0">
                <a:latin typeface="Times New Roman" panose="02020603050405020304" pitchFamily="18" charset="0"/>
                <a:cs typeface="Times New Roman" panose="02020603050405020304" pitchFamily="18" charset="0"/>
              </a:rPr>
              <a:t>TDMA works with principle of dividing time frame in dedicated time slots.</a:t>
            </a:r>
          </a:p>
          <a:p>
            <a:pPr>
              <a:buFont typeface="Wingdings" panose="05000000000000000000" pitchFamily="2" charset="2"/>
              <a:buChar char="Ø"/>
            </a:pPr>
            <a:endParaRPr lang="en-US" altLang="zh-CN" sz="21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altLang="zh-CN" sz="2100" dirty="0" smtClean="0">
                <a:latin typeface="Times New Roman" panose="02020603050405020304" pitchFamily="18" charset="0"/>
                <a:cs typeface="Times New Roman" panose="02020603050405020304" pitchFamily="18" charset="0"/>
              </a:rPr>
              <a:t>Synchronization is one of the key factors while applying TDMA.</a:t>
            </a:r>
          </a:p>
          <a:p>
            <a:pPr>
              <a:buFont typeface="Wingdings" panose="05000000000000000000" pitchFamily="2" charset="2"/>
              <a:buChar char="Ø"/>
            </a:pPr>
            <a:endParaRPr lang="en-US" altLang="zh-CN" sz="21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en-US" altLang="zh-CN" sz="2100" dirty="0" smtClean="0">
                <a:latin typeface="Times New Roman" panose="02020603050405020304" pitchFamily="18" charset="0"/>
                <a:cs typeface="Times New Roman" panose="02020603050405020304" pitchFamily="18" charset="0"/>
              </a:rPr>
              <a:t>TDMA uses less energy than others due to less collision and no idle listening.</a:t>
            </a:r>
          </a:p>
          <a:p>
            <a:pPr>
              <a:buFont typeface="Wingdings" panose="05000000000000000000" pitchFamily="2" charset="2"/>
              <a:buChar char="Ø"/>
            </a:pPr>
            <a:endParaRPr lang="en-US" altLang="zh-CN" sz="2100" dirty="0" smtClean="0">
              <a:latin typeface="Times New Roman" panose="02020603050405020304" pitchFamily="18" charset="0"/>
              <a:cs typeface="Times New Roman" panose="02020603050405020304" pitchFamily="18" charset="0"/>
            </a:endParaRPr>
          </a:p>
          <a:p>
            <a:pPr>
              <a:buNone/>
            </a:pPr>
            <a:endParaRPr lang="en-US" altLang="zh-CN" sz="2100"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Tree>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5</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Backgrounds</a:t>
            </a:r>
          </a:p>
        </p:txBody>
      </p:sp>
      <p:sp>
        <p:nvSpPr>
          <p:cNvPr id="617475" name="Rectangle 3"/>
          <p:cNvSpPr>
            <a:spLocks noGrp="1" noChangeArrowheads="1"/>
          </p:cNvSpPr>
          <p:nvPr>
            <p:ph type="body" idx="4294967295"/>
          </p:nvPr>
        </p:nvSpPr>
        <p:spPr>
          <a:xfrm>
            <a:off x="472720" y="902918"/>
            <a:ext cx="8493479" cy="5562600"/>
          </a:xfrm>
        </p:spPr>
        <p:txBody>
          <a:bodyPr/>
          <a:lstStyle/>
          <a:p>
            <a:pPr marL="457200" indent="-457200"/>
            <a:r>
              <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rPr>
              <a:t>Timing diagram of </a:t>
            </a:r>
            <a:r>
              <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rPr>
              <a:t> </a:t>
            </a:r>
            <a:r>
              <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rPr>
              <a:t>TDMA</a:t>
            </a:r>
            <a:endPar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r>
              <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rPr>
              <a:t>TDMA requires a slot assignment protocol and a synchronization algorithm to ensure time slots do not collide as the clocks drift.</a:t>
            </a:r>
          </a:p>
          <a:p>
            <a:pPr>
              <a:buFont typeface="Wingdings" panose="05000000000000000000" pitchFamily="2" charset="2"/>
              <a:buChar char="Ø"/>
            </a:pPr>
            <a:endParaRPr lang="en-US" altLang="zh-CN" sz="2100" dirty="0" smtClean="0">
              <a:solidFill>
                <a:schemeClr val="tx1"/>
              </a:solidFill>
              <a:latin typeface="Times New Roman" panose="02020603050405020304" pitchFamily="18" charset="0"/>
              <a:ea typeface="宋体" pitchFamily="2" charset="-122"/>
              <a:cs typeface="Times New Roman" panose="02020603050405020304" pitchFamily="18" charset="0"/>
            </a:endParaRPr>
          </a:p>
          <a:p>
            <a:pPr>
              <a:buNone/>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pic>
        <p:nvPicPr>
          <p:cNvPr id="3075" name="Picture 3" descr="E:\QQ截图20140511084710.png"/>
          <p:cNvPicPr>
            <a:picLocks noChangeAspect="1" noChangeArrowheads="1"/>
          </p:cNvPicPr>
          <p:nvPr/>
        </p:nvPicPr>
        <p:blipFill>
          <a:blip r:embed="rId3" cstate="print"/>
          <a:srcRect/>
          <a:stretch>
            <a:fillRect/>
          </a:stretch>
        </p:blipFill>
        <p:spPr bwMode="auto">
          <a:xfrm>
            <a:off x="2327274" y="1576389"/>
            <a:ext cx="4035425" cy="1865312"/>
          </a:xfrm>
          <a:prstGeom prst="rect">
            <a:avLst/>
          </a:prstGeom>
          <a:noFill/>
        </p:spPr>
      </p:pic>
      <p:pic>
        <p:nvPicPr>
          <p:cNvPr id="1026" name="Picture 2" descr="E:\QQ截图20140512145140.png"/>
          <p:cNvPicPr>
            <a:picLocks noChangeAspect="1" noChangeArrowheads="1"/>
          </p:cNvPicPr>
          <p:nvPr/>
        </p:nvPicPr>
        <p:blipFill>
          <a:blip r:embed="rId4" cstate="print"/>
          <a:srcRect/>
          <a:stretch>
            <a:fillRect/>
          </a:stretch>
        </p:blipFill>
        <p:spPr bwMode="auto">
          <a:xfrm>
            <a:off x="3067050" y="3497263"/>
            <a:ext cx="2552700" cy="295275"/>
          </a:xfrm>
          <a:prstGeom prst="rect">
            <a:avLst/>
          </a:prstGeom>
          <a:noFill/>
        </p:spPr>
      </p:pic>
    </p:spTree>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6</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Proposed network</a:t>
            </a: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
        <p:nvSpPr>
          <p:cNvPr id="5" name="椭圆 4"/>
          <p:cNvSpPr/>
          <p:nvPr/>
        </p:nvSpPr>
        <p:spPr bwMode="auto">
          <a:xfrm>
            <a:off x="4241800" y="2743200"/>
            <a:ext cx="444500" cy="4318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 name="椭圆 6"/>
          <p:cNvSpPr/>
          <p:nvPr/>
        </p:nvSpPr>
        <p:spPr bwMode="auto">
          <a:xfrm>
            <a:off x="2794000" y="29210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8" name="椭圆 7"/>
          <p:cNvSpPr/>
          <p:nvPr/>
        </p:nvSpPr>
        <p:spPr bwMode="auto">
          <a:xfrm>
            <a:off x="3746500" y="20701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9" name="椭圆 8"/>
          <p:cNvSpPr/>
          <p:nvPr/>
        </p:nvSpPr>
        <p:spPr bwMode="auto">
          <a:xfrm>
            <a:off x="5029200" y="20320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0" name="椭圆 9"/>
          <p:cNvSpPr/>
          <p:nvPr/>
        </p:nvSpPr>
        <p:spPr bwMode="auto">
          <a:xfrm>
            <a:off x="5156200" y="27305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1" name="椭圆 10"/>
          <p:cNvSpPr/>
          <p:nvPr/>
        </p:nvSpPr>
        <p:spPr bwMode="auto">
          <a:xfrm>
            <a:off x="3530600" y="36068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2" name="椭圆 11"/>
          <p:cNvSpPr/>
          <p:nvPr/>
        </p:nvSpPr>
        <p:spPr bwMode="auto">
          <a:xfrm>
            <a:off x="5600700" y="31877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3" name="TextBox 12"/>
          <p:cNvSpPr txBox="1"/>
          <p:nvPr/>
        </p:nvSpPr>
        <p:spPr>
          <a:xfrm>
            <a:off x="4305300" y="2743200"/>
            <a:ext cx="304800" cy="338554"/>
          </a:xfrm>
          <a:prstGeom prst="rect">
            <a:avLst/>
          </a:prstGeom>
          <a:noFill/>
        </p:spPr>
        <p:txBody>
          <a:bodyPr wrap="square" rtlCol="0">
            <a:spAutoFit/>
          </a:bodyPr>
          <a:lstStyle/>
          <a:p>
            <a:r>
              <a:rPr lang="en-US" altLang="zh-CN" dirty="0" smtClean="0"/>
              <a:t>R</a:t>
            </a:r>
            <a:endParaRPr lang="zh-CN" altLang="en-US" dirty="0"/>
          </a:p>
        </p:txBody>
      </p:sp>
      <p:cxnSp>
        <p:nvCxnSpPr>
          <p:cNvPr id="17" name="直接连接符 16"/>
          <p:cNvCxnSpPr>
            <a:stCxn id="5" idx="2"/>
            <a:endCxn id="7" idx="6"/>
          </p:cNvCxnSpPr>
          <p:nvPr/>
        </p:nvCxnSpPr>
        <p:spPr bwMode="auto">
          <a:xfrm flipH="1">
            <a:off x="3111500" y="2959100"/>
            <a:ext cx="1130300" cy="12065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1" name="直接连接符 20"/>
          <p:cNvCxnSpPr>
            <a:stCxn id="5" idx="3"/>
            <a:endCxn id="11" idx="7"/>
          </p:cNvCxnSpPr>
          <p:nvPr/>
        </p:nvCxnSpPr>
        <p:spPr bwMode="auto">
          <a:xfrm flipH="1">
            <a:off x="3801603" y="3111764"/>
            <a:ext cx="505293" cy="54153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7" name="直接连接符 26"/>
          <p:cNvCxnSpPr>
            <a:stCxn id="5" idx="7"/>
            <a:endCxn id="9" idx="3"/>
          </p:cNvCxnSpPr>
          <p:nvPr/>
        </p:nvCxnSpPr>
        <p:spPr bwMode="auto">
          <a:xfrm flipV="1">
            <a:off x="4621204" y="2303003"/>
            <a:ext cx="454493" cy="50343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2" name="直接连接符 31"/>
          <p:cNvCxnSpPr>
            <a:stCxn id="5" idx="1"/>
            <a:endCxn id="8" idx="5"/>
          </p:cNvCxnSpPr>
          <p:nvPr/>
        </p:nvCxnSpPr>
        <p:spPr bwMode="auto">
          <a:xfrm flipH="1" flipV="1">
            <a:off x="4017503" y="2341103"/>
            <a:ext cx="289393" cy="465333"/>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直接连接符 35"/>
          <p:cNvCxnSpPr>
            <a:stCxn id="5" idx="6"/>
            <a:endCxn id="10" idx="2"/>
          </p:cNvCxnSpPr>
          <p:nvPr/>
        </p:nvCxnSpPr>
        <p:spPr bwMode="auto">
          <a:xfrm flipV="1">
            <a:off x="4686300" y="2889250"/>
            <a:ext cx="469900" cy="6985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8" name="直接连接符 37"/>
          <p:cNvCxnSpPr>
            <a:stCxn id="5" idx="5"/>
            <a:endCxn id="12" idx="2"/>
          </p:cNvCxnSpPr>
          <p:nvPr/>
        </p:nvCxnSpPr>
        <p:spPr bwMode="auto">
          <a:xfrm>
            <a:off x="4621204" y="3111764"/>
            <a:ext cx="979496" cy="23468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9" name="TextBox 38"/>
          <p:cNvSpPr txBox="1"/>
          <p:nvPr/>
        </p:nvSpPr>
        <p:spPr>
          <a:xfrm>
            <a:off x="4406900" y="3441700"/>
            <a:ext cx="977900" cy="461665"/>
          </a:xfrm>
          <a:prstGeom prst="rect">
            <a:avLst/>
          </a:prstGeom>
          <a:noFill/>
        </p:spPr>
        <p:txBody>
          <a:bodyPr wrap="square" rtlCol="0">
            <a:spAutoFit/>
          </a:bodyPr>
          <a:lstStyle/>
          <a:p>
            <a:r>
              <a:rPr lang="en-US" altLang="zh-CN" sz="3600" dirty="0" smtClean="0"/>
              <a:t>… …</a:t>
            </a:r>
            <a:endParaRPr lang="zh-CN" altLang="en-US" sz="3600" dirty="0"/>
          </a:p>
        </p:txBody>
      </p:sp>
      <p:sp>
        <p:nvSpPr>
          <p:cNvPr id="40" name="椭圆 39"/>
          <p:cNvSpPr/>
          <p:nvPr/>
        </p:nvSpPr>
        <p:spPr bwMode="auto">
          <a:xfrm>
            <a:off x="6718300" y="31877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1" name="椭圆 40"/>
          <p:cNvSpPr/>
          <p:nvPr/>
        </p:nvSpPr>
        <p:spPr bwMode="auto">
          <a:xfrm>
            <a:off x="1866900" y="31496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2" name="椭圆 41"/>
          <p:cNvSpPr/>
          <p:nvPr/>
        </p:nvSpPr>
        <p:spPr bwMode="auto">
          <a:xfrm>
            <a:off x="2146300" y="23749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3" name="椭圆 42"/>
          <p:cNvSpPr/>
          <p:nvPr/>
        </p:nvSpPr>
        <p:spPr bwMode="auto">
          <a:xfrm>
            <a:off x="3225800" y="13208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4" name="椭圆 43"/>
          <p:cNvSpPr/>
          <p:nvPr/>
        </p:nvSpPr>
        <p:spPr bwMode="auto">
          <a:xfrm>
            <a:off x="5588000" y="14478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5" name="椭圆 44"/>
          <p:cNvSpPr/>
          <p:nvPr/>
        </p:nvSpPr>
        <p:spPr bwMode="auto">
          <a:xfrm>
            <a:off x="8356600" y="1397000"/>
            <a:ext cx="266700" cy="2667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cxnSp>
        <p:nvCxnSpPr>
          <p:cNvPr id="56" name="直接连接符 55"/>
          <p:cNvCxnSpPr>
            <a:stCxn id="7" idx="1"/>
            <a:endCxn id="42" idx="5"/>
          </p:cNvCxnSpPr>
          <p:nvPr/>
        </p:nvCxnSpPr>
        <p:spPr bwMode="auto">
          <a:xfrm flipH="1" flipV="1">
            <a:off x="2373943" y="2602543"/>
            <a:ext cx="466554" cy="36495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3" name="直接连接符 62"/>
          <p:cNvCxnSpPr>
            <a:stCxn id="8" idx="1"/>
            <a:endCxn id="43" idx="5"/>
          </p:cNvCxnSpPr>
          <p:nvPr/>
        </p:nvCxnSpPr>
        <p:spPr bwMode="auto">
          <a:xfrm flipH="1" flipV="1">
            <a:off x="3453443" y="1548443"/>
            <a:ext cx="339554" cy="56815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6" name="直接连接符 65"/>
          <p:cNvCxnSpPr>
            <a:stCxn id="9" idx="7"/>
            <a:endCxn id="44" idx="3"/>
          </p:cNvCxnSpPr>
          <p:nvPr/>
        </p:nvCxnSpPr>
        <p:spPr bwMode="auto">
          <a:xfrm flipV="1">
            <a:off x="5300203" y="1675443"/>
            <a:ext cx="326854" cy="403054"/>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69" name="直接连接符 68"/>
          <p:cNvCxnSpPr>
            <a:stCxn id="12" idx="6"/>
            <a:endCxn id="40" idx="2"/>
          </p:cNvCxnSpPr>
          <p:nvPr/>
        </p:nvCxnSpPr>
        <p:spPr bwMode="auto">
          <a:xfrm flipV="1">
            <a:off x="5918200" y="3321050"/>
            <a:ext cx="800100" cy="2540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3" name="直接连接符 72"/>
          <p:cNvCxnSpPr>
            <a:stCxn id="41" idx="6"/>
            <a:endCxn id="7" idx="2"/>
          </p:cNvCxnSpPr>
          <p:nvPr/>
        </p:nvCxnSpPr>
        <p:spPr bwMode="auto">
          <a:xfrm flipV="1">
            <a:off x="2133600" y="3079750"/>
            <a:ext cx="660400" cy="2032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74" name="椭圆 73"/>
          <p:cNvSpPr/>
          <p:nvPr/>
        </p:nvSpPr>
        <p:spPr bwMode="auto">
          <a:xfrm>
            <a:off x="2755900" y="1308100"/>
            <a:ext cx="3390900" cy="33909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5" name="TextBox 74"/>
          <p:cNvSpPr txBox="1"/>
          <p:nvPr/>
        </p:nvSpPr>
        <p:spPr>
          <a:xfrm>
            <a:off x="1117600" y="4305300"/>
            <a:ext cx="1651000" cy="1323439"/>
          </a:xfrm>
          <a:prstGeom prst="rect">
            <a:avLst/>
          </a:prstGeom>
          <a:noFill/>
        </p:spPr>
        <p:txBody>
          <a:bodyPr wrap="square" rtlCol="0">
            <a:spAutoFit/>
          </a:bodyPr>
          <a:lstStyle/>
          <a:p>
            <a:r>
              <a:rPr lang="en-US" altLang="zh-CN" dirty="0" smtClean="0"/>
              <a:t>: Root  node</a:t>
            </a:r>
          </a:p>
          <a:p>
            <a:endParaRPr lang="en-US" altLang="zh-CN" dirty="0" smtClean="0"/>
          </a:p>
          <a:p>
            <a:r>
              <a:rPr lang="en-US" altLang="zh-CN" dirty="0" smtClean="0"/>
              <a:t>: Hop-1  nodes</a:t>
            </a:r>
          </a:p>
          <a:p>
            <a:endParaRPr lang="en-US" altLang="zh-CN" dirty="0" smtClean="0"/>
          </a:p>
          <a:p>
            <a:r>
              <a:rPr lang="en-US" altLang="zh-CN" dirty="0" smtClean="0"/>
              <a:t>: Hop-2</a:t>
            </a:r>
            <a:r>
              <a:rPr lang="zh-CN" altLang="en-US" dirty="0" smtClean="0"/>
              <a:t>  </a:t>
            </a:r>
            <a:r>
              <a:rPr lang="en-US" altLang="zh-CN" dirty="0" smtClean="0"/>
              <a:t>nodes</a:t>
            </a:r>
          </a:p>
        </p:txBody>
      </p:sp>
      <p:sp>
        <p:nvSpPr>
          <p:cNvPr id="76" name="椭圆 75"/>
          <p:cNvSpPr/>
          <p:nvPr/>
        </p:nvSpPr>
        <p:spPr bwMode="auto">
          <a:xfrm>
            <a:off x="685800" y="4305300"/>
            <a:ext cx="444500" cy="4318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7" name="椭圆 76"/>
          <p:cNvSpPr/>
          <p:nvPr/>
        </p:nvSpPr>
        <p:spPr bwMode="auto">
          <a:xfrm>
            <a:off x="749300" y="4864100"/>
            <a:ext cx="317500" cy="317500"/>
          </a:xfrm>
          <a:prstGeom prst="ellipse">
            <a:avLst/>
          </a:prstGeom>
          <a:solidFill>
            <a:srgbClr val="00B0F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8" name="椭圆 77"/>
          <p:cNvSpPr/>
          <p:nvPr/>
        </p:nvSpPr>
        <p:spPr bwMode="auto">
          <a:xfrm>
            <a:off x="774700" y="53467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9" name="TextBox 78"/>
          <p:cNvSpPr txBox="1"/>
          <p:nvPr/>
        </p:nvSpPr>
        <p:spPr>
          <a:xfrm>
            <a:off x="749300" y="4292600"/>
            <a:ext cx="304800" cy="338554"/>
          </a:xfrm>
          <a:prstGeom prst="rect">
            <a:avLst/>
          </a:prstGeom>
          <a:noFill/>
        </p:spPr>
        <p:txBody>
          <a:bodyPr wrap="square" rtlCol="0">
            <a:spAutoFit/>
          </a:bodyPr>
          <a:lstStyle/>
          <a:p>
            <a:r>
              <a:rPr lang="en-US" altLang="zh-CN" dirty="0" smtClean="0"/>
              <a:t>R</a:t>
            </a:r>
            <a:endParaRPr lang="zh-CN" altLang="en-US" dirty="0"/>
          </a:p>
        </p:txBody>
      </p:sp>
    </p:spTree>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7</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endPar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1</a:t>
            </a:r>
          </a:p>
          <a:p>
            <a:pPr>
              <a:buNone/>
            </a:pPr>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	</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Listening for a while and choose a </a:t>
            </a:r>
            <a:r>
              <a:rPr lang="en-US" altLang="zh-CN" sz="2400" dirty="0" smtClean="0">
                <a:solidFill>
                  <a:srgbClr val="FF0000"/>
                </a:solidFill>
                <a:latin typeface="Times New Roman" panose="02020603050405020304" pitchFamily="18" charset="0"/>
                <a:ea typeface="宋体" pitchFamily="2" charset="-122"/>
                <a:cs typeface="Times New Roman" panose="02020603050405020304" pitchFamily="18" charset="0"/>
              </a:rPr>
              <a:t>proper</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node to connect.</a:t>
            </a:r>
          </a:p>
          <a:p>
            <a:pPr>
              <a:buNone/>
            </a:pP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(with upper stage and fewer children nodes)</a:t>
            </a: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17475">
                                            <p:txEl>
                                              <p:pRg st="1" end="1"/>
                                            </p:txEl>
                                          </p:spTgt>
                                        </p:tgtEl>
                                        <p:attrNameLst>
                                          <p:attrName>style.visibility</p:attrName>
                                        </p:attrNameLst>
                                      </p:cBhvr>
                                      <p:to>
                                        <p:strVal val="visible"/>
                                      </p:to>
                                    </p:set>
                                    <p:animEffect transition="in" filter="fade">
                                      <p:cBhvr>
                                        <p:cTn id="7" dur="2000"/>
                                        <p:tgtEl>
                                          <p:spTgt spid="617475">
                                            <p:txEl>
                                              <p:pRg st="1" end="1"/>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17475">
                                            <p:txEl>
                                              <p:pRg st="2" end="2"/>
                                            </p:txEl>
                                          </p:spTgt>
                                        </p:tgtEl>
                                        <p:attrNameLst>
                                          <p:attrName>style.visibility</p:attrName>
                                        </p:attrNameLst>
                                      </p:cBhvr>
                                      <p:to>
                                        <p:strVal val="visible"/>
                                      </p:to>
                                    </p:set>
                                    <p:animEffect transition="in" filter="fade">
                                      <p:cBhvr>
                                        <p:cTn id="10" dur="2000"/>
                                        <p:tgtEl>
                                          <p:spTgt spid="617475">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17475">
                                            <p:txEl>
                                              <p:pRg st="3" end="3"/>
                                            </p:txEl>
                                          </p:spTgt>
                                        </p:tgtEl>
                                        <p:attrNameLst>
                                          <p:attrName>style.visibility</p:attrName>
                                        </p:attrNameLst>
                                      </p:cBhvr>
                                      <p:to>
                                        <p:strVal val="visible"/>
                                      </p:to>
                                    </p:set>
                                    <p:animEffect transition="in" filter="fade">
                                      <p:cBhvr>
                                        <p:cTn id="15" dur="2000"/>
                                        <p:tgtEl>
                                          <p:spTgt spid="61747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7475" grpId="0" uiExpand="1"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8</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1</a:t>
            </a: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
        <p:nvSpPr>
          <p:cNvPr id="5" name="椭圆 4"/>
          <p:cNvSpPr/>
          <p:nvPr/>
        </p:nvSpPr>
        <p:spPr bwMode="auto">
          <a:xfrm>
            <a:off x="3200400" y="2413000"/>
            <a:ext cx="444500" cy="431800"/>
          </a:xfrm>
          <a:prstGeom prst="ellipse">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0" name="椭圆 9"/>
          <p:cNvSpPr/>
          <p:nvPr/>
        </p:nvSpPr>
        <p:spPr bwMode="auto">
          <a:xfrm>
            <a:off x="3937000" y="17272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1" name="椭圆 10"/>
          <p:cNvSpPr/>
          <p:nvPr/>
        </p:nvSpPr>
        <p:spPr bwMode="auto">
          <a:xfrm>
            <a:off x="3695700" y="36449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2" name="椭圆 11"/>
          <p:cNvSpPr/>
          <p:nvPr/>
        </p:nvSpPr>
        <p:spPr bwMode="auto">
          <a:xfrm>
            <a:off x="4559300" y="2857500"/>
            <a:ext cx="317500" cy="317500"/>
          </a:xfrm>
          <a:prstGeom prst="ellipse">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13" name="TextBox 12"/>
          <p:cNvSpPr txBox="1"/>
          <p:nvPr/>
        </p:nvSpPr>
        <p:spPr>
          <a:xfrm>
            <a:off x="3263900" y="2413000"/>
            <a:ext cx="304800" cy="338554"/>
          </a:xfrm>
          <a:prstGeom prst="rect">
            <a:avLst/>
          </a:prstGeom>
          <a:noFill/>
        </p:spPr>
        <p:txBody>
          <a:bodyPr wrap="square" rtlCol="0">
            <a:spAutoFit/>
          </a:bodyPr>
          <a:lstStyle/>
          <a:p>
            <a:r>
              <a:rPr lang="en-US" altLang="zh-CN" dirty="0" smtClean="0"/>
              <a:t>R</a:t>
            </a:r>
            <a:endParaRPr lang="zh-CN" altLang="en-US" dirty="0"/>
          </a:p>
        </p:txBody>
      </p:sp>
      <p:cxnSp>
        <p:nvCxnSpPr>
          <p:cNvPr id="38" name="直接连接符 37"/>
          <p:cNvCxnSpPr>
            <a:stCxn id="5" idx="5"/>
            <a:endCxn id="12" idx="2"/>
          </p:cNvCxnSpPr>
          <p:nvPr/>
        </p:nvCxnSpPr>
        <p:spPr bwMode="auto">
          <a:xfrm>
            <a:off x="3579804" y="2781564"/>
            <a:ext cx="979496" cy="234686"/>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1" name="椭圆 40"/>
          <p:cNvSpPr/>
          <p:nvPr/>
        </p:nvSpPr>
        <p:spPr bwMode="auto">
          <a:xfrm>
            <a:off x="4699000" y="4102100"/>
            <a:ext cx="266700" cy="266700"/>
          </a:xfrm>
          <a:prstGeom prst="ellips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42" name="椭圆 41"/>
          <p:cNvSpPr/>
          <p:nvPr/>
        </p:nvSpPr>
        <p:spPr bwMode="auto">
          <a:xfrm>
            <a:off x="3657600" y="4749800"/>
            <a:ext cx="266700" cy="266700"/>
          </a:xfrm>
          <a:prstGeom prst="ellipse">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4" name="椭圆 73"/>
          <p:cNvSpPr/>
          <p:nvPr/>
        </p:nvSpPr>
        <p:spPr bwMode="auto">
          <a:xfrm>
            <a:off x="1752600" y="1003300"/>
            <a:ext cx="3276600" cy="32131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75" name="TextBox 74"/>
          <p:cNvSpPr txBox="1"/>
          <p:nvPr/>
        </p:nvSpPr>
        <p:spPr>
          <a:xfrm>
            <a:off x="6273800" y="1371600"/>
            <a:ext cx="1651000" cy="913070"/>
          </a:xfrm>
          <a:prstGeom prst="rect">
            <a:avLst/>
          </a:prstGeom>
          <a:noFill/>
          <a:ln>
            <a:solidFill>
              <a:schemeClr val="tx1"/>
            </a:solidFill>
          </a:ln>
        </p:spPr>
        <p:txBody>
          <a:bodyPr wrap="square" rtlCol="0">
            <a:spAutoFit/>
          </a:bodyPr>
          <a:lstStyle/>
          <a:p>
            <a:r>
              <a:rPr lang="en-US" altLang="zh-CN" sz="2000" dirty="0" smtClean="0"/>
              <a:t>R : root  node</a:t>
            </a:r>
          </a:p>
          <a:p>
            <a:r>
              <a:rPr lang="en-US" altLang="zh-CN" sz="2000" dirty="0" smtClean="0"/>
              <a:t>H : hop-1  nodes</a:t>
            </a:r>
          </a:p>
          <a:p>
            <a:r>
              <a:rPr lang="en-US" altLang="zh-CN" sz="2000" dirty="0" smtClean="0"/>
              <a:t>G : hop-2</a:t>
            </a:r>
            <a:r>
              <a:rPr lang="zh-CN" altLang="en-US" sz="2000" dirty="0" smtClean="0"/>
              <a:t>  </a:t>
            </a:r>
            <a:r>
              <a:rPr lang="en-US" altLang="zh-CN" sz="2000" dirty="0" smtClean="0"/>
              <a:t>nodes</a:t>
            </a:r>
          </a:p>
          <a:p>
            <a:r>
              <a:rPr lang="en-US" altLang="zh-CN" sz="2000" dirty="0" smtClean="0"/>
              <a:t>N : new node</a:t>
            </a:r>
          </a:p>
        </p:txBody>
      </p:sp>
      <p:cxnSp>
        <p:nvCxnSpPr>
          <p:cNvPr id="55" name="直接连接符 54"/>
          <p:cNvCxnSpPr>
            <a:stCxn id="5" idx="7"/>
            <a:endCxn id="10" idx="3"/>
          </p:cNvCxnSpPr>
          <p:nvPr/>
        </p:nvCxnSpPr>
        <p:spPr bwMode="auto">
          <a:xfrm flipV="1">
            <a:off x="3579804" y="1998203"/>
            <a:ext cx="403693" cy="478033"/>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60" name="椭圆 59"/>
          <p:cNvSpPr/>
          <p:nvPr/>
        </p:nvSpPr>
        <p:spPr bwMode="auto">
          <a:xfrm>
            <a:off x="3416300" y="2819400"/>
            <a:ext cx="2768600" cy="2794000"/>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endParaRPr kumimoji="0" lang="zh-CN" alt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endParaRPr>
          </a:p>
        </p:txBody>
      </p:sp>
      <p:sp>
        <p:nvSpPr>
          <p:cNvPr id="65" name="矩形 64"/>
          <p:cNvSpPr/>
          <p:nvPr/>
        </p:nvSpPr>
        <p:spPr bwMode="auto">
          <a:xfrm>
            <a:off x="3632200" y="36068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H1</a:t>
            </a:r>
            <a:endParaRPr kumimoji="0" lang="zh-CN" altLang="en-US" sz="2000" b="0" i="0" u="none" strike="noStrike" cap="none" normalizeH="0" baseline="-25000" dirty="0" smtClean="0">
              <a:ln>
                <a:noFill/>
              </a:ln>
              <a:solidFill>
                <a:schemeClr val="tx1"/>
              </a:solidFill>
              <a:latin typeface="Arial" charset="0"/>
            </a:endParaRPr>
          </a:p>
        </p:txBody>
      </p:sp>
      <p:sp>
        <p:nvSpPr>
          <p:cNvPr id="67" name="矩形 66"/>
          <p:cNvSpPr/>
          <p:nvPr/>
        </p:nvSpPr>
        <p:spPr bwMode="auto">
          <a:xfrm>
            <a:off x="3886200" y="17018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H3</a:t>
            </a:r>
            <a:endParaRPr kumimoji="0" lang="zh-CN" altLang="en-US" sz="2000" b="0" i="0" u="none" strike="noStrike" cap="none" normalizeH="0" baseline="-25000" dirty="0" smtClean="0">
              <a:ln>
                <a:noFill/>
              </a:ln>
              <a:solidFill>
                <a:schemeClr val="tx1"/>
              </a:solidFill>
              <a:latin typeface="Arial" charset="0"/>
            </a:endParaRPr>
          </a:p>
        </p:txBody>
      </p:sp>
      <p:sp>
        <p:nvSpPr>
          <p:cNvPr id="68" name="矩形 67"/>
          <p:cNvSpPr/>
          <p:nvPr/>
        </p:nvSpPr>
        <p:spPr bwMode="auto">
          <a:xfrm>
            <a:off x="4495800" y="28194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H2</a:t>
            </a:r>
            <a:endParaRPr kumimoji="0" lang="zh-CN" altLang="en-US" sz="2000" b="0" i="0" u="none" strike="noStrike" cap="none" normalizeH="0" baseline="-25000" dirty="0" smtClean="0">
              <a:ln>
                <a:noFill/>
              </a:ln>
              <a:solidFill>
                <a:schemeClr val="tx1"/>
              </a:solidFill>
              <a:latin typeface="Arial" charset="0"/>
            </a:endParaRPr>
          </a:p>
        </p:txBody>
      </p:sp>
      <p:sp>
        <p:nvSpPr>
          <p:cNvPr id="70" name="矩形 69"/>
          <p:cNvSpPr/>
          <p:nvPr/>
        </p:nvSpPr>
        <p:spPr bwMode="auto">
          <a:xfrm>
            <a:off x="3556000" y="46863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G1</a:t>
            </a:r>
            <a:endParaRPr kumimoji="0" lang="zh-CN" altLang="en-US" sz="2000" b="0" i="0" u="none" strike="noStrike" cap="none" normalizeH="0" baseline="-25000" dirty="0" smtClean="0">
              <a:ln>
                <a:noFill/>
              </a:ln>
              <a:solidFill>
                <a:schemeClr val="tx1"/>
              </a:solidFill>
              <a:latin typeface="Arial" charset="0"/>
            </a:endParaRPr>
          </a:p>
        </p:txBody>
      </p:sp>
      <p:cxnSp>
        <p:nvCxnSpPr>
          <p:cNvPr id="72" name="直接连接符 71"/>
          <p:cNvCxnSpPr>
            <a:stCxn id="11" idx="4"/>
            <a:endCxn id="42" idx="0"/>
          </p:cNvCxnSpPr>
          <p:nvPr/>
        </p:nvCxnSpPr>
        <p:spPr bwMode="auto">
          <a:xfrm flipH="1">
            <a:off x="3790950" y="3962400"/>
            <a:ext cx="63500" cy="78740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80" name="矩形 79"/>
          <p:cNvSpPr/>
          <p:nvPr/>
        </p:nvSpPr>
        <p:spPr bwMode="auto">
          <a:xfrm>
            <a:off x="4597400" y="4038600"/>
            <a:ext cx="469900" cy="406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50000"/>
              </a:spcBef>
              <a:spcAft>
                <a:spcPct val="0"/>
              </a:spcAft>
              <a:buClr>
                <a:schemeClr val="bg1"/>
              </a:buClr>
              <a:buSzPct val="100000"/>
              <a:buFontTx/>
              <a:buNone/>
              <a:tabLst/>
            </a:pPr>
            <a:r>
              <a:rPr lang="en-US" altLang="zh-CN" sz="2000" dirty="0" smtClean="0"/>
              <a:t>N</a:t>
            </a:r>
            <a:endParaRPr kumimoji="0" lang="zh-CN" altLang="en-US" sz="2000" b="0" i="0" u="none" strike="noStrike" cap="none" normalizeH="0" baseline="-25000" dirty="0" smtClean="0">
              <a:ln>
                <a:noFill/>
              </a:ln>
              <a:solidFill>
                <a:schemeClr val="tx1"/>
              </a:solidFill>
              <a:latin typeface="Arial" charset="0"/>
            </a:endParaRPr>
          </a:p>
        </p:txBody>
      </p:sp>
      <p:cxnSp>
        <p:nvCxnSpPr>
          <p:cNvPr id="84" name="直接连接符 83"/>
          <p:cNvCxnSpPr>
            <a:stCxn id="5" idx="4"/>
            <a:endCxn id="11" idx="1"/>
          </p:cNvCxnSpPr>
          <p:nvPr/>
        </p:nvCxnSpPr>
        <p:spPr bwMode="auto">
          <a:xfrm>
            <a:off x="3422650" y="2844800"/>
            <a:ext cx="319547" cy="846597"/>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90" name="直接连接符 89"/>
          <p:cNvCxnSpPr>
            <a:stCxn id="41" idx="0"/>
            <a:endCxn id="12" idx="4"/>
          </p:cNvCxnSpPr>
          <p:nvPr/>
        </p:nvCxnSpPr>
        <p:spPr bwMode="auto">
          <a:xfrm flipH="1" flipV="1">
            <a:off x="4718050" y="3175000"/>
            <a:ext cx="114300" cy="927100"/>
          </a:xfrm>
          <a:prstGeom prst="line">
            <a:avLst/>
          </a:prstGeom>
          <a:solidFill>
            <a:schemeClr val="accent1"/>
          </a:solidFill>
          <a:ln w="9525" cap="flat" cmpd="sng" algn="ctr">
            <a:solidFill>
              <a:schemeClr val="tx1"/>
            </a:solidFill>
            <a:prstDash val="dash"/>
            <a:round/>
            <a:headEnd type="none" w="med" len="med"/>
            <a:tailEnd type="none" w="med" len="med"/>
          </a:ln>
          <a:effectLst/>
        </p:spPr>
      </p:cxnSp>
    </p:spTree>
    <p:custDataLst>
      <p:tags r:id="rId1"/>
    </p:custDataLst>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1"/>
                                        </p:tgtEl>
                                        <p:attrNameLst>
                                          <p:attrName>style.visibility</p:attrName>
                                        </p:attrNameLst>
                                      </p:cBhvr>
                                      <p:to>
                                        <p:strVal val="visible"/>
                                      </p:to>
                                    </p:set>
                                    <p:animEffect transition="in" filter="fade">
                                      <p:cBhvr>
                                        <p:cTn id="7" dur="2000"/>
                                        <p:tgtEl>
                                          <p:spTgt spid="4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fade">
                                      <p:cBhvr>
                                        <p:cTn id="10" dur="2000"/>
                                        <p:tgtEl>
                                          <p:spTgt spid="80"/>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60"/>
                                        </p:tgtEl>
                                        <p:attrNameLst>
                                          <p:attrName>style.visibility</p:attrName>
                                        </p:attrNameLst>
                                      </p:cBhvr>
                                      <p:to>
                                        <p:strVal val="visible"/>
                                      </p:to>
                                    </p:set>
                                    <p:animEffect transition="in" filter="wipe(down)">
                                      <p:cBhvr>
                                        <p:cTn id="15" dur="500"/>
                                        <p:tgtEl>
                                          <p:spTgt spid="6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90"/>
                                        </p:tgtEl>
                                        <p:attrNameLst>
                                          <p:attrName>style.visibility</p:attrName>
                                        </p:attrNameLst>
                                      </p:cBhvr>
                                      <p:to>
                                        <p:strVal val="visible"/>
                                      </p:to>
                                    </p:set>
                                    <p:animEffect transition="in" filter="wipe(down)">
                                      <p:cBhvr>
                                        <p:cTn id="20"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P spid="60" grpId="0" animBg="1"/>
      <p:bldP spid="8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灯片编号占位符 4"/>
          <p:cNvSpPr txBox="1">
            <a:spLocks noGrp="1"/>
          </p:cNvSpPr>
          <p:nvPr/>
        </p:nvSpPr>
        <p:spPr bwMode="auto">
          <a:xfrm>
            <a:off x="8229600" y="6553200"/>
            <a:ext cx="762000" cy="228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lvl1pPr eaLnBrk="0" hangingPunct="0">
              <a:defRPr sz="2400" baseline="-25000">
                <a:solidFill>
                  <a:schemeClr val="tx1"/>
                </a:solidFill>
                <a:latin typeface="Arial" charset="0"/>
                <a:ea typeface="宋体" pitchFamily="2" charset="-122"/>
              </a:defRPr>
            </a:lvl1pPr>
            <a:lvl2pPr marL="742950" indent="-285750" eaLnBrk="0" hangingPunct="0">
              <a:defRPr sz="2400" baseline="-25000">
                <a:solidFill>
                  <a:schemeClr val="tx1"/>
                </a:solidFill>
                <a:latin typeface="Arial" charset="0"/>
                <a:ea typeface="宋体" pitchFamily="2" charset="-122"/>
              </a:defRPr>
            </a:lvl2pPr>
            <a:lvl3pPr marL="1143000" indent="-228600" eaLnBrk="0" hangingPunct="0">
              <a:defRPr sz="2400" baseline="-25000">
                <a:solidFill>
                  <a:schemeClr val="tx1"/>
                </a:solidFill>
                <a:latin typeface="Arial" charset="0"/>
                <a:ea typeface="宋体" pitchFamily="2" charset="-122"/>
              </a:defRPr>
            </a:lvl3pPr>
            <a:lvl4pPr marL="1600200" indent="-228600" eaLnBrk="0" hangingPunct="0">
              <a:defRPr sz="2400" baseline="-25000">
                <a:solidFill>
                  <a:schemeClr val="tx1"/>
                </a:solidFill>
                <a:latin typeface="Arial" charset="0"/>
                <a:ea typeface="宋体" pitchFamily="2" charset="-122"/>
              </a:defRPr>
            </a:lvl4pPr>
            <a:lvl5pPr marL="2057400" indent="-228600" eaLnBrk="0" hangingPunct="0">
              <a:defRPr sz="2400" baseline="-25000">
                <a:solidFill>
                  <a:schemeClr val="tx1"/>
                </a:solidFill>
                <a:latin typeface="Arial" charset="0"/>
                <a:ea typeface="宋体" pitchFamily="2" charset="-122"/>
              </a:defRPr>
            </a:lvl5pPr>
            <a:lvl6pPr marL="2514600" indent="-228600" eaLnBrk="0" fontAlgn="base" hangingPunct="0">
              <a:spcBef>
                <a:spcPct val="0"/>
              </a:spcBef>
              <a:spcAft>
                <a:spcPct val="0"/>
              </a:spcAft>
              <a:defRPr sz="2400" baseline="-25000">
                <a:solidFill>
                  <a:schemeClr val="tx1"/>
                </a:solidFill>
                <a:latin typeface="Arial" charset="0"/>
                <a:ea typeface="宋体" pitchFamily="2" charset="-122"/>
              </a:defRPr>
            </a:lvl6pPr>
            <a:lvl7pPr marL="2971800" indent="-228600" eaLnBrk="0" fontAlgn="base" hangingPunct="0">
              <a:spcBef>
                <a:spcPct val="0"/>
              </a:spcBef>
              <a:spcAft>
                <a:spcPct val="0"/>
              </a:spcAft>
              <a:defRPr sz="2400" baseline="-25000">
                <a:solidFill>
                  <a:schemeClr val="tx1"/>
                </a:solidFill>
                <a:latin typeface="Arial" charset="0"/>
                <a:ea typeface="宋体" pitchFamily="2" charset="-122"/>
              </a:defRPr>
            </a:lvl7pPr>
            <a:lvl8pPr marL="3429000" indent="-228600" eaLnBrk="0" fontAlgn="base" hangingPunct="0">
              <a:spcBef>
                <a:spcPct val="0"/>
              </a:spcBef>
              <a:spcAft>
                <a:spcPct val="0"/>
              </a:spcAft>
              <a:defRPr sz="2400" baseline="-25000">
                <a:solidFill>
                  <a:schemeClr val="tx1"/>
                </a:solidFill>
                <a:latin typeface="Arial" charset="0"/>
                <a:ea typeface="宋体" pitchFamily="2" charset="-122"/>
              </a:defRPr>
            </a:lvl8pPr>
            <a:lvl9pPr marL="3886200" indent="-228600" eaLnBrk="0" fontAlgn="base" hangingPunct="0">
              <a:spcBef>
                <a:spcPct val="0"/>
              </a:spcBef>
              <a:spcAft>
                <a:spcPct val="0"/>
              </a:spcAft>
              <a:defRPr sz="2400" baseline="-25000">
                <a:solidFill>
                  <a:schemeClr val="tx1"/>
                </a:solidFill>
                <a:latin typeface="Arial" charset="0"/>
                <a:ea typeface="宋体" pitchFamily="2" charset="-122"/>
              </a:defRPr>
            </a:lvl9pPr>
          </a:lstStyle>
          <a:p>
            <a:pPr algn="r" eaLnBrk="1" hangingPunct="1"/>
            <a:fld id="{B1A96CE6-516A-4809-9E5F-26577E1BF51A}" type="slidenum">
              <a:rPr lang="zh-CN" altLang="en-US" sz="1800" baseline="0">
                <a:solidFill>
                  <a:schemeClr val="folHlink"/>
                </a:solidFill>
                <a:latin typeface="Monotype Corsiva" pitchFamily="66" charset="0"/>
              </a:rPr>
              <a:pPr algn="r" eaLnBrk="1" hangingPunct="1"/>
              <a:t>9</a:t>
            </a:fld>
            <a:endParaRPr lang="en-US" altLang="zh-CN" sz="1800" baseline="0" dirty="0">
              <a:solidFill>
                <a:schemeClr val="folHlink"/>
              </a:solidFill>
              <a:latin typeface="Monotype Corsiva" pitchFamily="66" charset="0"/>
            </a:endParaRPr>
          </a:p>
        </p:txBody>
      </p:sp>
      <p:sp>
        <p:nvSpPr>
          <p:cNvPr id="617474" name="Rectangle 2"/>
          <p:cNvSpPr>
            <a:spLocks noGrp="1" noChangeArrowheads="1"/>
          </p:cNvSpPr>
          <p:nvPr>
            <p:ph type="title" idx="4294967295"/>
          </p:nvPr>
        </p:nvSpPr>
        <p:spPr/>
        <p:txBody>
          <a:bodyPr/>
          <a:lstStyle/>
          <a:p>
            <a:pPr eaLnBrk="1" hangingPunct="1"/>
            <a:r>
              <a:rPr lang="en-US" altLang="zh-CN" sz="2800" dirty="0" smtClean="0">
                <a:ea typeface="宋体" pitchFamily="2" charset="-122"/>
              </a:rPr>
              <a:t>Protocol Design</a:t>
            </a:r>
          </a:p>
        </p:txBody>
      </p:sp>
      <p:sp>
        <p:nvSpPr>
          <p:cNvPr id="617475" name="Rectangle 3"/>
          <p:cNvSpPr>
            <a:spLocks noGrp="1" noChangeArrowheads="1"/>
          </p:cNvSpPr>
          <p:nvPr>
            <p:ph type="body" idx="4294967295"/>
          </p:nvPr>
        </p:nvSpPr>
        <p:spPr>
          <a:xfrm>
            <a:off x="472720" y="902918"/>
            <a:ext cx="8429979" cy="5562600"/>
          </a:xfrm>
        </p:spPr>
        <p:txBody>
          <a:bodyPr/>
          <a:lstStyle/>
          <a:p>
            <a:endPar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1</a:t>
            </a:r>
          </a:p>
          <a:p>
            <a:pPr>
              <a:buNone/>
            </a:pPr>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	</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Listening for a while and choose a </a:t>
            </a:r>
            <a:r>
              <a:rPr lang="en-US" altLang="zh-CN" sz="2400" dirty="0" smtClean="0">
                <a:solidFill>
                  <a:srgbClr val="FF0000"/>
                </a:solidFill>
                <a:latin typeface="Times New Roman" panose="02020603050405020304" pitchFamily="18" charset="0"/>
                <a:ea typeface="宋体" pitchFamily="2" charset="-122"/>
                <a:cs typeface="Times New Roman" panose="02020603050405020304" pitchFamily="18" charset="0"/>
              </a:rPr>
              <a:t>proper</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node to connect.</a:t>
            </a:r>
          </a:p>
          <a:p>
            <a:pPr>
              <a:buNone/>
            </a:pP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(with upper stage and fewer children nodes) </a:t>
            </a: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a:p>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Step 2</a:t>
            </a:r>
          </a:p>
          <a:p>
            <a:pPr>
              <a:buNone/>
            </a:pPr>
            <a:r>
              <a:rPr lang="en-US" altLang="zh-CN" sz="24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rPr>
              <a:t>	</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The root node assigns a </a:t>
            </a:r>
            <a:r>
              <a:rPr lang="en-US" altLang="zh-CN" sz="2400" dirty="0" smtClean="0">
                <a:solidFill>
                  <a:srgbClr val="FF0000"/>
                </a:solidFill>
                <a:latin typeface="Times New Roman" panose="02020603050405020304" pitchFamily="18" charset="0"/>
                <a:ea typeface="宋体" pitchFamily="2" charset="-122"/>
                <a:cs typeface="Times New Roman" panose="02020603050405020304" pitchFamily="18" charset="0"/>
              </a:rPr>
              <a:t>proper</a:t>
            </a: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time slot for the new node.</a:t>
            </a:r>
          </a:p>
          <a:p>
            <a:pPr>
              <a:buNone/>
            </a:pPr>
            <a:r>
              <a:rPr lang="en-US" altLang="zh-CN" sz="2400" dirty="0" smtClean="0">
                <a:solidFill>
                  <a:schemeClr val="tx1"/>
                </a:solidFill>
                <a:latin typeface="Times New Roman" panose="02020603050405020304" pitchFamily="18" charset="0"/>
                <a:ea typeface="宋体" pitchFamily="2" charset="-122"/>
                <a:cs typeface="Times New Roman" panose="02020603050405020304" pitchFamily="18" charset="0"/>
              </a:rPr>
              <a:t>	(time slot reusing and collision avoiding )</a:t>
            </a:r>
          </a:p>
          <a:p>
            <a:pPr>
              <a:buFont typeface="Wingdings" panose="05000000000000000000" pitchFamily="2" charset="2"/>
              <a:buChar char="Ø"/>
            </a:pPr>
            <a:endParaRPr lang="en-US" altLang="zh-CN" sz="2000" dirty="0" smtClean="0">
              <a:solidFill>
                <a:schemeClr val="tx1"/>
              </a:solidFill>
              <a:effectLst>
                <a:outerShdw blurRad="38100" dist="38100" dir="2700000" algn="tl">
                  <a:srgbClr val="000000">
                    <a:alpha val="43137"/>
                  </a:srgbClr>
                </a:outerShdw>
              </a:effectLst>
              <a:latin typeface="Times New Roman" panose="02020603050405020304" pitchFamily="18" charset="0"/>
              <a:ea typeface="宋体" pitchFamily="2" charset="-122"/>
              <a:cs typeface="Times New Roman" panose="02020603050405020304" pitchFamily="18" charset="0"/>
            </a:endParaRPr>
          </a:p>
        </p:txBody>
      </p:sp>
    </p:spTree>
    <p:custDataLst>
      <p:tags r:id="rId1"/>
    </p:custDataLst>
    <p:extLst>
      <p:ext uri="{BB962C8B-B14F-4D97-AF65-F5344CB8AC3E}">
        <p14:creationId xmlns:p14="http://schemas.microsoft.com/office/powerpoint/2010/main" xmlns="" val="1548683518"/>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17475">
                                            <p:txEl>
                                              <p:pRg st="5" end="5"/>
                                            </p:txEl>
                                          </p:spTgt>
                                        </p:tgtEl>
                                        <p:attrNameLst>
                                          <p:attrName>style.visibility</p:attrName>
                                        </p:attrNameLst>
                                      </p:cBhvr>
                                      <p:to>
                                        <p:strVal val="visible"/>
                                      </p:to>
                                    </p:set>
                                    <p:animEffect transition="in" filter="fade">
                                      <p:cBhvr>
                                        <p:cTn id="7" dur="2000"/>
                                        <p:tgtEl>
                                          <p:spTgt spid="617475">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17475">
                                            <p:txEl>
                                              <p:pRg st="6" end="6"/>
                                            </p:txEl>
                                          </p:spTgt>
                                        </p:tgtEl>
                                        <p:attrNameLst>
                                          <p:attrName>style.visibility</p:attrName>
                                        </p:attrNameLst>
                                      </p:cBhvr>
                                      <p:to>
                                        <p:strVal val="visible"/>
                                      </p:to>
                                    </p:set>
                                    <p:animEffect transition="in" filter="fade">
                                      <p:cBhvr>
                                        <p:cTn id="10" dur="2000"/>
                                        <p:tgtEl>
                                          <p:spTgt spid="617475">
                                            <p:txEl>
                                              <p:pRg st="6" end="6"/>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617475">
                                            <p:txEl>
                                              <p:pRg st="7" end="7"/>
                                            </p:txEl>
                                          </p:spTgt>
                                        </p:tgtEl>
                                        <p:attrNameLst>
                                          <p:attrName>style.visibility</p:attrName>
                                        </p:attrNameLst>
                                      </p:cBhvr>
                                      <p:to>
                                        <p:strVal val="visible"/>
                                      </p:to>
                                    </p:set>
                                    <p:animEffect transition="in" filter="fade">
                                      <p:cBhvr>
                                        <p:cTn id="15" dur="2000"/>
                                        <p:tgtEl>
                                          <p:spTgt spid="61747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DEFAULTFONTSIZE" val="10"/>
  <p:tag name="DEFAULTWIDTH" val="354"/>
  <p:tag name="DEFAULTHEIGHT" val="200"/>
</p:tagLst>
</file>

<file path=ppt/tags/tag2.xml><?xml version="1.0" encoding="utf-8"?>
<p:tagLst xmlns:a="http://schemas.openxmlformats.org/drawingml/2006/main" xmlns:r="http://schemas.openxmlformats.org/officeDocument/2006/relationships" xmlns:p="http://schemas.openxmlformats.org/presentationml/2006/main">
  <p:tag name="TIMING" val="|16.2|5.4"/>
</p:tagLst>
</file>

<file path=ppt/tags/tag3.xml><?xml version="1.0" encoding="utf-8"?>
<p:tagLst xmlns:a="http://schemas.openxmlformats.org/drawingml/2006/main" xmlns:r="http://schemas.openxmlformats.org/officeDocument/2006/relationships" xmlns:p="http://schemas.openxmlformats.org/presentationml/2006/main">
  <p:tag name="TIMING" val="|10|6.9|43.6"/>
</p:tagLst>
</file>

<file path=ppt/tags/tag4.xml><?xml version="1.0" encoding="utf-8"?>
<p:tagLst xmlns:a="http://schemas.openxmlformats.org/drawingml/2006/main" xmlns:r="http://schemas.openxmlformats.org/officeDocument/2006/relationships" xmlns:p="http://schemas.openxmlformats.org/presentationml/2006/main">
  <p:tag name="TIMING" val="|0.8|4.2"/>
</p:tagLst>
</file>

<file path=ppt/tags/tag5.xml><?xml version="1.0" encoding="utf-8"?>
<p:tagLst xmlns:a="http://schemas.openxmlformats.org/drawingml/2006/main" xmlns:r="http://schemas.openxmlformats.org/officeDocument/2006/relationships" xmlns:p="http://schemas.openxmlformats.org/presentationml/2006/main">
  <p:tag name="TIMING" val="|52.1|35.8"/>
</p:tagLst>
</file>

<file path=ppt/tags/tag6.xml><?xml version="1.0" encoding="utf-8"?>
<p:tagLst xmlns:a="http://schemas.openxmlformats.org/drawingml/2006/main" xmlns:r="http://schemas.openxmlformats.org/officeDocument/2006/relationships" xmlns:p="http://schemas.openxmlformats.org/presentationml/2006/main">
  <p:tag name="TIMING" val="|1.7"/>
</p:tagLst>
</file>

<file path=ppt/tags/tag7.xml><?xml version="1.0" encoding="utf-8"?>
<p:tagLst xmlns:a="http://schemas.openxmlformats.org/drawingml/2006/main" xmlns:r="http://schemas.openxmlformats.org/officeDocument/2006/relationships" xmlns:p="http://schemas.openxmlformats.org/presentationml/2006/main">
  <p:tag name="TIMING" val="|5.3|13.5"/>
</p:tagLst>
</file>

<file path=ppt/tags/tag8.xml><?xml version="1.0" encoding="utf-8"?>
<p:tagLst xmlns:a="http://schemas.openxmlformats.org/drawingml/2006/main" xmlns:r="http://schemas.openxmlformats.org/officeDocument/2006/relationships" xmlns:p="http://schemas.openxmlformats.org/presentationml/2006/main">
  <p:tag name="TIMING" val="|2.1|19.8|34.7"/>
</p:tagLst>
</file>

<file path=ppt/theme/theme1.xml><?xml version="1.0" encoding="utf-8"?>
<a:theme xmlns:a="http://schemas.openxmlformats.org/drawingml/2006/main" name="NCSU-CS">
  <a:themeElements>
    <a:clrScheme name="">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FF3300"/>
      </a:hlink>
      <a:folHlink>
        <a:srgbClr val="CC3300"/>
      </a:folHlink>
    </a:clrScheme>
    <a:fontScheme name="NCSU-C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bg1"/>
          </a:buClr>
          <a:buSzPct val="100000"/>
          <a:buFontTx/>
          <a:buNone/>
          <a:tabLst/>
          <a:defRPr kumimoji="0" 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50000"/>
          </a:spcBef>
          <a:spcAft>
            <a:spcPct val="0"/>
          </a:spcAft>
          <a:buClr>
            <a:schemeClr val="bg1"/>
          </a:buClr>
          <a:buSzPct val="100000"/>
          <a:buFontTx/>
          <a:buNone/>
          <a:tabLst/>
          <a:defRPr kumimoji="0" lang="en-US" sz="2400" b="0" i="0" u="none" strike="noStrike" cap="none" normalizeH="0" baseline="-25000" smtClean="0">
            <a:ln>
              <a:noFill/>
            </a:ln>
            <a:solidFill>
              <a:schemeClr val="tx1"/>
            </a:solidFill>
            <a:effectLst>
              <a:outerShdw blurRad="38100" dist="38100" dir="2700000" algn="tl">
                <a:srgbClr val="000000">
                  <a:alpha val="43137"/>
                </a:srgbClr>
              </a:outerShdw>
            </a:effectLst>
            <a:latin typeface="Arial" charset="0"/>
          </a:defRPr>
        </a:defPPr>
      </a:lstStyle>
    </a:lnDef>
  </a:objectDefaults>
  <a:extraClrSchemeLst>
    <a:extraClrScheme>
      <a:clrScheme name="NCSU-CS 1">
        <a:dk1>
          <a:srgbClr val="000000"/>
        </a:dk1>
        <a:lt1>
          <a:srgbClr val="FFFFFF"/>
        </a:lt1>
        <a:dk2>
          <a:srgbClr val="3333FF"/>
        </a:dk2>
        <a:lt2>
          <a:srgbClr val="00FFFF"/>
        </a:lt2>
        <a:accent1>
          <a:srgbClr val="00CCCC"/>
        </a:accent1>
        <a:accent2>
          <a:srgbClr val="6666FF"/>
        </a:accent2>
        <a:accent3>
          <a:srgbClr val="ADADFF"/>
        </a:accent3>
        <a:accent4>
          <a:srgbClr val="DADADA"/>
        </a:accent4>
        <a:accent5>
          <a:srgbClr val="AAE2E2"/>
        </a:accent5>
        <a:accent6>
          <a:srgbClr val="5C5CE7"/>
        </a:accent6>
        <a:hlink>
          <a:srgbClr val="CCCCFF"/>
        </a:hlink>
        <a:folHlink>
          <a:srgbClr val="CC99FF"/>
        </a:folHlink>
      </a:clrScheme>
      <a:clrMap bg1="dk2" tx1="lt1" bg2="dk1" tx2="lt2" accent1="accent1" accent2="accent2" accent3="accent3" accent4="accent4" accent5="accent5" accent6="accent6" hlink="hlink" folHlink="folHlink"/>
    </a:extraClrScheme>
    <a:extraClrScheme>
      <a:clrScheme name="NCSU-CS 2">
        <a:dk1>
          <a:srgbClr val="000000"/>
        </a:dk1>
        <a:lt1>
          <a:srgbClr val="CCECFF"/>
        </a:lt1>
        <a:dk2>
          <a:srgbClr val="330099"/>
        </a:dk2>
        <a:lt2>
          <a:srgbClr val="0099CC"/>
        </a:lt2>
        <a:accent1>
          <a:srgbClr val="009999"/>
        </a:accent1>
        <a:accent2>
          <a:srgbClr val="FF99CC"/>
        </a:accent2>
        <a:accent3>
          <a:srgbClr val="E2F4FF"/>
        </a:accent3>
        <a:accent4>
          <a:srgbClr val="000000"/>
        </a:accent4>
        <a:accent5>
          <a:srgbClr val="AACACA"/>
        </a:accent5>
        <a:accent6>
          <a:srgbClr val="E78AB9"/>
        </a:accent6>
        <a:hlink>
          <a:srgbClr val="6600CC"/>
        </a:hlink>
        <a:folHlink>
          <a:srgbClr val="3366FF"/>
        </a:folHlink>
      </a:clrScheme>
      <a:clrMap bg1="lt1" tx1="dk1" bg2="lt2" tx2="dk2" accent1="accent1" accent2="accent2" accent3="accent3" accent4="accent4" accent5="accent5" accent6="accent6" hlink="hlink" folHlink="folHlink"/>
    </a:extraClrScheme>
    <a:extraClrScheme>
      <a:clrScheme name="NCSU-CS 3">
        <a:dk1>
          <a:srgbClr val="000000"/>
        </a:dk1>
        <a:lt1>
          <a:srgbClr val="FFFFFF"/>
        </a:lt1>
        <a:dk2>
          <a:srgbClr val="000000"/>
        </a:dk2>
        <a:lt2>
          <a:srgbClr val="CBCBCB"/>
        </a:lt2>
        <a:accent1>
          <a:srgbClr val="B2B2B2"/>
        </a:accent1>
        <a:accent2>
          <a:srgbClr val="DDDDDD"/>
        </a:accent2>
        <a:accent3>
          <a:srgbClr val="FFFFFF"/>
        </a:accent3>
        <a:accent4>
          <a:srgbClr val="000000"/>
        </a:accent4>
        <a:accent5>
          <a:srgbClr val="D5D5D5"/>
        </a:accent5>
        <a:accent6>
          <a:srgbClr val="C8C8C8"/>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NCSU-CS 4">
        <a:dk1>
          <a:srgbClr val="000000"/>
        </a:dk1>
        <a:lt1>
          <a:srgbClr val="FFFFFF"/>
        </a:lt1>
        <a:dk2>
          <a:srgbClr val="000000"/>
        </a:dk2>
        <a:lt2>
          <a:srgbClr val="777777"/>
        </a:lt2>
        <a:accent1>
          <a:srgbClr val="00CCCC"/>
        </a:accent1>
        <a:accent2>
          <a:srgbClr val="6666FF"/>
        </a:accent2>
        <a:accent3>
          <a:srgbClr val="FFFFFF"/>
        </a:accent3>
        <a:accent4>
          <a:srgbClr val="000000"/>
        </a:accent4>
        <a:accent5>
          <a:srgbClr val="AAE2E2"/>
        </a:accent5>
        <a:accent6>
          <a:srgbClr val="5C5CE7"/>
        </a:accent6>
        <a:hlink>
          <a:srgbClr val="CCCCFF"/>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NCSU-CS</Template>
  <TotalTime>31847</TotalTime>
  <Words>293</Words>
  <Application>Microsoft Office PowerPoint</Application>
  <PresentationFormat>全屏显示(4:3)</PresentationFormat>
  <Paragraphs>168</Paragraphs>
  <Slides>15</Slides>
  <Notes>15</Notes>
  <HiddenSlides>0</HiddenSlides>
  <MMClips>0</MMClips>
  <ScaleCrop>false</ScaleCrop>
  <HeadingPairs>
    <vt:vector size="4" baseType="variant">
      <vt:variant>
        <vt:lpstr>主题</vt:lpstr>
      </vt:variant>
      <vt:variant>
        <vt:i4>1</vt:i4>
      </vt:variant>
      <vt:variant>
        <vt:lpstr>幻灯片标题</vt:lpstr>
      </vt:variant>
      <vt:variant>
        <vt:i4>15</vt:i4>
      </vt:variant>
    </vt:vector>
  </HeadingPairs>
  <TitlesOfParts>
    <vt:vector size="16" baseType="lpstr">
      <vt:lpstr>NCSU-CS</vt:lpstr>
      <vt:lpstr>Dynamic TDMA-MAC for Multi-Hop  Wi-Fi Networks </vt:lpstr>
      <vt:lpstr>Outline</vt:lpstr>
      <vt:lpstr>Introduction</vt:lpstr>
      <vt:lpstr>Backgrounds</vt:lpstr>
      <vt:lpstr>Backgrounds</vt:lpstr>
      <vt:lpstr>Protocol Design</vt:lpstr>
      <vt:lpstr>Protocol Design</vt:lpstr>
      <vt:lpstr>Protocol Design</vt:lpstr>
      <vt:lpstr>Protocol Design</vt:lpstr>
      <vt:lpstr>Protocol Design</vt:lpstr>
      <vt:lpstr>Protocol Design</vt:lpstr>
      <vt:lpstr>Protocol Design</vt:lpstr>
      <vt:lpstr>Protocol Design</vt:lpstr>
      <vt:lpstr>Future Work</vt:lpstr>
      <vt:lpstr>Thank you !</vt:lpstr>
    </vt:vector>
  </TitlesOfParts>
  <Company>NCSU</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MobiCom09</dc:title>
  <dc:creator>Xinbing Wang</dc:creator>
  <cp:lastModifiedBy>henry</cp:lastModifiedBy>
  <cp:revision>1374</cp:revision>
  <cp:lastPrinted>2009-04-22T19:24:48Z</cp:lastPrinted>
  <dcterms:created xsi:type="dcterms:W3CDTF">2005-04-16T16:23:33Z</dcterms:created>
  <dcterms:modified xsi:type="dcterms:W3CDTF">2014-06-21T10:49:52Z</dcterms:modified>
</cp:coreProperties>
</file>