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36"/>
  </p:notesMasterIdLst>
  <p:sldIdLst>
    <p:sldId id="256" r:id="rId2"/>
    <p:sldId id="258" r:id="rId3"/>
    <p:sldId id="286" r:id="rId4"/>
    <p:sldId id="260" r:id="rId5"/>
    <p:sldId id="261" r:id="rId6"/>
    <p:sldId id="262" r:id="rId7"/>
    <p:sldId id="263" r:id="rId8"/>
    <p:sldId id="287" r:id="rId9"/>
    <p:sldId id="265" r:id="rId10"/>
    <p:sldId id="266" r:id="rId11"/>
    <p:sldId id="267" r:id="rId12"/>
    <p:sldId id="268" r:id="rId13"/>
    <p:sldId id="269" r:id="rId14"/>
    <p:sldId id="270" r:id="rId15"/>
    <p:sldId id="271" r:id="rId16"/>
    <p:sldId id="277" r:id="rId17"/>
    <p:sldId id="288" r:id="rId18"/>
    <p:sldId id="278" r:id="rId19"/>
    <p:sldId id="290" r:id="rId20"/>
    <p:sldId id="289" r:id="rId21"/>
    <p:sldId id="279" r:id="rId22"/>
    <p:sldId id="280" r:id="rId23"/>
    <p:sldId id="281" r:id="rId24"/>
    <p:sldId id="283" r:id="rId25"/>
    <p:sldId id="282" r:id="rId26"/>
    <p:sldId id="284" r:id="rId27"/>
    <p:sldId id="285" r:id="rId28"/>
    <p:sldId id="292" r:id="rId29"/>
    <p:sldId id="295" r:id="rId30"/>
    <p:sldId id="291" r:id="rId31"/>
    <p:sldId id="293" r:id="rId32"/>
    <p:sldId id="294" r:id="rId33"/>
    <p:sldId id="296" r:id="rId34"/>
    <p:sldId id="297"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452" autoAdjust="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B9641-042B-43F4-A062-9828CAF8AA7A}" type="datetimeFigureOut">
              <a:rPr lang="zh-CN" altLang="en-US" smtClean="0"/>
              <a:t>2014/6/19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2FD08-5FDE-44F9-AC86-3EDB0AF43EAC}" type="slidenum">
              <a:rPr lang="zh-CN" altLang="en-US" smtClean="0"/>
              <a:t>‹#›</a:t>
            </a:fld>
            <a:endParaRPr lang="zh-CN" altLang="en-US"/>
          </a:p>
        </p:txBody>
      </p:sp>
    </p:spTree>
    <p:extLst>
      <p:ext uri="{BB962C8B-B14F-4D97-AF65-F5344CB8AC3E}">
        <p14:creationId xmlns:p14="http://schemas.microsoft.com/office/powerpoint/2010/main" val="207059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2</a:t>
            </a:fld>
            <a:endParaRPr lang="zh-CN" altLang="en-US"/>
          </a:p>
        </p:txBody>
      </p:sp>
    </p:spTree>
    <p:extLst>
      <p:ext uri="{BB962C8B-B14F-4D97-AF65-F5344CB8AC3E}">
        <p14:creationId xmlns:p14="http://schemas.microsoft.com/office/powerpoint/2010/main" val="1376065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11</a:t>
            </a:fld>
            <a:endParaRPr lang="zh-CN" altLang="en-US"/>
          </a:p>
        </p:txBody>
      </p:sp>
    </p:spTree>
    <p:extLst>
      <p:ext uri="{BB962C8B-B14F-4D97-AF65-F5344CB8AC3E}">
        <p14:creationId xmlns:p14="http://schemas.microsoft.com/office/powerpoint/2010/main" val="715819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12</a:t>
            </a:fld>
            <a:endParaRPr lang="zh-CN" altLang="en-US"/>
          </a:p>
        </p:txBody>
      </p:sp>
    </p:spTree>
    <p:extLst>
      <p:ext uri="{BB962C8B-B14F-4D97-AF65-F5344CB8AC3E}">
        <p14:creationId xmlns:p14="http://schemas.microsoft.com/office/powerpoint/2010/main" val="478686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13</a:t>
            </a:fld>
            <a:endParaRPr lang="zh-CN" altLang="en-US"/>
          </a:p>
        </p:txBody>
      </p:sp>
    </p:spTree>
    <p:extLst>
      <p:ext uri="{BB962C8B-B14F-4D97-AF65-F5344CB8AC3E}">
        <p14:creationId xmlns:p14="http://schemas.microsoft.com/office/powerpoint/2010/main" val="3440180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14</a:t>
            </a:fld>
            <a:endParaRPr lang="zh-CN" altLang="en-US"/>
          </a:p>
        </p:txBody>
      </p:sp>
    </p:spTree>
    <p:extLst>
      <p:ext uri="{BB962C8B-B14F-4D97-AF65-F5344CB8AC3E}">
        <p14:creationId xmlns:p14="http://schemas.microsoft.com/office/powerpoint/2010/main" val="3395647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15</a:t>
            </a:fld>
            <a:endParaRPr lang="zh-CN" altLang="en-US"/>
          </a:p>
        </p:txBody>
      </p:sp>
    </p:spTree>
    <p:extLst>
      <p:ext uri="{BB962C8B-B14F-4D97-AF65-F5344CB8AC3E}">
        <p14:creationId xmlns:p14="http://schemas.microsoft.com/office/powerpoint/2010/main" val="307814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Since our model is a multi-resource</a:t>
            </a:r>
            <a:r>
              <a:rPr lang="en-US" altLang="zh-CN" baseline="0" dirty="0" smtClean="0"/>
              <a:t> model, every time an entity update his strategy, he will evict several resources and insert the same amount of resources within his timeslot. Thus we define the evicted set and the inserted set. Before that we need to define </a:t>
            </a:r>
            <a:r>
              <a:rPr lang="en-US" altLang="zh-CN" baseline="0" dirty="0" err="1" smtClean="0"/>
              <a:t>a</a:t>
            </a:r>
            <a:r>
              <a:rPr lang="en-US" altLang="zh-CN" baseline="-25000" dirty="0" err="1" smtClean="0"/>
              <a:t>nr</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16</a:t>
            </a:fld>
            <a:endParaRPr lang="zh-CN" altLang="en-US"/>
          </a:p>
        </p:txBody>
      </p:sp>
    </p:spTree>
    <p:extLst>
      <p:ext uri="{BB962C8B-B14F-4D97-AF65-F5344CB8AC3E}">
        <p14:creationId xmlns:p14="http://schemas.microsoft.com/office/powerpoint/2010/main" val="4535749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17</a:t>
            </a:fld>
            <a:endParaRPr lang="zh-CN" altLang="en-US"/>
          </a:p>
        </p:txBody>
      </p:sp>
    </p:spTree>
    <p:extLst>
      <p:ext uri="{BB962C8B-B14F-4D97-AF65-F5344CB8AC3E}">
        <p14:creationId xmlns:p14="http://schemas.microsoft.com/office/powerpoint/2010/main" val="28090773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As</a:t>
            </a:r>
            <a:r>
              <a:rPr lang="en-US" altLang="zh-CN" baseline="0" dirty="0" smtClean="0"/>
              <a:t> stated before, the general better reply step may introduce loop in our improvement path. We introduce a modified better reply. </a:t>
            </a:r>
          </a:p>
          <a:p>
            <a:endParaRPr lang="en-US" altLang="zh-CN" baseline="0" dirty="0" smtClean="0"/>
          </a:p>
          <a:p>
            <a:r>
              <a:rPr lang="en-US" altLang="zh-CN" baseline="0" dirty="0" smtClean="0"/>
              <a:t>Thus, we can represent our multi-resource update process with several single-resource update process.</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18</a:t>
            </a:fld>
            <a:endParaRPr lang="zh-CN" altLang="en-US"/>
          </a:p>
        </p:txBody>
      </p:sp>
    </p:spTree>
    <p:extLst>
      <p:ext uri="{BB962C8B-B14F-4D97-AF65-F5344CB8AC3E}">
        <p14:creationId xmlns:p14="http://schemas.microsoft.com/office/powerpoint/2010/main" val="39325805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As</a:t>
            </a:r>
            <a:r>
              <a:rPr lang="en-US" altLang="zh-CN" baseline="0" dirty="0" smtClean="0"/>
              <a:t> stated before, the general better reply step may introduce loop in our improvement path. We introduce a modified better reply. </a:t>
            </a:r>
          </a:p>
          <a:p>
            <a:endParaRPr lang="en-US" altLang="zh-CN" baseline="0" dirty="0" smtClean="0"/>
          </a:p>
          <a:p>
            <a:r>
              <a:rPr lang="en-US" altLang="zh-CN" baseline="0" dirty="0" smtClean="0"/>
              <a:t>Thus, we can represent our multi-resource update process with several single-resource update process.</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19</a:t>
            </a:fld>
            <a:endParaRPr lang="zh-CN" altLang="en-US"/>
          </a:p>
        </p:txBody>
      </p:sp>
    </p:spTree>
    <p:extLst>
      <p:ext uri="{BB962C8B-B14F-4D97-AF65-F5344CB8AC3E}">
        <p14:creationId xmlns:p14="http://schemas.microsoft.com/office/powerpoint/2010/main" val="7886706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As</a:t>
            </a:r>
            <a:r>
              <a:rPr lang="en-US" altLang="zh-CN" baseline="0" dirty="0" smtClean="0"/>
              <a:t> stated before, the general better reply step may introduce loop in our improvement path. We introduce a modified better reply. </a:t>
            </a:r>
          </a:p>
          <a:p>
            <a:endParaRPr lang="en-US" altLang="zh-CN" baseline="0" dirty="0" smtClean="0"/>
          </a:p>
          <a:p>
            <a:r>
              <a:rPr lang="en-US" altLang="zh-CN" baseline="0" dirty="0" smtClean="0"/>
              <a:t>Thus, we can represent our multi-resource update process with several single-resource update process.</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20</a:t>
            </a:fld>
            <a:endParaRPr lang="zh-CN" altLang="en-US"/>
          </a:p>
        </p:txBody>
      </p:sp>
    </p:spTree>
    <p:extLst>
      <p:ext uri="{BB962C8B-B14F-4D97-AF65-F5344CB8AC3E}">
        <p14:creationId xmlns:p14="http://schemas.microsoft.com/office/powerpoint/2010/main" val="281555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3</a:t>
            </a:fld>
            <a:endParaRPr lang="zh-CN" altLang="en-US"/>
          </a:p>
        </p:txBody>
      </p:sp>
    </p:spTree>
    <p:extLst>
      <p:ext uri="{BB962C8B-B14F-4D97-AF65-F5344CB8AC3E}">
        <p14:creationId xmlns:p14="http://schemas.microsoft.com/office/powerpoint/2010/main" val="3176664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21</a:t>
            </a:fld>
            <a:endParaRPr lang="zh-CN" altLang="en-US"/>
          </a:p>
        </p:txBody>
      </p:sp>
    </p:spTree>
    <p:extLst>
      <p:ext uri="{BB962C8B-B14F-4D97-AF65-F5344CB8AC3E}">
        <p14:creationId xmlns:p14="http://schemas.microsoft.com/office/powerpoint/2010/main" val="3827692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Since we can represent the multi-resource allocation with</a:t>
            </a:r>
            <a:r>
              <a:rPr lang="en-US" altLang="zh-CN" baseline="0" dirty="0" smtClean="0"/>
              <a:t> the single-resource allocation model, here we just prove for a single-resource better reply, this function holds.</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22</a:t>
            </a:fld>
            <a:endParaRPr lang="zh-CN" altLang="en-US"/>
          </a:p>
        </p:txBody>
      </p:sp>
    </p:spTree>
    <p:extLst>
      <p:ext uri="{BB962C8B-B14F-4D97-AF65-F5344CB8AC3E}">
        <p14:creationId xmlns:p14="http://schemas.microsoft.com/office/powerpoint/2010/main" val="11278761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Since we can represent the multi-resource allocation with</a:t>
            </a:r>
            <a:r>
              <a:rPr lang="en-US" altLang="zh-CN" baseline="0" dirty="0" smtClean="0"/>
              <a:t> the single-resource allocation model, here we just prove for a single-resource better reply, </a:t>
            </a:r>
            <a:r>
              <a:rPr lang="en-US" altLang="zh-CN" baseline="0" smtClean="0"/>
              <a:t>this function holds.</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23</a:t>
            </a:fld>
            <a:endParaRPr lang="zh-CN" altLang="en-US"/>
          </a:p>
        </p:txBody>
      </p:sp>
    </p:spTree>
    <p:extLst>
      <p:ext uri="{BB962C8B-B14F-4D97-AF65-F5344CB8AC3E}">
        <p14:creationId xmlns:p14="http://schemas.microsoft.com/office/powerpoint/2010/main" val="42184954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Since we can represent the multi-resource allocation with</a:t>
            </a:r>
            <a:r>
              <a:rPr lang="en-US" altLang="zh-CN" baseline="0" dirty="0" smtClean="0"/>
              <a:t> the single-resource allocation model, here we just prove for a single-resource better reply, </a:t>
            </a:r>
            <a:r>
              <a:rPr lang="en-US" altLang="zh-CN" baseline="0" smtClean="0"/>
              <a:t>this function holds.</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24</a:t>
            </a:fld>
            <a:endParaRPr lang="zh-CN" altLang="en-US"/>
          </a:p>
        </p:txBody>
      </p:sp>
    </p:spTree>
    <p:extLst>
      <p:ext uri="{BB962C8B-B14F-4D97-AF65-F5344CB8AC3E}">
        <p14:creationId xmlns:p14="http://schemas.microsoft.com/office/powerpoint/2010/main" val="14065528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25</a:t>
            </a:fld>
            <a:endParaRPr lang="zh-CN" altLang="en-US"/>
          </a:p>
        </p:txBody>
      </p:sp>
    </p:spTree>
    <p:extLst>
      <p:ext uri="{BB962C8B-B14F-4D97-AF65-F5344CB8AC3E}">
        <p14:creationId xmlns:p14="http://schemas.microsoft.com/office/powerpoint/2010/main" val="40296733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26</a:t>
            </a:fld>
            <a:endParaRPr lang="zh-CN" altLang="en-US"/>
          </a:p>
        </p:txBody>
      </p:sp>
    </p:spTree>
    <p:extLst>
      <p:ext uri="{BB962C8B-B14F-4D97-AF65-F5344CB8AC3E}">
        <p14:creationId xmlns:p14="http://schemas.microsoft.com/office/powerpoint/2010/main" val="28299978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27</a:t>
            </a:fld>
            <a:endParaRPr lang="zh-CN" altLang="en-US"/>
          </a:p>
        </p:txBody>
      </p:sp>
    </p:spTree>
    <p:extLst>
      <p:ext uri="{BB962C8B-B14F-4D97-AF65-F5344CB8AC3E}">
        <p14:creationId xmlns:p14="http://schemas.microsoft.com/office/powerpoint/2010/main" val="41305897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28</a:t>
            </a:fld>
            <a:endParaRPr lang="zh-CN" altLang="en-US"/>
          </a:p>
        </p:txBody>
      </p:sp>
    </p:spTree>
    <p:extLst>
      <p:ext uri="{BB962C8B-B14F-4D97-AF65-F5344CB8AC3E}">
        <p14:creationId xmlns:p14="http://schemas.microsoft.com/office/powerpoint/2010/main" val="966944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29</a:t>
            </a:fld>
            <a:endParaRPr lang="zh-CN" altLang="en-US"/>
          </a:p>
        </p:txBody>
      </p:sp>
    </p:spTree>
    <p:extLst>
      <p:ext uri="{BB962C8B-B14F-4D97-AF65-F5344CB8AC3E}">
        <p14:creationId xmlns:p14="http://schemas.microsoft.com/office/powerpoint/2010/main" val="342192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30</a:t>
            </a:fld>
            <a:endParaRPr lang="zh-CN" altLang="en-US"/>
          </a:p>
        </p:txBody>
      </p:sp>
    </p:spTree>
    <p:extLst>
      <p:ext uri="{BB962C8B-B14F-4D97-AF65-F5344CB8AC3E}">
        <p14:creationId xmlns:p14="http://schemas.microsoft.com/office/powerpoint/2010/main" val="2612081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In communication system,</a:t>
            </a:r>
            <a:r>
              <a:rPr lang="en-US" altLang="zh-CN" baseline="0" dirty="0" smtClean="0"/>
              <a:t> resource allocation is always the fundamental problem – the limited resources and the increasing demand. How to allocate the resources efficiently among so many users to maximize the total utility has always been on focus. Typically there are two different approaches. The first one is the centralized manner while the other depends on the autonomous users or entities, which is called the distributed manner.</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4</a:t>
            </a:fld>
            <a:endParaRPr lang="zh-CN" altLang="en-US"/>
          </a:p>
        </p:txBody>
      </p:sp>
    </p:spTree>
    <p:extLst>
      <p:ext uri="{BB962C8B-B14F-4D97-AF65-F5344CB8AC3E}">
        <p14:creationId xmlns:p14="http://schemas.microsoft.com/office/powerpoint/2010/main" val="9502917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31</a:t>
            </a:fld>
            <a:endParaRPr lang="zh-CN" altLang="en-US"/>
          </a:p>
        </p:txBody>
      </p:sp>
    </p:spTree>
    <p:extLst>
      <p:ext uri="{BB962C8B-B14F-4D97-AF65-F5344CB8AC3E}">
        <p14:creationId xmlns:p14="http://schemas.microsoft.com/office/powerpoint/2010/main" val="41376689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32</a:t>
            </a:fld>
            <a:endParaRPr lang="zh-CN" altLang="en-US"/>
          </a:p>
        </p:txBody>
      </p:sp>
    </p:spTree>
    <p:extLst>
      <p:ext uri="{BB962C8B-B14F-4D97-AF65-F5344CB8AC3E}">
        <p14:creationId xmlns:p14="http://schemas.microsoft.com/office/powerpoint/2010/main" val="2002557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If</a:t>
            </a:r>
            <a:r>
              <a:rPr lang="en-US" altLang="zh-CN" baseline="0" dirty="0" smtClean="0"/>
              <a:t> there is a leader, every thing will work much better. This is the advantages of centralized manner. In a centralized manner, there is a head operator controls the whole system. The operator collects almost all information about every entities within the system. It will analyze the current situation and comes out a best result. Then the operator will make plans and allocate the resources to each entities to reach his best result.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This approach seems quite perfect, right? However in practice, centralized manner is often difficult to realize. Firstly, due to the heterogeneity of users, </a:t>
            </a:r>
            <a:r>
              <a:rPr lang="en-US" altLang="zh-CN" sz="1200" dirty="0" smtClean="0">
                <a:latin typeface="Book Antiqua" panose="02040602050305030304" pitchFamily="18" charset="0"/>
              </a:rPr>
              <a:t>the operator needs gather massive amounts of information to perform the optimization. Secondly, finding the system-wide optimal solution is usually NP hard.</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Book Antiqua" panose="02040602050305030304" pitchFamily="18" charset="0"/>
              </a:rPr>
              <a:t>Thus</a:t>
            </a:r>
            <a:r>
              <a:rPr lang="en-US" altLang="zh-CN" sz="1200" baseline="0" dirty="0" smtClean="0">
                <a:latin typeface="Book Antiqua" panose="02040602050305030304" pitchFamily="18" charset="0"/>
              </a:rPr>
              <a:t> this approach is sometimes not suitable.</a:t>
            </a:r>
          </a:p>
          <a:p>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5</a:t>
            </a:fld>
            <a:endParaRPr lang="zh-CN" altLang="en-US"/>
          </a:p>
        </p:txBody>
      </p:sp>
    </p:spTree>
    <p:extLst>
      <p:ext uri="{BB962C8B-B14F-4D97-AF65-F5344CB8AC3E}">
        <p14:creationId xmlns:p14="http://schemas.microsoft.com/office/powerpoint/2010/main" val="949744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In</a:t>
            </a:r>
            <a:r>
              <a:rPr lang="en-US" altLang="zh-CN" baseline="0" dirty="0" smtClean="0"/>
              <a:t> a distributed manner, however, such problems can be avoided. In a distributed manner, </a:t>
            </a:r>
            <a:r>
              <a:rPr lang="en-US" altLang="zh-CN" sz="1200" baseline="0" dirty="0" smtClean="0">
                <a:latin typeface="Book Antiqua" panose="02040602050305030304" pitchFamily="18" charset="0"/>
              </a:rPr>
              <a:t>e</a:t>
            </a:r>
            <a:r>
              <a:rPr lang="en-US" altLang="zh-CN" sz="1200" dirty="0" smtClean="0">
                <a:latin typeface="Book Antiqua" panose="02040602050305030304" pitchFamily="18" charset="0"/>
              </a:rPr>
              <a:t>ach user makes the resource</a:t>
            </a:r>
            <a:r>
              <a:rPr lang="en-US" altLang="zh-CN" sz="1200" baseline="0" dirty="0" smtClean="0">
                <a:latin typeface="Book Antiqua" panose="02040602050305030304" pitchFamily="18" charset="0"/>
              </a:rPr>
              <a:t> allocation</a:t>
            </a:r>
            <a:r>
              <a:rPr lang="en-US" altLang="zh-CN" sz="1200" dirty="0" smtClean="0">
                <a:latin typeface="Book Antiqua" panose="02040602050305030304" pitchFamily="18" charset="0"/>
              </a:rPr>
              <a:t> decision locally to meet its own</a:t>
            </a:r>
            <a:r>
              <a:rPr lang="en-US" altLang="zh-CN" sz="1200" baseline="0" dirty="0" smtClean="0">
                <a:latin typeface="Book Antiqua" panose="02040602050305030304" pitchFamily="18" charset="0"/>
              </a:rPr>
              <a:t> </a:t>
            </a:r>
            <a:r>
              <a:rPr lang="en-US" altLang="zh-CN" sz="1200" dirty="0" smtClean="0">
                <a:latin typeface="Book Antiqua" panose="02040602050305030304" pitchFamily="18" charset="0"/>
              </a:rPr>
              <a:t>demand, while taking the network dynamics and other users’ actions into consideration. This</a:t>
            </a:r>
            <a:r>
              <a:rPr lang="en-US" altLang="zh-CN" sz="1200" baseline="0" dirty="0" smtClean="0">
                <a:latin typeface="Book Antiqua" panose="02040602050305030304" pitchFamily="18" charset="0"/>
              </a:rPr>
              <a:t> approach is flexible and particularly suitable. But the distributed manner also has its own problem, that is, the convergence and the price of anarchy. To analyze these issue, models in game theory have been utilized, such as the congestion games, potential games.  We have different game models for different situations.</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6</a:t>
            </a:fld>
            <a:endParaRPr lang="zh-CN" altLang="en-US"/>
          </a:p>
        </p:txBody>
      </p:sp>
    </p:spTree>
    <p:extLst>
      <p:ext uri="{BB962C8B-B14F-4D97-AF65-F5344CB8AC3E}">
        <p14:creationId xmlns:p14="http://schemas.microsoft.com/office/powerpoint/2010/main" val="2374253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Nowadays</a:t>
            </a:r>
            <a:r>
              <a:rPr lang="en-US" altLang="zh-CN" baseline="0" dirty="0" smtClean="0"/>
              <a:t> everybody has a smartphone right? We may use it to listen to music, read e-books, browse the webpages or watch the videos. Our demand for QoS varies according to what we use it for, that is, the QoS for watching a video must be higher than the QoS for browsing a webpage. It is also obvious that we don’t need the QoS to be as high as possible. (For example, when listening to music, once the music can be played fluently, the listener will be satisfied and doesn’t need a higher QoS.) Thus, the model of satisfaction game is proposed in &lt;Quality of Service Games for Spectrum Sharing&gt;. In this paper, only single channel allocation is considered. But in practice, cases exist about multi-resource allocation problems. Such as object replication, where each node(entities) can has a storage capacity Ki which it uses to replicate objects locally. Thus we need to extend the original satisfaction games into multi-resource allocation model.</a:t>
            </a:r>
            <a:endParaRPr lang="zh-CN" altLang="en-US" dirty="0"/>
          </a:p>
        </p:txBody>
      </p:sp>
      <p:sp>
        <p:nvSpPr>
          <p:cNvPr id="4" name="灯片编号占位符 3"/>
          <p:cNvSpPr>
            <a:spLocks noGrp="1"/>
          </p:cNvSpPr>
          <p:nvPr>
            <p:ph type="sldNum" sz="quarter" idx="10"/>
          </p:nvPr>
        </p:nvSpPr>
        <p:spPr/>
        <p:txBody>
          <a:bodyPr/>
          <a:lstStyle/>
          <a:p>
            <a:fld id="{8DF2FD08-5FDE-44F9-AC86-3EDB0AF43EAC}" type="slidenum">
              <a:rPr lang="zh-CN" altLang="en-US" smtClean="0"/>
              <a:t>7</a:t>
            </a:fld>
            <a:endParaRPr lang="zh-CN" altLang="en-US"/>
          </a:p>
        </p:txBody>
      </p:sp>
    </p:spTree>
    <p:extLst>
      <p:ext uri="{BB962C8B-B14F-4D97-AF65-F5344CB8AC3E}">
        <p14:creationId xmlns:p14="http://schemas.microsoft.com/office/powerpoint/2010/main" val="3014886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8</a:t>
            </a:fld>
            <a:endParaRPr lang="zh-CN" altLang="en-US"/>
          </a:p>
        </p:txBody>
      </p:sp>
    </p:spTree>
    <p:extLst>
      <p:ext uri="{BB962C8B-B14F-4D97-AF65-F5344CB8AC3E}">
        <p14:creationId xmlns:p14="http://schemas.microsoft.com/office/powerpoint/2010/main" val="3387982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9</a:t>
            </a:fld>
            <a:endParaRPr lang="zh-CN" altLang="en-US"/>
          </a:p>
        </p:txBody>
      </p:sp>
    </p:spTree>
    <p:extLst>
      <p:ext uri="{BB962C8B-B14F-4D97-AF65-F5344CB8AC3E}">
        <p14:creationId xmlns:p14="http://schemas.microsoft.com/office/powerpoint/2010/main" val="225266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F2FD08-5FDE-44F9-AC86-3EDB0AF43EAC}" type="slidenum">
              <a:rPr lang="zh-CN" altLang="en-US" smtClean="0"/>
              <a:t>10</a:t>
            </a:fld>
            <a:endParaRPr lang="zh-CN" altLang="en-US"/>
          </a:p>
        </p:txBody>
      </p:sp>
    </p:spTree>
    <p:extLst>
      <p:ext uri="{BB962C8B-B14F-4D97-AF65-F5344CB8AC3E}">
        <p14:creationId xmlns:p14="http://schemas.microsoft.com/office/powerpoint/2010/main" val="470238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3C5DF186-2148-4332-AC40-443D79511F55}"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8398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9B5A024A-9913-4D41-A26E-C02623CD2292}"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012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D56060C6-400A-4EC2-8626-4EEB813435B3}"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10676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E46ABFDC-0108-4E65-96E2-3C8F7D9486AE}"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3315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9F4C0E7-49BC-4AD1-9FAA-01C10B0E2FC7}"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44297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31BB617B-4FDA-47B8-8909-54C4C72DAA86}"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9124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152DFBF-06FE-4A5D-9BF6-853C18D50A8F}"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993316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904646-8ECF-4BD0-86FD-4D8B2C21C762}"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2949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518B9A3-58B2-4970-8D98-F70E284BF999}"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9237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0FCB6F14-9ED8-4A9B-AAF3-383CA197C949}" type="datetime1">
              <a:rPr lang="en-US" altLang="zh-CN"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0500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E9F0F632-7377-4D10-A5A6-AC0B69F5B255}" type="datetime1">
              <a:rPr lang="en-US" altLang="zh-CN" smtClean="0"/>
              <a:t>6/19/2014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911224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C51A3785-BEA2-48C4-8586-F8D40A1584A3}" type="datetime1">
              <a:rPr lang="en-US" altLang="zh-CN" smtClean="0"/>
              <a:t>6/19/2014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8531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CED02AF6-AA83-4887-91AD-B0849CE59370}" type="datetime1">
              <a:rPr lang="en-US" altLang="zh-CN" smtClean="0"/>
              <a:t>6/19/2014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589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9A2423-9250-4037-9390-7BE715339873}" type="datetime1">
              <a:rPr lang="en-US" altLang="zh-CN" smtClean="0"/>
              <a:t>6/19/2014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913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6A83892-0E79-4DED-BA3F-7F9B239420C4}" type="datetime1">
              <a:rPr lang="en-US" altLang="zh-CN" smtClean="0"/>
              <a:t>6/19/2014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799489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66DF3422-13CF-4EBB-A49E-3FA4B2BBE0AC}" type="datetime1">
              <a:rPr lang="en-US" altLang="zh-CN" smtClean="0"/>
              <a:t>6/19/2014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970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9EC16D-5865-455F-9F28-CFE50E7D8DF0}" type="datetime1">
              <a:rPr lang="en-US" altLang="zh-CN" smtClean="0"/>
              <a:t>6/19/2014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7257922"/>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9.png"/><Relationship Id="rId7"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1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9.png"/><Relationship Id="rId7" Type="http://schemas.openxmlformats.org/officeDocument/2006/relationships/image" Target="../media/image15.png"/><Relationship Id="rId12"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23.png"/><Relationship Id="rId5" Type="http://schemas.openxmlformats.org/officeDocument/2006/relationships/image" Target="../media/image13.png"/><Relationship Id="rId10" Type="http://schemas.openxmlformats.org/officeDocument/2006/relationships/image" Target="../media/image22.png"/><Relationship Id="rId4" Type="http://schemas.openxmlformats.org/officeDocument/2006/relationships/image" Target="../media/image12.png"/><Relationship Id="rId9"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22.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image" Target="../media/image33.png"/><Relationship Id="rId7" Type="http://schemas.openxmlformats.org/officeDocument/2006/relationships/image" Target="../media/image3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 Id="rId9" Type="http://schemas.openxmlformats.org/officeDocument/2006/relationships/image" Target="../media/image39.png"/></Relationships>
</file>

<file path=ppt/slides/_rels/slide2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40.png"/><Relationship Id="rId4" Type="http://schemas.openxmlformats.org/officeDocument/2006/relationships/image" Target="../media/image34.png"/></Relationships>
</file>

<file path=ppt/slides/_rels/slide2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34.png"/></Relationships>
</file>

<file path=ppt/slides/_rels/slide25.xml.rels><?xml version="1.0" encoding="UTF-8" standalone="yes"?>
<Relationships xmlns="http://schemas.openxmlformats.org/package/2006/relationships"><Relationship Id="rId3" Type="http://schemas.openxmlformats.org/officeDocument/2006/relationships/image" Target="../media/image33.png"/><Relationship Id="rId7" Type="http://schemas.openxmlformats.org/officeDocument/2006/relationships/image" Target="../media/image45.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34.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47.png"/></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862643" y="1422397"/>
            <a:ext cx="8738558" cy="2628436"/>
          </a:xfrm>
        </p:spPr>
        <p:txBody>
          <a:bodyPr/>
          <a:lstStyle/>
          <a:p>
            <a:r>
              <a:rPr lang="en-US" altLang="zh-CN" b="1" dirty="0" smtClean="0"/>
              <a:t>Satisfaction Games in Graphical Multi-resource Allocation</a:t>
            </a:r>
            <a:endParaRPr lang="zh-CN" altLang="en-US" b="1" dirty="0"/>
          </a:p>
        </p:txBody>
      </p:sp>
      <p:sp>
        <p:nvSpPr>
          <p:cNvPr id="3" name="副标题 2"/>
          <p:cNvSpPr>
            <a:spLocks noGrp="1"/>
          </p:cNvSpPr>
          <p:nvPr>
            <p:ph type="subTitle" idx="1"/>
          </p:nvPr>
        </p:nvSpPr>
        <p:spPr/>
        <p:txBody>
          <a:bodyPr>
            <a:normAutofit/>
          </a:bodyPr>
          <a:lstStyle/>
          <a:p>
            <a:r>
              <a:rPr lang="en-US" altLang="zh-CN" sz="2400" dirty="0" smtClean="0"/>
              <a:t>Sun </a:t>
            </a:r>
            <a:r>
              <a:rPr lang="en-US" altLang="zh-CN" sz="2400" dirty="0" err="1" smtClean="0"/>
              <a:t>Ruijia</a:t>
            </a:r>
            <a:r>
              <a:rPr lang="en-US" altLang="zh-CN" sz="2400" dirty="0" smtClean="0"/>
              <a:t> 5110309622</a:t>
            </a:r>
            <a:endParaRPr lang="zh-CN" altLang="en-US" sz="2400"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a:t>
            </a:fld>
            <a:endParaRPr lang="en-US" sz="2800" dirty="0"/>
          </a:p>
        </p:txBody>
      </p:sp>
    </p:spTree>
    <p:extLst>
      <p:ext uri="{BB962C8B-B14F-4D97-AF65-F5344CB8AC3E}">
        <p14:creationId xmlns:p14="http://schemas.microsoft.com/office/powerpoint/2010/main" val="3755883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System model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10</a:t>
            </a:fld>
            <a:endParaRPr lang="en-US" sz="2800" dirty="0"/>
          </a:p>
        </p:txBody>
      </p:sp>
      <p:sp>
        <p:nvSpPr>
          <p:cNvPr id="6" name="内容占位符 2"/>
          <p:cNvSpPr>
            <a:spLocks noGrp="1"/>
          </p:cNvSpPr>
          <p:nvPr>
            <p:ph idx="1"/>
          </p:nvPr>
        </p:nvSpPr>
        <p:spPr>
          <a:xfrm>
            <a:off x="677334" y="1565973"/>
            <a:ext cx="10055622" cy="4839817"/>
          </a:xfrm>
        </p:spPr>
        <p:txBody>
          <a:bodyPr>
            <a:noAutofit/>
          </a:bodyPr>
          <a:lstStyle/>
          <a:p>
            <a:pPr>
              <a:buFont typeface="Wingdings" panose="05000000000000000000" pitchFamily="2" charset="2"/>
              <a:buChar char="Ø"/>
            </a:pPr>
            <a:r>
              <a:rPr lang="en-US" altLang="zh-CN" sz="2400" dirty="0">
                <a:solidFill>
                  <a:schemeClr val="accent1"/>
                </a:solidFill>
                <a:latin typeface="Book Antiqua" panose="02040602050305030304" pitchFamily="18" charset="0"/>
              </a:rPr>
              <a:t>N</a:t>
            </a:r>
            <a:r>
              <a:rPr lang="en-US" altLang="zh-CN" sz="2400" dirty="0">
                <a:latin typeface="Book Antiqua" panose="02040602050305030304" pitchFamily="18" charset="0"/>
              </a:rPr>
              <a:t> </a:t>
            </a:r>
            <a:r>
              <a:rPr lang="en-US" altLang="zh-CN" sz="2400" dirty="0" smtClean="0">
                <a:latin typeface="Book Antiqua" panose="02040602050305030304" pitchFamily="18" charset="0"/>
              </a:rPr>
              <a:t>nodes (entities) want </a:t>
            </a:r>
            <a:r>
              <a:rPr lang="en-US" altLang="zh-CN" sz="2400" dirty="0">
                <a:latin typeface="Book Antiqua" panose="02040602050305030304" pitchFamily="18" charset="0"/>
              </a:rPr>
              <a:t>to </a:t>
            </a:r>
            <a:r>
              <a:rPr lang="en-US" altLang="zh-CN" sz="2400" dirty="0" smtClean="0">
                <a:latin typeface="Book Antiqua" panose="02040602050305030304" pitchFamily="18" charset="0"/>
              </a:rPr>
              <a:t>compete for </a:t>
            </a:r>
            <a:r>
              <a:rPr lang="en-US" altLang="zh-CN" sz="2400" dirty="0" smtClean="0">
                <a:solidFill>
                  <a:schemeClr val="accent1"/>
                </a:solidFill>
                <a:latin typeface="Book Antiqua" panose="02040602050305030304" pitchFamily="18" charset="0"/>
              </a:rPr>
              <a:t>R</a:t>
            </a:r>
            <a:r>
              <a:rPr lang="en-US" altLang="zh-CN" sz="2400" dirty="0" smtClean="0">
                <a:latin typeface="Book Antiqua" panose="02040602050305030304" pitchFamily="18" charset="0"/>
              </a:rPr>
              <a:t> resources.</a:t>
            </a:r>
          </a:p>
          <a:p>
            <a:pPr>
              <a:buFont typeface="Wingdings" panose="05000000000000000000" pitchFamily="2" charset="2"/>
              <a:buChar char="Ø"/>
            </a:pPr>
            <a:r>
              <a:rPr lang="en-US" altLang="zh-CN" sz="2400" dirty="0" smtClean="0">
                <a:latin typeface="Book Antiqua" panose="02040602050305030304" pitchFamily="18" charset="0"/>
              </a:rPr>
              <a:t>Nodes can be represented by an </a:t>
            </a:r>
            <a:r>
              <a:rPr lang="en-US" altLang="zh-CN" sz="2400" dirty="0" smtClean="0">
                <a:solidFill>
                  <a:schemeClr val="accent1"/>
                </a:solidFill>
                <a:latin typeface="Book Antiqua" panose="02040602050305030304" pitchFamily="18" charset="0"/>
              </a:rPr>
              <a:t>interference graph </a:t>
            </a:r>
            <a:r>
              <a:rPr lang="en-US" altLang="zh-CN" sz="2400" dirty="0" smtClean="0">
                <a:latin typeface="Book Antiqua" panose="02040602050305030304" pitchFamily="18" charset="0"/>
              </a:rPr>
              <a:t>according to their locations and each node has a </a:t>
            </a:r>
            <a:r>
              <a:rPr lang="en-US" altLang="zh-CN" sz="2400" dirty="0" smtClean="0">
                <a:solidFill>
                  <a:schemeClr val="accent1"/>
                </a:solidFill>
                <a:latin typeface="Book Antiqua" panose="02040602050305030304" pitchFamily="18" charset="0"/>
              </a:rPr>
              <a:t>set of neighbors</a:t>
            </a:r>
            <a:r>
              <a:rPr lang="en-US" altLang="zh-CN" sz="2400" dirty="0" smtClean="0">
                <a:latin typeface="Book Antiqua" panose="02040602050305030304" pitchFamily="18" charset="0"/>
              </a:rPr>
              <a:t>.</a:t>
            </a:r>
          </a:p>
          <a:p>
            <a:pPr>
              <a:buFont typeface="Wingdings" panose="05000000000000000000" pitchFamily="2" charset="2"/>
              <a:buChar char="Ø"/>
            </a:pPr>
            <a:r>
              <a:rPr lang="en-US" altLang="zh-CN" sz="2400" dirty="0" smtClean="0">
                <a:solidFill>
                  <a:schemeClr val="accent1"/>
                </a:solidFill>
                <a:latin typeface="Book Antiqua" panose="02040602050305030304" pitchFamily="18" charset="0"/>
              </a:rPr>
              <a:t>The </a:t>
            </a:r>
            <a:r>
              <a:rPr lang="en-US" altLang="zh-CN" sz="2400" dirty="0">
                <a:solidFill>
                  <a:schemeClr val="accent1"/>
                </a:solidFill>
                <a:latin typeface="Book Antiqua" panose="02040602050305030304" pitchFamily="18" charset="0"/>
              </a:rPr>
              <a:t>more </a:t>
            </a:r>
            <a:r>
              <a:rPr lang="en-US" altLang="zh-CN" sz="2400" dirty="0" smtClean="0">
                <a:latin typeface="Book Antiqua" panose="02040602050305030304" pitchFamily="18" charset="0"/>
              </a:rPr>
              <a:t>nodes in neighbor set of node </a:t>
            </a:r>
            <a:r>
              <a:rPr lang="en-US" altLang="zh-CN" sz="2400" dirty="0" err="1" smtClean="0">
                <a:latin typeface="Book Antiqua" panose="02040602050305030304" pitchFamily="18" charset="0"/>
              </a:rPr>
              <a:t>i</a:t>
            </a:r>
            <a:r>
              <a:rPr lang="en-US" altLang="zh-CN" sz="2400" dirty="0" smtClean="0">
                <a:latin typeface="Book Antiqua" panose="02040602050305030304" pitchFamily="18" charset="0"/>
              </a:rPr>
              <a:t> choose </a:t>
            </a:r>
            <a:r>
              <a:rPr lang="en-US" altLang="zh-CN" sz="2400" dirty="0">
                <a:latin typeface="Book Antiqua" panose="02040602050305030304" pitchFamily="18" charset="0"/>
              </a:rPr>
              <a:t>the same </a:t>
            </a:r>
            <a:r>
              <a:rPr lang="en-US" altLang="zh-CN" sz="2400" dirty="0" smtClean="0">
                <a:latin typeface="Book Antiqua" panose="02040602050305030304" pitchFamily="18" charset="0"/>
              </a:rPr>
              <a:t>resource, </a:t>
            </a:r>
            <a:r>
              <a:rPr lang="en-US" altLang="zh-CN" sz="2400" dirty="0">
                <a:solidFill>
                  <a:schemeClr val="accent1"/>
                </a:solidFill>
                <a:latin typeface="Book Antiqua" panose="02040602050305030304" pitchFamily="18" charset="0"/>
              </a:rPr>
              <a:t>the less </a:t>
            </a:r>
            <a:r>
              <a:rPr lang="en-US" altLang="zh-CN" sz="2400" dirty="0">
                <a:latin typeface="Book Antiqua" panose="02040602050305030304" pitchFamily="18" charset="0"/>
              </a:rPr>
              <a:t>the </a:t>
            </a:r>
            <a:r>
              <a:rPr lang="en-US" altLang="zh-CN" sz="2400" dirty="0" smtClean="0">
                <a:latin typeface="Book Antiqua" panose="02040602050305030304" pitchFamily="18" charset="0"/>
              </a:rPr>
              <a:t>QoS </a:t>
            </a:r>
            <a:r>
              <a:rPr lang="en-US" altLang="zh-CN" sz="2400" dirty="0">
                <a:latin typeface="Book Antiqua" panose="02040602050305030304" pitchFamily="18" charset="0"/>
              </a:rPr>
              <a:t>received by </a:t>
            </a:r>
            <a:r>
              <a:rPr lang="en-US" altLang="zh-CN" sz="2400" dirty="0" smtClean="0">
                <a:latin typeface="Book Antiqua" panose="02040602050305030304" pitchFamily="18" charset="0"/>
              </a:rPr>
              <a:t>node </a:t>
            </a:r>
            <a:r>
              <a:rPr lang="en-US" altLang="zh-CN" sz="2400" dirty="0" err="1" smtClean="0">
                <a:latin typeface="Book Antiqua" panose="02040602050305030304" pitchFamily="18" charset="0"/>
              </a:rPr>
              <a:t>i</a:t>
            </a:r>
            <a:r>
              <a:rPr lang="en-US" altLang="zh-CN" sz="2400" dirty="0" smtClean="0">
                <a:latin typeface="Book Antiqua" panose="02040602050305030304" pitchFamily="18" charset="0"/>
              </a:rPr>
              <a:t> </a:t>
            </a:r>
            <a:r>
              <a:rPr lang="en-US" altLang="zh-CN" sz="2400" dirty="0">
                <a:latin typeface="Book Antiqua" panose="02040602050305030304" pitchFamily="18" charset="0"/>
              </a:rPr>
              <a:t>is. </a:t>
            </a:r>
            <a:endParaRPr lang="en-US" altLang="zh-CN" sz="2400" dirty="0" smtClean="0">
              <a:latin typeface="Book Antiqua" panose="02040602050305030304" pitchFamily="18" charset="0"/>
            </a:endParaRPr>
          </a:p>
          <a:p>
            <a:pPr>
              <a:buFont typeface="Wingdings" panose="05000000000000000000" pitchFamily="2" charset="2"/>
              <a:buChar char="Ø"/>
            </a:pPr>
            <a:r>
              <a:rPr lang="en-US" altLang="zh-CN" sz="2400" dirty="0" smtClean="0">
                <a:latin typeface="Book Antiqua" panose="02040602050305030304" pitchFamily="18" charset="0"/>
              </a:rPr>
              <a:t>Each node </a:t>
            </a:r>
            <a:r>
              <a:rPr lang="en-US" altLang="zh-CN" sz="2400" dirty="0">
                <a:latin typeface="Book Antiqua" panose="02040602050305030304" pitchFamily="18" charset="0"/>
              </a:rPr>
              <a:t>has a </a:t>
            </a:r>
            <a:r>
              <a:rPr lang="en-US" altLang="zh-CN" sz="2400" dirty="0" smtClean="0">
                <a:solidFill>
                  <a:schemeClr val="accent1"/>
                </a:solidFill>
                <a:latin typeface="Book Antiqua" panose="02040602050305030304" pitchFamily="18" charset="0"/>
              </a:rPr>
              <a:t>demand</a:t>
            </a:r>
            <a:r>
              <a:rPr lang="en-US" altLang="zh-CN" sz="2400" dirty="0" smtClean="0">
                <a:latin typeface="Book Antiqua" panose="02040602050305030304" pitchFamily="18" charset="0"/>
              </a:rPr>
              <a:t> QoS. </a:t>
            </a:r>
            <a:endParaRPr lang="en-US" altLang="zh-CN" sz="2400" dirty="0">
              <a:latin typeface="Book Antiqua" panose="02040602050305030304" pitchFamily="18" charset="0"/>
            </a:endParaRPr>
          </a:p>
          <a:p>
            <a:pPr>
              <a:buFont typeface="Wingdings" panose="05000000000000000000" pitchFamily="2" charset="2"/>
              <a:buChar char="Ø"/>
            </a:pPr>
            <a:r>
              <a:rPr lang="en-US" altLang="zh-CN" sz="2400" dirty="0">
                <a:latin typeface="Book Antiqua" panose="02040602050305030304" pitchFamily="18" charset="0"/>
              </a:rPr>
              <a:t>Once the </a:t>
            </a:r>
            <a:r>
              <a:rPr lang="en-US" altLang="zh-CN" sz="2400" dirty="0" smtClean="0">
                <a:latin typeface="Book Antiqua" panose="02040602050305030304" pitchFamily="18" charset="0"/>
              </a:rPr>
              <a:t>QoS is </a:t>
            </a:r>
            <a:r>
              <a:rPr lang="en-US" altLang="zh-CN" sz="2400" dirty="0" smtClean="0">
                <a:solidFill>
                  <a:schemeClr val="accent1"/>
                </a:solidFill>
                <a:latin typeface="Book Antiqua" panose="02040602050305030304" pitchFamily="18" charset="0"/>
              </a:rPr>
              <a:t>larger </a:t>
            </a:r>
            <a:r>
              <a:rPr lang="en-US" altLang="zh-CN" sz="2400" dirty="0">
                <a:solidFill>
                  <a:schemeClr val="accent1"/>
                </a:solidFill>
                <a:latin typeface="Book Antiqua" panose="02040602050305030304" pitchFamily="18" charset="0"/>
              </a:rPr>
              <a:t>than </a:t>
            </a:r>
            <a:r>
              <a:rPr lang="en-US" altLang="zh-CN" sz="2400" dirty="0" smtClean="0">
                <a:solidFill>
                  <a:schemeClr val="accent1"/>
                </a:solidFill>
                <a:latin typeface="Book Antiqua" panose="02040602050305030304" pitchFamily="18" charset="0"/>
              </a:rPr>
              <a:t>or equal to </a:t>
            </a:r>
            <a:r>
              <a:rPr lang="en-US" altLang="zh-CN" sz="2400" dirty="0" smtClean="0">
                <a:latin typeface="Book Antiqua" panose="02040602050305030304" pitchFamily="18" charset="0"/>
              </a:rPr>
              <a:t>the </a:t>
            </a:r>
            <a:r>
              <a:rPr lang="en-US" altLang="zh-CN" sz="2400" dirty="0">
                <a:latin typeface="Book Antiqua" panose="02040602050305030304" pitchFamily="18" charset="0"/>
              </a:rPr>
              <a:t>demand, the user is </a:t>
            </a:r>
            <a:r>
              <a:rPr lang="en-US" altLang="zh-CN" sz="2400" dirty="0">
                <a:solidFill>
                  <a:schemeClr val="accent1"/>
                </a:solidFill>
                <a:latin typeface="Book Antiqua" panose="02040602050305030304" pitchFamily="18" charset="0"/>
              </a:rPr>
              <a:t>satisfied</a:t>
            </a:r>
            <a:r>
              <a:rPr lang="en-US" altLang="zh-CN" sz="2400" dirty="0" smtClean="0">
                <a:latin typeface="Book Antiqua" panose="02040602050305030304" pitchFamily="18" charset="0"/>
              </a:rPr>
              <a:t>.</a:t>
            </a:r>
            <a:endParaRPr lang="en-US" altLang="zh-CN" sz="2400" dirty="0"/>
          </a:p>
          <a:p>
            <a:pPr>
              <a:buFont typeface="Wingdings" panose="05000000000000000000" pitchFamily="2" charset="2"/>
              <a:buChar char="Ø"/>
            </a:pPr>
            <a:r>
              <a:rPr lang="en-US" altLang="zh-CN" sz="2400" dirty="0">
                <a:solidFill>
                  <a:schemeClr val="tx1"/>
                </a:solidFill>
                <a:latin typeface="Book Antiqua" panose="02040602050305030304" pitchFamily="18" charset="0"/>
              </a:rPr>
              <a:t>Each node can collect </a:t>
            </a:r>
            <a:r>
              <a:rPr lang="en-US" altLang="zh-CN" sz="2400" dirty="0">
                <a:solidFill>
                  <a:schemeClr val="accent1"/>
                </a:solidFill>
                <a:latin typeface="Book Antiqua" panose="02040602050305030304" pitchFamily="18" charset="0"/>
              </a:rPr>
              <a:t>more than one </a:t>
            </a:r>
            <a:r>
              <a:rPr lang="en-US" altLang="zh-CN" sz="2400" dirty="0">
                <a:solidFill>
                  <a:schemeClr val="tx1"/>
                </a:solidFill>
                <a:latin typeface="Book Antiqua" panose="02040602050305030304" pitchFamily="18" charset="0"/>
              </a:rPr>
              <a:t>resource.</a:t>
            </a:r>
            <a:endParaRPr lang="zh-CN" altLang="en-US" sz="2400" dirty="0">
              <a:solidFill>
                <a:schemeClr val="tx1"/>
              </a:solidFill>
              <a:latin typeface="Book Antiqua" panose="02040602050305030304" pitchFamily="18" charset="0"/>
            </a:endParaRPr>
          </a:p>
          <a:p>
            <a:pPr marL="0" indent="0">
              <a:buNone/>
            </a:pPr>
            <a:endParaRPr lang="zh-CN" altLang="en-US" sz="2400" dirty="0">
              <a:latin typeface="Book Antiqua" panose="02040602050305030304" pitchFamily="18" charset="0"/>
            </a:endParaRPr>
          </a:p>
        </p:txBody>
      </p:sp>
    </p:spTree>
    <p:extLst>
      <p:ext uri="{BB962C8B-B14F-4D97-AF65-F5344CB8AC3E}">
        <p14:creationId xmlns:p14="http://schemas.microsoft.com/office/powerpoint/2010/main" val="2872366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System model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11</a:t>
            </a:fld>
            <a:endParaRPr lang="en-US" sz="2800" dirty="0"/>
          </a:p>
        </p:txBody>
      </p:sp>
      <mc:AlternateContent xmlns:mc="http://schemas.openxmlformats.org/markup-compatibility/2006" xmlns:a14="http://schemas.microsoft.com/office/drawing/2010/main">
        <mc:Choice Requires="a14">
          <p:sp>
            <p:nvSpPr>
              <p:cNvPr id="8" name="文本框 7"/>
              <p:cNvSpPr txBox="1"/>
              <p:nvPr/>
            </p:nvSpPr>
            <p:spPr>
              <a:xfrm>
                <a:off x="289115" y="2862256"/>
                <a:ext cx="9901941" cy="4498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800" b="0" i="1" smtClean="0">
                          <a:latin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ea typeface="Cambria Math" panose="02040503050406030204" pitchFamily="18" charset="0"/>
                        </a:rPr>
                        <m:t>ℛ</m:t>
                      </m:r>
                      <m:r>
                        <a:rPr lang="en-US" altLang="zh-CN" sz="2800" b="0" i="1" smtClean="0">
                          <a:latin typeface="Cambria Math" panose="02040503050406030204" pitchFamily="18" charset="0"/>
                        </a:rPr>
                        <m:t>,  (</m:t>
                      </m:r>
                      <m:sSubSup>
                        <m:sSubSupPr>
                          <m:ctrlPr>
                            <a:rPr lang="en-US" altLang="zh-CN" sz="2800" b="0" i="1" smtClean="0">
                              <a:latin typeface="Cambria Math" panose="02040503050406030204" pitchFamily="18" charset="0"/>
                            </a:rPr>
                          </m:ctrlPr>
                        </m:sSubSupPr>
                        <m:e>
                          <m:r>
                            <a:rPr lang="en-US" altLang="zh-CN" sz="2800" b="0" i="1" smtClean="0">
                              <a:latin typeface="Cambria Math" panose="02040503050406030204" pitchFamily="18" charset="0"/>
                            </a:rPr>
                            <m:t>𝑄</m:t>
                          </m:r>
                        </m:e>
                        <m:sub>
                          <m:r>
                            <a:rPr lang="en-US" altLang="zh-CN" sz="2800" b="0" i="1" smtClean="0">
                              <a:latin typeface="Cambria Math" panose="02040503050406030204" pitchFamily="18" charset="0"/>
                            </a:rPr>
                            <m:t>𝑛</m:t>
                          </m:r>
                        </m:sub>
                        <m:sup>
                          <m:r>
                            <a:rPr lang="en-US" altLang="zh-CN" sz="2800" b="0" i="1" smtClean="0">
                              <a:latin typeface="Cambria Math" panose="02040503050406030204" pitchFamily="18" charset="0"/>
                            </a:rPr>
                            <m:t>𝑟</m:t>
                          </m:r>
                        </m:sup>
                      </m:sSubSup>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𝑟</m:t>
                          </m:r>
                          <m:r>
                            <a:rPr lang="en-US" altLang="zh-CN" sz="2800" b="0" i="1" smtClean="0">
                              <a:latin typeface="Cambria Math" panose="02040503050406030204" pitchFamily="18" charset="0"/>
                              <a:ea typeface="Cambria Math" panose="02040503050406030204" pitchFamily="18" charset="0"/>
                            </a:rPr>
                            <m:t>∈</m:t>
                          </m:r>
                          <m:r>
                            <a:rPr lang="en-US" altLang="zh-CN" sz="2800" i="1">
                              <a:latin typeface="Cambria Math" panose="02040503050406030204" pitchFamily="18" charset="0"/>
                              <a:ea typeface="Cambria Math" panose="02040503050406030204" pitchFamily="18" charset="0"/>
                            </a:rPr>
                            <m:t>ℛ</m:t>
                          </m:r>
                        </m:sub>
                      </m:sSub>
                      <m:r>
                        <a:rPr lang="en-US" altLang="zh-CN" sz="2800" b="0" i="1" smtClean="0">
                          <a:latin typeface="Cambria Math" panose="02040503050406030204" pitchFamily="18" charset="0"/>
                        </a:rPr>
                        <m:t>,  (</m:t>
                      </m:r>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𝐷</m:t>
                          </m:r>
                        </m:e>
                        <m:sub>
                          <m:r>
                            <a:rPr lang="en-US" altLang="zh-CN" sz="2800" b="0" i="1" smtClean="0">
                              <a:latin typeface="Cambria Math" panose="02040503050406030204" pitchFamily="18" charset="0"/>
                            </a:rPr>
                            <m:t>𝑛</m:t>
                          </m:r>
                        </m:sub>
                      </m:sSub>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sub>
                      </m:sSub>
                      <m:r>
                        <a:rPr lang="en-US" altLang="zh-CN" sz="2800" b="0" i="1" smtClean="0">
                          <a:latin typeface="Cambria Math" panose="02040503050406030204" pitchFamily="18" charset="0"/>
                        </a:rPr>
                        <m:t>,  </m:t>
                      </m:r>
                      <m:r>
                        <a:rPr lang="zh-CN" altLang="en-US" sz="2800" i="1">
                          <a:latin typeface="Cambria Math" panose="02040503050406030204" pitchFamily="18" charset="0"/>
                        </a:rPr>
                        <m:t>𝒢</m:t>
                      </m:r>
                      <m:r>
                        <a:rPr lang="en-US" altLang="zh-CN" sz="2800" b="0" i="1" smtClean="0">
                          <a:latin typeface="Cambria Math" panose="02040503050406030204" pitchFamily="18" charset="0"/>
                        </a:rPr>
                        <m:t>,  </m:t>
                      </m:r>
                      <m:r>
                        <a:rPr lang="zh-CN" altLang="en-US" sz="2800" i="1">
                          <a:latin typeface="Cambria Math" panose="02040503050406030204" pitchFamily="18" charset="0"/>
                        </a:rPr>
                        <m:t>𝐾</m:t>
                      </m:r>
                      <m:r>
                        <a:rPr lang="en-US" altLang="zh-CN" sz="2800" b="0" i="1" smtClean="0">
                          <a:latin typeface="Cambria Math" panose="02040503050406030204" pitchFamily="18" charset="0"/>
                        </a:rPr>
                        <m:t>,  </m:t>
                      </m:r>
                      <m:r>
                        <a:rPr lang="zh-CN" altLang="en-US" sz="2800" i="1">
                          <a:latin typeface="Cambria Math" panose="02040503050406030204" pitchFamily="18" charset="0"/>
                        </a:rPr>
                        <m:t>𝒜</m:t>
                      </m:r>
                      <m:r>
                        <a:rPr lang="en-US" altLang="zh-CN" sz="2800" b="0" i="1" smtClean="0">
                          <a:latin typeface="Cambria Math" panose="02040503050406030204" pitchFamily="18" charset="0"/>
                          <a:ea typeface="Cambria Math" panose="02040503050406030204" pitchFamily="18" charset="0"/>
                        </a:rPr>
                        <m:t>)</m:t>
                      </m:r>
                    </m:oMath>
                  </m:oMathPara>
                </a14:m>
                <a:endParaRPr lang="zh-CN" altLang="en-US" sz="2800" dirty="0"/>
              </a:p>
            </p:txBody>
          </p:sp>
        </mc:Choice>
        <mc:Fallback xmlns="">
          <p:sp>
            <p:nvSpPr>
              <p:cNvPr id="8" name="文本框 7"/>
              <p:cNvSpPr txBox="1">
                <a:spLocks noRot="1" noChangeAspect="1" noMove="1" noResize="1" noEditPoints="1" noAdjustHandles="1" noChangeArrowheads="1" noChangeShapeType="1" noTextEdit="1"/>
              </p:cNvSpPr>
              <p:nvPr/>
            </p:nvSpPr>
            <p:spPr>
              <a:xfrm>
                <a:off x="289115" y="2862256"/>
                <a:ext cx="9901941" cy="449803"/>
              </a:xfrm>
              <a:prstGeom prst="rect">
                <a:avLst/>
              </a:prstGeom>
              <a:blipFill rotWithShape="0">
                <a:blip r:embed="rId3"/>
                <a:stretch>
                  <a:fillRect/>
                </a:stretch>
              </a:blipFill>
            </p:spPr>
            <p:txBody>
              <a:bodyPr/>
              <a:lstStyle/>
              <a:p>
                <a:r>
                  <a:rPr lang="zh-CN" altLang="en-US">
                    <a:noFill/>
                  </a:rPr>
                  <a:t> </a:t>
                </a:r>
              </a:p>
            </p:txBody>
          </p:sp>
        </mc:Fallback>
      </mc:AlternateContent>
      <p:sp>
        <p:nvSpPr>
          <p:cNvPr id="10" name="矩形 9"/>
          <p:cNvSpPr/>
          <p:nvPr/>
        </p:nvSpPr>
        <p:spPr>
          <a:xfrm>
            <a:off x="516090" y="2832469"/>
            <a:ext cx="369795" cy="4795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1" name="文本框 10"/>
              <p:cNvSpPr txBox="1"/>
              <p:nvPr/>
            </p:nvSpPr>
            <p:spPr>
              <a:xfrm>
                <a:off x="39233" y="3860185"/>
                <a:ext cx="2615453" cy="707886"/>
              </a:xfrm>
              <a:prstGeom prst="rect">
                <a:avLst/>
              </a:prstGeom>
              <a:noFill/>
            </p:spPr>
            <p:txBody>
              <a:bodyPr wrap="square" rtlCol="0">
                <a:spAutoFit/>
              </a:bodyPr>
              <a:lstStyle/>
              <a:p>
                <a14:m>
                  <m:oMath xmlns:m="http://schemas.openxmlformats.org/officeDocument/2006/math">
                    <m:r>
                      <a:rPr lang="zh-CN" altLang="en-US" sz="2000" b="0" i="1" smtClean="0">
                        <a:solidFill>
                          <a:schemeClr val="accent1"/>
                        </a:solidFill>
                        <a:latin typeface="Cambria Math" panose="02040503050406030204" pitchFamily="18" charset="0"/>
                      </a:rPr>
                      <m:t>𝒩</m:t>
                    </m:r>
                    <m:r>
                      <a:rPr lang="en-US" altLang="zh-CN" sz="2000" b="0" i="1" smtClean="0">
                        <a:solidFill>
                          <a:schemeClr val="accent1"/>
                        </a:solidFill>
                        <a:latin typeface="Cambria Math" panose="02040503050406030204" pitchFamily="18" charset="0"/>
                      </a:rPr>
                      <m:t>={1,2,3,…,</m:t>
                    </m:r>
                    <m:r>
                      <a:rPr lang="en-US" altLang="zh-CN" sz="2000" b="0" i="1" smtClean="0">
                        <a:solidFill>
                          <a:schemeClr val="accent1"/>
                        </a:solidFill>
                        <a:latin typeface="Cambria Math" panose="02040503050406030204" pitchFamily="18" charset="0"/>
                      </a:rPr>
                      <m:t>𝑁</m:t>
                    </m:r>
                    <m:r>
                      <a:rPr lang="en-US" altLang="zh-CN" sz="2000" b="0" i="1" smtClean="0">
                        <a:solidFill>
                          <a:schemeClr val="accent1"/>
                        </a:solidFill>
                        <a:latin typeface="Cambria Math" panose="02040503050406030204" pitchFamily="18" charset="0"/>
                      </a:rPr>
                      <m:t>}</m:t>
                    </m:r>
                  </m:oMath>
                </a14:m>
                <a:r>
                  <a:rPr lang="zh-CN" altLang="en-US" sz="2000" dirty="0" smtClean="0">
                    <a:solidFill>
                      <a:schemeClr val="accent1"/>
                    </a:solidFill>
                  </a:rPr>
                  <a:t> </a:t>
                </a:r>
                <a:endParaRPr lang="en-US" altLang="zh-CN" sz="2000" dirty="0" smtClean="0">
                  <a:solidFill>
                    <a:schemeClr val="accent1"/>
                  </a:solidFill>
                </a:endParaRPr>
              </a:p>
              <a:p>
                <a:r>
                  <a:rPr lang="en-US" altLang="zh-CN" sz="2000" dirty="0" smtClean="0">
                    <a:solidFill>
                      <a:schemeClr val="accent1"/>
                    </a:solidFill>
                    <a:latin typeface="Book Antiqua" panose="02040602050305030304" pitchFamily="18" charset="0"/>
                  </a:rPr>
                  <a:t>the set of nodes</a:t>
                </a:r>
                <a:endParaRPr lang="zh-CN" altLang="en-US" sz="2000" dirty="0">
                  <a:solidFill>
                    <a:schemeClr val="accent1"/>
                  </a:solidFill>
                  <a:latin typeface="Book Antiqua" panose="02040602050305030304" pitchFamily="18" charset="0"/>
                </a:endParaRPr>
              </a:p>
            </p:txBody>
          </p:sp>
        </mc:Choice>
        <mc:Fallback xmlns="">
          <p:sp>
            <p:nvSpPr>
              <p:cNvPr id="11" name="文本框 10"/>
              <p:cNvSpPr txBox="1">
                <a:spLocks noRot="1" noChangeAspect="1" noMove="1" noResize="1" noEditPoints="1" noAdjustHandles="1" noChangeArrowheads="1" noChangeShapeType="1" noTextEdit="1"/>
              </p:cNvSpPr>
              <p:nvPr/>
            </p:nvSpPr>
            <p:spPr>
              <a:xfrm>
                <a:off x="39233" y="3860185"/>
                <a:ext cx="2615453" cy="707886"/>
              </a:xfrm>
              <a:prstGeom prst="rect">
                <a:avLst/>
              </a:prstGeom>
              <a:blipFill rotWithShape="0">
                <a:blip r:embed="rId4"/>
                <a:stretch>
                  <a:fillRect l="-2331" b="-15517"/>
                </a:stretch>
              </a:blipFill>
            </p:spPr>
            <p:txBody>
              <a:bodyPr/>
              <a:lstStyle/>
              <a:p>
                <a:r>
                  <a:rPr lang="zh-CN" altLang="en-US">
                    <a:noFill/>
                  </a:rPr>
                  <a:t> </a:t>
                </a:r>
              </a:p>
            </p:txBody>
          </p:sp>
        </mc:Fallback>
      </mc:AlternateContent>
      <p:cxnSp>
        <p:nvCxnSpPr>
          <p:cNvPr id="12" name="直接箭头连接符 11"/>
          <p:cNvCxnSpPr>
            <a:stCxn id="10" idx="2"/>
            <a:endCxn id="11" idx="0"/>
          </p:cNvCxnSpPr>
          <p:nvPr/>
        </p:nvCxnSpPr>
        <p:spPr>
          <a:xfrm>
            <a:off x="700988" y="3312059"/>
            <a:ext cx="645972" cy="5481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570563" y="2862256"/>
            <a:ext cx="438150" cy="4498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4" name="文本框 13"/>
              <p:cNvSpPr txBox="1"/>
              <p:nvPr/>
            </p:nvSpPr>
            <p:spPr>
              <a:xfrm>
                <a:off x="141037" y="1710982"/>
                <a:ext cx="2765613" cy="707886"/>
              </a:xfrm>
              <a:prstGeom prst="rect">
                <a:avLst/>
              </a:prstGeom>
              <a:noFill/>
            </p:spPr>
            <p:txBody>
              <a:bodyPr wrap="square" rtlCol="0">
                <a:spAutoFit/>
              </a:bodyPr>
              <a:lstStyle/>
              <a:p>
                <a14:m>
                  <m:oMath xmlns:m="http://schemas.openxmlformats.org/officeDocument/2006/math">
                    <m:r>
                      <a:rPr lang="en-US" altLang="zh-CN" sz="2000" i="1" smtClean="0">
                        <a:solidFill>
                          <a:schemeClr val="accent1"/>
                        </a:solidFill>
                        <a:latin typeface="Cambria Math" panose="02040503050406030204" pitchFamily="18" charset="0"/>
                      </a:rPr>
                      <m:t>ℛ</m:t>
                    </m:r>
                    <m:r>
                      <a:rPr lang="en-US" altLang="zh-CN" sz="2000" b="0" i="1" smtClean="0">
                        <a:solidFill>
                          <a:schemeClr val="accent1"/>
                        </a:solidFill>
                        <a:latin typeface="Cambria Math" panose="02040503050406030204" pitchFamily="18" charset="0"/>
                      </a:rPr>
                      <m:t>=</m:t>
                    </m:r>
                    <m:d>
                      <m:dPr>
                        <m:begChr m:val="{"/>
                        <m:endChr m:val="}"/>
                        <m:ctrlPr>
                          <a:rPr lang="en-US" altLang="zh-CN" sz="2000" b="0" i="1" smtClean="0">
                            <a:solidFill>
                              <a:schemeClr val="accent1"/>
                            </a:solidFill>
                            <a:latin typeface="Cambria Math" panose="02040503050406030204" pitchFamily="18" charset="0"/>
                          </a:rPr>
                        </m:ctrlPr>
                      </m:dPr>
                      <m:e>
                        <m:r>
                          <a:rPr lang="en-US" altLang="zh-CN" sz="2000" b="1" i="1" smtClean="0">
                            <a:solidFill>
                              <a:schemeClr val="accent1"/>
                            </a:solidFill>
                            <a:latin typeface="Cambria Math" panose="02040503050406030204" pitchFamily="18" charset="0"/>
                          </a:rPr>
                          <m:t>𝟎</m:t>
                        </m:r>
                        <m:r>
                          <a:rPr lang="en-US" altLang="zh-CN" sz="2000" b="0" i="1" smtClean="0">
                            <a:solidFill>
                              <a:schemeClr val="accent1"/>
                            </a:solidFill>
                            <a:latin typeface="Cambria Math" panose="02040503050406030204" pitchFamily="18" charset="0"/>
                          </a:rPr>
                          <m:t>,1,2,…</m:t>
                        </m:r>
                        <m:r>
                          <a:rPr lang="en-US" altLang="zh-CN" sz="2000" b="0" i="1" smtClean="0">
                            <a:solidFill>
                              <a:schemeClr val="accent1"/>
                            </a:solidFill>
                            <a:latin typeface="Cambria Math" panose="02040503050406030204" pitchFamily="18" charset="0"/>
                          </a:rPr>
                          <m:t>𝑅</m:t>
                        </m:r>
                      </m:e>
                    </m:d>
                    <m:r>
                      <a:rPr lang="en-US" altLang="zh-CN" sz="2000" b="0" i="1" smtClean="0">
                        <a:solidFill>
                          <a:schemeClr val="accent1"/>
                        </a:solidFill>
                        <a:latin typeface="Cambria Math" panose="02040503050406030204" pitchFamily="18" charset="0"/>
                      </a:rPr>
                      <m:t> </m:t>
                    </m:r>
                  </m:oMath>
                </a14:m>
                <a:r>
                  <a:rPr lang="en-US" altLang="zh-CN" sz="2000" dirty="0" smtClean="0">
                    <a:solidFill>
                      <a:schemeClr val="accent1"/>
                    </a:solidFill>
                    <a:latin typeface="Book Antiqua" panose="02040602050305030304" pitchFamily="18" charset="0"/>
                  </a:rPr>
                  <a:t> </a:t>
                </a:r>
              </a:p>
              <a:p>
                <a:r>
                  <a:rPr lang="en-US" altLang="zh-CN" sz="2000" dirty="0" smtClean="0">
                    <a:solidFill>
                      <a:schemeClr val="accent1"/>
                    </a:solidFill>
                    <a:latin typeface="Book Antiqua" panose="02040602050305030304" pitchFamily="18" charset="0"/>
                  </a:rPr>
                  <a:t>the set of resources</a:t>
                </a:r>
                <a:endParaRPr lang="zh-CN" altLang="en-US" sz="2000" dirty="0">
                  <a:solidFill>
                    <a:schemeClr val="accent1"/>
                  </a:solidFill>
                  <a:latin typeface="Book Antiqua" panose="02040602050305030304" pitchFamily="18" charset="0"/>
                </a:endParaRPr>
              </a:p>
            </p:txBody>
          </p:sp>
        </mc:Choice>
        <mc:Fallback xmlns="">
          <p:sp>
            <p:nvSpPr>
              <p:cNvPr id="14" name="文本框 13"/>
              <p:cNvSpPr txBox="1">
                <a:spLocks noRot="1" noChangeAspect="1" noMove="1" noResize="1" noEditPoints="1" noAdjustHandles="1" noChangeArrowheads="1" noChangeShapeType="1" noTextEdit="1"/>
              </p:cNvSpPr>
              <p:nvPr/>
            </p:nvSpPr>
            <p:spPr>
              <a:xfrm>
                <a:off x="141037" y="1710982"/>
                <a:ext cx="2765613" cy="707886"/>
              </a:xfrm>
              <a:prstGeom prst="rect">
                <a:avLst/>
              </a:prstGeom>
              <a:blipFill rotWithShape="0">
                <a:blip r:embed="rId5"/>
                <a:stretch>
                  <a:fillRect l="-2203" b="-15517"/>
                </a:stretch>
              </a:blipFill>
            </p:spPr>
            <p:txBody>
              <a:bodyPr/>
              <a:lstStyle/>
              <a:p>
                <a:r>
                  <a:rPr lang="zh-CN" altLang="en-US">
                    <a:noFill/>
                  </a:rPr>
                  <a:t> </a:t>
                </a:r>
              </a:p>
            </p:txBody>
          </p:sp>
        </mc:Fallback>
      </mc:AlternateContent>
      <p:cxnSp>
        <p:nvCxnSpPr>
          <p:cNvPr id="15" name="直接箭头连接符 14"/>
          <p:cNvCxnSpPr>
            <a:stCxn id="13" idx="0"/>
            <a:endCxn id="14" idx="2"/>
          </p:cNvCxnSpPr>
          <p:nvPr/>
        </p:nvCxnSpPr>
        <p:spPr>
          <a:xfrm flipH="1" flipV="1">
            <a:off x="1523844" y="2418868"/>
            <a:ext cx="265794" cy="443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5287797" y="2797906"/>
            <a:ext cx="1447559" cy="5141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8" name="文本框 17"/>
              <p:cNvSpPr txBox="1"/>
              <p:nvPr/>
            </p:nvSpPr>
            <p:spPr>
              <a:xfrm>
                <a:off x="3085912" y="1602767"/>
                <a:ext cx="3462257" cy="707886"/>
              </a:xfrm>
              <a:prstGeom prst="rect">
                <a:avLst/>
              </a:prstGeom>
              <a:noFill/>
            </p:spPr>
            <p:txBody>
              <a:bodyPr wrap="square" rtlCol="0">
                <a:spAutoFit/>
              </a:bodyPr>
              <a:lstStyle/>
              <a:p>
                <a14:m>
                  <m:oMath xmlns:m="http://schemas.openxmlformats.org/officeDocument/2006/math">
                    <m:sSub>
                      <m:sSubPr>
                        <m:ctrlPr>
                          <a:rPr lang="en-US" altLang="zh-CN" sz="2000" b="0" i="1" smtClean="0">
                            <a:solidFill>
                              <a:schemeClr val="accent1"/>
                            </a:solidFill>
                            <a:latin typeface="Cambria Math" panose="02040503050406030204" pitchFamily="18" charset="0"/>
                          </a:rPr>
                        </m:ctrlPr>
                      </m:sSubPr>
                      <m:e>
                        <m:r>
                          <a:rPr lang="en-US" altLang="zh-CN" sz="2000" b="0" i="1" smtClean="0">
                            <a:solidFill>
                              <a:schemeClr val="accent1"/>
                            </a:solidFill>
                            <a:latin typeface="Cambria Math" panose="02040503050406030204" pitchFamily="18" charset="0"/>
                          </a:rPr>
                          <m:t>𝐷</m:t>
                        </m:r>
                      </m:e>
                      <m:sub>
                        <m:r>
                          <a:rPr lang="en-US" altLang="zh-CN" sz="2000" b="0" i="1" smtClean="0">
                            <a:solidFill>
                              <a:schemeClr val="accent1"/>
                            </a:solidFill>
                            <a:latin typeface="Cambria Math" panose="02040503050406030204" pitchFamily="18" charset="0"/>
                          </a:rPr>
                          <m:t>𝑛</m:t>
                        </m:r>
                      </m:sub>
                    </m:sSub>
                    <m:r>
                      <a:rPr lang="en-US" altLang="zh-CN" sz="2000" b="0" i="1" smtClean="0">
                        <a:solidFill>
                          <a:schemeClr val="accent1"/>
                        </a:solidFill>
                        <a:latin typeface="Cambria Math" panose="02040503050406030204" pitchFamily="18" charset="0"/>
                        <a:ea typeface="Cambria Math" panose="02040503050406030204" pitchFamily="18" charset="0"/>
                      </a:rPr>
                      <m:t>≥0</m:t>
                    </m:r>
                    <m:r>
                      <a:rPr lang="en-US" altLang="zh-CN" sz="2000" b="0" i="0" smtClean="0">
                        <a:solidFill>
                          <a:schemeClr val="accent1"/>
                        </a:solidFill>
                        <a:latin typeface="Cambria Math" panose="02040503050406030204" pitchFamily="18" charset="0"/>
                        <a:ea typeface="Cambria Math" panose="02040503050406030204" pitchFamily="18" charset="0"/>
                      </a:rPr>
                      <m:t> </m:t>
                    </m:r>
                  </m:oMath>
                </a14:m>
                <a:r>
                  <a:rPr lang="en-US" altLang="zh-CN" sz="2000" dirty="0" smtClean="0">
                    <a:solidFill>
                      <a:schemeClr val="accent1"/>
                    </a:solidFill>
                    <a:latin typeface="Book Antiqua" panose="02040602050305030304" pitchFamily="18" charset="0"/>
                  </a:rPr>
                  <a:t> </a:t>
                </a:r>
              </a:p>
              <a:p>
                <a:r>
                  <a:rPr lang="en-US" altLang="zh-CN" sz="2000" dirty="0" smtClean="0">
                    <a:solidFill>
                      <a:schemeClr val="accent1"/>
                    </a:solidFill>
                    <a:latin typeface="Book Antiqua" panose="02040602050305030304" pitchFamily="18" charset="0"/>
                  </a:rPr>
                  <a:t>The QoS demand of node n</a:t>
                </a:r>
              </a:p>
            </p:txBody>
          </p:sp>
        </mc:Choice>
        <mc:Fallback xmlns="">
          <p:sp>
            <p:nvSpPr>
              <p:cNvPr id="18" name="文本框 17"/>
              <p:cNvSpPr txBox="1">
                <a:spLocks noRot="1" noChangeAspect="1" noMove="1" noResize="1" noEditPoints="1" noAdjustHandles="1" noChangeArrowheads="1" noChangeShapeType="1" noTextEdit="1"/>
              </p:cNvSpPr>
              <p:nvPr/>
            </p:nvSpPr>
            <p:spPr>
              <a:xfrm>
                <a:off x="3085912" y="1602767"/>
                <a:ext cx="3462257" cy="707886"/>
              </a:xfrm>
              <a:prstGeom prst="rect">
                <a:avLst/>
              </a:prstGeom>
              <a:blipFill rotWithShape="0">
                <a:blip r:embed="rId6"/>
                <a:stretch>
                  <a:fillRect l="-1761" b="-15517"/>
                </a:stretch>
              </a:blipFill>
            </p:spPr>
            <p:txBody>
              <a:bodyPr/>
              <a:lstStyle/>
              <a:p>
                <a:r>
                  <a:rPr lang="zh-CN" altLang="en-US">
                    <a:noFill/>
                  </a:rPr>
                  <a:t> </a:t>
                </a:r>
              </a:p>
            </p:txBody>
          </p:sp>
        </mc:Fallback>
      </mc:AlternateContent>
      <p:cxnSp>
        <p:nvCxnSpPr>
          <p:cNvPr id="19" name="直接箭头连接符 18"/>
          <p:cNvCxnSpPr>
            <a:stCxn id="17" idx="0"/>
            <a:endCxn id="18" idx="2"/>
          </p:cNvCxnSpPr>
          <p:nvPr/>
        </p:nvCxnSpPr>
        <p:spPr>
          <a:xfrm flipH="1" flipV="1">
            <a:off x="4817041" y="2310653"/>
            <a:ext cx="1194536" cy="4872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2680200" y="2783647"/>
            <a:ext cx="2145674" cy="5284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 name="直接箭头连接符 20"/>
          <p:cNvCxnSpPr>
            <a:stCxn id="20" idx="2"/>
            <a:endCxn id="37" idx="0"/>
          </p:cNvCxnSpPr>
          <p:nvPr/>
        </p:nvCxnSpPr>
        <p:spPr>
          <a:xfrm flipH="1">
            <a:off x="3674966" y="3312059"/>
            <a:ext cx="78071" cy="3647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2331579" y="3676838"/>
            <a:ext cx="2686773" cy="1015663"/>
          </a:xfrm>
          <a:prstGeom prst="rect">
            <a:avLst/>
          </a:prstGeom>
          <a:noFill/>
        </p:spPr>
        <p:txBody>
          <a:bodyPr wrap="square" rtlCol="0">
            <a:spAutoFit/>
          </a:bodyPr>
          <a:lstStyle/>
          <a:p>
            <a:r>
              <a:rPr lang="en-US" altLang="zh-CN" sz="2000" dirty="0" smtClean="0">
                <a:solidFill>
                  <a:schemeClr val="accent1"/>
                </a:solidFill>
                <a:latin typeface="Book Antiqua" panose="02040602050305030304" pitchFamily="18" charset="0"/>
              </a:rPr>
              <a:t>QoS received by user n who has selected resource </a:t>
            </a:r>
            <a:r>
              <a:rPr lang="zh-CN" altLang="en-US" sz="2000" dirty="0" smtClean="0">
                <a:solidFill>
                  <a:schemeClr val="accent1"/>
                </a:solidFill>
                <a:latin typeface="Book Antiqua" panose="02040602050305030304" pitchFamily="18" charset="0"/>
              </a:rPr>
              <a:t>𝑟</a:t>
            </a:r>
            <a:endParaRPr lang="zh-CN" altLang="en-US" sz="2000" dirty="0">
              <a:solidFill>
                <a:schemeClr val="accent1"/>
              </a:solidFill>
              <a:latin typeface="Book Antiqua" panose="02040602050305030304" pitchFamily="18" charset="0"/>
            </a:endParaRPr>
          </a:p>
        </p:txBody>
      </p:sp>
      <p:sp>
        <p:nvSpPr>
          <p:cNvPr id="54" name="矩形 53"/>
          <p:cNvSpPr/>
          <p:nvPr/>
        </p:nvSpPr>
        <p:spPr>
          <a:xfrm>
            <a:off x="7347991" y="2862256"/>
            <a:ext cx="438150" cy="4498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5" name="直接箭头连接符 54"/>
          <p:cNvCxnSpPr>
            <a:stCxn id="54" idx="2"/>
            <a:endCxn id="56" idx="0"/>
          </p:cNvCxnSpPr>
          <p:nvPr/>
        </p:nvCxnSpPr>
        <p:spPr>
          <a:xfrm flipH="1">
            <a:off x="7276900" y="3312059"/>
            <a:ext cx="290166" cy="2046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6" name="文本框 55"/>
              <p:cNvSpPr txBox="1"/>
              <p:nvPr/>
            </p:nvSpPr>
            <p:spPr>
              <a:xfrm>
                <a:off x="5951664" y="3516735"/>
                <a:ext cx="2650471" cy="707886"/>
              </a:xfrm>
              <a:prstGeom prst="rect">
                <a:avLst/>
              </a:prstGeom>
              <a:noFill/>
            </p:spPr>
            <p:txBody>
              <a:bodyPr wrap="square" rtlCol="0">
                <a:spAutoFit/>
              </a:bodyPr>
              <a:lstStyle/>
              <a:p>
                <a14:m>
                  <m:oMath xmlns:m="http://schemas.openxmlformats.org/officeDocument/2006/math">
                    <m:r>
                      <a:rPr lang="zh-CN" altLang="fr-FR" sz="2000" i="1" smtClean="0">
                        <a:solidFill>
                          <a:schemeClr val="accent1"/>
                        </a:solidFill>
                        <a:latin typeface="Cambria Math" panose="02040503050406030204" pitchFamily="18" charset="0"/>
                      </a:rPr>
                      <m:t>𝒢</m:t>
                    </m:r>
                    <m:r>
                      <a:rPr lang="fr-FR" altLang="zh-CN" sz="2000" i="1">
                        <a:solidFill>
                          <a:schemeClr val="accent1"/>
                        </a:solidFill>
                        <a:latin typeface="Cambria Math" panose="02040503050406030204" pitchFamily="18" charset="0"/>
                      </a:rPr>
                      <m:t>=</m:t>
                    </m:r>
                    <m:d>
                      <m:dPr>
                        <m:ctrlPr>
                          <a:rPr lang="fr-FR" altLang="zh-CN" sz="2000" i="1">
                            <a:solidFill>
                              <a:schemeClr val="accent1"/>
                            </a:solidFill>
                            <a:latin typeface="Cambria Math" panose="02040503050406030204" pitchFamily="18" charset="0"/>
                          </a:rPr>
                        </m:ctrlPr>
                      </m:dPr>
                      <m:e>
                        <m:r>
                          <a:rPr lang="zh-CN" altLang="fr-FR" sz="2000" i="1">
                            <a:solidFill>
                              <a:schemeClr val="accent1"/>
                            </a:solidFill>
                            <a:latin typeface="Cambria Math" panose="02040503050406030204" pitchFamily="18" charset="0"/>
                          </a:rPr>
                          <m:t>𝑁</m:t>
                        </m:r>
                        <m:r>
                          <a:rPr lang="fr-FR" altLang="zh-CN" sz="2000" i="1">
                            <a:solidFill>
                              <a:schemeClr val="accent1"/>
                            </a:solidFill>
                            <a:latin typeface="Cambria Math" panose="02040503050406030204" pitchFamily="18" charset="0"/>
                          </a:rPr>
                          <m:t>,</m:t>
                        </m:r>
                        <m:r>
                          <a:rPr lang="zh-CN" altLang="fr-FR" sz="2000" i="1">
                            <a:solidFill>
                              <a:schemeClr val="accent1"/>
                            </a:solidFill>
                            <a:latin typeface="Cambria Math" panose="02040503050406030204" pitchFamily="18" charset="0"/>
                          </a:rPr>
                          <m:t>𝐸</m:t>
                        </m:r>
                      </m:e>
                    </m:d>
                    <m:r>
                      <a:rPr lang="fr-FR" altLang="zh-CN" sz="2000" i="1">
                        <a:solidFill>
                          <a:schemeClr val="accent1"/>
                        </a:solidFill>
                        <a:latin typeface="Cambria Math" panose="02040503050406030204" pitchFamily="18" charset="0"/>
                      </a:rPr>
                      <m:t>:</m:t>
                    </m:r>
                    <m:r>
                      <a:rPr lang="en-US" altLang="zh-CN" sz="2000" b="0" i="1" smtClean="0">
                        <a:solidFill>
                          <a:schemeClr val="accent1"/>
                        </a:solidFill>
                        <a:latin typeface="Cambria Math" panose="02040503050406030204" pitchFamily="18" charset="0"/>
                      </a:rPr>
                      <m:t>  </m:t>
                    </m:r>
                  </m:oMath>
                </a14:m>
                <a:r>
                  <a:rPr lang="fr-FR" altLang="zh-CN" sz="2000" i="1" dirty="0" smtClean="0">
                    <a:solidFill>
                      <a:schemeClr val="accent1"/>
                    </a:solidFill>
                    <a:latin typeface="Cambria Math" panose="02040503050406030204" pitchFamily="18" charset="0"/>
                  </a:rPr>
                  <a:t> </a:t>
                </a:r>
                <a:r>
                  <a:rPr lang="en-US" altLang="zh-CN" sz="2000" dirty="0" smtClean="0">
                    <a:solidFill>
                      <a:schemeClr val="accent1"/>
                    </a:solidFill>
                    <a:latin typeface="Cambria Math" panose="02040503050406030204" pitchFamily="18" charset="0"/>
                  </a:rPr>
                  <a:t>interference graph</a:t>
                </a:r>
                <a:endParaRPr lang="fr-FR" altLang="zh-CN" sz="2000" i="1" dirty="0">
                  <a:solidFill>
                    <a:schemeClr val="accent1"/>
                  </a:solidFill>
                  <a:latin typeface="Cambria Math" panose="02040503050406030204" pitchFamily="18" charset="0"/>
                </a:endParaRPr>
              </a:p>
            </p:txBody>
          </p:sp>
        </mc:Choice>
        <mc:Fallback xmlns="">
          <p:sp>
            <p:nvSpPr>
              <p:cNvPr id="56" name="文本框 55"/>
              <p:cNvSpPr txBox="1">
                <a:spLocks noRot="1" noChangeAspect="1" noMove="1" noResize="1" noEditPoints="1" noAdjustHandles="1" noChangeArrowheads="1" noChangeShapeType="1" noTextEdit="1"/>
              </p:cNvSpPr>
              <p:nvPr/>
            </p:nvSpPr>
            <p:spPr>
              <a:xfrm>
                <a:off x="5951664" y="3516735"/>
                <a:ext cx="2650471" cy="707886"/>
              </a:xfrm>
              <a:prstGeom prst="rect">
                <a:avLst/>
              </a:prstGeom>
              <a:blipFill rotWithShape="0">
                <a:blip r:embed="rId7"/>
                <a:stretch>
                  <a:fillRect l="-2299" b="-14655"/>
                </a:stretch>
              </a:blipFill>
            </p:spPr>
            <p:txBody>
              <a:bodyPr/>
              <a:lstStyle/>
              <a:p>
                <a:r>
                  <a:rPr lang="zh-CN" altLang="en-US">
                    <a:noFill/>
                  </a:rPr>
                  <a:t> </a:t>
                </a:r>
              </a:p>
            </p:txBody>
          </p:sp>
        </mc:Fallback>
      </mc:AlternateContent>
      <p:sp>
        <p:nvSpPr>
          <p:cNvPr id="59" name="矩形 58"/>
          <p:cNvSpPr/>
          <p:nvPr/>
        </p:nvSpPr>
        <p:spPr>
          <a:xfrm>
            <a:off x="8389538" y="2874309"/>
            <a:ext cx="438150" cy="4498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0" name="直接箭头连接符 59"/>
          <p:cNvCxnSpPr>
            <a:stCxn id="59" idx="0"/>
            <a:endCxn id="61" idx="2"/>
          </p:cNvCxnSpPr>
          <p:nvPr/>
        </p:nvCxnSpPr>
        <p:spPr>
          <a:xfrm flipH="1" flipV="1">
            <a:off x="8514032" y="2574386"/>
            <a:ext cx="94581" cy="299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1" name="文本框 60"/>
              <p:cNvSpPr txBox="1"/>
              <p:nvPr/>
            </p:nvSpPr>
            <p:spPr>
              <a:xfrm>
                <a:off x="7188796" y="1250947"/>
                <a:ext cx="2650471" cy="1323439"/>
              </a:xfrm>
              <a:prstGeom prst="rect">
                <a:avLst/>
              </a:prstGeom>
              <a:noFill/>
            </p:spPr>
            <p:txBody>
              <a:bodyPr wrap="square" rtlCol="0">
                <a:spAutoFit/>
              </a:bodyPr>
              <a:lstStyle/>
              <a:p>
                <a14:m>
                  <m:oMath xmlns:m="http://schemas.openxmlformats.org/officeDocument/2006/math">
                    <m:r>
                      <a:rPr lang="zh-CN" altLang="fr-FR" sz="2000" i="1" smtClean="0">
                        <a:solidFill>
                          <a:schemeClr val="accent1"/>
                        </a:solidFill>
                        <a:latin typeface="Cambria Math" panose="02040503050406030204" pitchFamily="18" charset="0"/>
                      </a:rPr>
                      <m:t>𝒦</m:t>
                    </m:r>
                    <m:r>
                      <a:rPr lang="en-US" altLang="zh-CN" sz="2000" b="0" i="1" smtClean="0">
                        <a:solidFill>
                          <a:schemeClr val="accent1"/>
                        </a:solidFill>
                        <a:latin typeface="Cambria Math" panose="02040503050406030204" pitchFamily="18" charset="0"/>
                      </a:rPr>
                      <m:t>={</m:t>
                    </m:r>
                    <m:r>
                      <a:rPr lang="en-US" altLang="zh-CN" sz="2000" b="0" i="1" smtClean="0">
                        <a:solidFill>
                          <a:schemeClr val="accent1"/>
                        </a:solidFill>
                        <a:latin typeface="Cambria Math" panose="02040503050406030204" pitchFamily="18" charset="0"/>
                      </a:rPr>
                      <m:t>𝐾</m:t>
                    </m:r>
                    <m:r>
                      <a:rPr lang="en-US" altLang="zh-CN" sz="2000" b="0" i="1" smtClean="0">
                        <a:solidFill>
                          <a:schemeClr val="accent1"/>
                        </a:solidFill>
                        <a:latin typeface="Cambria Math" panose="02040503050406030204" pitchFamily="18" charset="0"/>
                      </a:rPr>
                      <m:t>(</m:t>
                    </m:r>
                    <m:r>
                      <a:rPr lang="en-US" altLang="zh-CN" sz="2000" b="0" i="1" smtClean="0">
                        <a:solidFill>
                          <a:schemeClr val="accent1"/>
                        </a:solidFill>
                        <a:latin typeface="Cambria Math" panose="02040503050406030204" pitchFamily="18" charset="0"/>
                      </a:rPr>
                      <m:t>𝑛</m:t>
                    </m:r>
                    <m:r>
                      <a:rPr lang="en-US" altLang="zh-CN" sz="2000" b="0" i="1" smtClean="0">
                        <a:solidFill>
                          <a:schemeClr val="accent1"/>
                        </a:solidFill>
                        <a:latin typeface="Cambria Math" panose="02040503050406030204" pitchFamily="18" charset="0"/>
                      </a:rPr>
                      <m:t>)|</m:t>
                    </m:r>
                    <m:r>
                      <a:rPr lang="en-US" altLang="zh-CN" sz="2000" b="0" i="1" smtClean="0">
                        <a:solidFill>
                          <a:schemeClr val="accent1"/>
                        </a:solidFill>
                        <a:latin typeface="Cambria Math" panose="02040503050406030204" pitchFamily="18" charset="0"/>
                      </a:rPr>
                      <m:t>𝑛</m:t>
                    </m:r>
                    <m:r>
                      <a:rPr lang="en-US" altLang="zh-CN" sz="2000" b="0" i="1" smtClean="0">
                        <a:solidFill>
                          <a:schemeClr val="accent1"/>
                        </a:solidFill>
                        <a:latin typeface="Cambria Math" panose="02040503050406030204" pitchFamily="18" charset="0"/>
                        <a:ea typeface="Cambria Math" panose="02040503050406030204" pitchFamily="18" charset="0"/>
                      </a:rPr>
                      <m:t>∈</m:t>
                    </m:r>
                    <m:r>
                      <a:rPr lang="zh-CN" altLang="en-US" sz="2000" b="0" i="1" smtClean="0">
                        <a:solidFill>
                          <a:schemeClr val="accent1"/>
                        </a:solidFill>
                        <a:latin typeface="Cambria Math" panose="02040503050406030204" pitchFamily="18" charset="0"/>
                        <a:ea typeface="Cambria Math" panose="02040503050406030204" pitchFamily="18" charset="0"/>
                      </a:rPr>
                      <m:t>𝒩</m:t>
                    </m:r>
                    <m:r>
                      <a:rPr lang="en-US" altLang="zh-CN" sz="2000" b="0" i="1" smtClean="0">
                        <a:solidFill>
                          <a:schemeClr val="accent1"/>
                        </a:solidFill>
                        <a:latin typeface="Cambria Math" panose="02040503050406030204" pitchFamily="18" charset="0"/>
                        <a:ea typeface="Cambria Math" panose="02040503050406030204" pitchFamily="18" charset="0"/>
                      </a:rPr>
                      <m:t>}</m:t>
                    </m:r>
                  </m:oMath>
                </a14:m>
                <a:r>
                  <a:rPr lang="fr-FR" altLang="zh-CN" sz="2000" i="1" dirty="0" smtClean="0">
                    <a:solidFill>
                      <a:schemeClr val="accent1"/>
                    </a:solidFill>
                    <a:latin typeface="Cambria Math" panose="02040503050406030204" pitchFamily="18" charset="0"/>
                  </a:rPr>
                  <a:t> , </a:t>
                </a:r>
                <a14:m>
                  <m:oMath xmlns:m="http://schemas.openxmlformats.org/officeDocument/2006/math">
                    <m:r>
                      <a:rPr lang="en-US" altLang="zh-CN" sz="2000" i="1">
                        <a:solidFill>
                          <a:schemeClr val="accent1"/>
                        </a:solidFill>
                        <a:latin typeface="Cambria Math" panose="02040503050406030204" pitchFamily="18" charset="0"/>
                      </a:rPr>
                      <m:t>𝐾</m:t>
                    </m:r>
                    <m:r>
                      <a:rPr lang="en-US" altLang="zh-CN" sz="2000" i="1">
                        <a:solidFill>
                          <a:schemeClr val="accent1"/>
                        </a:solidFill>
                        <a:latin typeface="Cambria Math" panose="02040503050406030204" pitchFamily="18" charset="0"/>
                      </a:rPr>
                      <m:t>(</m:t>
                    </m:r>
                    <m:r>
                      <a:rPr lang="en-US" altLang="zh-CN" sz="2000" i="1">
                        <a:solidFill>
                          <a:schemeClr val="accent1"/>
                        </a:solidFill>
                        <a:latin typeface="Cambria Math" panose="02040503050406030204" pitchFamily="18" charset="0"/>
                      </a:rPr>
                      <m:t>𝑖</m:t>
                    </m:r>
                    <m:r>
                      <a:rPr lang="en-US" altLang="zh-CN" sz="2000" i="1">
                        <a:solidFill>
                          <a:schemeClr val="accent1"/>
                        </a:solidFill>
                        <a:latin typeface="Cambria Math" panose="02040503050406030204" pitchFamily="18" charset="0"/>
                      </a:rPr>
                      <m:t>)</m:t>
                    </m:r>
                  </m:oMath>
                </a14:m>
                <a:r>
                  <a:rPr lang="fr-FR" altLang="zh-CN" sz="2000" i="1" dirty="0" smtClean="0">
                    <a:solidFill>
                      <a:schemeClr val="accent1"/>
                    </a:solidFill>
                    <a:latin typeface="Cambria Math" panose="02040503050406030204" pitchFamily="18" charset="0"/>
                  </a:rPr>
                  <a:t> </a:t>
                </a:r>
                <a:r>
                  <a:rPr lang="fr-FR" altLang="zh-CN" sz="2000" dirty="0" smtClean="0">
                    <a:solidFill>
                      <a:schemeClr val="accent1"/>
                    </a:solidFill>
                    <a:latin typeface="Cambria Math" panose="02040503050406030204" pitchFamily="18" charset="0"/>
                  </a:rPr>
                  <a:t>is the number of resources node </a:t>
                </a:r>
                <a14:m>
                  <m:oMath xmlns:m="http://schemas.openxmlformats.org/officeDocument/2006/math">
                    <m:r>
                      <a:rPr lang="en-US" altLang="zh-CN" sz="2000" b="0" i="1" smtClean="0">
                        <a:solidFill>
                          <a:schemeClr val="accent1"/>
                        </a:solidFill>
                        <a:latin typeface="Cambria Math" panose="02040503050406030204" pitchFamily="18" charset="0"/>
                      </a:rPr>
                      <m:t>𝑛</m:t>
                    </m:r>
                  </m:oMath>
                </a14:m>
                <a:r>
                  <a:rPr lang="fr-FR" altLang="zh-CN" sz="2000" i="1" dirty="0" smtClean="0">
                    <a:solidFill>
                      <a:schemeClr val="accent1"/>
                    </a:solidFill>
                    <a:latin typeface="Cambria Math" panose="02040503050406030204" pitchFamily="18" charset="0"/>
                  </a:rPr>
                  <a:t> </a:t>
                </a:r>
                <a:r>
                  <a:rPr lang="fr-FR" altLang="zh-CN" sz="2000" dirty="0" smtClean="0">
                    <a:solidFill>
                      <a:schemeClr val="accent1"/>
                    </a:solidFill>
                    <a:latin typeface="Cambria Math" panose="02040503050406030204" pitchFamily="18" charset="0"/>
                  </a:rPr>
                  <a:t>needs to allocate</a:t>
                </a:r>
                <a:endParaRPr lang="fr-FR" altLang="zh-CN" sz="2000" i="1" dirty="0">
                  <a:solidFill>
                    <a:schemeClr val="accent1"/>
                  </a:solidFill>
                  <a:latin typeface="Cambria Math" panose="02040503050406030204" pitchFamily="18" charset="0"/>
                </a:endParaRPr>
              </a:p>
            </p:txBody>
          </p:sp>
        </mc:Choice>
        <mc:Fallback xmlns="">
          <p:sp>
            <p:nvSpPr>
              <p:cNvPr id="61" name="文本框 60"/>
              <p:cNvSpPr txBox="1">
                <a:spLocks noRot="1" noChangeAspect="1" noMove="1" noResize="1" noEditPoints="1" noAdjustHandles="1" noChangeArrowheads="1" noChangeShapeType="1" noTextEdit="1"/>
              </p:cNvSpPr>
              <p:nvPr/>
            </p:nvSpPr>
            <p:spPr>
              <a:xfrm>
                <a:off x="7188796" y="1250947"/>
                <a:ext cx="2650471" cy="1323439"/>
              </a:xfrm>
              <a:prstGeom prst="rect">
                <a:avLst/>
              </a:prstGeom>
              <a:blipFill rotWithShape="0">
                <a:blip r:embed="rId8"/>
                <a:stretch>
                  <a:fillRect l="-2299" t="-2304" b="-737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4" name="文本框 23"/>
              <p:cNvSpPr txBox="1"/>
              <p:nvPr/>
            </p:nvSpPr>
            <p:spPr>
              <a:xfrm>
                <a:off x="5469903" y="4917687"/>
                <a:ext cx="4292348" cy="707886"/>
              </a:xfrm>
              <a:prstGeom prst="rect">
                <a:avLst/>
              </a:prstGeom>
              <a:noFill/>
            </p:spPr>
            <p:txBody>
              <a:bodyPr wrap="square" rtlCol="0">
                <a:spAutoFit/>
              </a:bodyPr>
              <a:lstStyle/>
              <a:p>
                <a:r>
                  <a:rPr lang="en-US" altLang="zh-CN" sz="2000" dirty="0" smtClean="0">
                    <a:solidFill>
                      <a:schemeClr val="accent1"/>
                    </a:solidFill>
                  </a:rPr>
                  <a:t>Strategy profile: </a:t>
                </a:r>
                <a14:m>
                  <m:oMath xmlns:m="http://schemas.openxmlformats.org/officeDocument/2006/math">
                    <m:r>
                      <a:rPr lang="zh-CN" altLang="en-US" sz="2000" i="1" smtClean="0">
                        <a:solidFill>
                          <a:schemeClr val="accent1"/>
                        </a:solidFill>
                        <a:latin typeface="Cambria Math" panose="02040503050406030204" pitchFamily="18" charset="0"/>
                      </a:rPr>
                      <m:t>𝒜</m:t>
                    </m:r>
                    <m:r>
                      <a:rPr lang="en-US" altLang="zh-CN" sz="2000" b="0" i="1" smtClean="0">
                        <a:solidFill>
                          <a:schemeClr val="accent1"/>
                        </a:solidFill>
                        <a:latin typeface="Cambria Math" panose="02040503050406030204" pitchFamily="18" charset="0"/>
                      </a:rPr>
                      <m:t>={</m:t>
                    </m:r>
                    <m:sSub>
                      <m:sSubPr>
                        <m:ctrlPr>
                          <a:rPr lang="en-US" altLang="zh-CN" sz="2000" b="0" i="1" smtClean="0">
                            <a:solidFill>
                              <a:schemeClr val="accent1"/>
                            </a:solidFill>
                            <a:latin typeface="Cambria Math" panose="02040503050406030204" pitchFamily="18" charset="0"/>
                          </a:rPr>
                        </m:ctrlPr>
                      </m:sSubPr>
                      <m:e>
                        <m:r>
                          <a:rPr lang="en-US" altLang="zh-CN" sz="2000" b="0" i="1" smtClean="0">
                            <a:solidFill>
                              <a:schemeClr val="accent1"/>
                            </a:solidFill>
                            <a:latin typeface="Cambria Math" panose="02040503050406030204" pitchFamily="18" charset="0"/>
                          </a:rPr>
                          <m:t>𝐴</m:t>
                        </m:r>
                      </m:e>
                      <m:sub>
                        <m:r>
                          <a:rPr lang="en-US" altLang="zh-CN" sz="2000" b="0" i="1" smtClean="0">
                            <a:solidFill>
                              <a:schemeClr val="accent1"/>
                            </a:solidFill>
                            <a:latin typeface="Cambria Math" panose="02040503050406030204" pitchFamily="18" charset="0"/>
                          </a:rPr>
                          <m:t>𝑛</m:t>
                        </m:r>
                      </m:sub>
                    </m:sSub>
                    <m:r>
                      <a:rPr lang="en-US" altLang="zh-CN" sz="2000" b="0" i="1" smtClean="0">
                        <a:solidFill>
                          <a:schemeClr val="accent1"/>
                        </a:solidFill>
                        <a:latin typeface="Cambria Math" panose="02040503050406030204" pitchFamily="18" charset="0"/>
                      </a:rPr>
                      <m:t>|</m:t>
                    </m:r>
                    <m:r>
                      <a:rPr lang="en-US" altLang="zh-CN" sz="2000" b="0" i="1" smtClean="0">
                        <a:solidFill>
                          <a:schemeClr val="accent1"/>
                        </a:solidFill>
                        <a:latin typeface="Cambria Math" panose="02040503050406030204" pitchFamily="18" charset="0"/>
                      </a:rPr>
                      <m:t>𝑛</m:t>
                    </m:r>
                    <m:r>
                      <a:rPr lang="en-US" altLang="zh-CN" sz="2000" b="0" i="1" smtClean="0">
                        <a:solidFill>
                          <a:schemeClr val="accent1"/>
                        </a:solidFill>
                        <a:latin typeface="Cambria Math" panose="02040503050406030204" pitchFamily="18" charset="0"/>
                        <a:ea typeface="Cambria Math" panose="02040503050406030204" pitchFamily="18" charset="0"/>
                      </a:rPr>
                      <m:t>∈</m:t>
                    </m:r>
                    <m:r>
                      <a:rPr lang="zh-CN" altLang="en-US" sz="2000" b="0" i="1" smtClean="0">
                        <a:solidFill>
                          <a:schemeClr val="accent1"/>
                        </a:solidFill>
                        <a:latin typeface="Cambria Math" panose="02040503050406030204" pitchFamily="18" charset="0"/>
                        <a:ea typeface="Cambria Math" panose="02040503050406030204" pitchFamily="18" charset="0"/>
                      </a:rPr>
                      <m:t>𝒩</m:t>
                    </m:r>
                    <m:r>
                      <a:rPr lang="en-US" altLang="zh-CN" sz="2000" b="0" i="1" smtClean="0">
                        <a:solidFill>
                          <a:schemeClr val="accent1"/>
                        </a:solidFill>
                        <a:latin typeface="Cambria Math" panose="02040503050406030204" pitchFamily="18" charset="0"/>
                        <a:ea typeface="Cambria Math" panose="02040503050406030204" pitchFamily="18" charset="0"/>
                      </a:rPr>
                      <m:t>}</m:t>
                    </m:r>
                  </m:oMath>
                </a14:m>
                <a:r>
                  <a:rPr lang="en-US" altLang="zh-CN" sz="2000" dirty="0" smtClean="0">
                    <a:solidFill>
                      <a:schemeClr val="accent1"/>
                    </a:solidFill>
                  </a:rPr>
                  <a:t>, where </a:t>
                </a:r>
                <a:r>
                  <a:rPr lang="zh-CN" altLang="en-US" sz="2000" dirty="0" smtClean="0">
                    <a:solidFill>
                      <a:schemeClr val="accent1"/>
                    </a:solidFill>
                  </a:rPr>
                  <a:t> </a:t>
                </a:r>
                <a14:m>
                  <m:oMath xmlns:m="http://schemas.openxmlformats.org/officeDocument/2006/math">
                    <m:sSub>
                      <m:sSubPr>
                        <m:ctrlPr>
                          <a:rPr lang="en-US" altLang="zh-CN" sz="2000" i="1">
                            <a:solidFill>
                              <a:schemeClr val="accent1"/>
                            </a:solidFill>
                            <a:latin typeface="Cambria Math" panose="02040503050406030204" pitchFamily="18" charset="0"/>
                          </a:rPr>
                        </m:ctrlPr>
                      </m:sSubPr>
                      <m:e>
                        <m:r>
                          <a:rPr lang="en-US" altLang="zh-CN" sz="2000" i="1">
                            <a:solidFill>
                              <a:schemeClr val="accent1"/>
                            </a:solidFill>
                            <a:latin typeface="Cambria Math" panose="02040503050406030204" pitchFamily="18" charset="0"/>
                          </a:rPr>
                          <m:t>𝐴</m:t>
                        </m:r>
                      </m:e>
                      <m:sub>
                        <m:r>
                          <a:rPr lang="en-US" altLang="zh-CN" sz="2000" i="1">
                            <a:solidFill>
                              <a:schemeClr val="accent1"/>
                            </a:solidFill>
                            <a:latin typeface="Cambria Math" panose="02040503050406030204" pitchFamily="18" charset="0"/>
                          </a:rPr>
                          <m:t>𝑛</m:t>
                        </m:r>
                      </m:sub>
                    </m:sSub>
                    <m:r>
                      <a:rPr lang="en-US" altLang="zh-CN" sz="2000" i="1">
                        <a:solidFill>
                          <a:schemeClr val="accent1"/>
                        </a:solidFill>
                        <a:latin typeface="Cambria Math" panose="02040503050406030204" pitchFamily="18" charset="0"/>
                      </a:rPr>
                      <m:t>={</m:t>
                    </m:r>
                    <m:sSubSup>
                      <m:sSubSupPr>
                        <m:ctrlPr>
                          <a:rPr lang="en-US" altLang="zh-CN" sz="2000" i="1">
                            <a:solidFill>
                              <a:schemeClr val="accent1"/>
                            </a:solidFill>
                            <a:latin typeface="Cambria Math" panose="02040503050406030204" pitchFamily="18" charset="0"/>
                          </a:rPr>
                        </m:ctrlPr>
                      </m:sSubSupPr>
                      <m:e>
                        <m:r>
                          <a:rPr lang="en-US" altLang="zh-CN" sz="2000" i="1">
                            <a:solidFill>
                              <a:schemeClr val="accent1"/>
                            </a:solidFill>
                            <a:latin typeface="Cambria Math" panose="02040503050406030204" pitchFamily="18" charset="0"/>
                          </a:rPr>
                          <m:t>𝑎</m:t>
                        </m:r>
                      </m:e>
                      <m:sub>
                        <m:r>
                          <a:rPr lang="en-US" altLang="zh-CN" sz="2000" i="1">
                            <a:solidFill>
                              <a:schemeClr val="accent1"/>
                            </a:solidFill>
                            <a:latin typeface="Cambria Math" panose="02040503050406030204" pitchFamily="18" charset="0"/>
                          </a:rPr>
                          <m:t>𝑛</m:t>
                        </m:r>
                      </m:sub>
                      <m:sup>
                        <m:r>
                          <a:rPr lang="en-US" altLang="zh-CN" sz="2000" i="1">
                            <a:solidFill>
                              <a:schemeClr val="accent1"/>
                            </a:solidFill>
                            <a:latin typeface="Cambria Math" panose="02040503050406030204" pitchFamily="18" charset="0"/>
                          </a:rPr>
                          <m:t>𝑟</m:t>
                        </m:r>
                      </m:sup>
                    </m:sSubSup>
                    <m:r>
                      <a:rPr lang="en-US" altLang="zh-CN" sz="2000" i="1">
                        <a:solidFill>
                          <a:schemeClr val="accent1"/>
                        </a:solidFill>
                        <a:latin typeface="Cambria Math" panose="02040503050406030204" pitchFamily="18" charset="0"/>
                      </a:rPr>
                      <m:t>|</m:t>
                    </m:r>
                    <m:r>
                      <a:rPr lang="en-US" altLang="zh-CN" sz="2000" i="1">
                        <a:solidFill>
                          <a:schemeClr val="accent1"/>
                        </a:solidFill>
                        <a:latin typeface="Cambria Math" panose="02040503050406030204" pitchFamily="18" charset="0"/>
                      </a:rPr>
                      <m:t>𝑟</m:t>
                    </m:r>
                    <m:r>
                      <a:rPr lang="en-US" altLang="zh-CN" sz="2000" i="1">
                        <a:solidFill>
                          <a:schemeClr val="accent1"/>
                        </a:solidFill>
                        <a:latin typeface="Cambria Math" panose="02040503050406030204" pitchFamily="18" charset="0"/>
                        <a:ea typeface="Cambria Math" panose="02040503050406030204" pitchFamily="18" charset="0"/>
                      </a:rPr>
                      <m:t>∈</m:t>
                    </m:r>
                    <m:r>
                      <a:rPr lang="en-US" altLang="zh-CN" sz="2000" i="1">
                        <a:solidFill>
                          <a:schemeClr val="accent1"/>
                        </a:solidFill>
                        <a:latin typeface="Cambria Math" panose="02040503050406030204" pitchFamily="18" charset="0"/>
                        <a:ea typeface="Cambria Math" panose="02040503050406030204" pitchFamily="18" charset="0"/>
                      </a:rPr>
                      <m:t>ℛ</m:t>
                    </m:r>
                    <m:r>
                      <a:rPr lang="en-US" altLang="zh-CN" sz="2000" i="1">
                        <a:solidFill>
                          <a:schemeClr val="accent1"/>
                        </a:solidFill>
                        <a:latin typeface="Cambria Math" panose="02040503050406030204" pitchFamily="18" charset="0"/>
                        <a:ea typeface="Cambria Math" panose="02040503050406030204" pitchFamily="18" charset="0"/>
                      </a:rPr>
                      <m:t>}</m:t>
                    </m:r>
                  </m:oMath>
                </a14:m>
                <a:endParaRPr lang="zh-CN" altLang="en-US" sz="2000" dirty="0">
                  <a:solidFill>
                    <a:schemeClr val="accent1"/>
                  </a:solidFill>
                </a:endParaRPr>
              </a:p>
            </p:txBody>
          </p:sp>
        </mc:Choice>
        <mc:Fallback xmlns="">
          <p:sp>
            <p:nvSpPr>
              <p:cNvPr id="24" name="文本框 23"/>
              <p:cNvSpPr txBox="1">
                <a:spLocks noRot="1" noChangeAspect="1" noMove="1" noResize="1" noEditPoints="1" noAdjustHandles="1" noChangeArrowheads="1" noChangeShapeType="1" noTextEdit="1"/>
              </p:cNvSpPr>
              <p:nvPr/>
            </p:nvSpPr>
            <p:spPr>
              <a:xfrm>
                <a:off x="5469903" y="4917687"/>
                <a:ext cx="4292348" cy="707886"/>
              </a:xfrm>
              <a:prstGeom prst="rect">
                <a:avLst/>
              </a:prstGeom>
              <a:blipFill rotWithShape="0">
                <a:blip r:embed="rId9"/>
                <a:stretch>
                  <a:fillRect l="-1420" t="-4310" b="-15517"/>
                </a:stretch>
              </a:blipFill>
            </p:spPr>
            <p:txBody>
              <a:bodyPr/>
              <a:lstStyle/>
              <a:p>
                <a:r>
                  <a:rPr lang="zh-CN" altLang="en-US">
                    <a:noFill/>
                  </a:rPr>
                  <a:t> </a:t>
                </a:r>
              </a:p>
            </p:txBody>
          </p:sp>
        </mc:Fallback>
      </mc:AlternateContent>
      <p:sp>
        <p:nvSpPr>
          <p:cNvPr id="27" name="矩形 26"/>
          <p:cNvSpPr/>
          <p:nvPr/>
        </p:nvSpPr>
        <p:spPr>
          <a:xfrm>
            <a:off x="9543176" y="2832469"/>
            <a:ext cx="438150" cy="4498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箭头连接符 27"/>
          <p:cNvCxnSpPr>
            <a:stCxn id="27" idx="2"/>
            <a:endCxn id="24" idx="0"/>
          </p:cNvCxnSpPr>
          <p:nvPr/>
        </p:nvCxnSpPr>
        <p:spPr>
          <a:xfrm flipH="1">
            <a:off x="7616077" y="3282272"/>
            <a:ext cx="2146174" cy="16354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椭圆 44"/>
          <p:cNvSpPr/>
          <p:nvPr/>
        </p:nvSpPr>
        <p:spPr>
          <a:xfrm>
            <a:off x="7063258" y="5271630"/>
            <a:ext cx="427281" cy="35394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46" name="文本框 45"/>
              <p:cNvSpPr txBox="1"/>
              <p:nvPr/>
            </p:nvSpPr>
            <p:spPr>
              <a:xfrm>
                <a:off x="3364045" y="5801068"/>
                <a:ext cx="5568287" cy="710194"/>
              </a:xfrm>
              <a:prstGeom prst="rect">
                <a:avLst/>
              </a:prstGeom>
              <a:noFill/>
            </p:spPr>
            <p:txBody>
              <a:bodyPr wrap="square" rtlCol="0">
                <a:spAutoFit/>
              </a:bodyPr>
              <a:lstStyle/>
              <a:p>
                <a:r>
                  <a:rPr lang="en-US" altLang="zh-CN" dirty="0" smtClean="0"/>
                  <a:t>Indicator </a:t>
                </a:r>
                <a14:m>
                  <m:oMath xmlns:m="http://schemas.openxmlformats.org/officeDocument/2006/math">
                    <m:sSubSup>
                      <m:sSubSupPr>
                        <m:ctrlPr>
                          <a:rPr lang="en-US" altLang="zh-CN" i="1" smtClean="0">
                            <a:latin typeface="Cambria Math" panose="02040503050406030204" pitchFamily="18" charset="0"/>
                          </a:rPr>
                        </m:ctrlPr>
                      </m:sSubSup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𝑛</m:t>
                        </m:r>
                      </m:sub>
                      <m:sup>
                        <m:r>
                          <a:rPr lang="en-US" altLang="zh-CN" b="0" i="1" smtClean="0">
                            <a:latin typeface="Cambria Math" panose="02040503050406030204" pitchFamily="18" charset="0"/>
                          </a:rPr>
                          <m:t>𝑟</m:t>
                        </m:r>
                      </m:sup>
                    </m:sSubSup>
                    <m:r>
                      <a:rPr lang="en-US" altLang="zh-CN" b="0" i="1" smtClean="0">
                        <a:latin typeface="Cambria Math" panose="02040503050406030204" pitchFamily="18" charset="0"/>
                      </a:rPr>
                      <m:t>=</m:t>
                    </m:r>
                    <m:d>
                      <m:dPr>
                        <m:begChr m:val="{"/>
                        <m:endChr m:val=""/>
                        <m:ctrlPr>
                          <a:rPr lang="en-US" altLang="zh-CN" b="0" i="1" smtClean="0">
                            <a:latin typeface="Cambria Math" panose="02040503050406030204" pitchFamily="18" charset="0"/>
                          </a:rPr>
                        </m:ctrlPr>
                      </m:dPr>
                      <m:e>
                        <m:eqArr>
                          <m:eqArrPr>
                            <m:ctrlPr>
                              <a:rPr lang="en-US" altLang="zh-CN" b="0" i="1" smtClean="0">
                                <a:latin typeface="Cambria Math" panose="02040503050406030204" pitchFamily="18" charset="0"/>
                              </a:rPr>
                            </m:ctrlPr>
                          </m:eqArrPr>
                          <m:e>
                            <m:r>
                              <a:rPr lang="en-US" altLang="zh-CN" b="0" i="1" smtClean="0">
                                <a:latin typeface="Cambria Math" panose="02040503050406030204" pitchFamily="18" charset="0"/>
                              </a:rPr>
                              <m:t>1, </m:t>
                            </m:r>
                            <m:r>
                              <m:rPr>
                                <m:sty m:val="p"/>
                              </m:rPr>
                              <a:rPr lang="en-US" altLang="zh-CN" b="0" i="0" smtClean="0">
                                <a:latin typeface="Cambria Math" panose="02040503050406030204" pitchFamily="18" charset="0"/>
                              </a:rPr>
                              <m:t>if</m:t>
                            </m:r>
                            <m:r>
                              <a:rPr lang="en-US" altLang="zh-CN" b="0" i="0" smtClean="0">
                                <a:latin typeface="Cambria Math" panose="02040503050406030204" pitchFamily="18" charset="0"/>
                              </a:rPr>
                              <m:t> </m:t>
                            </m:r>
                            <m:r>
                              <m:rPr>
                                <m:sty m:val="p"/>
                              </m:rPr>
                              <a:rPr lang="en-US" altLang="zh-CN" b="0" i="0" smtClean="0">
                                <a:latin typeface="Cambria Math" panose="02040503050406030204" pitchFamily="18" charset="0"/>
                              </a:rPr>
                              <m:t>resource</m:t>
                            </m:r>
                            <m:r>
                              <a:rPr lang="en-US" altLang="zh-CN" b="0" i="1" smtClean="0">
                                <a:latin typeface="Cambria Math" panose="02040503050406030204" pitchFamily="18" charset="0"/>
                              </a:rPr>
                              <m:t> </m:t>
                            </m:r>
                            <m:r>
                              <a:rPr lang="en-US" altLang="zh-CN" b="0" i="1" smtClean="0">
                                <a:latin typeface="Cambria Math" panose="02040503050406030204" pitchFamily="18" charset="0"/>
                              </a:rPr>
                              <m:t>𝑟</m:t>
                            </m:r>
                            <m:r>
                              <a:rPr lang="en-US" altLang="zh-CN" b="0" i="0" smtClean="0">
                                <a:latin typeface="Cambria Math" panose="02040503050406030204" pitchFamily="18" charset="0"/>
                              </a:rPr>
                              <m:t> </m:t>
                            </m:r>
                            <m:r>
                              <m:rPr>
                                <m:sty m:val="p"/>
                              </m:rPr>
                              <a:rPr lang="en-US" altLang="zh-CN" b="0" i="0" smtClean="0">
                                <a:latin typeface="Cambria Math" panose="02040503050406030204" pitchFamily="18" charset="0"/>
                              </a:rPr>
                              <m:t>is</m:t>
                            </m:r>
                            <m:r>
                              <a:rPr lang="en-US" altLang="zh-CN" b="0" i="0" smtClean="0">
                                <a:latin typeface="Cambria Math" panose="02040503050406030204" pitchFamily="18" charset="0"/>
                              </a:rPr>
                              <m:t> </m:t>
                            </m:r>
                            <m:r>
                              <m:rPr>
                                <m:sty m:val="p"/>
                              </m:rPr>
                              <a:rPr lang="en-US" altLang="zh-CN" b="0" i="0" smtClean="0">
                                <a:latin typeface="Cambria Math" panose="02040503050406030204" pitchFamily="18" charset="0"/>
                              </a:rPr>
                              <m:t>allocated</m:t>
                            </m:r>
                            <m:r>
                              <a:rPr lang="en-US" altLang="zh-CN" b="0" i="0" smtClean="0">
                                <a:latin typeface="Cambria Math" panose="02040503050406030204" pitchFamily="18" charset="0"/>
                              </a:rPr>
                              <m:t> </m:t>
                            </m:r>
                            <m:r>
                              <m:rPr>
                                <m:sty m:val="p"/>
                              </m:rPr>
                              <a:rPr lang="en-US" altLang="zh-CN" b="0" i="0" smtClean="0">
                                <a:latin typeface="Cambria Math" panose="02040503050406030204" pitchFamily="18" charset="0"/>
                              </a:rPr>
                              <m:t>by</m:t>
                            </m:r>
                            <m:r>
                              <a:rPr lang="en-US" altLang="zh-CN" b="0" i="0" smtClean="0">
                                <a:latin typeface="Cambria Math" panose="02040503050406030204" pitchFamily="18" charset="0"/>
                              </a:rPr>
                              <m:t> </m:t>
                            </m:r>
                            <m:r>
                              <m:rPr>
                                <m:sty m:val="p"/>
                              </m:rPr>
                              <a:rPr lang="en-US" altLang="zh-CN" b="0" i="0" smtClean="0">
                                <a:latin typeface="Cambria Math" panose="02040503050406030204" pitchFamily="18" charset="0"/>
                              </a:rPr>
                              <m:t>node</m:t>
                            </m:r>
                            <m:r>
                              <a:rPr lang="en-US" altLang="zh-CN" b="0" i="0" smtClean="0">
                                <a:latin typeface="Cambria Math" panose="02040503050406030204" pitchFamily="18" charset="0"/>
                              </a:rPr>
                              <m:t> </m:t>
                            </m:r>
                            <m:r>
                              <a:rPr lang="en-US" altLang="zh-CN" b="0" i="1" smtClean="0">
                                <a:latin typeface="Cambria Math" panose="02040503050406030204" pitchFamily="18" charset="0"/>
                              </a:rPr>
                              <m:t>𝑛</m:t>
                            </m:r>
                          </m:e>
                          <m:e>
                            <m:r>
                              <a:rPr lang="en-US" altLang="zh-CN" b="0" i="1" smtClean="0">
                                <a:latin typeface="Cambria Math" panose="02040503050406030204" pitchFamily="18" charset="0"/>
                              </a:rPr>
                              <m:t>0, </m:t>
                            </m:r>
                            <m:r>
                              <m:rPr>
                                <m:sty m:val="p"/>
                              </m:rPr>
                              <a:rPr lang="en-US" altLang="zh-CN" b="0" i="0" smtClean="0">
                                <a:latin typeface="Cambria Math" panose="02040503050406030204" pitchFamily="18" charset="0"/>
                              </a:rPr>
                              <m:t>otherwise</m:t>
                            </m:r>
                            <m:r>
                              <a:rPr lang="en-US" altLang="zh-CN" b="0" i="1" smtClean="0">
                                <a:latin typeface="Cambria Math" panose="02040503050406030204" pitchFamily="18" charset="0"/>
                              </a:rPr>
                              <m:t>                                               </m:t>
                            </m:r>
                          </m:e>
                        </m:eqArr>
                      </m:e>
                    </m:d>
                  </m:oMath>
                </a14:m>
                <a:endParaRPr lang="zh-CN" altLang="en-US" dirty="0"/>
              </a:p>
            </p:txBody>
          </p:sp>
        </mc:Choice>
        <mc:Fallback xmlns="">
          <p:sp>
            <p:nvSpPr>
              <p:cNvPr id="46" name="文本框 45"/>
              <p:cNvSpPr txBox="1">
                <a:spLocks noRot="1" noChangeAspect="1" noMove="1" noResize="1" noEditPoints="1" noAdjustHandles="1" noChangeArrowheads="1" noChangeShapeType="1" noTextEdit="1"/>
              </p:cNvSpPr>
              <p:nvPr/>
            </p:nvSpPr>
            <p:spPr>
              <a:xfrm>
                <a:off x="3364045" y="5801068"/>
                <a:ext cx="5568287" cy="710194"/>
              </a:xfrm>
              <a:prstGeom prst="rect">
                <a:avLst/>
              </a:prstGeom>
              <a:blipFill rotWithShape="0">
                <a:blip r:embed="rId10"/>
                <a:stretch>
                  <a:fillRect l="-98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53327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250"/>
                                        <p:tgtEl>
                                          <p:spTgt spid="10"/>
                                        </p:tgtEl>
                                      </p:cBhvr>
                                    </p:animEffect>
                                  </p:childTnLst>
                                </p:cTn>
                              </p:par>
                            </p:childTnLst>
                          </p:cTn>
                        </p:par>
                        <p:par>
                          <p:cTn id="13" fill="hold">
                            <p:stCondLst>
                              <p:cond delay="250"/>
                            </p:stCondLst>
                            <p:childTnLst>
                              <p:par>
                                <p:cTn id="14" presetID="16" presetClass="entr" presetSubtype="21"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250"/>
                                        <p:tgtEl>
                                          <p:spTgt spid="12"/>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250"/>
                                        <p:tgtEl>
                                          <p:spTgt spid="13"/>
                                        </p:tgtEl>
                                      </p:cBhvr>
                                    </p:animEffect>
                                  </p:childTnLst>
                                </p:cTn>
                              </p:par>
                            </p:childTnLst>
                          </p:cTn>
                        </p:par>
                        <p:par>
                          <p:cTn id="26" fill="hold">
                            <p:stCondLst>
                              <p:cond delay="250"/>
                            </p:stCondLst>
                            <p:childTnLst>
                              <p:par>
                                <p:cTn id="27" presetID="16" presetClass="entr" presetSubtype="21"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arn(inVertical)">
                                      <p:cBhvr>
                                        <p:cTn id="29" dur="250"/>
                                        <p:tgtEl>
                                          <p:spTgt spid="15"/>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barn(inVertical)">
                                      <p:cBhvr>
                                        <p:cTn id="38" dur="250"/>
                                        <p:tgtEl>
                                          <p:spTgt spid="20"/>
                                        </p:tgtEl>
                                      </p:cBhvr>
                                    </p:animEffect>
                                  </p:childTnLst>
                                </p:cTn>
                              </p:par>
                            </p:childTnLst>
                          </p:cTn>
                        </p:par>
                        <p:par>
                          <p:cTn id="39" fill="hold">
                            <p:stCondLst>
                              <p:cond delay="250"/>
                            </p:stCondLst>
                            <p:childTnLst>
                              <p:par>
                                <p:cTn id="40" presetID="16" presetClass="entr" presetSubtype="21" fill="hold"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arn(inVertical)">
                                      <p:cBhvr>
                                        <p:cTn id="42" dur="250"/>
                                        <p:tgtEl>
                                          <p:spTgt spid="21"/>
                                        </p:tgtEl>
                                      </p:cBhvr>
                                    </p:animEffect>
                                  </p:childTnLst>
                                </p:cTn>
                              </p:par>
                            </p:childTnLst>
                          </p:cTn>
                        </p:par>
                        <p:par>
                          <p:cTn id="43" fill="hold">
                            <p:stCondLst>
                              <p:cond delay="500"/>
                            </p:stCondLst>
                            <p:childTnLst>
                              <p:par>
                                <p:cTn id="44" presetID="10" presetClass="entr" presetSubtype="0" fill="hold" grpId="0" nodeType="after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500"/>
                                        <p:tgtEl>
                                          <p:spTgt spid="37"/>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barn(inVertical)">
                                      <p:cBhvr>
                                        <p:cTn id="51" dur="250"/>
                                        <p:tgtEl>
                                          <p:spTgt spid="17"/>
                                        </p:tgtEl>
                                      </p:cBhvr>
                                    </p:animEffect>
                                  </p:childTnLst>
                                </p:cTn>
                              </p:par>
                            </p:childTnLst>
                          </p:cTn>
                        </p:par>
                        <p:par>
                          <p:cTn id="52" fill="hold">
                            <p:stCondLst>
                              <p:cond delay="250"/>
                            </p:stCondLst>
                            <p:childTnLst>
                              <p:par>
                                <p:cTn id="53" presetID="16" presetClass="entr" presetSubtype="21"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barn(inVertical)">
                                      <p:cBhvr>
                                        <p:cTn id="55" dur="250"/>
                                        <p:tgtEl>
                                          <p:spTgt spid="19"/>
                                        </p:tgtEl>
                                      </p:cBhvr>
                                    </p:animEffect>
                                  </p:childTnLst>
                                </p:cTn>
                              </p:par>
                            </p:childTnLst>
                          </p:cTn>
                        </p:par>
                        <p:par>
                          <p:cTn id="56" fill="hold">
                            <p:stCondLst>
                              <p:cond delay="500"/>
                            </p:stCondLst>
                            <p:childTnLst>
                              <p:par>
                                <p:cTn id="57" presetID="10"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500"/>
                                        <p:tgtEl>
                                          <p:spTgt spid="18"/>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barn(inVertical)">
                                      <p:cBhvr>
                                        <p:cTn id="64" dur="250"/>
                                        <p:tgtEl>
                                          <p:spTgt spid="54"/>
                                        </p:tgtEl>
                                      </p:cBhvr>
                                    </p:animEffect>
                                  </p:childTnLst>
                                </p:cTn>
                              </p:par>
                            </p:childTnLst>
                          </p:cTn>
                        </p:par>
                        <p:par>
                          <p:cTn id="65" fill="hold">
                            <p:stCondLst>
                              <p:cond delay="250"/>
                            </p:stCondLst>
                            <p:childTnLst>
                              <p:par>
                                <p:cTn id="66" presetID="16" presetClass="entr" presetSubtype="21" fill="hold" nodeType="afterEffect">
                                  <p:stCondLst>
                                    <p:cond delay="0"/>
                                  </p:stCondLst>
                                  <p:childTnLst>
                                    <p:set>
                                      <p:cBhvr>
                                        <p:cTn id="67" dur="1" fill="hold">
                                          <p:stCondLst>
                                            <p:cond delay="0"/>
                                          </p:stCondLst>
                                        </p:cTn>
                                        <p:tgtEl>
                                          <p:spTgt spid="55"/>
                                        </p:tgtEl>
                                        <p:attrNameLst>
                                          <p:attrName>style.visibility</p:attrName>
                                        </p:attrNameLst>
                                      </p:cBhvr>
                                      <p:to>
                                        <p:strVal val="visible"/>
                                      </p:to>
                                    </p:set>
                                    <p:animEffect transition="in" filter="barn(inVertical)">
                                      <p:cBhvr>
                                        <p:cTn id="68" dur="250"/>
                                        <p:tgtEl>
                                          <p:spTgt spid="55"/>
                                        </p:tgtEl>
                                      </p:cBhvr>
                                    </p:animEffect>
                                  </p:childTnLst>
                                </p:cTn>
                              </p:par>
                            </p:childTnLst>
                          </p:cTn>
                        </p:par>
                        <p:par>
                          <p:cTn id="69" fill="hold">
                            <p:stCondLst>
                              <p:cond delay="500"/>
                            </p:stCondLst>
                            <p:childTnLst>
                              <p:par>
                                <p:cTn id="70" presetID="10" presetClass="entr" presetSubtype="0" fill="hold" grpId="0" nodeType="afterEffect">
                                  <p:stCondLst>
                                    <p:cond delay="0"/>
                                  </p:stCondLst>
                                  <p:childTnLst>
                                    <p:set>
                                      <p:cBhvr>
                                        <p:cTn id="71" dur="1" fill="hold">
                                          <p:stCondLst>
                                            <p:cond delay="0"/>
                                          </p:stCondLst>
                                        </p:cTn>
                                        <p:tgtEl>
                                          <p:spTgt spid="56"/>
                                        </p:tgtEl>
                                        <p:attrNameLst>
                                          <p:attrName>style.visibility</p:attrName>
                                        </p:attrNameLst>
                                      </p:cBhvr>
                                      <p:to>
                                        <p:strVal val="visible"/>
                                      </p:to>
                                    </p:set>
                                    <p:animEffect transition="in" filter="fade">
                                      <p:cBhvr>
                                        <p:cTn id="72" dur="500"/>
                                        <p:tgtEl>
                                          <p:spTgt spid="56"/>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59"/>
                                        </p:tgtEl>
                                        <p:attrNameLst>
                                          <p:attrName>style.visibility</p:attrName>
                                        </p:attrNameLst>
                                      </p:cBhvr>
                                      <p:to>
                                        <p:strVal val="visible"/>
                                      </p:to>
                                    </p:set>
                                    <p:animEffect transition="in" filter="barn(inVertical)">
                                      <p:cBhvr>
                                        <p:cTn id="77" dur="250"/>
                                        <p:tgtEl>
                                          <p:spTgt spid="59"/>
                                        </p:tgtEl>
                                      </p:cBhvr>
                                    </p:animEffect>
                                  </p:childTnLst>
                                </p:cTn>
                              </p:par>
                            </p:childTnLst>
                          </p:cTn>
                        </p:par>
                        <p:par>
                          <p:cTn id="78" fill="hold">
                            <p:stCondLst>
                              <p:cond delay="250"/>
                            </p:stCondLst>
                            <p:childTnLst>
                              <p:par>
                                <p:cTn id="79" presetID="16" presetClass="entr" presetSubtype="21" fill="hold" nodeType="afterEffect">
                                  <p:stCondLst>
                                    <p:cond delay="0"/>
                                  </p:stCondLst>
                                  <p:childTnLst>
                                    <p:set>
                                      <p:cBhvr>
                                        <p:cTn id="80" dur="1" fill="hold">
                                          <p:stCondLst>
                                            <p:cond delay="0"/>
                                          </p:stCondLst>
                                        </p:cTn>
                                        <p:tgtEl>
                                          <p:spTgt spid="60"/>
                                        </p:tgtEl>
                                        <p:attrNameLst>
                                          <p:attrName>style.visibility</p:attrName>
                                        </p:attrNameLst>
                                      </p:cBhvr>
                                      <p:to>
                                        <p:strVal val="visible"/>
                                      </p:to>
                                    </p:set>
                                    <p:animEffect transition="in" filter="barn(inVertical)">
                                      <p:cBhvr>
                                        <p:cTn id="81" dur="250"/>
                                        <p:tgtEl>
                                          <p:spTgt spid="60"/>
                                        </p:tgtEl>
                                      </p:cBhvr>
                                    </p:animEffect>
                                  </p:childTnLst>
                                </p:cTn>
                              </p:par>
                            </p:childTnLst>
                          </p:cTn>
                        </p:par>
                        <p:par>
                          <p:cTn id="82" fill="hold">
                            <p:stCondLst>
                              <p:cond delay="500"/>
                            </p:stCondLst>
                            <p:childTnLst>
                              <p:par>
                                <p:cTn id="83" presetID="10" presetClass="entr" presetSubtype="0" fill="hold" grpId="0" nodeType="afterEffect">
                                  <p:stCondLst>
                                    <p:cond delay="0"/>
                                  </p:stCondLst>
                                  <p:childTnLst>
                                    <p:set>
                                      <p:cBhvr>
                                        <p:cTn id="84" dur="1" fill="hold">
                                          <p:stCondLst>
                                            <p:cond delay="0"/>
                                          </p:stCondLst>
                                        </p:cTn>
                                        <p:tgtEl>
                                          <p:spTgt spid="61"/>
                                        </p:tgtEl>
                                        <p:attrNameLst>
                                          <p:attrName>style.visibility</p:attrName>
                                        </p:attrNameLst>
                                      </p:cBhvr>
                                      <p:to>
                                        <p:strVal val="visible"/>
                                      </p:to>
                                    </p:set>
                                    <p:animEffect transition="in" filter="fade">
                                      <p:cBhvr>
                                        <p:cTn id="85" dur="500"/>
                                        <p:tgtEl>
                                          <p:spTgt spid="61"/>
                                        </p:tgtEl>
                                      </p:cBhvr>
                                    </p:animEffect>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barn(inVertical)">
                                      <p:cBhvr>
                                        <p:cTn id="90" dur="250"/>
                                        <p:tgtEl>
                                          <p:spTgt spid="27"/>
                                        </p:tgtEl>
                                      </p:cBhvr>
                                    </p:animEffect>
                                  </p:childTnLst>
                                </p:cTn>
                              </p:par>
                            </p:childTnLst>
                          </p:cTn>
                        </p:par>
                        <p:par>
                          <p:cTn id="91" fill="hold">
                            <p:stCondLst>
                              <p:cond delay="250"/>
                            </p:stCondLst>
                            <p:childTnLst>
                              <p:par>
                                <p:cTn id="92" presetID="16" presetClass="entr" presetSubtype="21" fill="hold" nodeType="after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barn(inVertical)">
                                      <p:cBhvr>
                                        <p:cTn id="94" dur="250"/>
                                        <p:tgtEl>
                                          <p:spTgt spid="28"/>
                                        </p:tgtEl>
                                      </p:cBhvr>
                                    </p:animEffect>
                                  </p:childTnLst>
                                </p:cTn>
                              </p:par>
                            </p:childTnLst>
                          </p:cTn>
                        </p:par>
                        <p:par>
                          <p:cTn id="95" fill="hold">
                            <p:stCondLst>
                              <p:cond delay="500"/>
                            </p:stCondLst>
                            <p:childTnLst>
                              <p:par>
                                <p:cTn id="96" presetID="10" presetClass="entr" presetSubtype="0"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500"/>
                                        <p:tgtEl>
                                          <p:spTgt spid="24"/>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45"/>
                                        </p:tgtEl>
                                        <p:attrNameLst>
                                          <p:attrName>style.visibility</p:attrName>
                                        </p:attrNameLst>
                                      </p:cBhvr>
                                      <p:to>
                                        <p:strVal val="visible"/>
                                      </p:to>
                                    </p:set>
                                    <p:animEffect transition="in" filter="fade">
                                      <p:cBhvr>
                                        <p:cTn id="103" dur="500"/>
                                        <p:tgtEl>
                                          <p:spTgt spid="45"/>
                                        </p:tgtEl>
                                      </p:cBhvr>
                                    </p:animEffect>
                                  </p:childTnLst>
                                </p:cTn>
                              </p:par>
                            </p:childTnLst>
                          </p:cTn>
                        </p:par>
                        <p:par>
                          <p:cTn id="104" fill="hold">
                            <p:stCondLst>
                              <p:cond delay="500"/>
                            </p:stCondLst>
                            <p:childTnLst>
                              <p:par>
                                <p:cTn id="105" presetID="10" presetClass="entr" presetSubtype="0"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fade">
                                      <p:cBhvr>
                                        <p:cTn id="10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p:bldP spid="13" grpId="0" animBg="1"/>
      <p:bldP spid="14" grpId="0"/>
      <p:bldP spid="17" grpId="0" animBg="1"/>
      <p:bldP spid="18" grpId="0"/>
      <p:bldP spid="20" grpId="0" animBg="1"/>
      <p:bldP spid="37" grpId="0"/>
      <p:bldP spid="54" grpId="0" animBg="1"/>
      <p:bldP spid="56" grpId="0"/>
      <p:bldP spid="59" grpId="0" animBg="1"/>
      <p:bldP spid="61" grpId="0"/>
      <p:bldP spid="24" grpId="0"/>
      <p:bldP spid="27" grpId="0" animBg="1"/>
      <p:bldP spid="45" grpId="0" animBg="1"/>
      <p:bldP spid="46" grpId="0"/>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System model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12</a:t>
            </a:fld>
            <a:endParaRPr lang="en-US" sz="2800" dirty="0"/>
          </a:p>
        </p:txBody>
      </p:sp>
      <mc:AlternateContent xmlns:mc="http://schemas.openxmlformats.org/markup-compatibility/2006" xmlns:a14="http://schemas.microsoft.com/office/drawing/2010/main">
        <mc:Choice Requires="a14">
          <p:sp>
            <p:nvSpPr>
              <p:cNvPr id="23" name="文本框 22"/>
              <p:cNvSpPr txBox="1"/>
              <p:nvPr/>
            </p:nvSpPr>
            <p:spPr>
              <a:xfrm>
                <a:off x="4975668" y="1141032"/>
                <a:ext cx="5873467" cy="4498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800" b="0" i="1" smtClean="0">
                          <a:latin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ea typeface="Cambria Math" panose="02040503050406030204" pitchFamily="18" charset="0"/>
                        </a:rPr>
                        <m:t>ℛ</m:t>
                      </m:r>
                      <m:r>
                        <a:rPr lang="en-US" altLang="zh-CN" sz="2800" b="0" i="1" smtClean="0">
                          <a:latin typeface="Cambria Math" panose="02040503050406030204" pitchFamily="18" charset="0"/>
                        </a:rPr>
                        <m:t>, (</m:t>
                      </m:r>
                      <m:sSubSup>
                        <m:sSubSupPr>
                          <m:ctrlPr>
                            <a:rPr lang="en-US" altLang="zh-CN" sz="2800" b="0" i="1" smtClean="0">
                              <a:latin typeface="Cambria Math" panose="02040503050406030204" pitchFamily="18" charset="0"/>
                            </a:rPr>
                          </m:ctrlPr>
                        </m:sSubSupPr>
                        <m:e>
                          <m:r>
                            <a:rPr lang="en-US" altLang="zh-CN" sz="2800" b="0" i="1" smtClean="0">
                              <a:latin typeface="Cambria Math" panose="02040503050406030204" pitchFamily="18" charset="0"/>
                            </a:rPr>
                            <m:t>𝑄</m:t>
                          </m:r>
                        </m:e>
                        <m:sub>
                          <m:r>
                            <a:rPr lang="en-US" altLang="zh-CN" sz="2800" b="0" i="1" smtClean="0">
                              <a:latin typeface="Cambria Math" panose="02040503050406030204" pitchFamily="18" charset="0"/>
                            </a:rPr>
                            <m:t>𝑛</m:t>
                          </m:r>
                        </m:sub>
                        <m:sup>
                          <m:r>
                            <a:rPr lang="en-US" altLang="zh-CN" sz="2800" b="0" i="1" smtClean="0">
                              <a:latin typeface="Cambria Math" panose="02040503050406030204" pitchFamily="18" charset="0"/>
                            </a:rPr>
                            <m:t>𝑟</m:t>
                          </m:r>
                        </m:sup>
                      </m:sSubSup>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𝑟</m:t>
                          </m:r>
                          <m:r>
                            <a:rPr lang="en-US" altLang="zh-CN" sz="2800" b="0" i="1" smtClean="0">
                              <a:latin typeface="Cambria Math" panose="02040503050406030204" pitchFamily="18" charset="0"/>
                              <a:ea typeface="Cambria Math" panose="02040503050406030204" pitchFamily="18" charset="0"/>
                            </a:rPr>
                            <m:t>∈</m:t>
                          </m:r>
                          <m:r>
                            <a:rPr lang="en-US" altLang="zh-CN" sz="2800" i="1">
                              <a:latin typeface="Cambria Math" panose="02040503050406030204" pitchFamily="18" charset="0"/>
                              <a:ea typeface="Cambria Math" panose="02040503050406030204" pitchFamily="18" charset="0"/>
                            </a:rPr>
                            <m:t>ℛ</m:t>
                          </m:r>
                        </m:sub>
                      </m:sSub>
                      <m:r>
                        <a:rPr lang="en-US" altLang="zh-CN" sz="2800" b="0" i="1" smtClean="0">
                          <a:latin typeface="Cambria Math" panose="02040503050406030204" pitchFamily="18" charset="0"/>
                        </a:rPr>
                        <m:t>, (</m:t>
                      </m:r>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𝐷</m:t>
                          </m:r>
                        </m:e>
                        <m:sub>
                          <m:r>
                            <a:rPr lang="en-US" altLang="zh-CN" sz="2800" b="0" i="1" smtClean="0">
                              <a:latin typeface="Cambria Math" panose="02040503050406030204" pitchFamily="18" charset="0"/>
                            </a:rPr>
                            <m:t>𝑛</m:t>
                          </m:r>
                        </m:sub>
                      </m:sSub>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sub>
                      </m:sSub>
                      <m:r>
                        <a:rPr lang="en-US" altLang="zh-CN" sz="2800" b="0" i="1" smtClean="0">
                          <a:latin typeface="Cambria Math" panose="02040503050406030204" pitchFamily="18" charset="0"/>
                        </a:rPr>
                        <m:t>, </m:t>
                      </m:r>
                      <m:r>
                        <a:rPr lang="zh-CN" altLang="en-US" sz="2800" i="1">
                          <a:latin typeface="Cambria Math" panose="02040503050406030204" pitchFamily="18" charset="0"/>
                        </a:rPr>
                        <m:t>𝒢</m:t>
                      </m:r>
                      <m:r>
                        <a:rPr lang="en-US" altLang="zh-CN" sz="2800" b="0" i="1" smtClean="0">
                          <a:latin typeface="Cambria Math" panose="02040503050406030204" pitchFamily="18" charset="0"/>
                        </a:rPr>
                        <m:t>, </m:t>
                      </m:r>
                      <m:r>
                        <a:rPr lang="zh-CN" altLang="en-US" sz="2800" i="1">
                          <a:latin typeface="Cambria Math" panose="02040503050406030204" pitchFamily="18" charset="0"/>
                        </a:rPr>
                        <m:t>𝐾</m:t>
                      </m:r>
                      <m:r>
                        <a:rPr lang="en-US" altLang="zh-CN" sz="2800" b="0" i="1" smtClean="0">
                          <a:latin typeface="Cambria Math" panose="02040503050406030204" pitchFamily="18" charset="0"/>
                        </a:rPr>
                        <m:t>,</m:t>
                      </m:r>
                      <m:r>
                        <a:rPr lang="zh-CN" altLang="en-US" sz="2800" b="0" i="1" smtClean="0">
                          <a:latin typeface="Cambria Math" panose="02040503050406030204" pitchFamily="18" charset="0"/>
                        </a:rPr>
                        <m:t>𝒜</m:t>
                      </m:r>
                      <m:r>
                        <a:rPr lang="en-US" altLang="zh-CN" sz="2800" b="0" i="1" smtClean="0">
                          <a:latin typeface="Cambria Math" panose="02040503050406030204" pitchFamily="18" charset="0"/>
                          <a:ea typeface="Cambria Math" panose="02040503050406030204" pitchFamily="18" charset="0"/>
                        </a:rPr>
                        <m:t>)</m:t>
                      </m:r>
                    </m:oMath>
                  </m:oMathPara>
                </a14:m>
                <a:endParaRPr lang="zh-CN" altLang="en-US" sz="2800" dirty="0"/>
              </a:p>
            </p:txBody>
          </p:sp>
        </mc:Choice>
        <mc:Fallback xmlns="">
          <p:sp>
            <p:nvSpPr>
              <p:cNvPr id="23" name="文本框 22"/>
              <p:cNvSpPr txBox="1">
                <a:spLocks noRot="1" noChangeAspect="1" noMove="1" noResize="1" noEditPoints="1" noAdjustHandles="1" noChangeArrowheads="1" noChangeShapeType="1" noTextEdit="1"/>
              </p:cNvSpPr>
              <p:nvPr/>
            </p:nvSpPr>
            <p:spPr>
              <a:xfrm>
                <a:off x="4975668" y="1141032"/>
                <a:ext cx="5873467" cy="449803"/>
              </a:xfrm>
              <a:prstGeom prst="rect">
                <a:avLst/>
              </a:prstGeom>
              <a:blipFill rotWithShape="0">
                <a:blip r:embed="rId3"/>
                <a:stretch>
                  <a:fillRect/>
                </a:stretch>
              </a:blipFill>
            </p:spPr>
            <p:txBody>
              <a:bodyPr/>
              <a:lstStyle/>
              <a:p>
                <a:r>
                  <a:rPr lang="zh-CN" altLang="en-US">
                    <a:noFill/>
                  </a:rPr>
                  <a:t> </a:t>
                </a:r>
              </a:p>
            </p:txBody>
          </p:sp>
        </mc:Fallback>
      </mc:AlternateContent>
      <p:grpSp>
        <p:nvGrpSpPr>
          <p:cNvPr id="32" name="组合 31"/>
          <p:cNvGrpSpPr/>
          <p:nvPr/>
        </p:nvGrpSpPr>
        <p:grpSpPr>
          <a:xfrm>
            <a:off x="1192304" y="3844857"/>
            <a:ext cx="2142565" cy="1281954"/>
            <a:chOff x="1008529" y="2286000"/>
            <a:chExt cx="2142565" cy="1281954"/>
          </a:xfrm>
        </p:grpSpPr>
        <p:sp>
          <p:nvSpPr>
            <p:cNvPr id="25" name="椭圆 24"/>
            <p:cNvSpPr/>
            <p:nvPr/>
          </p:nvSpPr>
          <p:spPr>
            <a:xfrm>
              <a:off x="1008529" y="3164542"/>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2</a:t>
              </a:r>
              <a:endParaRPr lang="zh-CN" altLang="en-US" dirty="0">
                <a:solidFill>
                  <a:schemeClr val="bg1"/>
                </a:solidFill>
              </a:endParaRPr>
            </a:p>
          </p:txBody>
        </p:sp>
        <p:grpSp>
          <p:nvGrpSpPr>
            <p:cNvPr id="31" name="组合 30"/>
            <p:cNvGrpSpPr/>
            <p:nvPr/>
          </p:nvGrpSpPr>
          <p:grpSpPr>
            <a:xfrm>
              <a:off x="1008529" y="2286000"/>
              <a:ext cx="2142565" cy="937620"/>
              <a:chOff x="1008529" y="2286000"/>
              <a:chExt cx="2142565" cy="937620"/>
            </a:xfrm>
          </p:grpSpPr>
          <p:sp>
            <p:nvSpPr>
              <p:cNvPr id="3" name="椭圆 2"/>
              <p:cNvSpPr/>
              <p:nvPr/>
            </p:nvSpPr>
            <p:spPr>
              <a:xfrm>
                <a:off x="1008529" y="2286000"/>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1</a:t>
                </a:r>
                <a:endParaRPr lang="zh-CN" altLang="en-US" dirty="0">
                  <a:solidFill>
                    <a:schemeClr val="bg1"/>
                  </a:solidFill>
                </a:endParaRPr>
              </a:p>
            </p:txBody>
          </p:sp>
          <p:sp>
            <p:nvSpPr>
              <p:cNvPr id="26" name="椭圆 25"/>
              <p:cNvSpPr/>
              <p:nvPr/>
            </p:nvSpPr>
            <p:spPr>
              <a:xfrm>
                <a:off x="1873623" y="2698377"/>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3</a:t>
                </a:r>
                <a:endParaRPr lang="zh-CN" altLang="en-US" dirty="0">
                  <a:solidFill>
                    <a:schemeClr val="bg1"/>
                  </a:solidFill>
                </a:endParaRPr>
              </a:p>
            </p:txBody>
          </p:sp>
          <p:sp>
            <p:nvSpPr>
              <p:cNvPr id="27" name="椭圆 26"/>
              <p:cNvSpPr/>
              <p:nvPr/>
            </p:nvSpPr>
            <p:spPr>
              <a:xfrm>
                <a:off x="2747682" y="2702859"/>
                <a:ext cx="403412" cy="403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4</a:t>
                </a:r>
                <a:endParaRPr lang="zh-CN" altLang="en-US" dirty="0">
                  <a:solidFill>
                    <a:schemeClr val="bg1"/>
                  </a:solidFill>
                </a:endParaRPr>
              </a:p>
            </p:txBody>
          </p:sp>
          <p:cxnSp>
            <p:nvCxnSpPr>
              <p:cNvPr id="6" name="直接连接符 5"/>
              <p:cNvCxnSpPr>
                <a:stCxn id="3" idx="4"/>
                <a:endCxn id="25" idx="0"/>
              </p:cNvCxnSpPr>
              <p:nvPr/>
            </p:nvCxnSpPr>
            <p:spPr>
              <a:xfrm>
                <a:off x="1210235" y="2689412"/>
                <a:ext cx="0" cy="4751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a:stCxn id="3" idx="5"/>
                <a:endCxn id="26" idx="2"/>
              </p:cNvCxnSpPr>
              <p:nvPr/>
            </p:nvCxnSpPr>
            <p:spPr>
              <a:xfrm>
                <a:off x="1352863" y="2630334"/>
                <a:ext cx="520760" cy="269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接连接符 23"/>
              <p:cNvCxnSpPr>
                <a:stCxn id="25" idx="7"/>
                <a:endCxn id="26" idx="2"/>
              </p:cNvCxnSpPr>
              <p:nvPr/>
            </p:nvCxnSpPr>
            <p:spPr>
              <a:xfrm flipV="1">
                <a:off x="1352863" y="2900083"/>
                <a:ext cx="520760" cy="3235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a:stCxn id="26" idx="6"/>
                <a:endCxn id="27" idx="2"/>
              </p:cNvCxnSpPr>
              <p:nvPr/>
            </p:nvCxnSpPr>
            <p:spPr>
              <a:xfrm>
                <a:off x="2277035" y="2900083"/>
                <a:ext cx="470647" cy="4482"/>
              </a:xfrm>
              <a:prstGeom prst="line">
                <a:avLst/>
              </a:prstGeom>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30" name="矩形 29"/>
              <p:cNvSpPr/>
              <p:nvPr/>
            </p:nvSpPr>
            <p:spPr>
              <a:xfrm>
                <a:off x="846661" y="1736833"/>
                <a:ext cx="190071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fr-FR" sz="2800" i="1" smtClean="0">
                          <a:solidFill>
                            <a:schemeClr val="tx1"/>
                          </a:solidFill>
                          <a:latin typeface="Cambria Math" panose="02040503050406030204" pitchFamily="18" charset="0"/>
                        </a:rPr>
                        <m:t>𝒢</m:t>
                      </m:r>
                      <m:r>
                        <a:rPr lang="fr-FR" altLang="zh-CN" sz="2800" i="1">
                          <a:solidFill>
                            <a:schemeClr val="tx1"/>
                          </a:solidFill>
                          <a:latin typeface="Cambria Math" panose="02040503050406030204" pitchFamily="18" charset="0"/>
                        </a:rPr>
                        <m:t>=</m:t>
                      </m:r>
                      <m:d>
                        <m:dPr>
                          <m:ctrlPr>
                            <a:rPr lang="fr-FR" altLang="zh-CN" sz="2800" i="1">
                              <a:solidFill>
                                <a:schemeClr val="tx1"/>
                              </a:solidFill>
                              <a:latin typeface="Cambria Math" panose="02040503050406030204" pitchFamily="18" charset="0"/>
                            </a:rPr>
                          </m:ctrlPr>
                        </m:dPr>
                        <m:e>
                          <m:r>
                            <a:rPr lang="zh-CN" altLang="fr-FR" sz="2800" i="1">
                              <a:solidFill>
                                <a:schemeClr val="tx1"/>
                              </a:solidFill>
                              <a:latin typeface="Cambria Math" panose="02040503050406030204" pitchFamily="18" charset="0"/>
                            </a:rPr>
                            <m:t>𝑁</m:t>
                          </m:r>
                          <m:r>
                            <a:rPr lang="fr-FR" altLang="zh-CN" sz="2800" i="1">
                              <a:solidFill>
                                <a:schemeClr val="tx1"/>
                              </a:solidFill>
                              <a:latin typeface="Cambria Math" panose="02040503050406030204" pitchFamily="18" charset="0"/>
                            </a:rPr>
                            <m:t>,</m:t>
                          </m:r>
                          <m:r>
                            <a:rPr lang="zh-CN" altLang="fr-FR" sz="2800" i="1">
                              <a:solidFill>
                                <a:schemeClr val="tx1"/>
                              </a:solidFill>
                              <a:latin typeface="Cambria Math" panose="02040503050406030204" pitchFamily="18" charset="0"/>
                            </a:rPr>
                            <m:t>𝐸</m:t>
                          </m:r>
                        </m:e>
                      </m:d>
                    </m:oMath>
                  </m:oMathPara>
                </a14:m>
                <a:endParaRPr lang="zh-CN" altLang="en-US" sz="2800" dirty="0">
                  <a:solidFill>
                    <a:schemeClr val="tx1"/>
                  </a:solidFill>
                </a:endParaRPr>
              </a:p>
            </p:txBody>
          </p:sp>
        </mc:Choice>
        <mc:Fallback xmlns="">
          <p:sp>
            <p:nvSpPr>
              <p:cNvPr id="30" name="矩形 29"/>
              <p:cNvSpPr>
                <a:spLocks noRot="1" noChangeAspect="1" noMove="1" noResize="1" noEditPoints="1" noAdjustHandles="1" noChangeArrowheads="1" noChangeShapeType="1" noTextEdit="1"/>
              </p:cNvSpPr>
              <p:nvPr/>
            </p:nvSpPr>
            <p:spPr>
              <a:xfrm>
                <a:off x="846661" y="1736833"/>
                <a:ext cx="1900713" cy="523220"/>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3" name="文本框 32"/>
              <p:cNvSpPr txBox="1"/>
              <p:nvPr/>
            </p:nvSpPr>
            <p:spPr>
              <a:xfrm>
                <a:off x="3133163" y="2473645"/>
                <a:ext cx="6485752" cy="1200329"/>
              </a:xfrm>
              <a:prstGeom prst="rect">
                <a:avLst/>
              </a:prstGeom>
              <a:noFill/>
            </p:spPr>
            <p:txBody>
              <a:bodyPr wrap="square" rtlCol="0">
                <a:spAutoFit/>
              </a:bodyPr>
              <a:lstStyle/>
              <a:p>
                <a14:m>
                  <m:oMath xmlns:m="http://schemas.openxmlformats.org/officeDocument/2006/math">
                    <m:r>
                      <a:rPr lang="en-US" altLang="zh-CN" sz="2400" b="0" i="1" smtClean="0">
                        <a:latin typeface="Cambria Math" panose="02040503050406030204" pitchFamily="18" charset="0"/>
                      </a:rPr>
                      <m:t>𝑁</m:t>
                    </m:r>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𝑛</m:t>
                        </m:r>
                      </m:e>
                    </m:d>
                    <m:r>
                      <a:rPr lang="en-US" altLang="zh-CN" sz="2400" b="0" i="1" smtClean="0">
                        <a:latin typeface="Cambria Math" panose="02040503050406030204" pitchFamily="18" charset="0"/>
                      </a:rPr>
                      <m:t>:</m:t>
                    </m:r>
                  </m:oMath>
                </a14:m>
                <a:r>
                  <a:rPr lang="zh-CN" altLang="en-US" sz="2400" dirty="0" smtClean="0"/>
                  <a:t> </a:t>
                </a:r>
                <a:r>
                  <a:rPr lang="en-US" altLang="zh-CN" sz="2400" dirty="0" smtClean="0"/>
                  <a:t>the neighbor of node </a:t>
                </a:r>
                <a14:m>
                  <m:oMath xmlns:m="http://schemas.openxmlformats.org/officeDocument/2006/math">
                    <m:r>
                      <a:rPr lang="en-US" altLang="zh-CN" sz="2400" b="0" i="1" smtClean="0">
                        <a:latin typeface="Cambria Math" panose="02040503050406030204" pitchFamily="18" charset="0"/>
                      </a:rPr>
                      <m:t>𝑛</m:t>
                    </m:r>
                  </m:oMath>
                </a14:m>
                <a:r>
                  <a:rPr lang="en-US" altLang="zh-CN" sz="2400" dirty="0" smtClean="0"/>
                  <a:t>, who will interfere with node </a:t>
                </a:r>
                <a14:m>
                  <m:oMath xmlns:m="http://schemas.openxmlformats.org/officeDocument/2006/math">
                    <m:r>
                      <a:rPr lang="en-US" altLang="zh-CN" sz="2400" i="1">
                        <a:latin typeface="Cambria Math" panose="02040503050406030204" pitchFamily="18" charset="0"/>
                      </a:rPr>
                      <m:t>𝑖</m:t>
                    </m:r>
                  </m:oMath>
                </a14:m>
                <a:r>
                  <a:rPr lang="zh-CN" altLang="en-US" sz="2400" dirty="0" smtClean="0"/>
                  <a:t> </a:t>
                </a:r>
                <a:r>
                  <a:rPr lang="en-US" altLang="zh-CN" sz="2400" dirty="0" smtClean="0"/>
                  <a:t>if they collect the same resource</a:t>
                </a:r>
                <a:endParaRPr lang="zh-CN" altLang="en-US" sz="2400" dirty="0"/>
              </a:p>
            </p:txBody>
          </p:sp>
        </mc:Choice>
        <mc:Fallback xmlns="">
          <p:sp>
            <p:nvSpPr>
              <p:cNvPr id="33" name="文本框 32"/>
              <p:cNvSpPr txBox="1">
                <a:spLocks noRot="1" noChangeAspect="1" noMove="1" noResize="1" noEditPoints="1" noAdjustHandles="1" noChangeArrowheads="1" noChangeShapeType="1" noTextEdit="1"/>
              </p:cNvSpPr>
              <p:nvPr/>
            </p:nvSpPr>
            <p:spPr>
              <a:xfrm>
                <a:off x="3133163" y="2473645"/>
                <a:ext cx="6485752" cy="1200329"/>
              </a:xfrm>
              <a:prstGeom prst="rect">
                <a:avLst/>
              </a:prstGeom>
              <a:blipFill rotWithShape="0">
                <a:blip r:embed="rId5"/>
                <a:stretch>
                  <a:fillRect l="-1504" t="-3553" b="-10660"/>
                </a:stretch>
              </a:blipFill>
            </p:spPr>
            <p:txBody>
              <a:bodyPr/>
              <a:lstStyle/>
              <a:p>
                <a:r>
                  <a:rPr lang="zh-CN" altLang="en-US">
                    <a:noFill/>
                  </a:rPr>
                  <a:t> </a:t>
                </a:r>
              </a:p>
            </p:txBody>
          </p:sp>
        </mc:Fallback>
      </mc:AlternateContent>
      <p:sp>
        <p:nvSpPr>
          <p:cNvPr id="34" name="文本框 33"/>
          <p:cNvSpPr txBox="1"/>
          <p:nvPr/>
        </p:nvSpPr>
        <p:spPr>
          <a:xfrm>
            <a:off x="3805516" y="4217219"/>
            <a:ext cx="4695486" cy="707886"/>
          </a:xfrm>
          <a:prstGeom prst="rect">
            <a:avLst/>
          </a:prstGeom>
          <a:noFill/>
        </p:spPr>
        <p:txBody>
          <a:bodyPr wrap="square" rtlCol="0">
            <a:spAutoFit/>
          </a:bodyPr>
          <a:lstStyle/>
          <a:p>
            <a:r>
              <a:rPr lang="en-US" altLang="zh-CN" sz="2000" dirty="0" smtClean="0"/>
              <a:t>Node 3 and 2 are the neighbors of node 1 while node 4 is not.</a:t>
            </a:r>
            <a:endParaRPr lang="zh-CN" altLang="en-US" sz="2000" dirty="0"/>
          </a:p>
        </p:txBody>
      </p:sp>
    </p:spTree>
    <p:extLst>
      <p:ext uri="{BB962C8B-B14F-4D97-AF65-F5344CB8AC3E}">
        <p14:creationId xmlns:p14="http://schemas.microsoft.com/office/powerpoint/2010/main" val="2067540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30" grpId="0"/>
      <p:bldP spid="33" grpId="0"/>
      <p:bldP spid="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System model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13</a:t>
            </a:fld>
            <a:endParaRPr lang="en-US" sz="2800" dirty="0"/>
          </a:p>
        </p:txBody>
      </p:sp>
      <mc:AlternateContent xmlns:mc="http://schemas.openxmlformats.org/markup-compatibility/2006" xmlns:a14="http://schemas.microsoft.com/office/drawing/2010/main">
        <mc:Choice Requires="a14">
          <p:sp>
            <p:nvSpPr>
              <p:cNvPr id="23" name="文本框 22"/>
              <p:cNvSpPr txBox="1"/>
              <p:nvPr/>
            </p:nvSpPr>
            <p:spPr>
              <a:xfrm>
                <a:off x="4975668" y="1141032"/>
                <a:ext cx="5873467" cy="4498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800" b="0" i="1" smtClean="0">
                          <a:latin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ea typeface="Cambria Math" panose="02040503050406030204" pitchFamily="18" charset="0"/>
                        </a:rPr>
                        <m:t>ℛ</m:t>
                      </m:r>
                      <m:r>
                        <a:rPr lang="en-US" altLang="zh-CN" sz="2800" b="0" i="1" smtClean="0">
                          <a:latin typeface="Cambria Math" panose="02040503050406030204" pitchFamily="18" charset="0"/>
                        </a:rPr>
                        <m:t>, (</m:t>
                      </m:r>
                      <m:sSubSup>
                        <m:sSubSupPr>
                          <m:ctrlPr>
                            <a:rPr lang="en-US" altLang="zh-CN" sz="2800" b="0" i="1" smtClean="0">
                              <a:latin typeface="Cambria Math" panose="02040503050406030204" pitchFamily="18" charset="0"/>
                            </a:rPr>
                          </m:ctrlPr>
                        </m:sSubSupPr>
                        <m:e>
                          <m:r>
                            <a:rPr lang="en-US" altLang="zh-CN" sz="2800" b="0" i="1" smtClean="0">
                              <a:latin typeface="Cambria Math" panose="02040503050406030204" pitchFamily="18" charset="0"/>
                            </a:rPr>
                            <m:t>𝑄</m:t>
                          </m:r>
                        </m:e>
                        <m:sub>
                          <m:r>
                            <a:rPr lang="en-US" altLang="zh-CN" sz="2800" b="0" i="1" smtClean="0">
                              <a:latin typeface="Cambria Math" panose="02040503050406030204" pitchFamily="18" charset="0"/>
                            </a:rPr>
                            <m:t>𝑛</m:t>
                          </m:r>
                        </m:sub>
                        <m:sup>
                          <m:r>
                            <a:rPr lang="en-US" altLang="zh-CN" sz="2800" b="0" i="1" smtClean="0">
                              <a:latin typeface="Cambria Math" panose="02040503050406030204" pitchFamily="18" charset="0"/>
                            </a:rPr>
                            <m:t>𝑟</m:t>
                          </m:r>
                        </m:sup>
                      </m:sSubSup>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𝑟</m:t>
                          </m:r>
                          <m:r>
                            <a:rPr lang="en-US" altLang="zh-CN" sz="2800" b="0" i="1" smtClean="0">
                              <a:latin typeface="Cambria Math" panose="02040503050406030204" pitchFamily="18" charset="0"/>
                              <a:ea typeface="Cambria Math" panose="02040503050406030204" pitchFamily="18" charset="0"/>
                            </a:rPr>
                            <m:t>∈</m:t>
                          </m:r>
                          <m:r>
                            <a:rPr lang="en-US" altLang="zh-CN" sz="2800" i="1">
                              <a:latin typeface="Cambria Math" panose="02040503050406030204" pitchFamily="18" charset="0"/>
                              <a:ea typeface="Cambria Math" panose="02040503050406030204" pitchFamily="18" charset="0"/>
                            </a:rPr>
                            <m:t>ℛ</m:t>
                          </m:r>
                        </m:sub>
                      </m:sSub>
                      <m:r>
                        <a:rPr lang="en-US" altLang="zh-CN" sz="2800" b="0" i="1" smtClean="0">
                          <a:latin typeface="Cambria Math" panose="02040503050406030204" pitchFamily="18" charset="0"/>
                        </a:rPr>
                        <m:t>, (</m:t>
                      </m:r>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𝐷</m:t>
                          </m:r>
                        </m:e>
                        <m:sub>
                          <m:r>
                            <a:rPr lang="en-US" altLang="zh-CN" sz="2800" b="0" i="1" smtClean="0">
                              <a:latin typeface="Cambria Math" panose="02040503050406030204" pitchFamily="18" charset="0"/>
                            </a:rPr>
                            <m:t>𝑛</m:t>
                          </m:r>
                        </m:sub>
                      </m:sSub>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sub>
                      </m:sSub>
                      <m:r>
                        <a:rPr lang="en-US" altLang="zh-CN" sz="2800" b="0" i="1" smtClean="0">
                          <a:latin typeface="Cambria Math" panose="02040503050406030204" pitchFamily="18" charset="0"/>
                        </a:rPr>
                        <m:t>, </m:t>
                      </m:r>
                      <m:r>
                        <a:rPr lang="zh-CN" altLang="en-US" sz="2800" i="1">
                          <a:latin typeface="Cambria Math" panose="02040503050406030204" pitchFamily="18" charset="0"/>
                        </a:rPr>
                        <m:t>𝒢</m:t>
                      </m:r>
                      <m:r>
                        <a:rPr lang="en-US" altLang="zh-CN" sz="2800" b="0" i="1" smtClean="0">
                          <a:latin typeface="Cambria Math" panose="02040503050406030204" pitchFamily="18" charset="0"/>
                        </a:rPr>
                        <m:t>, </m:t>
                      </m:r>
                      <m:r>
                        <a:rPr lang="zh-CN" altLang="en-US" sz="2800" i="1">
                          <a:latin typeface="Cambria Math" panose="02040503050406030204" pitchFamily="18" charset="0"/>
                        </a:rPr>
                        <m:t>𝐾</m:t>
                      </m:r>
                      <m:r>
                        <a:rPr lang="en-US" altLang="zh-CN" sz="2800" b="0" i="1" smtClean="0">
                          <a:latin typeface="Cambria Math" panose="02040503050406030204" pitchFamily="18" charset="0"/>
                        </a:rPr>
                        <m:t>,</m:t>
                      </m:r>
                      <m:r>
                        <a:rPr lang="zh-CN" altLang="en-US" sz="2800" b="0" i="1" smtClean="0">
                          <a:latin typeface="Cambria Math" panose="02040503050406030204" pitchFamily="18" charset="0"/>
                        </a:rPr>
                        <m:t>𝒜</m:t>
                      </m:r>
                      <m:r>
                        <a:rPr lang="en-US" altLang="zh-CN" sz="2800" b="0" i="1" smtClean="0">
                          <a:latin typeface="Cambria Math" panose="02040503050406030204" pitchFamily="18" charset="0"/>
                          <a:ea typeface="Cambria Math" panose="02040503050406030204" pitchFamily="18" charset="0"/>
                        </a:rPr>
                        <m:t>)</m:t>
                      </m:r>
                    </m:oMath>
                  </m:oMathPara>
                </a14:m>
                <a:endParaRPr lang="zh-CN" altLang="en-US" sz="2800" dirty="0"/>
              </a:p>
            </p:txBody>
          </p:sp>
        </mc:Choice>
        <mc:Fallback xmlns="">
          <p:sp>
            <p:nvSpPr>
              <p:cNvPr id="23" name="文本框 22"/>
              <p:cNvSpPr txBox="1">
                <a:spLocks noRot="1" noChangeAspect="1" noMove="1" noResize="1" noEditPoints="1" noAdjustHandles="1" noChangeArrowheads="1" noChangeShapeType="1" noTextEdit="1"/>
              </p:cNvSpPr>
              <p:nvPr/>
            </p:nvSpPr>
            <p:spPr>
              <a:xfrm>
                <a:off x="4975668" y="1141032"/>
                <a:ext cx="5873467" cy="449803"/>
              </a:xfrm>
              <a:prstGeom prst="rect">
                <a:avLst/>
              </a:prstGeom>
              <a:blipFill rotWithShape="0">
                <a:blip r:embed="rId3"/>
                <a:stretch>
                  <a:fillRect/>
                </a:stretch>
              </a:blipFill>
            </p:spPr>
            <p:txBody>
              <a:bodyPr/>
              <a:lstStyle/>
              <a:p>
                <a:r>
                  <a:rPr lang="zh-CN" altLang="en-US">
                    <a:noFill/>
                  </a:rPr>
                  <a:t> </a:t>
                </a:r>
              </a:p>
            </p:txBody>
          </p:sp>
        </mc:Fallback>
      </mc:AlternateContent>
      <p:grpSp>
        <p:nvGrpSpPr>
          <p:cNvPr id="22" name="组合 21"/>
          <p:cNvGrpSpPr/>
          <p:nvPr/>
        </p:nvGrpSpPr>
        <p:grpSpPr>
          <a:xfrm>
            <a:off x="2030506" y="2710389"/>
            <a:ext cx="3993776" cy="3307976"/>
            <a:chOff x="1828800" y="1492624"/>
            <a:chExt cx="3993776" cy="3307976"/>
          </a:xfrm>
        </p:grpSpPr>
        <p:cxnSp>
          <p:nvCxnSpPr>
            <p:cNvPr id="7" name="直接箭头连接符 6"/>
            <p:cNvCxnSpPr/>
            <p:nvPr/>
          </p:nvCxnSpPr>
          <p:spPr>
            <a:xfrm>
              <a:off x="1842247" y="4800600"/>
              <a:ext cx="39803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1842247" y="1492624"/>
              <a:ext cx="0" cy="3307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任意多边形 20"/>
            <p:cNvSpPr/>
            <p:nvPr/>
          </p:nvSpPr>
          <p:spPr>
            <a:xfrm>
              <a:off x="1828800" y="2097741"/>
              <a:ext cx="3550024" cy="2702859"/>
            </a:xfrm>
            <a:custGeom>
              <a:avLst/>
              <a:gdLst>
                <a:gd name="connsiteX0" fmla="*/ 0 w 3539264"/>
                <a:gd name="connsiteY0" fmla="*/ 0 h 2781928"/>
                <a:gd name="connsiteX1" fmla="*/ 1183341 w 3539264"/>
                <a:gd name="connsiteY1" fmla="*/ 336177 h 2781928"/>
                <a:gd name="connsiteX2" fmla="*/ 1976718 w 3539264"/>
                <a:gd name="connsiteY2" fmla="*/ 1990165 h 2781928"/>
                <a:gd name="connsiteX3" fmla="*/ 3402106 w 3539264"/>
                <a:gd name="connsiteY3" fmla="*/ 2716306 h 2781928"/>
                <a:gd name="connsiteX4" fmla="*/ 3402106 w 3539264"/>
                <a:gd name="connsiteY4" fmla="*/ 2702859 h 2781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9264" h="2781928">
                  <a:moveTo>
                    <a:pt x="0" y="0"/>
                  </a:moveTo>
                  <a:cubicBezTo>
                    <a:pt x="426944" y="2241"/>
                    <a:pt x="853888" y="4483"/>
                    <a:pt x="1183341" y="336177"/>
                  </a:cubicBezTo>
                  <a:cubicBezTo>
                    <a:pt x="1512794" y="667871"/>
                    <a:pt x="1606924" y="1593477"/>
                    <a:pt x="1976718" y="1990165"/>
                  </a:cubicBezTo>
                  <a:cubicBezTo>
                    <a:pt x="2346512" y="2386853"/>
                    <a:pt x="3164541" y="2597524"/>
                    <a:pt x="3402106" y="2716306"/>
                  </a:cubicBezTo>
                  <a:cubicBezTo>
                    <a:pt x="3639671" y="2835088"/>
                    <a:pt x="3520888" y="2768973"/>
                    <a:pt x="3402106" y="270285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文本框 27"/>
          <p:cNvSpPr txBox="1"/>
          <p:nvPr/>
        </p:nvSpPr>
        <p:spPr>
          <a:xfrm>
            <a:off x="1295899" y="2510334"/>
            <a:ext cx="748054" cy="400110"/>
          </a:xfrm>
          <a:prstGeom prst="rect">
            <a:avLst/>
          </a:prstGeom>
          <a:noFill/>
        </p:spPr>
        <p:txBody>
          <a:bodyPr wrap="square" rtlCol="0">
            <a:spAutoFit/>
          </a:bodyPr>
          <a:lstStyle/>
          <a:p>
            <a:r>
              <a:rPr lang="en-US" altLang="zh-CN" sz="2000" dirty="0" smtClean="0">
                <a:solidFill>
                  <a:schemeClr val="accent1"/>
                </a:solidFill>
              </a:rPr>
              <a:t>QoS</a:t>
            </a:r>
            <a:endParaRPr lang="zh-CN" altLang="en-US" sz="2000" dirty="0">
              <a:solidFill>
                <a:schemeClr val="accent1"/>
              </a:solidFill>
            </a:endParaRPr>
          </a:p>
        </p:txBody>
      </p:sp>
      <mc:AlternateContent xmlns:mc="http://schemas.openxmlformats.org/markup-compatibility/2006" xmlns:a14="http://schemas.microsoft.com/office/drawing/2010/main">
        <mc:Choice Requires="a14">
          <p:sp>
            <p:nvSpPr>
              <p:cNvPr id="3" name="矩形 2"/>
              <p:cNvSpPr/>
              <p:nvPr/>
            </p:nvSpPr>
            <p:spPr>
              <a:xfrm>
                <a:off x="869420" y="1589644"/>
                <a:ext cx="2176750" cy="5421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2800" i="1" smtClean="0">
                          <a:latin typeface="Cambria Math" panose="02040503050406030204" pitchFamily="18" charset="0"/>
                        </a:rPr>
                        <m:t>(</m:t>
                      </m:r>
                      <m:sSubSup>
                        <m:sSubSupPr>
                          <m:ctrlPr>
                            <a:rPr lang="en-US" altLang="zh-CN" sz="2800" i="1">
                              <a:latin typeface="Cambria Math" panose="02040503050406030204" pitchFamily="18" charset="0"/>
                            </a:rPr>
                          </m:ctrlPr>
                        </m:sSubSupPr>
                        <m:e>
                          <m:r>
                            <a:rPr lang="en-US" altLang="zh-CN" sz="2800" i="1">
                              <a:latin typeface="Cambria Math" panose="02040503050406030204" pitchFamily="18" charset="0"/>
                            </a:rPr>
                            <m:t>𝑄</m:t>
                          </m:r>
                        </m:e>
                        <m:sub>
                          <m:r>
                            <a:rPr lang="en-US" altLang="zh-CN" sz="2800" i="1">
                              <a:latin typeface="Cambria Math" panose="02040503050406030204" pitchFamily="18" charset="0"/>
                            </a:rPr>
                            <m:t>𝑛</m:t>
                          </m:r>
                        </m:sub>
                        <m:sup>
                          <m:r>
                            <a:rPr lang="en-US" altLang="zh-CN" sz="2800" b="0" i="1" smtClean="0">
                              <a:latin typeface="Cambria Math" panose="02040503050406030204" pitchFamily="18" charset="0"/>
                            </a:rPr>
                            <m:t>𝑟</m:t>
                          </m:r>
                        </m:sup>
                      </m:sSubSup>
                      <m:sSub>
                        <m:sSubPr>
                          <m:ctrlPr>
                            <a:rPr lang="en-US" altLang="zh-CN" sz="2800" i="1">
                              <a:latin typeface="Cambria Math" panose="02040503050406030204" pitchFamily="18" charset="0"/>
                            </a:rPr>
                          </m:ctrlPr>
                        </m:sSubPr>
                        <m:e>
                          <m:r>
                            <a:rPr lang="en-US" altLang="zh-CN" sz="2800" i="1">
                              <a:latin typeface="Cambria Math" panose="02040503050406030204" pitchFamily="18" charset="0"/>
                            </a:rPr>
                            <m:t>)</m:t>
                          </m:r>
                        </m:e>
                        <m:sub>
                          <m:r>
                            <a:rPr lang="en-US" altLang="zh-CN" sz="2800" i="1">
                              <a:latin typeface="Cambria Math" panose="02040503050406030204" pitchFamily="18" charset="0"/>
                            </a:rPr>
                            <m:t>𝑛</m:t>
                          </m:r>
                          <m:r>
                            <a:rPr lang="en-US" altLang="zh-CN" sz="2800" i="1">
                              <a:latin typeface="Cambria Math" panose="02040503050406030204" pitchFamily="18" charset="0"/>
                              <a:ea typeface="Cambria Math" panose="02040503050406030204" pitchFamily="18" charset="0"/>
                            </a:rPr>
                            <m:t>∈</m:t>
                          </m:r>
                          <m:r>
                            <a:rPr lang="zh-CN" altLang="en-US" sz="2800" i="1">
                              <a:latin typeface="Cambria Math" panose="02040503050406030204" pitchFamily="18" charset="0"/>
                            </a:rPr>
                            <m:t>𝒩</m:t>
                          </m:r>
                          <m:r>
                            <a:rPr lang="en-US" altLang="zh-CN" sz="2800" i="1">
                              <a:latin typeface="Cambria Math" panose="02040503050406030204" pitchFamily="18" charset="0"/>
                            </a:rPr>
                            <m:t>,</m:t>
                          </m:r>
                          <m:r>
                            <a:rPr lang="en-US" altLang="zh-CN" sz="2800" i="1">
                              <a:latin typeface="Cambria Math" panose="02040503050406030204" pitchFamily="18" charset="0"/>
                            </a:rPr>
                            <m:t>𝑟</m:t>
                          </m:r>
                          <m:r>
                            <a:rPr lang="en-US" altLang="zh-CN" sz="2800" i="1">
                              <a:latin typeface="Cambria Math" panose="02040503050406030204" pitchFamily="18" charset="0"/>
                              <a:ea typeface="Cambria Math" panose="02040503050406030204" pitchFamily="18" charset="0"/>
                            </a:rPr>
                            <m:t>∈</m:t>
                          </m:r>
                          <m:r>
                            <a:rPr lang="en-US" altLang="zh-CN" sz="2800" i="1">
                              <a:latin typeface="Cambria Math" panose="02040503050406030204" pitchFamily="18" charset="0"/>
                              <a:ea typeface="Cambria Math" panose="02040503050406030204" pitchFamily="18" charset="0"/>
                            </a:rPr>
                            <m:t>ℛ</m:t>
                          </m:r>
                        </m:sub>
                      </m:sSub>
                    </m:oMath>
                  </m:oMathPara>
                </a14:m>
                <a:endParaRPr lang="zh-CN" altLang="en-US" sz="2800" dirty="0"/>
              </a:p>
            </p:txBody>
          </p:sp>
        </mc:Choice>
        <mc:Fallback xmlns="">
          <p:sp>
            <p:nvSpPr>
              <p:cNvPr id="3" name="矩形 2"/>
              <p:cNvSpPr>
                <a:spLocks noRot="1" noChangeAspect="1" noMove="1" noResize="1" noEditPoints="1" noAdjustHandles="1" noChangeArrowheads="1" noChangeShapeType="1" noTextEdit="1"/>
              </p:cNvSpPr>
              <p:nvPr/>
            </p:nvSpPr>
            <p:spPr>
              <a:xfrm>
                <a:off x="869420" y="1589644"/>
                <a:ext cx="2176750" cy="542136"/>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文本框 4"/>
              <p:cNvSpPr txBox="1"/>
              <p:nvPr/>
            </p:nvSpPr>
            <p:spPr>
              <a:xfrm>
                <a:off x="5486400" y="6075786"/>
                <a:ext cx="79337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sz="2000" i="1" smtClean="0">
                              <a:solidFill>
                                <a:schemeClr val="accent1"/>
                              </a:solidFill>
                              <a:latin typeface="Cambria Math" panose="02040503050406030204" pitchFamily="18" charset="0"/>
                            </a:rPr>
                          </m:ctrlPr>
                        </m:sSubSupPr>
                        <m:e>
                          <m:r>
                            <a:rPr lang="en-US" altLang="zh-CN" sz="2000" b="0" i="1" smtClean="0">
                              <a:solidFill>
                                <a:schemeClr val="accent1"/>
                              </a:solidFill>
                              <a:latin typeface="Cambria Math" panose="02040503050406030204" pitchFamily="18" charset="0"/>
                            </a:rPr>
                            <m:t>𝐼</m:t>
                          </m:r>
                        </m:e>
                        <m:sub>
                          <m:r>
                            <a:rPr lang="en-US" altLang="zh-CN" sz="2000" b="0" i="1" smtClean="0">
                              <a:solidFill>
                                <a:schemeClr val="accent1"/>
                              </a:solidFill>
                              <a:latin typeface="Cambria Math" panose="02040503050406030204" pitchFamily="18" charset="0"/>
                            </a:rPr>
                            <m:t>𝑛</m:t>
                          </m:r>
                        </m:sub>
                        <m:sup>
                          <m:r>
                            <a:rPr lang="en-US" altLang="zh-CN" sz="2000" b="0" i="1" smtClean="0">
                              <a:solidFill>
                                <a:schemeClr val="accent1"/>
                              </a:solidFill>
                              <a:latin typeface="Cambria Math" panose="02040503050406030204" pitchFamily="18" charset="0"/>
                            </a:rPr>
                            <m:t>𝑟</m:t>
                          </m:r>
                        </m:sup>
                      </m:sSubSup>
                    </m:oMath>
                  </m:oMathPara>
                </a14:m>
                <a:endParaRPr lang="zh-CN" altLang="en-US" sz="2000" dirty="0">
                  <a:solidFill>
                    <a:schemeClr val="accent1"/>
                  </a:solidFill>
                </a:endParaRPr>
              </a:p>
            </p:txBody>
          </p:sp>
        </mc:Choice>
        <mc:Fallback xmlns="">
          <p:sp>
            <p:nvSpPr>
              <p:cNvPr id="5" name="文本框 4"/>
              <p:cNvSpPr txBox="1">
                <a:spLocks noRot="1" noChangeAspect="1" noMove="1" noResize="1" noEditPoints="1" noAdjustHandles="1" noChangeArrowheads="1" noChangeShapeType="1" noTextEdit="1"/>
              </p:cNvSpPr>
              <p:nvPr/>
            </p:nvSpPr>
            <p:spPr>
              <a:xfrm>
                <a:off x="5486400" y="6075786"/>
                <a:ext cx="793376" cy="400110"/>
              </a:xfrm>
              <a:prstGeom prst="rect">
                <a:avLst/>
              </a:prstGeom>
              <a:blipFill rotWithShape="0">
                <a:blip r:embed="rId5"/>
                <a:stretch>
                  <a:fillRect/>
                </a:stretch>
              </a:blipFill>
            </p:spPr>
            <p:txBody>
              <a:bodyPr/>
              <a:lstStyle/>
              <a:p>
                <a:r>
                  <a:rPr lang="zh-CN" altLang="en-US">
                    <a:noFill/>
                  </a:rPr>
                  <a:t> </a:t>
                </a:r>
              </a:p>
            </p:txBody>
          </p:sp>
        </mc:Fallback>
      </mc:AlternateContent>
      <p:sp>
        <p:nvSpPr>
          <p:cNvPr id="16" name="文本框 15"/>
          <p:cNvSpPr txBox="1"/>
          <p:nvPr/>
        </p:nvSpPr>
        <p:spPr>
          <a:xfrm>
            <a:off x="3576918" y="2205877"/>
            <a:ext cx="7019365" cy="830997"/>
          </a:xfrm>
          <a:prstGeom prst="rect">
            <a:avLst/>
          </a:prstGeom>
          <a:noFill/>
        </p:spPr>
        <p:txBody>
          <a:bodyPr wrap="square" rtlCol="0">
            <a:spAutoFit/>
          </a:bodyPr>
          <a:lstStyle/>
          <a:p>
            <a:r>
              <a:rPr lang="en-US" altLang="zh-CN" sz="2400" dirty="0" smtClean="0"/>
              <a:t>Congestion level: the number of node in the set of n’s neighbors choosing the resource </a:t>
            </a:r>
            <a:r>
              <a:rPr lang="en-US" altLang="zh-CN" sz="2400" i="1" dirty="0" smtClean="0"/>
              <a:t>r</a:t>
            </a:r>
            <a:endParaRPr lang="zh-CN" altLang="en-US" sz="2400" i="1" dirty="0"/>
          </a:p>
        </p:txBody>
      </p:sp>
    </p:spTree>
    <p:extLst>
      <p:ext uri="{BB962C8B-B14F-4D97-AF65-F5344CB8AC3E}">
        <p14:creationId xmlns:p14="http://schemas.microsoft.com/office/powerpoint/2010/main" val="73460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3" grpId="0"/>
      <p:bldP spid="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System model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14</a:t>
            </a:fld>
            <a:endParaRPr lang="en-US" sz="2800" dirty="0"/>
          </a:p>
        </p:txBody>
      </p:sp>
      <mc:AlternateContent xmlns:mc="http://schemas.openxmlformats.org/markup-compatibility/2006" xmlns:a14="http://schemas.microsoft.com/office/drawing/2010/main">
        <mc:Choice Requires="a14">
          <p:sp>
            <p:nvSpPr>
              <p:cNvPr id="23" name="文本框 22"/>
              <p:cNvSpPr txBox="1"/>
              <p:nvPr/>
            </p:nvSpPr>
            <p:spPr>
              <a:xfrm>
                <a:off x="4975668" y="1141032"/>
                <a:ext cx="5873467" cy="4498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800" b="0" i="1" smtClean="0">
                          <a:latin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ea typeface="Cambria Math" panose="02040503050406030204" pitchFamily="18" charset="0"/>
                        </a:rPr>
                        <m:t>ℛ</m:t>
                      </m:r>
                      <m:r>
                        <a:rPr lang="en-US" altLang="zh-CN" sz="2800" b="0" i="1" smtClean="0">
                          <a:latin typeface="Cambria Math" panose="02040503050406030204" pitchFamily="18" charset="0"/>
                        </a:rPr>
                        <m:t>, (</m:t>
                      </m:r>
                      <m:sSubSup>
                        <m:sSubSupPr>
                          <m:ctrlPr>
                            <a:rPr lang="en-US" altLang="zh-CN" sz="2800" b="0" i="1" smtClean="0">
                              <a:latin typeface="Cambria Math" panose="02040503050406030204" pitchFamily="18" charset="0"/>
                            </a:rPr>
                          </m:ctrlPr>
                        </m:sSubSupPr>
                        <m:e>
                          <m:r>
                            <a:rPr lang="en-US" altLang="zh-CN" sz="2800" b="0" i="1" smtClean="0">
                              <a:latin typeface="Cambria Math" panose="02040503050406030204" pitchFamily="18" charset="0"/>
                            </a:rPr>
                            <m:t>𝑄</m:t>
                          </m:r>
                        </m:e>
                        <m:sub>
                          <m:r>
                            <a:rPr lang="en-US" altLang="zh-CN" sz="2800" b="0" i="1" smtClean="0">
                              <a:latin typeface="Cambria Math" panose="02040503050406030204" pitchFamily="18" charset="0"/>
                            </a:rPr>
                            <m:t>𝑛</m:t>
                          </m:r>
                        </m:sub>
                        <m:sup>
                          <m:r>
                            <a:rPr lang="en-US" altLang="zh-CN" sz="2800" b="0" i="1" smtClean="0">
                              <a:latin typeface="Cambria Math" panose="02040503050406030204" pitchFamily="18" charset="0"/>
                            </a:rPr>
                            <m:t>𝑟</m:t>
                          </m:r>
                        </m:sup>
                      </m:sSubSup>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𝑟</m:t>
                          </m:r>
                          <m:r>
                            <a:rPr lang="en-US" altLang="zh-CN" sz="2800" b="0" i="1" smtClean="0">
                              <a:latin typeface="Cambria Math" panose="02040503050406030204" pitchFamily="18" charset="0"/>
                              <a:ea typeface="Cambria Math" panose="02040503050406030204" pitchFamily="18" charset="0"/>
                            </a:rPr>
                            <m:t>∈</m:t>
                          </m:r>
                          <m:r>
                            <a:rPr lang="en-US" altLang="zh-CN" sz="2800" i="1">
                              <a:latin typeface="Cambria Math" panose="02040503050406030204" pitchFamily="18" charset="0"/>
                              <a:ea typeface="Cambria Math" panose="02040503050406030204" pitchFamily="18" charset="0"/>
                            </a:rPr>
                            <m:t>ℛ</m:t>
                          </m:r>
                        </m:sub>
                      </m:sSub>
                      <m:r>
                        <a:rPr lang="en-US" altLang="zh-CN" sz="2800" b="0" i="1" smtClean="0">
                          <a:latin typeface="Cambria Math" panose="02040503050406030204" pitchFamily="18" charset="0"/>
                        </a:rPr>
                        <m:t>, (</m:t>
                      </m:r>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𝐷</m:t>
                          </m:r>
                        </m:e>
                        <m:sub>
                          <m:r>
                            <a:rPr lang="en-US" altLang="zh-CN" sz="2800" b="0" i="1" smtClean="0">
                              <a:latin typeface="Cambria Math" panose="02040503050406030204" pitchFamily="18" charset="0"/>
                            </a:rPr>
                            <m:t>𝑛</m:t>
                          </m:r>
                        </m:sub>
                      </m:sSub>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sub>
                      </m:sSub>
                      <m:r>
                        <a:rPr lang="en-US" altLang="zh-CN" sz="2800" b="0" i="1" smtClean="0">
                          <a:latin typeface="Cambria Math" panose="02040503050406030204" pitchFamily="18" charset="0"/>
                        </a:rPr>
                        <m:t>, </m:t>
                      </m:r>
                      <m:r>
                        <a:rPr lang="zh-CN" altLang="en-US" sz="2800" i="1">
                          <a:latin typeface="Cambria Math" panose="02040503050406030204" pitchFamily="18" charset="0"/>
                        </a:rPr>
                        <m:t>𝒢</m:t>
                      </m:r>
                      <m:r>
                        <a:rPr lang="en-US" altLang="zh-CN" sz="2800" b="0" i="1" smtClean="0">
                          <a:latin typeface="Cambria Math" panose="02040503050406030204" pitchFamily="18" charset="0"/>
                        </a:rPr>
                        <m:t>, </m:t>
                      </m:r>
                      <m:r>
                        <a:rPr lang="zh-CN" altLang="en-US" sz="2800" i="1">
                          <a:latin typeface="Cambria Math" panose="02040503050406030204" pitchFamily="18" charset="0"/>
                        </a:rPr>
                        <m:t>𝐾</m:t>
                      </m:r>
                      <m:r>
                        <a:rPr lang="en-US" altLang="zh-CN" sz="2800" b="0" i="1" smtClean="0">
                          <a:latin typeface="Cambria Math" panose="02040503050406030204" pitchFamily="18" charset="0"/>
                        </a:rPr>
                        <m:t>,</m:t>
                      </m:r>
                      <m:r>
                        <a:rPr lang="zh-CN" altLang="en-US" sz="2800" b="0" i="1" smtClean="0">
                          <a:latin typeface="Cambria Math" panose="02040503050406030204" pitchFamily="18" charset="0"/>
                        </a:rPr>
                        <m:t>𝒜</m:t>
                      </m:r>
                      <m:r>
                        <a:rPr lang="en-US" altLang="zh-CN" sz="2800" b="0" i="1" smtClean="0">
                          <a:latin typeface="Cambria Math" panose="02040503050406030204" pitchFamily="18" charset="0"/>
                          <a:ea typeface="Cambria Math" panose="02040503050406030204" pitchFamily="18" charset="0"/>
                        </a:rPr>
                        <m:t>)</m:t>
                      </m:r>
                    </m:oMath>
                  </m:oMathPara>
                </a14:m>
                <a:endParaRPr lang="zh-CN" altLang="en-US" sz="2800" dirty="0"/>
              </a:p>
            </p:txBody>
          </p:sp>
        </mc:Choice>
        <mc:Fallback xmlns="">
          <p:sp>
            <p:nvSpPr>
              <p:cNvPr id="23" name="文本框 22"/>
              <p:cNvSpPr txBox="1">
                <a:spLocks noRot="1" noChangeAspect="1" noMove="1" noResize="1" noEditPoints="1" noAdjustHandles="1" noChangeArrowheads="1" noChangeShapeType="1" noTextEdit="1"/>
              </p:cNvSpPr>
              <p:nvPr/>
            </p:nvSpPr>
            <p:spPr>
              <a:xfrm>
                <a:off x="4975668" y="1141032"/>
                <a:ext cx="5873467" cy="449803"/>
              </a:xfrm>
              <a:prstGeom prst="rect">
                <a:avLst/>
              </a:prstGeom>
              <a:blipFill rotWithShape="0">
                <a:blip r:embed="rId3"/>
                <a:stretch>
                  <a:fillRect/>
                </a:stretch>
              </a:blipFill>
            </p:spPr>
            <p:txBody>
              <a:bodyPr/>
              <a:lstStyle/>
              <a:p>
                <a:r>
                  <a:rPr lang="zh-CN" altLang="en-US">
                    <a:noFill/>
                  </a:rPr>
                  <a:t> </a:t>
                </a:r>
              </a:p>
            </p:txBody>
          </p:sp>
        </mc:Fallback>
      </mc:AlternateContent>
      <p:grpSp>
        <p:nvGrpSpPr>
          <p:cNvPr id="22" name="组合 21"/>
          <p:cNvGrpSpPr/>
          <p:nvPr/>
        </p:nvGrpSpPr>
        <p:grpSpPr>
          <a:xfrm>
            <a:off x="2030506" y="2710389"/>
            <a:ext cx="3993776" cy="3307976"/>
            <a:chOff x="1828800" y="1492624"/>
            <a:chExt cx="3993776" cy="3307976"/>
          </a:xfrm>
        </p:grpSpPr>
        <p:cxnSp>
          <p:nvCxnSpPr>
            <p:cNvPr id="7" name="直接箭头连接符 6"/>
            <p:cNvCxnSpPr/>
            <p:nvPr/>
          </p:nvCxnSpPr>
          <p:spPr>
            <a:xfrm>
              <a:off x="1842247" y="4800600"/>
              <a:ext cx="39803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1842247" y="1492624"/>
              <a:ext cx="0" cy="3307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任意多边形 20"/>
            <p:cNvSpPr/>
            <p:nvPr/>
          </p:nvSpPr>
          <p:spPr>
            <a:xfrm>
              <a:off x="1828800" y="2097741"/>
              <a:ext cx="3550024" cy="2702859"/>
            </a:xfrm>
            <a:custGeom>
              <a:avLst/>
              <a:gdLst>
                <a:gd name="connsiteX0" fmla="*/ 0 w 3539264"/>
                <a:gd name="connsiteY0" fmla="*/ 0 h 2781928"/>
                <a:gd name="connsiteX1" fmla="*/ 1183341 w 3539264"/>
                <a:gd name="connsiteY1" fmla="*/ 336177 h 2781928"/>
                <a:gd name="connsiteX2" fmla="*/ 1976718 w 3539264"/>
                <a:gd name="connsiteY2" fmla="*/ 1990165 h 2781928"/>
                <a:gd name="connsiteX3" fmla="*/ 3402106 w 3539264"/>
                <a:gd name="connsiteY3" fmla="*/ 2716306 h 2781928"/>
                <a:gd name="connsiteX4" fmla="*/ 3402106 w 3539264"/>
                <a:gd name="connsiteY4" fmla="*/ 2702859 h 2781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9264" h="2781928">
                  <a:moveTo>
                    <a:pt x="0" y="0"/>
                  </a:moveTo>
                  <a:cubicBezTo>
                    <a:pt x="426944" y="2241"/>
                    <a:pt x="853888" y="4483"/>
                    <a:pt x="1183341" y="336177"/>
                  </a:cubicBezTo>
                  <a:cubicBezTo>
                    <a:pt x="1512794" y="667871"/>
                    <a:pt x="1606924" y="1593477"/>
                    <a:pt x="1976718" y="1990165"/>
                  </a:cubicBezTo>
                  <a:cubicBezTo>
                    <a:pt x="2346512" y="2386853"/>
                    <a:pt x="3164541" y="2597524"/>
                    <a:pt x="3402106" y="2716306"/>
                  </a:cubicBezTo>
                  <a:cubicBezTo>
                    <a:pt x="3639671" y="2835088"/>
                    <a:pt x="3520888" y="2768973"/>
                    <a:pt x="3402106" y="270285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文本框 27"/>
          <p:cNvSpPr txBox="1"/>
          <p:nvPr/>
        </p:nvSpPr>
        <p:spPr>
          <a:xfrm>
            <a:off x="1295899" y="2510334"/>
            <a:ext cx="748054" cy="400110"/>
          </a:xfrm>
          <a:prstGeom prst="rect">
            <a:avLst/>
          </a:prstGeom>
          <a:noFill/>
        </p:spPr>
        <p:txBody>
          <a:bodyPr wrap="square" rtlCol="0">
            <a:spAutoFit/>
          </a:bodyPr>
          <a:lstStyle/>
          <a:p>
            <a:r>
              <a:rPr lang="en-US" altLang="zh-CN" sz="2000" dirty="0" smtClean="0">
                <a:solidFill>
                  <a:schemeClr val="accent1"/>
                </a:solidFill>
              </a:rPr>
              <a:t>QoS</a:t>
            </a:r>
            <a:endParaRPr lang="zh-CN" altLang="en-US" sz="2000" dirty="0">
              <a:solidFill>
                <a:schemeClr val="accent1"/>
              </a:solidFill>
            </a:endParaRPr>
          </a:p>
        </p:txBody>
      </p:sp>
      <mc:AlternateContent xmlns:mc="http://schemas.openxmlformats.org/markup-compatibility/2006" xmlns:a14="http://schemas.microsoft.com/office/drawing/2010/main">
        <mc:Choice Requires="a14">
          <p:sp>
            <p:nvSpPr>
              <p:cNvPr id="3" name="矩形 2"/>
              <p:cNvSpPr/>
              <p:nvPr/>
            </p:nvSpPr>
            <p:spPr>
              <a:xfrm>
                <a:off x="869420" y="1589644"/>
                <a:ext cx="2176750" cy="5421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2800" i="1" smtClean="0">
                          <a:latin typeface="Cambria Math" panose="02040503050406030204" pitchFamily="18" charset="0"/>
                        </a:rPr>
                        <m:t>(</m:t>
                      </m:r>
                      <m:sSubSup>
                        <m:sSubSupPr>
                          <m:ctrlPr>
                            <a:rPr lang="en-US" altLang="zh-CN" sz="2800" i="1">
                              <a:latin typeface="Cambria Math" panose="02040503050406030204" pitchFamily="18" charset="0"/>
                            </a:rPr>
                          </m:ctrlPr>
                        </m:sSubSupPr>
                        <m:e>
                          <m:r>
                            <a:rPr lang="en-US" altLang="zh-CN" sz="2800" i="1">
                              <a:latin typeface="Cambria Math" panose="02040503050406030204" pitchFamily="18" charset="0"/>
                            </a:rPr>
                            <m:t>𝑄</m:t>
                          </m:r>
                        </m:e>
                        <m:sub>
                          <m:r>
                            <a:rPr lang="en-US" altLang="zh-CN" sz="2800" i="1">
                              <a:latin typeface="Cambria Math" panose="02040503050406030204" pitchFamily="18" charset="0"/>
                            </a:rPr>
                            <m:t>𝑛</m:t>
                          </m:r>
                        </m:sub>
                        <m:sup>
                          <m:r>
                            <a:rPr lang="en-US" altLang="zh-CN" sz="2800" b="0" i="1" smtClean="0">
                              <a:latin typeface="Cambria Math" panose="02040503050406030204" pitchFamily="18" charset="0"/>
                            </a:rPr>
                            <m:t>𝑟</m:t>
                          </m:r>
                        </m:sup>
                      </m:sSubSup>
                      <m:sSub>
                        <m:sSubPr>
                          <m:ctrlPr>
                            <a:rPr lang="en-US" altLang="zh-CN" sz="2800" i="1">
                              <a:latin typeface="Cambria Math" panose="02040503050406030204" pitchFamily="18" charset="0"/>
                            </a:rPr>
                          </m:ctrlPr>
                        </m:sSubPr>
                        <m:e>
                          <m:r>
                            <a:rPr lang="en-US" altLang="zh-CN" sz="2800" i="1">
                              <a:latin typeface="Cambria Math" panose="02040503050406030204" pitchFamily="18" charset="0"/>
                            </a:rPr>
                            <m:t>)</m:t>
                          </m:r>
                        </m:e>
                        <m:sub>
                          <m:r>
                            <a:rPr lang="en-US" altLang="zh-CN" sz="2800" i="1">
                              <a:latin typeface="Cambria Math" panose="02040503050406030204" pitchFamily="18" charset="0"/>
                            </a:rPr>
                            <m:t>𝑛</m:t>
                          </m:r>
                          <m:r>
                            <a:rPr lang="en-US" altLang="zh-CN" sz="2800" i="1">
                              <a:latin typeface="Cambria Math" panose="02040503050406030204" pitchFamily="18" charset="0"/>
                              <a:ea typeface="Cambria Math" panose="02040503050406030204" pitchFamily="18" charset="0"/>
                            </a:rPr>
                            <m:t>∈</m:t>
                          </m:r>
                          <m:r>
                            <a:rPr lang="zh-CN" altLang="en-US" sz="2800" i="1">
                              <a:latin typeface="Cambria Math" panose="02040503050406030204" pitchFamily="18" charset="0"/>
                            </a:rPr>
                            <m:t>𝒩</m:t>
                          </m:r>
                          <m:r>
                            <a:rPr lang="en-US" altLang="zh-CN" sz="2800" i="1">
                              <a:latin typeface="Cambria Math" panose="02040503050406030204" pitchFamily="18" charset="0"/>
                            </a:rPr>
                            <m:t>,</m:t>
                          </m:r>
                          <m:r>
                            <a:rPr lang="en-US" altLang="zh-CN" sz="2800" i="1">
                              <a:latin typeface="Cambria Math" panose="02040503050406030204" pitchFamily="18" charset="0"/>
                            </a:rPr>
                            <m:t>𝑟</m:t>
                          </m:r>
                          <m:r>
                            <a:rPr lang="en-US" altLang="zh-CN" sz="2800" i="1">
                              <a:latin typeface="Cambria Math" panose="02040503050406030204" pitchFamily="18" charset="0"/>
                              <a:ea typeface="Cambria Math" panose="02040503050406030204" pitchFamily="18" charset="0"/>
                            </a:rPr>
                            <m:t>∈</m:t>
                          </m:r>
                          <m:r>
                            <a:rPr lang="en-US" altLang="zh-CN" sz="2800" i="1">
                              <a:latin typeface="Cambria Math" panose="02040503050406030204" pitchFamily="18" charset="0"/>
                              <a:ea typeface="Cambria Math" panose="02040503050406030204" pitchFamily="18" charset="0"/>
                            </a:rPr>
                            <m:t>ℛ</m:t>
                          </m:r>
                        </m:sub>
                      </m:sSub>
                    </m:oMath>
                  </m:oMathPara>
                </a14:m>
                <a:endParaRPr lang="zh-CN" altLang="en-US" sz="2800" dirty="0"/>
              </a:p>
            </p:txBody>
          </p:sp>
        </mc:Choice>
        <mc:Fallback xmlns="">
          <p:sp>
            <p:nvSpPr>
              <p:cNvPr id="3" name="矩形 2"/>
              <p:cNvSpPr>
                <a:spLocks noRot="1" noChangeAspect="1" noMove="1" noResize="1" noEditPoints="1" noAdjustHandles="1" noChangeArrowheads="1" noChangeShapeType="1" noTextEdit="1"/>
              </p:cNvSpPr>
              <p:nvPr/>
            </p:nvSpPr>
            <p:spPr>
              <a:xfrm>
                <a:off x="869420" y="1589644"/>
                <a:ext cx="2176750" cy="542136"/>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文本框 4"/>
              <p:cNvSpPr txBox="1"/>
              <p:nvPr/>
            </p:nvSpPr>
            <p:spPr>
              <a:xfrm>
                <a:off x="5486400" y="6075786"/>
                <a:ext cx="79337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sz="2000" i="1" smtClean="0">
                              <a:solidFill>
                                <a:schemeClr val="accent1"/>
                              </a:solidFill>
                              <a:latin typeface="Cambria Math" panose="02040503050406030204" pitchFamily="18" charset="0"/>
                            </a:rPr>
                          </m:ctrlPr>
                        </m:sSubSupPr>
                        <m:e>
                          <m:r>
                            <a:rPr lang="en-US" altLang="zh-CN" sz="2000" b="0" i="1" smtClean="0">
                              <a:solidFill>
                                <a:schemeClr val="accent1"/>
                              </a:solidFill>
                              <a:latin typeface="Cambria Math" panose="02040503050406030204" pitchFamily="18" charset="0"/>
                            </a:rPr>
                            <m:t>𝐼</m:t>
                          </m:r>
                        </m:e>
                        <m:sub>
                          <m:r>
                            <a:rPr lang="en-US" altLang="zh-CN" sz="2000" b="0" i="1" smtClean="0">
                              <a:solidFill>
                                <a:schemeClr val="accent1"/>
                              </a:solidFill>
                              <a:latin typeface="Cambria Math" panose="02040503050406030204" pitchFamily="18" charset="0"/>
                            </a:rPr>
                            <m:t>𝑛</m:t>
                          </m:r>
                        </m:sub>
                        <m:sup>
                          <m:r>
                            <a:rPr lang="en-US" altLang="zh-CN" sz="2000" b="0" i="1" smtClean="0">
                              <a:solidFill>
                                <a:schemeClr val="accent1"/>
                              </a:solidFill>
                              <a:latin typeface="Cambria Math" panose="02040503050406030204" pitchFamily="18" charset="0"/>
                            </a:rPr>
                            <m:t>𝑟</m:t>
                          </m:r>
                        </m:sup>
                      </m:sSubSup>
                    </m:oMath>
                  </m:oMathPara>
                </a14:m>
                <a:endParaRPr lang="zh-CN" altLang="en-US" sz="2000" dirty="0">
                  <a:solidFill>
                    <a:schemeClr val="accent1"/>
                  </a:solidFill>
                </a:endParaRPr>
              </a:p>
            </p:txBody>
          </p:sp>
        </mc:Choice>
        <mc:Fallback xmlns="">
          <p:sp>
            <p:nvSpPr>
              <p:cNvPr id="5" name="文本框 4"/>
              <p:cNvSpPr txBox="1">
                <a:spLocks noRot="1" noChangeAspect="1" noMove="1" noResize="1" noEditPoints="1" noAdjustHandles="1" noChangeArrowheads="1" noChangeShapeType="1" noTextEdit="1"/>
              </p:cNvSpPr>
              <p:nvPr/>
            </p:nvSpPr>
            <p:spPr>
              <a:xfrm>
                <a:off x="5486400" y="6075786"/>
                <a:ext cx="793376" cy="400110"/>
              </a:xfrm>
              <a:prstGeom prst="rect">
                <a:avLst/>
              </a:prstGeom>
              <a:blipFill rotWithShape="0">
                <a:blip r:embed="rId5"/>
                <a:stretch>
                  <a:fillRect/>
                </a:stretch>
              </a:blipFill>
            </p:spPr>
            <p:txBody>
              <a:bodyPr/>
              <a:lstStyle/>
              <a:p>
                <a:r>
                  <a:rPr lang="zh-CN" altLang="en-US">
                    <a:noFill/>
                  </a:rPr>
                  <a:t> </a:t>
                </a:r>
              </a:p>
            </p:txBody>
          </p:sp>
        </mc:Fallback>
      </mc:AlternateContent>
      <p:cxnSp>
        <p:nvCxnSpPr>
          <p:cNvPr id="8" name="直接连接符 7"/>
          <p:cNvCxnSpPr/>
          <p:nvPr/>
        </p:nvCxnSpPr>
        <p:spPr>
          <a:xfrm>
            <a:off x="2030506" y="4364377"/>
            <a:ext cx="1546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3576918" y="4377824"/>
            <a:ext cx="0" cy="1653988"/>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矩形 12"/>
              <p:cNvSpPr/>
              <p:nvPr/>
            </p:nvSpPr>
            <p:spPr>
              <a:xfrm>
                <a:off x="746582" y="4179711"/>
                <a:ext cx="109863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i="1" smtClean="0">
                          <a:solidFill>
                            <a:schemeClr val="accent1"/>
                          </a:solidFill>
                          <a:latin typeface="Cambria Math" panose="02040503050406030204" pitchFamily="18" charset="0"/>
                        </a:rPr>
                        <m:t>(</m:t>
                      </m:r>
                      <m:sSub>
                        <m:sSubPr>
                          <m:ctrlPr>
                            <a:rPr lang="en-US" altLang="zh-CN" i="1">
                              <a:solidFill>
                                <a:schemeClr val="accent1"/>
                              </a:solidFill>
                              <a:latin typeface="Cambria Math" panose="02040503050406030204" pitchFamily="18" charset="0"/>
                            </a:rPr>
                          </m:ctrlPr>
                        </m:sSubPr>
                        <m:e>
                          <m:r>
                            <a:rPr lang="en-US" altLang="zh-CN" i="1">
                              <a:solidFill>
                                <a:schemeClr val="accent1"/>
                              </a:solidFill>
                              <a:latin typeface="Cambria Math" panose="02040503050406030204" pitchFamily="18" charset="0"/>
                            </a:rPr>
                            <m:t>𝐷</m:t>
                          </m:r>
                        </m:e>
                        <m:sub>
                          <m:r>
                            <a:rPr lang="en-US" altLang="zh-CN" i="1">
                              <a:solidFill>
                                <a:schemeClr val="accent1"/>
                              </a:solidFill>
                              <a:latin typeface="Cambria Math" panose="02040503050406030204" pitchFamily="18" charset="0"/>
                            </a:rPr>
                            <m:t>𝑛</m:t>
                          </m:r>
                        </m:sub>
                      </m:sSub>
                      <m:sSub>
                        <m:sSubPr>
                          <m:ctrlPr>
                            <a:rPr lang="en-US" altLang="zh-CN" i="1">
                              <a:solidFill>
                                <a:schemeClr val="accent1"/>
                              </a:solidFill>
                              <a:latin typeface="Cambria Math" panose="02040503050406030204" pitchFamily="18" charset="0"/>
                            </a:rPr>
                          </m:ctrlPr>
                        </m:sSubPr>
                        <m:e>
                          <m:r>
                            <a:rPr lang="en-US" altLang="zh-CN" i="1">
                              <a:solidFill>
                                <a:schemeClr val="accent1"/>
                              </a:solidFill>
                              <a:latin typeface="Cambria Math" panose="02040503050406030204" pitchFamily="18" charset="0"/>
                            </a:rPr>
                            <m:t>)</m:t>
                          </m:r>
                        </m:e>
                        <m:sub>
                          <m:r>
                            <a:rPr lang="en-US" altLang="zh-CN" i="1">
                              <a:solidFill>
                                <a:schemeClr val="accent1"/>
                              </a:solidFill>
                              <a:latin typeface="Cambria Math" panose="02040503050406030204" pitchFamily="18" charset="0"/>
                            </a:rPr>
                            <m:t>𝑛</m:t>
                          </m:r>
                          <m:r>
                            <a:rPr lang="en-US" altLang="zh-CN" i="1">
                              <a:solidFill>
                                <a:schemeClr val="accent1"/>
                              </a:solidFill>
                              <a:latin typeface="Cambria Math" panose="02040503050406030204" pitchFamily="18" charset="0"/>
                              <a:ea typeface="Cambria Math" panose="02040503050406030204" pitchFamily="18" charset="0"/>
                            </a:rPr>
                            <m:t>∈</m:t>
                          </m:r>
                          <m:r>
                            <a:rPr lang="zh-CN" altLang="en-US" i="1">
                              <a:solidFill>
                                <a:schemeClr val="accent1"/>
                              </a:solidFill>
                              <a:latin typeface="Cambria Math" panose="02040503050406030204" pitchFamily="18" charset="0"/>
                            </a:rPr>
                            <m:t>𝒩</m:t>
                          </m:r>
                        </m:sub>
                      </m:sSub>
                    </m:oMath>
                  </m:oMathPara>
                </a14:m>
                <a:endParaRPr lang="zh-CN" altLang="en-US" dirty="0">
                  <a:solidFill>
                    <a:schemeClr val="accent1"/>
                  </a:solidFill>
                </a:endParaRPr>
              </a:p>
            </p:txBody>
          </p:sp>
        </mc:Choice>
        <mc:Fallback xmlns="">
          <p:sp>
            <p:nvSpPr>
              <p:cNvPr id="13" name="矩形 12"/>
              <p:cNvSpPr>
                <a:spLocks noRot="1" noChangeAspect="1" noMove="1" noResize="1" noEditPoints="1" noAdjustHandles="1" noChangeArrowheads="1" noChangeShapeType="1" noTextEdit="1"/>
              </p:cNvSpPr>
              <p:nvPr/>
            </p:nvSpPr>
            <p:spPr>
              <a:xfrm>
                <a:off x="746582" y="4179711"/>
                <a:ext cx="1098634" cy="369332"/>
              </a:xfrm>
              <a:prstGeom prst="rect">
                <a:avLst/>
              </a:prstGeom>
              <a:blipFill rotWithShape="0">
                <a:blip r:embed="rId6"/>
                <a:stretch>
                  <a:fillRect b="-1333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 name="矩形 13"/>
              <p:cNvSpPr/>
              <p:nvPr/>
            </p:nvSpPr>
            <p:spPr>
              <a:xfrm>
                <a:off x="3229301" y="6075786"/>
                <a:ext cx="530851"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altLang="zh-CN" sz="2000" i="1" smtClean="0">
                              <a:solidFill>
                                <a:schemeClr val="accent1"/>
                              </a:solidFill>
                              <a:latin typeface="Cambria Math" panose="02040503050406030204" pitchFamily="18" charset="0"/>
                            </a:rPr>
                          </m:ctrlPr>
                        </m:sSubSupPr>
                        <m:e>
                          <m:r>
                            <a:rPr lang="en-US" altLang="zh-CN" sz="2000" b="0" i="1" smtClean="0">
                              <a:solidFill>
                                <a:schemeClr val="accent1"/>
                              </a:solidFill>
                              <a:latin typeface="Cambria Math" panose="02040503050406030204" pitchFamily="18" charset="0"/>
                            </a:rPr>
                            <m:t>𝑇</m:t>
                          </m:r>
                        </m:e>
                        <m:sub>
                          <m:r>
                            <a:rPr lang="en-US" altLang="zh-CN" sz="2000" i="1">
                              <a:solidFill>
                                <a:schemeClr val="accent1"/>
                              </a:solidFill>
                              <a:latin typeface="Cambria Math" panose="02040503050406030204" pitchFamily="18" charset="0"/>
                            </a:rPr>
                            <m:t>𝑛</m:t>
                          </m:r>
                        </m:sub>
                        <m:sup>
                          <m:r>
                            <a:rPr lang="en-US" altLang="zh-CN" sz="2000" i="1">
                              <a:solidFill>
                                <a:schemeClr val="accent1"/>
                              </a:solidFill>
                              <a:latin typeface="Cambria Math" panose="02040503050406030204" pitchFamily="18" charset="0"/>
                            </a:rPr>
                            <m:t>𝑟</m:t>
                          </m:r>
                        </m:sup>
                      </m:sSubSup>
                    </m:oMath>
                  </m:oMathPara>
                </a14:m>
                <a:endParaRPr lang="zh-CN" altLang="en-US" sz="2000" dirty="0"/>
              </a:p>
            </p:txBody>
          </p:sp>
        </mc:Choice>
        <mc:Fallback xmlns="">
          <p:sp>
            <p:nvSpPr>
              <p:cNvPr id="14" name="矩形 13"/>
              <p:cNvSpPr>
                <a:spLocks noRot="1" noChangeAspect="1" noMove="1" noResize="1" noEditPoints="1" noAdjustHandles="1" noChangeArrowheads="1" noChangeShapeType="1" noTextEdit="1"/>
              </p:cNvSpPr>
              <p:nvPr/>
            </p:nvSpPr>
            <p:spPr>
              <a:xfrm>
                <a:off x="3229301" y="6075786"/>
                <a:ext cx="530851" cy="400110"/>
              </a:xfrm>
              <a:prstGeom prst="rect">
                <a:avLst/>
              </a:prstGeom>
              <a:blipFill rotWithShape="0">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矩形 14"/>
              <p:cNvSpPr/>
              <p:nvPr/>
            </p:nvSpPr>
            <p:spPr>
              <a:xfrm>
                <a:off x="5874754" y="3244334"/>
                <a:ext cx="368953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altLang="zh-CN" sz="2400" i="1" smtClean="0">
                              <a:solidFill>
                                <a:schemeClr val="tx1"/>
                              </a:solidFill>
                              <a:latin typeface="Cambria Math" panose="02040503050406030204" pitchFamily="18" charset="0"/>
                            </a:rPr>
                          </m:ctrlPr>
                        </m:sSubSupPr>
                        <m:e>
                          <m:r>
                            <a:rPr lang="en-US" altLang="zh-CN" sz="2400" i="1">
                              <a:solidFill>
                                <a:schemeClr val="tx1"/>
                              </a:solidFill>
                              <a:latin typeface="Cambria Math" panose="02040503050406030204" pitchFamily="18" charset="0"/>
                            </a:rPr>
                            <m:t>𝐼</m:t>
                          </m:r>
                        </m:e>
                        <m:sub>
                          <m:r>
                            <a:rPr lang="en-US" altLang="zh-CN" sz="2400" i="1">
                              <a:solidFill>
                                <a:schemeClr val="tx1"/>
                              </a:solidFill>
                              <a:latin typeface="Cambria Math" panose="02040503050406030204" pitchFamily="18" charset="0"/>
                            </a:rPr>
                            <m:t>𝑛</m:t>
                          </m:r>
                        </m:sub>
                        <m:sup>
                          <m:r>
                            <a:rPr lang="en-US" altLang="zh-CN" sz="2400" i="1">
                              <a:solidFill>
                                <a:schemeClr val="tx1"/>
                              </a:solidFill>
                              <a:latin typeface="Cambria Math" panose="02040503050406030204" pitchFamily="18" charset="0"/>
                            </a:rPr>
                            <m:t>𝑟</m:t>
                          </m:r>
                        </m:sup>
                      </m:sSubSup>
                      <m:r>
                        <a:rPr lang="en-US" altLang="zh-CN" sz="2400" b="0" i="1" smtClean="0">
                          <a:solidFill>
                            <a:schemeClr val="tx1"/>
                          </a:solidFill>
                          <a:latin typeface="Cambria Math" panose="02040503050406030204" pitchFamily="18" charset="0"/>
                        </a:rPr>
                        <m:t>=</m:t>
                      </m:r>
                      <m:d>
                        <m:dPr>
                          <m:begChr m:val="|"/>
                          <m:endChr m:val="|"/>
                          <m:ctrlPr>
                            <a:rPr lang="en-US" altLang="zh-CN" sz="2400" b="0" i="1" smtClean="0">
                              <a:solidFill>
                                <a:schemeClr val="tx1"/>
                              </a:solidFill>
                              <a:latin typeface="Cambria Math" panose="02040503050406030204" pitchFamily="18" charset="0"/>
                            </a:rPr>
                          </m:ctrlPr>
                        </m:dPr>
                        <m:e>
                          <m:d>
                            <m:dPr>
                              <m:begChr m:val="{"/>
                              <m:endChr m:val="}"/>
                              <m:ctrlPr>
                                <a:rPr lang="en-US" altLang="zh-CN" sz="2400" b="0" i="1" smtClean="0">
                                  <a:solidFill>
                                    <a:schemeClr val="tx1"/>
                                  </a:solidFill>
                                  <a:latin typeface="Cambria Math" panose="02040503050406030204" pitchFamily="18" charset="0"/>
                                </a:rPr>
                              </m:ctrlPr>
                            </m:dPr>
                            <m:e>
                              <m:r>
                                <a:rPr lang="en-US" altLang="zh-CN" sz="2400" b="0" i="1" smtClean="0">
                                  <a:solidFill>
                                    <a:schemeClr val="tx1"/>
                                  </a:solidFill>
                                  <a:latin typeface="Cambria Math" panose="02040503050406030204" pitchFamily="18" charset="0"/>
                                </a:rPr>
                                <m:t>𝑛</m:t>
                              </m:r>
                              <m:r>
                                <a:rPr lang="en-US" altLang="zh-CN" sz="2400" b="0" i="1" smtClean="0">
                                  <a:solidFill>
                                    <a:schemeClr val="tx1"/>
                                  </a:solidFill>
                                  <a:latin typeface="Cambria Math" panose="02040503050406030204" pitchFamily="18" charset="0"/>
                                  <a:ea typeface="Cambria Math" panose="02040503050406030204" pitchFamily="18" charset="0"/>
                                </a:rPr>
                                <m:t>∈</m:t>
                              </m:r>
                              <m:r>
                                <a:rPr lang="zh-CN" altLang="en-US" sz="2400" b="0" i="1" smtClean="0">
                                  <a:solidFill>
                                    <a:schemeClr val="tx1"/>
                                  </a:solidFill>
                                  <a:latin typeface="Cambria Math" panose="02040503050406030204" pitchFamily="18" charset="0"/>
                                  <a:ea typeface="Cambria Math" panose="02040503050406030204" pitchFamily="18" charset="0"/>
                                </a:rPr>
                                <m:t>𝒩</m:t>
                              </m:r>
                              <m:d>
                                <m:dPr>
                                  <m:ctrlPr>
                                    <a:rPr lang="en-US" altLang="zh-CN" sz="2400" b="0" i="1" smtClean="0">
                                      <a:solidFill>
                                        <a:schemeClr val="tx1"/>
                                      </a:solidFill>
                                      <a:latin typeface="Cambria Math" panose="02040503050406030204" pitchFamily="18" charset="0"/>
                                      <a:ea typeface="Cambria Math" panose="02040503050406030204" pitchFamily="18" charset="0"/>
                                    </a:rPr>
                                  </m:ctrlPr>
                                </m:dPr>
                                <m:e>
                                  <m:r>
                                    <a:rPr lang="en-US" altLang="zh-CN" sz="2400" b="0" i="1" smtClean="0">
                                      <a:solidFill>
                                        <a:schemeClr val="tx1"/>
                                      </a:solidFill>
                                      <a:latin typeface="Cambria Math" panose="02040503050406030204" pitchFamily="18" charset="0"/>
                                      <a:ea typeface="Cambria Math" panose="02040503050406030204" pitchFamily="18" charset="0"/>
                                    </a:rPr>
                                    <m:t>𝑛</m:t>
                                  </m:r>
                                </m:e>
                              </m:d>
                              <m:r>
                                <a:rPr lang="en-US" altLang="zh-CN" sz="2400" b="0" i="1" smtClean="0">
                                  <a:solidFill>
                                    <a:schemeClr val="tx1"/>
                                  </a:solidFill>
                                  <a:latin typeface="Cambria Math" panose="02040503050406030204" pitchFamily="18" charset="0"/>
                                  <a:ea typeface="Cambria Math" panose="02040503050406030204" pitchFamily="18" charset="0"/>
                                </a:rPr>
                                <m:t>:</m:t>
                              </m:r>
                              <m:sSubSup>
                                <m:sSubSupPr>
                                  <m:ctrlPr>
                                    <a:rPr lang="en-US" altLang="zh-CN" sz="2400" b="0" i="1" smtClean="0">
                                      <a:solidFill>
                                        <a:schemeClr val="tx1"/>
                                      </a:solidFill>
                                      <a:latin typeface="Cambria Math" panose="02040503050406030204" pitchFamily="18" charset="0"/>
                                      <a:ea typeface="Cambria Math" panose="02040503050406030204" pitchFamily="18" charset="0"/>
                                    </a:rPr>
                                  </m:ctrlPr>
                                </m:sSubSupPr>
                                <m:e>
                                  <m:r>
                                    <a:rPr lang="en-US" altLang="zh-CN" sz="2400" b="0" i="1" smtClean="0">
                                      <a:solidFill>
                                        <a:schemeClr val="tx1"/>
                                      </a:solidFill>
                                      <a:latin typeface="Cambria Math" panose="02040503050406030204" pitchFamily="18" charset="0"/>
                                      <a:ea typeface="Cambria Math" panose="02040503050406030204" pitchFamily="18" charset="0"/>
                                    </a:rPr>
                                    <m:t>𝑎</m:t>
                                  </m:r>
                                </m:e>
                                <m:sub>
                                  <m:r>
                                    <a:rPr lang="en-US" altLang="zh-CN" sz="2400" b="0" i="1" smtClean="0">
                                      <a:solidFill>
                                        <a:schemeClr val="tx1"/>
                                      </a:solidFill>
                                      <a:latin typeface="Cambria Math" panose="02040503050406030204" pitchFamily="18" charset="0"/>
                                      <a:ea typeface="Cambria Math" panose="02040503050406030204" pitchFamily="18" charset="0"/>
                                    </a:rPr>
                                    <m:t>𝑛</m:t>
                                  </m:r>
                                </m:sub>
                                <m:sup>
                                  <m:r>
                                    <a:rPr lang="en-US" altLang="zh-CN" sz="2400" b="0" i="1" smtClean="0">
                                      <a:solidFill>
                                        <a:schemeClr val="tx1"/>
                                      </a:solidFill>
                                      <a:latin typeface="Cambria Math" panose="02040503050406030204" pitchFamily="18" charset="0"/>
                                      <a:ea typeface="Cambria Math" panose="02040503050406030204" pitchFamily="18" charset="0"/>
                                    </a:rPr>
                                    <m:t>𝑟</m:t>
                                  </m:r>
                                </m:sup>
                              </m:sSubSup>
                              <m:r>
                                <a:rPr lang="en-US" altLang="zh-CN" sz="2400" b="0" i="1" smtClean="0">
                                  <a:solidFill>
                                    <a:schemeClr val="tx1"/>
                                  </a:solidFill>
                                  <a:latin typeface="Cambria Math" panose="02040503050406030204" pitchFamily="18" charset="0"/>
                                  <a:ea typeface="Cambria Math" panose="02040503050406030204" pitchFamily="18" charset="0"/>
                                </a:rPr>
                                <m:t>=1</m:t>
                              </m:r>
                            </m:e>
                          </m:d>
                        </m:e>
                      </m:d>
                    </m:oMath>
                  </m:oMathPara>
                </a14:m>
                <a:endParaRPr lang="zh-CN" altLang="en-US" sz="2400" dirty="0">
                  <a:solidFill>
                    <a:schemeClr val="tx1"/>
                  </a:solidFill>
                </a:endParaRPr>
              </a:p>
            </p:txBody>
          </p:sp>
        </mc:Choice>
        <mc:Fallback xmlns="">
          <p:sp>
            <p:nvSpPr>
              <p:cNvPr id="15" name="矩形 14"/>
              <p:cNvSpPr>
                <a:spLocks noRot="1" noChangeAspect="1" noMove="1" noResize="1" noEditPoints="1" noAdjustHandles="1" noChangeArrowheads="1" noChangeShapeType="1" noTextEdit="1"/>
              </p:cNvSpPr>
              <p:nvPr/>
            </p:nvSpPr>
            <p:spPr>
              <a:xfrm>
                <a:off x="5874754" y="3244334"/>
                <a:ext cx="3689536" cy="461665"/>
              </a:xfrm>
              <a:prstGeom prst="rect">
                <a:avLst/>
              </a:prstGeom>
              <a:blipFill rotWithShape="0">
                <a:blip r:embed="rId8"/>
                <a:stretch>
                  <a:fillRect/>
                </a:stretch>
              </a:blipFill>
            </p:spPr>
            <p:txBody>
              <a:bodyPr/>
              <a:lstStyle/>
              <a:p>
                <a:r>
                  <a:rPr lang="zh-CN" altLang="en-US">
                    <a:noFill/>
                  </a:rPr>
                  <a:t> </a:t>
                </a:r>
              </a:p>
            </p:txBody>
          </p:sp>
        </mc:Fallback>
      </mc:AlternateContent>
      <p:sp>
        <p:nvSpPr>
          <p:cNvPr id="16" name="文本框 15"/>
          <p:cNvSpPr txBox="1"/>
          <p:nvPr/>
        </p:nvSpPr>
        <p:spPr>
          <a:xfrm>
            <a:off x="3576918" y="2205877"/>
            <a:ext cx="7019365" cy="830997"/>
          </a:xfrm>
          <a:prstGeom prst="rect">
            <a:avLst/>
          </a:prstGeom>
          <a:noFill/>
        </p:spPr>
        <p:txBody>
          <a:bodyPr wrap="square" rtlCol="0">
            <a:spAutoFit/>
          </a:bodyPr>
          <a:lstStyle/>
          <a:p>
            <a:r>
              <a:rPr lang="en-US" altLang="zh-CN" sz="2400" dirty="0" smtClean="0"/>
              <a:t>Congestion level: the </a:t>
            </a:r>
            <a:r>
              <a:rPr lang="en-US" altLang="zh-CN" sz="2400" dirty="0" smtClean="0">
                <a:solidFill>
                  <a:schemeClr val="accent1"/>
                </a:solidFill>
              </a:rPr>
              <a:t>number</a:t>
            </a:r>
            <a:r>
              <a:rPr lang="en-US" altLang="zh-CN" sz="2400" dirty="0" smtClean="0"/>
              <a:t> of node in the set of n’s </a:t>
            </a:r>
            <a:r>
              <a:rPr lang="en-US" altLang="zh-CN" sz="2400" dirty="0" smtClean="0">
                <a:solidFill>
                  <a:schemeClr val="accent1"/>
                </a:solidFill>
              </a:rPr>
              <a:t>neighbors</a:t>
            </a:r>
            <a:r>
              <a:rPr lang="en-US" altLang="zh-CN" sz="2400" dirty="0" smtClean="0"/>
              <a:t> choosing the resource </a:t>
            </a:r>
            <a:r>
              <a:rPr lang="en-US" altLang="zh-CN" sz="2400" i="1" dirty="0" smtClean="0"/>
              <a:t>r</a:t>
            </a:r>
            <a:endParaRPr lang="zh-CN" altLang="en-US" sz="2400" i="1" dirty="0"/>
          </a:p>
        </p:txBody>
      </p:sp>
      <p:sp>
        <p:nvSpPr>
          <p:cNvPr id="17" name="矩形 16"/>
          <p:cNvSpPr/>
          <p:nvPr/>
        </p:nvSpPr>
        <p:spPr>
          <a:xfrm>
            <a:off x="8296835" y="3315506"/>
            <a:ext cx="860612" cy="3904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8017932" y="3731493"/>
            <a:ext cx="1828800" cy="646331"/>
          </a:xfrm>
          <a:prstGeom prst="rect">
            <a:avLst/>
          </a:prstGeom>
          <a:noFill/>
        </p:spPr>
        <p:txBody>
          <a:bodyPr wrap="square" rtlCol="0">
            <a:spAutoFit/>
          </a:bodyPr>
          <a:lstStyle/>
          <a:p>
            <a:r>
              <a:rPr lang="en-US" altLang="zh-CN" dirty="0" smtClean="0">
                <a:solidFill>
                  <a:schemeClr val="accent1"/>
                </a:solidFill>
              </a:rPr>
              <a:t>Entity n collects resource </a:t>
            </a:r>
            <a:r>
              <a:rPr lang="en-US" altLang="zh-CN" i="1" dirty="0" smtClean="0">
                <a:solidFill>
                  <a:schemeClr val="accent1"/>
                </a:solidFill>
              </a:rPr>
              <a:t>r</a:t>
            </a:r>
            <a:endParaRPr lang="zh-CN" altLang="en-US" i="1" dirty="0">
              <a:solidFill>
                <a:schemeClr val="accent1"/>
              </a:solidFill>
            </a:endParaRPr>
          </a:p>
        </p:txBody>
      </p:sp>
      <mc:AlternateContent xmlns:mc="http://schemas.openxmlformats.org/markup-compatibility/2006" xmlns:a14="http://schemas.microsoft.com/office/drawing/2010/main">
        <mc:Choice Requires="a14">
          <p:sp>
            <p:nvSpPr>
              <p:cNvPr id="6" name="文本框 5"/>
              <p:cNvSpPr txBox="1"/>
              <p:nvPr/>
            </p:nvSpPr>
            <p:spPr>
              <a:xfrm>
                <a:off x="5580530" y="4572326"/>
                <a:ext cx="3661964" cy="461665"/>
              </a:xfrm>
              <a:prstGeom prst="rect">
                <a:avLst/>
              </a:prstGeom>
              <a:noFill/>
            </p:spPr>
            <p:txBody>
              <a:bodyPr wrap="square" rtlCol="0">
                <a:spAutoFit/>
              </a:bodyPr>
              <a:lstStyle/>
              <a:p>
                <a:r>
                  <a:rPr lang="en-US" altLang="zh-CN" sz="2400" dirty="0" smtClean="0"/>
                  <a:t>Threshold </a:t>
                </a:r>
                <a14:m>
                  <m:oMath xmlns:m="http://schemas.openxmlformats.org/officeDocument/2006/math">
                    <m:sSubSup>
                      <m:sSubSupPr>
                        <m:ctrlPr>
                          <a:rPr lang="en-US" altLang="zh-CN" sz="2400" i="1" smtClean="0">
                            <a:solidFill>
                              <a:schemeClr val="tx1"/>
                            </a:solidFill>
                            <a:latin typeface="Cambria Math" panose="02040503050406030204" pitchFamily="18" charset="0"/>
                          </a:rPr>
                        </m:ctrlPr>
                      </m:sSubSupPr>
                      <m:e>
                        <m:r>
                          <a:rPr lang="en-US" altLang="zh-CN" sz="2400" i="1">
                            <a:solidFill>
                              <a:schemeClr val="tx1"/>
                            </a:solidFill>
                            <a:latin typeface="Cambria Math" panose="02040503050406030204" pitchFamily="18" charset="0"/>
                          </a:rPr>
                          <m:t>𝑇</m:t>
                        </m:r>
                      </m:e>
                      <m:sub>
                        <m:r>
                          <a:rPr lang="en-US" altLang="zh-CN" sz="2400" i="1">
                            <a:solidFill>
                              <a:schemeClr val="tx1"/>
                            </a:solidFill>
                            <a:latin typeface="Cambria Math" panose="02040503050406030204" pitchFamily="18" charset="0"/>
                          </a:rPr>
                          <m:t>𝑛</m:t>
                        </m:r>
                      </m:sub>
                      <m:sup>
                        <m:r>
                          <a:rPr lang="en-US" altLang="zh-CN" sz="2400" i="1">
                            <a:solidFill>
                              <a:schemeClr val="tx1"/>
                            </a:solidFill>
                            <a:latin typeface="Cambria Math" panose="02040503050406030204" pitchFamily="18" charset="0"/>
                          </a:rPr>
                          <m:t>𝑟</m:t>
                        </m:r>
                      </m:sup>
                    </m:sSubSup>
                  </m:oMath>
                </a14:m>
                <a:r>
                  <a:rPr lang="en-US" altLang="zh-CN" sz="2400" dirty="0" smtClean="0"/>
                  <a:t> </a:t>
                </a:r>
                <a:endParaRPr lang="zh-CN" altLang="en-US" sz="2400" dirty="0"/>
              </a:p>
            </p:txBody>
          </p:sp>
        </mc:Choice>
        <mc:Fallback xmlns="">
          <p:sp>
            <p:nvSpPr>
              <p:cNvPr id="6" name="文本框 5"/>
              <p:cNvSpPr txBox="1">
                <a:spLocks noRot="1" noChangeAspect="1" noMove="1" noResize="1" noEditPoints="1" noAdjustHandles="1" noChangeArrowheads="1" noChangeShapeType="1" noTextEdit="1"/>
              </p:cNvSpPr>
              <p:nvPr/>
            </p:nvSpPr>
            <p:spPr>
              <a:xfrm>
                <a:off x="5580530" y="4572326"/>
                <a:ext cx="3661964" cy="461665"/>
              </a:xfrm>
              <a:prstGeom prst="rect">
                <a:avLst/>
              </a:prstGeom>
              <a:blipFill rotWithShape="0">
                <a:blip r:embed="rId9"/>
                <a:stretch>
                  <a:fillRect l="-2496" t="-9211" b="-3026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文本框 8"/>
              <p:cNvSpPr txBox="1"/>
              <p:nvPr/>
            </p:nvSpPr>
            <p:spPr>
              <a:xfrm>
                <a:off x="6024282" y="5052229"/>
                <a:ext cx="4101154" cy="400110"/>
              </a:xfrm>
              <a:prstGeom prst="rect">
                <a:avLst/>
              </a:prstGeom>
              <a:noFill/>
            </p:spPr>
            <p:txBody>
              <a:bodyPr wrap="square" rtlCol="0">
                <a:spAutoFit/>
              </a:bodyPr>
              <a:lstStyle/>
              <a:p>
                <a14:m>
                  <m:oMath xmlns:m="http://schemas.openxmlformats.org/officeDocument/2006/math">
                    <m:sSubSup>
                      <m:sSubSupPr>
                        <m:ctrlPr>
                          <a:rPr lang="en-US" altLang="zh-CN" sz="2000" i="1" smtClean="0">
                            <a:solidFill>
                              <a:schemeClr val="tx1"/>
                            </a:solidFill>
                            <a:latin typeface="Cambria Math" panose="02040503050406030204" pitchFamily="18" charset="0"/>
                          </a:rPr>
                        </m:ctrlPr>
                      </m:sSubSupPr>
                      <m:e>
                        <m:r>
                          <a:rPr lang="en-US" altLang="zh-CN" sz="2000" i="1">
                            <a:solidFill>
                              <a:schemeClr val="tx1"/>
                            </a:solidFill>
                            <a:latin typeface="Cambria Math" panose="02040503050406030204" pitchFamily="18" charset="0"/>
                          </a:rPr>
                          <m:t>𝐼</m:t>
                        </m:r>
                      </m:e>
                      <m:sub>
                        <m:r>
                          <a:rPr lang="en-US" altLang="zh-CN" sz="2000" i="1">
                            <a:solidFill>
                              <a:schemeClr val="tx1"/>
                            </a:solidFill>
                            <a:latin typeface="Cambria Math" panose="02040503050406030204" pitchFamily="18" charset="0"/>
                          </a:rPr>
                          <m:t>𝑛</m:t>
                        </m:r>
                      </m:sub>
                      <m:sup>
                        <m:r>
                          <a:rPr lang="en-US" altLang="zh-CN" sz="2000" i="1">
                            <a:solidFill>
                              <a:schemeClr val="tx1"/>
                            </a:solidFill>
                            <a:latin typeface="Cambria Math" panose="02040503050406030204" pitchFamily="18" charset="0"/>
                          </a:rPr>
                          <m:t>𝑟</m:t>
                        </m:r>
                      </m:sup>
                    </m:sSubSup>
                    <m:r>
                      <a:rPr lang="en-US" altLang="zh-CN" sz="2000" i="1">
                        <a:latin typeface="Cambria Math" panose="02040503050406030204" pitchFamily="18" charset="0"/>
                        <a:ea typeface="Cambria Math" panose="02040503050406030204" pitchFamily="18" charset="0"/>
                      </a:rPr>
                      <m:t>≤</m:t>
                    </m:r>
                    <m:sSubSup>
                      <m:sSubSupPr>
                        <m:ctrlPr>
                          <a:rPr lang="en-US" altLang="zh-CN" sz="2000" i="1">
                            <a:solidFill>
                              <a:schemeClr val="tx1"/>
                            </a:solidFill>
                            <a:latin typeface="Cambria Math" panose="02040503050406030204" pitchFamily="18" charset="0"/>
                          </a:rPr>
                        </m:ctrlPr>
                      </m:sSubSupPr>
                      <m:e>
                        <m:r>
                          <a:rPr lang="en-US" altLang="zh-CN" sz="2000" i="1">
                            <a:solidFill>
                              <a:schemeClr val="tx1"/>
                            </a:solidFill>
                            <a:latin typeface="Cambria Math" panose="02040503050406030204" pitchFamily="18" charset="0"/>
                          </a:rPr>
                          <m:t>𝑇</m:t>
                        </m:r>
                      </m:e>
                      <m:sub>
                        <m:r>
                          <a:rPr lang="en-US" altLang="zh-CN" sz="2000" i="1">
                            <a:solidFill>
                              <a:schemeClr val="tx1"/>
                            </a:solidFill>
                            <a:latin typeface="Cambria Math" panose="02040503050406030204" pitchFamily="18" charset="0"/>
                          </a:rPr>
                          <m:t>𝑛</m:t>
                        </m:r>
                      </m:sub>
                      <m:sup>
                        <m:r>
                          <a:rPr lang="en-US" altLang="zh-CN" sz="2000" i="1">
                            <a:solidFill>
                              <a:schemeClr val="tx1"/>
                            </a:solidFill>
                            <a:latin typeface="Cambria Math" panose="02040503050406030204" pitchFamily="18" charset="0"/>
                          </a:rPr>
                          <m:t>𝑟</m:t>
                        </m:r>
                      </m:sup>
                    </m:sSubSup>
                  </m:oMath>
                </a14:m>
                <a:r>
                  <a:rPr lang="en-US" altLang="zh-CN" sz="2000" dirty="0" smtClean="0">
                    <a:solidFill>
                      <a:schemeClr val="tx1"/>
                    </a:solidFill>
                  </a:rPr>
                  <a:t>: entity is satisfied</a:t>
                </a:r>
                <a:r>
                  <a:rPr lang="zh-CN" altLang="en-US" sz="2000" dirty="0" smtClean="0">
                    <a:solidFill>
                      <a:schemeClr val="tx1"/>
                    </a:solidFill>
                  </a:rPr>
                  <a:t> </a:t>
                </a:r>
                <a:endParaRPr lang="zh-CN" altLang="en-US" sz="2000" dirty="0">
                  <a:solidFill>
                    <a:schemeClr val="tx1"/>
                  </a:solidFill>
                </a:endParaRPr>
              </a:p>
            </p:txBody>
          </p:sp>
        </mc:Choice>
        <mc:Fallback xmlns="">
          <p:sp>
            <p:nvSpPr>
              <p:cNvPr id="9" name="文本框 8"/>
              <p:cNvSpPr txBox="1">
                <a:spLocks noRot="1" noChangeAspect="1" noMove="1" noResize="1" noEditPoints="1" noAdjustHandles="1" noChangeArrowheads="1" noChangeShapeType="1" noTextEdit="1"/>
              </p:cNvSpPr>
              <p:nvPr/>
            </p:nvSpPr>
            <p:spPr>
              <a:xfrm>
                <a:off x="6024282" y="5052229"/>
                <a:ext cx="4101154" cy="400110"/>
              </a:xfrm>
              <a:prstGeom prst="rect">
                <a:avLst/>
              </a:prstGeom>
              <a:blipFill rotWithShape="0">
                <a:blip r:embed="rId10"/>
                <a:stretch>
                  <a:fillRect t="-7692" b="-2923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4" name="文本框 23"/>
              <p:cNvSpPr txBox="1"/>
              <p:nvPr/>
            </p:nvSpPr>
            <p:spPr>
              <a:xfrm>
                <a:off x="6024282" y="5564007"/>
                <a:ext cx="4101154" cy="400110"/>
              </a:xfrm>
              <a:prstGeom prst="rect">
                <a:avLst/>
              </a:prstGeom>
              <a:noFill/>
            </p:spPr>
            <p:txBody>
              <a:bodyPr wrap="square" rtlCol="0">
                <a:spAutoFit/>
              </a:bodyPr>
              <a:lstStyle/>
              <a:p>
                <a14:m>
                  <m:oMath xmlns:m="http://schemas.openxmlformats.org/officeDocument/2006/math">
                    <m:sSubSup>
                      <m:sSubSupPr>
                        <m:ctrlPr>
                          <a:rPr lang="en-US" altLang="zh-CN" sz="2000" i="1" smtClean="0">
                            <a:solidFill>
                              <a:schemeClr val="tx1"/>
                            </a:solidFill>
                            <a:latin typeface="Cambria Math" panose="02040503050406030204" pitchFamily="18" charset="0"/>
                          </a:rPr>
                        </m:ctrlPr>
                      </m:sSubSupPr>
                      <m:e>
                        <m:r>
                          <a:rPr lang="en-US" altLang="zh-CN" sz="2000" i="1">
                            <a:solidFill>
                              <a:schemeClr val="tx1"/>
                            </a:solidFill>
                            <a:latin typeface="Cambria Math" panose="02040503050406030204" pitchFamily="18" charset="0"/>
                          </a:rPr>
                          <m:t>𝐼</m:t>
                        </m:r>
                      </m:e>
                      <m:sub>
                        <m:r>
                          <a:rPr lang="en-US" altLang="zh-CN" sz="2000" i="1">
                            <a:solidFill>
                              <a:schemeClr val="tx1"/>
                            </a:solidFill>
                            <a:latin typeface="Cambria Math" panose="02040503050406030204" pitchFamily="18" charset="0"/>
                          </a:rPr>
                          <m:t>𝑛</m:t>
                        </m:r>
                      </m:sub>
                      <m:sup>
                        <m:r>
                          <a:rPr lang="en-US" altLang="zh-CN" sz="2000" i="1">
                            <a:solidFill>
                              <a:schemeClr val="tx1"/>
                            </a:solidFill>
                            <a:latin typeface="Cambria Math" panose="02040503050406030204" pitchFamily="18" charset="0"/>
                          </a:rPr>
                          <m:t>𝑟</m:t>
                        </m:r>
                      </m:sup>
                    </m:sSubSup>
                    <m:r>
                      <a:rPr lang="en-US" altLang="zh-CN" sz="2000" b="0" i="1" smtClean="0">
                        <a:solidFill>
                          <a:schemeClr val="tx1"/>
                        </a:solidFill>
                        <a:latin typeface="Cambria Math" panose="02040503050406030204" pitchFamily="18" charset="0"/>
                      </a:rPr>
                      <m:t>&gt;</m:t>
                    </m:r>
                    <m:sSubSup>
                      <m:sSubSupPr>
                        <m:ctrlPr>
                          <a:rPr lang="en-US" altLang="zh-CN" sz="2000" i="1">
                            <a:solidFill>
                              <a:schemeClr val="tx1"/>
                            </a:solidFill>
                            <a:latin typeface="Cambria Math" panose="02040503050406030204" pitchFamily="18" charset="0"/>
                          </a:rPr>
                        </m:ctrlPr>
                      </m:sSubSupPr>
                      <m:e>
                        <m:r>
                          <a:rPr lang="en-US" altLang="zh-CN" sz="2000" i="1">
                            <a:solidFill>
                              <a:schemeClr val="tx1"/>
                            </a:solidFill>
                            <a:latin typeface="Cambria Math" panose="02040503050406030204" pitchFamily="18" charset="0"/>
                          </a:rPr>
                          <m:t>𝑇</m:t>
                        </m:r>
                      </m:e>
                      <m:sub>
                        <m:r>
                          <a:rPr lang="en-US" altLang="zh-CN" sz="2000" i="1">
                            <a:solidFill>
                              <a:schemeClr val="tx1"/>
                            </a:solidFill>
                            <a:latin typeface="Cambria Math" panose="02040503050406030204" pitchFamily="18" charset="0"/>
                          </a:rPr>
                          <m:t>𝑛</m:t>
                        </m:r>
                      </m:sub>
                      <m:sup>
                        <m:r>
                          <a:rPr lang="en-US" altLang="zh-CN" sz="2000" i="1">
                            <a:solidFill>
                              <a:schemeClr val="tx1"/>
                            </a:solidFill>
                            <a:latin typeface="Cambria Math" panose="02040503050406030204" pitchFamily="18" charset="0"/>
                          </a:rPr>
                          <m:t>𝑟</m:t>
                        </m:r>
                      </m:sup>
                    </m:sSubSup>
                  </m:oMath>
                </a14:m>
                <a:r>
                  <a:rPr lang="en-US" altLang="zh-CN" sz="2000" dirty="0" smtClean="0">
                    <a:solidFill>
                      <a:schemeClr val="tx1"/>
                    </a:solidFill>
                  </a:rPr>
                  <a:t>: entity is dissatisfied  </a:t>
                </a:r>
                <a:r>
                  <a:rPr lang="zh-CN" altLang="en-US" sz="2000" dirty="0" smtClean="0">
                    <a:solidFill>
                      <a:schemeClr val="tx1"/>
                    </a:solidFill>
                  </a:rPr>
                  <a:t> </a:t>
                </a:r>
                <a:endParaRPr lang="zh-CN" altLang="en-US" sz="2000" dirty="0">
                  <a:solidFill>
                    <a:schemeClr val="tx1"/>
                  </a:solidFill>
                </a:endParaRPr>
              </a:p>
            </p:txBody>
          </p:sp>
        </mc:Choice>
        <mc:Fallback xmlns="">
          <p:sp>
            <p:nvSpPr>
              <p:cNvPr id="24" name="文本框 23"/>
              <p:cNvSpPr txBox="1">
                <a:spLocks noRot="1" noChangeAspect="1" noMove="1" noResize="1" noEditPoints="1" noAdjustHandles="1" noChangeArrowheads="1" noChangeShapeType="1" noTextEdit="1"/>
              </p:cNvSpPr>
              <p:nvPr/>
            </p:nvSpPr>
            <p:spPr>
              <a:xfrm>
                <a:off x="6024282" y="5564007"/>
                <a:ext cx="4101154" cy="400110"/>
              </a:xfrm>
              <a:prstGeom prst="rect">
                <a:avLst/>
              </a:prstGeom>
              <a:blipFill rotWithShape="0">
                <a:blip r:embed="rId11"/>
                <a:stretch>
                  <a:fillRect t="-7692" b="-29231"/>
                </a:stretch>
              </a:blipFill>
            </p:spPr>
            <p:txBody>
              <a:bodyPr/>
              <a:lstStyle/>
              <a:p>
                <a:r>
                  <a:rPr lang="zh-CN" altLang="en-US">
                    <a:noFill/>
                  </a:rPr>
                  <a:t> </a:t>
                </a:r>
              </a:p>
            </p:txBody>
          </p:sp>
        </mc:Fallback>
      </mc:AlternateContent>
      <p:sp>
        <p:nvSpPr>
          <p:cNvPr id="12" name="笑脸 11"/>
          <p:cNvSpPr/>
          <p:nvPr/>
        </p:nvSpPr>
        <p:spPr>
          <a:xfrm>
            <a:off x="2279974" y="4067853"/>
            <a:ext cx="930816" cy="98437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笑脸 24"/>
          <p:cNvSpPr/>
          <p:nvPr/>
        </p:nvSpPr>
        <p:spPr>
          <a:xfrm>
            <a:off x="3990021" y="4067853"/>
            <a:ext cx="930816" cy="984376"/>
          </a:xfrm>
          <a:prstGeom prst="smileyFace">
            <a:avLst>
              <a:gd name="adj" fmla="val -46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92720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arn(inVertical)">
                                      <p:cBhvr>
                                        <p:cTn id="17" dur="500"/>
                                        <p:tgtEl>
                                          <p:spTgt spid="17"/>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500"/>
                                        <p:tgtEl>
                                          <p:spTgt spid="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up)">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5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500"/>
                                        <p:tgtEl>
                                          <p:spTgt spid="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500"/>
                                        <p:tgtEl>
                                          <p:spTgt spid="24"/>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fade">
                                      <p:cBhvr>
                                        <p:cTn id="6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3" grpId="0"/>
      <p:bldP spid="14" grpId="0"/>
      <p:bldP spid="15" grpId="0"/>
      <p:bldP spid="17" grpId="0" animBg="1"/>
      <p:bldP spid="18" grpId="0"/>
      <p:bldP spid="6" grpId="0"/>
      <p:bldP spid="9" grpId="0"/>
      <p:bldP spid="24" grpId="0"/>
      <p:bldP spid="12" grpId="0" animBg="1"/>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System model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15</a:t>
            </a:fld>
            <a:endParaRPr lang="en-US" sz="2800" dirty="0"/>
          </a:p>
        </p:txBody>
      </p:sp>
      <mc:AlternateContent xmlns:mc="http://schemas.openxmlformats.org/markup-compatibility/2006" xmlns:a14="http://schemas.microsoft.com/office/drawing/2010/main">
        <mc:Choice Requires="a14">
          <p:sp>
            <p:nvSpPr>
              <p:cNvPr id="23" name="文本框 22"/>
              <p:cNvSpPr txBox="1"/>
              <p:nvPr/>
            </p:nvSpPr>
            <p:spPr>
              <a:xfrm>
                <a:off x="4975668" y="1141032"/>
                <a:ext cx="5873467" cy="4498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800" b="0" i="1" smtClean="0">
                          <a:latin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ea typeface="Cambria Math" panose="02040503050406030204" pitchFamily="18" charset="0"/>
                        </a:rPr>
                        <m:t>ℛ</m:t>
                      </m:r>
                      <m:r>
                        <a:rPr lang="en-US" altLang="zh-CN" sz="2800" b="0" i="1" smtClean="0">
                          <a:latin typeface="Cambria Math" panose="02040503050406030204" pitchFamily="18" charset="0"/>
                        </a:rPr>
                        <m:t>, (</m:t>
                      </m:r>
                      <m:sSubSup>
                        <m:sSubSupPr>
                          <m:ctrlPr>
                            <a:rPr lang="en-US" altLang="zh-CN" sz="2800" b="0" i="1" smtClean="0">
                              <a:latin typeface="Cambria Math" panose="02040503050406030204" pitchFamily="18" charset="0"/>
                            </a:rPr>
                          </m:ctrlPr>
                        </m:sSubSupPr>
                        <m:e>
                          <m:r>
                            <a:rPr lang="en-US" altLang="zh-CN" sz="2800" b="0" i="1" smtClean="0">
                              <a:latin typeface="Cambria Math" panose="02040503050406030204" pitchFamily="18" charset="0"/>
                            </a:rPr>
                            <m:t>𝑄</m:t>
                          </m:r>
                        </m:e>
                        <m:sub>
                          <m:r>
                            <a:rPr lang="en-US" altLang="zh-CN" sz="2800" b="0" i="1" smtClean="0">
                              <a:latin typeface="Cambria Math" panose="02040503050406030204" pitchFamily="18" charset="0"/>
                            </a:rPr>
                            <m:t>𝑛</m:t>
                          </m:r>
                        </m:sub>
                        <m:sup>
                          <m:r>
                            <a:rPr lang="en-US" altLang="zh-CN" sz="2800" b="0" i="1" smtClean="0">
                              <a:latin typeface="Cambria Math" panose="02040503050406030204" pitchFamily="18" charset="0"/>
                            </a:rPr>
                            <m:t>𝑟</m:t>
                          </m:r>
                        </m:sup>
                      </m:sSubSup>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𝑟</m:t>
                          </m:r>
                          <m:r>
                            <a:rPr lang="en-US" altLang="zh-CN" sz="2800" b="0" i="1" smtClean="0">
                              <a:latin typeface="Cambria Math" panose="02040503050406030204" pitchFamily="18" charset="0"/>
                              <a:ea typeface="Cambria Math" panose="02040503050406030204" pitchFamily="18" charset="0"/>
                            </a:rPr>
                            <m:t>∈</m:t>
                          </m:r>
                          <m:r>
                            <a:rPr lang="en-US" altLang="zh-CN" sz="2800" i="1">
                              <a:latin typeface="Cambria Math" panose="02040503050406030204" pitchFamily="18" charset="0"/>
                              <a:ea typeface="Cambria Math" panose="02040503050406030204" pitchFamily="18" charset="0"/>
                            </a:rPr>
                            <m:t>ℛ</m:t>
                          </m:r>
                        </m:sub>
                      </m:sSub>
                      <m:r>
                        <a:rPr lang="en-US" altLang="zh-CN" sz="2800" b="0" i="1" smtClean="0">
                          <a:latin typeface="Cambria Math" panose="02040503050406030204" pitchFamily="18" charset="0"/>
                        </a:rPr>
                        <m:t>, (</m:t>
                      </m:r>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𝐷</m:t>
                          </m:r>
                        </m:e>
                        <m:sub>
                          <m:r>
                            <a:rPr lang="en-US" altLang="zh-CN" sz="2800" b="0" i="1" smtClean="0">
                              <a:latin typeface="Cambria Math" panose="02040503050406030204" pitchFamily="18" charset="0"/>
                            </a:rPr>
                            <m:t>𝑛</m:t>
                          </m:r>
                        </m:sub>
                      </m:sSub>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m:t>
                          </m:r>
                        </m:e>
                        <m:sub>
                          <m:r>
                            <a:rPr lang="en-US" altLang="zh-CN" sz="2800" b="0" i="1" smtClean="0">
                              <a:latin typeface="Cambria Math" panose="02040503050406030204" pitchFamily="18" charset="0"/>
                            </a:rPr>
                            <m:t>𝑛</m:t>
                          </m:r>
                          <m:r>
                            <a:rPr lang="en-US" altLang="zh-CN" sz="2800" b="0" i="1" smtClean="0">
                              <a:latin typeface="Cambria Math" panose="02040503050406030204" pitchFamily="18" charset="0"/>
                              <a:ea typeface="Cambria Math" panose="02040503050406030204" pitchFamily="18" charset="0"/>
                            </a:rPr>
                            <m:t>∈</m:t>
                          </m:r>
                          <m:r>
                            <a:rPr lang="zh-CN" altLang="en-US" sz="2800" b="0" i="1" smtClean="0">
                              <a:latin typeface="Cambria Math" panose="02040503050406030204" pitchFamily="18" charset="0"/>
                            </a:rPr>
                            <m:t>𝒩</m:t>
                          </m:r>
                        </m:sub>
                      </m:sSub>
                      <m:r>
                        <a:rPr lang="en-US" altLang="zh-CN" sz="2800" b="0" i="1" smtClean="0">
                          <a:latin typeface="Cambria Math" panose="02040503050406030204" pitchFamily="18" charset="0"/>
                        </a:rPr>
                        <m:t>, </m:t>
                      </m:r>
                      <m:r>
                        <a:rPr lang="zh-CN" altLang="en-US" sz="2800" i="1">
                          <a:latin typeface="Cambria Math" panose="02040503050406030204" pitchFamily="18" charset="0"/>
                        </a:rPr>
                        <m:t>𝒢</m:t>
                      </m:r>
                      <m:r>
                        <a:rPr lang="en-US" altLang="zh-CN" sz="2800" b="0" i="1" smtClean="0">
                          <a:latin typeface="Cambria Math" panose="02040503050406030204" pitchFamily="18" charset="0"/>
                        </a:rPr>
                        <m:t>, </m:t>
                      </m:r>
                      <m:r>
                        <a:rPr lang="zh-CN" altLang="en-US" sz="2800" i="1">
                          <a:latin typeface="Cambria Math" panose="02040503050406030204" pitchFamily="18" charset="0"/>
                        </a:rPr>
                        <m:t>𝐾</m:t>
                      </m:r>
                      <m:r>
                        <a:rPr lang="en-US" altLang="zh-CN" sz="2800" b="0" i="1" smtClean="0">
                          <a:latin typeface="Cambria Math" panose="02040503050406030204" pitchFamily="18" charset="0"/>
                        </a:rPr>
                        <m:t>,</m:t>
                      </m:r>
                      <m:r>
                        <a:rPr lang="zh-CN" altLang="en-US" sz="2800" b="0" i="1" smtClean="0">
                          <a:latin typeface="Cambria Math" panose="02040503050406030204" pitchFamily="18" charset="0"/>
                        </a:rPr>
                        <m:t>𝒜</m:t>
                      </m:r>
                      <m:r>
                        <a:rPr lang="en-US" altLang="zh-CN" sz="2800" b="0" i="1" smtClean="0">
                          <a:latin typeface="Cambria Math" panose="02040503050406030204" pitchFamily="18" charset="0"/>
                          <a:ea typeface="Cambria Math" panose="02040503050406030204" pitchFamily="18" charset="0"/>
                        </a:rPr>
                        <m:t>)</m:t>
                      </m:r>
                    </m:oMath>
                  </m:oMathPara>
                </a14:m>
                <a:endParaRPr lang="zh-CN" altLang="en-US" sz="2800" dirty="0"/>
              </a:p>
            </p:txBody>
          </p:sp>
        </mc:Choice>
        <mc:Fallback xmlns="">
          <p:sp>
            <p:nvSpPr>
              <p:cNvPr id="23" name="文本框 22"/>
              <p:cNvSpPr txBox="1">
                <a:spLocks noRot="1" noChangeAspect="1" noMove="1" noResize="1" noEditPoints="1" noAdjustHandles="1" noChangeArrowheads="1" noChangeShapeType="1" noTextEdit="1"/>
              </p:cNvSpPr>
              <p:nvPr/>
            </p:nvSpPr>
            <p:spPr>
              <a:xfrm>
                <a:off x="4975668" y="1141032"/>
                <a:ext cx="5873467" cy="449803"/>
              </a:xfrm>
              <a:prstGeom prst="rect">
                <a:avLst/>
              </a:prstGeom>
              <a:blipFill rotWithShape="0">
                <a:blip r:embed="rId3"/>
                <a:stretch>
                  <a:fillRect/>
                </a:stretch>
              </a:blipFill>
            </p:spPr>
            <p:txBody>
              <a:bodyPr/>
              <a:lstStyle/>
              <a:p>
                <a:r>
                  <a:rPr lang="zh-CN" altLang="en-US">
                    <a:noFill/>
                  </a:rPr>
                  <a:t> </a:t>
                </a:r>
              </a:p>
            </p:txBody>
          </p:sp>
        </mc:Fallback>
      </mc:AlternateContent>
      <p:grpSp>
        <p:nvGrpSpPr>
          <p:cNvPr id="22" name="组合 21"/>
          <p:cNvGrpSpPr/>
          <p:nvPr/>
        </p:nvGrpSpPr>
        <p:grpSpPr>
          <a:xfrm>
            <a:off x="2030506" y="2710389"/>
            <a:ext cx="3993776" cy="3307976"/>
            <a:chOff x="1828800" y="1492624"/>
            <a:chExt cx="3993776" cy="3307976"/>
          </a:xfrm>
        </p:grpSpPr>
        <p:cxnSp>
          <p:nvCxnSpPr>
            <p:cNvPr id="7" name="直接箭头连接符 6"/>
            <p:cNvCxnSpPr/>
            <p:nvPr/>
          </p:nvCxnSpPr>
          <p:spPr>
            <a:xfrm>
              <a:off x="1842247" y="4800600"/>
              <a:ext cx="39803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1842247" y="1492624"/>
              <a:ext cx="0" cy="3307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任意多边形 20"/>
            <p:cNvSpPr/>
            <p:nvPr/>
          </p:nvSpPr>
          <p:spPr>
            <a:xfrm>
              <a:off x="1828800" y="2097741"/>
              <a:ext cx="3550024" cy="2702859"/>
            </a:xfrm>
            <a:custGeom>
              <a:avLst/>
              <a:gdLst>
                <a:gd name="connsiteX0" fmla="*/ 0 w 3539264"/>
                <a:gd name="connsiteY0" fmla="*/ 0 h 2781928"/>
                <a:gd name="connsiteX1" fmla="*/ 1183341 w 3539264"/>
                <a:gd name="connsiteY1" fmla="*/ 336177 h 2781928"/>
                <a:gd name="connsiteX2" fmla="*/ 1976718 w 3539264"/>
                <a:gd name="connsiteY2" fmla="*/ 1990165 h 2781928"/>
                <a:gd name="connsiteX3" fmla="*/ 3402106 w 3539264"/>
                <a:gd name="connsiteY3" fmla="*/ 2716306 h 2781928"/>
                <a:gd name="connsiteX4" fmla="*/ 3402106 w 3539264"/>
                <a:gd name="connsiteY4" fmla="*/ 2702859 h 2781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9264" h="2781928">
                  <a:moveTo>
                    <a:pt x="0" y="0"/>
                  </a:moveTo>
                  <a:cubicBezTo>
                    <a:pt x="426944" y="2241"/>
                    <a:pt x="853888" y="4483"/>
                    <a:pt x="1183341" y="336177"/>
                  </a:cubicBezTo>
                  <a:cubicBezTo>
                    <a:pt x="1512794" y="667871"/>
                    <a:pt x="1606924" y="1593477"/>
                    <a:pt x="1976718" y="1990165"/>
                  </a:cubicBezTo>
                  <a:cubicBezTo>
                    <a:pt x="2346512" y="2386853"/>
                    <a:pt x="3164541" y="2597524"/>
                    <a:pt x="3402106" y="2716306"/>
                  </a:cubicBezTo>
                  <a:cubicBezTo>
                    <a:pt x="3639671" y="2835088"/>
                    <a:pt x="3520888" y="2768973"/>
                    <a:pt x="3402106" y="270285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文本框 27"/>
          <p:cNvSpPr txBox="1"/>
          <p:nvPr/>
        </p:nvSpPr>
        <p:spPr>
          <a:xfrm>
            <a:off x="1295899" y="2510334"/>
            <a:ext cx="748054" cy="400110"/>
          </a:xfrm>
          <a:prstGeom prst="rect">
            <a:avLst/>
          </a:prstGeom>
          <a:noFill/>
        </p:spPr>
        <p:txBody>
          <a:bodyPr wrap="square" rtlCol="0">
            <a:spAutoFit/>
          </a:bodyPr>
          <a:lstStyle/>
          <a:p>
            <a:r>
              <a:rPr lang="en-US" altLang="zh-CN" sz="2000" dirty="0" smtClean="0">
                <a:solidFill>
                  <a:schemeClr val="accent1"/>
                </a:solidFill>
              </a:rPr>
              <a:t>QoS</a:t>
            </a:r>
            <a:endParaRPr lang="zh-CN" altLang="en-US" sz="2000" dirty="0">
              <a:solidFill>
                <a:schemeClr val="accent1"/>
              </a:solidFill>
            </a:endParaRPr>
          </a:p>
        </p:txBody>
      </p:sp>
      <mc:AlternateContent xmlns:mc="http://schemas.openxmlformats.org/markup-compatibility/2006" xmlns:a14="http://schemas.microsoft.com/office/drawing/2010/main">
        <mc:Choice Requires="a14">
          <p:sp>
            <p:nvSpPr>
              <p:cNvPr id="3" name="矩形 2"/>
              <p:cNvSpPr/>
              <p:nvPr/>
            </p:nvSpPr>
            <p:spPr>
              <a:xfrm>
                <a:off x="869420" y="1589644"/>
                <a:ext cx="2176750" cy="5421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2800" i="1" smtClean="0">
                          <a:latin typeface="Cambria Math" panose="02040503050406030204" pitchFamily="18" charset="0"/>
                        </a:rPr>
                        <m:t>(</m:t>
                      </m:r>
                      <m:sSubSup>
                        <m:sSubSupPr>
                          <m:ctrlPr>
                            <a:rPr lang="en-US" altLang="zh-CN" sz="2800" i="1">
                              <a:latin typeface="Cambria Math" panose="02040503050406030204" pitchFamily="18" charset="0"/>
                            </a:rPr>
                          </m:ctrlPr>
                        </m:sSubSupPr>
                        <m:e>
                          <m:r>
                            <a:rPr lang="en-US" altLang="zh-CN" sz="2800" i="1">
                              <a:latin typeface="Cambria Math" panose="02040503050406030204" pitchFamily="18" charset="0"/>
                            </a:rPr>
                            <m:t>𝑄</m:t>
                          </m:r>
                        </m:e>
                        <m:sub>
                          <m:r>
                            <a:rPr lang="en-US" altLang="zh-CN" sz="2800" i="1">
                              <a:latin typeface="Cambria Math" panose="02040503050406030204" pitchFamily="18" charset="0"/>
                            </a:rPr>
                            <m:t>𝑛</m:t>
                          </m:r>
                        </m:sub>
                        <m:sup>
                          <m:r>
                            <a:rPr lang="en-US" altLang="zh-CN" sz="2800" b="0" i="1" smtClean="0">
                              <a:latin typeface="Cambria Math" panose="02040503050406030204" pitchFamily="18" charset="0"/>
                            </a:rPr>
                            <m:t>𝑟</m:t>
                          </m:r>
                        </m:sup>
                      </m:sSubSup>
                      <m:sSub>
                        <m:sSubPr>
                          <m:ctrlPr>
                            <a:rPr lang="en-US" altLang="zh-CN" sz="2800" i="1">
                              <a:latin typeface="Cambria Math" panose="02040503050406030204" pitchFamily="18" charset="0"/>
                            </a:rPr>
                          </m:ctrlPr>
                        </m:sSubPr>
                        <m:e>
                          <m:r>
                            <a:rPr lang="en-US" altLang="zh-CN" sz="2800" i="1">
                              <a:latin typeface="Cambria Math" panose="02040503050406030204" pitchFamily="18" charset="0"/>
                            </a:rPr>
                            <m:t>)</m:t>
                          </m:r>
                        </m:e>
                        <m:sub>
                          <m:r>
                            <a:rPr lang="en-US" altLang="zh-CN" sz="2800" i="1">
                              <a:latin typeface="Cambria Math" panose="02040503050406030204" pitchFamily="18" charset="0"/>
                            </a:rPr>
                            <m:t>𝑛</m:t>
                          </m:r>
                          <m:r>
                            <a:rPr lang="en-US" altLang="zh-CN" sz="2800" i="1">
                              <a:latin typeface="Cambria Math" panose="02040503050406030204" pitchFamily="18" charset="0"/>
                              <a:ea typeface="Cambria Math" panose="02040503050406030204" pitchFamily="18" charset="0"/>
                            </a:rPr>
                            <m:t>∈</m:t>
                          </m:r>
                          <m:r>
                            <a:rPr lang="zh-CN" altLang="en-US" sz="2800" i="1">
                              <a:latin typeface="Cambria Math" panose="02040503050406030204" pitchFamily="18" charset="0"/>
                            </a:rPr>
                            <m:t>𝒩</m:t>
                          </m:r>
                          <m:r>
                            <a:rPr lang="en-US" altLang="zh-CN" sz="2800" i="1">
                              <a:latin typeface="Cambria Math" panose="02040503050406030204" pitchFamily="18" charset="0"/>
                            </a:rPr>
                            <m:t>,</m:t>
                          </m:r>
                          <m:r>
                            <a:rPr lang="en-US" altLang="zh-CN" sz="2800" i="1">
                              <a:latin typeface="Cambria Math" panose="02040503050406030204" pitchFamily="18" charset="0"/>
                            </a:rPr>
                            <m:t>𝑟</m:t>
                          </m:r>
                          <m:r>
                            <a:rPr lang="en-US" altLang="zh-CN" sz="2800" i="1">
                              <a:latin typeface="Cambria Math" panose="02040503050406030204" pitchFamily="18" charset="0"/>
                              <a:ea typeface="Cambria Math" panose="02040503050406030204" pitchFamily="18" charset="0"/>
                            </a:rPr>
                            <m:t>∈</m:t>
                          </m:r>
                          <m:r>
                            <a:rPr lang="en-US" altLang="zh-CN" sz="2800" i="1">
                              <a:latin typeface="Cambria Math" panose="02040503050406030204" pitchFamily="18" charset="0"/>
                              <a:ea typeface="Cambria Math" panose="02040503050406030204" pitchFamily="18" charset="0"/>
                            </a:rPr>
                            <m:t>ℛ</m:t>
                          </m:r>
                        </m:sub>
                      </m:sSub>
                    </m:oMath>
                  </m:oMathPara>
                </a14:m>
                <a:endParaRPr lang="zh-CN" altLang="en-US" sz="2800" dirty="0"/>
              </a:p>
            </p:txBody>
          </p:sp>
        </mc:Choice>
        <mc:Fallback xmlns="">
          <p:sp>
            <p:nvSpPr>
              <p:cNvPr id="3" name="矩形 2"/>
              <p:cNvSpPr>
                <a:spLocks noRot="1" noChangeAspect="1" noMove="1" noResize="1" noEditPoints="1" noAdjustHandles="1" noChangeArrowheads="1" noChangeShapeType="1" noTextEdit="1"/>
              </p:cNvSpPr>
              <p:nvPr/>
            </p:nvSpPr>
            <p:spPr>
              <a:xfrm>
                <a:off x="869420" y="1589644"/>
                <a:ext cx="2176750" cy="542136"/>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文本框 4"/>
              <p:cNvSpPr txBox="1"/>
              <p:nvPr/>
            </p:nvSpPr>
            <p:spPr>
              <a:xfrm>
                <a:off x="5486400" y="6075786"/>
                <a:ext cx="793376"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sz="2000" i="1" smtClean="0">
                              <a:solidFill>
                                <a:schemeClr val="accent1"/>
                              </a:solidFill>
                              <a:latin typeface="Cambria Math" panose="02040503050406030204" pitchFamily="18" charset="0"/>
                            </a:rPr>
                          </m:ctrlPr>
                        </m:sSubSupPr>
                        <m:e>
                          <m:r>
                            <a:rPr lang="en-US" altLang="zh-CN" sz="2000" b="0" i="1" smtClean="0">
                              <a:solidFill>
                                <a:schemeClr val="accent1"/>
                              </a:solidFill>
                              <a:latin typeface="Cambria Math" panose="02040503050406030204" pitchFamily="18" charset="0"/>
                            </a:rPr>
                            <m:t>𝐼</m:t>
                          </m:r>
                        </m:e>
                        <m:sub>
                          <m:r>
                            <a:rPr lang="en-US" altLang="zh-CN" sz="2000" b="0" i="1" smtClean="0">
                              <a:solidFill>
                                <a:schemeClr val="accent1"/>
                              </a:solidFill>
                              <a:latin typeface="Cambria Math" panose="02040503050406030204" pitchFamily="18" charset="0"/>
                            </a:rPr>
                            <m:t>𝑛</m:t>
                          </m:r>
                        </m:sub>
                        <m:sup>
                          <m:r>
                            <a:rPr lang="en-US" altLang="zh-CN" sz="2000" b="0" i="1" smtClean="0">
                              <a:solidFill>
                                <a:schemeClr val="accent1"/>
                              </a:solidFill>
                              <a:latin typeface="Cambria Math" panose="02040503050406030204" pitchFamily="18" charset="0"/>
                            </a:rPr>
                            <m:t>𝑟</m:t>
                          </m:r>
                        </m:sup>
                      </m:sSubSup>
                    </m:oMath>
                  </m:oMathPara>
                </a14:m>
                <a:endParaRPr lang="zh-CN" altLang="en-US" sz="2000" dirty="0">
                  <a:solidFill>
                    <a:schemeClr val="accent1"/>
                  </a:solidFill>
                </a:endParaRPr>
              </a:p>
            </p:txBody>
          </p:sp>
        </mc:Choice>
        <mc:Fallback xmlns="">
          <p:sp>
            <p:nvSpPr>
              <p:cNvPr id="5" name="文本框 4"/>
              <p:cNvSpPr txBox="1">
                <a:spLocks noRot="1" noChangeAspect="1" noMove="1" noResize="1" noEditPoints="1" noAdjustHandles="1" noChangeArrowheads="1" noChangeShapeType="1" noTextEdit="1"/>
              </p:cNvSpPr>
              <p:nvPr/>
            </p:nvSpPr>
            <p:spPr>
              <a:xfrm>
                <a:off x="5486400" y="6075786"/>
                <a:ext cx="793376" cy="400110"/>
              </a:xfrm>
              <a:prstGeom prst="rect">
                <a:avLst/>
              </a:prstGeom>
              <a:blipFill rotWithShape="0">
                <a:blip r:embed="rId5"/>
                <a:stretch>
                  <a:fillRect/>
                </a:stretch>
              </a:blipFill>
            </p:spPr>
            <p:txBody>
              <a:bodyPr/>
              <a:lstStyle/>
              <a:p>
                <a:r>
                  <a:rPr lang="zh-CN" altLang="en-US">
                    <a:noFill/>
                  </a:rPr>
                  <a:t> </a:t>
                </a:r>
              </a:p>
            </p:txBody>
          </p:sp>
        </mc:Fallback>
      </mc:AlternateContent>
      <p:cxnSp>
        <p:nvCxnSpPr>
          <p:cNvPr id="8" name="直接连接符 7"/>
          <p:cNvCxnSpPr/>
          <p:nvPr/>
        </p:nvCxnSpPr>
        <p:spPr>
          <a:xfrm>
            <a:off x="2030506" y="4364377"/>
            <a:ext cx="1546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3576918" y="4377824"/>
            <a:ext cx="0" cy="1653988"/>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矩形 12"/>
              <p:cNvSpPr/>
              <p:nvPr/>
            </p:nvSpPr>
            <p:spPr>
              <a:xfrm>
                <a:off x="746582" y="4179711"/>
                <a:ext cx="109863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i="1" smtClean="0">
                          <a:solidFill>
                            <a:schemeClr val="accent1"/>
                          </a:solidFill>
                          <a:latin typeface="Cambria Math" panose="02040503050406030204" pitchFamily="18" charset="0"/>
                        </a:rPr>
                        <m:t>(</m:t>
                      </m:r>
                      <m:sSub>
                        <m:sSubPr>
                          <m:ctrlPr>
                            <a:rPr lang="en-US" altLang="zh-CN" i="1">
                              <a:solidFill>
                                <a:schemeClr val="accent1"/>
                              </a:solidFill>
                              <a:latin typeface="Cambria Math" panose="02040503050406030204" pitchFamily="18" charset="0"/>
                            </a:rPr>
                          </m:ctrlPr>
                        </m:sSubPr>
                        <m:e>
                          <m:r>
                            <a:rPr lang="en-US" altLang="zh-CN" i="1">
                              <a:solidFill>
                                <a:schemeClr val="accent1"/>
                              </a:solidFill>
                              <a:latin typeface="Cambria Math" panose="02040503050406030204" pitchFamily="18" charset="0"/>
                            </a:rPr>
                            <m:t>𝐷</m:t>
                          </m:r>
                        </m:e>
                        <m:sub>
                          <m:r>
                            <a:rPr lang="en-US" altLang="zh-CN" i="1">
                              <a:solidFill>
                                <a:schemeClr val="accent1"/>
                              </a:solidFill>
                              <a:latin typeface="Cambria Math" panose="02040503050406030204" pitchFamily="18" charset="0"/>
                            </a:rPr>
                            <m:t>𝑛</m:t>
                          </m:r>
                        </m:sub>
                      </m:sSub>
                      <m:sSub>
                        <m:sSubPr>
                          <m:ctrlPr>
                            <a:rPr lang="en-US" altLang="zh-CN" i="1">
                              <a:solidFill>
                                <a:schemeClr val="accent1"/>
                              </a:solidFill>
                              <a:latin typeface="Cambria Math" panose="02040503050406030204" pitchFamily="18" charset="0"/>
                            </a:rPr>
                          </m:ctrlPr>
                        </m:sSubPr>
                        <m:e>
                          <m:r>
                            <a:rPr lang="en-US" altLang="zh-CN" i="1">
                              <a:solidFill>
                                <a:schemeClr val="accent1"/>
                              </a:solidFill>
                              <a:latin typeface="Cambria Math" panose="02040503050406030204" pitchFamily="18" charset="0"/>
                            </a:rPr>
                            <m:t>)</m:t>
                          </m:r>
                        </m:e>
                        <m:sub>
                          <m:r>
                            <a:rPr lang="en-US" altLang="zh-CN" i="1">
                              <a:solidFill>
                                <a:schemeClr val="accent1"/>
                              </a:solidFill>
                              <a:latin typeface="Cambria Math" panose="02040503050406030204" pitchFamily="18" charset="0"/>
                            </a:rPr>
                            <m:t>𝑛</m:t>
                          </m:r>
                          <m:r>
                            <a:rPr lang="en-US" altLang="zh-CN" i="1">
                              <a:solidFill>
                                <a:schemeClr val="accent1"/>
                              </a:solidFill>
                              <a:latin typeface="Cambria Math" panose="02040503050406030204" pitchFamily="18" charset="0"/>
                              <a:ea typeface="Cambria Math" panose="02040503050406030204" pitchFamily="18" charset="0"/>
                            </a:rPr>
                            <m:t>∈</m:t>
                          </m:r>
                          <m:r>
                            <a:rPr lang="zh-CN" altLang="en-US" i="1">
                              <a:solidFill>
                                <a:schemeClr val="accent1"/>
                              </a:solidFill>
                              <a:latin typeface="Cambria Math" panose="02040503050406030204" pitchFamily="18" charset="0"/>
                            </a:rPr>
                            <m:t>𝒩</m:t>
                          </m:r>
                        </m:sub>
                      </m:sSub>
                    </m:oMath>
                  </m:oMathPara>
                </a14:m>
                <a:endParaRPr lang="zh-CN" altLang="en-US" dirty="0">
                  <a:solidFill>
                    <a:schemeClr val="accent1"/>
                  </a:solidFill>
                </a:endParaRPr>
              </a:p>
            </p:txBody>
          </p:sp>
        </mc:Choice>
        <mc:Fallback xmlns="">
          <p:sp>
            <p:nvSpPr>
              <p:cNvPr id="13" name="矩形 12"/>
              <p:cNvSpPr>
                <a:spLocks noRot="1" noChangeAspect="1" noMove="1" noResize="1" noEditPoints="1" noAdjustHandles="1" noChangeArrowheads="1" noChangeShapeType="1" noTextEdit="1"/>
              </p:cNvSpPr>
              <p:nvPr/>
            </p:nvSpPr>
            <p:spPr>
              <a:xfrm>
                <a:off x="746582" y="4179711"/>
                <a:ext cx="1098634" cy="369332"/>
              </a:xfrm>
              <a:prstGeom prst="rect">
                <a:avLst/>
              </a:prstGeom>
              <a:blipFill rotWithShape="0">
                <a:blip r:embed="rId6"/>
                <a:stretch>
                  <a:fillRect b="-1333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 name="矩形 13"/>
              <p:cNvSpPr/>
              <p:nvPr/>
            </p:nvSpPr>
            <p:spPr>
              <a:xfrm>
                <a:off x="3229301" y="6075786"/>
                <a:ext cx="530851"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altLang="zh-CN" sz="2000" i="1" smtClean="0">
                              <a:solidFill>
                                <a:schemeClr val="accent1"/>
                              </a:solidFill>
                              <a:latin typeface="Cambria Math" panose="02040503050406030204" pitchFamily="18" charset="0"/>
                            </a:rPr>
                          </m:ctrlPr>
                        </m:sSubSupPr>
                        <m:e>
                          <m:r>
                            <a:rPr lang="en-US" altLang="zh-CN" sz="2000" b="0" i="1" smtClean="0">
                              <a:solidFill>
                                <a:schemeClr val="accent1"/>
                              </a:solidFill>
                              <a:latin typeface="Cambria Math" panose="02040503050406030204" pitchFamily="18" charset="0"/>
                            </a:rPr>
                            <m:t>𝑇</m:t>
                          </m:r>
                        </m:e>
                        <m:sub>
                          <m:r>
                            <a:rPr lang="en-US" altLang="zh-CN" sz="2000" i="1">
                              <a:solidFill>
                                <a:schemeClr val="accent1"/>
                              </a:solidFill>
                              <a:latin typeface="Cambria Math" panose="02040503050406030204" pitchFamily="18" charset="0"/>
                            </a:rPr>
                            <m:t>𝑛</m:t>
                          </m:r>
                        </m:sub>
                        <m:sup>
                          <m:r>
                            <a:rPr lang="en-US" altLang="zh-CN" sz="2000" i="1">
                              <a:solidFill>
                                <a:schemeClr val="accent1"/>
                              </a:solidFill>
                              <a:latin typeface="Cambria Math" panose="02040503050406030204" pitchFamily="18" charset="0"/>
                            </a:rPr>
                            <m:t>𝑟</m:t>
                          </m:r>
                        </m:sup>
                      </m:sSubSup>
                    </m:oMath>
                  </m:oMathPara>
                </a14:m>
                <a:endParaRPr lang="zh-CN" altLang="en-US" sz="2000" dirty="0"/>
              </a:p>
            </p:txBody>
          </p:sp>
        </mc:Choice>
        <mc:Fallback xmlns="">
          <p:sp>
            <p:nvSpPr>
              <p:cNvPr id="14" name="矩形 13"/>
              <p:cNvSpPr>
                <a:spLocks noRot="1" noChangeAspect="1" noMove="1" noResize="1" noEditPoints="1" noAdjustHandles="1" noChangeArrowheads="1" noChangeShapeType="1" noTextEdit="1"/>
              </p:cNvSpPr>
              <p:nvPr/>
            </p:nvSpPr>
            <p:spPr>
              <a:xfrm>
                <a:off x="3229301" y="6075786"/>
                <a:ext cx="530851" cy="400110"/>
              </a:xfrm>
              <a:prstGeom prst="rect">
                <a:avLst/>
              </a:prstGeom>
              <a:blipFill rotWithShape="0">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矩形 14"/>
              <p:cNvSpPr/>
              <p:nvPr/>
            </p:nvSpPr>
            <p:spPr>
              <a:xfrm>
                <a:off x="4448794" y="2179698"/>
                <a:ext cx="3086166"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altLang="zh-CN" sz="2000" i="1" smtClean="0">
                              <a:solidFill>
                                <a:schemeClr val="tx1"/>
                              </a:solidFill>
                              <a:latin typeface="Cambria Math" panose="02040503050406030204" pitchFamily="18" charset="0"/>
                            </a:rPr>
                          </m:ctrlPr>
                        </m:sSubSupPr>
                        <m:e>
                          <m:r>
                            <a:rPr lang="en-US" altLang="zh-CN" sz="2000" i="1">
                              <a:solidFill>
                                <a:schemeClr val="tx1"/>
                              </a:solidFill>
                              <a:latin typeface="Cambria Math" panose="02040503050406030204" pitchFamily="18" charset="0"/>
                            </a:rPr>
                            <m:t>𝐼</m:t>
                          </m:r>
                        </m:e>
                        <m:sub>
                          <m:r>
                            <a:rPr lang="en-US" altLang="zh-CN" sz="2000" i="1">
                              <a:solidFill>
                                <a:schemeClr val="tx1"/>
                              </a:solidFill>
                              <a:latin typeface="Cambria Math" panose="02040503050406030204" pitchFamily="18" charset="0"/>
                            </a:rPr>
                            <m:t>𝑛</m:t>
                          </m:r>
                        </m:sub>
                        <m:sup>
                          <m:r>
                            <a:rPr lang="en-US" altLang="zh-CN" sz="2000" i="1">
                              <a:solidFill>
                                <a:schemeClr val="tx1"/>
                              </a:solidFill>
                              <a:latin typeface="Cambria Math" panose="02040503050406030204" pitchFamily="18" charset="0"/>
                            </a:rPr>
                            <m:t>𝑟</m:t>
                          </m:r>
                        </m:sup>
                      </m:sSubSup>
                      <m:r>
                        <a:rPr lang="en-US" altLang="zh-CN" sz="2000" b="0" i="1" smtClean="0">
                          <a:solidFill>
                            <a:schemeClr val="tx1"/>
                          </a:solidFill>
                          <a:latin typeface="Cambria Math" panose="02040503050406030204" pitchFamily="18" charset="0"/>
                        </a:rPr>
                        <m:t>=</m:t>
                      </m:r>
                      <m:d>
                        <m:dPr>
                          <m:begChr m:val="|"/>
                          <m:endChr m:val="|"/>
                          <m:ctrlPr>
                            <a:rPr lang="en-US" altLang="zh-CN" sz="2000" b="0" i="1" smtClean="0">
                              <a:solidFill>
                                <a:schemeClr val="tx1"/>
                              </a:solidFill>
                              <a:latin typeface="Cambria Math" panose="02040503050406030204" pitchFamily="18" charset="0"/>
                            </a:rPr>
                          </m:ctrlPr>
                        </m:dPr>
                        <m:e>
                          <m:d>
                            <m:dPr>
                              <m:begChr m:val="{"/>
                              <m:endChr m:val="}"/>
                              <m:ctrlPr>
                                <a:rPr lang="en-US" altLang="zh-CN" sz="2000" b="0" i="1" smtClean="0">
                                  <a:solidFill>
                                    <a:schemeClr val="tx1"/>
                                  </a:solidFill>
                                  <a:latin typeface="Cambria Math" panose="02040503050406030204" pitchFamily="18" charset="0"/>
                                </a:rPr>
                              </m:ctrlPr>
                            </m:dPr>
                            <m:e>
                              <m:r>
                                <a:rPr lang="en-US" altLang="zh-CN" sz="2000" b="0" i="1" smtClean="0">
                                  <a:solidFill>
                                    <a:schemeClr val="tx1"/>
                                  </a:solidFill>
                                  <a:latin typeface="Cambria Math" panose="02040503050406030204" pitchFamily="18" charset="0"/>
                                </a:rPr>
                                <m:t>𝑛</m:t>
                              </m:r>
                              <m:r>
                                <a:rPr lang="en-US" altLang="zh-CN" sz="2000" b="0" i="1" smtClean="0">
                                  <a:solidFill>
                                    <a:schemeClr val="tx1"/>
                                  </a:solidFill>
                                  <a:latin typeface="Cambria Math" panose="02040503050406030204" pitchFamily="18" charset="0"/>
                                  <a:ea typeface="Cambria Math" panose="02040503050406030204" pitchFamily="18" charset="0"/>
                                </a:rPr>
                                <m:t>∈</m:t>
                              </m:r>
                              <m:r>
                                <a:rPr lang="zh-CN" altLang="en-US" sz="2000" b="0" i="1" smtClean="0">
                                  <a:solidFill>
                                    <a:schemeClr val="tx1"/>
                                  </a:solidFill>
                                  <a:latin typeface="Cambria Math" panose="02040503050406030204" pitchFamily="18" charset="0"/>
                                  <a:ea typeface="Cambria Math" panose="02040503050406030204" pitchFamily="18" charset="0"/>
                                </a:rPr>
                                <m:t>𝒩</m:t>
                              </m:r>
                              <m:d>
                                <m:dPr>
                                  <m:ctrlPr>
                                    <a:rPr lang="en-US" altLang="zh-CN" sz="2000" b="0" i="1" smtClean="0">
                                      <a:solidFill>
                                        <a:schemeClr val="tx1"/>
                                      </a:solidFill>
                                      <a:latin typeface="Cambria Math" panose="02040503050406030204" pitchFamily="18" charset="0"/>
                                      <a:ea typeface="Cambria Math" panose="02040503050406030204" pitchFamily="18" charset="0"/>
                                    </a:rPr>
                                  </m:ctrlPr>
                                </m:dPr>
                                <m:e>
                                  <m:r>
                                    <a:rPr lang="en-US" altLang="zh-CN" sz="2000" b="0" i="1" smtClean="0">
                                      <a:solidFill>
                                        <a:schemeClr val="tx1"/>
                                      </a:solidFill>
                                      <a:latin typeface="Cambria Math" panose="02040503050406030204" pitchFamily="18" charset="0"/>
                                      <a:ea typeface="Cambria Math" panose="02040503050406030204" pitchFamily="18" charset="0"/>
                                    </a:rPr>
                                    <m:t>𝑛</m:t>
                                  </m:r>
                                </m:e>
                              </m:d>
                              <m:r>
                                <a:rPr lang="en-US" altLang="zh-CN" sz="2000" b="0" i="1" smtClean="0">
                                  <a:solidFill>
                                    <a:schemeClr val="tx1"/>
                                  </a:solidFill>
                                  <a:latin typeface="Cambria Math" panose="02040503050406030204" pitchFamily="18" charset="0"/>
                                  <a:ea typeface="Cambria Math" panose="02040503050406030204" pitchFamily="18" charset="0"/>
                                </a:rPr>
                                <m:t>:</m:t>
                              </m:r>
                              <m:sSub>
                                <m:sSubPr>
                                  <m:ctrlPr>
                                    <a:rPr lang="en-US" altLang="zh-CN" sz="2000" b="0" i="1" smtClean="0">
                                      <a:solidFill>
                                        <a:schemeClr val="tx1"/>
                                      </a:solidFill>
                                      <a:latin typeface="Cambria Math" panose="02040503050406030204" pitchFamily="18" charset="0"/>
                                      <a:ea typeface="Cambria Math" panose="02040503050406030204" pitchFamily="18" charset="0"/>
                                    </a:rPr>
                                  </m:ctrlPr>
                                </m:sSubPr>
                                <m:e>
                                  <m:r>
                                    <a:rPr lang="en-US" altLang="zh-CN" sz="2000" b="0" i="1" smtClean="0">
                                      <a:solidFill>
                                        <a:schemeClr val="tx1"/>
                                      </a:solidFill>
                                      <a:latin typeface="Cambria Math" panose="02040503050406030204" pitchFamily="18" charset="0"/>
                                      <a:ea typeface="Cambria Math" panose="02040503050406030204" pitchFamily="18" charset="0"/>
                                    </a:rPr>
                                    <m:t>𝑥</m:t>
                                  </m:r>
                                </m:e>
                                <m:sub>
                                  <m:r>
                                    <a:rPr lang="en-US" altLang="zh-CN" sz="2000" b="0" i="1" smtClean="0">
                                      <a:solidFill>
                                        <a:schemeClr val="tx1"/>
                                      </a:solidFill>
                                      <a:latin typeface="Cambria Math" panose="02040503050406030204" pitchFamily="18" charset="0"/>
                                      <a:ea typeface="Cambria Math" panose="02040503050406030204" pitchFamily="18" charset="0"/>
                                    </a:rPr>
                                    <m:t>𝑛</m:t>
                                  </m:r>
                                </m:sub>
                              </m:sSub>
                              <m:r>
                                <a:rPr lang="en-US" altLang="zh-CN" sz="2000" b="0" i="1" smtClean="0">
                                  <a:solidFill>
                                    <a:schemeClr val="tx1"/>
                                  </a:solidFill>
                                  <a:latin typeface="Cambria Math" panose="02040503050406030204" pitchFamily="18" charset="0"/>
                                  <a:ea typeface="Cambria Math" panose="02040503050406030204" pitchFamily="18" charset="0"/>
                                </a:rPr>
                                <m:t>=</m:t>
                              </m:r>
                              <m:r>
                                <a:rPr lang="en-US" altLang="zh-CN" sz="2000" b="0" i="1" smtClean="0">
                                  <a:solidFill>
                                    <a:schemeClr val="tx1"/>
                                  </a:solidFill>
                                  <a:latin typeface="Cambria Math" panose="02040503050406030204" pitchFamily="18" charset="0"/>
                                  <a:ea typeface="Cambria Math" panose="02040503050406030204" pitchFamily="18" charset="0"/>
                                </a:rPr>
                                <m:t>𝑟</m:t>
                              </m:r>
                            </m:e>
                          </m:d>
                        </m:e>
                      </m:d>
                    </m:oMath>
                  </m:oMathPara>
                </a14:m>
                <a:endParaRPr lang="zh-CN" altLang="en-US" sz="2000" dirty="0">
                  <a:solidFill>
                    <a:schemeClr val="tx1"/>
                  </a:solidFill>
                </a:endParaRPr>
              </a:p>
            </p:txBody>
          </p:sp>
        </mc:Choice>
        <mc:Fallback xmlns="">
          <p:sp>
            <p:nvSpPr>
              <p:cNvPr id="15" name="矩形 14"/>
              <p:cNvSpPr>
                <a:spLocks noRot="1" noChangeAspect="1" noMove="1" noResize="1" noEditPoints="1" noAdjustHandles="1" noChangeArrowheads="1" noChangeShapeType="1" noTextEdit="1"/>
              </p:cNvSpPr>
              <p:nvPr/>
            </p:nvSpPr>
            <p:spPr>
              <a:xfrm>
                <a:off x="4448794" y="2179698"/>
                <a:ext cx="3086166" cy="400110"/>
              </a:xfrm>
              <a:prstGeom prst="rect">
                <a:avLst/>
              </a:prstGeom>
              <a:blipFill rotWithShape="0">
                <a:blip r:embed="rId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文本框 5"/>
              <p:cNvSpPr txBox="1"/>
              <p:nvPr/>
            </p:nvSpPr>
            <p:spPr>
              <a:xfrm>
                <a:off x="7678299" y="2177330"/>
                <a:ext cx="3661964" cy="400110"/>
              </a:xfrm>
              <a:prstGeom prst="rect">
                <a:avLst/>
              </a:prstGeom>
              <a:noFill/>
            </p:spPr>
            <p:txBody>
              <a:bodyPr wrap="square" rtlCol="0">
                <a:spAutoFit/>
              </a:bodyPr>
              <a:lstStyle/>
              <a:p>
                <a:r>
                  <a:rPr lang="en-US" altLang="zh-CN" sz="2000" dirty="0" smtClean="0"/>
                  <a:t>Threshold </a:t>
                </a:r>
                <a14:m>
                  <m:oMath xmlns:m="http://schemas.openxmlformats.org/officeDocument/2006/math">
                    <m:sSubSup>
                      <m:sSubSupPr>
                        <m:ctrlPr>
                          <a:rPr lang="en-US" altLang="zh-CN" sz="2000" i="1" smtClean="0">
                            <a:solidFill>
                              <a:schemeClr val="tx1"/>
                            </a:solidFill>
                            <a:latin typeface="Cambria Math" panose="02040503050406030204" pitchFamily="18" charset="0"/>
                          </a:rPr>
                        </m:ctrlPr>
                      </m:sSubSupPr>
                      <m:e>
                        <m:r>
                          <a:rPr lang="en-US" altLang="zh-CN" sz="2000" i="1">
                            <a:solidFill>
                              <a:schemeClr val="tx1"/>
                            </a:solidFill>
                            <a:latin typeface="Cambria Math" panose="02040503050406030204" pitchFamily="18" charset="0"/>
                          </a:rPr>
                          <m:t>𝑇</m:t>
                        </m:r>
                      </m:e>
                      <m:sub>
                        <m:r>
                          <a:rPr lang="en-US" altLang="zh-CN" sz="2000" i="1">
                            <a:solidFill>
                              <a:schemeClr val="tx1"/>
                            </a:solidFill>
                            <a:latin typeface="Cambria Math" panose="02040503050406030204" pitchFamily="18" charset="0"/>
                          </a:rPr>
                          <m:t>𝑛</m:t>
                        </m:r>
                      </m:sub>
                      <m:sup>
                        <m:r>
                          <a:rPr lang="en-US" altLang="zh-CN" sz="2000" i="1">
                            <a:solidFill>
                              <a:schemeClr val="tx1"/>
                            </a:solidFill>
                            <a:latin typeface="Cambria Math" panose="02040503050406030204" pitchFamily="18" charset="0"/>
                          </a:rPr>
                          <m:t>𝑟</m:t>
                        </m:r>
                      </m:sup>
                    </m:sSubSup>
                  </m:oMath>
                </a14:m>
                <a:r>
                  <a:rPr lang="en-US" altLang="zh-CN" sz="2000" dirty="0" smtClean="0"/>
                  <a:t> </a:t>
                </a:r>
                <a:endParaRPr lang="zh-CN" altLang="en-US" sz="2000" dirty="0"/>
              </a:p>
            </p:txBody>
          </p:sp>
        </mc:Choice>
        <mc:Fallback xmlns="">
          <p:sp>
            <p:nvSpPr>
              <p:cNvPr id="6" name="文本框 5"/>
              <p:cNvSpPr txBox="1">
                <a:spLocks noRot="1" noChangeAspect="1" noMove="1" noResize="1" noEditPoints="1" noAdjustHandles="1" noChangeArrowheads="1" noChangeShapeType="1" noTextEdit="1"/>
              </p:cNvSpPr>
              <p:nvPr/>
            </p:nvSpPr>
            <p:spPr>
              <a:xfrm>
                <a:off x="7678299" y="2177330"/>
                <a:ext cx="3661964" cy="400110"/>
              </a:xfrm>
              <a:prstGeom prst="rect">
                <a:avLst/>
              </a:prstGeom>
              <a:blipFill rotWithShape="0">
                <a:blip r:embed="rId9"/>
                <a:stretch>
                  <a:fillRect l="-1833" t="-6061" b="-2727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文本框 18"/>
              <p:cNvSpPr txBox="1"/>
              <p:nvPr/>
            </p:nvSpPr>
            <p:spPr>
              <a:xfrm>
                <a:off x="4853724" y="2804272"/>
                <a:ext cx="4316506" cy="91614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𝑈</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d>
                        <m:dPr>
                          <m:begChr m:val="{"/>
                          <m:endChr m:val=""/>
                          <m:ctrlPr>
                            <a:rPr lang="en-US" altLang="zh-CN" sz="2400" b="0" i="1" smtClean="0">
                              <a:latin typeface="Cambria Math" panose="02040503050406030204" pitchFamily="18" charset="0"/>
                            </a:rPr>
                          </m:ctrlPr>
                        </m:dPr>
                        <m:e>
                          <m:eqArr>
                            <m:eqArrPr>
                              <m:ctrlPr>
                                <a:rPr lang="en-US" altLang="zh-CN" sz="2400" b="0" i="1" smtClean="0">
                                  <a:latin typeface="Cambria Math" panose="02040503050406030204" pitchFamily="18" charset="0"/>
                                </a:rPr>
                              </m:ctrlPr>
                            </m:eqArrPr>
                            <m:e>
                              <m:r>
                                <a:rPr lang="en-US" altLang="zh-CN" sz="2400" b="0" i="1" smtClean="0">
                                  <a:latin typeface="Cambria Math" panose="02040503050406030204" pitchFamily="18" charset="0"/>
                                </a:rPr>
                                <m:t>1,   </m:t>
                              </m:r>
                              <m:r>
                                <m:rPr>
                                  <m:sty m:val="p"/>
                                </m:rPr>
                                <a:rPr lang="en-US" altLang="zh-CN" sz="2400" b="0" i="0" smtClean="0">
                                  <a:latin typeface="Cambria Math" panose="02040503050406030204" pitchFamily="18" charset="0"/>
                                </a:rPr>
                                <m:t>if</m:t>
                              </m:r>
                              <m:r>
                                <a:rPr lang="en-US" altLang="zh-CN" sz="2400" b="0" i="1" smtClean="0">
                                  <a:latin typeface="Cambria Math" panose="02040503050406030204" pitchFamily="18" charset="0"/>
                                </a:rPr>
                                <m:t> </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𝐼</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ea typeface="Cambria Math" panose="02040503050406030204" pitchFamily="18" charset="0"/>
                                </a:rPr>
                                <m:t>≥</m:t>
                              </m:r>
                              <m:sSubSup>
                                <m:sSubSupPr>
                                  <m:ctrlPr>
                                    <a:rPr lang="en-US" altLang="zh-CN" sz="2400" b="0" i="1" smtClean="0">
                                      <a:latin typeface="Cambria Math" panose="02040503050406030204" pitchFamily="18" charset="0"/>
                                      <a:ea typeface="Cambria Math" panose="02040503050406030204" pitchFamily="18" charset="0"/>
                                    </a:rPr>
                                  </m:ctrlPr>
                                </m:sSubSupPr>
                                <m:e>
                                  <m:r>
                                    <a:rPr lang="en-US" altLang="zh-CN" sz="2400" b="0" i="1" smtClean="0">
                                      <a:latin typeface="Cambria Math" panose="02040503050406030204" pitchFamily="18" charset="0"/>
                                      <a:ea typeface="Cambria Math" panose="02040503050406030204" pitchFamily="18" charset="0"/>
                                    </a:rPr>
                                    <m:t>𝑇</m:t>
                                  </m:r>
                                </m:e>
                                <m:sub>
                                  <m:r>
                                    <a:rPr lang="en-US" altLang="zh-CN" sz="2400" b="0" i="1" smtClean="0">
                                      <a:latin typeface="Cambria Math" panose="02040503050406030204" pitchFamily="18" charset="0"/>
                                      <a:ea typeface="Cambria Math" panose="02040503050406030204" pitchFamily="18" charset="0"/>
                                    </a:rPr>
                                    <m:t>𝑛</m:t>
                                  </m:r>
                                </m:sub>
                                <m:sup>
                                  <m:r>
                                    <a:rPr lang="en-US" altLang="zh-CN" sz="2400" b="0" i="1" smtClean="0">
                                      <a:latin typeface="Cambria Math" panose="02040503050406030204" pitchFamily="18" charset="0"/>
                                      <a:ea typeface="Cambria Math" panose="02040503050406030204" pitchFamily="18" charset="0"/>
                                    </a:rPr>
                                    <m:t>𝑟</m:t>
                                  </m:r>
                                </m:sup>
                              </m:sSubSup>
                            </m:e>
                            <m:e>
                              <m:r>
                                <a:rPr lang="en-US" altLang="zh-CN" sz="2400" b="0" i="1" smtClean="0">
                                  <a:latin typeface="Cambria Math" panose="02040503050406030204" pitchFamily="18" charset="0"/>
                                </a:rPr>
                                <m:t>0,  </m:t>
                              </m:r>
                              <m:r>
                                <a:rPr lang="en-US" altLang="zh-CN" sz="2400" b="0" i="0" smtClean="0">
                                  <a:latin typeface="Cambria Math" panose="02040503050406030204" pitchFamily="18" charset="0"/>
                                </a:rPr>
                                <m:t> </m:t>
                              </m:r>
                              <m:r>
                                <m:rPr>
                                  <m:sty m:val="p"/>
                                </m:rPr>
                                <a:rPr lang="en-US" altLang="zh-CN" sz="2400" b="0" i="0" smtClean="0">
                                  <a:latin typeface="Cambria Math" panose="02040503050406030204" pitchFamily="18" charset="0"/>
                                </a:rPr>
                                <m:t>if</m:t>
                              </m:r>
                              <m:r>
                                <a:rPr lang="en-US" altLang="zh-CN" sz="2400" b="0" i="0" smtClean="0">
                                  <a:latin typeface="Cambria Math" panose="02040503050406030204" pitchFamily="18" charset="0"/>
                                </a:rPr>
                                <m:t> </m:t>
                              </m:r>
                              <m:sSubSup>
                                <m:sSubSupPr>
                                  <m:ctrlPr>
                                    <a:rPr lang="en-US" altLang="zh-CN" sz="2400" i="1">
                                      <a:latin typeface="Cambria Math" panose="02040503050406030204" pitchFamily="18" charset="0"/>
                                    </a:rPr>
                                  </m:ctrlPr>
                                </m:sSubSupPr>
                                <m:e>
                                  <m:r>
                                    <a:rPr lang="en-US" altLang="zh-CN" sz="2400" i="1">
                                      <a:latin typeface="Cambria Math" panose="02040503050406030204" pitchFamily="18" charset="0"/>
                                    </a:rPr>
                                    <m:t>𝐼</m:t>
                                  </m:r>
                                </m:e>
                                <m:sub>
                                  <m:r>
                                    <a:rPr lang="en-US" altLang="zh-CN" sz="2400" i="1">
                                      <a:latin typeface="Cambria Math" panose="02040503050406030204" pitchFamily="18" charset="0"/>
                                    </a:rPr>
                                    <m:t>𝑛</m:t>
                                  </m:r>
                                </m:sub>
                                <m:sup>
                                  <m:r>
                                    <a:rPr lang="en-US" altLang="zh-CN" sz="2400" i="1">
                                      <a:latin typeface="Cambria Math" panose="02040503050406030204" pitchFamily="18" charset="0"/>
                                    </a:rPr>
                                    <m:t>𝑟</m:t>
                                  </m:r>
                                </m:sup>
                              </m:sSubSup>
                              <m:r>
                                <a:rPr lang="en-US" altLang="zh-CN" sz="2400" b="0" i="1" smtClean="0">
                                  <a:latin typeface="Cambria Math" panose="02040503050406030204" pitchFamily="18" charset="0"/>
                                </a:rPr>
                                <m:t>&lt;</m:t>
                              </m:r>
                              <m:sSubSup>
                                <m:sSubSupPr>
                                  <m:ctrlPr>
                                    <a:rPr lang="en-US" altLang="zh-CN" sz="2400" i="1">
                                      <a:latin typeface="Cambria Math" panose="02040503050406030204" pitchFamily="18" charset="0"/>
                                      <a:ea typeface="Cambria Math" panose="02040503050406030204" pitchFamily="18" charset="0"/>
                                    </a:rPr>
                                  </m:ctrlPr>
                                </m:sSubSupPr>
                                <m:e>
                                  <m:r>
                                    <a:rPr lang="en-US" altLang="zh-CN" sz="2400" i="1">
                                      <a:latin typeface="Cambria Math" panose="02040503050406030204" pitchFamily="18" charset="0"/>
                                      <a:ea typeface="Cambria Math" panose="02040503050406030204" pitchFamily="18" charset="0"/>
                                    </a:rPr>
                                    <m:t>𝑇</m:t>
                                  </m:r>
                                </m:e>
                                <m:sub>
                                  <m:r>
                                    <a:rPr lang="en-US" altLang="zh-CN" sz="2400" i="1">
                                      <a:latin typeface="Cambria Math" panose="02040503050406030204" pitchFamily="18" charset="0"/>
                                      <a:ea typeface="Cambria Math" panose="02040503050406030204" pitchFamily="18" charset="0"/>
                                    </a:rPr>
                                    <m:t>𝑛</m:t>
                                  </m:r>
                                </m:sub>
                                <m:sup>
                                  <m:r>
                                    <a:rPr lang="en-US" altLang="zh-CN" sz="2400" i="1">
                                      <a:latin typeface="Cambria Math" panose="02040503050406030204" pitchFamily="18" charset="0"/>
                                      <a:ea typeface="Cambria Math" panose="02040503050406030204" pitchFamily="18" charset="0"/>
                                    </a:rPr>
                                    <m:t>𝑟</m:t>
                                  </m:r>
                                </m:sup>
                              </m:sSubSup>
                            </m:e>
                          </m:eqArr>
                        </m:e>
                      </m:d>
                    </m:oMath>
                  </m:oMathPara>
                </a14:m>
                <a:endParaRPr lang="zh-CN" altLang="en-US" sz="2400" dirty="0"/>
              </a:p>
            </p:txBody>
          </p:sp>
        </mc:Choice>
        <mc:Fallback xmlns="">
          <p:sp>
            <p:nvSpPr>
              <p:cNvPr id="19" name="文本框 18"/>
              <p:cNvSpPr txBox="1">
                <a:spLocks noRot="1" noChangeAspect="1" noMove="1" noResize="1" noEditPoints="1" noAdjustHandles="1" noChangeArrowheads="1" noChangeShapeType="1" noTextEdit="1"/>
              </p:cNvSpPr>
              <p:nvPr/>
            </p:nvSpPr>
            <p:spPr>
              <a:xfrm>
                <a:off x="4853724" y="2804272"/>
                <a:ext cx="4316506" cy="916148"/>
              </a:xfrm>
              <a:prstGeom prst="rect">
                <a:avLst/>
              </a:prstGeom>
              <a:blipFill rotWithShape="0">
                <a:blip r:embed="rId1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0" name="矩形 19"/>
              <p:cNvSpPr/>
              <p:nvPr/>
            </p:nvSpPr>
            <p:spPr>
              <a:xfrm>
                <a:off x="6279776" y="5453765"/>
                <a:ext cx="261802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2800" i="1" smtClean="0">
                          <a:latin typeface="Cambria Math" panose="02040503050406030204" pitchFamily="18" charset="0"/>
                        </a:rPr>
                        <m:t>(</m:t>
                      </m:r>
                      <m:r>
                        <a:rPr lang="zh-CN" altLang="en-US" sz="2800" i="1">
                          <a:latin typeface="Cambria Math" panose="02040503050406030204" pitchFamily="18" charset="0"/>
                        </a:rPr>
                        <m:t>𝒩</m:t>
                      </m:r>
                      <m:r>
                        <a:rPr lang="en-US" altLang="zh-CN" sz="2800" i="1">
                          <a:latin typeface="Cambria Math" panose="02040503050406030204" pitchFamily="18" charset="0"/>
                        </a:rPr>
                        <m:t>, </m:t>
                      </m:r>
                      <m:r>
                        <a:rPr lang="en-US" altLang="zh-CN" sz="2800" i="1">
                          <a:latin typeface="Cambria Math" panose="02040503050406030204" pitchFamily="18" charset="0"/>
                          <a:ea typeface="Cambria Math" panose="02040503050406030204" pitchFamily="18" charset="0"/>
                        </a:rPr>
                        <m:t>ℛ</m:t>
                      </m:r>
                      <m:r>
                        <a:rPr lang="en-US" altLang="zh-CN" sz="2800" i="1">
                          <a:latin typeface="Cambria Math" panose="02040503050406030204" pitchFamily="18" charset="0"/>
                        </a:rPr>
                        <m:t>,</m:t>
                      </m:r>
                      <m:sSubSup>
                        <m:sSubSupPr>
                          <m:ctrlPr>
                            <a:rPr lang="en-US" altLang="zh-CN" sz="2800" i="1" smtClean="0">
                              <a:latin typeface="Cambria Math" panose="02040503050406030204" pitchFamily="18" charset="0"/>
                            </a:rPr>
                          </m:ctrlPr>
                        </m:sSubSupPr>
                        <m:e>
                          <m:r>
                            <a:rPr lang="en-US" altLang="zh-CN" sz="2800" b="0" i="1" smtClean="0">
                              <a:latin typeface="Cambria Math" panose="02040503050406030204" pitchFamily="18" charset="0"/>
                            </a:rPr>
                            <m:t>𝑇</m:t>
                          </m:r>
                        </m:e>
                        <m:sub>
                          <m:r>
                            <a:rPr lang="en-US" altLang="zh-CN" sz="2800" b="0" i="1" smtClean="0">
                              <a:latin typeface="Cambria Math" panose="02040503050406030204" pitchFamily="18" charset="0"/>
                            </a:rPr>
                            <m:t>𝑛</m:t>
                          </m:r>
                        </m:sub>
                        <m:sup>
                          <m:r>
                            <a:rPr lang="en-US" altLang="zh-CN" sz="2800" b="0" i="1" smtClean="0">
                              <a:latin typeface="Cambria Math" panose="02040503050406030204" pitchFamily="18" charset="0"/>
                            </a:rPr>
                            <m:t>𝑟</m:t>
                          </m:r>
                        </m:sup>
                      </m:sSubSup>
                      <m:r>
                        <a:rPr lang="en-US" altLang="zh-CN" sz="2800" i="1">
                          <a:latin typeface="Cambria Math" panose="02040503050406030204" pitchFamily="18" charset="0"/>
                        </a:rPr>
                        <m:t>, </m:t>
                      </m:r>
                      <m:r>
                        <a:rPr lang="zh-CN" altLang="en-US" sz="2800" i="1">
                          <a:latin typeface="Cambria Math" panose="02040503050406030204" pitchFamily="18" charset="0"/>
                        </a:rPr>
                        <m:t>𝒢</m:t>
                      </m:r>
                      <m:r>
                        <a:rPr lang="en-US" altLang="zh-CN" sz="2800" i="1">
                          <a:latin typeface="Cambria Math" panose="02040503050406030204" pitchFamily="18" charset="0"/>
                        </a:rPr>
                        <m:t>, </m:t>
                      </m:r>
                      <m:r>
                        <a:rPr lang="zh-CN" altLang="en-US" sz="2800" i="1">
                          <a:latin typeface="Cambria Math" panose="02040503050406030204" pitchFamily="18" charset="0"/>
                        </a:rPr>
                        <m:t>𝐾</m:t>
                      </m:r>
                      <m:r>
                        <a:rPr lang="en-US" altLang="zh-CN" sz="2800" i="1">
                          <a:latin typeface="Cambria Math" panose="02040503050406030204" pitchFamily="18" charset="0"/>
                          <a:ea typeface="Cambria Math" panose="02040503050406030204" pitchFamily="18" charset="0"/>
                        </a:rPr>
                        <m:t>)</m:t>
                      </m:r>
                    </m:oMath>
                  </m:oMathPara>
                </a14:m>
                <a:endParaRPr lang="zh-CN" altLang="en-US" sz="2800" dirty="0"/>
              </a:p>
            </p:txBody>
          </p:sp>
        </mc:Choice>
        <mc:Fallback xmlns="">
          <p:sp>
            <p:nvSpPr>
              <p:cNvPr id="20" name="矩形 19"/>
              <p:cNvSpPr>
                <a:spLocks noRot="1" noChangeAspect="1" noMove="1" noResize="1" noEditPoints="1" noAdjustHandles="1" noChangeArrowheads="1" noChangeShapeType="1" noTextEdit="1"/>
              </p:cNvSpPr>
              <p:nvPr/>
            </p:nvSpPr>
            <p:spPr>
              <a:xfrm>
                <a:off x="6279776" y="5453765"/>
                <a:ext cx="2618024" cy="523220"/>
              </a:xfrm>
              <a:prstGeom prst="rect">
                <a:avLst/>
              </a:prstGeom>
              <a:blipFill rotWithShape="0">
                <a:blip r:embed="rId11"/>
                <a:stretch>
                  <a:fillRect/>
                </a:stretch>
              </a:blipFill>
            </p:spPr>
            <p:txBody>
              <a:bodyPr/>
              <a:lstStyle/>
              <a:p>
                <a:r>
                  <a:rPr lang="zh-CN" altLang="en-US">
                    <a:noFill/>
                  </a:rPr>
                  <a:t> </a:t>
                </a:r>
              </a:p>
            </p:txBody>
          </p:sp>
        </mc:Fallback>
      </mc:AlternateContent>
      <p:sp>
        <p:nvSpPr>
          <p:cNvPr id="26" name="下箭头 25"/>
          <p:cNvSpPr/>
          <p:nvPr/>
        </p:nvSpPr>
        <p:spPr>
          <a:xfrm>
            <a:off x="7272664" y="4790362"/>
            <a:ext cx="367678" cy="7043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27" name="文本框 26"/>
              <p:cNvSpPr txBox="1"/>
              <p:nvPr/>
            </p:nvSpPr>
            <p:spPr>
              <a:xfrm>
                <a:off x="4373368" y="3832261"/>
                <a:ext cx="3910432" cy="98655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400" i="1" smtClean="0">
                              <a:latin typeface="Cambria Math" panose="02040503050406030204" pitchFamily="18" charset="0"/>
                            </a:rPr>
                          </m:ctrlPr>
                        </m:sSubPr>
                        <m:e>
                          <m:r>
                            <a:rPr lang="en-US" altLang="zh-CN" sz="2400" b="0" i="1" smtClean="0">
                              <a:latin typeface="Cambria Math" panose="02040503050406030204" pitchFamily="18" charset="0"/>
                            </a:rPr>
                            <m:t>𝑈</m:t>
                          </m:r>
                        </m:e>
                        <m:sub>
                          <m:r>
                            <a:rPr lang="en-US" altLang="zh-CN" sz="2400" b="0" i="1" smtClean="0">
                              <a:latin typeface="Cambria Math" panose="02040503050406030204" pitchFamily="18" charset="0"/>
                            </a:rPr>
                            <m:t>𝑛</m:t>
                          </m:r>
                        </m:sub>
                      </m:sSub>
                      <m:r>
                        <a:rPr lang="en-US" altLang="zh-CN" sz="2400" b="0" i="1" smtClean="0">
                          <a:latin typeface="Cambria Math" panose="02040503050406030204" pitchFamily="18" charset="0"/>
                        </a:rPr>
                        <m:t>=</m:t>
                      </m:r>
                      <m:nary>
                        <m:naryPr>
                          <m:chr m:val="∑"/>
                          <m:supHide m:val="on"/>
                          <m:ctrlPr>
                            <a:rPr lang="en-US" altLang="zh-CN" sz="2400" b="0" i="1" smtClean="0">
                              <a:latin typeface="Cambria Math" panose="02040503050406030204" pitchFamily="18" charset="0"/>
                            </a:rPr>
                          </m:ctrlPr>
                        </m:naryPr>
                        <m:sub>
                          <m:r>
                            <m:rPr>
                              <m:brk m:alnAt="7"/>
                            </m:rPr>
                            <a:rPr lang="en-US" altLang="zh-CN" sz="2400" b="0" i="1" smtClean="0">
                              <a:latin typeface="Cambria Math" panose="02040503050406030204" pitchFamily="18" charset="0"/>
                            </a:rPr>
                            <m:t>𝑟</m:t>
                          </m:r>
                        </m:sub>
                        <m:sup/>
                        <m:e>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𝑈</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e>
                      </m:nary>
                    </m:oMath>
                  </m:oMathPara>
                </a14:m>
                <a:endParaRPr lang="zh-CN" altLang="en-US" sz="2400" dirty="0"/>
              </a:p>
            </p:txBody>
          </p:sp>
        </mc:Choice>
        <mc:Fallback xmlns="">
          <p:sp>
            <p:nvSpPr>
              <p:cNvPr id="27" name="文本框 26"/>
              <p:cNvSpPr txBox="1">
                <a:spLocks noRot="1" noChangeAspect="1" noMove="1" noResize="1" noEditPoints="1" noAdjustHandles="1" noChangeArrowheads="1" noChangeShapeType="1" noTextEdit="1"/>
              </p:cNvSpPr>
              <p:nvPr/>
            </p:nvSpPr>
            <p:spPr>
              <a:xfrm>
                <a:off x="4373368" y="3832261"/>
                <a:ext cx="3910432" cy="986552"/>
              </a:xfrm>
              <a:prstGeom prst="rect">
                <a:avLst/>
              </a:prstGeom>
              <a:blipFill rotWithShape="0">
                <a:blip r:embed="rId12"/>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7466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xEl>
                                              <p:pRg st="0" end="0"/>
                                            </p:txEl>
                                          </p:spTgt>
                                        </p:tgtEl>
                                        <p:attrNameLst>
                                          <p:attrName>style.visibility</p:attrName>
                                        </p:attrNameLst>
                                      </p:cBhvr>
                                      <p:to>
                                        <p:strVal val="visible"/>
                                      </p:to>
                                    </p:set>
                                    <p:animEffect transition="in" filter="fade">
                                      <p:cBhvr>
                                        <p:cTn id="17"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System model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16</a:t>
            </a:fld>
            <a:endParaRPr lang="en-US" sz="2800" dirty="0"/>
          </a:p>
        </p:txBody>
      </p:sp>
      <mc:AlternateContent xmlns:mc="http://schemas.openxmlformats.org/markup-compatibility/2006" xmlns:a14="http://schemas.microsoft.com/office/drawing/2010/main">
        <mc:Choice Requires="a14">
          <p:sp>
            <p:nvSpPr>
              <p:cNvPr id="25" name="文本框 24"/>
              <p:cNvSpPr txBox="1"/>
              <p:nvPr/>
            </p:nvSpPr>
            <p:spPr>
              <a:xfrm>
                <a:off x="1600907" y="1930400"/>
                <a:ext cx="7372350" cy="469809"/>
              </a:xfrm>
              <a:prstGeom prst="rect">
                <a:avLst/>
              </a:prstGeom>
              <a:noFill/>
            </p:spPr>
            <p:txBody>
              <a:bodyPr wrap="square" rtlCol="0">
                <a:spAutoFit/>
              </a:bodyPr>
              <a:lstStyle/>
              <a:p>
                <a:r>
                  <a:rPr lang="en-US" altLang="zh-CN" sz="2400" dirty="0" smtClean="0"/>
                  <a:t>The evicted set: </a:t>
                </a:r>
                <a14:m>
                  <m:oMath xmlns:m="http://schemas.openxmlformats.org/officeDocument/2006/math">
                    <m:sSub>
                      <m:sSubPr>
                        <m:ctrlPr>
                          <a:rPr lang="en-US" altLang="zh-CN" sz="2400" i="1" smtClean="0">
                            <a:latin typeface="Cambria Math" panose="02040503050406030204" pitchFamily="18" charset="0"/>
                          </a:rPr>
                        </m:ctrlPr>
                      </m:sSubPr>
                      <m:e>
                        <m:r>
                          <a:rPr lang="en-US" altLang="zh-CN" sz="2400" b="0" i="1" smtClean="0">
                            <a:latin typeface="Cambria Math" panose="02040503050406030204" pitchFamily="18" charset="0"/>
                          </a:rPr>
                          <m:t>𝐸</m:t>
                        </m:r>
                      </m:e>
                      <m:sub>
                        <m:r>
                          <a:rPr lang="en-US" altLang="zh-CN" sz="2400" b="0" i="1" smtClean="0">
                            <a:latin typeface="Cambria Math" panose="02040503050406030204" pitchFamily="18" charset="0"/>
                          </a:rPr>
                          <m:t>𝑛</m:t>
                        </m:r>
                      </m:sub>
                    </m:sSub>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𝑡</m:t>
                        </m:r>
                      </m:e>
                    </m:d>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𝑟</m:t>
                    </m:r>
                    <m:r>
                      <a:rPr lang="en-US" altLang="zh-CN" sz="2400" b="0" i="1" smtClean="0">
                        <a:latin typeface="Cambria Math" panose="02040503050406030204" pitchFamily="18" charset="0"/>
                      </a:rPr>
                      <m:t>|</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0</m:t>
                        </m:r>
                      </m:e>
                    </m:d>
                    <m:r>
                      <a:rPr lang="en-US" altLang="zh-CN" sz="2400" b="0" i="1" smtClean="0">
                        <a:latin typeface="Cambria Math" panose="02040503050406030204" pitchFamily="18" charset="0"/>
                      </a:rPr>
                      <m:t>=1</m:t>
                    </m:r>
                    <m:r>
                      <a:rPr lang="en-US" altLang="zh-CN" sz="2400" b="0" i="1" smtClean="0">
                        <a:latin typeface="Cambria Math" panose="02040503050406030204" pitchFamily="18" charset="0"/>
                        <a:ea typeface="Cambria Math" panose="02040503050406030204" pitchFamily="18" charset="0"/>
                      </a:rPr>
                      <m:t>∧</m:t>
                    </m:r>
                    <m:sSubSup>
                      <m:sSubSupPr>
                        <m:ctrlPr>
                          <a:rPr lang="en-US" altLang="zh-CN" sz="2400" b="0" i="1" smtClean="0">
                            <a:latin typeface="Cambria Math" panose="02040503050406030204" pitchFamily="18" charset="0"/>
                            <a:ea typeface="Cambria Math" panose="02040503050406030204" pitchFamily="18" charset="0"/>
                          </a:rPr>
                        </m:ctrlPr>
                      </m:sSubSupPr>
                      <m:e>
                        <m:r>
                          <a:rPr lang="en-US" altLang="zh-CN" sz="2400" b="0" i="1" smtClean="0">
                            <a:latin typeface="Cambria Math" panose="02040503050406030204" pitchFamily="18" charset="0"/>
                            <a:ea typeface="Cambria Math" panose="02040503050406030204" pitchFamily="18" charset="0"/>
                          </a:rPr>
                          <m:t>𝑎</m:t>
                        </m:r>
                      </m:e>
                      <m:sub>
                        <m:r>
                          <a:rPr lang="en-US" altLang="zh-CN" sz="2400" b="0" i="1" smtClean="0">
                            <a:latin typeface="Cambria Math" panose="02040503050406030204" pitchFamily="18" charset="0"/>
                            <a:ea typeface="Cambria Math" panose="02040503050406030204" pitchFamily="18" charset="0"/>
                          </a:rPr>
                          <m:t>𝑛</m:t>
                        </m:r>
                      </m:sub>
                      <m:sup>
                        <m:r>
                          <a:rPr lang="en-US" altLang="zh-CN" sz="2400" b="0" i="1" smtClean="0">
                            <a:latin typeface="Cambria Math" panose="02040503050406030204" pitchFamily="18" charset="0"/>
                            <a:ea typeface="Cambria Math" panose="02040503050406030204" pitchFamily="18" charset="0"/>
                          </a:rPr>
                          <m:t>𝑟</m:t>
                        </m:r>
                      </m:sup>
                    </m:sSubSup>
                    <m:d>
                      <m:dPr>
                        <m:ctrlPr>
                          <a:rPr lang="en-US" altLang="zh-CN" sz="2400" b="0" i="1" smtClean="0">
                            <a:latin typeface="Cambria Math" panose="02040503050406030204" pitchFamily="18" charset="0"/>
                            <a:ea typeface="Cambria Math" panose="02040503050406030204" pitchFamily="18" charset="0"/>
                          </a:rPr>
                        </m:ctrlPr>
                      </m:dPr>
                      <m:e>
                        <m:r>
                          <a:rPr lang="en-US" altLang="zh-CN" sz="2400" b="0" i="1" smtClean="0">
                            <a:latin typeface="Cambria Math" panose="02040503050406030204" pitchFamily="18" charset="0"/>
                            <a:ea typeface="Cambria Math" panose="02040503050406030204" pitchFamily="18" charset="0"/>
                          </a:rPr>
                          <m:t>𝑡</m:t>
                        </m:r>
                      </m:e>
                    </m:d>
                    <m:r>
                      <a:rPr lang="en-US" altLang="zh-CN" sz="2400" b="0" i="1" smtClean="0">
                        <a:latin typeface="Cambria Math" panose="02040503050406030204" pitchFamily="18" charset="0"/>
                        <a:ea typeface="Cambria Math" panose="02040503050406030204" pitchFamily="18" charset="0"/>
                      </a:rPr>
                      <m:t>=0</m:t>
                    </m:r>
                    <m:r>
                      <a:rPr lang="en-US" altLang="zh-CN" sz="2400" b="0" i="1" smtClean="0">
                        <a:latin typeface="Cambria Math" panose="02040503050406030204" pitchFamily="18" charset="0"/>
                      </a:rPr>
                      <m:t>}</m:t>
                    </m:r>
                  </m:oMath>
                </a14:m>
                <a:endParaRPr lang="zh-CN" altLang="en-US" sz="2400" dirty="0"/>
              </a:p>
            </p:txBody>
          </p:sp>
        </mc:Choice>
        <mc:Fallback xmlns="">
          <p:sp>
            <p:nvSpPr>
              <p:cNvPr id="25" name="文本框 24"/>
              <p:cNvSpPr txBox="1">
                <a:spLocks noRot="1" noChangeAspect="1" noMove="1" noResize="1" noEditPoints="1" noAdjustHandles="1" noChangeArrowheads="1" noChangeShapeType="1" noTextEdit="1"/>
              </p:cNvSpPr>
              <p:nvPr/>
            </p:nvSpPr>
            <p:spPr>
              <a:xfrm>
                <a:off x="1600907" y="1930400"/>
                <a:ext cx="7372350" cy="469809"/>
              </a:xfrm>
              <a:prstGeom prst="rect">
                <a:avLst/>
              </a:prstGeom>
              <a:blipFill rotWithShape="0">
                <a:blip r:embed="rId3"/>
                <a:stretch>
                  <a:fillRect l="-1323" t="-9091" b="-2857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7" name="文本框 26"/>
              <p:cNvSpPr txBox="1"/>
              <p:nvPr/>
            </p:nvSpPr>
            <p:spPr>
              <a:xfrm>
                <a:off x="1600907" y="2502156"/>
                <a:ext cx="8086725" cy="469809"/>
              </a:xfrm>
              <a:prstGeom prst="rect">
                <a:avLst/>
              </a:prstGeom>
              <a:noFill/>
            </p:spPr>
            <p:txBody>
              <a:bodyPr wrap="square" rtlCol="0">
                <a:spAutoFit/>
              </a:bodyPr>
              <a:lstStyle/>
              <a:p>
                <a:r>
                  <a:rPr lang="en-US" altLang="zh-CN" sz="2400" dirty="0" smtClean="0"/>
                  <a:t>The inserted set: </a:t>
                </a:r>
                <a14:m>
                  <m:oMath xmlns:m="http://schemas.openxmlformats.org/officeDocument/2006/math">
                    <m:sSub>
                      <m:sSubPr>
                        <m:ctrlPr>
                          <a:rPr lang="en-US" altLang="zh-CN" sz="2400" i="1" smtClean="0">
                            <a:latin typeface="Cambria Math" panose="02040503050406030204" pitchFamily="18" charset="0"/>
                          </a:rPr>
                        </m:ctrlPr>
                      </m:sSubPr>
                      <m:e>
                        <m:r>
                          <a:rPr lang="en-US" altLang="zh-CN" sz="2400" b="0" i="1" smtClean="0">
                            <a:latin typeface="Cambria Math" panose="02040503050406030204" pitchFamily="18" charset="0"/>
                          </a:rPr>
                          <m:t>𝐼</m:t>
                        </m:r>
                      </m:e>
                      <m:sub>
                        <m:r>
                          <a:rPr lang="en-US" altLang="zh-CN" sz="2400" b="0" i="1" smtClean="0">
                            <a:latin typeface="Cambria Math" panose="02040503050406030204" pitchFamily="18" charset="0"/>
                          </a:rPr>
                          <m:t>𝑛</m:t>
                        </m:r>
                      </m:sub>
                    </m:sSub>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𝑡</m:t>
                        </m:r>
                      </m:e>
                    </m:d>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𝑟</m:t>
                    </m:r>
                    <m:r>
                      <a:rPr lang="en-US" altLang="zh-CN" sz="2400" b="0" i="1" smtClean="0">
                        <a:latin typeface="Cambria Math" panose="02040503050406030204" pitchFamily="18" charset="0"/>
                      </a:rPr>
                      <m:t>|</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0</m:t>
                        </m:r>
                      </m:e>
                    </m:d>
                    <m:r>
                      <a:rPr lang="en-US" altLang="zh-CN" sz="2400" b="0" i="1" smtClean="0">
                        <a:latin typeface="Cambria Math" panose="02040503050406030204" pitchFamily="18" charset="0"/>
                      </a:rPr>
                      <m:t>=0</m:t>
                    </m:r>
                    <m:r>
                      <a:rPr lang="en-US" altLang="zh-CN" sz="2400" b="0" i="1" smtClean="0">
                        <a:latin typeface="Cambria Math" panose="02040503050406030204" pitchFamily="18" charset="0"/>
                        <a:ea typeface="Cambria Math" panose="02040503050406030204" pitchFamily="18" charset="0"/>
                      </a:rPr>
                      <m:t>∧</m:t>
                    </m:r>
                    <m:sSubSup>
                      <m:sSubSupPr>
                        <m:ctrlPr>
                          <a:rPr lang="en-US" altLang="zh-CN" sz="2400" b="0" i="1" smtClean="0">
                            <a:latin typeface="Cambria Math" panose="02040503050406030204" pitchFamily="18" charset="0"/>
                            <a:ea typeface="Cambria Math" panose="02040503050406030204" pitchFamily="18" charset="0"/>
                          </a:rPr>
                        </m:ctrlPr>
                      </m:sSubSupPr>
                      <m:e>
                        <m:r>
                          <a:rPr lang="en-US" altLang="zh-CN" sz="2400" b="0" i="1" smtClean="0">
                            <a:latin typeface="Cambria Math" panose="02040503050406030204" pitchFamily="18" charset="0"/>
                            <a:ea typeface="Cambria Math" panose="02040503050406030204" pitchFamily="18" charset="0"/>
                          </a:rPr>
                          <m:t>𝑎</m:t>
                        </m:r>
                      </m:e>
                      <m:sub>
                        <m:r>
                          <a:rPr lang="en-US" altLang="zh-CN" sz="2400" b="0" i="1" smtClean="0">
                            <a:latin typeface="Cambria Math" panose="02040503050406030204" pitchFamily="18" charset="0"/>
                            <a:ea typeface="Cambria Math" panose="02040503050406030204" pitchFamily="18" charset="0"/>
                          </a:rPr>
                          <m:t>𝑛</m:t>
                        </m:r>
                      </m:sub>
                      <m:sup>
                        <m:r>
                          <a:rPr lang="en-US" altLang="zh-CN" sz="2400" b="0" i="1" smtClean="0">
                            <a:latin typeface="Cambria Math" panose="02040503050406030204" pitchFamily="18" charset="0"/>
                            <a:ea typeface="Cambria Math" panose="02040503050406030204" pitchFamily="18" charset="0"/>
                          </a:rPr>
                          <m:t>𝑟</m:t>
                        </m:r>
                      </m:sup>
                    </m:sSubSup>
                    <m:d>
                      <m:dPr>
                        <m:ctrlPr>
                          <a:rPr lang="en-US" altLang="zh-CN" sz="2400" b="0" i="1" smtClean="0">
                            <a:latin typeface="Cambria Math" panose="02040503050406030204" pitchFamily="18" charset="0"/>
                            <a:ea typeface="Cambria Math" panose="02040503050406030204" pitchFamily="18" charset="0"/>
                          </a:rPr>
                        </m:ctrlPr>
                      </m:dPr>
                      <m:e>
                        <m:r>
                          <a:rPr lang="en-US" altLang="zh-CN" sz="2400" b="0" i="1" smtClean="0">
                            <a:latin typeface="Cambria Math" panose="02040503050406030204" pitchFamily="18" charset="0"/>
                            <a:ea typeface="Cambria Math" panose="02040503050406030204" pitchFamily="18" charset="0"/>
                          </a:rPr>
                          <m:t>𝑡</m:t>
                        </m:r>
                      </m:e>
                    </m:d>
                    <m:r>
                      <a:rPr lang="en-US" altLang="zh-CN" sz="2400" b="0" i="1" smtClean="0">
                        <a:latin typeface="Cambria Math" panose="02040503050406030204" pitchFamily="18" charset="0"/>
                        <a:ea typeface="Cambria Math" panose="02040503050406030204" pitchFamily="18" charset="0"/>
                      </a:rPr>
                      <m:t>=1</m:t>
                    </m:r>
                    <m:r>
                      <a:rPr lang="en-US" altLang="zh-CN" sz="2400" b="0" i="1" smtClean="0">
                        <a:latin typeface="Cambria Math" panose="02040503050406030204" pitchFamily="18" charset="0"/>
                      </a:rPr>
                      <m:t>}</m:t>
                    </m:r>
                  </m:oMath>
                </a14:m>
                <a:endParaRPr lang="zh-CN" altLang="en-US" sz="2400" dirty="0"/>
              </a:p>
            </p:txBody>
          </p:sp>
        </mc:Choice>
        <mc:Fallback xmlns="">
          <p:sp>
            <p:nvSpPr>
              <p:cNvPr id="27" name="文本框 26"/>
              <p:cNvSpPr txBox="1">
                <a:spLocks noRot="1" noChangeAspect="1" noMove="1" noResize="1" noEditPoints="1" noAdjustHandles="1" noChangeArrowheads="1" noChangeShapeType="1" noTextEdit="1"/>
              </p:cNvSpPr>
              <p:nvPr/>
            </p:nvSpPr>
            <p:spPr>
              <a:xfrm>
                <a:off x="1600907" y="2502156"/>
                <a:ext cx="8086725" cy="469809"/>
              </a:xfrm>
              <a:prstGeom prst="rect">
                <a:avLst/>
              </a:prstGeom>
              <a:blipFill rotWithShape="0">
                <a:blip r:embed="rId4"/>
                <a:stretch>
                  <a:fillRect l="-1207" t="-8974" b="-26923"/>
                </a:stretch>
              </a:blipFill>
            </p:spPr>
            <p:txBody>
              <a:bodyPr/>
              <a:lstStyle/>
              <a:p>
                <a:r>
                  <a:rPr lang="zh-CN" altLang="en-US">
                    <a:noFill/>
                  </a:rPr>
                  <a:t> </a:t>
                </a:r>
              </a:p>
            </p:txBody>
          </p:sp>
        </mc:Fallback>
      </mc:AlternateContent>
      <p:sp>
        <p:nvSpPr>
          <p:cNvPr id="24" name="椭圆 23"/>
          <p:cNvSpPr/>
          <p:nvPr/>
        </p:nvSpPr>
        <p:spPr>
          <a:xfrm>
            <a:off x="1807941" y="3418898"/>
            <a:ext cx="1311215" cy="851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1,2,3</a:t>
            </a:r>
            <a:endParaRPr lang="zh-CN" altLang="en-US" dirty="0">
              <a:solidFill>
                <a:schemeClr val="bg1"/>
              </a:solidFill>
            </a:endParaRPr>
          </a:p>
        </p:txBody>
      </p:sp>
      <p:sp>
        <p:nvSpPr>
          <p:cNvPr id="29" name="椭圆 28"/>
          <p:cNvSpPr/>
          <p:nvPr/>
        </p:nvSpPr>
        <p:spPr>
          <a:xfrm>
            <a:off x="3808645" y="3443854"/>
            <a:ext cx="1311215" cy="851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3,5,6</a:t>
            </a:r>
            <a:endParaRPr lang="zh-CN" altLang="en-US" dirty="0">
              <a:solidFill>
                <a:schemeClr val="bg1"/>
              </a:solidFill>
            </a:endParaRPr>
          </a:p>
        </p:txBody>
      </p:sp>
      <p:sp>
        <p:nvSpPr>
          <p:cNvPr id="30" name="右箭头 29"/>
          <p:cNvSpPr/>
          <p:nvPr/>
        </p:nvSpPr>
        <p:spPr>
          <a:xfrm>
            <a:off x="3214047" y="3761704"/>
            <a:ext cx="499707" cy="2153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32" name="矩形 31"/>
              <p:cNvSpPr/>
              <p:nvPr/>
            </p:nvSpPr>
            <p:spPr>
              <a:xfrm>
                <a:off x="5849275" y="3418898"/>
                <a:ext cx="2025619" cy="830997"/>
              </a:xfrm>
              <a:prstGeom prst="rect">
                <a:avLst/>
              </a:prstGeom>
            </p:spPr>
            <p:txBody>
              <a:bodyPr wrap="none">
                <a:spAutoFit/>
              </a:bodyPr>
              <a:lstStyle/>
              <a:p>
                <a14:m>
                  <m:oMath xmlns:m="http://schemas.openxmlformats.org/officeDocument/2006/math">
                    <m:sSub>
                      <m:sSubPr>
                        <m:ctrlPr>
                          <a:rPr lang="en-US" altLang="zh-CN" sz="2400" i="1" smtClean="0">
                            <a:latin typeface="Cambria Math" panose="02040503050406030204" pitchFamily="18" charset="0"/>
                          </a:rPr>
                        </m:ctrlPr>
                      </m:sSubPr>
                      <m:e>
                        <m:r>
                          <a:rPr lang="en-US" altLang="zh-CN" sz="2400" i="1">
                            <a:latin typeface="Cambria Math" panose="02040503050406030204" pitchFamily="18" charset="0"/>
                          </a:rPr>
                          <m:t>𝐸</m:t>
                        </m:r>
                      </m:e>
                      <m:sub>
                        <m:r>
                          <a:rPr lang="en-US" altLang="zh-CN" sz="2400" i="1">
                            <a:latin typeface="Cambria Math" panose="02040503050406030204" pitchFamily="18" charset="0"/>
                          </a:rPr>
                          <m:t>𝑛</m:t>
                        </m:r>
                      </m:sub>
                    </m:sSub>
                    <m:d>
                      <m:dPr>
                        <m:ctrlPr>
                          <a:rPr lang="en-US" altLang="zh-CN" sz="2400" i="1">
                            <a:latin typeface="Cambria Math" panose="02040503050406030204" pitchFamily="18" charset="0"/>
                          </a:rPr>
                        </m:ctrlPr>
                      </m:dPr>
                      <m:e>
                        <m:r>
                          <a:rPr lang="en-US" altLang="zh-CN" sz="2400" i="1">
                            <a:latin typeface="Cambria Math" panose="02040503050406030204" pitchFamily="18" charset="0"/>
                          </a:rPr>
                          <m:t>𝑡</m:t>
                        </m:r>
                      </m:e>
                    </m:d>
                    <m:r>
                      <a:rPr lang="en-US" altLang="zh-CN" sz="2400" b="0" i="1" smtClean="0">
                        <a:latin typeface="Cambria Math" panose="02040503050406030204" pitchFamily="18" charset="0"/>
                      </a:rPr>
                      <m:t>=</m:t>
                    </m:r>
                    <m:d>
                      <m:dPr>
                        <m:begChr m:val="{"/>
                        <m:endChr m:val="}"/>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1,2</m:t>
                        </m:r>
                      </m:e>
                    </m:d>
                  </m:oMath>
                </a14:m>
                <a:r>
                  <a:rPr lang="en-US" altLang="zh-CN" sz="2400" b="0" dirty="0" smtClean="0"/>
                  <a:t> </a:t>
                </a:r>
              </a:p>
              <a:p>
                <a14:m>
                  <m:oMath xmlns:m="http://schemas.openxmlformats.org/officeDocument/2006/math">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𝐼</m:t>
                        </m:r>
                      </m:e>
                      <m:sub>
                        <m:r>
                          <a:rPr lang="en-US" altLang="zh-CN" sz="2400" i="1">
                            <a:latin typeface="Cambria Math" panose="02040503050406030204" pitchFamily="18" charset="0"/>
                          </a:rPr>
                          <m:t>𝑛</m:t>
                        </m:r>
                      </m:sub>
                    </m:sSub>
                    <m:d>
                      <m:dPr>
                        <m:ctrlPr>
                          <a:rPr lang="en-US" altLang="zh-CN" sz="2400" i="1">
                            <a:latin typeface="Cambria Math" panose="02040503050406030204" pitchFamily="18" charset="0"/>
                          </a:rPr>
                        </m:ctrlPr>
                      </m:dPr>
                      <m:e>
                        <m:r>
                          <a:rPr lang="en-US" altLang="zh-CN" sz="2400" i="1">
                            <a:latin typeface="Cambria Math" panose="02040503050406030204" pitchFamily="18" charset="0"/>
                          </a:rPr>
                          <m:t>𝑡</m:t>
                        </m:r>
                      </m:e>
                    </m:d>
                    <m:r>
                      <a:rPr lang="en-US" altLang="zh-CN" sz="2400" b="0" i="1" smtClean="0">
                        <a:latin typeface="Cambria Math" panose="02040503050406030204" pitchFamily="18" charset="0"/>
                      </a:rPr>
                      <m:t>={5,6}</m:t>
                    </m:r>
                  </m:oMath>
                </a14:m>
                <a:r>
                  <a:rPr lang="zh-CN" altLang="en-US" sz="2400" dirty="0" smtClean="0"/>
                  <a:t> </a:t>
                </a:r>
                <a:endParaRPr lang="zh-CN" altLang="en-US" sz="2400" dirty="0"/>
              </a:p>
            </p:txBody>
          </p:sp>
        </mc:Choice>
        <mc:Fallback xmlns="">
          <p:sp>
            <p:nvSpPr>
              <p:cNvPr id="32" name="矩形 31"/>
              <p:cNvSpPr>
                <a:spLocks noRot="1" noChangeAspect="1" noMove="1" noResize="1" noEditPoints="1" noAdjustHandles="1" noChangeArrowheads="1" noChangeShapeType="1" noTextEdit="1"/>
              </p:cNvSpPr>
              <p:nvPr/>
            </p:nvSpPr>
            <p:spPr>
              <a:xfrm>
                <a:off x="5849275" y="3418898"/>
                <a:ext cx="2025619" cy="830997"/>
              </a:xfrm>
              <a:prstGeom prst="rect">
                <a:avLst/>
              </a:prstGeom>
              <a:blipFill rotWithShape="0">
                <a:blip r:embed="rId5"/>
                <a:stretch>
                  <a:fillRect l="-904" b="-955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63898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fade">
                                      <p:cBhvr>
                                        <p:cTn id="24" dur="500"/>
                                        <p:tgtEl>
                                          <p:spTgt spid="2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0"/>
      <p:bldP spid="24" grpId="0" animBg="1"/>
      <p:bldP spid="29" grpId="0" animBg="1"/>
      <p:bldP spid="30" grpId="0" animBg="1"/>
      <p:bldP spid="3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Outline </a:t>
            </a:r>
            <a:endParaRPr lang="zh-CN" altLang="en-US" sz="4400" b="1" dirty="0"/>
          </a:p>
        </p:txBody>
      </p:sp>
      <p:sp>
        <p:nvSpPr>
          <p:cNvPr id="3" name="内容占位符 2"/>
          <p:cNvSpPr>
            <a:spLocks noGrp="1"/>
          </p:cNvSpPr>
          <p:nvPr>
            <p:ph idx="1"/>
          </p:nvPr>
        </p:nvSpPr>
        <p:spPr/>
        <p:txBody>
          <a:bodyPr>
            <a:normAutofit/>
          </a:bodyPr>
          <a:lstStyle/>
          <a:p>
            <a:pPr>
              <a:lnSpc>
                <a:spcPct val="150000"/>
              </a:lnSpc>
            </a:pPr>
            <a:r>
              <a:rPr lang="en-US" altLang="zh-CN" sz="2400" dirty="0" smtClean="0">
                <a:solidFill>
                  <a:schemeClr val="bg1">
                    <a:lumMod val="65000"/>
                    <a:lumOff val="35000"/>
                  </a:schemeClr>
                </a:solidFill>
              </a:rPr>
              <a:t>Motivation</a:t>
            </a:r>
          </a:p>
          <a:p>
            <a:pPr>
              <a:lnSpc>
                <a:spcPct val="150000"/>
              </a:lnSpc>
            </a:pPr>
            <a:r>
              <a:rPr lang="en-US" altLang="zh-CN" sz="2400" dirty="0" smtClean="0">
                <a:solidFill>
                  <a:schemeClr val="bg1">
                    <a:lumMod val="65000"/>
                    <a:lumOff val="35000"/>
                  </a:schemeClr>
                </a:solidFill>
              </a:rPr>
              <a:t>System model</a:t>
            </a:r>
          </a:p>
          <a:p>
            <a:pPr>
              <a:lnSpc>
                <a:spcPct val="150000"/>
              </a:lnSpc>
            </a:pPr>
            <a:r>
              <a:rPr lang="en-US" altLang="zh-CN" sz="2400" dirty="0" smtClean="0"/>
              <a:t>Convergence of Nash Equilibria</a:t>
            </a:r>
          </a:p>
          <a:p>
            <a:pPr>
              <a:lnSpc>
                <a:spcPct val="150000"/>
              </a:lnSpc>
            </a:pPr>
            <a:r>
              <a:rPr lang="en-US" altLang="zh-CN" sz="2400" dirty="0" smtClean="0">
                <a:solidFill>
                  <a:schemeClr val="bg1">
                    <a:lumMod val="65000"/>
                    <a:lumOff val="35000"/>
                  </a:schemeClr>
                </a:solidFill>
              </a:rPr>
              <a:t>Simulation </a:t>
            </a:r>
          </a:p>
          <a:p>
            <a:pPr>
              <a:lnSpc>
                <a:spcPct val="150000"/>
              </a:lnSpc>
            </a:pPr>
            <a:r>
              <a:rPr lang="en-US" altLang="zh-CN" sz="2400" dirty="0" smtClean="0">
                <a:solidFill>
                  <a:schemeClr val="bg1">
                    <a:lumMod val="65000"/>
                    <a:lumOff val="35000"/>
                  </a:schemeClr>
                </a:solidFill>
              </a:rPr>
              <a:t>Conclusion </a:t>
            </a:r>
            <a:endParaRPr lang="zh-CN" altLang="en-US" sz="2400" dirty="0">
              <a:solidFill>
                <a:schemeClr val="bg1">
                  <a:lumMod val="65000"/>
                  <a:lumOff val="35000"/>
                </a:schemeClr>
              </a:solidFill>
            </a:endParaRPr>
          </a:p>
        </p:txBody>
      </p:sp>
      <p:sp>
        <p:nvSpPr>
          <p:cNvPr id="4" name="灯片编号占位符 3"/>
          <p:cNvSpPr>
            <a:spLocks noGrp="1"/>
          </p:cNvSpPr>
          <p:nvPr>
            <p:ph type="sldNum" sz="quarter" idx="12"/>
          </p:nvPr>
        </p:nvSpPr>
        <p:spPr/>
        <p:txBody>
          <a:bodyPr/>
          <a:lstStyle/>
          <a:p>
            <a:fld id="{D57F1E4F-1CFF-5643-939E-217C01CDF565}" type="slidenum">
              <a:rPr lang="en-US" sz="2800" smtClean="0"/>
              <a:pPr/>
              <a:t>17</a:t>
            </a:fld>
            <a:endParaRPr lang="en-US" sz="2800" dirty="0"/>
          </a:p>
        </p:txBody>
      </p:sp>
    </p:spTree>
    <p:extLst>
      <p:ext uri="{BB962C8B-B14F-4D97-AF65-F5344CB8AC3E}">
        <p14:creationId xmlns:p14="http://schemas.microsoft.com/office/powerpoint/2010/main" val="286630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Convergence of NE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18</a:t>
            </a:fld>
            <a:endParaRPr lang="en-US" sz="2800" dirty="0"/>
          </a:p>
        </p:txBody>
      </p:sp>
      <mc:AlternateContent xmlns:mc="http://schemas.openxmlformats.org/markup-compatibility/2006" xmlns:a14="http://schemas.microsoft.com/office/drawing/2010/main">
        <mc:Choice Requires="a14">
          <p:sp>
            <p:nvSpPr>
              <p:cNvPr id="59" name="内容占位符 2"/>
              <p:cNvSpPr txBox="1">
                <a:spLocks/>
              </p:cNvSpPr>
              <p:nvPr/>
            </p:nvSpPr>
            <p:spPr>
              <a:xfrm>
                <a:off x="947156" y="2660124"/>
                <a:ext cx="9421406" cy="252346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120000"/>
                  </a:lnSpc>
                </a:pPr>
                <a:r>
                  <a:rPr lang="en-US" altLang="zh-CN" sz="2400" dirty="0" smtClean="0">
                    <a:solidFill>
                      <a:schemeClr val="accent1"/>
                    </a:solidFill>
                    <a:latin typeface="Book Antiqua" panose="02040602050305030304" pitchFamily="18" charset="0"/>
                  </a:rPr>
                  <a:t>Definition 1 </a:t>
                </a:r>
                <a:r>
                  <a:rPr lang="en-US" altLang="zh-CN" sz="2400" dirty="0">
                    <a:solidFill>
                      <a:schemeClr val="accent1"/>
                    </a:solidFill>
                    <a:latin typeface="Book Antiqua" panose="02040602050305030304" pitchFamily="18" charset="0"/>
                  </a:rPr>
                  <a:t>(Better </a:t>
                </a:r>
                <a:r>
                  <a:rPr lang="en-US" altLang="zh-CN" sz="2400" dirty="0" smtClean="0">
                    <a:solidFill>
                      <a:schemeClr val="accent1"/>
                    </a:solidFill>
                    <a:latin typeface="Book Antiqua" panose="02040602050305030304" pitchFamily="18" charset="0"/>
                  </a:rPr>
                  <a:t>Reply </a:t>
                </a:r>
                <a:r>
                  <a:rPr lang="en-US" altLang="zh-CN" sz="2400" dirty="0">
                    <a:solidFill>
                      <a:schemeClr val="accent1"/>
                    </a:solidFill>
                    <a:latin typeface="Book Antiqua" panose="02040602050305030304" pitchFamily="18" charset="0"/>
                  </a:rPr>
                  <a:t>Update). </a:t>
                </a:r>
                <a:r>
                  <a:rPr lang="en-US" altLang="zh-CN" sz="2400" i="1" dirty="0">
                    <a:latin typeface="Book Antiqua" panose="02040602050305030304" pitchFamily="18" charset="0"/>
                  </a:rPr>
                  <a:t>The event where a player n changes its choice of strategy from </a:t>
                </a:r>
                <a14:m>
                  <m:oMath xmlns:m="http://schemas.openxmlformats.org/officeDocument/2006/math">
                    <m:sSub>
                      <m:sSubPr>
                        <m:ctrlPr>
                          <a:rPr lang="en-US" altLang="zh-CN" sz="2400" i="1" smtClean="0">
                            <a:latin typeface="Cambria Math" panose="02040503050406030204" pitchFamily="18" charset="0"/>
                          </a:rPr>
                        </m:ctrlPr>
                      </m:sSubPr>
                      <m:e>
                        <m:r>
                          <a:rPr lang="en-US" altLang="zh-CN" sz="2400" i="1">
                            <a:latin typeface="Cambria Math" panose="02040503050406030204" pitchFamily="18" charset="0"/>
                          </a:rPr>
                          <m:t>𝑥</m:t>
                        </m:r>
                      </m:e>
                      <m:sub>
                        <m:r>
                          <a:rPr lang="en-US" altLang="zh-CN" sz="2400" i="1">
                            <a:latin typeface="Cambria Math" panose="02040503050406030204" pitchFamily="18" charset="0"/>
                          </a:rPr>
                          <m:t>𝑛</m:t>
                        </m:r>
                      </m:sub>
                    </m:sSub>
                  </m:oMath>
                </a14:m>
                <a:r>
                  <a:rPr lang="zh-CN" altLang="en-US" sz="2400" i="1" dirty="0">
                    <a:latin typeface="Book Antiqua" panose="02040602050305030304" pitchFamily="18" charset="0"/>
                  </a:rPr>
                  <a:t> </a:t>
                </a:r>
                <a:r>
                  <a:rPr lang="en-US" altLang="zh-CN" sz="2400" i="1" dirty="0">
                    <a:latin typeface="Book Antiqua" panose="02040602050305030304" pitchFamily="18" charset="0"/>
                  </a:rPr>
                  <a:t>to </a:t>
                </a:r>
                <a:r>
                  <a:rPr lang="en-US" altLang="zh-CN" sz="2400" i="1" dirty="0" smtClean="0">
                    <a:latin typeface="Book Antiqua" panose="02040602050305030304" pitchFamily="18" charset="0"/>
                  </a:rPr>
                  <a:t>r </a:t>
                </a:r>
                <a:r>
                  <a:rPr lang="en-US" altLang="zh-CN" sz="2400" i="1" dirty="0">
                    <a:latin typeface="Book Antiqua" panose="02040602050305030304" pitchFamily="18" charset="0"/>
                  </a:rPr>
                  <a:t>is a better </a:t>
                </a:r>
                <a:r>
                  <a:rPr lang="en-US" altLang="zh-CN" sz="2400" i="1" dirty="0" smtClean="0">
                    <a:latin typeface="Book Antiqua" panose="02040602050305030304" pitchFamily="18" charset="0"/>
                  </a:rPr>
                  <a:t>reply </a:t>
                </a:r>
                <a:r>
                  <a:rPr lang="en-US" altLang="zh-CN" sz="2400" i="1" dirty="0">
                    <a:latin typeface="Book Antiqua" panose="02040602050305030304" pitchFamily="18" charset="0"/>
                  </a:rPr>
                  <a:t>update if and only if </a:t>
                </a:r>
                <a14:m>
                  <m:oMath xmlns:m="http://schemas.openxmlformats.org/officeDocument/2006/math">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𝑈</m:t>
                        </m:r>
                      </m:e>
                      <m:sub>
                        <m:r>
                          <a:rPr lang="en-US" altLang="zh-CN" sz="2400" i="1">
                            <a:latin typeface="Cambria Math" panose="02040503050406030204" pitchFamily="18" charset="0"/>
                          </a:rPr>
                          <m:t>𝑛</m:t>
                        </m:r>
                      </m:sub>
                    </m:sSub>
                    <m:d>
                      <m:dPr>
                        <m:ctrlPr>
                          <a:rPr lang="en-US" altLang="zh-CN" sz="2400" i="1">
                            <a:latin typeface="Cambria Math" panose="02040503050406030204" pitchFamily="18" charset="0"/>
                          </a:rPr>
                        </m:ctrlPr>
                      </m:dPr>
                      <m:e>
                        <m:r>
                          <a:rPr lang="en-US" altLang="zh-CN" sz="2400" b="0" i="1" smtClean="0">
                            <a:latin typeface="Cambria Math" panose="02040503050406030204" pitchFamily="18" charset="0"/>
                          </a:rPr>
                          <m:t>𝑟</m:t>
                        </m:r>
                        <m:r>
                          <a:rPr lang="en-US" altLang="zh-CN" sz="2400" i="1">
                            <a:latin typeface="Cambria Math" panose="02040503050406030204" pitchFamily="18" charset="0"/>
                          </a:rPr>
                          <m:t>, </m:t>
                        </m:r>
                        <m:sSub>
                          <m:sSubPr>
                            <m:ctrlPr>
                              <a:rPr lang="en-US" altLang="zh-CN" sz="2400" i="1">
                                <a:latin typeface="Cambria Math" panose="02040503050406030204" pitchFamily="18" charset="0"/>
                              </a:rPr>
                            </m:ctrlPr>
                          </m:sSubPr>
                          <m:e>
                            <m:r>
                              <a:rPr lang="en-US" altLang="zh-CN" sz="2400" b="1" i="1">
                                <a:latin typeface="Cambria Math" panose="02040503050406030204" pitchFamily="18" charset="0"/>
                              </a:rPr>
                              <m:t>𝒙</m:t>
                            </m:r>
                          </m:e>
                          <m:sub>
                            <m:r>
                              <a:rPr lang="en-US" altLang="zh-CN" sz="2400" i="1">
                                <a:latin typeface="Cambria Math" panose="02040503050406030204" pitchFamily="18" charset="0"/>
                              </a:rPr>
                              <m:t>−</m:t>
                            </m:r>
                            <m:r>
                              <a:rPr lang="en-US" altLang="zh-CN" sz="2400" i="1">
                                <a:latin typeface="Cambria Math" panose="02040503050406030204" pitchFamily="18" charset="0"/>
                              </a:rPr>
                              <m:t>𝑛</m:t>
                            </m:r>
                          </m:sub>
                        </m:sSub>
                      </m:e>
                    </m:d>
                    <m:r>
                      <a:rPr lang="en-US" altLang="zh-CN" sz="2400" i="1">
                        <a:latin typeface="Cambria Math" panose="02040503050406030204" pitchFamily="18" charset="0"/>
                      </a:rPr>
                      <m:t>&gt;</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𝑈</m:t>
                        </m:r>
                      </m:e>
                      <m:sub>
                        <m:r>
                          <a:rPr lang="en-US" altLang="zh-CN" sz="2400" i="1">
                            <a:latin typeface="Cambria Math" panose="02040503050406030204" pitchFamily="18" charset="0"/>
                          </a:rPr>
                          <m:t>𝑛</m:t>
                        </m:r>
                      </m:sub>
                    </m:sSub>
                    <m:d>
                      <m:dPr>
                        <m:ctrlPr>
                          <a:rPr lang="en-US" altLang="zh-CN" sz="2400" i="1">
                            <a:latin typeface="Cambria Math" panose="02040503050406030204" pitchFamily="18" charset="0"/>
                          </a:rPr>
                        </m:ctrlPr>
                      </m:dPr>
                      <m:e>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𝑥</m:t>
                            </m:r>
                          </m:e>
                          <m:sub>
                            <m:r>
                              <a:rPr lang="en-US" altLang="zh-CN" sz="2400" i="1">
                                <a:latin typeface="Cambria Math" panose="02040503050406030204" pitchFamily="18" charset="0"/>
                              </a:rPr>
                              <m:t>𝑛</m:t>
                            </m:r>
                          </m:sub>
                        </m:sSub>
                        <m:r>
                          <a:rPr lang="en-US" altLang="zh-CN" sz="2400" i="1">
                            <a:latin typeface="Cambria Math" panose="02040503050406030204" pitchFamily="18" charset="0"/>
                          </a:rPr>
                          <m:t>, </m:t>
                        </m:r>
                        <m:sSub>
                          <m:sSubPr>
                            <m:ctrlPr>
                              <a:rPr lang="en-US" altLang="zh-CN" sz="2400" i="1">
                                <a:latin typeface="Cambria Math" panose="02040503050406030204" pitchFamily="18" charset="0"/>
                              </a:rPr>
                            </m:ctrlPr>
                          </m:sSubPr>
                          <m:e>
                            <m:r>
                              <a:rPr lang="en-US" altLang="zh-CN" sz="2400" b="1" i="1">
                                <a:latin typeface="Cambria Math" panose="02040503050406030204" pitchFamily="18" charset="0"/>
                              </a:rPr>
                              <m:t>𝒙</m:t>
                            </m:r>
                          </m:e>
                          <m:sub>
                            <m:r>
                              <a:rPr lang="en-US" altLang="zh-CN" sz="2400" i="1">
                                <a:latin typeface="Cambria Math" panose="02040503050406030204" pitchFamily="18" charset="0"/>
                              </a:rPr>
                              <m:t>−</m:t>
                            </m:r>
                            <m:r>
                              <a:rPr lang="en-US" altLang="zh-CN" sz="2400" i="1">
                                <a:latin typeface="Cambria Math" panose="02040503050406030204" pitchFamily="18" charset="0"/>
                              </a:rPr>
                              <m:t>𝑛</m:t>
                            </m:r>
                          </m:sub>
                        </m:sSub>
                      </m:e>
                    </m:d>
                  </m:oMath>
                </a14:m>
                <a:r>
                  <a:rPr lang="en-US" altLang="zh-CN" sz="2400" i="1" dirty="0">
                    <a:latin typeface="Book Antiqua" panose="02040602050305030304" pitchFamily="18" charset="0"/>
                  </a:rPr>
                  <a:t>, where we write the argument of the function as </a:t>
                </a:r>
                <a14:m>
                  <m:oMath xmlns:m="http://schemas.openxmlformats.org/officeDocument/2006/math">
                    <m:r>
                      <a:rPr lang="en-US" altLang="zh-CN" sz="2400" b="1" i="1">
                        <a:latin typeface="Cambria Math" panose="02040503050406030204" pitchFamily="18" charset="0"/>
                      </a:rPr>
                      <m:t>𝒙</m:t>
                    </m:r>
                    <m:r>
                      <a:rPr lang="en-US" altLang="zh-CN" sz="2400" i="1">
                        <a:latin typeface="Cambria Math" panose="02040503050406030204" pitchFamily="18" charset="0"/>
                      </a:rPr>
                      <m:t>=(</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𝑥</m:t>
                        </m:r>
                      </m:e>
                      <m:sub>
                        <m:r>
                          <a:rPr lang="en-US" altLang="zh-CN" sz="2400" i="1">
                            <a:latin typeface="Cambria Math" panose="02040503050406030204" pitchFamily="18" charset="0"/>
                          </a:rPr>
                          <m:t>𝑛</m:t>
                        </m:r>
                      </m:sub>
                    </m:sSub>
                    <m:r>
                      <a:rPr lang="en-US" altLang="zh-CN" sz="2400" i="1">
                        <a:latin typeface="Cambria Math" panose="02040503050406030204" pitchFamily="18" charset="0"/>
                      </a:rPr>
                      <m:t>,</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𝑥</m:t>
                        </m:r>
                      </m:e>
                      <m:sub>
                        <m:r>
                          <a:rPr lang="en-US" altLang="zh-CN" sz="2400" i="1">
                            <a:latin typeface="Cambria Math" panose="02040503050406030204" pitchFamily="18" charset="0"/>
                          </a:rPr>
                          <m:t>−</m:t>
                        </m:r>
                        <m:r>
                          <a:rPr lang="en-US" altLang="zh-CN" sz="2400" i="1">
                            <a:latin typeface="Cambria Math" panose="02040503050406030204" pitchFamily="18" charset="0"/>
                          </a:rPr>
                          <m:t>𝑛</m:t>
                        </m:r>
                      </m:sub>
                    </m:sSub>
                    <m:r>
                      <a:rPr lang="en-US" altLang="zh-CN" sz="2400" i="1">
                        <a:latin typeface="Cambria Math" panose="02040503050406030204" pitchFamily="18" charset="0"/>
                      </a:rPr>
                      <m:t>)</m:t>
                    </m:r>
                  </m:oMath>
                </a14:m>
                <a:r>
                  <a:rPr lang="zh-CN" altLang="en-US" sz="2400" i="1" dirty="0">
                    <a:latin typeface="Book Antiqua" panose="02040602050305030304" pitchFamily="18" charset="0"/>
                  </a:rPr>
                  <a:t> </a:t>
                </a:r>
                <a:r>
                  <a:rPr lang="en-US" altLang="zh-CN" sz="2400" i="1" dirty="0">
                    <a:latin typeface="Book Antiqua" panose="02040602050305030304" pitchFamily="18" charset="0"/>
                  </a:rPr>
                  <a:t>with </a:t>
                </a:r>
                <a14:m>
                  <m:oMath xmlns:m="http://schemas.openxmlformats.org/officeDocument/2006/math">
                    <m:sSub>
                      <m:sSubPr>
                        <m:ctrlPr>
                          <a:rPr lang="en-US" altLang="zh-CN" sz="2400" i="1">
                            <a:latin typeface="Cambria Math" panose="02040503050406030204" pitchFamily="18" charset="0"/>
                          </a:rPr>
                        </m:ctrlPr>
                      </m:sSubPr>
                      <m:e>
                        <m:r>
                          <a:rPr lang="en-US" altLang="zh-CN" sz="2400" b="1" i="1">
                            <a:latin typeface="Cambria Math" panose="02040503050406030204" pitchFamily="18" charset="0"/>
                          </a:rPr>
                          <m:t>𝒙</m:t>
                        </m:r>
                      </m:e>
                      <m:sub>
                        <m:r>
                          <a:rPr lang="en-US" altLang="zh-CN" sz="2400" i="1">
                            <a:latin typeface="Cambria Math" panose="02040503050406030204" pitchFamily="18" charset="0"/>
                          </a:rPr>
                          <m:t>−</m:t>
                        </m:r>
                        <m:r>
                          <a:rPr lang="en-US" altLang="zh-CN" sz="2400" i="1">
                            <a:latin typeface="Cambria Math" panose="02040503050406030204" pitchFamily="18" charset="0"/>
                          </a:rPr>
                          <m:t>𝑛</m:t>
                        </m:r>
                      </m:sub>
                    </m:sSub>
                    <m:r>
                      <a:rPr lang="en-US" altLang="zh-CN" sz="2400" i="1">
                        <a:latin typeface="Cambria Math" panose="02040503050406030204" pitchFamily="18" charset="0"/>
                      </a:rPr>
                      <m:t>=(</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𝑥</m:t>
                        </m:r>
                      </m:e>
                      <m:sub>
                        <m:r>
                          <a:rPr lang="en-US" altLang="zh-CN" sz="2400" i="1">
                            <a:latin typeface="Cambria Math" panose="02040503050406030204" pitchFamily="18" charset="0"/>
                          </a:rPr>
                          <m:t>1</m:t>
                        </m:r>
                      </m:sub>
                    </m:sSub>
                    <m:r>
                      <a:rPr lang="en-US" altLang="zh-CN" sz="2400" i="1">
                        <a:latin typeface="Cambria Math" panose="02040503050406030204" pitchFamily="18" charset="0"/>
                      </a:rPr>
                      <m:t>,…,</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𝑥</m:t>
                        </m:r>
                      </m:e>
                      <m:sub>
                        <m:r>
                          <a:rPr lang="en-US" altLang="zh-CN" sz="2400" i="1">
                            <a:latin typeface="Cambria Math" panose="02040503050406030204" pitchFamily="18" charset="0"/>
                          </a:rPr>
                          <m:t>𝑛</m:t>
                        </m:r>
                        <m:r>
                          <a:rPr lang="en-US" altLang="zh-CN" sz="2400" i="1">
                            <a:latin typeface="Cambria Math" panose="02040503050406030204" pitchFamily="18" charset="0"/>
                          </a:rPr>
                          <m:t>−1</m:t>
                        </m:r>
                      </m:sub>
                    </m:sSub>
                    <m:r>
                      <a:rPr lang="en-US" altLang="zh-CN" sz="2400" i="1">
                        <a:latin typeface="Cambria Math" panose="02040503050406030204" pitchFamily="18" charset="0"/>
                      </a:rPr>
                      <m:t>,</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𝑥</m:t>
                        </m:r>
                      </m:e>
                      <m:sub>
                        <m:r>
                          <a:rPr lang="en-US" altLang="zh-CN" sz="2400" i="1">
                            <a:latin typeface="Cambria Math" panose="02040503050406030204" pitchFamily="18" charset="0"/>
                          </a:rPr>
                          <m:t>𝑛</m:t>
                        </m:r>
                        <m:r>
                          <a:rPr lang="en-US" altLang="zh-CN" sz="2400" i="1">
                            <a:latin typeface="Cambria Math" panose="02040503050406030204" pitchFamily="18" charset="0"/>
                          </a:rPr>
                          <m:t>+1</m:t>
                        </m:r>
                      </m:sub>
                    </m:sSub>
                    <m:r>
                      <a:rPr lang="en-US" altLang="zh-CN" sz="2400" i="1">
                        <a:latin typeface="Cambria Math" panose="02040503050406030204" pitchFamily="18" charset="0"/>
                      </a:rPr>
                      <m:t>,…,</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𝑥</m:t>
                        </m:r>
                      </m:e>
                      <m:sub>
                        <m:r>
                          <a:rPr lang="en-US" altLang="zh-CN" sz="2400" i="1">
                            <a:latin typeface="Cambria Math" panose="02040503050406030204" pitchFamily="18" charset="0"/>
                          </a:rPr>
                          <m:t>𝑁</m:t>
                        </m:r>
                      </m:sub>
                    </m:sSub>
                    <m:r>
                      <a:rPr lang="en-US" altLang="zh-CN" sz="2400" i="1">
                        <a:latin typeface="Cambria Math" panose="02040503050406030204" pitchFamily="18" charset="0"/>
                      </a:rPr>
                      <m:t>)</m:t>
                    </m:r>
                  </m:oMath>
                </a14:m>
                <a:r>
                  <a:rPr lang="zh-CN" altLang="en-US" sz="2400" i="1" dirty="0">
                    <a:latin typeface="Book Antiqua" panose="02040602050305030304" pitchFamily="18" charset="0"/>
                  </a:rPr>
                  <a:t> </a:t>
                </a:r>
                <a:r>
                  <a:rPr lang="en-US" altLang="zh-CN" sz="2400" i="1" dirty="0">
                    <a:latin typeface="Book Antiqua" panose="02040602050305030304" pitchFamily="18" charset="0"/>
                  </a:rPr>
                  <a:t>representing the strategy profile of all </a:t>
                </a:r>
                <a:r>
                  <a:rPr lang="en-US" altLang="zh-CN" sz="2400" i="1" dirty="0" smtClean="0">
                    <a:latin typeface="Book Antiqua" panose="02040602050305030304" pitchFamily="18" charset="0"/>
                  </a:rPr>
                  <a:t>users </a:t>
                </a:r>
                <a:r>
                  <a:rPr lang="en-US" altLang="zh-CN" sz="2400" i="1" dirty="0">
                    <a:latin typeface="Book Antiqua" panose="02040602050305030304" pitchFamily="18" charset="0"/>
                  </a:rPr>
                  <a:t>except </a:t>
                </a:r>
                <a:r>
                  <a:rPr lang="en-US" altLang="zh-CN" sz="2400" i="1" dirty="0" smtClean="0">
                    <a:latin typeface="Book Antiqua" panose="02040602050305030304" pitchFamily="18" charset="0"/>
                  </a:rPr>
                  <a:t>player n.</a:t>
                </a:r>
                <a:endParaRPr lang="zh-CN" altLang="en-US" sz="2400" i="1" dirty="0">
                  <a:latin typeface="Book Antiqua" panose="02040602050305030304" pitchFamily="18" charset="0"/>
                </a:endParaRPr>
              </a:p>
            </p:txBody>
          </p:sp>
        </mc:Choice>
        <mc:Fallback xmlns="">
          <p:sp>
            <p:nvSpPr>
              <p:cNvPr id="59" name="内容占位符 2"/>
              <p:cNvSpPr txBox="1">
                <a:spLocks noRot="1" noChangeAspect="1" noMove="1" noResize="1" noEditPoints="1" noAdjustHandles="1" noChangeArrowheads="1" noChangeShapeType="1" noTextEdit="1"/>
              </p:cNvSpPr>
              <p:nvPr/>
            </p:nvSpPr>
            <p:spPr>
              <a:xfrm>
                <a:off x="947156" y="2660124"/>
                <a:ext cx="9421406" cy="2523467"/>
              </a:xfrm>
              <a:prstGeom prst="rect">
                <a:avLst/>
              </a:prstGeom>
              <a:blipFill rotWithShape="0">
                <a:blip r:embed="rId3"/>
                <a:stretch>
                  <a:fillRect l="-517" r="-194"/>
                </a:stretch>
              </a:blipFill>
            </p:spPr>
            <p:txBody>
              <a:bodyPr/>
              <a:lstStyle/>
              <a:p>
                <a:r>
                  <a:rPr lang="zh-CN" altLang="en-US">
                    <a:noFill/>
                  </a:rPr>
                  <a:t> </a:t>
                </a:r>
              </a:p>
            </p:txBody>
          </p:sp>
        </mc:Fallback>
      </mc:AlternateContent>
      <p:sp>
        <p:nvSpPr>
          <p:cNvPr id="5" name="文本框 4"/>
          <p:cNvSpPr txBox="1"/>
          <p:nvPr/>
        </p:nvSpPr>
        <p:spPr>
          <a:xfrm>
            <a:off x="827235" y="1740135"/>
            <a:ext cx="4958968" cy="523220"/>
          </a:xfrm>
          <a:prstGeom prst="rect">
            <a:avLst/>
          </a:prstGeom>
          <a:noFill/>
        </p:spPr>
        <p:txBody>
          <a:bodyPr wrap="square" rtlCol="0">
            <a:spAutoFit/>
          </a:bodyPr>
          <a:lstStyle/>
          <a:p>
            <a:r>
              <a:rPr lang="en-US" altLang="zh-CN" sz="2800" dirty="0" smtClean="0"/>
              <a:t>Key concept in game theory</a:t>
            </a:r>
            <a:endParaRPr lang="zh-CN" altLang="en-US" sz="2800" dirty="0"/>
          </a:p>
        </p:txBody>
      </p:sp>
    </p:spTree>
    <p:extLst>
      <p:ext uri="{BB962C8B-B14F-4D97-AF65-F5344CB8AC3E}">
        <p14:creationId xmlns:p14="http://schemas.microsoft.com/office/powerpoint/2010/main" val="159487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fade">
                                      <p:cBhvr>
                                        <p:cTn id="1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Convergence of NE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19</a:t>
            </a:fld>
            <a:endParaRPr lang="en-US" sz="2800" dirty="0"/>
          </a:p>
        </p:txBody>
      </p:sp>
      <p:sp>
        <p:nvSpPr>
          <p:cNvPr id="61" name="内容占位符 2"/>
          <p:cNvSpPr txBox="1">
            <a:spLocks/>
          </p:cNvSpPr>
          <p:nvPr/>
        </p:nvSpPr>
        <p:spPr>
          <a:xfrm>
            <a:off x="677334" y="4029945"/>
            <a:ext cx="9421406" cy="14028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120000"/>
              </a:lnSpc>
            </a:pPr>
            <a:r>
              <a:rPr lang="en-US" altLang="zh-CN" sz="2400" dirty="0" smtClean="0">
                <a:solidFill>
                  <a:schemeClr val="accent1"/>
                </a:solidFill>
                <a:latin typeface="Book Antiqua" panose="02040602050305030304" pitchFamily="18" charset="0"/>
              </a:rPr>
              <a:t>Definition </a:t>
            </a:r>
            <a:r>
              <a:rPr lang="en-US" altLang="zh-CN" sz="2400" dirty="0">
                <a:solidFill>
                  <a:schemeClr val="accent1"/>
                </a:solidFill>
                <a:latin typeface="Book Antiqua" panose="02040602050305030304" pitchFamily="18" charset="0"/>
              </a:rPr>
              <a:t>3</a:t>
            </a:r>
            <a:r>
              <a:rPr lang="en-US" altLang="zh-CN" sz="2400" dirty="0" smtClean="0">
                <a:solidFill>
                  <a:schemeClr val="accent1"/>
                </a:solidFill>
                <a:latin typeface="Book Antiqua" panose="02040602050305030304" pitchFamily="18" charset="0"/>
              </a:rPr>
              <a:t> (Finite Improvement Property). </a:t>
            </a:r>
            <a:r>
              <a:rPr lang="en-US" altLang="zh-CN" sz="2400" i="1" dirty="0">
                <a:latin typeface="Book Antiqua" panose="02040602050305030304" pitchFamily="18" charset="0"/>
              </a:rPr>
              <a:t>A </a:t>
            </a:r>
            <a:r>
              <a:rPr lang="en-US" altLang="zh-CN" sz="2400" i="1" dirty="0" smtClean="0">
                <a:latin typeface="Book Antiqua" panose="02040602050305030304" pitchFamily="18" charset="0"/>
              </a:rPr>
              <a:t>game has the finite improvement property if any asynchronous better reply update process terminates at a pure NE within a finite number of updates.</a:t>
            </a:r>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77334" y="2161596"/>
                <a:ext cx="9421406" cy="1402880"/>
              </a:xfrm>
            </p:spPr>
            <p:txBody>
              <a:bodyPr>
                <a:normAutofit lnSpcReduction="10000"/>
              </a:bodyPr>
              <a:lstStyle/>
              <a:p>
                <a:pPr>
                  <a:lnSpc>
                    <a:spcPct val="120000"/>
                  </a:lnSpc>
                </a:pPr>
                <a:r>
                  <a:rPr lang="en-US" altLang="zh-CN" sz="2400" dirty="0" smtClean="0">
                    <a:solidFill>
                      <a:schemeClr val="accent1"/>
                    </a:solidFill>
                    <a:latin typeface="Book Antiqua" panose="02040602050305030304" pitchFamily="18" charset="0"/>
                  </a:rPr>
                  <a:t>Definition 2 (Pure Nash Equilibrium).</a:t>
                </a:r>
                <a:r>
                  <a:rPr lang="en-US" altLang="zh-CN" sz="2400" dirty="0" smtClean="0">
                    <a:latin typeface="Book Antiqua" panose="02040602050305030304" pitchFamily="18" charset="0"/>
                  </a:rPr>
                  <a:t> </a:t>
                </a:r>
                <a:r>
                  <a:rPr lang="en-US" altLang="zh-CN" sz="2400" i="1" dirty="0" smtClean="0">
                    <a:latin typeface="Book Antiqua" panose="02040602050305030304" pitchFamily="18" charset="0"/>
                  </a:rPr>
                  <a:t>A strategy profile </a:t>
                </a:r>
                <a14:m>
                  <m:oMath xmlns:m="http://schemas.openxmlformats.org/officeDocument/2006/math">
                    <m:r>
                      <a:rPr lang="en-US" altLang="zh-CN" sz="2400" b="1" i="1" smtClean="0">
                        <a:latin typeface="Cambria Math" panose="02040503050406030204" pitchFamily="18" charset="0"/>
                      </a:rPr>
                      <m:t>𝒙</m:t>
                    </m:r>
                  </m:oMath>
                </a14:m>
                <a:r>
                  <a:rPr lang="en-US" altLang="zh-CN" sz="2400" i="1" dirty="0" smtClean="0">
                    <a:latin typeface="Book Antiqua" panose="02040602050305030304" pitchFamily="18" charset="0"/>
                  </a:rPr>
                  <a:t> is a pure NE if no users at </a:t>
                </a:r>
                <a14:m>
                  <m:oMath xmlns:m="http://schemas.openxmlformats.org/officeDocument/2006/math">
                    <m:r>
                      <a:rPr lang="en-US" altLang="zh-CN" sz="2400" b="1" i="1">
                        <a:latin typeface="Cambria Math" panose="02040503050406030204" pitchFamily="18" charset="0"/>
                      </a:rPr>
                      <m:t>𝒙</m:t>
                    </m:r>
                  </m:oMath>
                </a14:m>
                <a:r>
                  <a:rPr lang="en-US" altLang="zh-CN" sz="2400" i="1" dirty="0" smtClean="0">
                    <a:latin typeface="Book Antiqua" panose="02040602050305030304" pitchFamily="18" charset="0"/>
                  </a:rPr>
                  <a:t> can perform a better reply update, i.e., </a:t>
                </a:r>
                <a14:m>
                  <m:oMath xmlns:m="http://schemas.openxmlformats.org/officeDocument/2006/math">
                    <m:sSub>
                      <m:sSubPr>
                        <m:ctrlPr>
                          <a:rPr lang="en-US" altLang="zh-CN" sz="2400" i="1">
                            <a:latin typeface="Cambria Math" panose="02040503050406030204" pitchFamily="18" charset="0"/>
                          </a:rPr>
                        </m:ctrlPr>
                      </m:sSubPr>
                      <m:e>
                        <m:r>
                          <a:rPr lang="en-US" altLang="zh-CN" sz="2400" b="0" i="1">
                            <a:latin typeface="Cambria Math" panose="02040503050406030204" pitchFamily="18" charset="0"/>
                          </a:rPr>
                          <m:t>𝑈</m:t>
                        </m:r>
                      </m:e>
                      <m:sub>
                        <m:r>
                          <a:rPr lang="en-US" altLang="zh-CN" sz="2400" b="0" i="1">
                            <a:latin typeface="Cambria Math" panose="02040503050406030204" pitchFamily="18" charset="0"/>
                          </a:rPr>
                          <m:t>𝑛</m:t>
                        </m:r>
                      </m:sub>
                    </m:sSub>
                    <m:d>
                      <m:dPr>
                        <m:ctrlPr>
                          <a:rPr lang="en-US" altLang="zh-CN" sz="2400" i="1">
                            <a:latin typeface="Cambria Math" panose="02040503050406030204" pitchFamily="18" charset="0"/>
                          </a:rPr>
                        </m:ctrlPr>
                      </m:dPr>
                      <m:e>
                        <m:r>
                          <a:rPr lang="en-US" altLang="zh-CN" sz="2400" b="0" i="1" smtClean="0">
                            <a:latin typeface="Cambria Math" panose="02040503050406030204" pitchFamily="18" charset="0"/>
                          </a:rPr>
                          <m:t>𝑟</m:t>
                        </m:r>
                        <m:r>
                          <a:rPr lang="en-US" altLang="zh-CN" sz="2400" b="0" i="1">
                            <a:latin typeface="Cambria Math" panose="02040503050406030204" pitchFamily="18" charset="0"/>
                          </a:rPr>
                          <m:t>, </m:t>
                        </m:r>
                        <m:sSub>
                          <m:sSubPr>
                            <m:ctrlPr>
                              <a:rPr lang="en-US" altLang="zh-CN" sz="2400" i="1">
                                <a:latin typeface="Cambria Math" panose="02040503050406030204" pitchFamily="18" charset="0"/>
                              </a:rPr>
                            </m:ctrlPr>
                          </m:sSubPr>
                          <m:e>
                            <m:r>
                              <a:rPr lang="en-US" altLang="zh-CN" sz="2400" b="1" i="1">
                                <a:latin typeface="Cambria Math" panose="02040503050406030204" pitchFamily="18" charset="0"/>
                              </a:rPr>
                              <m:t>𝒙</m:t>
                            </m:r>
                          </m:e>
                          <m:sub>
                            <m:r>
                              <a:rPr lang="en-US" altLang="zh-CN" sz="2400" b="0" i="1">
                                <a:latin typeface="Cambria Math" panose="02040503050406030204" pitchFamily="18" charset="0"/>
                              </a:rPr>
                              <m:t>−</m:t>
                            </m:r>
                            <m:r>
                              <a:rPr lang="en-US" altLang="zh-CN" sz="2400" b="0" i="1">
                                <a:latin typeface="Cambria Math" panose="02040503050406030204" pitchFamily="18" charset="0"/>
                              </a:rPr>
                              <m:t>𝑛</m:t>
                            </m:r>
                          </m:sub>
                        </m:sSub>
                      </m:e>
                    </m:d>
                    <m:r>
                      <a:rPr lang="en-US" altLang="zh-CN" sz="2400" b="0" i="1">
                        <a:latin typeface="Cambria Math" panose="02040503050406030204" pitchFamily="18" charset="0"/>
                      </a:rPr>
                      <m:t>&gt;</m:t>
                    </m:r>
                    <m:sSub>
                      <m:sSubPr>
                        <m:ctrlPr>
                          <a:rPr lang="en-US" altLang="zh-CN" sz="2400" i="1">
                            <a:latin typeface="Cambria Math" panose="02040503050406030204" pitchFamily="18" charset="0"/>
                          </a:rPr>
                        </m:ctrlPr>
                      </m:sSubPr>
                      <m:e>
                        <m:r>
                          <a:rPr lang="en-US" altLang="zh-CN" sz="2400" b="0" i="1">
                            <a:latin typeface="Cambria Math" panose="02040503050406030204" pitchFamily="18" charset="0"/>
                          </a:rPr>
                          <m:t>𝑈</m:t>
                        </m:r>
                      </m:e>
                      <m:sub>
                        <m:r>
                          <a:rPr lang="en-US" altLang="zh-CN" sz="2400" b="0" i="1">
                            <a:latin typeface="Cambria Math" panose="02040503050406030204" pitchFamily="18" charset="0"/>
                          </a:rPr>
                          <m:t>𝑛</m:t>
                        </m:r>
                      </m:sub>
                    </m:sSub>
                    <m:d>
                      <m:dPr>
                        <m:ctrlPr>
                          <a:rPr lang="en-US" altLang="zh-CN" sz="2400" i="1">
                            <a:latin typeface="Cambria Math" panose="02040503050406030204" pitchFamily="18" charset="0"/>
                          </a:rPr>
                        </m:ctrlPr>
                      </m:dPr>
                      <m:e>
                        <m:sSub>
                          <m:sSubPr>
                            <m:ctrlPr>
                              <a:rPr lang="en-US" altLang="zh-CN" sz="2400" i="1">
                                <a:latin typeface="Cambria Math" panose="02040503050406030204" pitchFamily="18" charset="0"/>
                              </a:rPr>
                            </m:ctrlPr>
                          </m:sSubPr>
                          <m:e>
                            <m:r>
                              <a:rPr lang="en-US" altLang="zh-CN" sz="2400" b="0" i="1">
                                <a:latin typeface="Cambria Math" panose="02040503050406030204" pitchFamily="18" charset="0"/>
                              </a:rPr>
                              <m:t>𝑥</m:t>
                            </m:r>
                          </m:e>
                          <m:sub>
                            <m:r>
                              <a:rPr lang="en-US" altLang="zh-CN" sz="2400" b="0" i="1">
                                <a:latin typeface="Cambria Math" panose="02040503050406030204" pitchFamily="18" charset="0"/>
                              </a:rPr>
                              <m:t>𝑛</m:t>
                            </m:r>
                          </m:sub>
                        </m:sSub>
                        <m:r>
                          <a:rPr lang="en-US" altLang="zh-CN" sz="2400" b="0" i="1">
                            <a:latin typeface="Cambria Math" panose="02040503050406030204" pitchFamily="18" charset="0"/>
                          </a:rPr>
                          <m:t>, </m:t>
                        </m:r>
                        <m:sSub>
                          <m:sSubPr>
                            <m:ctrlPr>
                              <a:rPr lang="en-US" altLang="zh-CN" sz="2400" i="1">
                                <a:latin typeface="Cambria Math" panose="02040503050406030204" pitchFamily="18" charset="0"/>
                              </a:rPr>
                            </m:ctrlPr>
                          </m:sSubPr>
                          <m:e>
                            <m:r>
                              <a:rPr lang="en-US" altLang="zh-CN" sz="2400" b="1" i="1">
                                <a:latin typeface="Cambria Math" panose="02040503050406030204" pitchFamily="18" charset="0"/>
                              </a:rPr>
                              <m:t>𝒙</m:t>
                            </m:r>
                          </m:e>
                          <m:sub>
                            <m:r>
                              <a:rPr lang="en-US" altLang="zh-CN" sz="2400" b="0" i="1">
                                <a:latin typeface="Cambria Math" panose="02040503050406030204" pitchFamily="18" charset="0"/>
                              </a:rPr>
                              <m:t>−</m:t>
                            </m:r>
                            <m:r>
                              <a:rPr lang="en-US" altLang="zh-CN" sz="2400" b="0" i="1">
                                <a:latin typeface="Cambria Math" panose="02040503050406030204" pitchFamily="18" charset="0"/>
                              </a:rPr>
                              <m:t>𝑛</m:t>
                            </m:r>
                          </m:sub>
                        </m:sSub>
                      </m:e>
                    </m:d>
                  </m:oMath>
                </a14:m>
                <a:r>
                  <a:rPr lang="en-US" altLang="zh-CN" sz="2400" i="1" dirty="0" smtClean="0">
                    <a:latin typeface="Book Antiqua" panose="02040602050305030304" pitchFamily="18" charset="0"/>
                  </a:rPr>
                  <a:t> for any </a:t>
                </a:r>
                <a14:m>
                  <m:oMath xmlns:m="http://schemas.openxmlformats.org/officeDocument/2006/math">
                    <m:r>
                      <a:rPr lang="en-US" altLang="zh-CN" sz="2400" b="0" i="1" smtClean="0">
                        <a:latin typeface="Cambria Math" panose="02040503050406030204" pitchFamily="18" charset="0"/>
                      </a:rPr>
                      <m:t>𝑟</m:t>
                    </m:r>
                    <m:r>
                      <a:rPr lang="en-US" altLang="zh-CN" sz="2400" b="0" i="1" smtClean="0">
                        <a:latin typeface="Cambria Math" panose="02040503050406030204" pitchFamily="18" charset="0"/>
                        <a:ea typeface="Cambria Math" panose="02040503050406030204" pitchFamily="18" charset="0"/>
                      </a:rPr>
                      <m:t>∈</m:t>
                    </m:r>
                    <m:r>
                      <a:rPr lang="en-US" altLang="zh-CN" sz="2400" b="0" i="1" smtClean="0">
                        <a:latin typeface="Cambria Math" panose="02040503050406030204" pitchFamily="18" charset="0"/>
                        <a:ea typeface="Cambria Math" panose="02040503050406030204" pitchFamily="18" charset="0"/>
                      </a:rPr>
                      <m:t>ℛ</m:t>
                    </m:r>
                    <m:r>
                      <a:rPr lang="en-US" altLang="zh-CN" sz="2400" b="0" i="1" smtClean="0">
                        <a:latin typeface="Cambria Math" panose="02040503050406030204" pitchFamily="18" charset="0"/>
                        <a:ea typeface="Cambria Math" panose="02040503050406030204" pitchFamily="18" charset="0"/>
                      </a:rPr>
                      <m:t> </m:t>
                    </m:r>
                    <m:r>
                      <a:rPr lang="en-US" altLang="zh-CN" sz="2400" b="0" i="1" smtClean="0">
                        <a:latin typeface="Cambria Math" panose="02040503050406030204" pitchFamily="18" charset="0"/>
                        <a:ea typeface="Cambria Math" panose="02040503050406030204" pitchFamily="18" charset="0"/>
                      </a:rPr>
                      <m:t>𝑎𝑛𝑑</m:t>
                    </m:r>
                    <m:r>
                      <a:rPr lang="en-US" altLang="zh-CN" sz="2400" b="0" i="1" smtClean="0">
                        <a:latin typeface="Cambria Math" panose="02040503050406030204" pitchFamily="18" charset="0"/>
                        <a:ea typeface="Cambria Math" panose="02040503050406030204" pitchFamily="18" charset="0"/>
                      </a:rPr>
                      <m:t> </m:t>
                    </m:r>
                    <m:r>
                      <a:rPr lang="en-US" altLang="zh-CN" sz="2400" b="0" i="1" smtClean="0">
                        <a:latin typeface="Cambria Math" panose="02040503050406030204" pitchFamily="18" charset="0"/>
                        <a:ea typeface="Cambria Math" panose="02040503050406030204" pitchFamily="18" charset="0"/>
                      </a:rPr>
                      <m:t>𝑛</m:t>
                    </m:r>
                    <m:r>
                      <a:rPr lang="en-US" altLang="zh-CN" sz="2400" b="0" i="1" smtClean="0">
                        <a:latin typeface="Cambria Math" panose="02040503050406030204" pitchFamily="18" charset="0"/>
                        <a:ea typeface="Cambria Math" panose="02040503050406030204" pitchFamily="18" charset="0"/>
                      </a:rPr>
                      <m:t>∈</m:t>
                    </m:r>
                    <m:r>
                      <a:rPr lang="zh-CN" altLang="en-US" sz="2400" b="0" i="1" smtClean="0">
                        <a:latin typeface="Cambria Math" panose="02040503050406030204" pitchFamily="18" charset="0"/>
                        <a:ea typeface="Cambria Math" panose="02040503050406030204" pitchFamily="18" charset="0"/>
                      </a:rPr>
                      <m:t>𝒩</m:t>
                    </m:r>
                    <m:r>
                      <a:rPr lang="en-US" altLang="zh-CN" sz="2400" b="0" i="1" smtClean="0">
                        <a:latin typeface="Cambria Math" panose="02040503050406030204" pitchFamily="18" charset="0"/>
                        <a:ea typeface="Cambria Math" panose="02040503050406030204" pitchFamily="18" charset="0"/>
                      </a:rPr>
                      <m:t>.</m:t>
                    </m:r>
                  </m:oMath>
                </a14:m>
                <a:endParaRPr lang="en-US" altLang="zh-CN" sz="2400" i="1" dirty="0" smtClean="0">
                  <a:latin typeface="Book Antiqua" panose="02040602050305030304" pitchFamily="18" charset="0"/>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77334" y="2161596"/>
                <a:ext cx="9421406" cy="1402880"/>
              </a:xfrm>
              <a:blipFill rotWithShape="0">
                <a:blip r:embed="rId3"/>
                <a:stretch>
                  <a:fillRect l="-517" t="-1739" b="-173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07299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
                                            <p:txEl>
                                              <p:pRg st="0" end="0"/>
                                            </p:txEl>
                                          </p:spTgt>
                                        </p:tgtEl>
                                        <p:attrNameLst>
                                          <p:attrName>style.visibility</p:attrName>
                                        </p:attrNameLst>
                                      </p:cBhvr>
                                      <p:to>
                                        <p:strVal val="visible"/>
                                      </p:to>
                                    </p:set>
                                    <p:animEffect transition="in" filter="fade">
                                      <p:cBhvr>
                                        <p:cTn id="12" dur="500"/>
                                        <p:tgtEl>
                                          <p:spTgt spid="6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Outline </a:t>
            </a:r>
            <a:endParaRPr lang="zh-CN" altLang="en-US" sz="4400" b="1" dirty="0"/>
          </a:p>
        </p:txBody>
      </p:sp>
      <p:sp>
        <p:nvSpPr>
          <p:cNvPr id="3" name="内容占位符 2"/>
          <p:cNvSpPr>
            <a:spLocks noGrp="1"/>
          </p:cNvSpPr>
          <p:nvPr>
            <p:ph idx="1"/>
          </p:nvPr>
        </p:nvSpPr>
        <p:spPr/>
        <p:txBody>
          <a:bodyPr>
            <a:normAutofit/>
          </a:bodyPr>
          <a:lstStyle/>
          <a:p>
            <a:pPr>
              <a:lnSpc>
                <a:spcPct val="150000"/>
              </a:lnSpc>
            </a:pPr>
            <a:r>
              <a:rPr lang="en-US" altLang="zh-CN" sz="2400" dirty="0" smtClean="0"/>
              <a:t>Motivation</a:t>
            </a:r>
          </a:p>
          <a:p>
            <a:pPr>
              <a:lnSpc>
                <a:spcPct val="150000"/>
              </a:lnSpc>
            </a:pPr>
            <a:r>
              <a:rPr lang="en-US" altLang="zh-CN" sz="2400" dirty="0" smtClean="0"/>
              <a:t>System model</a:t>
            </a:r>
          </a:p>
          <a:p>
            <a:pPr>
              <a:lnSpc>
                <a:spcPct val="150000"/>
              </a:lnSpc>
            </a:pPr>
            <a:r>
              <a:rPr lang="en-US" altLang="zh-CN" sz="2400" dirty="0" smtClean="0"/>
              <a:t>Convergence of Nash Equilibria</a:t>
            </a:r>
          </a:p>
          <a:p>
            <a:pPr>
              <a:lnSpc>
                <a:spcPct val="150000"/>
              </a:lnSpc>
            </a:pPr>
            <a:r>
              <a:rPr lang="en-US" altLang="zh-CN" sz="2400" dirty="0" smtClean="0"/>
              <a:t>Simulation </a:t>
            </a:r>
          </a:p>
          <a:p>
            <a:pPr>
              <a:lnSpc>
                <a:spcPct val="150000"/>
              </a:lnSpc>
            </a:pPr>
            <a:r>
              <a:rPr lang="en-US" altLang="zh-CN" sz="2400" dirty="0" smtClean="0"/>
              <a:t>Conclusion </a:t>
            </a:r>
            <a:endParaRPr lang="zh-CN" altLang="en-US" sz="2400"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a:t>
            </a:fld>
            <a:endParaRPr lang="en-US" sz="2800" dirty="0"/>
          </a:p>
        </p:txBody>
      </p:sp>
    </p:spTree>
    <p:extLst>
      <p:ext uri="{BB962C8B-B14F-4D97-AF65-F5344CB8AC3E}">
        <p14:creationId xmlns:p14="http://schemas.microsoft.com/office/powerpoint/2010/main" val="38833653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Convergence of NE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20</a:t>
            </a:fld>
            <a:endParaRPr lang="en-US" sz="2800" dirty="0"/>
          </a:p>
        </p:txBody>
      </p:sp>
      <mc:AlternateContent xmlns:mc="http://schemas.openxmlformats.org/markup-compatibility/2006" xmlns:a14="http://schemas.microsoft.com/office/drawing/2010/main">
        <mc:Choice Requires="a14">
          <p:sp>
            <p:nvSpPr>
              <p:cNvPr id="6" name="内容占位符 2"/>
              <p:cNvSpPr txBox="1">
                <a:spLocks/>
              </p:cNvSpPr>
              <p:nvPr/>
            </p:nvSpPr>
            <p:spPr>
              <a:xfrm>
                <a:off x="677334" y="1674453"/>
                <a:ext cx="9421406" cy="140288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120000"/>
                  </a:lnSpc>
                </a:pPr>
                <a:r>
                  <a:rPr lang="en-US" altLang="zh-CN" sz="2400" dirty="0" smtClean="0">
                    <a:solidFill>
                      <a:schemeClr val="accent1"/>
                    </a:solidFill>
                    <a:latin typeface="Book Antiqua" panose="02040602050305030304" pitchFamily="18" charset="0"/>
                  </a:rPr>
                  <a:t>Definition 4 (modified better reply) </a:t>
                </a:r>
                <a:r>
                  <a:rPr lang="en-US" altLang="zh-CN" sz="2400" i="1" dirty="0" smtClean="0">
                    <a:solidFill>
                      <a:schemeClr val="tx1"/>
                    </a:solidFill>
                    <a:latin typeface="Book Antiqua" panose="02040602050305030304" pitchFamily="18" charset="0"/>
                  </a:rPr>
                  <a:t>An modified better reply for multi-resource allocation problem is that for </a:t>
                </a:r>
                <a14:m>
                  <m:oMath xmlns:m="http://schemas.openxmlformats.org/officeDocument/2006/math">
                    <m:r>
                      <a:rPr lang="en-US" altLang="zh-CN" sz="2400" b="0" i="1" smtClean="0">
                        <a:solidFill>
                          <a:schemeClr val="tx1"/>
                        </a:solidFill>
                        <a:latin typeface="Cambria Math" panose="02040503050406030204" pitchFamily="18" charset="0"/>
                        <a:ea typeface="Cambria Math" panose="02040503050406030204" pitchFamily="18" charset="0"/>
                      </a:rPr>
                      <m:t>∀</m:t>
                    </m:r>
                    <m:r>
                      <a:rPr lang="en-US" altLang="zh-CN" sz="2400" b="0" i="1" smtClean="0">
                        <a:solidFill>
                          <a:schemeClr val="tx1"/>
                        </a:solidFill>
                        <a:latin typeface="Cambria Math" panose="02040503050406030204" pitchFamily="18" charset="0"/>
                      </a:rPr>
                      <m:t>𝑟</m:t>
                    </m:r>
                    <m:r>
                      <a:rPr lang="en-US" altLang="zh-CN" sz="2400" b="0" i="1" smtClean="0">
                        <a:solidFill>
                          <a:schemeClr val="tx1"/>
                        </a:solidFill>
                        <a:latin typeface="Cambria Math" panose="02040503050406030204" pitchFamily="18" charset="0"/>
                        <a:ea typeface="Cambria Math" panose="02040503050406030204" pitchFamily="18" charset="0"/>
                      </a:rPr>
                      <m:t>∈</m:t>
                    </m:r>
                    <m:sSub>
                      <m:sSubPr>
                        <m:ctrlPr>
                          <a:rPr lang="en-US" altLang="zh-CN" sz="2400" b="0" i="1" smtClean="0">
                            <a:solidFill>
                              <a:schemeClr val="tx1"/>
                            </a:solidFill>
                            <a:latin typeface="Cambria Math" panose="02040503050406030204" pitchFamily="18" charset="0"/>
                            <a:ea typeface="Cambria Math" panose="02040503050406030204" pitchFamily="18" charset="0"/>
                          </a:rPr>
                        </m:ctrlPr>
                      </m:sSubPr>
                      <m:e>
                        <m:r>
                          <a:rPr lang="en-US" altLang="zh-CN" sz="2400" b="0" i="1" smtClean="0">
                            <a:solidFill>
                              <a:schemeClr val="tx1"/>
                            </a:solidFill>
                            <a:latin typeface="Cambria Math" panose="02040503050406030204" pitchFamily="18" charset="0"/>
                            <a:ea typeface="Cambria Math" panose="02040503050406030204" pitchFamily="18" charset="0"/>
                          </a:rPr>
                          <m:t>𝐸</m:t>
                        </m:r>
                      </m:e>
                      <m:sub>
                        <m:r>
                          <a:rPr lang="en-US" altLang="zh-CN" sz="2400" b="0" i="1" smtClean="0">
                            <a:solidFill>
                              <a:schemeClr val="tx1"/>
                            </a:solidFill>
                            <a:latin typeface="Cambria Math" panose="02040503050406030204" pitchFamily="18" charset="0"/>
                            <a:ea typeface="Cambria Math" panose="02040503050406030204" pitchFamily="18" charset="0"/>
                          </a:rPr>
                          <m:t>𝑛</m:t>
                        </m:r>
                      </m:sub>
                    </m:sSub>
                    <m:r>
                      <a:rPr lang="en-US" altLang="zh-CN" sz="2400" b="0" i="1" smtClean="0">
                        <a:solidFill>
                          <a:schemeClr val="tx1"/>
                        </a:solidFill>
                        <a:latin typeface="Cambria Math" panose="02040503050406030204" pitchFamily="18" charset="0"/>
                        <a:ea typeface="Cambria Math" panose="02040503050406030204" pitchFamily="18" charset="0"/>
                      </a:rPr>
                      <m:t>(</m:t>
                    </m:r>
                    <m:r>
                      <a:rPr lang="en-US" altLang="zh-CN" sz="2400" b="0" i="1" smtClean="0">
                        <a:solidFill>
                          <a:schemeClr val="tx1"/>
                        </a:solidFill>
                        <a:latin typeface="Cambria Math" panose="02040503050406030204" pitchFamily="18" charset="0"/>
                        <a:ea typeface="Cambria Math" panose="02040503050406030204" pitchFamily="18" charset="0"/>
                      </a:rPr>
                      <m:t>𝑡</m:t>
                    </m:r>
                    <m:r>
                      <a:rPr lang="en-US" altLang="zh-CN" sz="2400" b="0" i="1" smtClean="0">
                        <a:solidFill>
                          <a:schemeClr val="tx1"/>
                        </a:solidFill>
                        <a:latin typeface="Cambria Math" panose="02040503050406030204" pitchFamily="18" charset="0"/>
                        <a:ea typeface="Cambria Math" panose="02040503050406030204" pitchFamily="18" charset="0"/>
                      </a:rPr>
                      <m:t>)</m:t>
                    </m:r>
                  </m:oMath>
                </a14:m>
                <a:r>
                  <a:rPr lang="en-US" altLang="zh-CN" sz="2400" i="1" dirty="0" smtClean="0">
                    <a:solidFill>
                      <a:schemeClr val="tx1"/>
                    </a:solidFill>
                    <a:latin typeface="Book Antiqua" panose="02040602050305030304" pitchFamily="18" charset="0"/>
                  </a:rPr>
                  <a:t>, </a:t>
                </a:r>
                <a14:m>
                  <m:oMath xmlns:m="http://schemas.openxmlformats.org/officeDocument/2006/math">
                    <m:sSubSup>
                      <m:sSubSupPr>
                        <m:ctrlPr>
                          <a:rPr lang="en-US" altLang="zh-CN" sz="2400" i="1" dirty="0" smtClean="0">
                            <a:solidFill>
                              <a:schemeClr val="tx1"/>
                            </a:solidFill>
                            <a:latin typeface="Cambria Math" panose="02040503050406030204" pitchFamily="18" charset="0"/>
                          </a:rPr>
                        </m:ctrlPr>
                      </m:sSubSupPr>
                      <m:e>
                        <m:r>
                          <a:rPr lang="en-US" altLang="zh-CN" sz="2400" b="0" i="1" dirty="0" smtClean="0">
                            <a:solidFill>
                              <a:schemeClr val="tx1"/>
                            </a:solidFill>
                            <a:latin typeface="Cambria Math" panose="02040503050406030204" pitchFamily="18" charset="0"/>
                          </a:rPr>
                          <m:t>𝑈</m:t>
                        </m:r>
                      </m:e>
                      <m:sub>
                        <m:r>
                          <a:rPr lang="en-US" altLang="zh-CN" sz="2400" b="0" i="1" dirty="0" smtClean="0">
                            <a:solidFill>
                              <a:schemeClr val="tx1"/>
                            </a:solidFill>
                            <a:latin typeface="Cambria Math" panose="02040503050406030204" pitchFamily="18" charset="0"/>
                          </a:rPr>
                          <m:t>𝑛</m:t>
                        </m:r>
                      </m:sub>
                      <m:sup>
                        <m:r>
                          <a:rPr lang="en-US" altLang="zh-CN" sz="2400" b="0" i="1" dirty="0" smtClean="0">
                            <a:solidFill>
                              <a:schemeClr val="tx1"/>
                            </a:solidFill>
                            <a:latin typeface="Cambria Math" panose="02040503050406030204" pitchFamily="18" charset="0"/>
                          </a:rPr>
                          <m:t>𝑟</m:t>
                        </m:r>
                      </m:sup>
                    </m:sSubSup>
                    <m:d>
                      <m:dPr>
                        <m:ctrlPr>
                          <a:rPr lang="en-US" altLang="zh-CN" sz="2400" b="0" i="1" dirty="0" smtClean="0">
                            <a:solidFill>
                              <a:schemeClr val="tx1"/>
                            </a:solidFill>
                            <a:latin typeface="Cambria Math" panose="02040503050406030204" pitchFamily="18" charset="0"/>
                          </a:rPr>
                        </m:ctrlPr>
                      </m:dPr>
                      <m:e>
                        <m:r>
                          <a:rPr lang="en-US" altLang="zh-CN" sz="2400" b="0" i="1" dirty="0" smtClean="0">
                            <a:solidFill>
                              <a:schemeClr val="tx1"/>
                            </a:solidFill>
                            <a:latin typeface="Cambria Math" panose="02040503050406030204" pitchFamily="18" charset="0"/>
                          </a:rPr>
                          <m:t>𝑡</m:t>
                        </m:r>
                      </m:e>
                    </m:d>
                    <m:r>
                      <a:rPr lang="en-US" altLang="zh-CN" sz="2400" b="0" i="1" dirty="0" smtClean="0">
                        <a:solidFill>
                          <a:schemeClr val="tx1"/>
                        </a:solidFill>
                        <a:latin typeface="Cambria Math" panose="02040503050406030204" pitchFamily="18" charset="0"/>
                      </a:rPr>
                      <m:t>=0;</m:t>
                    </m:r>
                  </m:oMath>
                </a14:m>
                <a:r>
                  <a:rPr lang="en-US" altLang="zh-CN" sz="2400" i="1" dirty="0" smtClean="0">
                    <a:solidFill>
                      <a:schemeClr val="tx1"/>
                    </a:solidFill>
                    <a:latin typeface="Book Antiqua" panose="02040602050305030304" pitchFamily="18" charset="0"/>
                  </a:rPr>
                  <a:t> and for </a:t>
                </a:r>
                <a14:m>
                  <m:oMath xmlns:m="http://schemas.openxmlformats.org/officeDocument/2006/math">
                    <m:r>
                      <a:rPr lang="en-US" altLang="zh-CN" sz="2400" i="1">
                        <a:solidFill>
                          <a:schemeClr val="tx1"/>
                        </a:solidFill>
                        <a:latin typeface="Cambria Math" panose="02040503050406030204" pitchFamily="18" charset="0"/>
                        <a:ea typeface="Cambria Math" panose="02040503050406030204" pitchFamily="18" charset="0"/>
                      </a:rPr>
                      <m:t>∀</m:t>
                    </m:r>
                    <m:r>
                      <a:rPr lang="en-US" altLang="zh-CN" sz="2400" i="1">
                        <a:solidFill>
                          <a:schemeClr val="tx1"/>
                        </a:solidFill>
                        <a:latin typeface="Cambria Math" panose="02040503050406030204" pitchFamily="18" charset="0"/>
                      </a:rPr>
                      <m:t>𝑟</m:t>
                    </m:r>
                    <m:r>
                      <a:rPr lang="en-US" altLang="zh-CN" sz="2400" i="1">
                        <a:solidFill>
                          <a:schemeClr val="tx1"/>
                        </a:solidFill>
                        <a:latin typeface="Cambria Math" panose="02040503050406030204" pitchFamily="18" charset="0"/>
                        <a:ea typeface="Cambria Math" panose="02040503050406030204" pitchFamily="18" charset="0"/>
                      </a:rPr>
                      <m:t>∈</m:t>
                    </m:r>
                    <m:sSub>
                      <m:sSubPr>
                        <m:ctrlPr>
                          <a:rPr lang="en-US" altLang="zh-CN" sz="2400" i="1">
                            <a:solidFill>
                              <a:schemeClr val="tx1"/>
                            </a:solidFill>
                            <a:latin typeface="Cambria Math" panose="02040503050406030204" pitchFamily="18" charset="0"/>
                            <a:ea typeface="Cambria Math" panose="02040503050406030204" pitchFamily="18" charset="0"/>
                          </a:rPr>
                        </m:ctrlPr>
                      </m:sSubPr>
                      <m:e>
                        <m:r>
                          <a:rPr lang="en-US" altLang="zh-CN" sz="2400" b="0" i="1" smtClean="0">
                            <a:solidFill>
                              <a:schemeClr val="tx1"/>
                            </a:solidFill>
                            <a:latin typeface="Cambria Math" panose="02040503050406030204" pitchFamily="18" charset="0"/>
                            <a:ea typeface="Cambria Math" panose="02040503050406030204" pitchFamily="18" charset="0"/>
                          </a:rPr>
                          <m:t>𝐼</m:t>
                        </m:r>
                      </m:e>
                      <m:sub>
                        <m:r>
                          <a:rPr lang="en-US" altLang="zh-CN" sz="2400" i="1">
                            <a:solidFill>
                              <a:schemeClr val="tx1"/>
                            </a:solidFill>
                            <a:latin typeface="Cambria Math" panose="02040503050406030204" pitchFamily="18" charset="0"/>
                            <a:ea typeface="Cambria Math" panose="02040503050406030204" pitchFamily="18" charset="0"/>
                          </a:rPr>
                          <m:t>𝑛</m:t>
                        </m:r>
                      </m:sub>
                    </m:sSub>
                    <m:r>
                      <a:rPr lang="en-US" altLang="zh-CN" sz="2400" i="1">
                        <a:solidFill>
                          <a:schemeClr val="tx1"/>
                        </a:solidFill>
                        <a:latin typeface="Cambria Math" panose="02040503050406030204" pitchFamily="18" charset="0"/>
                        <a:ea typeface="Cambria Math" panose="02040503050406030204" pitchFamily="18" charset="0"/>
                      </a:rPr>
                      <m:t>(</m:t>
                    </m:r>
                    <m:r>
                      <a:rPr lang="en-US" altLang="zh-CN" sz="2400" i="1">
                        <a:solidFill>
                          <a:schemeClr val="tx1"/>
                        </a:solidFill>
                        <a:latin typeface="Cambria Math" panose="02040503050406030204" pitchFamily="18" charset="0"/>
                        <a:ea typeface="Cambria Math" panose="02040503050406030204" pitchFamily="18" charset="0"/>
                      </a:rPr>
                      <m:t>𝑡</m:t>
                    </m:r>
                    <m:r>
                      <a:rPr lang="en-US" altLang="zh-CN" sz="2400" i="1">
                        <a:solidFill>
                          <a:schemeClr val="tx1"/>
                        </a:solidFill>
                        <a:latin typeface="Cambria Math" panose="02040503050406030204" pitchFamily="18" charset="0"/>
                        <a:ea typeface="Cambria Math" panose="02040503050406030204" pitchFamily="18" charset="0"/>
                      </a:rPr>
                      <m:t>)</m:t>
                    </m:r>
                  </m:oMath>
                </a14:m>
                <a:r>
                  <a:rPr lang="en-US" altLang="zh-CN" sz="2400" i="1" dirty="0">
                    <a:solidFill>
                      <a:schemeClr val="tx1"/>
                    </a:solidFill>
                    <a:latin typeface="Book Antiqua" panose="02040602050305030304" pitchFamily="18" charset="0"/>
                  </a:rPr>
                  <a:t>, </a:t>
                </a:r>
                <a14:m>
                  <m:oMath xmlns:m="http://schemas.openxmlformats.org/officeDocument/2006/math">
                    <m:sSubSup>
                      <m:sSubSupPr>
                        <m:ctrlPr>
                          <a:rPr lang="en-US" altLang="zh-CN" sz="2400" i="1" dirty="0">
                            <a:solidFill>
                              <a:schemeClr val="tx1"/>
                            </a:solidFill>
                            <a:latin typeface="Cambria Math" panose="02040503050406030204" pitchFamily="18" charset="0"/>
                          </a:rPr>
                        </m:ctrlPr>
                      </m:sSubSupPr>
                      <m:e>
                        <m:r>
                          <a:rPr lang="en-US" altLang="zh-CN" sz="2400" i="1" dirty="0">
                            <a:solidFill>
                              <a:schemeClr val="tx1"/>
                            </a:solidFill>
                            <a:latin typeface="Cambria Math" panose="02040503050406030204" pitchFamily="18" charset="0"/>
                          </a:rPr>
                          <m:t>𝑈</m:t>
                        </m:r>
                      </m:e>
                      <m:sub>
                        <m:r>
                          <a:rPr lang="en-US" altLang="zh-CN" sz="2400" i="1" dirty="0">
                            <a:solidFill>
                              <a:schemeClr val="tx1"/>
                            </a:solidFill>
                            <a:latin typeface="Cambria Math" panose="02040503050406030204" pitchFamily="18" charset="0"/>
                          </a:rPr>
                          <m:t>𝑛</m:t>
                        </m:r>
                      </m:sub>
                      <m:sup>
                        <m:r>
                          <a:rPr lang="en-US" altLang="zh-CN" sz="2400" i="1" dirty="0">
                            <a:solidFill>
                              <a:schemeClr val="tx1"/>
                            </a:solidFill>
                            <a:latin typeface="Cambria Math" panose="02040503050406030204" pitchFamily="18" charset="0"/>
                          </a:rPr>
                          <m:t>𝑟</m:t>
                        </m:r>
                      </m:sup>
                    </m:sSubSup>
                    <m:d>
                      <m:dPr>
                        <m:ctrlPr>
                          <a:rPr lang="en-US" altLang="zh-CN" sz="2400" i="1" dirty="0">
                            <a:solidFill>
                              <a:schemeClr val="tx1"/>
                            </a:solidFill>
                            <a:latin typeface="Cambria Math" panose="02040503050406030204" pitchFamily="18" charset="0"/>
                          </a:rPr>
                        </m:ctrlPr>
                      </m:dPr>
                      <m:e>
                        <m:r>
                          <a:rPr lang="en-US" altLang="zh-CN" sz="2400" i="1" dirty="0">
                            <a:solidFill>
                              <a:schemeClr val="tx1"/>
                            </a:solidFill>
                            <a:latin typeface="Cambria Math" panose="02040503050406030204" pitchFamily="18" charset="0"/>
                          </a:rPr>
                          <m:t>𝑡</m:t>
                        </m:r>
                      </m:e>
                    </m:d>
                    <m:r>
                      <a:rPr lang="en-US" altLang="zh-CN" sz="2400" i="1" dirty="0">
                        <a:solidFill>
                          <a:schemeClr val="tx1"/>
                        </a:solidFill>
                        <a:latin typeface="Cambria Math" panose="02040503050406030204" pitchFamily="18" charset="0"/>
                      </a:rPr>
                      <m:t>=</m:t>
                    </m:r>
                    <m:r>
                      <a:rPr lang="en-US" altLang="zh-CN" sz="2400" b="0" i="1" dirty="0" smtClean="0">
                        <a:solidFill>
                          <a:schemeClr val="tx1"/>
                        </a:solidFill>
                        <a:latin typeface="Cambria Math" panose="02040503050406030204" pitchFamily="18" charset="0"/>
                      </a:rPr>
                      <m:t>1</m:t>
                    </m:r>
                  </m:oMath>
                </a14:m>
                <a:r>
                  <a:rPr lang="en-US" altLang="zh-CN" sz="2400" i="1" dirty="0" smtClean="0">
                    <a:solidFill>
                      <a:schemeClr val="tx1"/>
                    </a:solidFill>
                    <a:latin typeface="Book Antiqua" panose="02040602050305030304" pitchFamily="18" charset="0"/>
                  </a:rPr>
                  <a:t>. </a:t>
                </a:r>
                <a14:m>
                  <m:oMath xmlns:m="http://schemas.openxmlformats.org/officeDocument/2006/math">
                    <m:d>
                      <m:dPr>
                        <m:begChr m:val="|"/>
                        <m:endChr m:val="|"/>
                        <m:ctrlPr>
                          <a:rPr lang="en-US" altLang="zh-CN" sz="2400" b="0" i="1" smtClean="0">
                            <a:solidFill>
                              <a:schemeClr val="tx1"/>
                            </a:solidFill>
                            <a:latin typeface="Cambria Math" panose="02040503050406030204" pitchFamily="18" charset="0"/>
                            <a:ea typeface="Cambria Math" panose="02040503050406030204" pitchFamily="18" charset="0"/>
                          </a:rPr>
                        </m:ctrlPr>
                      </m:dPr>
                      <m:e>
                        <m:sSub>
                          <m:sSubPr>
                            <m:ctrlPr>
                              <a:rPr lang="en-US" altLang="zh-CN" sz="2400" i="1">
                                <a:solidFill>
                                  <a:schemeClr val="tx1"/>
                                </a:solidFill>
                                <a:latin typeface="Cambria Math" panose="02040503050406030204" pitchFamily="18" charset="0"/>
                                <a:ea typeface="Cambria Math" panose="02040503050406030204" pitchFamily="18" charset="0"/>
                              </a:rPr>
                            </m:ctrlPr>
                          </m:sSubPr>
                          <m:e>
                            <m:r>
                              <a:rPr lang="en-US" altLang="zh-CN" sz="2400" i="1">
                                <a:solidFill>
                                  <a:schemeClr val="tx1"/>
                                </a:solidFill>
                                <a:latin typeface="Cambria Math" panose="02040503050406030204" pitchFamily="18" charset="0"/>
                                <a:ea typeface="Cambria Math" panose="02040503050406030204" pitchFamily="18" charset="0"/>
                              </a:rPr>
                              <m:t>𝐸</m:t>
                            </m:r>
                          </m:e>
                          <m:sub>
                            <m:r>
                              <a:rPr lang="en-US" altLang="zh-CN" sz="2400" i="1">
                                <a:solidFill>
                                  <a:schemeClr val="tx1"/>
                                </a:solidFill>
                                <a:latin typeface="Cambria Math" panose="02040503050406030204" pitchFamily="18" charset="0"/>
                                <a:ea typeface="Cambria Math" panose="02040503050406030204" pitchFamily="18" charset="0"/>
                              </a:rPr>
                              <m:t>𝑛</m:t>
                            </m:r>
                          </m:sub>
                        </m:sSub>
                        <m:d>
                          <m:dPr>
                            <m:ctrlPr>
                              <a:rPr lang="en-US" altLang="zh-CN" sz="2400" i="1">
                                <a:solidFill>
                                  <a:schemeClr val="tx1"/>
                                </a:solidFill>
                                <a:latin typeface="Cambria Math" panose="02040503050406030204" pitchFamily="18" charset="0"/>
                                <a:ea typeface="Cambria Math" panose="02040503050406030204" pitchFamily="18" charset="0"/>
                              </a:rPr>
                            </m:ctrlPr>
                          </m:dPr>
                          <m:e>
                            <m:r>
                              <a:rPr lang="en-US" altLang="zh-CN" sz="2400" i="1">
                                <a:solidFill>
                                  <a:schemeClr val="tx1"/>
                                </a:solidFill>
                                <a:latin typeface="Cambria Math" panose="02040503050406030204" pitchFamily="18" charset="0"/>
                                <a:ea typeface="Cambria Math" panose="02040503050406030204" pitchFamily="18" charset="0"/>
                              </a:rPr>
                              <m:t>𝑡</m:t>
                            </m:r>
                          </m:e>
                        </m:d>
                      </m:e>
                    </m:d>
                    <m:r>
                      <a:rPr lang="en-US" altLang="zh-CN" sz="2400" b="0" i="1" smtClean="0">
                        <a:solidFill>
                          <a:schemeClr val="tx1"/>
                        </a:solidFill>
                        <a:latin typeface="Cambria Math" panose="02040503050406030204" pitchFamily="18" charset="0"/>
                        <a:ea typeface="Cambria Math" panose="02040503050406030204" pitchFamily="18" charset="0"/>
                      </a:rPr>
                      <m:t>=</m:t>
                    </m:r>
                    <m:d>
                      <m:dPr>
                        <m:begChr m:val="|"/>
                        <m:endChr m:val="|"/>
                        <m:ctrlPr>
                          <a:rPr lang="en-US" altLang="zh-CN" sz="2400" b="0" i="1" smtClean="0">
                            <a:solidFill>
                              <a:schemeClr val="tx1"/>
                            </a:solidFill>
                            <a:latin typeface="Cambria Math" panose="02040503050406030204" pitchFamily="18" charset="0"/>
                            <a:ea typeface="Cambria Math" panose="02040503050406030204" pitchFamily="18" charset="0"/>
                          </a:rPr>
                        </m:ctrlPr>
                      </m:dPr>
                      <m:e>
                        <m:sSub>
                          <m:sSubPr>
                            <m:ctrlPr>
                              <a:rPr lang="en-US" altLang="zh-CN" sz="2400" i="1">
                                <a:solidFill>
                                  <a:schemeClr val="tx1"/>
                                </a:solidFill>
                                <a:latin typeface="Cambria Math" panose="02040503050406030204" pitchFamily="18" charset="0"/>
                                <a:ea typeface="Cambria Math" panose="02040503050406030204" pitchFamily="18" charset="0"/>
                              </a:rPr>
                            </m:ctrlPr>
                          </m:sSubPr>
                          <m:e>
                            <m:r>
                              <a:rPr lang="en-US" altLang="zh-CN" sz="2400" b="0" i="1" smtClean="0">
                                <a:solidFill>
                                  <a:schemeClr val="tx1"/>
                                </a:solidFill>
                                <a:latin typeface="Cambria Math" panose="02040503050406030204" pitchFamily="18" charset="0"/>
                                <a:ea typeface="Cambria Math" panose="02040503050406030204" pitchFamily="18" charset="0"/>
                              </a:rPr>
                              <m:t>𝐼</m:t>
                            </m:r>
                          </m:e>
                          <m:sub>
                            <m:r>
                              <a:rPr lang="en-US" altLang="zh-CN" sz="2400" i="1">
                                <a:solidFill>
                                  <a:schemeClr val="tx1"/>
                                </a:solidFill>
                                <a:latin typeface="Cambria Math" panose="02040503050406030204" pitchFamily="18" charset="0"/>
                                <a:ea typeface="Cambria Math" panose="02040503050406030204" pitchFamily="18" charset="0"/>
                              </a:rPr>
                              <m:t>𝑛</m:t>
                            </m:r>
                          </m:sub>
                        </m:sSub>
                        <m:d>
                          <m:dPr>
                            <m:ctrlPr>
                              <a:rPr lang="en-US" altLang="zh-CN" sz="2400" i="1">
                                <a:solidFill>
                                  <a:schemeClr val="tx1"/>
                                </a:solidFill>
                                <a:latin typeface="Cambria Math" panose="02040503050406030204" pitchFamily="18" charset="0"/>
                                <a:ea typeface="Cambria Math" panose="02040503050406030204" pitchFamily="18" charset="0"/>
                              </a:rPr>
                            </m:ctrlPr>
                          </m:dPr>
                          <m:e>
                            <m:r>
                              <a:rPr lang="en-US" altLang="zh-CN" sz="2400" i="1">
                                <a:solidFill>
                                  <a:schemeClr val="tx1"/>
                                </a:solidFill>
                                <a:latin typeface="Cambria Math" panose="02040503050406030204" pitchFamily="18" charset="0"/>
                                <a:ea typeface="Cambria Math" panose="02040503050406030204" pitchFamily="18" charset="0"/>
                              </a:rPr>
                              <m:t>𝑡</m:t>
                            </m:r>
                          </m:e>
                        </m:d>
                      </m:e>
                    </m:d>
                    <m:r>
                      <a:rPr lang="en-US" altLang="zh-CN" sz="2400" i="1">
                        <a:solidFill>
                          <a:schemeClr val="tx1"/>
                        </a:solidFill>
                        <a:latin typeface="Cambria Math" panose="02040503050406030204" pitchFamily="18" charset="0"/>
                        <a:ea typeface="Cambria Math" panose="02040503050406030204" pitchFamily="18" charset="0"/>
                      </a:rPr>
                      <m:t>≤</m:t>
                    </m:r>
                    <m:r>
                      <a:rPr lang="en-US" altLang="zh-CN" sz="2400" b="0" i="1" smtClean="0">
                        <a:solidFill>
                          <a:schemeClr val="tx1"/>
                        </a:solidFill>
                        <a:latin typeface="Cambria Math" panose="02040503050406030204" pitchFamily="18" charset="0"/>
                        <a:ea typeface="Cambria Math" panose="02040503050406030204" pitchFamily="18" charset="0"/>
                      </a:rPr>
                      <m:t>𝐾</m:t>
                    </m:r>
                    <m:r>
                      <a:rPr lang="en-US" altLang="zh-CN" sz="2400" b="0" i="1" smtClean="0">
                        <a:solidFill>
                          <a:schemeClr val="tx1"/>
                        </a:solidFill>
                        <a:latin typeface="Cambria Math" panose="02040503050406030204" pitchFamily="18" charset="0"/>
                        <a:ea typeface="Cambria Math" panose="02040503050406030204" pitchFamily="18" charset="0"/>
                      </a:rPr>
                      <m:t>(</m:t>
                    </m:r>
                    <m:r>
                      <a:rPr lang="en-US" altLang="zh-CN" sz="2400" b="0" i="1" smtClean="0">
                        <a:solidFill>
                          <a:schemeClr val="tx1"/>
                        </a:solidFill>
                        <a:latin typeface="Cambria Math" panose="02040503050406030204" pitchFamily="18" charset="0"/>
                        <a:ea typeface="Cambria Math" panose="02040503050406030204" pitchFamily="18" charset="0"/>
                      </a:rPr>
                      <m:t>𝑛</m:t>
                    </m:r>
                    <m:r>
                      <a:rPr lang="en-US" altLang="zh-CN" sz="2400" b="0" i="1" smtClean="0">
                        <a:solidFill>
                          <a:schemeClr val="tx1"/>
                        </a:solidFill>
                        <a:latin typeface="Cambria Math" panose="02040503050406030204" pitchFamily="18" charset="0"/>
                        <a:ea typeface="Cambria Math" panose="02040503050406030204" pitchFamily="18" charset="0"/>
                      </a:rPr>
                      <m:t>)</m:t>
                    </m:r>
                  </m:oMath>
                </a14:m>
                <a:r>
                  <a:rPr lang="en-US" altLang="zh-CN" sz="2400" i="1" dirty="0" smtClean="0">
                    <a:solidFill>
                      <a:schemeClr val="tx1"/>
                    </a:solidFill>
                    <a:latin typeface="Book Antiqua" panose="02040602050305030304" pitchFamily="18" charset="0"/>
                  </a:rPr>
                  <a:t>.</a:t>
                </a:r>
              </a:p>
            </p:txBody>
          </p:sp>
        </mc:Choice>
        <mc:Fallback xmlns="">
          <p:sp>
            <p:nvSpPr>
              <p:cNvPr id="6" name="内容占位符 2"/>
              <p:cNvSpPr txBox="1">
                <a:spLocks noRot="1" noChangeAspect="1" noMove="1" noResize="1" noEditPoints="1" noAdjustHandles="1" noChangeArrowheads="1" noChangeShapeType="1" noTextEdit="1"/>
              </p:cNvSpPr>
              <p:nvPr/>
            </p:nvSpPr>
            <p:spPr>
              <a:xfrm>
                <a:off x="677334" y="1674453"/>
                <a:ext cx="9421406" cy="1402880"/>
              </a:xfrm>
              <a:prstGeom prst="rect">
                <a:avLst/>
              </a:prstGeom>
              <a:blipFill rotWithShape="0">
                <a:blip r:embed="rId3"/>
                <a:stretch>
                  <a:fillRect l="-517" t="-1739" b="-1739"/>
                </a:stretch>
              </a:blipFill>
            </p:spPr>
            <p:txBody>
              <a:bodyPr/>
              <a:lstStyle/>
              <a:p>
                <a:r>
                  <a:rPr lang="zh-CN" altLang="en-US">
                    <a:noFill/>
                  </a:rPr>
                  <a:t> </a:t>
                </a:r>
              </a:p>
            </p:txBody>
          </p:sp>
        </mc:Fallback>
      </mc:AlternateContent>
      <p:grpSp>
        <p:nvGrpSpPr>
          <p:cNvPr id="3" name="组合 2"/>
          <p:cNvGrpSpPr/>
          <p:nvPr/>
        </p:nvGrpSpPr>
        <p:grpSpPr>
          <a:xfrm>
            <a:off x="1069965" y="3383721"/>
            <a:ext cx="9028775" cy="2327938"/>
            <a:chOff x="1069965" y="3383721"/>
            <a:chExt cx="9028775" cy="2327938"/>
          </a:xfrm>
        </p:grpSpPr>
        <p:grpSp>
          <p:nvGrpSpPr>
            <p:cNvPr id="29" name="组合 28"/>
            <p:cNvGrpSpPr/>
            <p:nvPr/>
          </p:nvGrpSpPr>
          <p:grpSpPr>
            <a:xfrm>
              <a:off x="1069966" y="3395378"/>
              <a:ext cx="8765119" cy="625896"/>
              <a:chOff x="1333621" y="1856595"/>
              <a:chExt cx="8765119" cy="625896"/>
            </a:xfrm>
          </p:grpSpPr>
          <p:sp>
            <p:nvSpPr>
              <p:cNvPr id="31" name="矩形 30"/>
              <p:cNvSpPr/>
              <p:nvPr/>
            </p:nvSpPr>
            <p:spPr>
              <a:xfrm>
                <a:off x="1333621" y="1859473"/>
                <a:ext cx="8765119" cy="6201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7" name="直接连接符 36"/>
              <p:cNvCxnSpPr/>
              <p:nvPr/>
            </p:nvCxnSpPr>
            <p:spPr>
              <a:xfrm>
                <a:off x="3105509" y="1859472"/>
                <a:ext cx="0" cy="623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4879675" y="1856595"/>
                <a:ext cx="0" cy="623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636588" y="1856595"/>
                <a:ext cx="0" cy="623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396377" y="1856595"/>
                <a:ext cx="0" cy="623019"/>
              </a:xfrm>
              <a:prstGeom prst="line">
                <a:avLst/>
              </a:prstGeom>
            </p:spPr>
            <p:style>
              <a:lnRef idx="1">
                <a:schemeClr val="accent1"/>
              </a:lnRef>
              <a:fillRef idx="0">
                <a:schemeClr val="accent1"/>
              </a:fillRef>
              <a:effectRef idx="0">
                <a:schemeClr val="accent1"/>
              </a:effectRef>
              <a:fontRef idx="minor">
                <a:schemeClr val="tx1"/>
              </a:fontRef>
            </p:style>
          </p:cxnSp>
        </p:grpSp>
        <p:sp>
          <p:nvSpPr>
            <p:cNvPr id="41" name="文本框 40"/>
            <p:cNvSpPr txBox="1"/>
            <p:nvPr/>
          </p:nvSpPr>
          <p:spPr>
            <a:xfrm>
              <a:off x="1134164" y="3398255"/>
              <a:ext cx="1794295" cy="646331"/>
            </a:xfrm>
            <a:prstGeom prst="rect">
              <a:avLst/>
            </a:prstGeom>
            <a:noFill/>
          </p:spPr>
          <p:txBody>
            <a:bodyPr wrap="square" rtlCol="0">
              <a:spAutoFit/>
            </a:bodyPr>
            <a:lstStyle/>
            <a:p>
              <a:r>
                <a:rPr lang="en-US" altLang="zh-CN" dirty="0" smtClean="0"/>
                <a:t>Time slot 1 for node n</a:t>
              </a:r>
              <a:r>
                <a:rPr lang="en-US" altLang="zh-CN" baseline="-25000" dirty="0" smtClean="0"/>
                <a:t>1</a:t>
              </a:r>
              <a:endParaRPr lang="zh-CN" altLang="en-US" dirty="0"/>
            </a:p>
          </p:txBody>
        </p:sp>
        <p:sp>
          <p:nvSpPr>
            <p:cNvPr id="42" name="文本框 41"/>
            <p:cNvSpPr txBox="1"/>
            <p:nvPr/>
          </p:nvSpPr>
          <p:spPr>
            <a:xfrm>
              <a:off x="4637011" y="3383721"/>
              <a:ext cx="1794295" cy="646331"/>
            </a:xfrm>
            <a:prstGeom prst="rect">
              <a:avLst/>
            </a:prstGeom>
            <a:noFill/>
          </p:spPr>
          <p:txBody>
            <a:bodyPr wrap="square" rtlCol="0">
              <a:spAutoFit/>
            </a:bodyPr>
            <a:lstStyle/>
            <a:p>
              <a:r>
                <a:rPr lang="en-US" altLang="zh-CN" dirty="0" smtClean="0"/>
                <a:t>Time slot 1 for node n</a:t>
              </a:r>
              <a:endParaRPr lang="zh-CN" altLang="en-US" dirty="0"/>
            </a:p>
          </p:txBody>
        </p:sp>
        <p:sp>
          <p:nvSpPr>
            <p:cNvPr id="43" name="文本框 42"/>
            <p:cNvSpPr txBox="1"/>
            <p:nvPr/>
          </p:nvSpPr>
          <p:spPr>
            <a:xfrm>
              <a:off x="8157278" y="3435561"/>
              <a:ext cx="1794295" cy="646331"/>
            </a:xfrm>
            <a:prstGeom prst="rect">
              <a:avLst/>
            </a:prstGeom>
            <a:noFill/>
          </p:spPr>
          <p:txBody>
            <a:bodyPr wrap="square" rtlCol="0">
              <a:spAutoFit/>
            </a:bodyPr>
            <a:lstStyle/>
            <a:p>
              <a:r>
                <a:rPr lang="en-US" altLang="zh-CN" dirty="0" smtClean="0"/>
                <a:t>Time slot 1 for node </a:t>
              </a:r>
              <a:r>
                <a:rPr lang="en-US" altLang="zh-CN" dirty="0" err="1" smtClean="0"/>
                <a:t>n</a:t>
              </a:r>
              <a:r>
                <a:rPr lang="en-US" altLang="zh-CN" baseline="-25000" dirty="0" err="1"/>
                <a:t>n</a:t>
              </a:r>
              <a:endParaRPr lang="zh-CN" altLang="en-US" dirty="0"/>
            </a:p>
          </p:txBody>
        </p:sp>
        <p:sp>
          <p:nvSpPr>
            <p:cNvPr id="44" name="文本框 43"/>
            <p:cNvSpPr txBox="1"/>
            <p:nvPr/>
          </p:nvSpPr>
          <p:spPr>
            <a:xfrm>
              <a:off x="6794018" y="3459809"/>
              <a:ext cx="1794295" cy="523220"/>
            </a:xfrm>
            <a:prstGeom prst="rect">
              <a:avLst/>
            </a:prstGeom>
            <a:noFill/>
          </p:spPr>
          <p:txBody>
            <a:bodyPr wrap="square" rtlCol="0">
              <a:spAutoFit/>
            </a:bodyPr>
            <a:lstStyle/>
            <a:p>
              <a:r>
                <a:rPr lang="en-US" altLang="zh-CN" sz="2800" dirty="0" smtClean="0"/>
                <a:t>…</a:t>
              </a:r>
              <a:endParaRPr lang="zh-CN" altLang="en-US" sz="2800" dirty="0"/>
            </a:p>
          </p:txBody>
        </p:sp>
        <p:sp>
          <p:nvSpPr>
            <p:cNvPr id="45" name="文本框 44"/>
            <p:cNvSpPr txBox="1"/>
            <p:nvPr/>
          </p:nvSpPr>
          <p:spPr>
            <a:xfrm>
              <a:off x="3377151" y="3470192"/>
              <a:ext cx="1794295" cy="523220"/>
            </a:xfrm>
            <a:prstGeom prst="rect">
              <a:avLst/>
            </a:prstGeom>
            <a:noFill/>
          </p:spPr>
          <p:txBody>
            <a:bodyPr wrap="square" rtlCol="0">
              <a:spAutoFit/>
            </a:bodyPr>
            <a:lstStyle/>
            <a:p>
              <a:r>
                <a:rPr lang="en-US" altLang="zh-CN" sz="2800" dirty="0" smtClean="0"/>
                <a:t>…</a:t>
              </a:r>
              <a:endParaRPr lang="zh-CN" altLang="en-US" sz="2800" dirty="0"/>
            </a:p>
          </p:txBody>
        </p:sp>
        <p:grpSp>
          <p:nvGrpSpPr>
            <p:cNvPr id="46" name="组合 45"/>
            <p:cNvGrpSpPr/>
            <p:nvPr/>
          </p:nvGrpSpPr>
          <p:grpSpPr>
            <a:xfrm>
              <a:off x="1069965" y="5065328"/>
              <a:ext cx="8765119" cy="625896"/>
              <a:chOff x="1333621" y="1856595"/>
              <a:chExt cx="8765119" cy="625896"/>
            </a:xfrm>
          </p:grpSpPr>
          <p:sp>
            <p:nvSpPr>
              <p:cNvPr id="47" name="矩形 46"/>
              <p:cNvSpPr/>
              <p:nvPr/>
            </p:nvSpPr>
            <p:spPr>
              <a:xfrm>
                <a:off x="1333621" y="1859473"/>
                <a:ext cx="8765119" cy="6201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8" name="直接连接符 47"/>
              <p:cNvCxnSpPr/>
              <p:nvPr/>
            </p:nvCxnSpPr>
            <p:spPr>
              <a:xfrm>
                <a:off x="3105509" y="1859472"/>
                <a:ext cx="0" cy="623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4879675" y="1856595"/>
                <a:ext cx="0" cy="623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6636588" y="1856595"/>
                <a:ext cx="0" cy="623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8396377" y="1856595"/>
                <a:ext cx="0" cy="623019"/>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52" name="直接连接符 51"/>
            <p:cNvCxnSpPr/>
            <p:nvPr/>
          </p:nvCxnSpPr>
          <p:spPr>
            <a:xfrm flipH="1">
              <a:off x="1069967" y="4044586"/>
              <a:ext cx="3546052" cy="9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6372932" y="4030052"/>
              <a:ext cx="3462152" cy="1035276"/>
            </a:xfrm>
            <a:prstGeom prst="line">
              <a:avLst/>
            </a:prstGeom>
          </p:spPr>
          <p:style>
            <a:lnRef idx="1">
              <a:schemeClr val="accent1"/>
            </a:lnRef>
            <a:fillRef idx="0">
              <a:schemeClr val="accent1"/>
            </a:fillRef>
            <a:effectRef idx="0">
              <a:schemeClr val="accent1"/>
            </a:effectRef>
            <a:fontRef idx="minor">
              <a:schemeClr val="tx1"/>
            </a:fontRef>
          </p:style>
        </p:cxnSp>
        <p:sp>
          <p:nvSpPr>
            <p:cNvPr id="54" name="文本框 53"/>
            <p:cNvSpPr txBox="1"/>
            <p:nvPr/>
          </p:nvSpPr>
          <p:spPr>
            <a:xfrm>
              <a:off x="1134164" y="5065328"/>
              <a:ext cx="1794295" cy="646331"/>
            </a:xfrm>
            <a:prstGeom prst="rect">
              <a:avLst/>
            </a:prstGeom>
            <a:noFill/>
          </p:spPr>
          <p:txBody>
            <a:bodyPr wrap="square" rtlCol="0">
              <a:spAutoFit/>
            </a:bodyPr>
            <a:lstStyle/>
            <a:p>
              <a:r>
                <a:rPr lang="en-US" altLang="zh-CN" dirty="0" smtClean="0"/>
                <a:t>Update resource 1</a:t>
              </a:r>
              <a:endParaRPr lang="zh-CN" altLang="en-US" dirty="0"/>
            </a:p>
          </p:txBody>
        </p:sp>
        <p:sp>
          <p:nvSpPr>
            <p:cNvPr id="55" name="文本框 54"/>
            <p:cNvSpPr txBox="1"/>
            <p:nvPr/>
          </p:nvSpPr>
          <p:spPr>
            <a:xfrm>
              <a:off x="2992658" y="5044646"/>
              <a:ext cx="1794295" cy="646331"/>
            </a:xfrm>
            <a:prstGeom prst="rect">
              <a:avLst/>
            </a:prstGeom>
            <a:noFill/>
          </p:spPr>
          <p:txBody>
            <a:bodyPr wrap="square" rtlCol="0">
              <a:spAutoFit/>
            </a:bodyPr>
            <a:lstStyle/>
            <a:p>
              <a:r>
                <a:rPr lang="en-US" altLang="zh-CN" dirty="0" smtClean="0"/>
                <a:t>Update resource 2</a:t>
              </a:r>
              <a:endParaRPr lang="zh-CN" altLang="en-US" dirty="0"/>
            </a:p>
          </p:txBody>
        </p:sp>
        <p:sp>
          <p:nvSpPr>
            <p:cNvPr id="56" name="文本框 55"/>
            <p:cNvSpPr txBox="1"/>
            <p:nvPr/>
          </p:nvSpPr>
          <p:spPr>
            <a:xfrm>
              <a:off x="5171446" y="5130302"/>
              <a:ext cx="1794295" cy="523220"/>
            </a:xfrm>
            <a:prstGeom prst="rect">
              <a:avLst/>
            </a:prstGeom>
            <a:noFill/>
          </p:spPr>
          <p:txBody>
            <a:bodyPr wrap="square" rtlCol="0">
              <a:spAutoFit/>
            </a:bodyPr>
            <a:lstStyle/>
            <a:p>
              <a:r>
                <a:rPr lang="en-US" altLang="zh-CN" sz="2800" dirty="0" smtClean="0"/>
                <a:t>…</a:t>
              </a:r>
              <a:endParaRPr lang="zh-CN" altLang="en-US" sz="2800" dirty="0"/>
            </a:p>
          </p:txBody>
        </p:sp>
        <p:sp>
          <p:nvSpPr>
            <p:cNvPr id="57" name="文本框 56"/>
            <p:cNvSpPr txBox="1"/>
            <p:nvPr/>
          </p:nvSpPr>
          <p:spPr>
            <a:xfrm>
              <a:off x="6709646" y="5141958"/>
              <a:ext cx="1794295" cy="523220"/>
            </a:xfrm>
            <a:prstGeom prst="rect">
              <a:avLst/>
            </a:prstGeom>
            <a:noFill/>
          </p:spPr>
          <p:txBody>
            <a:bodyPr wrap="square" rtlCol="0">
              <a:spAutoFit/>
            </a:bodyPr>
            <a:lstStyle/>
            <a:p>
              <a:r>
                <a:rPr lang="en-US" altLang="zh-CN" sz="2800" dirty="0" smtClean="0"/>
                <a:t>…</a:t>
              </a:r>
              <a:endParaRPr lang="zh-CN" altLang="en-US" sz="2800" dirty="0"/>
            </a:p>
          </p:txBody>
        </p:sp>
        <p:sp>
          <p:nvSpPr>
            <p:cNvPr id="58" name="文本框 57"/>
            <p:cNvSpPr txBox="1"/>
            <p:nvPr/>
          </p:nvSpPr>
          <p:spPr>
            <a:xfrm>
              <a:off x="8304445" y="5042016"/>
              <a:ext cx="1794295" cy="646331"/>
            </a:xfrm>
            <a:prstGeom prst="rect">
              <a:avLst/>
            </a:prstGeom>
            <a:noFill/>
          </p:spPr>
          <p:txBody>
            <a:bodyPr wrap="square" rtlCol="0">
              <a:spAutoFit/>
            </a:bodyPr>
            <a:lstStyle/>
            <a:p>
              <a:r>
                <a:rPr lang="en-US" altLang="zh-CN" dirty="0" smtClean="0"/>
                <a:t>Update resource K(n)</a:t>
              </a:r>
              <a:endParaRPr lang="zh-CN" altLang="en-US" dirty="0"/>
            </a:p>
          </p:txBody>
        </p:sp>
      </p:grpSp>
    </p:spTree>
    <p:extLst>
      <p:ext uri="{BB962C8B-B14F-4D97-AF65-F5344CB8AC3E}">
        <p14:creationId xmlns:p14="http://schemas.microsoft.com/office/powerpoint/2010/main" val="236577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Convergence of NE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21</a:t>
            </a:fld>
            <a:endParaRPr lang="en-US" sz="2800" dirty="0"/>
          </a:p>
        </p:txBody>
      </p:sp>
      <p:sp>
        <p:nvSpPr>
          <p:cNvPr id="6" name="内容占位符 2"/>
          <p:cNvSpPr txBox="1">
            <a:spLocks/>
          </p:cNvSpPr>
          <p:nvPr/>
        </p:nvSpPr>
        <p:spPr>
          <a:xfrm>
            <a:off x="677334" y="1674453"/>
            <a:ext cx="9421406" cy="14028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buNone/>
            </a:pPr>
            <a:r>
              <a:rPr lang="en-US" altLang="zh-CN" sz="2400" dirty="0" smtClean="0">
                <a:solidFill>
                  <a:schemeClr val="accent1"/>
                </a:solidFill>
                <a:latin typeface="Book Antiqua" panose="02040602050305030304" pitchFamily="18" charset="0"/>
              </a:rPr>
              <a:t>Theorem 1. </a:t>
            </a:r>
            <a:r>
              <a:rPr lang="en-US" altLang="zh-CN" sz="2400" i="1" dirty="0" smtClean="0">
                <a:solidFill>
                  <a:schemeClr val="tx1"/>
                </a:solidFill>
                <a:latin typeface="Book Antiqua" panose="02040602050305030304" pitchFamily="18" charset="0"/>
              </a:rPr>
              <a:t>In satisfaction game for graphical multi-resource allocation, FIP can be guaranteed under modified better reply.</a:t>
            </a:r>
          </a:p>
        </p:txBody>
      </p:sp>
      <p:sp>
        <p:nvSpPr>
          <p:cNvPr id="3" name="文本框 2"/>
          <p:cNvSpPr txBox="1"/>
          <p:nvPr/>
        </p:nvSpPr>
        <p:spPr>
          <a:xfrm>
            <a:off x="677334" y="2912625"/>
            <a:ext cx="1219705" cy="461665"/>
          </a:xfrm>
          <a:prstGeom prst="rect">
            <a:avLst/>
          </a:prstGeom>
          <a:noFill/>
        </p:spPr>
        <p:txBody>
          <a:bodyPr wrap="square" rtlCol="0">
            <a:spAutoFit/>
          </a:bodyPr>
          <a:lstStyle/>
          <a:p>
            <a:r>
              <a:rPr lang="en-US" altLang="zh-CN" sz="2400" dirty="0" smtClean="0"/>
              <a:t>Proof:</a:t>
            </a:r>
            <a:endParaRPr lang="zh-CN" altLang="en-US" sz="2400" dirty="0"/>
          </a:p>
        </p:txBody>
      </p:sp>
      <p:sp>
        <p:nvSpPr>
          <p:cNvPr id="5" name="文本框 4"/>
          <p:cNvSpPr txBox="1"/>
          <p:nvPr/>
        </p:nvSpPr>
        <p:spPr>
          <a:xfrm>
            <a:off x="1023583" y="3434254"/>
            <a:ext cx="3016155" cy="461665"/>
          </a:xfrm>
          <a:prstGeom prst="rect">
            <a:avLst/>
          </a:prstGeom>
          <a:noFill/>
        </p:spPr>
        <p:txBody>
          <a:bodyPr wrap="square" rtlCol="0">
            <a:spAutoFit/>
          </a:bodyPr>
          <a:lstStyle/>
          <a:p>
            <a:r>
              <a:rPr lang="en-US" altLang="zh-CN" sz="2400" dirty="0" smtClean="0">
                <a:solidFill>
                  <a:schemeClr val="accent1"/>
                </a:solidFill>
              </a:rPr>
              <a:t>Potential function:</a:t>
            </a:r>
            <a:endParaRPr lang="zh-CN" altLang="en-US" sz="2400" dirty="0">
              <a:solidFill>
                <a:schemeClr val="accent1"/>
              </a:solidFill>
            </a:endParaRPr>
          </a:p>
        </p:txBody>
      </p:sp>
      <mc:AlternateContent xmlns:mc="http://schemas.openxmlformats.org/markup-compatibility/2006" xmlns:a14="http://schemas.microsoft.com/office/drawing/2010/main">
        <mc:Choice Requires="a14">
          <p:sp>
            <p:nvSpPr>
              <p:cNvPr id="7" name="文本框 6"/>
              <p:cNvSpPr txBox="1"/>
              <p:nvPr/>
            </p:nvSpPr>
            <p:spPr>
              <a:xfrm>
                <a:off x="1562066" y="3905192"/>
                <a:ext cx="8755642" cy="1323439"/>
              </a:xfrm>
              <a:prstGeom prst="rect">
                <a:avLst/>
              </a:prstGeom>
              <a:noFill/>
            </p:spPr>
            <p:txBody>
              <a:bodyPr wrap="square" rtlCol="0">
                <a:spAutoFit/>
              </a:bodyPr>
              <a:lstStyle/>
              <a:p>
                <a:r>
                  <a:rPr lang="en-US" altLang="zh-CN" sz="2000" dirty="0" smtClean="0"/>
                  <a:t>A function </a:t>
                </a:r>
                <a14:m>
                  <m:oMath xmlns:m="http://schemas.openxmlformats.org/officeDocument/2006/math">
                    <m:r>
                      <m:rPr>
                        <m:sty m:val="p"/>
                      </m:rPr>
                      <a:rPr lang="el-GR" altLang="zh-CN" sz="2000" i="1" smtClean="0">
                        <a:latin typeface="Cambria Math" panose="02040503050406030204" pitchFamily="18" charset="0"/>
                        <a:ea typeface="Cambria Math" panose="02040503050406030204" pitchFamily="18" charset="0"/>
                      </a:rPr>
                      <m:t>Φ</m:t>
                    </m:r>
                  </m:oMath>
                </a14:m>
                <a:r>
                  <a:rPr lang="en-US" altLang="zh-CN" sz="2000" dirty="0" smtClean="0"/>
                  <a:t>: </a:t>
                </a:r>
                <a14:m>
                  <m:oMath xmlns:m="http://schemas.openxmlformats.org/officeDocument/2006/math">
                    <m:sSub>
                      <m:sSubPr>
                        <m:ctrlPr>
                          <a:rPr lang="en-US" altLang="zh-CN" sz="2000" i="1" smtClean="0">
                            <a:latin typeface="Cambria Math" panose="02040503050406030204" pitchFamily="18" charset="0"/>
                          </a:rPr>
                        </m:ctrlPr>
                      </m:sSubPr>
                      <m:e>
                        <m:r>
                          <a:rPr lang="en-US" altLang="zh-CN" sz="2000" i="1" smtClean="0">
                            <a:latin typeface="Cambria Math" panose="02040503050406030204" pitchFamily="18" charset="0"/>
                            <a:ea typeface="Cambria Math" panose="02040503050406030204" pitchFamily="18" charset="0"/>
                          </a:rPr>
                          <m:t>×</m:t>
                        </m:r>
                      </m:e>
                      <m:sub>
                        <m:r>
                          <a:rPr lang="en-US" altLang="zh-CN" sz="2000" b="0" i="1" smtClean="0">
                            <a:latin typeface="Cambria Math" panose="02040503050406030204" pitchFamily="18" charset="0"/>
                          </a:rPr>
                          <m:t>𝑛</m:t>
                        </m:r>
                      </m:sub>
                    </m:sSub>
                    <m:r>
                      <a:rPr lang="en-US" altLang="zh-CN" sz="2000" b="0" i="1" smtClean="0">
                        <a:latin typeface="Cambria Math" panose="02040503050406030204" pitchFamily="18" charset="0"/>
                      </a:rPr>
                      <m:t>(</m:t>
                    </m:r>
                    <m:sSub>
                      <m:sSubPr>
                        <m:ctrlPr>
                          <a:rPr lang="en-US" altLang="zh-CN" sz="2000" b="0" i="1" smtClean="0">
                            <a:latin typeface="Cambria Math" panose="02040503050406030204" pitchFamily="18" charset="0"/>
                          </a:rPr>
                        </m:ctrlPr>
                      </m:sSubPr>
                      <m:e>
                        <m:r>
                          <a:rPr lang="zh-CN" altLang="en-US" sz="2000" b="0" i="1" smtClean="0">
                            <a:latin typeface="Cambria Math" panose="02040503050406030204" pitchFamily="18" charset="0"/>
                          </a:rPr>
                          <m:t>𝒜</m:t>
                        </m:r>
                      </m:e>
                      <m:sub>
                        <m:r>
                          <a:rPr lang="en-US" altLang="zh-CN" sz="2000" b="0" i="1" smtClean="0">
                            <a:latin typeface="Cambria Math" panose="02040503050406030204" pitchFamily="18" charset="0"/>
                          </a:rPr>
                          <m:t>𝑛</m:t>
                        </m:r>
                      </m:sub>
                    </m:sSub>
                    <m:r>
                      <a:rPr lang="en-US" altLang="zh-CN" sz="2000" b="0" i="1" smtClean="0">
                        <a:latin typeface="Cambria Math" panose="02040503050406030204" pitchFamily="18" charset="0"/>
                      </a:rPr>
                      <m:t>)</m:t>
                    </m:r>
                    <m:r>
                      <a:rPr lang="en-US" altLang="zh-CN" sz="2000" b="0" i="1" smtClean="0">
                        <a:latin typeface="Cambria Math" panose="02040503050406030204" pitchFamily="18" charset="0"/>
                        <a:ea typeface="Cambria Math" panose="02040503050406030204" pitchFamily="18" charset="0"/>
                      </a:rPr>
                      <m:t>→</m:t>
                    </m:r>
                    <m:r>
                      <a:rPr lang="en-US" altLang="zh-CN" sz="2000" b="0" i="1" smtClean="0">
                        <a:latin typeface="Cambria Math" panose="02040503050406030204" pitchFamily="18" charset="0"/>
                        <a:ea typeface="Cambria Math" panose="02040503050406030204" pitchFamily="18" charset="0"/>
                      </a:rPr>
                      <m:t>ℝ</m:t>
                    </m:r>
                  </m:oMath>
                </a14:m>
                <a:r>
                  <a:rPr lang="en-US" altLang="zh-CN" sz="2000" dirty="0" smtClean="0"/>
                  <a:t> is a generalized ordinal potential function for the game if the change of </a:t>
                </a:r>
                <a14:m>
                  <m:oMath xmlns:m="http://schemas.openxmlformats.org/officeDocument/2006/math">
                    <m:r>
                      <m:rPr>
                        <m:sty m:val="p"/>
                      </m:rPr>
                      <a:rPr lang="el-GR" altLang="zh-CN" sz="2000" i="1" smtClean="0">
                        <a:latin typeface="Cambria Math" panose="02040503050406030204" pitchFamily="18" charset="0"/>
                        <a:ea typeface="Cambria Math" panose="02040503050406030204" pitchFamily="18" charset="0"/>
                      </a:rPr>
                      <m:t>Φ</m:t>
                    </m:r>
                  </m:oMath>
                </a14:m>
                <a:r>
                  <a:rPr lang="en-US" altLang="zh-CN" sz="2000" dirty="0" smtClean="0"/>
                  <a:t> is strictly positive if an arbitrary player </a:t>
                </a:r>
                <a:r>
                  <a:rPr lang="en-US" altLang="zh-CN" sz="2000" i="1" dirty="0" smtClean="0"/>
                  <a:t>n</a:t>
                </a:r>
                <a:r>
                  <a:rPr lang="en-US" altLang="zh-CN" sz="2000" dirty="0" smtClean="0"/>
                  <a:t> increases his utility by changing his strategy from </a:t>
                </a:r>
                <a14:m>
                  <m:oMath xmlns:m="http://schemas.openxmlformats.org/officeDocument/2006/math">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𝐴</m:t>
                        </m:r>
                      </m:e>
                      <m:sub>
                        <m:r>
                          <a:rPr lang="en-US" altLang="zh-CN" sz="2000" b="0" i="1" smtClean="0">
                            <a:latin typeface="Cambria Math" panose="02040503050406030204" pitchFamily="18" charset="0"/>
                          </a:rPr>
                          <m:t>𝑛</m:t>
                        </m:r>
                      </m:sub>
                    </m:sSub>
                  </m:oMath>
                </a14:m>
                <a:r>
                  <a:rPr lang="zh-CN" altLang="en-US" sz="2000" dirty="0" smtClean="0"/>
                  <a:t> </a:t>
                </a:r>
                <a:r>
                  <a:rPr lang="en-US" altLang="zh-CN" sz="2000" dirty="0" smtClean="0"/>
                  <a:t>to </a:t>
                </a:r>
                <a14:m>
                  <m:oMath xmlns:m="http://schemas.openxmlformats.org/officeDocument/2006/math">
                    <m:sSubSup>
                      <m:sSubSupPr>
                        <m:ctrlPr>
                          <a:rPr lang="en-US" altLang="zh-CN" sz="2000" b="0" i="1" smtClean="0">
                            <a:latin typeface="Cambria Math" panose="02040503050406030204" pitchFamily="18" charset="0"/>
                          </a:rPr>
                        </m:ctrlPr>
                      </m:sSubSupPr>
                      <m:e>
                        <m:r>
                          <a:rPr lang="en-US" altLang="zh-CN" sz="2000" i="1">
                            <a:latin typeface="Cambria Math" panose="02040503050406030204" pitchFamily="18" charset="0"/>
                          </a:rPr>
                          <m:t>𝐴</m:t>
                        </m:r>
                      </m:e>
                      <m:sub>
                        <m:r>
                          <a:rPr lang="en-US" altLang="zh-CN" sz="2000" i="1">
                            <a:latin typeface="Cambria Math" panose="02040503050406030204" pitchFamily="18" charset="0"/>
                          </a:rPr>
                          <m:t>𝑛</m:t>
                        </m:r>
                      </m:sub>
                      <m:sup>
                        <m:r>
                          <a:rPr lang="en-US" altLang="zh-CN" sz="2000" b="0" i="0" smtClean="0">
                            <a:latin typeface="Cambria Math" panose="02040503050406030204" pitchFamily="18" charset="0"/>
                          </a:rPr>
                          <m:t>′</m:t>
                        </m:r>
                      </m:sup>
                    </m:sSubSup>
                  </m:oMath>
                </a14:m>
                <a:r>
                  <a:rPr lang="en-US" altLang="zh-CN" sz="2000" dirty="0" smtClean="0"/>
                  <a:t>. Formally, </a:t>
                </a:r>
                <a14:m>
                  <m:oMath xmlns:m="http://schemas.openxmlformats.org/officeDocument/2006/math">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𝑈</m:t>
                        </m:r>
                      </m:e>
                      <m:sub>
                        <m:r>
                          <a:rPr lang="en-US" altLang="zh-CN" sz="2000" b="0" i="1" smtClean="0">
                            <a:latin typeface="Cambria Math" panose="02040503050406030204" pitchFamily="18" charset="0"/>
                          </a:rPr>
                          <m:t>𝑛</m:t>
                        </m:r>
                      </m:sub>
                    </m:sSub>
                    <m:d>
                      <m:dPr>
                        <m:ctrlPr>
                          <a:rPr lang="en-US" altLang="zh-CN" sz="2000" b="0" i="1" smtClean="0">
                            <a:latin typeface="Cambria Math" panose="02040503050406030204" pitchFamily="18" charset="0"/>
                          </a:rPr>
                        </m:ctrlPr>
                      </m:dPr>
                      <m:e>
                        <m:sSubSup>
                          <m:sSubSupPr>
                            <m:ctrlPr>
                              <a:rPr lang="en-US" altLang="zh-CN" sz="2000" b="0" i="1" smtClean="0">
                                <a:latin typeface="Cambria Math" panose="02040503050406030204" pitchFamily="18" charset="0"/>
                              </a:rPr>
                            </m:ctrlPr>
                          </m:sSubSupPr>
                          <m:e>
                            <m:r>
                              <a:rPr lang="en-US" altLang="zh-CN" sz="2000" b="0" i="1" smtClean="0">
                                <a:latin typeface="Cambria Math" panose="02040503050406030204" pitchFamily="18" charset="0"/>
                              </a:rPr>
                              <m:t>𝐴</m:t>
                            </m:r>
                          </m:e>
                          <m:sub>
                            <m:r>
                              <a:rPr lang="en-US" altLang="zh-CN" sz="2000" b="0" i="1" smtClean="0">
                                <a:latin typeface="Cambria Math" panose="02040503050406030204" pitchFamily="18" charset="0"/>
                              </a:rPr>
                              <m:t>𝑛</m:t>
                            </m:r>
                          </m:sub>
                          <m:sup>
                            <m:r>
                              <a:rPr lang="en-US" altLang="zh-CN" sz="2000" b="0" i="1" smtClean="0">
                                <a:latin typeface="Cambria Math" panose="02040503050406030204" pitchFamily="18" charset="0"/>
                              </a:rPr>
                              <m:t>′</m:t>
                            </m:r>
                          </m:sup>
                        </m:sSubSup>
                        <m:r>
                          <a:rPr lang="en-US" altLang="zh-CN" sz="2000" b="0" i="1" smtClean="0">
                            <a:latin typeface="Cambria Math" panose="02040503050406030204" pitchFamily="18" charset="0"/>
                          </a:rPr>
                          <m:t>, </m:t>
                        </m:r>
                        <m:sSub>
                          <m:sSubPr>
                            <m:ctrlPr>
                              <a:rPr lang="en-US" altLang="zh-CN" sz="2000" b="0" i="1" smtClean="0">
                                <a:latin typeface="Cambria Math" panose="02040503050406030204" pitchFamily="18" charset="0"/>
                              </a:rPr>
                            </m:ctrlPr>
                          </m:sSubPr>
                          <m:e>
                            <m:r>
                              <a:rPr lang="en-US" altLang="zh-CN" sz="2000" b="0" i="1" smtClean="0">
                                <a:latin typeface="Cambria Math" panose="02040503050406030204" pitchFamily="18" charset="0"/>
                              </a:rPr>
                              <m:t>𝐴</m:t>
                            </m:r>
                          </m:e>
                          <m:sub>
                            <m:r>
                              <a:rPr lang="en-US" altLang="zh-CN" sz="2000" b="0" i="1" smtClean="0">
                                <a:latin typeface="Cambria Math" panose="02040503050406030204" pitchFamily="18" charset="0"/>
                              </a:rPr>
                              <m:t>−</m:t>
                            </m:r>
                            <m:r>
                              <a:rPr lang="en-US" altLang="zh-CN" sz="2000" b="0" i="1" smtClean="0">
                                <a:latin typeface="Cambria Math" panose="02040503050406030204" pitchFamily="18" charset="0"/>
                              </a:rPr>
                              <m:t>𝑛</m:t>
                            </m:r>
                          </m:sub>
                        </m:sSub>
                      </m:e>
                    </m:d>
                    <m:r>
                      <a:rPr lang="en-US" altLang="zh-CN" sz="2000" b="0" i="1" smtClean="0">
                        <a:latin typeface="Cambria Math" panose="02040503050406030204" pitchFamily="18" charset="0"/>
                      </a:rPr>
                      <m:t>&gt;</m:t>
                    </m:r>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𝑈</m:t>
                        </m:r>
                      </m:e>
                      <m:sub>
                        <m:r>
                          <a:rPr lang="en-US" altLang="zh-CN" sz="2000" i="1">
                            <a:latin typeface="Cambria Math" panose="02040503050406030204" pitchFamily="18" charset="0"/>
                          </a:rPr>
                          <m:t>𝑛</m:t>
                        </m:r>
                      </m:sub>
                    </m:sSub>
                    <m:d>
                      <m:dPr>
                        <m:ctrlPr>
                          <a:rPr lang="en-US" altLang="zh-CN" sz="2000" i="1">
                            <a:latin typeface="Cambria Math" panose="02040503050406030204" pitchFamily="18" charset="0"/>
                          </a:rPr>
                        </m:ctrlPr>
                      </m:dPr>
                      <m:e>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𝐴</m:t>
                            </m:r>
                          </m:e>
                          <m:sub>
                            <m:r>
                              <a:rPr lang="en-US" altLang="zh-CN" sz="2000" b="0" i="1" smtClean="0">
                                <a:latin typeface="Cambria Math" panose="02040503050406030204" pitchFamily="18" charset="0"/>
                              </a:rPr>
                              <m:t>𝑛</m:t>
                            </m:r>
                          </m:sub>
                        </m:sSub>
                        <m:r>
                          <a:rPr lang="en-US" altLang="zh-CN" sz="2000" i="1">
                            <a:latin typeface="Cambria Math" panose="02040503050406030204" pitchFamily="18" charset="0"/>
                          </a:rPr>
                          <m:t>, </m:t>
                        </m:r>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𝐴</m:t>
                            </m:r>
                          </m:e>
                          <m:sub>
                            <m:r>
                              <a:rPr lang="en-US" altLang="zh-CN" sz="2000" i="1">
                                <a:latin typeface="Cambria Math" panose="02040503050406030204" pitchFamily="18" charset="0"/>
                              </a:rPr>
                              <m:t>−</m:t>
                            </m:r>
                            <m:r>
                              <a:rPr lang="en-US" altLang="zh-CN" sz="2000" i="1">
                                <a:latin typeface="Cambria Math" panose="02040503050406030204" pitchFamily="18" charset="0"/>
                              </a:rPr>
                              <m:t>𝑛</m:t>
                            </m:r>
                          </m:sub>
                        </m:sSub>
                      </m:e>
                    </m:d>
                    <m:r>
                      <a:rPr lang="en-US" altLang="zh-CN" sz="2000" i="1" smtClean="0">
                        <a:latin typeface="Cambria Math" panose="02040503050406030204" pitchFamily="18" charset="0"/>
                        <a:ea typeface="Cambria Math" panose="02040503050406030204" pitchFamily="18" charset="0"/>
                      </a:rPr>
                      <m:t>⟹</m:t>
                    </m:r>
                    <m:r>
                      <m:rPr>
                        <m:sty m:val="p"/>
                      </m:rPr>
                      <a:rPr lang="el-GR" altLang="zh-CN" sz="2000" i="1" smtClean="0">
                        <a:latin typeface="Cambria Math" panose="02040503050406030204" pitchFamily="18" charset="0"/>
                        <a:ea typeface="Cambria Math" panose="02040503050406030204" pitchFamily="18" charset="0"/>
                      </a:rPr>
                      <m:t>Φ</m:t>
                    </m:r>
                    <m:d>
                      <m:dPr>
                        <m:ctrlPr>
                          <a:rPr lang="en-US" altLang="zh-CN" sz="2000" i="1">
                            <a:latin typeface="Cambria Math" panose="02040503050406030204" pitchFamily="18" charset="0"/>
                          </a:rPr>
                        </m:ctrlPr>
                      </m:dPr>
                      <m:e>
                        <m:sSubSup>
                          <m:sSubSupPr>
                            <m:ctrlPr>
                              <a:rPr lang="en-US" altLang="zh-CN" sz="2000" i="1">
                                <a:latin typeface="Cambria Math" panose="02040503050406030204" pitchFamily="18" charset="0"/>
                              </a:rPr>
                            </m:ctrlPr>
                          </m:sSubSupPr>
                          <m:e>
                            <m:r>
                              <a:rPr lang="en-US" altLang="zh-CN" sz="2000" i="1">
                                <a:latin typeface="Cambria Math" panose="02040503050406030204" pitchFamily="18" charset="0"/>
                              </a:rPr>
                              <m:t>𝐴</m:t>
                            </m:r>
                          </m:e>
                          <m:sub>
                            <m:r>
                              <a:rPr lang="en-US" altLang="zh-CN" sz="2000" i="1">
                                <a:latin typeface="Cambria Math" panose="02040503050406030204" pitchFamily="18" charset="0"/>
                              </a:rPr>
                              <m:t>𝑛</m:t>
                            </m:r>
                          </m:sub>
                          <m:sup>
                            <m:r>
                              <a:rPr lang="en-US" altLang="zh-CN" sz="2000" i="1">
                                <a:latin typeface="Cambria Math" panose="02040503050406030204" pitchFamily="18" charset="0"/>
                              </a:rPr>
                              <m:t>′</m:t>
                            </m:r>
                          </m:sup>
                        </m:sSubSup>
                        <m:r>
                          <a:rPr lang="en-US" altLang="zh-CN" sz="2000" i="1">
                            <a:latin typeface="Cambria Math" panose="02040503050406030204" pitchFamily="18" charset="0"/>
                          </a:rPr>
                          <m:t>, </m:t>
                        </m:r>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𝐴</m:t>
                            </m:r>
                          </m:e>
                          <m:sub>
                            <m:r>
                              <a:rPr lang="en-US" altLang="zh-CN" sz="2000" i="1">
                                <a:latin typeface="Cambria Math" panose="02040503050406030204" pitchFamily="18" charset="0"/>
                              </a:rPr>
                              <m:t>−</m:t>
                            </m:r>
                            <m:r>
                              <a:rPr lang="en-US" altLang="zh-CN" sz="2000" i="1">
                                <a:latin typeface="Cambria Math" panose="02040503050406030204" pitchFamily="18" charset="0"/>
                              </a:rPr>
                              <m:t>𝑛</m:t>
                            </m:r>
                          </m:sub>
                        </m:sSub>
                      </m:e>
                    </m:d>
                    <m:r>
                      <a:rPr lang="en-US" altLang="zh-CN" sz="2000" i="1">
                        <a:latin typeface="Cambria Math" panose="02040503050406030204" pitchFamily="18" charset="0"/>
                      </a:rPr>
                      <m:t>&gt;</m:t>
                    </m:r>
                    <m:r>
                      <m:rPr>
                        <m:sty m:val="p"/>
                      </m:rPr>
                      <a:rPr lang="el-GR" altLang="zh-CN" sz="2000" i="1" smtClean="0">
                        <a:latin typeface="Cambria Math" panose="02040503050406030204" pitchFamily="18" charset="0"/>
                        <a:ea typeface="Cambria Math" panose="02040503050406030204" pitchFamily="18" charset="0"/>
                      </a:rPr>
                      <m:t>Φ</m:t>
                    </m:r>
                    <m:d>
                      <m:dPr>
                        <m:ctrlPr>
                          <a:rPr lang="en-US" altLang="zh-CN" sz="2000" i="1">
                            <a:latin typeface="Cambria Math" panose="02040503050406030204" pitchFamily="18" charset="0"/>
                          </a:rPr>
                        </m:ctrlPr>
                      </m:dPr>
                      <m:e>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𝐴</m:t>
                            </m:r>
                          </m:e>
                          <m:sub>
                            <m:r>
                              <a:rPr lang="en-US" altLang="zh-CN" sz="2000" i="1">
                                <a:latin typeface="Cambria Math" panose="02040503050406030204" pitchFamily="18" charset="0"/>
                              </a:rPr>
                              <m:t>𝑛</m:t>
                            </m:r>
                          </m:sub>
                        </m:sSub>
                        <m:r>
                          <a:rPr lang="en-US" altLang="zh-CN" sz="2000" i="1">
                            <a:latin typeface="Cambria Math" panose="02040503050406030204" pitchFamily="18" charset="0"/>
                          </a:rPr>
                          <m:t>, </m:t>
                        </m:r>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𝐴</m:t>
                            </m:r>
                          </m:e>
                          <m:sub>
                            <m:r>
                              <a:rPr lang="en-US" altLang="zh-CN" sz="2000" i="1">
                                <a:latin typeface="Cambria Math" panose="02040503050406030204" pitchFamily="18" charset="0"/>
                              </a:rPr>
                              <m:t>−</m:t>
                            </m:r>
                            <m:r>
                              <a:rPr lang="en-US" altLang="zh-CN" sz="2000" i="1">
                                <a:latin typeface="Cambria Math" panose="02040503050406030204" pitchFamily="18" charset="0"/>
                              </a:rPr>
                              <m:t>𝑛</m:t>
                            </m:r>
                          </m:sub>
                        </m:sSub>
                      </m:e>
                    </m:d>
                  </m:oMath>
                </a14:m>
                <a:endParaRPr lang="zh-CN" altLang="en-US" sz="2000" dirty="0"/>
              </a:p>
            </p:txBody>
          </p:sp>
        </mc:Choice>
        <mc:Fallback xmlns="">
          <p:sp>
            <p:nvSpPr>
              <p:cNvPr id="7" name="文本框 6"/>
              <p:cNvSpPr txBox="1">
                <a:spLocks noRot="1" noChangeAspect="1" noMove="1" noResize="1" noEditPoints="1" noAdjustHandles="1" noChangeArrowheads="1" noChangeShapeType="1" noTextEdit="1"/>
              </p:cNvSpPr>
              <p:nvPr/>
            </p:nvSpPr>
            <p:spPr>
              <a:xfrm>
                <a:off x="1562066" y="3905192"/>
                <a:ext cx="8755642" cy="1323439"/>
              </a:xfrm>
              <a:prstGeom prst="rect">
                <a:avLst/>
              </a:prstGeom>
              <a:blipFill rotWithShape="0">
                <a:blip r:embed="rId3"/>
                <a:stretch>
                  <a:fillRect l="-696" t="-230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文本框 7"/>
              <p:cNvSpPr txBox="1"/>
              <p:nvPr/>
            </p:nvSpPr>
            <p:spPr>
              <a:xfrm>
                <a:off x="1234521" y="5301635"/>
                <a:ext cx="8693021" cy="522900"/>
              </a:xfrm>
              <a:prstGeom prst="rect">
                <a:avLst/>
              </a:prstGeom>
              <a:noFill/>
            </p:spPr>
            <p:txBody>
              <a:bodyPr wrap="square" rtlCol="0">
                <a:spAutoFit/>
              </a:bodyPr>
              <a:lstStyle/>
              <a:p>
                <a:r>
                  <a:rPr lang="en-US" altLang="zh-CN" sz="2400" dirty="0" smtClean="0"/>
                  <a:t>When </a:t>
                </a:r>
                <a14:m>
                  <m:oMath xmlns:m="http://schemas.openxmlformats.org/officeDocument/2006/math">
                    <m:r>
                      <m:rPr>
                        <m:sty m:val="p"/>
                      </m:rPr>
                      <a:rPr lang="el-GR" altLang="zh-CN" sz="2400" i="1">
                        <a:latin typeface="Cambria Math" panose="02040503050406030204" pitchFamily="18" charset="0"/>
                        <a:ea typeface="Cambria Math" panose="02040503050406030204" pitchFamily="18" charset="0"/>
                      </a:rPr>
                      <m:t>Φ</m:t>
                    </m:r>
                    <m:d>
                      <m:dPr>
                        <m:ctrlPr>
                          <a:rPr lang="en-US" altLang="zh-CN" sz="2400" i="1">
                            <a:latin typeface="Cambria Math" panose="02040503050406030204" pitchFamily="18" charset="0"/>
                          </a:rPr>
                        </m:ctrlPr>
                      </m:dPr>
                      <m:e>
                        <m:sSubSup>
                          <m:sSubSupPr>
                            <m:ctrlPr>
                              <a:rPr lang="en-US" altLang="zh-CN" sz="2400" i="1">
                                <a:latin typeface="Cambria Math" panose="02040503050406030204" pitchFamily="18" charset="0"/>
                              </a:rPr>
                            </m:ctrlPr>
                          </m:sSubSupPr>
                          <m:e>
                            <m:r>
                              <a:rPr lang="en-US" altLang="zh-CN" sz="2400" i="1">
                                <a:latin typeface="Cambria Math" panose="02040503050406030204" pitchFamily="18" charset="0"/>
                              </a:rPr>
                              <m:t>𝐴</m:t>
                            </m:r>
                          </m:e>
                          <m:sub>
                            <m:r>
                              <a:rPr lang="en-US" altLang="zh-CN" sz="2400" i="1">
                                <a:latin typeface="Cambria Math" panose="02040503050406030204" pitchFamily="18" charset="0"/>
                              </a:rPr>
                              <m:t>𝑛</m:t>
                            </m:r>
                          </m:sub>
                          <m:sup/>
                        </m:sSubSup>
                        <m:r>
                          <a:rPr lang="en-US" altLang="zh-CN" sz="2400" i="1">
                            <a:latin typeface="Cambria Math" panose="02040503050406030204" pitchFamily="18" charset="0"/>
                          </a:rPr>
                          <m:t>, </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𝐴</m:t>
                            </m:r>
                          </m:e>
                          <m:sub>
                            <m:r>
                              <a:rPr lang="en-US" altLang="zh-CN" sz="2400" i="1">
                                <a:latin typeface="Cambria Math" panose="02040503050406030204" pitchFamily="18" charset="0"/>
                              </a:rPr>
                              <m:t>−</m:t>
                            </m:r>
                            <m:r>
                              <a:rPr lang="en-US" altLang="zh-CN" sz="2400" i="1">
                                <a:latin typeface="Cambria Math" panose="02040503050406030204" pitchFamily="18" charset="0"/>
                              </a:rPr>
                              <m:t>𝑛</m:t>
                            </m:r>
                          </m:sub>
                        </m:sSub>
                      </m:e>
                    </m:d>
                  </m:oMath>
                </a14:m>
                <a:r>
                  <a:rPr lang="en-US" altLang="zh-CN" sz="2400" dirty="0" smtClean="0"/>
                  <a:t> is the maximum value, then NE is reached.</a:t>
                </a:r>
                <a:endParaRPr lang="zh-CN" altLang="en-US" sz="2400" dirty="0"/>
              </a:p>
            </p:txBody>
          </p:sp>
        </mc:Choice>
        <mc:Fallback xmlns="">
          <p:sp>
            <p:nvSpPr>
              <p:cNvPr id="8" name="文本框 7"/>
              <p:cNvSpPr txBox="1">
                <a:spLocks noRot="1" noChangeAspect="1" noMove="1" noResize="1" noEditPoints="1" noAdjustHandles="1" noChangeArrowheads="1" noChangeShapeType="1" noTextEdit="1"/>
              </p:cNvSpPr>
              <p:nvPr/>
            </p:nvSpPr>
            <p:spPr>
              <a:xfrm>
                <a:off x="1234521" y="5301635"/>
                <a:ext cx="8693021" cy="522900"/>
              </a:xfrm>
              <a:prstGeom prst="rect">
                <a:avLst/>
              </a:prstGeom>
              <a:blipFill rotWithShape="0">
                <a:blip r:embed="rId4"/>
                <a:stretch>
                  <a:fillRect l="-1122" b="-2470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28389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3" grpId="0"/>
      <p:bldP spid="5"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Convergence of NE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22</a:t>
            </a:fld>
            <a:endParaRPr lang="en-US" sz="2800" dirty="0"/>
          </a:p>
        </p:txBody>
      </p:sp>
      <p:sp>
        <p:nvSpPr>
          <p:cNvPr id="6" name="内容占位符 2"/>
          <p:cNvSpPr txBox="1">
            <a:spLocks/>
          </p:cNvSpPr>
          <p:nvPr/>
        </p:nvSpPr>
        <p:spPr>
          <a:xfrm>
            <a:off x="677334" y="1674453"/>
            <a:ext cx="9421406" cy="14028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buNone/>
            </a:pPr>
            <a:r>
              <a:rPr lang="en-US" altLang="zh-CN" sz="2400" dirty="0" smtClean="0">
                <a:solidFill>
                  <a:schemeClr val="accent1"/>
                </a:solidFill>
                <a:latin typeface="Book Antiqua" panose="02040602050305030304" pitchFamily="18" charset="0"/>
              </a:rPr>
              <a:t>Theorem 1. </a:t>
            </a:r>
            <a:r>
              <a:rPr lang="en-US" altLang="zh-CN" sz="2400" i="1" dirty="0" smtClean="0">
                <a:solidFill>
                  <a:schemeClr val="tx1"/>
                </a:solidFill>
                <a:latin typeface="Book Antiqua" panose="02040602050305030304" pitchFamily="18" charset="0"/>
              </a:rPr>
              <a:t>In satisfaction game for graphical multi-resource allocation, FIP can be guaranteed under modified better reply.</a:t>
            </a:r>
          </a:p>
        </p:txBody>
      </p:sp>
      <p:sp>
        <p:nvSpPr>
          <p:cNvPr id="3" name="文本框 2"/>
          <p:cNvSpPr txBox="1"/>
          <p:nvPr/>
        </p:nvSpPr>
        <p:spPr>
          <a:xfrm>
            <a:off x="677334" y="2912625"/>
            <a:ext cx="1219705" cy="461665"/>
          </a:xfrm>
          <a:prstGeom prst="rect">
            <a:avLst/>
          </a:prstGeom>
          <a:noFill/>
        </p:spPr>
        <p:txBody>
          <a:bodyPr wrap="square" rtlCol="0">
            <a:spAutoFit/>
          </a:bodyPr>
          <a:lstStyle/>
          <a:p>
            <a:r>
              <a:rPr lang="en-US" altLang="zh-CN" sz="2400" dirty="0" smtClean="0"/>
              <a:t>Proof:</a:t>
            </a:r>
            <a:endParaRPr lang="zh-CN" altLang="en-US" sz="2400" dirty="0"/>
          </a:p>
        </p:txBody>
      </p:sp>
      <mc:AlternateContent xmlns:mc="http://schemas.openxmlformats.org/markup-compatibility/2006" xmlns:a14="http://schemas.microsoft.com/office/drawing/2010/main">
        <mc:Choice Requires="a14">
          <p:sp>
            <p:nvSpPr>
              <p:cNvPr id="9" name="文本框 8"/>
              <p:cNvSpPr txBox="1"/>
              <p:nvPr/>
            </p:nvSpPr>
            <p:spPr>
              <a:xfrm>
                <a:off x="1637731" y="3143457"/>
                <a:ext cx="4135272" cy="9885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l-GR" altLang="zh-CN" sz="2400" i="1" smtClean="0">
                          <a:latin typeface="Cambria Math" panose="02040503050406030204" pitchFamily="18" charset="0"/>
                          <a:ea typeface="Cambria Math" panose="02040503050406030204" pitchFamily="18" charset="0"/>
                        </a:rPr>
                        <m:t>Φ</m:t>
                      </m:r>
                      <m:d>
                        <m:dPr>
                          <m:ctrlPr>
                            <a:rPr lang="en-US" altLang="zh-CN" sz="2400" b="0" i="1" smtClean="0">
                              <a:latin typeface="Cambria Math" panose="02040503050406030204" pitchFamily="18" charset="0"/>
                              <a:ea typeface="Cambria Math" panose="02040503050406030204" pitchFamily="18" charset="0"/>
                            </a:rPr>
                          </m:ctrlPr>
                        </m:dPr>
                        <m:e>
                          <m:r>
                            <a:rPr lang="en-US" altLang="zh-CN" sz="2400" b="1" i="1" smtClean="0">
                              <a:latin typeface="Cambria Math" panose="02040503050406030204" pitchFamily="18" charset="0"/>
                              <a:ea typeface="Cambria Math" panose="02040503050406030204" pitchFamily="18" charset="0"/>
                            </a:rPr>
                            <m:t>𝑨</m:t>
                          </m:r>
                        </m:e>
                      </m:d>
                      <m:r>
                        <a:rPr lang="en-US" altLang="zh-CN" sz="2400" b="0" i="1" smtClean="0">
                          <a:latin typeface="Cambria Math" panose="02040503050406030204" pitchFamily="18" charset="0"/>
                          <a:ea typeface="Cambria Math" panose="02040503050406030204" pitchFamily="18" charset="0"/>
                        </a:rPr>
                        <m:t>=</m:t>
                      </m:r>
                      <m:nary>
                        <m:naryPr>
                          <m:chr m:val="∑"/>
                          <m:supHide m:val="on"/>
                          <m:ctrlPr>
                            <a:rPr lang="en-US" altLang="zh-CN" sz="2400" b="0" i="1" smtClean="0">
                              <a:latin typeface="Cambria Math" panose="02040503050406030204" pitchFamily="18" charset="0"/>
                              <a:ea typeface="Cambria Math" panose="02040503050406030204" pitchFamily="18" charset="0"/>
                            </a:rPr>
                          </m:ctrlPr>
                        </m:naryPr>
                        <m:sub>
                          <m:r>
                            <m:rPr>
                              <m:brk m:alnAt="7"/>
                            </m:rPr>
                            <a:rPr lang="en-US" altLang="zh-CN" sz="2400" b="0" i="1" smtClean="0">
                              <a:latin typeface="Cambria Math" panose="02040503050406030204" pitchFamily="18" charset="0"/>
                              <a:ea typeface="Cambria Math" panose="02040503050406030204" pitchFamily="18" charset="0"/>
                            </a:rPr>
                            <m:t>𝑛</m:t>
                          </m:r>
                        </m:sub>
                        <m:sup/>
                        <m:e>
                          <m:nary>
                            <m:naryPr>
                              <m:chr m:val="∑"/>
                              <m:supHide m:val="on"/>
                              <m:ctrlPr>
                                <a:rPr lang="en-US" altLang="zh-CN" sz="2400" i="1">
                                  <a:latin typeface="Cambria Math" panose="02040503050406030204" pitchFamily="18" charset="0"/>
                                  <a:ea typeface="Cambria Math" panose="02040503050406030204" pitchFamily="18" charset="0"/>
                                </a:rPr>
                              </m:ctrlPr>
                            </m:naryPr>
                            <m:sub>
                              <m:r>
                                <a:rPr lang="en-US" altLang="zh-CN" sz="2400" i="1">
                                  <a:latin typeface="Cambria Math" panose="02040503050406030204" pitchFamily="18" charset="0"/>
                                  <a:ea typeface="Cambria Math" panose="02040503050406030204" pitchFamily="18" charset="0"/>
                                </a:rPr>
                                <m:t>𝑟</m:t>
                              </m:r>
                            </m:sub>
                            <m:sup/>
                            <m:e>
                              <m:sSubSup>
                                <m:sSubSupPr>
                                  <m:ctrlPr>
                                    <a:rPr lang="en-US" altLang="zh-CN" sz="2400" i="1">
                                      <a:latin typeface="Cambria Math" panose="02040503050406030204" pitchFamily="18" charset="0"/>
                                      <a:ea typeface="Cambria Math" panose="02040503050406030204" pitchFamily="18" charset="0"/>
                                    </a:rPr>
                                  </m:ctrlPr>
                                </m:sSubSupPr>
                                <m:e>
                                  <m:r>
                                    <a:rPr lang="en-US" altLang="zh-CN" sz="2400" i="1">
                                      <a:latin typeface="Cambria Math" panose="02040503050406030204" pitchFamily="18" charset="0"/>
                                      <a:ea typeface="Cambria Math" panose="02040503050406030204" pitchFamily="18" charset="0"/>
                                    </a:rPr>
                                    <m:t>𝐹</m:t>
                                  </m:r>
                                </m:e>
                                <m:sub>
                                  <m:r>
                                    <a:rPr lang="en-US" altLang="zh-CN" sz="2400" i="1">
                                      <a:latin typeface="Cambria Math" panose="02040503050406030204" pitchFamily="18" charset="0"/>
                                      <a:ea typeface="Cambria Math" panose="02040503050406030204" pitchFamily="18" charset="0"/>
                                    </a:rPr>
                                    <m:t>𝑛</m:t>
                                  </m:r>
                                </m:sub>
                                <m:sup>
                                  <m:r>
                                    <a:rPr lang="en-US" altLang="zh-CN" sz="2400" i="1">
                                      <a:latin typeface="Cambria Math" panose="02040503050406030204" pitchFamily="18" charset="0"/>
                                      <a:ea typeface="Cambria Math" panose="02040503050406030204" pitchFamily="18" charset="0"/>
                                    </a:rPr>
                                    <m:t>𝑟</m:t>
                                  </m:r>
                                </m:sup>
                              </m:sSubSup>
                              <m:d>
                                <m:dPr>
                                  <m:ctrlPr>
                                    <a:rPr lang="en-US" altLang="zh-CN" sz="2400" i="1">
                                      <a:latin typeface="Cambria Math" panose="02040503050406030204" pitchFamily="18" charset="0"/>
                                      <a:ea typeface="Cambria Math" panose="02040503050406030204" pitchFamily="18" charset="0"/>
                                    </a:rPr>
                                  </m:ctrlPr>
                                </m:dPr>
                                <m:e>
                                  <m:sSub>
                                    <m:sSubPr>
                                      <m:ctrlPr>
                                        <a:rPr lang="en-US" altLang="zh-CN" sz="2400" i="1">
                                          <a:latin typeface="Cambria Math" panose="02040503050406030204" pitchFamily="18" charset="0"/>
                                          <a:ea typeface="Cambria Math" panose="02040503050406030204" pitchFamily="18" charset="0"/>
                                        </a:rPr>
                                      </m:ctrlPr>
                                    </m:sSubPr>
                                    <m:e>
                                      <m:r>
                                        <a:rPr lang="en-US" altLang="zh-CN" sz="2400" i="1">
                                          <a:latin typeface="Cambria Math" panose="02040503050406030204" pitchFamily="18" charset="0"/>
                                          <a:ea typeface="Cambria Math" panose="02040503050406030204" pitchFamily="18" charset="0"/>
                                        </a:rPr>
                                        <m:t>𝐴</m:t>
                                      </m:r>
                                    </m:e>
                                    <m:sub>
                                      <m:r>
                                        <a:rPr lang="en-US" altLang="zh-CN" sz="2400" i="1">
                                          <a:latin typeface="Cambria Math" panose="02040503050406030204" pitchFamily="18" charset="0"/>
                                          <a:ea typeface="Cambria Math" panose="02040503050406030204" pitchFamily="18" charset="0"/>
                                        </a:rPr>
                                        <m:t>𝑛</m:t>
                                      </m:r>
                                    </m:sub>
                                  </m:sSub>
                                  <m:r>
                                    <a:rPr lang="en-US" altLang="zh-CN" sz="2400" i="1">
                                      <a:latin typeface="Cambria Math" panose="02040503050406030204" pitchFamily="18" charset="0"/>
                                      <a:ea typeface="Cambria Math" panose="02040503050406030204" pitchFamily="18" charset="0"/>
                                    </a:rPr>
                                    <m:t>,</m:t>
                                  </m:r>
                                  <m:sSub>
                                    <m:sSubPr>
                                      <m:ctrlPr>
                                        <a:rPr lang="en-US" altLang="zh-CN" sz="2400" i="1">
                                          <a:latin typeface="Cambria Math" panose="02040503050406030204" pitchFamily="18" charset="0"/>
                                          <a:ea typeface="Cambria Math" panose="02040503050406030204" pitchFamily="18" charset="0"/>
                                        </a:rPr>
                                      </m:ctrlPr>
                                    </m:sSubPr>
                                    <m:e>
                                      <m:r>
                                        <a:rPr lang="en-US" altLang="zh-CN" sz="2400" i="1">
                                          <a:latin typeface="Cambria Math" panose="02040503050406030204" pitchFamily="18" charset="0"/>
                                          <a:ea typeface="Cambria Math" panose="02040503050406030204" pitchFamily="18" charset="0"/>
                                        </a:rPr>
                                        <m:t>𝐴</m:t>
                                      </m:r>
                                    </m:e>
                                    <m:sub>
                                      <m:r>
                                        <a:rPr lang="en-US" altLang="zh-CN" sz="2400" i="1">
                                          <a:latin typeface="Cambria Math" panose="02040503050406030204" pitchFamily="18" charset="0"/>
                                          <a:ea typeface="Cambria Math" panose="02040503050406030204" pitchFamily="18" charset="0"/>
                                        </a:rPr>
                                        <m:t>−</m:t>
                                      </m:r>
                                      <m:r>
                                        <a:rPr lang="en-US" altLang="zh-CN" sz="2400" i="1">
                                          <a:latin typeface="Cambria Math" panose="02040503050406030204" pitchFamily="18" charset="0"/>
                                          <a:ea typeface="Cambria Math" panose="02040503050406030204" pitchFamily="18" charset="0"/>
                                        </a:rPr>
                                        <m:t>𝑛</m:t>
                                      </m:r>
                                    </m:sub>
                                  </m:sSub>
                                </m:e>
                              </m:d>
                            </m:e>
                          </m:nary>
                        </m:e>
                      </m:nary>
                    </m:oMath>
                  </m:oMathPara>
                </a14:m>
                <a:endParaRPr lang="zh-CN" altLang="en-US" sz="2400" dirty="0"/>
              </a:p>
            </p:txBody>
          </p:sp>
        </mc:Choice>
        <mc:Fallback xmlns="">
          <p:sp>
            <p:nvSpPr>
              <p:cNvPr id="9" name="文本框 8"/>
              <p:cNvSpPr txBox="1">
                <a:spLocks noRot="1" noChangeAspect="1" noMove="1" noResize="1" noEditPoints="1" noAdjustHandles="1" noChangeArrowheads="1" noChangeShapeType="1" noTextEdit="1"/>
              </p:cNvSpPr>
              <p:nvPr/>
            </p:nvSpPr>
            <p:spPr>
              <a:xfrm>
                <a:off x="1637731" y="3143457"/>
                <a:ext cx="4135272" cy="988540"/>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文本框 11"/>
              <p:cNvSpPr txBox="1"/>
              <p:nvPr/>
            </p:nvSpPr>
            <p:spPr>
              <a:xfrm>
                <a:off x="6032311" y="3143457"/>
                <a:ext cx="3841116" cy="8238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sz="2400" i="1" smtClean="0">
                              <a:latin typeface="Cambria Math" panose="02040503050406030204" pitchFamily="18" charset="0"/>
                            </a:rPr>
                          </m:ctrlPr>
                        </m:sSubSupPr>
                        <m:e>
                          <m:r>
                            <a:rPr lang="en-US" altLang="zh-CN" sz="2400" b="0" i="1" smtClean="0">
                              <a:latin typeface="Cambria Math" panose="02040503050406030204" pitchFamily="18" charset="0"/>
                            </a:rPr>
                            <m:t>𝐹</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d>
                        <m:dPr>
                          <m:begChr m:val="{"/>
                          <m:endChr m:val=""/>
                          <m:ctrlPr>
                            <a:rPr lang="en-US" altLang="zh-CN" sz="2400" b="0" i="1" smtClean="0">
                              <a:latin typeface="Cambria Math" panose="02040503050406030204" pitchFamily="18" charset="0"/>
                            </a:rPr>
                          </m:ctrlPr>
                        </m:dPr>
                        <m:e>
                          <m:eqArr>
                            <m:eqArrPr>
                              <m:ctrlPr>
                                <a:rPr lang="en-US" altLang="zh-CN" sz="2400" b="0" i="1" smtClean="0">
                                  <a:latin typeface="Cambria Math" panose="02040503050406030204" pitchFamily="18" charset="0"/>
                                </a:rPr>
                              </m:ctrlPr>
                            </m:eqArrPr>
                            <m:e>
                              <m:r>
                                <a:rPr lang="en-US" altLang="zh-CN" sz="2400" b="0" i="1" smtClean="0">
                                  <a:latin typeface="Cambria Math" panose="02040503050406030204" pitchFamily="18" charset="0"/>
                                </a:rPr>
                                <m:t>2</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𝑇</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𝐼</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d>
                                <m:dPr>
                                  <m:ctrlPr>
                                    <a:rPr lang="en-US" altLang="zh-CN" sz="2400" b="0" i="1" smtClean="0">
                                      <a:latin typeface="Cambria Math" panose="02040503050406030204" pitchFamily="18" charset="0"/>
                                    </a:rPr>
                                  </m:ctrlPr>
                                </m:dPr>
                                <m:e>
                                  <m:r>
                                    <a:rPr lang="en-US" altLang="zh-CN" sz="2400" b="1" i="1" smtClean="0">
                                      <a:latin typeface="Cambria Math" panose="02040503050406030204" pitchFamily="18" charset="0"/>
                                    </a:rPr>
                                    <m:t>𝑨</m:t>
                                  </m:r>
                                </m:e>
                              </m:d>
                              <m:r>
                                <a:rPr lang="en-US" altLang="zh-CN" sz="2400" b="0" i="1" smtClean="0">
                                  <a:latin typeface="Cambria Math" panose="02040503050406030204" pitchFamily="18" charset="0"/>
                                </a:rPr>
                                <m:t>, </m:t>
                              </m:r>
                              <m:r>
                                <m:rPr>
                                  <m:sty m:val="p"/>
                                </m:rPr>
                                <a:rPr lang="en-US" altLang="zh-CN" sz="2400" b="0" i="0" smtClean="0">
                                  <a:latin typeface="Cambria Math" panose="02040503050406030204" pitchFamily="18" charset="0"/>
                                </a:rPr>
                                <m:t>if</m:t>
                              </m:r>
                              <m:r>
                                <a:rPr lang="en-US" altLang="zh-CN" sz="2400" b="0" i="1" smtClean="0">
                                  <a:latin typeface="Cambria Math" panose="02040503050406030204" pitchFamily="18" charset="0"/>
                                </a:rPr>
                                <m:t> </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=1</m:t>
                              </m:r>
                            </m:e>
                            <m:e>
                              <m:r>
                                <a:rPr lang="en-US" altLang="zh-CN" sz="2400" b="0" i="1" smtClean="0">
                                  <a:latin typeface="Cambria Math" panose="02040503050406030204" pitchFamily="18" charset="0"/>
                                </a:rPr>
                                <m:t>0,     </m:t>
                              </m:r>
                              <m:r>
                                <a:rPr lang="en-US" altLang="zh-CN" sz="2400" b="0" i="0" smtClean="0">
                                  <a:latin typeface="Cambria Math" panose="02040503050406030204" pitchFamily="18" charset="0"/>
                                </a:rPr>
                                <m:t>          </m:t>
                              </m:r>
                              <m:r>
                                <m:rPr>
                                  <m:sty m:val="p"/>
                                </m:rPr>
                                <a:rPr lang="en-US" altLang="zh-CN" sz="2400" b="0" i="0" smtClean="0">
                                  <a:latin typeface="Cambria Math" panose="02040503050406030204" pitchFamily="18" charset="0"/>
                                </a:rPr>
                                <m:t>if</m:t>
                              </m:r>
                              <m:r>
                                <a:rPr lang="en-US" altLang="zh-CN" sz="2400" b="0" i="1" smtClean="0">
                                  <a:latin typeface="Cambria Math" panose="02040503050406030204" pitchFamily="18" charset="0"/>
                                </a:rPr>
                                <m:t> </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=0</m:t>
                              </m:r>
                            </m:e>
                          </m:eqArr>
                        </m:e>
                      </m:d>
                    </m:oMath>
                  </m:oMathPara>
                </a14:m>
                <a:endParaRPr lang="zh-CN" altLang="en-US" sz="2400" dirty="0"/>
              </a:p>
            </p:txBody>
          </p:sp>
        </mc:Choice>
        <mc:Fallback xmlns="">
          <p:sp>
            <p:nvSpPr>
              <p:cNvPr id="12" name="文本框 11"/>
              <p:cNvSpPr txBox="1">
                <a:spLocks noRot="1" noChangeAspect="1" noMove="1" noResize="1" noEditPoints="1" noAdjustHandles="1" noChangeArrowheads="1" noChangeShapeType="1" noTextEdit="1"/>
              </p:cNvSpPr>
              <p:nvPr/>
            </p:nvSpPr>
            <p:spPr>
              <a:xfrm>
                <a:off x="6032311" y="3143457"/>
                <a:ext cx="3841116" cy="823815"/>
              </a:xfrm>
              <a:prstGeom prst="rect">
                <a:avLst/>
              </a:prstGeom>
              <a:blipFill rotWithShape="0">
                <a:blip r:embed="rId4"/>
                <a:stretch>
                  <a:fillRect/>
                </a:stretch>
              </a:blipFill>
            </p:spPr>
            <p:txBody>
              <a:bodyPr/>
              <a:lstStyle/>
              <a:p>
                <a:r>
                  <a:rPr lang="zh-CN" altLang="en-US">
                    <a:noFill/>
                  </a:rPr>
                  <a:t> </a:t>
                </a:r>
              </a:p>
            </p:txBody>
          </p:sp>
        </mc:Fallback>
      </mc:AlternateContent>
      <p:sp>
        <p:nvSpPr>
          <p:cNvPr id="13" name="椭圆 12"/>
          <p:cNvSpPr/>
          <p:nvPr/>
        </p:nvSpPr>
        <p:spPr>
          <a:xfrm>
            <a:off x="1214203" y="4356515"/>
            <a:ext cx="1933731" cy="7551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dissatisfied</a:t>
            </a:r>
            <a:endParaRPr lang="zh-CN" altLang="en-US" dirty="0">
              <a:solidFill>
                <a:schemeClr val="bg1"/>
              </a:solidFill>
            </a:endParaRPr>
          </a:p>
        </p:txBody>
      </p:sp>
      <p:sp>
        <p:nvSpPr>
          <p:cNvPr id="14" name="椭圆 13"/>
          <p:cNvSpPr/>
          <p:nvPr/>
        </p:nvSpPr>
        <p:spPr>
          <a:xfrm>
            <a:off x="5388037" y="4356515"/>
            <a:ext cx="1933731" cy="7551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satisfied</a:t>
            </a:r>
            <a:endParaRPr lang="zh-CN" altLang="en-US" dirty="0">
              <a:solidFill>
                <a:schemeClr val="bg1"/>
              </a:solidFill>
            </a:endParaRPr>
          </a:p>
        </p:txBody>
      </p:sp>
      <p:sp>
        <p:nvSpPr>
          <p:cNvPr id="15" name="右箭头 14"/>
          <p:cNvSpPr/>
          <p:nvPr/>
        </p:nvSpPr>
        <p:spPr>
          <a:xfrm>
            <a:off x="3308615" y="4638050"/>
            <a:ext cx="1918741" cy="1920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6" name="矩形 15"/>
              <p:cNvSpPr/>
              <p:nvPr/>
            </p:nvSpPr>
            <p:spPr>
              <a:xfrm>
                <a:off x="1214203" y="5336164"/>
                <a:ext cx="1802353"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altLang="zh-CN" sz="2400" i="1" smtClean="0">
                              <a:latin typeface="Cambria Math" panose="02040503050406030204" pitchFamily="18" charset="0"/>
                            </a:rPr>
                          </m:ctrlPr>
                        </m:sSubSupPr>
                        <m:e>
                          <m:r>
                            <a:rPr lang="en-US" altLang="zh-CN" sz="2400" i="1">
                              <a:latin typeface="Cambria Math" panose="02040503050406030204" pitchFamily="18" charset="0"/>
                            </a:rPr>
                            <m:t>𝑇</m:t>
                          </m:r>
                        </m:e>
                        <m:sub>
                          <m:r>
                            <a:rPr lang="en-US" altLang="zh-CN" sz="2400" i="1">
                              <a:latin typeface="Cambria Math" panose="02040503050406030204" pitchFamily="18" charset="0"/>
                            </a:rPr>
                            <m:t>𝑛</m:t>
                          </m:r>
                        </m:sub>
                        <m:sup>
                          <m:r>
                            <a:rPr lang="en-US" altLang="zh-CN" sz="2400" i="1">
                              <a:latin typeface="Cambria Math" panose="02040503050406030204" pitchFamily="18" charset="0"/>
                            </a:rPr>
                            <m:t>𝑟</m:t>
                          </m:r>
                        </m:sup>
                      </m:sSubSup>
                      <m:r>
                        <a:rPr lang="en-US" altLang="zh-CN" sz="2400" i="1">
                          <a:latin typeface="Cambria Math" panose="02040503050406030204" pitchFamily="18" charset="0"/>
                          <a:ea typeface="Cambria Math" panose="02040503050406030204" pitchFamily="18" charset="0"/>
                        </a:rPr>
                        <m:t>≤</m:t>
                      </m:r>
                      <m:sSubSup>
                        <m:sSubSupPr>
                          <m:ctrlPr>
                            <a:rPr lang="en-US" altLang="zh-CN" sz="2400" i="1">
                              <a:latin typeface="Cambria Math" panose="02040503050406030204" pitchFamily="18" charset="0"/>
                            </a:rPr>
                          </m:ctrlPr>
                        </m:sSubSupPr>
                        <m:e>
                          <m:r>
                            <a:rPr lang="en-US" altLang="zh-CN" sz="2400" i="1">
                              <a:latin typeface="Cambria Math" panose="02040503050406030204" pitchFamily="18" charset="0"/>
                            </a:rPr>
                            <m:t>𝐼</m:t>
                          </m:r>
                        </m:e>
                        <m:sub>
                          <m:r>
                            <a:rPr lang="en-US" altLang="zh-CN" sz="2400" i="1">
                              <a:latin typeface="Cambria Math" panose="02040503050406030204" pitchFamily="18" charset="0"/>
                            </a:rPr>
                            <m:t>𝑛</m:t>
                          </m:r>
                        </m:sub>
                        <m:sup>
                          <m:r>
                            <a:rPr lang="en-US" altLang="zh-CN" sz="2400" i="1">
                              <a:latin typeface="Cambria Math" panose="02040503050406030204" pitchFamily="18" charset="0"/>
                            </a:rPr>
                            <m:t>𝑟</m:t>
                          </m:r>
                        </m:sup>
                      </m:sSubSup>
                      <m:r>
                        <a:rPr lang="en-US" altLang="zh-CN" sz="2400" b="0" i="1" smtClean="0">
                          <a:latin typeface="Cambria Math" panose="02040503050406030204" pitchFamily="18" charset="0"/>
                        </a:rPr>
                        <m:t>−1</m:t>
                      </m:r>
                    </m:oMath>
                  </m:oMathPara>
                </a14:m>
                <a:endParaRPr lang="zh-CN" altLang="en-US" sz="2400" dirty="0"/>
              </a:p>
            </p:txBody>
          </p:sp>
        </mc:Choice>
        <mc:Fallback xmlns="">
          <p:sp>
            <p:nvSpPr>
              <p:cNvPr id="16" name="矩形 15"/>
              <p:cNvSpPr>
                <a:spLocks noRot="1" noChangeAspect="1" noMove="1" noResize="1" noEditPoints="1" noAdjustHandles="1" noChangeArrowheads="1" noChangeShapeType="1" noTextEdit="1"/>
              </p:cNvSpPr>
              <p:nvPr/>
            </p:nvSpPr>
            <p:spPr>
              <a:xfrm>
                <a:off x="1214203" y="5336164"/>
                <a:ext cx="1802353" cy="461665"/>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7" name="矩形 16"/>
              <p:cNvSpPr/>
              <p:nvPr/>
            </p:nvSpPr>
            <p:spPr>
              <a:xfrm>
                <a:off x="5504316" y="5285766"/>
                <a:ext cx="1448602" cy="51206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altLang="zh-CN" sz="2400" i="1" smtClean="0">
                              <a:latin typeface="Cambria Math" panose="02040503050406030204" pitchFamily="18" charset="0"/>
                            </a:rPr>
                          </m:ctrlPr>
                        </m:sSubSupPr>
                        <m:e>
                          <m:r>
                            <a:rPr lang="en-US" altLang="zh-CN" sz="2400" i="1">
                              <a:latin typeface="Cambria Math" panose="02040503050406030204" pitchFamily="18" charset="0"/>
                            </a:rPr>
                            <m:t>𝑇</m:t>
                          </m:r>
                        </m:e>
                        <m:sub>
                          <m:r>
                            <a:rPr lang="en-US" altLang="zh-CN" sz="2400" i="1">
                              <a:latin typeface="Cambria Math" panose="02040503050406030204" pitchFamily="18" charset="0"/>
                            </a:rPr>
                            <m:t>𝑛</m:t>
                          </m:r>
                        </m:sub>
                        <m:sup>
                          <m:sSup>
                            <m:sSupPr>
                              <m:ctrlPr>
                                <a:rPr lang="en-US" altLang="zh-CN" sz="2400" b="0" i="1" smtClean="0">
                                  <a:latin typeface="Cambria Math" panose="02040503050406030204" pitchFamily="18" charset="0"/>
                                </a:rPr>
                              </m:ctrlPr>
                            </m:sSupPr>
                            <m:e>
                              <m:r>
                                <a:rPr lang="en-US" altLang="zh-CN" sz="2400" i="1">
                                  <a:latin typeface="Cambria Math" panose="02040503050406030204" pitchFamily="18" charset="0"/>
                                </a:rPr>
                                <m:t>𝑟</m:t>
                              </m:r>
                            </m:e>
                            <m:sup>
                              <m:r>
                                <a:rPr lang="en-US" altLang="zh-CN" sz="2400" b="0" i="1" smtClean="0">
                                  <a:latin typeface="Cambria Math" panose="02040503050406030204" pitchFamily="18" charset="0"/>
                                </a:rPr>
                                <m:t>′</m:t>
                              </m:r>
                            </m:sup>
                          </m:sSup>
                        </m:sup>
                      </m:sSubSup>
                      <m:r>
                        <a:rPr lang="en-US" altLang="zh-CN" sz="2400" i="1">
                          <a:latin typeface="Cambria Math" panose="02040503050406030204" pitchFamily="18" charset="0"/>
                          <a:ea typeface="Cambria Math" panose="02040503050406030204" pitchFamily="18" charset="0"/>
                        </a:rPr>
                        <m:t>≥</m:t>
                      </m:r>
                      <m:sSubSup>
                        <m:sSubSupPr>
                          <m:ctrlPr>
                            <a:rPr lang="en-US" altLang="zh-CN" sz="2400" i="1">
                              <a:latin typeface="Cambria Math" panose="02040503050406030204" pitchFamily="18" charset="0"/>
                            </a:rPr>
                          </m:ctrlPr>
                        </m:sSubSupPr>
                        <m:e>
                          <m:r>
                            <a:rPr lang="en-US" altLang="zh-CN" sz="2400" i="1">
                              <a:latin typeface="Cambria Math" panose="02040503050406030204" pitchFamily="18" charset="0"/>
                            </a:rPr>
                            <m:t>𝐼</m:t>
                          </m:r>
                        </m:e>
                        <m:sub>
                          <m:r>
                            <a:rPr lang="en-US" altLang="zh-CN" sz="2400" i="1">
                              <a:latin typeface="Cambria Math" panose="02040503050406030204" pitchFamily="18" charset="0"/>
                            </a:rPr>
                            <m:t>𝑛</m:t>
                          </m:r>
                        </m:sub>
                        <m:sup>
                          <m:sSup>
                            <m:sSupPr>
                              <m:ctrlPr>
                                <a:rPr lang="en-US" altLang="zh-CN" sz="2400" b="0" i="1" smtClean="0">
                                  <a:latin typeface="Cambria Math" panose="02040503050406030204" pitchFamily="18" charset="0"/>
                                </a:rPr>
                              </m:ctrlPr>
                            </m:sSupPr>
                            <m:e>
                              <m:r>
                                <a:rPr lang="en-US" altLang="zh-CN" sz="2400" i="1">
                                  <a:latin typeface="Cambria Math" panose="02040503050406030204" pitchFamily="18" charset="0"/>
                                </a:rPr>
                                <m:t>𝑟</m:t>
                              </m:r>
                            </m:e>
                            <m:sup>
                              <m:r>
                                <a:rPr lang="en-US" altLang="zh-CN" sz="2400" b="0" i="1" smtClean="0">
                                  <a:latin typeface="Cambria Math" panose="02040503050406030204" pitchFamily="18" charset="0"/>
                                </a:rPr>
                                <m:t>′</m:t>
                              </m:r>
                            </m:sup>
                          </m:sSup>
                        </m:sup>
                      </m:sSubSup>
                    </m:oMath>
                  </m:oMathPara>
                </a14:m>
                <a:endParaRPr lang="zh-CN" altLang="en-US" sz="2400" dirty="0"/>
              </a:p>
            </p:txBody>
          </p:sp>
        </mc:Choice>
        <mc:Fallback xmlns="">
          <p:sp>
            <p:nvSpPr>
              <p:cNvPr id="17" name="矩形 16"/>
              <p:cNvSpPr>
                <a:spLocks noRot="1" noChangeAspect="1" noMove="1" noResize="1" noEditPoints="1" noAdjustHandles="1" noChangeArrowheads="1" noChangeShapeType="1" noTextEdit="1"/>
              </p:cNvSpPr>
              <p:nvPr/>
            </p:nvSpPr>
            <p:spPr>
              <a:xfrm>
                <a:off x="5504316" y="5285766"/>
                <a:ext cx="1448602" cy="512063"/>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文本框 17"/>
              <p:cNvSpPr txBox="1"/>
              <p:nvPr/>
            </p:nvSpPr>
            <p:spPr>
              <a:xfrm>
                <a:off x="1099428" y="4268718"/>
                <a:ext cx="229550"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400" b="0" i="1" smtClean="0">
                          <a:solidFill>
                            <a:schemeClr val="accent1"/>
                          </a:solidFill>
                          <a:latin typeface="Cambria Math" panose="02040503050406030204" pitchFamily="18" charset="0"/>
                        </a:rPr>
                        <m:t>𝑟</m:t>
                      </m:r>
                    </m:oMath>
                  </m:oMathPara>
                </a14:m>
                <a:endParaRPr lang="zh-CN" altLang="en-US" sz="2400" dirty="0">
                  <a:solidFill>
                    <a:schemeClr val="accent1"/>
                  </a:solidFill>
                </a:endParaRPr>
              </a:p>
            </p:txBody>
          </p:sp>
        </mc:Choice>
        <mc:Fallback xmlns="">
          <p:sp>
            <p:nvSpPr>
              <p:cNvPr id="18" name="文本框 17"/>
              <p:cNvSpPr txBox="1">
                <a:spLocks noRot="1" noChangeAspect="1" noMove="1" noResize="1" noEditPoints="1" noAdjustHandles="1" noChangeArrowheads="1" noChangeShapeType="1" noTextEdit="1"/>
              </p:cNvSpPr>
              <p:nvPr/>
            </p:nvSpPr>
            <p:spPr>
              <a:xfrm>
                <a:off x="1099428" y="4268718"/>
                <a:ext cx="229550" cy="369332"/>
              </a:xfrm>
              <a:prstGeom prst="rect">
                <a:avLst/>
              </a:prstGeom>
              <a:blipFill rotWithShape="0">
                <a:blip r:embed="rId7"/>
                <a:stretch>
                  <a:fillRect l="-15789" r="-1315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文本框 18"/>
              <p:cNvSpPr txBox="1"/>
              <p:nvPr/>
            </p:nvSpPr>
            <p:spPr>
              <a:xfrm>
                <a:off x="5338950" y="4268718"/>
                <a:ext cx="330732"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400" b="0" i="1" smtClean="0">
                              <a:solidFill>
                                <a:schemeClr val="accent1"/>
                              </a:solidFill>
                              <a:latin typeface="Cambria Math" panose="02040503050406030204" pitchFamily="18" charset="0"/>
                            </a:rPr>
                          </m:ctrlPr>
                        </m:sSupPr>
                        <m:e>
                          <m:r>
                            <a:rPr lang="en-US" altLang="zh-CN" sz="2400" b="0" i="1" smtClean="0">
                              <a:solidFill>
                                <a:schemeClr val="accent1"/>
                              </a:solidFill>
                              <a:latin typeface="Cambria Math" panose="02040503050406030204" pitchFamily="18" charset="0"/>
                            </a:rPr>
                            <m:t>𝑟</m:t>
                          </m:r>
                        </m:e>
                        <m:sup>
                          <m:r>
                            <a:rPr lang="en-US" altLang="zh-CN" sz="2400" b="0" i="1" smtClean="0">
                              <a:solidFill>
                                <a:schemeClr val="accent1"/>
                              </a:solidFill>
                              <a:latin typeface="Cambria Math" panose="02040503050406030204" pitchFamily="18" charset="0"/>
                            </a:rPr>
                            <m:t>′</m:t>
                          </m:r>
                        </m:sup>
                      </m:sSup>
                    </m:oMath>
                  </m:oMathPara>
                </a14:m>
                <a:endParaRPr lang="zh-CN" altLang="en-US" sz="2400" dirty="0">
                  <a:solidFill>
                    <a:schemeClr val="accent1"/>
                  </a:solidFill>
                </a:endParaRPr>
              </a:p>
            </p:txBody>
          </p:sp>
        </mc:Choice>
        <mc:Fallback xmlns="">
          <p:sp>
            <p:nvSpPr>
              <p:cNvPr id="19" name="文本框 18"/>
              <p:cNvSpPr txBox="1">
                <a:spLocks noRot="1" noChangeAspect="1" noMove="1" noResize="1" noEditPoints="1" noAdjustHandles="1" noChangeArrowheads="1" noChangeShapeType="1" noTextEdit="1"/>
              </p:cNvSpPr>
              <p:nvPr/>
            </p:nvSpPr>
            <p:spPr>
              <a:xfrm>
                <a:off x="5338950" y="4268718"/>
                <a:ext cx="330732" cy="369332"/>
              </a:xfrm>
              <a:prstGeom prst="rect">
                <a:avLst/>
              </a:prstGeom>
              <a:blipFill rotWithShape="0">
                <a:blip r:embed="rId8"/>
                <a:stretch>
                  <a:fillRect l="-12963" r="-185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0" name="文本框 19"/>
              <p:cNvSpPr txBox="1"/>
              <p:nvPr/>
            </p:nvSpPr>
            <p:spPr>
              <a:xfrm>
                <a:off x="2533887" y="5986757"/>
                <a:ext cx="3135795" cy="4197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sz="2400" i="1" smtClean="0">
                              <a:latin typeface="Cambria Math" panose="02040503050406030204" pitchFamily="18" charset="0"/>
                            </a:rPr>
                          </m:ctrlPr>
                        </m:sSubSupPr>
                        <m:e>
                          <m:r>
                            <a:rPr lang="en-US" altLang="zh-CN" sz="2400" b="0" i="1" smtClean="0">
                              <a:latin typeface="Cambria Math" panose="02040503050406030204" pitchFamily="18" charset="0"/>
                            </a:rPr>
                            <m:t>𝐹</m:t>
                          </m:r>
                        </m:e>
                        <m:sub>
                          <m:r>
                            <a:rPr lang="en-US" altLang="zh-CN" sz="2400" b="0" i="1" smtClean="0">
                              <a:latin typeface="Cambria Math" panose="02040503050406030204" pitchFamily="18" charset="0"/>
                            </a:rPr>
                            <m:t>𝑛</m:t>
                          </m:r>
                        </m:sub>
                        <m:sup>
                          <m:sSup>
                            <m:sSupPr>
                              <m:ctrlPr>
                                <a:rPr lang="en-US" altLang="zh-CN" sz="2400" b="0" i="1" smtClean="0">
                                  <a:latin typeface="Cambria Math" panose="02040503050406030204" pitchFamily="18" charset="0"/>
                                </a:rPr>
                              </m:ctrlPr>
                            </m:sSupPr>
                            <m:e>
                              <m:r>
                                <a:rPr lang="en-US" altLang="zh-CN" sz="2400" b="0" i="1" smtClean="0">
                                  <a:latin typeface="Cambria Math" panose="02040503050406030204" pitchFamily="18" charset="0"/>
                                </a:rPr>
                                <m:t>𝑟</m:t>
                              </m:r>
                            </m:e>
                            <m:sup>
                              <m:r>
                                <a:rPr lang="en-US" altLang="zh-CN" sz="2400" b="0" i="1" smtClean="0">
                                  <a:latin typeface="Cambria Math" panose="02040503050406030204" pitchFamily="18" charset="0"/>
                                </a:rPr>
                                <m:t>′</m:t>
                              </m:r>
                            </m:sup>
                          </m:sSup>
                        </m:sup>
                      </m:sSubSup>
                      <m:r>
                        <a:rPr lang="en-US" altLang="zh-CN" sz="2400" b="0" i="1" smtClean="0">
                          <a:latin typeface="Cambria Math" panose="02040503050406030204" pitchFamily="18" charset="0"/>
                        </a:rPr>
                        <m:t>−</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𝐹</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i="1">
                          <a:latin typeface="Cambria Math" panose="02040503050406030204" pitchFamily="18" charset="0"/>
                          <a:ea typeface="Cambria Math" panose="02040503050406030204" pitchFamily="18" charset="0"/>
                        </a:rPr>
                        <m:t>≥</m:t>
                      </m:r>
                      <m:sSubSup>
                        <m:sSubSupPr>
                          <m:ctrlPr>
                            <a:rPr lang="en-US" altLang="zh-CN" sz="2400" i="1">
                              <a:latin typeface="Cambria Math" panose="02040503050406030204" pitchFamily="18" charset="0"/>
                            </a:rPr>
                          </m:ctrlPr>
                        </m:sSubSupPr>
                        <m:e>
                          <m:r>
                            <a:rPr lang="en-US" altLang="zh-CN" sz="2400" i="1">
                              <a:latin typeface="Cambria Math" panose="02040503050406030204" pitchFamily="18" charset="0"/>
                            </a:rPr>
                            <m:t>𝐼</m:t>
                          </m:r>
                        </m:e>
                        <m:sub>
                          <m:r>
                            <a:rPr lang="en-US" altLang="zh-CN" sz="2400" i="1">
                              <a:latin typeface="Cambria Math" panose="02040503050406030204" pitchFamily="18" charset="0"/>
                            </a:rPr>
                            <m:t>𝑛</m:t>
                          </m:r>
                        </m:sub>
                        <m:sup>
                          <m:sSup>
                            <m:sSupPr>
                              <m:ctrlPr>
                                <a:rPr lang="en-US" altLang="zh-CN" sz="2400" b="0" i="1" smtClean="0">
                                  <a:latin typeface="Cambria Math" panose="02040503050406030204" pitchFamily="18" charset="0"/>
                                </a:rPr>
                              </m:ctrlPr>
                            </m:sSupPr>
                            <m:e>
                              <m:r>
                                <a:rPr lang="en-US" altLang="zh-CN" sz="2400" i="1">
                                  <a:latin typeface="Cambria Math" panose="02040503050406030204" pitchFamily="18" charset="0"/>
                                </a:rPr>
                                <m:t>𝑟</m:t>
                              </m:r>
                            </m:e>
                            <m:sup>
                              <m:r>
                                <a:rPr lang="en-US" altLang="zh-CN" sz="2400" b="0" i="1" smtClean="0">
                                  <a:latin typeface="Cambria Math" panose="02040503050406030204" pitchFamily="18" charset="0"/>
                                </a:rPr>
                                <m:t>′</m:t>
                              </m:r>
                            </m:sup>
                          </m:sSup>
                        </m:sup>
                      </m:sSubSup>
                      <m:r>
                        <a:rPr lang="en-US" altLang="zh-CN" sz="2400" i="1">
                          <a:latin typeface="Cambria Math" panose="02040503050406030204" pitchFamily="18" charset="0"/>
                        </a:rPr>
                        <m:t>−</m:t>
                      </m:r>
                      <m:sSubSup>
                        <m:sSubSupPr>
                          <m:ctrlPr>
                            <a:rPr lang="en-US" altLang="zh-CN" sz="2400" i="1">
                              <a:latin typeface="Cambria Math" panose="02040503050406030204" pitchFamily="18" charset="0"/>
                            </a:rPr>
                          </m:ctrlPr>
                        </m:sSubSupPr>
                        <m:e>
                          <m:r>
                            <a:rPr lang="en-US" altLang="zh-CN" sz="2400" i="1">
                              <a:latin typeface="Cambria Math" panose="02040503050406030204" pitchFamily="18" charset="0"/>
                            </a:rPr>
                            <m:t>𝐼</m:t>
                          </m:r>
                        </m:e>
                        <m:sub>
                          <m:r>
                            <a:rPr lang="en-US" altLang="zh-CN" sz="2400" i="1">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+2</m:t>
                      </m:r>
                    </m:oMath>
                  </m:oMathPara>
                </a14:m>
                <a:endParaRPr lang="zh-CN" altLang="en-US" dirty="0"/>
              </a:p>
            </p:txBody>
          </p:sp>
        </mc:Choice>
        <mc:Fallback xmlns="">
          <p:sp>
            <p:nvSpPr>
              <p:cNvPr id="20" name="文本框 19"/>
              <p:cNvSpPr txBox="1">
                <a:spLocks noRot="1" noChangeAspect="1" noMove="1" noResize="1" noEditPoints="1" noAdjustHandles="1" noChangeArrowheads="1" noChangeShapeType="1" noTextEdit="1"/>
              </p:cNvSpPr>
              <p:nvPr/>
            </p:nvSpPr>
            <p:spPr>
              <a:xfrm>
                <a:off x="2533887" y="5986757"/>
                <a:ext cx="3135795" cy="419730"/>
              </a:xfrm>
              <a:prstGeom prst="rect">
                <a:avLst/>
              </a:prstGeom>
              <a:blipFill rotWithShape="0">
                <a:blip r:embed="rId9"/>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31269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5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animBg="1"/>
      <p:bldP spid="14" grpId="0" animBg="1"/>
      <p:bldP spid="15" grpId="0" animBg="1"/>
      <p:bldP spid="16" grpId="0"/>
      <p:bldP spid="17" grpId="0"/>
      <p:bldP spid="18" grpId="0"/>
      <p:bldP spid="19" grpId="0"/>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Convergence of NE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23</a:t>
            </a:fld>
            <a:endParaRPr lang="en-US" sz="2800" dirty="0"/>
          </a:p>
        </p:txBody>
      </p:sp>
      <p:sp>
        <p:nvSpPr>
          <p:cNvPr id="6" name="内容占位符 2"/>
          <p:cNvSpPr txBox="1">
            <a:spLocks/>
          </p:cNvSpPr>
          <p:nvPr/>
        </p:nvSpPr>
        <p:spPr>
          <a:xfrm>
            <a:off x="677334" y="1674453"/>
            <a:ext cx="9421406" cy="14028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buNone/>
            </a:pPr>
            <a:r>
              <a:rPr lang="en-US" altLang="zh-CN" sz="2400" dirty="0" smtClean="0">
                <a:solidFill>
                  <a:schemeClr val="accent1"/>
                </a:solidFill>
                <a:latin typeface="Book Antiqua" panose="02040602050305030304" pitchFamily="18" charset="0"/>
              </a:rPr>
              <a:t>Theorem 1. </a:t>
            </a:r>
            <a:r>
              <a:rPr lang="en-US" altLang="zh-CN" sz="2400" i="1" dirty="0" smtClean="0">
                <a:solidFill>
                  <a:schemeClr val="tx1"/>
                </a:solidFill>
                <a:latin typeface="Book Antiqua" panose="02040602050305030304" pitchFamily="18" charset="0"/>
              </a:rPr>
              <a:t>In satisfaction game for graphical multi-resource allocation, FIP can be guaranteed under modified better reply.</a:t>
            </a:r>
          </a:p>
        </p:txBody>
      </p:sp>
      <p:sp>
        <p:nvSpPr>
          <p:cNvPr id="3" name="文本框 2"/>
          <p:cNvSpPr txBox="1"/>
          <p:nvPr/>
        </p:nvSpPr>
        <p:spPr>
          <a:xfrm>
            <a:off x="677334" y="2912625"/>
            <a:ext cx="1219705" cy="461665"/>
          </a:xfrm>
          <a:prstGeom prst="rect">
            <a:avLst/>
          </a:prstGeom>
          <a:noFill/>
        </p:spPr>
        <p:txBody>
          <a:bodyPr wrap="square" rtlCol="0">
            <a:spAutoFit/>
          </a:bodyPr>
          <a:lstStyle/>
          <a:p>
            <a:r>
              <a:rPr lang="en-US" altLang="zh-CN" sz="2400" dirty="0" smtClean="0"/>
              <a:t>Proof:</a:t>
            </a:r>
            <a:endParaRPr lang="zh-CN" altLang="en-US" sz="2400" dirty="0"/>
          </a:p>
        </p:txBody>
      </p:sp>
      <mc:AlternateContent xmlns:mc="http://schemas.openxmlformats.org/markup-compatibility/2006" xmlns:a14="http://schemas.microsoft.com/office/drawing/2010/main">
        <mc:Choice Requires="a14">
          <p:sp>
            <p:nvSpPr>
              <p:cNvPr id="9" name="文本框 8"/>
              <p:cNvSpPr txBox="1"/>
              <p:nvPr/>
            </p:nvSpPr>
            <p:spPr>
              <a:xfrm>
                <a:off x="1637731" y="3143457"/>
                <a:ext cx="4135272" cy="9885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l-GR" altLang="zh-CN" sz="2400" i="1" smtClean="0">
                          <a:latin typeface="Cambria Math" panose="02040503050406030204" pitchFamily="18" charset="0"/>
                          <a:ea typeface="Cambria Math" panose="02040503050406030204" pitchFamily="18" charset="0"/>
                        </a:rPr>
                        <m:t>Φ</m:t>
                      </m:r>
                      <m:d>
                        <m:dPr>
                          <m:ctrlPr>
                            <a:rPr lang="en-US" altLang="zh-CN" sz="2400" b="0" i="1" smtClean="0">
                              <a:latin typeface="Cambria Math" panose="02040503050406030204" pitchFamily="18" charset="0"/>
                              <a:ea typeface="Cambria Math" panose="02040503050406030204" pitchFamily="18" charset="0"/>
                            </a:rPr>
                          </m:ctrlPr>
                        </m:dPr>
                        <m:e>
                          <m:r>
                            <a:rPr lang="en-US" altLang="zh-CN" sz="2400" b="1" i="1" smtClean="0">
                              <a:latin typeface="Cambria Math" panose="02040503050406030204" pitchFamily="18" charset="0"/>
                              <a:ea typeface="Cambria Math" panose="02040503050406030204" pitchFamily="18" charset="0"/>
                            </a:rPr>
                            <m:t>𝑨</m:t>
                          </m:r>
                        </m:e>
                      </m:d>
                      <m:r>
                        <a:rPr lang="en-US" altLang="zh-CN" sz="2400" b="0" i="1" smtClean="0">
                          <a:latin typeface="Cambria Math" panose="02040503050406030204" pitchFamily="18" charset="0"/>
                          <a:ea typeface="Cambria Math" panose="02040503050406030204" pitchFamily="18" charset="0"/>
                        </a:rPr>
                        <m:t>=</m:t>
                      </m:r>
                      <m:nary>
                        <m:naryPr>
                          <m:chr m:val="∑"/>
                          <m:supHide m:val="on"/>
                          <m:ctrlPr>
                            <a:rPr lang="en-US" altLang="zh-CN" sz="2400" b="0" i="1" smtClean="0">
                              <a:latin typeface="Cambria Math" panose="02040503050406030204" pitchFamily="18" charset="0"/>
                              <a:ea typeface="Cambria Math" panose="02040503050406030204" pitchFamily="18" charset="0"/>
                            </a:rPr>
                          </m:ctrlPr>
                        </m:naryPr>
                        <m:sub>
                          <m:r>
                            <m:rPr>
                              <m:brk m:alnAt="7"/>
                            </m:rPr>
                            <a:rPr lang="en-US" altLang="zh-CN" sz="2400" b="0" i="1" smtClean="0">
                              <a:latin typeface="Cambria Math" panose="02040503050406030204" pitchFamily="18" charset="0"/>
                              <a:ea typeface="Cambria Math" panose="02040503050406030204" pitchFamily="18" charset="0"/>
                            </a:rPr>
                            <m:t>𝑛</m:t>
                          </m:r>
                        </m:sub>
                        <m:sup/>
                        <m:e>
                          <m:nary>
                            <m:naryPr>
                              <m:chr m:val="∑"/>
                              <m:supHide m:val="on"/>
                              <m:ctrlPr>
                                <a:rPr lang="en-US" altLang="zh-CN" sz="2400" i="1">
                                  <a:latin typeface="Cambria Math" panose="02040503050406030204" pitchFamily="18" charset="0"/>
                                  <a:ea typeface="Cambria Math" panose="02040503050406030204" pitchFamily="18" charset="0"/>
                                </a:rPr>
                              </m:ctrlPr>
                            </m:naryPr>
                            <m:sub>
                              <m:r>
                                <a:rPr lang="en-US" altLang="zh-CN" sz="2400" i="1">
                                  <a:latin typeface="Cambria Math" panose="02040503050406030204" pitchFamily="18" charset="0"/>
                                  <a:ea typeface="Cambria Math" panose="02040503050406030204" pitchFamily="18" charset="0"/>
                                </a:rPr>
                                <m:t>𝑟</m:t>
                              </m:r>
                            </m:sub>
                            <m:sup/>
                            <m:e>
                              <m:sSubSup>
                                <m:sSubSupPr>
                                  <m:ctrlPr>
                                    <a:rPr lang="en-US" altLang="zh-CN" sz="2400" i="1">
                                      <a:latin typeface="Cambria Math" panose="02040503050406030204" pitchFamily="18" charset="0"/>
                                      <a:ea typeface="Cambria Math" panose="02040503050406030204" pitchFamily="18" charset="0"/>
                                    </a:rPr>
                                  </m:ctrlPr>
                                </m:sSubSupPr>
                                <m:e>
                                  <m:r>
                                    <a:rPr lang="en-US" altLang="zh-CN" sz="2400" i="1">
                                      <a:latin typeface="Cambria Math" panose="02040503050406030204" pitchFamily="18" charset="0"/>
                                      <a:ea typeface="Cambria Math" panose="02040503050406030204" pitchFamily="18" charset="0"/>
                                    </a:rPr>
                                    <m:t>𝐹</m:t>
                                  </m:r>
                                </m:e>
                                <m:sub>
                                  <m:r>
                                    <a:rPr lang="en-US" altLang="zh-CN" sz="2400" i="1">
                                      <a:latin typeface="Cambria Math" panose="02040503050406030204" pitchFamily="18" charset="0"/>
                                      <a:ea typeface="Cambria Math" panose="02040503050406030204" pitchFamily="18" charset="0"/>
                                    </a:rPr>
                                    <m:t>𝑛</m:t>
                                  </m:r>
                                </m:sub>
                                <m:sup>
                                  <m:r>
                                    <a:rPr lang="en-US" altLang="zh-CN" sz="2400" i="1">
                                      <a:latin typeface="Cambria Math" panose="02040503050406030204" pitchFamily="18" charset="0"/>
                                      <a:ea typeface="Cambria Math" panose="02040503050406030204" pitchFamily="18" charset="0"/>
                                    </a:rPr>
                                    <m:t>𝑟</m:t>
                                  </m:r>
                                </m:sup>
                              </m:sSubSup>
                              <m:d>
                                <m:dPr>
                                  <m:ctrlPr>
                                    <a:rPr lang="en-US" altLang="zh-CN" sz="2400" i="1">
                                      <a:latin typeface="Cambria Math" panose="02040503050406030204" pitchFamily="18" charset="0"/>
                                      <a:ea typeface="Cambria Math" panose="02040503050406030204" pitchFamily="18" charset="0"/>
                                    </a:rPr>
                                  </m:ctrlPr>
                                </m:dPr>
                                <m:e>
                                  <m:sSub>
                                    <m:sSubPr>
                                      <m:ctrlPr>
                                        <a:rPr lang="en-US" altLang="zh-CN" sz="2400" i="1">
                                          <a:latin typeface="Cambria Math" panose="02040503050406030204" pitchFamily="18" charset="0"/>
                                          <a:ea typeface="Cambria Math" panose="02040503050406030204" pitchFamily="18" charset="0"/>
                                        </a:rPr>
                                      </m:ctrlPr>
                                    </m:sSubPr>
                                    <m:e>
                                      <m:r>
                                        <a:rPr lang="en-US" altLang="zh-CN" sz="2400" i="1">
                                          <a:latin typeface="Cambria Math" panose="02040503050406030204" pitchFamily="18" charset="0"/>
                                          <a:ea typeface="Cambria Math" panose="02040503050406030204" pitchFamily="18" charset="0"/>
                                        </a:rPr>
                                        <m:t>𝐴</m:t>
                                      </m:r>
                                    </m:e>
                                    <m:sub>
                                      <m:r>
                                        <a:rPr lang="en-US" altLang="zh-CN" sz="2400" i="1">
                                          <a:latin typeface="Cambria Math" panose="02040503050406030204" pitchFamily="18" charset="0"/>
                                          <a:ea typeface="Cambria Math" panose="02040503050406030204" pitchFamily="18" charset="0"/>
                                        </a:rPr>
                                        <m:t>𝑛</m:t>
                                      </m:r>
                                    </m:sub>
                                  </m:sSub>
                                  <m:r>
                                    <a:rPr lang="en-US" altLang="zh-CN" sz="2400" i="1">
                                      <a:latin typeface="Cambria Math" panose="02040503050406030204" pitchFamily="18" charset="0"/>
                                      <a:ea typeface="Cambria Math" panose="02040503050406030204" pitchFamily="18" charset="0"/>
                                    </a:rPr>
                                    <m:t>,</m:t>
                                  </m:r>
                                  <m:sSub>
                                    <m:sSubPr>
                                      <m:ctrlPr>
                                        <a:rPr lang="en-US" altLang="zh-CN" sz="2400" i="1">
                                          <a:latin typeface="Cambria Math" panose="02040503050406030204" pitchFamily="18" charset="0"/>
                                          <a:ea typeface="Cambria Math" panose="02040503050406030204" pitchFamily="18" charset="0"/>
                                        </a:rPr>
                                      </m:ctrlPr>
                                    </m:sSubPr>
                                    <m:e>
                                      <m:r>
                                        <a:rPr lang="en-US" altLang="zh-CN" sz="2400" i="1">
                                          <a:latin typeface="Cambria Math" panose="02040503050406030204" pitchFamily="18" charset="0"/>
                                          <a:ea typeface="Cambria Math" panose="02040503050406030204" pitchFamily="18" charset="0"/>
                                        </a:rPr>
                                        <m:t>𝐴</m:t>
                                      </m:r>
                                    </m:e>
                                    <m:sub>
                                      <m:r>
                                        <a:rPr lang="en-US" altLang="zh-CN" sz="2400" i="1">
                                          <a:latin typeface="Cambria Math" panose="02040503050406030204" pitchFamily="18" charset="0"/>
                                          <a:ea typeface="Cambria Math" panose="02040503050406030204" pitchFamily="18" charset="0"/>
                                        </a:rPr>
                                        <m:t>−</m:t>
                                      </m:r>
                                      <m:r>
                                        <a:rPr lang="en-US" altLang="zh-CN" sz="2400" i="1">
                                          <a:latin typeface="Cambria Math" panose="02040503050406030204" pitchFamily="18" charset="0"/>
                                          <a:ea typeface="Cambria Math" panose="02040503050406030204" pitchFamily="18" charset="0"/>
                                        </a:rPr>
                                        <m:t>𝑛</m:t>
                                      </m:r>
                                    </m:sub>
                                  </m:sSub>
                                </m:e>
                              </m:d>
                            </m:e>
                          </m:nary>
                        </m:e>
                      </m:nary>
                    </m:oMath>
                  </m:oMathPara>
                </a14:m>
                <a:endParaRPr lang="zh-CN" altLang="en-US" sz="2400" dirty="0"/>
              </a:p>
            </p:txBody>
          </p:sp>
        </mc:Choice>
        <mc:Fallback xmlns="">
          <p:sp>
            <p:nvSpPr>
              <p:cNvPr id="9" name="文本框 8"/>
              <p:cNvSpPr txBox="1">
                <a:spLocks noRot="1" noChangeAspect="1" noMove="1" noResize="1" noEditPoints="1" noAdjustHandles="1" noChangeArrowheads="1" noChangeShapeType="1" noTextEdit="1"/>
              </p:cNvSpPr>
              <p:nvPr/>
            </p:nvSpPr>
            <p:spPr>
              <a:xfrm>
                <a:off x="1637731" y="3143457"/>
                <a:ext cx="4135272" cy="988540"/>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文本框 11"/>
              <p:cNvSpPr txBox="1"/>
              <p:nvPr/>
            </p:nvSpPr>
            <p:spPr>
              <a:xfrm>
                <a:off x="6032311" y="3143457"/>
                <a:ext cx="3841116" cy="8238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sz="2400" i="1" smtClean="0">
                              <a:latin typeface="Cambria Math" panose="02040503050406030204" pitchFamily="18" charset="0"/>
                            </a:rPr>
                          </m:ctrlPr>
                        </m:sSubSupPr>
                        <m:e>
                          <m:r>
                            <a:rPr lang="en-US" altLang="zh-CN" sz="2400" b="0" i="1" smtClean="0">
                              <a:latin typeface="Cambria Math" panose="02040503050406030204" pitchFamily="18" charset="0"/>
                            </a:rPr>
                            <m:t>𝐹</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d>
                        <m:dPr>
                          <m:begChr m:val="{"/>
                          <m:endChr m:val=""/>
                          <m:ctrlPr>
                            <a:rPr lang="en-US" altLang="zh-CN" sz="2400" b="0" i="1" smtClean="0">
                              <a:latin typeface="Cambria Math" panose="02040503050406030204" pitchFamily="18" charset="0"/>
                            </a:rPr>
                          </m:ctrlPr>
                        </m:dPr>
                        <m:e>
                          <m:eqArr>
                            <m:eqArrPr>
                              <m:ctrlPr>
                                <a:rPr lang="en-US" altLang="zh-CN" sz="2400" b="0" i="1" smtClean="0">
                                  <a:latin typeface="Cambria Math" panose="02040503050406030204" pitchFamily="18" charset="0"/>
                                </a:rPr>
                              </m:ctrlPr>
                            </m:eqArrPr>
                            <m:e>
                              <m:r>
                                <a:rPr lang="en-US" altLang="zh-CN" sz="2400" b="0" i="1" smtClean="0">
                                  <a:latin typeface="Cambria Math" panose="02040503050406030204" pitchFamily="18" charset="0"/>
                                </a:rPr>
                                <m:t>2</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𝑇</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𝐼</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d>
                                <m:dPr>
                                  <m:ctrlPr>
                                    <a:rPr lang="en-US" altLang="zh-CN" sz="2400" b="0" i="1" smtClean="0">
                                      <a:latin typeface="Cambria Math" panose="02040503050406030204" pitchFamily="18" charset="0"/>
                                    </a:rPr>
                                  </m:ctrlPr>
                                </m:dPr>
                                <m:e>
                                  <m:r>
                                    <a:rPr lang="en-US" altLang="zh-CN" sz="2400" b="1" i="1" smtClean="0">
                                      <a:latin typeface="Cambria Math" panose="02040503050406030204" pitchFamily="18" charset="0"/>
                                    </a:rPr>
                                    <m:t>𝑨</m:t>
                                  </m:r>
                                </m:e>
                              </m:d>
                              <m:r>
                                <a:rPr lang="en-US" altLang="zh-CN" sz="2400" b="0" i="1" smtClean="0">
                                  <a:latin typeface="Cambria Math" panose="02040503050406030204" pitchFamily="18" charset="0"/>
                                </a:rPr>
                                <m:t>, </m:t>
                              </m:r>
                              <m:r>
                                <m:rPr>
                                  <m:sty m:val="p"/>
                                </m:rPr>
                                <a:rPr lang="en-US" altLang="zh-CN" sz="2400" b="0" i="0" smtClean="0">
                                  <a:latin typeface="Cambria Math" panose="02040503050406030204" pitchFamily="18" charset="0"/>
                                </a:rPr>
                                <m:t>if</m:t>
                              </m:r>
                              <m:r>
                                <a:rPr lang="en-US" altLang="zh-CN" sz="2400" b="0" i="1" smtClean="0">
                                  <a:latin typeface="Cambria Math" panose="02040503050406030204" pitchFamily="18" charset="0"/>
                                </a:rPr>
                                <m:t> </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=1</m:t>
                              </m:r>
                            </m:e>
                            <m:e>
                              <m:r>
                                <a:rPr lang="en-US" altLang="zh-CN" sz="2400" b="0" i="1" smtClean="0">
                                  <a:latin typeface="Cambria Math" panose="02040503050406030204" pitchFamily="18" charset="0"/>
                                </a:rPr>
                                <m:t>0,     </m:t>
                              </m:r>
                              <m:r>
                                <a:rPr lang="en-US" altLang="zh-CN" sz="2400" b="0" i="0" smtClean="0">
                                  <a:latin typeface="Cambria Math" panose="02040503050406030204" pitchFamily="18" charset="0"/>
                                </a:rPr>
                                <m:t>          </m:t>
                              </m:r>
                              <m:r>
                                <m:rPr>
                                  <m:sty m:val="p"/>
                                </m:rPr>
                                <a:rPr lang="en-US" altLang="zh-CN" sz="2400" b="0" i="0" smtClean="0">
                                  <a:latin typeface="Cambria Math" panose="02040503050406030204" pitchFamily="18" charset="0"/>
                                </a:rPr>
                                <m:t>if</m:t>
                              </m:r>
                              <m:r>
                                <a:rPr lang="en-US" altLang="zh-CN" sz="2400" b="0" i="1" smtClean="0">
                                  <a:latin typeface="Cambria Math" panose="02040503050406030204" pitchFamily="18" charset="0"/>
                                </a:rPr>
                                <m:t> </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=0</m:t>
                              </m:r>
                            </m:e>
                          </m:eqArr>
                        </m:e>
                      </m:d>
                    </m:oMath>
                  </m:oMathPara>
                </a14:m>
                <a:endParaRPr lang="zh-CN" altLang="en-US" sz="2400" dirty="0"/>
              </a:p>
            </p:txBody>
          </p:sp>
        </mc:Choice>
        <mc:Fallback xmlns="">
          <p:sp>
            <p:nvSpPr>
              <p:cNvPr id="12" name="文本框 11"/>
              <p:cNvSpPr txBox="1">
                <a:spLocks noRot="1" noChangeAspect="1" noMove="1" noResize="1" noEditPoints="1" noAdjustHandles="1" noChangeArrowheads="1" noChangeShapeType="1" noTextEdit="1"/>
              </p:cNvSpPr>
              <p:nvPr/>
            </p:nvSpPr>
            <p:spPr>
              <a:xfrm>
                <a:off x="6032311" y="3143457"/>
                <a:ext cx="3841116" cy="823815"/>
              </a:xfrm>
              <a:prstGeom prst="rect">
                <a:avLst/>
              </a:prstGeom>
              <a:blipFill rotWithShape="0">
                <a:blip r:embed="rId4"/>
                <a:stretch>
                  <a:fillRect/>
                </a:stretch>
              </a:blipFill>
            </p:spPr>
            <p:txBody>
              <a:bodyPr/>
              <a:lstStyle/>
              <a:p>
                <a:r>
                  <a:rPr lang="zh-CN" altLang="en-US">
                    <a:noFill/>
                  </a:rPr>
                  <a:t> </a:t>
                </a:r>
              </a:p>
            </p:txBody>
          </p:sp>
        </mc:Fallback>
      </mc:AlternateContent>
      <p:sp>
        <p:nvSpPr>
          <p:cNvPr id="5" name="圆角矩形 4"/>
          <p:cNvSpPr/>
          <p:nvPr/>
        </p:nvSpPr>
        <p:spPr>
          <a:xfrm>
            <a:off x="868362" y="4356514"/>
            <a:ext cx="4107306" cy="5002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Node N(n)</a:t>
            </a:r>
            <a:r>
              <a:rPr lang="en-US" altLang="zh-CN" baseline="-25000" dirty="0" smtClean="0">
                <a:solidFill>
                  <a:schemeClr val="bg1"/>
                </a:solidFill>
              </a:rPr>
              <a:t>1,</a:t>
            </a:r>
            <a:r>
              <a:rPr lang="en-US" altLang="zh-CN" dirty="0" smtClean="0">
                <a:solidFill>
                  <a:schemeClr val="bg1"/>
                </a:solidFill>
              </a:rPr>
              <a:t> …., N(n)</a:t>
            </a:r>
            <a:r>
              <a:rPr lang="en-US" altLang="zh-CN" baseline="-25000" dirty="0" smtClean="0">
                <a:solidFill>
                  <a:schemeClr val="bg1"/>
                </a:solidFill>
              </a:rPr>
              <a:t>n-1</a:t>
            </a:r>
            <a:r>
              <a:rPr lang="en-US" altLang="zh-CN" dirty="0" smtClean="0">
                <a:solidFill>
                  <a:schemeClr val="bg1"/>
                </a:solidFill>
              </a:rPr>
              <a:t>, n, N(n)</a:t>
            </a:r>
            <a:r>
              <a:rPr lang="en-US" altLang="zh-CN" baseline="-25000" dirty="0" smtClean="0">
                <a:solidFill>
                  <a:schemeClr val="bg1"/>
                </a:solidFill>
              </a:rPr>
              <a:t>n+1</a:t>
            </a:r>
            <a:r>
              <a:rPr lang="en-US" altLang="zh-CN" dirty="0" smtClean="0">
                <a:solidFill>
                  <a:schemeClr val="bg1"/>
                </a:solidFill>
              </a:rPr>
              <a:t>…</a:t>
            </a:r>
            <a:endParaRPr lang="zh-CN" altLang="en-US" dirty="0">
              <a:solidFill>
                <a:schemeClr val="bg1"/>
              </a:solidFill>
            </a:endParaRPr>
          </a:p>
        </p:txBody>
      </p:sp>
      <p:sp>
        <p:nvSpPr>
          <p:cNvPr id="21" name="圆角矩形 20"/>
          <p:cNvSpPr/>
          <p:nvPr/>
        </p:nvSpPr>
        <p:spPr>
          <a:xfrm>
            <a:off x="6032311" y="4356514"/>
            <a:ext cx="4107306" cy="5002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bg1"/>
                </a:solidFill>
              </a:rPr>
              <a:t>Node N(n)</a:t>
            </a:r>
            <a:r>
              <a:rPr lang="en-US" altLang="zh-CN" baseline="-25000" dirty="0" smtClean="0">
                <a:solidFill>
                  <a:schemeClr val="bg1"/>
                </a:solidFill>
              </a:rPr>
              <a:t>1,</a:t>
            </a:r>
            <a:r>
              <a:rPr lang="en-US" altLang="zh-CN" dirty="0" smtClean="0">
                <a:solidFill>
                  <a:schemeClr val="bg1"/>
                </a:solidFill>
              </a:rPr>
              <a:t> …., N(n)</a:t>
            </a:r>
            <a:r>
              <a:rPr lang="en-US" altLang="zh-CN" baseline="-25000" dirty="0" smtClean="0">
                <a:solidFill>
                  <a:schemeClr val="bg1"/>
                </a:solidFill>
              </a:rPr>
              <a:t>n-1</a:t>
            </a:r>
            <a:r>
              <a:rPr lang="en-US" altLang="zh-CN" dirty="0" smtClean="0">
                <a:solidFill>
                  <a:schemeClr val="bg1"/>
                </a:solidFill>
              </a:rPr>
              <a:t>, N(n)</a:t>
            </a:r>
            <a:r>
              <a:rPr lang="en-US" altLang="zh-CN" baseline="-25000" dirty="0" smtClean="0">
                <a:solidFill>
                  <a:schemeClr val="bg1"/>
                </a:solidFill>
              </a:rPr>
              <a:t>n+1</a:t>
            </a:r>
            <a:r>
              <a:rPr lang="en-US" altLang="zh-CN" dirty="0" smtClean="0">
                <a:solidFill>
                  <a:schemeClr val="bg1"/>
                </a:solidFill>
              </a:rPr>
              <a:t>…</a:t>
            </a:r>
            <a:endParaRPr lang="zh-CN" altLang="en-US" dirty="0">
              <a:solidFill>
                <a:schemeClr val="bg1"/>
              </a:solidFill>
            </a:endParaRPr>
          </a:p>
        </p:txBody>
      </p:sp>
      <p:sp>
        <p:nvSpPr>
          <p:cNvPr id="8" name="右箭头 7"/>
          <p:cNvSpPr/>
          <p:nvPr/>
        </p:nvSpPr>
        <p:spPr>
          <a:xfrm>
            <a:off x="5218281" y="4541548"/>
            <a:ext cx="571416" cy="1302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0" name="文本框 9"/>
              <p:cNvSpPr txBox="1"/>
              <p:nvPr/>
            </p:nvSpPr>
            <p:spPr>
              <a:xfrm>
                <a:off x="3217269" y="5327717"/>
                <a:ext cx="3516797" cy="89620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hr m:val="∑"/>
                          <m:supHide m:val="on"/>
                          <m:ctrlPr>
                            <a:rPr lang="zh-CN" altLang="en-US" sz="2400" i="1" smtClean="0">
                              <a:latin typeface="Cambria Math" panose="02040503050406030204" pitchFamily="18" charset="0"/>
                            </a:rPr>
                          </m:ctrlPr>
                        </m:naryPr>
                        <m:sub>
                          <m:r>
                            <m:rPr>
                              <m:brk m:alnAt="7"/>
                            </m:rP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𝑛</m:t>
                          </m:r>
                        </m:sub>
                        <m:sup/>
                        <m:e>
                          <m:sSubSup>
                            <m:sSubSupPr>
                              <m:ctrlPr>
                                <a:rPr lang="en-US" altLang="zh-CN" sz="2400" i="1" smtClean="0">
                                  <a:latin typeface="Cambria Math" panose="02040503050406030204" pitchFamily="18" charset="0"/>
                                </a:rPr>
                              </m:ctrlPr>
                            </m:sSubSupPr>
                            <m:e>
                              <m:r>
                                <a:rPr lang="en-US" altLang="zh-CN" sz="2400" b="0" i="1" smtClean="0">
                                  <a:latin typeface="Cambria Math" panose="02040503050406030204" pitchFamily="18" charset="0"/>
                                </a:rPr>
                                <m:t>𝐹</m:t>
                              </m:r>
                            </m:e>
                            <m:sub>
                              <m:r>
                                <a:rPr lang="en-US" altLang="zh-CN" sz="2400" b="0" i="1" smtClean="0">
                                  <a:latin typeface="Cambria Math" panose="02040503050406030204" pitchFamily="18" charset="0"/>
                                </a:rPr>
                                <m:t>𝑖</m:t>
                              </m:r>
                            </m:sub>
                            <m:sup>
                              <m:sSup>
                                <m:sSupPr>
                                  <m:ctrlPr>
                                    <a:rPr lang="en-US" altLang="zh-CN" sz="2400" b="0" i="1" smtClean="0">
                                      <a:latin typeface="Cambria Math" panose="02040503050406030204" pitchFamily="18" charset="0"/>
                                    </a:rPr>
                                  </m:ctrlPr>
                                </m:sSupPr>
                                <m:e>
                                  <m:r>
                                    <a:rPr lang="en-US" altLang="zh-CN" sz="2400" b="0" i="1" smtClean="0">
                                      <a:latin typeface="Cambria Math" panose="02040503050406030204" pitchFamily="18" charset="0"/>
                                    </a:rPr>
                                    <m:t>𝑟</m:t>
                                  </m:r>
                                </m:e>
                                <m:sup>
                                  <m:r>
                                    <a:rPr lang="en-US" altLang="zh-CN" sz="2400" b="0" i="1" smtClean="0">
                                      <a:latin typeface="Cambria Math" panose="02040503050406030204" pitchFamily="18" charset="0"/>
                                    </a:rPr>
                                    <m:t>′</m:t>
                                  </m:r>
                                </m:sup>
                              </m:sSup>
                            </m:sup>
                          </m:sSubSup>
                        </m:e>
                      </m:nary>
                      <m:r>
                        <a:rPr lang="en-US" altLang="zh-CN" sz="2400" b="0" i="1" smtClean="0">
                          <a:latin typeface="Cambria Math" panose="02040503050406030204" pitchFamily="18" charset="0"/>
                        </a:rPr>
                        <m:t>−</m:t>
                      </m:r>
                      <m:nary>
                        <m:naryPr>
                          <m:chr m:val="∑"/>
                          <m:supHide m:val="on"/>
                          <m:ctrlPr>
                            <a:rPr lang="zh-CN" altLang="en-US" sz="2400" i="1">
                              <a:latin typeface="Cambria Math" panose="02040503050406030204" pitchFamily="18" charset="0"/>
                            </a:rPr>
                          </m:ctrlPr>
                        </m:naryPr>
                        <m:sub>
                          <m:r>
                            <m:rPr>
                              <m:brk m:alnAt="7"/>
                            </m:rPr>
                            <a:rPr lang="en-US" altLang="zh-CN" sz="2400" i="1">
                              <a:latin typeface="Cambria Math" panose="02040503050406030204" pitchFamily="18" charset="0"/>
                            </a:rPr>
                            <m:t>−</m:t>
                          </m:r>
                          <m:r>
                            <a:rPr lang="en-US" altLang="zh-CN" sz="2400" i="1">
                              <a:latin typeface="Cambria Math" panose="02040503050406030204" pitchFamily="18" charset="0"/>
                            </a:rPr>
                            <m:t>𝑛</m:t>
                          </m:r>
                        </m:sub>
                        <m:sup/>
                        <m:e>
                          <m:sSubSup>
                            <m:sSubSupPr>
                              <m:ctrlPr>
                                <a:rPr lang="en-US" altLang="zh-CN" sz="2400" i="1">
                                  <a:latin typeface="Cambria Math" panose="02040503050406030204" pitchFamily="18" charset="0"/>
                                </a:rPr>
                              </m:ctrlPr>
                            </m:sSubSupPr>
                            <m:e>
                              <m:r>
                                <a:rPr lang="en-US" altLang="zh-CN" sz="2400" i="1">
                                  <a:latin typeface="Cambria Math" panose="02040503050406030204" pitchFamily="18" charset="0"/>
                                </a:rPr>
                                <m:t>𝐹</m:t>
                              </m:r>
                            </m:e>
                            <m:sub>
                              <m:r>
                                <a:rPr lang="en-US" altLang="zh-CN" sz="2400" i="1">
                                  <a:latin typeface="Cambria Math" panose="02040503050406030204" pitchFamily="18" charset="0"/>
                                </a:rPr>
                                <m:t>𝑖</m:t>
                              </m:r>
                            </m:sub>
                            <m:sup>
                              <m:r>
                                <a:rPr lang="en-US" altLang="zh-CN" sz="2400" b="0" i="1" smtClean="0">
                                  <a:latin typeface="Cambria Math" panose="02040503050406030204" pitchFamily="18" charset="0"/>
                                </a:rPr>
                                <m:t>𝑟</m:t>
                              </m:r>
                            </m:sup>
                          </m:sSubSup>
                        </m:e>
                      </m:nary>
                      <m:r>
                        <a:rPr lang="en-US" altLang="zh-CN" sz="2400" b="0" i="1" smtClean="0">
                          <a:latin typeface="Cambria Math" panose="02040503050406030204" pitchFamily="18" charset="0"/>
                        </a:rPr>
                        <m:t>=</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𝐼</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sSubSup>
                        <m:sSubSupPr>
                          <m:ctrlPr>
                            <a:rPr lang="en-US" altLang="zh-CN" sz="2400" i="1">
                              <a:latin typeface="Cambria Math" panose="02040503050406030204" pitchFamily="18" charset="0"/>
                            </a:rPr>
                          </m:ctrlPr>
                        </m:sSubSupPr>
                        <m:e>
                          <m:r>
                            <a:rPr lang="en-US" altLang="zh-CN" sz="2400" i="1">
                              <a:latin typeface="Cambria Math" panose="02040503050406030204" pitchFamily="18" charset="0"/>
                            </a:rPr>
                            <m:t>𝐼</m:t>
                          </m:r>
                        </m:e>
                        <m:sub>
                          <m:r>
                            <a:rPr lang="en-US" altLang="zh-CN" sz="2400" i="1">
                              <a:latin typeface="Cambria Math" panose="02040503050406030204" pitchFamily="18" charset="0"/>
                            </a:rPr>
                            <m:t>𝑛</m:t>
                          </m:r>
                        </m:sub>
                        <m:sup>
                          <m:sSup>
                            <m:sSupPr>
                              <m:ctrlPr>
                                <a:rPr lang="en-US" altLang="zh-CN" sz="2400" b="0" i="1" smtClean="0">
                                  <a:latin typeface="Cambria Math" panose="02040503050406030204" pitchFamily="18" charset="0"/>
                                </a:rPr>
                              </m:ctrlPr>
                            </m:sSupPr>
                            <m:e>
                              <m:r>
                                <a:rPr lang="en-US" altLang="zh-CN" sz="2400" i="1">
                                  <a:latin typeface="Cambria Math" panose="02040503050406030204" pitchFamily="18" charset="0"/>
                                </a:rPr>
                                <m:t>𝑟</m:t>
                              </m:r>
                            </m:e>
                            <m:sup>
                              <m:r>
                                <a:rPr lang="en-US" altLang="zh-CN" sz="2400" b="0" i="1" smtClean="0">
                                  <a:latin typeface="Cambria Math" panose="02040503050406030204" pitchFamily="18" charset="0"/>
                                </a:rPr>
                                <m:t>′</m:t>
                              </m:r>
                            </m:sup>
                          </m:sSup>
                        </m:sup>
                      </m:sSubSup>
                    </m:oMath>
                  </m:oMathPara>
                </a14:m>
                <a:endParaRPr lang="zh-CN" altLang="en-US" sz="2400" dirty="0"/>
              </a:p>
            </p:txBody>
          </p:sp>
        </mc:Choice>
        <mc:Fallback xmlns="">
          <p:sp>
            <p:nvSpPr>
              <p:cNvPr id="10" name="文本框 9"/>
              <p:cNvSpPr txBox="1">
                <a:spLocks noRot="1" noChangeAspect="1" noMove="1" noResize="1" noEditPoints="1" noAdjustHandles="1" noChangeArrowheads="1" noChangeShapeType="1" noTextEdit="1"/>
              </p:cNvSpPr>
              <p:nvPr/>
            </p:nvSpPr>
            <p:spPr>
              <a:xfrm>
                <a:off x="3217269" y="5327717"/>
                <a:ext cx="3516797" cy="896207"/>
              </a:xfrm>
              <a:prstGeom prst="rect">
                <a:avLst/>
              </a:prstGeom>
              <a:blipFill rotWithShape="0">
                <a:blip r:embed="rId5"/>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19823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1"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Convergence of NE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24</a:t>
            </a:fld>
            <a:endParaRPr lang="en-US" sz="2800" dirty="0"/>
          </a:p>
        </p:txBody>
      </p:sp>
      <p:sp>
        <p:nvSpPr>
          <p:cNvPr id="6" name="内容占位符 2"/>
          <p:cNvSpPr txBox="1">
            <a:spLocks/>
          </p:cNvSpPr>
          <p:nvPr/>
        </p:nvSpPr>
        <p:spPr>
          <a:xfrm>
            <a:off x="677334" y="1674453"/>
            <a:ext cx="9421406" cy="14028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buNone/>
            </a:pPr>
            <a:r>
              <a:rPr lang="en-US" altLang="zh-CN" sz="2400" dirty="0" smtClean="0">
                <a:solidFill>
                  <a:schemeClr val="accent1"/>
                </a:solidFill>
                <a:latin typeface="Book Antiqua" panose="02040602050305030304" pitchFamily="18" charset="0"/>
              </a:rPr>
              <a:t>Theorem 1. </a:t>
            </a:r>
            <a:r>
              <a:rPr lang="en-US" altLang="zh-CN" sz="2400" i="1" dirty="0" smtClean="0">
                <a:solidFill>
                  <a:schemeClr val="tx1"/>
                </a:solidFill>
                <a:latin typeface="Book Antiqua" panose="02040602050305030304" pitchFamily="18" charset="0"/>
              </a:rPr>
              <a:t>In satisfaction game for graphical multi-resource allocation, FIP can be guaranteed under modified better reply.</a:t>
            </a:r>
          </a:p>
        </p:txBody>
      </p:sp>
      <p:sp>
        <p:nvSpPr>
          <p:cNvPr id="3" name="文本框 2"/>
          <p:cNvSpPr txBox="1"/>
          <p:nvPr/>
        </p:nvSpPr>
        <p:spPr>
          <a:xfrm>
            <a:off x="677334" y="2912625"/>
            <a:ext cx="1219705" cy="461665"/>
          </a:xfrm>
          <a:prstGeom prst="rect">
            <a:avLst/>
          </a:prstGeom>
          <a:noFill/>
        </p:spPr>
        <p:txBody>
          <a:bodyPr wrap="square" rtlCol="0">
            <a:spAutoFit/>
          </a:bodyPr>
          <a:lstStyle/>
          <a:p>
            <a:r>
              <a:rPr lang="en-US" altLang="zh-CN" sz="2400" dirty="0" smtClean="0"/>
              <a:t>Proof:</a:t>
            </a:r>
            <a:endParaRPr lang="zh-CN" altLang="en-US" sz="2400" dirty="0"/>
          </a:p>
        </p:txBody>
      </p:sp>
      <mc:AlternateContent xmlns:mc="http://schemas.openxmlformats.org/markup-compatibility/2006" xmlns:a14="http://schemas.microsoft.com/office/drawing/2010/main">
        <mc:Choice Requires="a14">
          <p:sp>
            <p:nvSpPr>
              <p:cNvPr id="9" name="文本框 8"/>
              <p:cNvSpPr txBox="1"/>
              <p:nvPr/>
            </p:nvSpPr>
            <p:spPr>
              <a:xfrm>
                <a:off x="1637731" y="3143457"/>
                <a:ext cx="4135272" cy="9885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l-GR" altLang="zh-CN" sz="2400" i="1" smtClean="0">
                          <a:latin typeface="Cambria Math" panose="02040503050406030204" pitchFamily="18" charset="0"/>
                          <a:ea typeface="Cambria Math" panose="02040503050406030204" pitchFamily="18" charset="0"/>
                        </a:rPr>
                        <m:t>Φ</m:t>
                      </m:r>
                      <m:d>
                        <m:dPr>
                          <m:ctrlPr>
                            <a:rPr lang="en-US" altLang="zh-CN" sz="2400" b="0" i="1" smtClean="0">
                              <a:latin typeface="Cambria Math" panose="02040503050406030204" pitchFamily="18" charset="0"/>
                              <a:ea typeface="Cambria Math" panose="02040503050406030204" pitchFamily="18" charset="0"/>
                            </a:rPr>
                          </m:ctrlPr>
                        </m:dPr>
                        <m:e>
                          <m:r>
                            <a:rPr lang="en-US" altLang="zh-CN" sz="2400" b="1" i="1" smtClean="0">
                              <a:latin typeface="Cambria Math" panose="02040503050406030204" pitchFamily="18" charset="0"/>
                              <a:ea typeface="Cambria Math" panose="02040503050406030204" pitchFamily="18" charset="0"/>
                            </a:rPr>
                            <m:t>𝑨</m:t>
                          </m:r>
                        </m:e>
                      </m:d>
                      <m:r>
                        <a:rPr lang="en-US" altLang="zh-CN" sz="2400" b="0" i="1" smtClean="0">
                          <a:latin typeface="Cambria Math" panose="02040503050406030204" pitchFamily="18" charset="0"/>
                          <a:ea typeface="Cambria Math" panose="02040503050406030204" pitchFamily="18" charset="0"/>
                        </a:rPr>
                        <m:t>=</m:t>
                      </m:r>
                      <m:nary>
                        <m:naryPr>
                          <m:chr m:val="∑"/>
                          <m:supHide m:val="on"/>
                          <m:ctrlPr>
                            <a:rPr lang="en-US" altLang="zh-CN" sz="2400" b="0" i="1" smtClean="0">
                              <a:latin typeface="Cambria Math" panose="02040503050406030204" pitchFamily="18" charset="0"/>
                              <a:ea typeface="Cambria Math" panose="02040503050406030204" pitchFamily="18" charset="0"/>
                            </a:rPr>
                          </m:ctrlPr>
                        </m:naryPr>
                        <m:sub>
                          <m:r>
                            <m:rPr>
                              <m:brk m:alnAt="7"/>
                            </m:rPr>
                            <a:rPr lang="en-US" altLang="zh-CN" sz="2400" b="0" i="1" smtClean="0">
                              <a:latin typeface="Cambria Math" panose="02040503050406030204" pitchFamily="18" charset="0"/>
                              <a:ea typeface="Cambria Math" panose="02040503050406030204" pitchFamily="18" charset="0"/>
                            </a:rPr>
                            <m:t>𝑛</m:t>
                          </m:r>
                        </m:sub>
                        <m:sup/>
                        <m:e>
                          <m:nary>
                            <m:naryPr>
                              <m:chr m:val="∑"/>
                              <m:supHide m:val="on"/>
                              <m:ctrlPr>
                                <a:rPr lang="en-US" altLang="zh-CN" sz="2400" i="1">
                                  <a:latin typeface="Cambria Math" panose="02040503050406030204" pitchFamily="18" charset="0"/>
                                  <a:ea typeface="Cambria Math" panose="02040503050406030204" pitchFamily="18" charset="0"/>
                                </a:rPr>
                              </m:ctrlPr>
                            </m:naryPr>
                            <m:sub>
                              <m:r>
                                <a:rPr lang="en-US" altLang="zh-CN" sz="2400" i="1">
                                  <a:latin typeface="Cambria Math" panose="02040503050406030204" pitchFamily="18" charset="0"/>
                                  <a:ea typeface="Cambria Math" panose="02040503050406030204" pitchFamily="18" charset="0"/>
                                </a:rPr>
                                <m:t>𝑟</m:t>
                              </m:r>
                            </m:sub>
                            <m:sup/>
                            <m:e>
                              <m:sSubSup>
                                <m:sSubSupPr>
                                  <m:ctrlPr>
                                    <a:rPr lang="en-US" altLang="zh-CN" sz="2400" i="1">
                                      <a:latin typeface="Cambria Math" panose="02040503050406030204" pitchFamily="18" charset="0"/>
                                      <a:ea typeface="Cambria Math" panose="02040503050406030204" pitchFamily="18" charset="0"/>
                                    </a:rPr>
                                  </m:ctrlPr>
                                </m:sSubSupPr>
                                <m:e>
                                  <m:r>
                                    <a:rPr lang="en-US" altLang="zh-CN" sz="2400" i="1">
                                      <a:latin typeface="Cambria Math" panose="02040503050406030204" pitchFamily="18" charset="0"/>
                                      <a:ea typeface="Cambria Math" panose="02040503050406030204" pitchFamily="18" charset="0"/>
                                    </a:rPr>
                                    <m:t>𝐹</m:t>
                                  </m:r>
                                </m:e>
                                <m:sub>
                                  <m:r>
                                    <a:rPr lang="en-US" altLang="zh-CN" sz="2400" i="1">
                                      <a:latin typeface="Cambria Math" panose="02040503050406030204" pitchFamily="18" charset="0"/>
                                      <a:ea typeface="Cambria Math" panose="02040503050406030204" pitchFamily="18" charset="0"/>
                                    </a:rPr>
                                    <m:t>𝑛</m:t>
                                  </m:r>
                                </m:sub>
                                <m:sup>
                                  <m:r>
                                    <a:rPr lang="en-US" altLang="zh-CN" sz="2400" i="1">
                                      <a:latin typeface="Cambria Math" panose="02040503050406030204" pitchFamily="18" charset="0"/>
                                      <a:ea typeface="Cambria Math" panose="02040503050406030204" pitchFamily="18" charset="0"/>
                                    </a:rPr>
                                    <m:t>𝑟</m:t>
                                  </m:r>
                                </m:sup>
                              </m:sSubSup>
                              <m:d>
                                <m:dPr>
                                  <m:ctrlPr>
                                    <a:rPr lang="en-US" altLang="zh-CN" sz="2400" i="1">
                                      <a:latin typeface="Cambria Math" panose="02040503050406030204" pitchFamily="18" charset="0"/>
                                      <a:ea typeface="Cambria Math" panose="02040503050406030204" pitchFamily="18" charset="0"/>
                                    </a:rPr>
                                  </m:ctrlPr>
                                </m:dPr>
                                <m:e>
                                  <m:sSub>
                                    <m:sSubPr>
                                      <m:ctrlPr>
                                        <a:rPr lang="en-US" altLang="zh-CN" sz="2400" i="1">
                                          <a:latin typeface="Cambria Math" panose="02040503050406030204" pitchFamily="18" charset="0"/>
                                          <a:ea typeface="Cambria Math" panose="02040503050406030204" pitchFamily="18" charset="0"/>
                                        </a:rPr>
                                      </m:ctrlPr>
                                    </m:sSubPr>
                                    <m:e>
                                      <m:r>
                                        <a:rPr lang="en-US" altLang="zh-CN" sz="2400" i="1">
                                          <a:latin typeface="Cambria Math" panose="02040503050406030204" pitchFamily="18" charset="0"/>
                                          <a:ea typeface="Cambria Math" panose="02040503050406030204" pitchFamily="18" charset="0"/>
                                        </a:rPr>
                                        <m:t>𝐴</m:t>
                                      </m:r>
                                    </m:e>
                                    <m:sub>
                                      <m:r>
                                        <a:rPr lang="en-US" altLang="zh-CN" sz="2400" i="1">
                                          <a:latin typeface="Cambria Math" panose="02040503050406030204" pitchFamily="18" charset="0"/>
                                          <a:ea typeface="Cambria Math" panose="02040503050406030204" pitchFamily="18" charset="0"/>
                                        </a:rPr>
                                        <m:t>𝑛</m:t>
                                      </m:r>
                                    </m:sub>
                                  </m:sSub>
                                  <m:r>
                                    <a:rPr lang="en-US" altLang="zh-CN" sz="2400" i="1">
                                      <a:latin typeface="Cambria Math" panose="02040503050406030204" pitchFamily="18" charset="0"/>
                                      <a:ea typeface="Cambria Math" panose="02040503050406030204" pitchFamily="18" charset="0"/>
                                    </a:rPr>
                                    <m:t>,</m:t>
                                  </m:r>
                                  <m:sSub>
                                    <m:sSubPr>
                                      <m:ctrlPr>
                                        <a:rPr lang="en-US" altLang="zh-CN" sz="2400" i="1">
                                          <a:latin typeface="Cambria Math" panose="02040503050406030204" pitchFamily="18" charset="0"/>
                                          <a:ea typeface="Cambria Math" panose="02040503050406030204" pitchFamily="18" charset="0"/>
                                        </a:rPr>
                                      </m:ctrlPr>
                                    </m:sSubPr>
                                    <m:e>
                                      <m:r>
                                        <a:rPr lang="en-US" altLang="zh-CN" sz="2400" i="1">
                                          <a:latin typeface="Cambria Math" panose="02040503050406030204" pitchFamily="18" charset="0"/>
                                          <a:ea typeface="Cambria Math" panose="02040503050406030204" pitchFamily="18" charset="0"/>
                                        </a:rPr>
                                        <m:t>𝐴</m:t>
                                      </m:r>
                                    </m:e>
                                    <m:sub>
                                      <m:r>
                                        <a:rPr lang="en-US" altLang="zh-CN" sz="2400" i="1">
                                          <a:latin typeface="Cambria Math" panose="02040503050406030204" pitchFamily="18" charset="0"/>
                                          <a:ea typeface="Cambria Math" panose="02040503050406030204" pitchFamily="18" charset="0"/>
                                        </a:rPr>
                                        <m:t>−</m:t>
                                      </m:r>
                                      <m:r>
                                        <a:rPr lang="en-US" altLang="zh-CN" sz="2400" i="1">
                                          <a:latin typeface="Cambria Math" panose="02040503050406030204" pitchFamily="18" charset="0"/>
                                          <a:ea typeface="Cambria Math" panose="02040503050406030204" pitchFamily="18" charset="0"/>
                                        </a:rPr>
                                        <m:t>𝑛</m:t>
                                      </m:r>
                                    </m:sub>
                                  </m:sSub>
                                </m:e>
                              </m:d>
                            </m:e>
                          </m:nary>
                        </m:e>
                      </m:nary>
                    </m:oMath>
                  </m:oMathPara>
                </a14:m>
                <a:endParaRPr lang="zh-CN" altLang="en-US" sz="2400" dirty="0"/>
              </a:p>
            </p:txBody>
          </p:sp>
        </mc:Choice>
        <mc:Fallback xmlns="">
          <p:sp>
            <p:nvSpPr>
              <p:cNvPr id="9" name="文本框 8"/>
              <p:cNvSpPr txBox="1">
                <a:spLocks noRot="1" noChangeAspect="1" noMove="1" noResize="1" noEditPoints="1" noAdjustHandles="1" noChangeArrowheads="1" noChangeShapeType="1" noTextEdit="1"/>
              </p:cNvSpPr>
              <p:nvPr/>
            </p:nvSpPr>
            <p:spPr>
              <a:xfrm>
                <a:off x="1637731" y="3143457"/>
                <a:ext cx="4135272" cy="988540"/>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文本框 11"/>
              <p:cNvSpPr txBox="1"/>
              <p:nvPr/>
            </p:nvSpPr>
            <p:spPr>
              <a:xfrm>
                <a:off x="6032311" y="3143457"/>
                <a:ext cx="3841116" cy="8238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sz="2400" i="1" smtClean="0">
                              <a:latin typeface="Cambria Math" panose="02040503050406030204" pitchFamily="18" charset="0"/>
                            </a:rPr>
                          </m:ctrlPr>
                        </m:sSubSupPr>
                        <m:e>
                          <m:r>
                            <a:rPr lang="en-US" altLang="zh-CN" sz="2400" b="0" i="1" smtClean="0">
                              <a:latin typeface="Cambria Math" panose="02040503050406030204" pitchFamily="18" charset="0"/>
                            </a:rPr>
                            <m:t>𝐹</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d>
                        <m:dPr>
                          <m:begChr m:val="{"/>
                          <m:endChr m:val=""/>
                          <m:ctrlPr>
                            <a:rPr lang="en-US" altLang="zh-CN" sz="2400" b="0" i="1" smtClean="0">
                              <a:latin typeface="Cambria Math" panose="02040503050406030204" pitchFamily="18" charset="0"/>
                            </a:rPr>
                          </m:ctrlPr>
                        </m:dPr>
                        <m:e>
                          <m:eqArr>
                            <m:eqArrPr>
                              <m:ctrlPr>
                                <a:rPr lang="en-US" altLang="zh-CN" sz="2400" b="0" i="1" smtClean="0">
                                  <a:latin typeface="Cambria Math" panose="02040503050406030204" pitchFamily="18" charset="0"/>
                                </a:rPr>
                              </m:ctrlPr>
                            </m:eqArrPr>
                            <m:e>
                              <m:r>
                                <a:rPr lang="en-US" altLang="zh-CN" sz="2400" b="0" i="1" smtClean="0">
                                  <a:latin typeface="Cambria Math" panose="02040503050406030204" pitchFamily="18" charset="0"/>
                                </a:rPr>
                                <m:t>2</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𝑇</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𝐼</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d>
                                <m:dPr>
                                  <m:ctrlPr>
                                    <a:rPr lang="en-US" altLang="zh-CN" sz="2400" b="0" i="1" smtClean="0">
                                      <a:latin typeface="Cambria Math" panose="02040503050406030204" pitchFamily="18" charset="0"/>
                                    </a:rPr>
                                  </m:ctrlPr>
                                </m:dPr>
                                <m:e>
                                  <m:r>
                                    <a:rPr lang="en-US" altLang="zh-CN" sz="2400" b="1" i="1" smtClean="0">
                                      <a:latin typeface="Cambria Math" panose="02040503050406030204" pitchFamily="18" charset="0"/>
                                    </a:rPr>
                                    <m:t>𝑨</m:t>
                                  </m:r>
                                </m:e>
                              </m:d>
                              <m:r>
                                <a:rPr lang="en-US" altLang="zh-CN" sz="2400" b="0" i="1" smtClean="0">
                                  <a:latin typeface="Cambria Math" panose="02040503050406030204" pitchFamily="18" charset="0"/>
                                </a:rPr>
                                <m:t>, </m:t>
                              </m:r>
                              <m:r>
                                <m:rPr>
                                  <m:sty m:val="p"/>
                                </m:rPr>
                                <a:rPr lang="en-US" altLang="zh-CN" sz="2400" b="0" i="0" smtClean="0">
                                  <a:latin typeface="Cambria Math" panose="02040503050406030204" pitchFamily="18" charset="0"/>
                                </a:rPr>
                                <m:t>if</m:t>
                              </m:r>
                              <m:r>
                                <a:rPr lang="en-US" altLang="zh-CN" sz="2400" b="0" i="1" smtClean="0">
                                  <a:latin typeface="Cambria Math" panose="02040503050406030204" pitchFamily="18" charset="0"/>
                                </a:rPr>
                                <m:t> </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=1</m:t>
                              </m:r>
                            </m:e>
                            <m:e>
                              <m:r>
                                <a:rPr lang="en-US" altLang="zh-CN" sz="2400" b="0" i="1" smtClean="0">
                                  <a:latin typeface="Cambria Math" panose="02040503050406030204" pitchFamily="18" charset="0"/>
                                </a:rPr>
                                <m:t>0,     </m:t>
                              </m:r>
                              <m:r>
                                <a:rPr lang="en-US" altLang="zh-CN" sz="2400" b="0" i="0" smtClean="0">
                                  <a:latin typeface="Cambria Math" panose="02040503050406030204" pitchFamily="18" charset="0"/>
                                </a:rPr>
                                <m:t>          </m:t>
                              </m:r>
                              <m:r>
                                <m:rPr>
                                  <m:sty m:val="p"/>
                                </m:rPr>
                                <a:rPr lang="en-US" altLang="zh-CN" sz="2400" b="0" i="0" smtClean="0">
                                  <a:latin typeface="Cambria Math" panose="02040503050406030204" pitchFamily="18" charset="0"/>
                                </a:rPr>
                                <m:t>if</m:t>
                              </m:r>
                              <m:r>
                                <a:rPr lang="en-US" altLang="zh-CN" sz="2400" b="0" i="1" smtClean="0">
                                  <a:latin typeface="Cambria Math" panose="02040503050406030204" pitchFamily="18" charset="0"/>
                                </a:rPr>
                                <m:t> </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=0</m:t>
                              </m:r>
                            </m:e>
                          </m:eqArr>
                        </m:e>
                      </m:d>
                    </m:oMath>
                  </m:oMathPara>
                </a14:m>
                <a:endParaRPr lang="zh-CN" altLang="en-US" sz="2400" dirty="0"/>
              </a:p>
            </p:txBody>
          </p:sp>
        </mc:Choice>
        <mc:Fallback xmlns="">
          <p:sp>
            <p:nvSpPr>
              <p:cNvPr id="12" name="文本框 11"/>
              <p:cNvSpPr txBox="1">
                <a:spLocks noRot="1" noChangeAspect="1" noMove="1" noResize="1" noEditPoints="1" noAdjustHandles="1" noChangeArrowheads="1" noChangeShapeType="1" noTextEdit="1"/>
              </p:cNvSpPr>
              <p:nvPr/>
            </p:nvSpPr>
            <p:spPr>
              <a:xfrm>
                <a:off x="6032311" y="3143457"/>
                <a:ext cx="3841116" cy="823815"/>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文本框 9"/>
              <p:cNvSpPr txBox="1"/>
              <p:nvPr/>
            </p:nvSpPr>
            <p:spPr>
              <a:xfrm>
                <a:off x="2027557" y="4340485"/>
                <a:ext cx="2284150" cy="7468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hr m:val="∑"/>
                          <m:supHide m:val="on"/>
                          <m:ctrlPr>
                            <a:rPr lang="zh-CN" altLang="en-US" sz="2000" i="1" smtClean="0">
                              <a:latin typeface="Cambria Math" panose="02040503050406030204" pitchFamily="18" charset="0"/>
                            </a:rPr>
                          </m:ctrlPr>
                        </m:naryPr>
                        <m:sub>
                          <m:r>
                            <m:rPr>
                              <m:brk m:alnAt="7"/>
                            </m:rPr>
                            <a:rPr lang="en-US" altLang="zh-CN" sz="2000" b="0" i="1" smtClean="0">
                              <a:latin typeface="Cambria Math" panose="02040503050406030204" pitchFamily="18" charset="0"/>
                            </a:rPr>
                            <m:t>𝑛</m:t>
                          </m:r>
                        </m:sub>
                        <m:sup/>
                        <m:e>
                          <m:sSubSup>
                            <m:sSubSupPr>
                              <m:ctrlPr>
                                <a:rPr lang="en-US" altLang="zh-CN" sz="2000" i="1" smtClean="0">
                                  <a:latin typeface="Cambria Math" panose="02040503050406030204" pitchFamily="18" charset="0"/>
                                </a:rPr>
                              </m:ctrlPr>
                            </m:sSubSupPr>
                            <m:e>
                              <m:r>
                                <a:rPr lang="en-US" altLang="zh-CN" sz="2000" b="0" i="1" smtClean="0">
                                  <a:latin typeface="Cambria Math" panose="02040503050406030204" pitchFamily="18" charset="0"/>
                                </a:rPr>
                                <m:t>𝐹</m:t>
                              </m:r>
                            </m:e>
                            <m:sub>
                              <m:r>
                                <a:rPr lang="en-US" altLang="zh-CN" sz="2000" b="0" i="1" smtClean="0">
                                  <a:latin typeface="Cambria Math" panose="02040503050406030204" pitchFamily="18" charset="0"/>
                                </a:rPr>
                                <m:t>𝑛</m:t>
                              </m:r>
                            </m:sub>
                            <m:sup>
                              <m:sSup>
                                <m:sSupPr>
                                  <m:ctrlPr>
                                    <a:rPr lang="en-US" altLang="zh-CN" sz="2000" b="0" i="1" smtClean="0">
                                      <a:latin typeface="Cambria Math" panose="02040503050406030204" pitchFamily="18" charset="0"/>
                                    </a:rPr>
                                  </m:ctrlPr>
                                </m:sSupPr>
                                <m:e>
                                  <m:r>
                                    <a:rPr lang="en-US" altLang="zh-CN" sz="2000" b="0" i="1" smtClean="0">
                                      <a:latin typeface="Cambria Math" panose="02040503050406030204" pitchFamily="18" charset="0"/>
                                    </a:rPr>
                                    <m:t>𝑟</m:t>
                                  </m:r>
                                </m:e>
                                <m:sup>
                                  <m:r>
                                    <a:rPr lang="en-US" altLang="zh-CN" sz="2000" b="0" i="1" smtClean="0">
                                      <a:latin typeface="Cambria Math" panose="02040503050406030204" pitchFamily="18" charset="0"/>
                                    </a:rPr>
                                    <m:t>′</m:t>
                                  </m:r>
                                </m:sup>
                              </m:sSup>
                            </m:sup>
                          </m:sSubSup>
                        </m:e>
                      </m:nary>
                      <m:r>
                        <a:rPr lang="en-US" altLang="zh-CN" sz="2000" b="0" i="1" smtClean="0">
                          <a:latin typeface="Cambria Math" panose="02040503050406030204" pitchFamily="18" charset="0"/>
                        </a:rPr>
                        <m:t>−</m:t>
                      </m:r>
                      <m:nary>
                        <m:naryPr>
                          <m:chr m:val="∑"/>
                          <m:supHide m:val="on"/>
                          <m:ctrlPr>
                            <a:rPr lang="zh-CN" altLang="en-US" sz="2000" i="1">
                              <a:latin typeface="Cambria Math" panose="02040503050406030204" pitchFamily="18" charset="0"/>
                            </a:rPr>
                          </m:ctrlPr>
                        </m:naryPr>
                        <m:sub>
                          <m:r>
                            <a:rPr lang="en-US" altLang="zh-CN" sz="2000" i="1">
                              <a:latin typeface="Cambria Math" panose="02040503050406030204" pitchFamily="18" charset="0"/>
                            </a:rPr>
                            <m:t>𝑛</m:t>
                          </m:r>
                        </m:sub>
                        <m:sup/>
                        <m:e>
                          <m:sSubSup>
                            <m:sSubSupPr>
                              <m:ctrlPr>
                                <a:rPr lang="en-US" altLang="zh-CN" sz="2000" i="1">
                                  <a:latin typeface="Cambria Math" panose="02040503050406030204" pitchFamily="18" charset="0"/>
                                </a:rPr>
                              </m:ctrlPr>
                            </m:sSubSupPr>
                            <m:e>
                              <m:r>
                                <a:rPr lang="en-US" altLang="zh-CN" sz="2000" i="1">
                                  <a:latin typeface="Cambria Math" panose="02040503050406030204" pitchFamily="18" charset="0"/>
                                </a:rPr>
                                <m:t>𝐹</m:t>
                              </m:r>
                            </m:e>
                            <m:sub>
                              <m:r>
                                <a:rPr lang="en-US" altLang="zh-CN" sz="2000" b="0" i="1" smtClean="0">
                                  <a:latin typeface="Cambria Math" panose="02040503050406030204" pitchFamily="18" charset="0"/>
                                </a:rPr>
                                <m:t>𝑛</m:t>
                              </m:r>
                            </m:sub>
                            <m:sup>
                              <m:r>
                                <a:rPr lang="en-US" altLang="zh-CN" sz="2000" b="0" i="1" smtClean="0">
                                  <a:latin typeface="Cambria Math" panose="02040503050406030204" pitchFamily="18" charset="0"/>
                                </a:rPr>
                                <m:t>𝑟</m:t>
                              </m:r>
                            </m:sup>
                          </m:sSubSup>
                        </m:e>
                      </m:nary>
                      <m:r>
                        <a:rPr lang="en-US" altLang="zh-CN" sz="2000" b="0" i="1" smtClean="0">
                          <a:latin typeface="Cambria Math" panose="02040503050406030204" pitchFamily="18" charset="0"/>
                          <a:ea typeface="Cambria Math" panose="02040503050406030204" pitchFamily="18" charset="0"/>
                        </a:rPr>
                        <m:t>≥2</m:t>
                      </m:r>
                    </m:oMath>
                  </m:oMathPara>
                </a14:m>
                <a:endParaRPr lang="zh-CN" altLang="en-US" sz="2000" dirty="0"/>
              </a:p>
            </p:txBody>
          </p:sp>
        </mc:Choice>
        <mc:Fallback xmlns="">
          <p:sp>
            <p:nvSpPr>
              <p:cNvPr id="10" name="文本框 9"/>
              <p:cNvSpPr txBox="1">
                <a:spLocks noRot="1" noChangeAspect="1" noMove="1" noResize="1" noEditPoints="1" noAdjustHandles="1" noChangeArrowheads="1" noChangeShapeType="1" noTextEdit="1"/>
              </p:cNvSpPr>
              <p:nvPr/>
            </p:nvSpPr>
            <p:spPr>
              <a:xfrm>
                <a:off x="2027557" y="4340485"/>
                <a:ext cx="2284150" cy="746871"/>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文本框 4"/>
              <p:cNvSpPr txBox="1"/>
              <p:nvPr/>
            </p:nvSpPr>
            <p:spPr>
              <a:xfrm>
                <a:off x="1397732" y="5295844"/>
                <a:ext cx="8701008" cy="400110"/>
              </a:xfrm>
              <a:prstGeom prst="rect">
                <a:avLst/>
              </a:prstGeom>
              <a:noFill/>
            </p:spPr>
            <p:txBody>
              <a:bodyPr wrap="square" rtlCol="0">
                <a:spAutoFit/>
              </a:bodyPr>
              <a:lstStyle/>
              <a:p>
                <a:r>
                  <a:rPr lang="en-US" altLang="zh-CN" sz="2000" dirty="0" smtClean="0"/>
                  <a:t>For a modified better reply by node n,</a:t>
                </a:r>
                <a:r>
                  <a:rPr lang="el-GR" altLang="zh-CN" sz="2000" dirty="0">
                    <a:ea typeface="Cambria Math" panose="02040503050406030204" pitchFamily="18" charset="0"/>
                  </a:rPr>
                  <a:t> </a:t>
                </a:r>
                <a14:m>
                  <m:oMath xmlns:m="http://schemas.openxmlformats.org/officeDocument/2006/math">
                    <m:r>
                      <m:rPr>
                        <m:sty m:val="p"/>
                      </m:rPr>
                      <a:rPr lang="el-GR" altLang="zh-CN" sz="2000" i="1">
                        <a:latin typeface="Cambria Math" panose="02040503050406030204" pitchFamily="18" charset="0"/>
                        <a:ea typeface="Cambria Math" panose="02040503050406030204" pitchFamily="18" charset="0"/>
                      </a:rPr>
                      <m:t>Φ</m:t>
                    </m:r>
                    <m:d>
                      <m:dPr>
                        <m:ctrlPr>
                          <a:rPr lang="en-US" altLang="zh-CN" sz="2000" i="1">
                            <a:latin typeface="Cambria Math" panose="02040503050406030204" pitchFamily="18" charset="0"/>
                            <a:ea typeface="Cambria Math" panose="02040503050406030204" pitchFamily="18" charset="0"/>
                          </a:rPr>
                        </m:ctrlPr>
                      </m:dPr>
                      <m:e>
                        <m:r>
                          <a:rPr lang="en-US" altLang="zh-CN" sz="2000" b="1" i="1">
                            <a:latin typeface="Cambria Math" panose="02040503050406030204" pitchFamily="18" charset="0"/>
                            <a:ea typeface="Cambria Math" panose="02040503050406030204" pitchFamily="18" charset="0"/>
                          </a:rPr>
                          <m:t>𝑨</m:t>
                        </m:r>
                      </m:e>
                    </m:d>
                  </m:oMath>
                </a14:m>
                <a:r>
                  <a:rPr lang="zh-CN" altLang="en-US" sz="2000" dirty="0" smtClean="0"/>
                  <a:t> </a:t>
                </a:r>
                <a:r>
                  <a:rPr lang="en-US" altLang="zh-CN" sz="2000" dirty="0" smtClean="0"/>
                  <a:t>will increase at least 2</a:t>
                </a:r>
                <a:endParaRPr lang="zh-CN" altLang="en-US" sz="2000" i="1" dirty="0"/>
              </a:p>
            </p:txBody>
          </p:sp>
        </mc:Choice>
        <mc:Fallback xmlns="">
          <p:sp>
            <p:nvSpPr>
              <p:cNvPr id="5" name="文本框 4"/>
              <p:cNvSpPr txBox="1">
                <a:spLocks noRot="1" noChangeAspect="1" noMove="1" noResize="1" noEditPoints="1" noAdjustHandles="1" noChangeArrowheads="1" noChangeShapeType="1" noTextEdit="1"/>
              </p:cNvSpPr>
              <p:nvPr/>
            </p:nvSpPr>
            <p:spPr>
              <a:xfrm>
                <a:off x="1397732" y="5295844"/>
                <a:ext cx="8701008" cy="400110"/>
              </a:xfrm>
              <a:prstGeom prst="rect">
                <a:avLst/>
              </a:prstGeom>
              <a:blipFill rotWithShape="0">
                <a:blip r:embed="rId6"/>
                <a:stretch>
                  <a:fillRect l="-700" t="-7692" b="-2923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176275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9" grpId="0"/>
      <p:bldP spid="12" grpId="0"/>
      <p:bldP spid="10"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Convergence of NE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25</a:t>
            </a:fld>
            <a:endParaRPr lang="en-US" sz="2800" dirty="0"/>
          </a:p>
        </p:txBody>
      </p:sp>
      <p:sp>
        <p:nvSpPr>
          <p:cNvPr id="6" name="内容占位符 2"/>
          <p:cNvSpPr txBox="1">
            <a:spLocks/>
          </p:cNvSpPr>
          <p:nvPr/>
        </p:nvSpPr>
        <p:spPr>
          <a:xfrm>
            <a:off x="677334" y="1674453"/>
            <a:ext cx="9421406" cy="14028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buNone/>
            </a:pPr>
            <a:r>
              <a:rPr lang="en-US" altLang="zh-CN" sz="2400" dirty="0" smtClean="0">
                <a:solidFill>
                  <a:schemeClr val="accent1"/>
                </a:solidFill>
                <a:latin typeface="Book Antiqua" panose="02040602050305030304" pitchFamily="18" charset="0"/>
              </a:rPr>
              <a:t>Theorem 1. </a:t>
            </a:r>
            <a:r>
              <a:rPr lang="en-US" altLang="zh-CN" sz="2400" i="1" dirty="0" smtClean="0">
                <a:solidFill>
                  <a:schemeClr val="tx1"/>
                </a:solidFill>
                <a:latin typeface="Book Antiqua" panose="02040602050305030304" pitchFamily="18" charset="0"/>
              </a:rPr>
              <a:t>In satisfaction game for graphical multi-resource allocation, FIP can be guaranteed under modified better reply.</a:t>
            </a:r>
          </a:p>
        </p:txBody>
      </p:sp>
      <p:sp>
        <p:nvSpPr>
          <p:cNvPr id="3" name="文本框 2"/>
          <p:cNvSpPr txBox="1"/>
          <p:nvPr/>
        </p:nvSpPr>
        <p:spPr>
          <a:xfrm>
            <a:off x="677334" y="2912625"/>
            <a:ext cx="1219705" cy="461665"/>
          </a:xfrm>
          <a:prstGeom prst="rect">
            <a:avLst/>
          </a:prstGeom>
          <a:noFill/>
        </p:spPr>
        <p:txBody>
          <a:bodyPr wrap="square" rtlCol="0">
            <a:spAutoFit/>
          </a:bodyPr>
          <a:lstStyle/>
          <a:p>
            <a:r>
              <a:rPr lang="en-US" altLang="zh-CN" sz="2400" dirty="0" smtClean="0"/>
              <a:t>Proof:</a:t>
            </a:r>
            <a:endParaRPr lang="zh-CN" altLang="en-US" sz="2400" dirty="0"/>
          </a:p>
        </p:txBody>
      </p:sp>
      <mc:AlternateContent xmlns:mc="http://schemas.openxmlformats.org/markup-compatibility/2006" xmlns:a14="http://schemas.microsoft.com/office/drawing/2010/main">
        <mc:Choice Requires="a14">
          <p:sp>
            <p:nvSpPr>
              <p:cNvPr id="9" name="文本框 8"/>
              <p:cNvSpPr txBox="1"/>
              <p:nvPr/>
            </p:nvSpPr>
            <p:spPr>
              <a:xfrm>
                <a:off x="1637731" y="3143457"/>
                <a:ext cx="4135272" cy="9885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l-GR" altLang="zh-CN" sz="2400" i="1" smtClean="0">
                          <a:latin typeface="Cambria Math" panose="02040503050406030204" pitchFamily="18" charset="0"/>
                          <a:ea typeface="Cambria Math" panose="02040503050406030204" pitchFamily="18" charset="0"/>
                        </a:rPr>
                        <m:t>Φ</m:t>
                      </m:r>
                      <m:d>
                        <m:dPr>
                          <m:ctrlPr>
                            <a:rPr lang="en-US" altLang="zh-CN" sz="2400" b="0" i="1" smtClean="0">
                              <a:latin typeface="Cambria Math" panose="02040503050406030204" pitchFamily="18" charset="0"/>
                              <a:ea typeface="Cambria Math" panose="02040503050406030204" pitchFamily="18" charset="0"/>
                            </a:rPr>
                          </m:ctrlPr>
                        </m:dPr>
                        <m:e>
                          <m:r>
                            <a:rPr lang="en-US" altLang="zh-CN" sz="2400" b="1" i="1" smtClean="0">
                              <a:latin typeface="Cambria Math" panose="02040503050406030204" pitchFamily="18" charset="0"/>
                              <a:ea typeface="Cambria Math" panose="02040503050406030204" pitchFamily="18" charset="0"/>
                            </a:rPr>
                            <m:t>𝑨</m:t>
                          </m:r>
                        </m:e>
                      </m:d>
                      <m:r>
                        <a:rPr lang="en-US" altLang="zh-CN" sz="2400" b="0" i="1" smtClean="0">
                          <a:latin typeface="Cambria Math" panose="02040503050406030204" pitchFamily="18" charset="0"/>
                          <a:ea typeface="Cambria Math" panose="02040503050406030204" pitchFamily="18" charset="0"/>
                        </a:rPr>
                        <m:t>=</m:t>
                      </m:r>
                      <m:nary>
                        <m:naryPr>
                          <m:chr m:val="∑"/>
                          <m:supHide m:val="on"/>
                          <m:ctrlPr>
                            <a:rPr lang="en-US" altLang="zh-CN" sz="2400" b="0" i="1" smtClean="0">
                              <a:latin typeface="Cambria Math" panose="02040503050406030204" pitchFamily="18" charset="0"/>
                              <a:ea typeface="Cambria Math" panose="02040503050406030204" pitchFamily="18" charset="0"/>
                            </a:rPr>
                          </m:ctrlPr>
                        </m:naryPr>
                        <m:sub>
                          <m:r>
                            <m:rPr>
                              <m:brk m:alnAt="7"/>
                            </m:rPr>
                            <a:rPr lang="en-US" altLang="zh-CN" sz="2400" b="0" i="1" smtClean="0">
                              <a:latin typeface="Cambria Math" panose="02040503050406030204" pitchFamily="18" charset="0"/>
                              <a:ea typeface="Cambria Math" panose="02040503050406030204" pitchFamily="18" charset="0"/>
                            </a:rPr>
                            <m:t>𝑛</m:t>
                          </m:r>
                        </m:sub>
                        <m:sup/>
                        <m:e>
                          <m:nary>
                            <m:naryPr>
                              <m:chr m:val="∑"/>
                              <m:supHide m:val="on"/>
                              <m:ctrlPr>
                                <a:rPr lang="en-US" altLang="zh-CN" sz="2400" i="1">
                                  <a:latin typeface="Cambria Math" panose="02040503050406030204" pitchFamily="18" charset="0"/>
                                  <a:ea typeface="Cambria Math" panose="02040503050406030204" pitchFamily="18" charset="0"/>
                                </a:rPr>
                              </m:ctrlPr>
                            </m:naryPr>
                            <m:sub>
                              <m:r>
                                <a:rPr lang="en-US" altLang="zh-CN" sz="2400" i="1">
                                  <a:latin typeface="Cambria Math" panose="02040503050406030204" pitchFamily="18" charset="0"/>
                                  <a:ea typeface="Cambria Math" panose="02040503050406030204" pitchFamily="18" charset="0"/>
                                </a:rPr>
                                <m:t>𝑟</m:t>
                              </m:r>
                            </m:sub>
                            <m:sup/>
                            <m:e>
                              <m:sSubSup>
                                <m:sSubSupPr>
                                  <m:ctrlPr>
                                    <a:rPr lang="en-US" altLang="zh-CN" sz="2400" i="1">
                                      <a:latin typeface="Cambria Math" panose="02040503050406030204" pitchFamily="18" charset="0"/>
                                      <a:ea typeface="Cambria Math" panose="02040503050406030204" pitchFamily="18" charset="0"/>
                                    </a:rPr>
                                  </m:ctrlPr>
                                </m:sSubSupPr>
                                <m:e>
                                  <m:r>
                                    <a:rPr lang="en-US" altLang="zh-CN" sz="2400" i="1">
                                      <a:latin typeface="Cambria Math" panose="02040503050406030204" pitchFamily="18" charset="0"/>
                                      <a:ea typeface="Cambria Math" panose="02040503050406030204" pitchFamily="18" charset="0"/>
                                    </a:rPr>
                                    <m:t>𝐹</m:t>
                                  </m:r>
                                </m:e>
                                <m:sub>
                                  <m:r>
                                    <a:rPr lang="en-US" altLang="zh-CN" sz="2400" i="1">
                                      <a:latin typeface="Cambria Math" panose="02040503050406030204" pitchFamily="18" charset="0"/>
                                      <a:ea typeface="Cambria Math" panose="02040503050406030204" pitchFamily="18" charset="0"/>
                                    </a:rPr>
                                    <m:t>𝑛</m:t>
                                  </m:r>
                                </m:sub>
                                <m:sup>
                                  <m:r>
                                    <a:rPr lang="en-US" altLang="zh-CN" sz="2400" i="1">
                                      <a:latin typeface="Cambria Math" panose="02040503050406030204" pitchFamily="18" charset="0"/>
                                      <a:ea typeface="Cambria Math" panose="02040503050406030204" pitchFamily="18" charset="0"/>
                                    </a:rPr>
                                    <m:t>𝑟</m:t>
                                  </m:r>
                                </m:sup>
                              </m:sSubSup>
                              <m:d>
                                <m:dPr>
                                  <m:ctrlPr>
                                    <a:rPr lang="en-US" altLang="zh-CN" sz="2400" i="1">
                                      <a:latin typeface="Cambria Math" panose="02040503050406030204" pitchFamily="18" charset="0"/>
                                      <a:ea typeface="Cambria Math" panose="02040503050406030204" pitchFamily="18" charset="0"/>
                                    </a:rPr>
                                  </m:ctrlPr>
                                </m:dPr>
                                <m:e>
                                  <m:sSub>
                                    <m:sSubPr>
                                      <m:ctrlPr>
                                        <a:rPr lang="en-US" altLang="zh-CN" sz="2400" i="1">
                                          <a:latin typeface="Cambria Math" panose="02040503050406030204" pitchFamily="18" charset="0"/>
                                          <a:ea typeface="Cambria Math" panose="02040503050406030204" pitchFamily="18" charset="0"/>
                                        </a:rPr>
                                      </m:ctrlPr>
                                    </m:sSubPr>
                                    <m:e>
                                      <m:r>
                                        <a:rPr lang="en-US" altLang="zh-CN" sz="2400" i="1">
                                          <a:latin typeface="Cambria Math" panose="02040503050406030204" pitchFamily="18" charset="0"/>
                                          <a:ea typeface="Cambria Math" panose="02040503050406030204" pitchFamily="18" charset="0"/>
                                        </a:rPr>
                                        <m:t>𝐴</m:t>
                                      </m:r>
                                    </m:e>
                                    <m:sub>
                                      <m:r>
                                        <a:rPr lang="en-US" altLang="zh-CN" sz="2400" i="1">
                                          <a:latin typeface="Cambria Math" panose="02040503050406030204" pitchFamily="18" charset="0"/>
                                          <a:ea typeface="Cambria Math" panose="02040503050406030204" pitchFamily="18" charset="0"/>
                                        </a:rPr>
                                        <m:t>𝑛</m:t>
                                      </m:r>
                                    </m:sub>
                                  </m:sSub>
                                  <m:r>
                                    <a:rPr lang="en-US" altLang="zh-CN" sz="2400" i="1">
                                      <a:latin typeface="Cambria Math" panose="02040503050406030204" pitchFamily="18" charset="0"/>
                                      <a:ea typeface="Cambria Math" panose="02040503050406030204" pitchFamily="18" charset="0"/>
                                    </a:rPr>
                                    <m:t>,</m:t>
                                  </m:r>
                                  <m:sSub>
                                    <m:sSubPr>
                                      <m:ctrlPr>
                                        <a:rPr lang="en-US" altLang="zh-CN" sz="2400" i="1">
                                          <a:latin typeface="Cambria Math" panose="02040503050406030204" pitchFamily="18" charset="0"/>
                                          <a:ea typeface="Cambria Math" panose="02040503050406030204" pitchFamily="18" charset="0"/>
                                        </a:rPr>
                                      </m:ctrlPr>
                                    </m:sSubPr>
                                    <m:e>
                                      <m:r>
                                        <a:rPr lang="en-US" altLang="zh-CN" sz="2400" i="1">
                                          <a:latin typeface="Cambria Math" panose="02040503050406030204" pitchFamily="18" charset="0"/>
                                          <a:ea typeface="Cambria Math" panose="02040503050406030204" pitchFamily="18" charset="0"/>
                                        </a:rPr>
                                        <m:t>𝐴</m:t>
                                      </m:r>
                                    </m:e>
                                    <m:sub>
                                      <m:r>
                                        <a:rPr lang="en-US" altLang="zh-CN" sz="2400" i="1">
                                          <a:latin typeface="Cambria Math" panose="02040503050406030204" pitchFamily="18" charset="0"/>
                                          <a:ea typeface="Cambria Math" panose="02040503050406030204" pitchFamily="18" charset="0"/>
                                        </a:rPr>
                                        <m:t>−</m:t>
                                      </m:r>
                                      <m:r>
                                        <a:rPr lang="en-US" altLang="zh-CN" sz="2400" i="1">
                                          <a:latin typeface="Cambria Math" panose="02040503050406030204" pitchFamily="18" charset="0"/>
                                          <a:ea typeface="Cambria Math" panose="02040503050406030204" pitchFamily="18" charset="0"/>
                                        </a:rPr>
                                        <m:t>𝑛</m:t>
                                      </m:r>
                                    </m:sub>
                                  </m:sSub>
                                </m:e>
                              </m:d>
                            </m:e>
                          </m:nary>
                        </m:e>
                      </m:nary>
                    </m:oMath>
                  </m:oMathPara>
                </a14:m>
                <a:endParaRPr lang="zh-CN" altLang="en-US" sz="2400" dirty="0"/>
              </a:p>
            </p:txBody>
          </p:sp>
        </mc:Choice>
        <mc:Fallback xmlns="">
          <p:sp>
            <p:nvSpPr>
              <p:cNvPr id="9" name="文本框 8"/>
              <p:cNvSpPr txBox="1">
                <a:spLocks noRot="1" noChangeAspect="1" noMove="1" noResize="1" noEditPoints="1" noAdjustHandles="1" noChangeArrowheads="1" noChangeShapeType="1" noTextEdit="1"/>
              </p:cNvSpPr>
              <p:nvPr/>
            </p:nvSpPr>
            <p:spPr>
              <a:xfrm>
                <a:off x="1637731" y="3143457"/>
                <a:ext cx="4135272" cy="988540"/>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文本框 11"/>
              <p:cNvSpPr txBox="1"/>
              <p:nvPr/>
            </p:nvSpPr>
            <p:spPr>
              <a:xfrm>
                <a:off x="6032311" y="3143457"/>
                <a:ext cx="3841116" cy="8238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altLang="zh-CN" sz="2400" i="1" smtClean="0">
                              <a:latin typeface="Cambria Math" panose="02040503050406030204" pitchFamily="18" charset="0"/>
                            </a:rPr>
                          </m:ctrlPr>
                        </m:sSubSupPr>
                        <m:e>
                          <m:r>
                            <a:rPr lang="en-US" altLang="zh-CN" sz="2400" b="0" i="1" smtClean="0">
                              <a:latin typeface="Cambria Math" panose="02040503050406030204" pitchFamily="18" charset="0"/>
                            </a:rPr>
                            <m:t>𝐹</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d>
                        <m:dPr>
                          <m:begChr m:val="{"/>
                          <m:endChr m:val=""/>
                          <m:ctrlPr>
                            <a:rPr lang="en-US" altLang="zh-CN" sz="2400" b="0" i="1" smtClean="0">
                              <a:latin typeface="Cambria Math" panose="02040503050406030204" pitchFamily="18" charset="0"/>
                            </a:rPr>
                          </m:ctrlPr>
                        </m:dPr>
                        <m:e>
                          <m:eqArr>
                            <m:eqArrPr>
                              <m:ctrlPr>
                                <a:rPr lang="en-US" altLang="zh-CN" sz="2400" b="0" i="1" smtClean="0">
                                  <a:latin typeface="Cambria Math" panose="02040503050406030204" pitchFamily="18" charset="0"/>
                                </a:rPr>
                              </m:ctrlPr>
                            </m:eqArrPr>
                            <m:e>
                              <m:r>
                                <a:rPr lang="en-US" altLang="zh-CN" sz="2400" b="0" i="1" smtClean="0">
                                  <a:latin typeface="Cambria Math" panose="02040503050406030204" pitchFamily="18" charset="0"/>
                                </a:rPr>
                                <m:t>2</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𝑇</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𝐼</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d>
                                <m:dPr>
                                  <m:ctrlPr>
                                    <a:rPr lang="en-US" altLang="zh-CN" sz="2400" b="0" i="1" smtClean="0">
                                      <a:latin typeface="Cambria Math" panose="02040503050406030204" pitchFamily="18" charset="0"/>
                                    </a:rPr>
                                  </m:ctrlPr>
                                </m:dPr>
                                <m:e>
                                  <m:r>
                                    <a:rPr lang="en-US" altLang="zh-CN" sz="2400" b="1" i="1" smtClean="0">
                                      <a:latin typeface="Cambria Math" panose="02040503050406030204" pitchFamily="18" charset="0"/>
                                    </a:rPr>
                                    <m:t>𝑨</m:t>
                                  </m:r>
                                </m:e>
                              </m:d>
                              <m:r>
                                <a:rPr lang="en-US" altLang="zh-CN" sz="2400" b="0" i="1" smtClean="0">
                                  <a:latin typeface="Cambria Math" panose="02040503050406030204" pitchFamily="18" charset="0"/>
                                </a:rPr>
                                <m:t>, </m:t>
                              </m:r>
                              <m:r>
                                <m:rPr>
                                  <m:sty m:val="p"/>
                                </m:rPr>
                                <a:rPr lang="en-US" altLang="zh-CN" sz="2400" b="0" i="0" smtClean="0">
                                  <a:latin typeface="Cambria Math" panose="02040503050406030204" pitchFamily="18" charset="0"/>
                                </a:rPr>
                                <m:t>if</m:t>
                              </m:r>
                              <m:r>
                                <a:rPr lang="en-US" altLang="zh-CN" sz="2400" b="0" i="1" smtClean="0">
                                  <a:latin typeface="Cambria Math" panose="02040503050406030204" pitchFamily="18" charset="0"/>
                                </a:rPr>
                                <m:t> </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=1</m:t>
                              </m:r>
                            </m:e>
                            <m:e>
                              <m:r>
                                <a:rPr lang="en-US" altLang="zh-CN" sz="2400" b="0" i="1" smtClean="0">
                                  <a:latin typeface="Cambria Math" panose="02040503050406030204" pitchFamily="18" charset="0"/>
                                </a:rPr>
                                <m:t>0,     </m:t>
                              </m:r>
                              <m:r>
                                <a:rPr lang="en-US" altLang="zh-CN" sz="2400" b="0" i="0" smtClean="0">
                                  <a:latin typeface="Cambria Math" panose="02040503050406030204" pitchFamily="18" charset="0"/>
                                </a:rPr>
                                <m:t>          </m:t>
                              </m:r>
                              <m:r>
                                <m:rPr>
                                  <m:sty m:val="p"/>
                                </m:rPr>
                                <a:rPr lang="en-US" altLang="zh-CN" sz="2400" b="0" i="0" smtClean="0">
                                  <a:latin typeface="Cambria Math" panose="02040503050406030204" pitchFamily="18" charset="0"/>
                                </a:rPr>
                                <m:t>if</m:t>
                              </m:r>
                              <m:r>
                                <a:rPr lang="en-US" altLang="zh-CN" sz="2400" b="0" i="1" smtClean="0">
                                  <a:latin typeface="Cambria Math" panose="02040503050406030204" pitchFamily="18" charset="0"/>
                                </a:rPr>
                                <m:t> </m:t>
                              </m:r>
                              <m:sSubSup>
                                <m:sSubSupPr>
                                  <m:ctrlPr>
                                    <a:rPr lang="en-US" altLang="zh-CN" sz="2400" b="0" i="1" smtClean="0">
                                      <a:latin typeface="Cambria Math" panose="02040503050406030204" pitchFamily="18" charset="0"/>
                                    </a:rPr>
                                  </m:ctrlPr>
                                </m:sSubSupPr>
                                <m:e>
                                  <m:r>
                                    <a:rPr lang="en-US" altLang="zh-CN" sz="2400" b="0" i="1" smtClean="0">
                                      <a:latin typeface="Cambria Math" panose="02040503050406030204" pitchFamily="18" charset="0"/>
                                    </a:rPr>
                                    <m:t>𝑎</m:t>
                                  </m:r>
                                </m:e>
                                <m:sub>
                                  <m:r>
                                    <a:rPr lang="en-US" altLang="zh-CN" sz="2400" b="0" i="1" smtClean="0">
                                      <a:latin typeface="Cambria Math" panose="02040503050406030204" pitchFamily="18" charset="0"/>
                                    </a:rPr>
                                    <m:t>𝑛</m:t>
                                  </m:r>
                                </m:sub>
                                <m:sup>
                                  <m:r>
                                    <a:rPr lang="en-US" altLang="zh-CN" sz="2400" b="0" i="1" smtClean="0">
                                      <a:latin typeface="Cambria Math" panose="02040503050406030204" pitchFamily="18" charset="0"/>
                                    </a:rPr>
                                    <m:t>𝑟</m:t>
                                  </m:r>
                                </m:sup>
                              </m:sSubSup>
                              <m:r>
                                <a:rPr lang="en-US" altLang="zh-CN" sz="2400" b="0" i="1" smtClean="0">
                                  <a:latin typeface="Cambria Math" panose="02040503050406030204" pitchFamily="18" charset="0"/>
                                </a:rPr>
                                <m:t>=0</m:t>
                              </m:r>
                            </m:e>
                          </m:eqArr>
                        </m:e>
                      </m:d>
                    </m:oMath>
                  </m:oMathPara>
                </a14:m>
                <a:endParaRPr lang="zh-CN" altLang="en-US" sz="2400" dirty="0"/>
              </a:p>
            </p:txBody>
          </p:sp>
        </mc:Choice>
        <mc:Fallback xmlns="">
          <p:sp>
            <p:nvSpPr>
              <p:cNvPr id="12" name="文本框 11"/>
              <p:cNvSpPr txBox="1">
                <a:spLocks noRot="1" noChangeAspect="1" noMove="1" noResize="1" noEditPoints="1" noAdjustHandles="1" noChangeArrowheads="1" noChangeShapeType="1" noTextEdit="1"/>
              </p:cNvSpPr>
              <p:nvPr/>
            </p:nvSpPr>
            <p:spPr>
              <a:xfrm>
                <a:off x="6032311" y="3143457"/>
                <a:ext cx="3841116" cy="823815"/>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文本框 6"/>
              <p:cNvSpPr txBox="1"/>
              <p:nvPr/>
            </p:nvSpPr>
            <p:spPr>
              <a:xfrm>
                <a:off x="1492133" y="4350497"/>
                <a:ext cx="442646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𝑁</m:t>
                      </m:r>
                      <m:r>
                        <a:rPr lang="en-US" altLang="zh-CN" sz="2400" b="0" i="1" smtClean="0">
                          <a:latin typeface="Cambria Math" panose="02040503050406030204" pitchFamily="18" charset="0"/>
                          <a:ea typeface="Cambria Math" panose="02040503050406030204" pitchFamily="18" charset="0"/>
                        </a:rPr>
                        <m:t>≤−</m:t>
                      </m:r>
                      <m:sSubSup>
                        <m:sSubSupPr>
                          <m:ctrlPr>
                            <a:rPr lang="en-US" altLang="zh-CN" sz="2400" b="0" i="1" smtClean="0">
                              <a:latin typeface="Cambria Math" panose="02040503050406030204" pitchFamily="18" charset="0"/>
                              <a:ea typeface="Cambria Math" panose="02040503050406030204" pitchFamily="18" charset="0"/>
                            </a:rPr>
                          </m:ctrlPr>
                        </m:sSubSupPr>
                        <m:e>
                          <m:r>
                            <a:rPr lang="en-US" altLang="zh-CN" sz="2400" b="0" i="1" smtClean="0">
                              <a:latin typeface="Cambria Math" panose="02040503050406030204" pitchFamily="18" charset="0"/>
                              <a:ea typeface="Cambria Math" panose="02040503050406030204" pitchFamily="18" charset="0"/>
                            </a:rPr>
                            <m:t>𝐼</m:t>
                          </m:r>
                        </m:e>
                        <m:sub>
                          <m:r>
                            <a:rPr lang="en-US" altLang="zh-CN" sz="2400" b="0" i="1" smtClean="0">
                              <a:latin typeface="Cambria Math" panose="02040503050406030204" pitchFamily="18" charset="0"/>
                              <a:ea typeface="Cambria Math" panose="02040503050406030204" pitchFamily="18" charset="0"/>
                            </a:rPr>
                            <m:t>𝑛</m:t>
                          </m:r>
                        </m:sub>
                        <m:sup>
                          <m:r>
                            <a:rPr lang="en-US" altLang="zh-CN" sz="2400" b="0" i="1" smtClean="0">
                              <a:latin typeface="Cambria Math" panose="02040503050406030204" pitchFamily="18" charset="0"/>
                              <a:ea typeface="Cambria Math" panose="02040503050406030204" pitchFamily="18" charset="0"/>
                            </a:rPr>
                            <m:t>𝑟</m:t>
                          </m:r>
                        </m:sup>
                      </m:sSubSup>
                      <m:r>
                        <a:rPr lang="en-US" altLang="zh-CN" sz="2400" b="0" i="1" smtClean="0">
                          <a:latin typeface="Cambria Math" panose="02040503050406030204" pitchFamily="18" charset="0"/>
                          <a:ea typeface="Cambria Math" panose="02040503050406030204" pitchFamily="18" charset="0"/>
                        </a:rPr>
                        <m:t>&lt;</m:t>
                      </m:r>
                      <m:sSubSup>
                        <m:sSubSupPr>
                          <m:ctrlPr>
                            <a:rPr lang="en-US" altLang="zh-CN" sz="2400" b="0" i="1" smtClean="0">
                              <a:latin typeface="Cambria Math" panose="02040503050406030204" pitchFamily="18" charset="0"/>
                              <a:ea typeface="Cambria Math" panose="02040503050406030204" pitchFamily="18" charset="0"/>
                            </a:rPr>
                          </m:ctrlPr>
                        </m:sSubSupPr>
                        <m:e>
                          <m:r>
                            <a:rPr lang="en-US" altLang="zh-CN" sz="2400" b="0" i="1" smtClean="0">
                              <a:latin typeface="Cambria Math" panose="02040503050406030204" pitchFamily="18" charset="0"/>
                              <a:ea typeface="Cambria Math" panose="02040503050406030204" pitchFamily="18" charset="0"/>
                            </a:rPr>
                            <m:t>𝐹</m:t>
                          </m:r>
                        </m:e>
                        <m:sub>
                          <m:r>
                            <a:rPr lang="en-US" altLang="zh-CN" sz="2400" b="0" i="1" smtClean="0">
                              <a:latin typeface="Cambria Math" panose="02040503050406030204" pitchFamily="18" charset="0"/>
                              <a:ea typeface="Cambria Math" panose="02040503050406030204" pitchFamily="18" charset="0"/>
                            </a:rPr>
                            <m:t>𝑛</m:t>
                          </m:r>
                        </m:sub>
                        <m:sup>
                          <m:r>
                            <a:rPr lang="en-US" altLang="zh-CN" sz="2400" b="0" i="1" smtClean="0">
                              <a:latin typeface="Cambria Math" panose="02040503050406030204" pitchFamily="18" charset="0"/>
                              <a:ea typeface="Cambria Math" panose="02040503050406030204" pitchFamily="18" charset="0"/>
                            </a:rPr>
                            <m:t>𝑟</m:t>
                          </m:r>
                        </m:sup>
                      </m:sSubSup>
                      <m:r>
                        <a:rPr lang="en-US" altLang="zh-CN" sz="2400" b="0" i="1" smtClean="0">
                          <a:latin typeface="Cambria Math" panose="02040503050406030204" pitchFamily="18" charset="0"/>
                          <a:ea typeface="Cambria Math" panose="02040503050406030204" pitchFamily="18" charset="0"/>
                        </a:rPr>
                        <m:t>≤2</m:t>
                      </m:r>
                      <m:sSubSup>
                        <m:sSubSupPr>
                          <m:ctrlPr>
                            <a:rPr lang="en-US" altLang="zh-CN" sz="2400" b="0" i="1" smtClean="0">
                              <a:latin typeface="Cambria Math" panose="02040503050406030204" pitchFamily="18" charset="0"/>
                              <a:ea typeface="Cambria Math" panose="02040503050406030204" pitchFamily="18" charset="0"/>
                            </a:rPr>
                          </m:ctrlPr>
                        </m:sSubSupPr>
                        <m:e>
                          <m:r>
                            <a:rPr lang="en-US" altLang="zh-CN" sz="2400" b="0" i="1" smtClean="0">
                              <a:latin typeface="Cambria Math" panose="02040503050406030204" pitchFamily="18" charset="0"/>
                              <a:ea typeface="Cambria Math" panose="02040503050406030204" pitchFamily="18" charset="0"/>
                            </a:rPr>
                            <m:t>𝑇</m:t>
                          </m:r>
                        </m:e>
                        <m:sub>
                          <m:r>
                            <a:rPr lang="en-US" altLang="zh-CN" sz="2400" b="0" i="1" smtClean="0">
                              <a:latin typeface="Cambria Math" panose="02040503050406030204" pitchFamily="18" charset="0"/>
                              <a:ea typeface="Cambria Math" panose="02040503050406030204" pitchFamily="18" charset="0"/>
                            </a:rPr>
                            <m:t>𝑛</m:t>
                          </m:r>
                        </m:sub>
                        <m:sup>
                          <m:r>
                            <a:rPr lang="en-US" altLang="zh-CN" sz="2400" b="0" i="1" smtClean="0">
                              <a:latin typeface="Cambria Math" panose="02040503050406030204" pitchFamily="18" charset="0"/>
                              <a:ea typeface="Cambria Math" panose="02040503050406030204" pitchFamily="18" charset="0"/>
                            </a:rPr>
                            <m:t>𝑟</m:t>
                          </m:r>
                        </m:sup>
                      </m:sSubSup>
                      <m:r>
                        <a:rPr lang="en-US" altLang="zh-CN" sz="2400" b="0" i="1" smtClean="0">
                          <a:latin typeface="Cambria Math" panose="02040503050406030204" pitchFamily="18" charset="0"/>
                          <a:ea typeface="Cambria Math" panose="02040503050406030204" pitchFamily="18" charset="0"/>
                        </a:rPr>
                        <m:t>&lt;2</m:t>
                      </m:r>
                      <m:r>
                        <a:rPr lang="en-US" altLang="zh-CN" sz="2400" b="0" i="1" smtClean="0">
                          <a:latin typeface="Cambria Math" panose="02040503050406030204" pitchFamily="18" charset="0"/>
                          <a:ea typeface="Cambria Math" panose="02040503050406030204" pitchFamily="18" charset="0"/>
                        </a:rPr>
                        <m:t>𝑁</m:t>
                      </m:r>
                      <m:r>
                        <a:rPr lang="en-US" altLang="zh-CN" sz="2400" b="0" i="1" smtClean="0">
                          <a:latin typeface="Cambria Math" panose="02040503050406030204" pitchFamily="18" charset="0"/>
                          <a:ea typeface="Cambria Math" panose="02040503050406030204" pitchFamily="18" charset="0"/>
                        </a:rPr>
                        <m:t>+2</m:t>
                      </m:r>
                    </m:oMath>
                  </m:oMathPara>
                </a14:m>
                <a:endParaRPr lang="zh-CN" altLang="en-US" sz="2400" dirty="0"/>
              </a:p>
            </p:txBody>
          </p:sp>
        </mc:Choice>
        <mc:Fallback xmlns="">
          <p:sp>
            <p:nvSpPr>
              <p:cNvPr id="7" name="文本框 6"/>
              <p:cNvSpPr txBox="1">
                <a:spLocks noRot="1" noChangeAspect="1" noMove="1" noResize="1" noEditPoints="1" noAdjustHandles="1" noChangeArrowheads="1" noChangeShapeType="1" noTextEdit="1"/>
              </p:cNvSpPr>
              <p:nvPr/>
            </p:nvSpPr>
            <p:spPr>
              <a:xfrm>
                <a:off x="1492133" y="4350497"/>
                <a:ext cx="4426468" cy="369332"/>
              </a:xfrm>
              <a:prstGeom prst="rect">
                <a:avLst/>
              </a:prstGeom>
              <a:blipFill rotWithShape="0">
                <a:blip r:embed="rId5"/>
                <a:stretch>
                  <a:fillRect r="-1102" b="-1166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文本框 12"/>
              <p:cNvSpPr txBox="1"/>
              <p:nvPr/>
            </p:nvSpPr>
            <p:spPr>
              <a:xfrm>
                <a:off x="1492133" y="4929904"/>
                <a:ext cx="3780970" cy="8942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l-GR" altLang="zh-CN" sz="2400" i="1" smtClean="0">
                          <a:latin typeface="Cambria Math" panose="02040503050406030204" pitchFamily="18" charset="0"/>
                          <a:ea typeface="Cambria Math" panose="02040503050406030204" pitchFamily="18" charset="0"/>
                        </a:rPr>
                        <m:t>Φ</m:t>
                      </m:r>
                      <m:d>
                        <m:dPr>
                          <m:ctrlPr>
                            <a:rPr lang="en-US" altLang="zh-CN" sz="2400" i="1">
                              <a:latin typeface="Cambria Math" panose="02040503050406030204" pitchFamily="18" charset="0"/>
                              <a:ea typeface="Cambria Math" panose="02040503050406030204" pitchFamily="18" charset="0"/>
                            </a:rPr>
                          </m:ctrlPr>
                        </m:dPr>
                        <m:e>
                          <m:r>
                            <a:rPr lang="en-US" altLang="zh-CN" sz="2400" b="1" i="1">
                              <a:latin typeface="Cambria Math" panose="02040503050406030204" pitchFamily="18" charset="0"/>
                              <a:ea typeface="Cambria Math" panose="02040503050406030204" pitchFamily="18" charset="0"/>
                            </a:rPr>
                            <m:t>𝑨</m:t>
                          </m:r>
                        </m:e>
                      </m:d>
                      <m:r>
                        <a:rPr lang="en-US" altLang="zh-CN" sz="2400" b="0" i="1" smtClean="0">
                          <a:latin typeface="Cambria Math" panose="02040503050406030204" pitchFamily="18" charset="0"/>
                          <a:ea typeface="Cambria Math" panose="02040503050406030204" pitchFamily="18" charset="0"/>
                        </a:rPr>
                        <m:t>&lt;</m:t>
                      </m:r>
                      <m:d>
                        <m:dPr>
                          <m:ctrlPr>
                            <a:rPr lang="en-US" altLang="zh-CN" sz="2400" b="0" i="1" smtClean="0">
                              <a:latin typeface="Cambria Math" panose="02040503050406030204" pitchFamily="18" charset="0"/>
                              <a:ea typeface="Cambria Math" panose="02040503050406030204" pitchFamily="18" charset="0"/>
                            </a:rPr>
                          </m:ctrlPr>
                        </m:dPr>
                        <m:e>
                          <m:r>
                            <a:rPr lang="en-US" altLang="zh-CN" sz="2400" b="0" i="1" smtClean="0">
                              <a:latin typeface="Cambria Math" panose="02040503050406030204" pitchFamily="18" charset="0"/>
                              <a:ea typeface="Cambria Math" panose="02040503050406030204" pitchFamily="18" charset="0"/>
                            </a:rPr>
                            <m:t>3</m:t>
                          </m:r>
                          <m:r>
                            <a:rPr lang="en-US" altLang="zh-CN" sz="2400" b="0" i="1" smtClean="0">
                              <a:latin typeface="Cambria Math" panose="02040503050406030204" pitchFamily="18" charset="0"/>
                              <a:ea typeface="Cambria Math" panose="02040503050406030204" pitchFamily="18" charset="0"/>
                            </a:rPr>
                            <m:t>𝑁</m:t>
                          </m:r>
                          <m:r>
                            <a:rPr lang="en-US" altLang="zh-CN" sz="2400" b="0" i="1" smtClean="0">
                              <a:latin typeface="Cambria Math" panose="02040503050406030204" pitchFamily="18" charset="0"/>
                              <a:ea typeface="Cambria Math" panose="02040503050406030204" pitchFamily="18" charset="0"/>
                            </a:rPr>
                            <m:t>+2</m:t>
                          </m:r>
                        </m:e>
                      </m:d>
                      <m:r>
                        <a:rPr lang="en-US" altLang="zh-CN" sz="2400" b="0" i="1" smtClean="0">
                          <a:latin typeface="Cambria Math" panose="02040503050406030204" pitchFamily="18" charset="0"/>
                          <a:ea typeface="Cambria Math" panose="02040503050406030204" pitchFamily="18" charset="0"/>
                        </a:rPr>
                        <m:t>𝑁</m:t>
                      </m:r>
                      <m:nary>
                        <m:naryPr>
                          <m:chr m:val="∑"/>
                          <m:supHide m:val="on"/>
                          <m:ctrlPr>
                            <a:rPr lang="en-US" altLang="zh-CN" sz="2400" b="0" i="1" smtClean="0">
                              <a:latin typeface="Cambria Math" panose="02040503050406030204" pitchFamily="18" charset="0"/>
                              <a:ea typeface="Cambria Math" panose="02040503050406030204" pitchFamily="18" charset="0"/>
                            </a:rPr>
                          </m:ctrlPr>
                        </m:naryPr>
                        <m:sub>
                          <m:r>
                            <a:rPr lang="en-US" altLang="zh-CN" sz="2400" b="0" i="1" smtClean="0">
                              <a:latin typeface="Cambria Math" panose="02040503050406030204" pitchFamily="18" charset="0"/>
                              <a:ea typeface="Cambria Math" panose="02040503050406030204" pitchFamily="18" charset="0"/>
                            </a:rPr>
                            <m:t>𝑛</m:t>
                          </m:r>
                        </m:sub>
                        <m:sup/>
                        <m:e>
                          <m:r>
                            <a:rPr lang="en-US" altLang="zh-CN" sz="2400" b="0" i="1" smtClean="0">
                              <a:latin typeface="Cambria Math" panose="02040503050406030204" pitchFamily="18" charset="0"/>
                              <a:ea typeface="Cambria Math" panose="02040503050406030204" pitchFamily="18" charset="0"/>
                            </a:rPr>
                            <m:t>𝐾</m:t>
                          </m:r>
                          <m:r>
                            <a:rPr lang="en-US" altLang="zh-CN" sz="2400" b="0" i="1" smtClean="0">
                              <a:latin typeface="Cambria Math" panose="02040503050406030204" pitchFamily="18" charset="0"/>
                              <a:ea typeface="Cambria Math" panose="02040503050406030204" pitchFamily="18" charset="0"/>
                            </a:rPr>
                            <m:t>(</m:t>
                          </m:r>
                          <m:r>
                            <a:rPr lang="en-US" altLang="zh-CN" sz="2400" b="0" i="1" smtClean="0">
                              <a:latin typeface="Cambria Math" panose="02040503050406030204" pitchFamily="18" charset="0"/>
                              <a:ea typeface="Cambria Math" panose="02040503050406030204" pitchFamily="18" charset="0"/>
                            </a:rPr>
                            <m:t>𝑛</m:t>
                          </m:r>
                          <m:r>
                            <a:rPr lang="en-US" altLang="zh-CN" sz="2400" b="0" i="1" smtClean="0">
                              <a:latin typeface="Cambria Math" panose="02040503050406030204" pitchFamily="18" charset="0"/>
                              <a:ea typeface="Cambria Math" panose="02040503050406030204" pitchFamily="18" charset="0"/>
                            </a:rPr>
                            <m:t>)</m:t>
                          </m:r>
                        </m:e>
                      </m:nary>
                    </m:oMath>
                  </m:oMathPara>
                </a14:m>
                <a:endParaRPr lang="zh-CN" altLang="en-US" sz="2400" dirty="0"/>
              </a:p>
            </p:txBody>
          </p:sp>
        </mc:Choice>
        <mc:Fallback xmlns="">
          <p:sp>
            <p:nvSpPr>
              <p:cNvPr id="13" name="文本框 12"/>
              <p:cNvSpPr txBox="1">
                <a:spLocks noRot="1" noChangeAspect="1" noMove="1" noResize="1" noEditPoints="1" noAdjustHandles="1" noChangeArrowheads="1" noChangeShapeType="1" noTextEdit="1"/>
              </p:cNvSpPr>
              <p:nvPr/>
            </p:nvSpPr>
            <p:spPr>
              <a:xfrm>
                <a:off x="1492133" y="4929904"/>
                <a:ext cx="3780970" cy="894219"/>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文本框 10"/>
              <p:cNvSpPr txBox="1"/>
              <p:nvPr/>
            </p:nvSpPr>
            <p:spPr>
              <a:xfrm>
                <a:off x="7105798" y="4593051"/>
                <a:ext cx="2992942" cy="98655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US" altLang="zh-CN" sz="2400" i="1" smtClean="0">
                              <a:latin typeface="Cambria Math" panose="02040503050406030204" pitchFamily="18" charset="0"/>
                              <a:ea typeface="Cambria Math" panose="02040503050406030204" pitchFamily="18" charset="0"/>
                            </a:rPr>
                          </m:ctrlPr>
                        </m:fPr>
                        <m:num>
                          <m:r>
                            <a:rPr lang="en-US" altLang="zh-CN" sz="2400" b="0" i="1" smtClean="0">
                              <a:latin typeface="Cambria Math" panose="02040503050406030204" pitchFamily="18" charset="0"/>
                              <a:ea typeface="Cambria Math" panose="02040503050406030204" pitchFamily="18" charset="0"/>
                            </a:rPr>
                            <m:t>1</m:t>
                          </m:r>
                        </m:num>
                        <m:den>
                          <m:r>
                            <a:rPr lang="en-US" altLang="zh-CN" sz="2400" b="0" i="1" smtClean="0">
                              <a:latin typeface="Cambria Math" panose="02040503050406030204" pitchFamily="18" charset="0"/>
                              <a:ea typeface="Cambria Math" panose="02040503050406030204" pitchFamily="18" charset="0"/>
                            </a:rPr>
                            <m:t>2</m:t>
                          </m:r>
                        </m:den>
                      </m:f>
                      <m:d>
                        <m:dPr>
                          <m:ctrlPr>
                            <a:rPr lang="en-US" altLang="zh-CN" sz="2400" i="1">
                              <a:latin typeface="Cambria Math" panose="02040503050406030204" pitchFamily="18" charset="0"/>
                              <a:ea typeface="Cambria Math" panose="02040503050406030204" pitchFamily="18" charset="0"/>
                            </a:rPr>
                          </m:ctrlPr>
                        </m:dPr>
                        <m:e>
                          <m:r>
                            <a:rPr lang="en-US" altLang="zh-CN" sz="2400" i="1">
                              <a:latin typeface="Cambria Math" panose="02040503050406030204" pitchFamily="18" charset="0"/>
                              <a:ea typeface="Cambria Math" panose="02040503050406030204" pitchFamily="18" charset="0"/>
                            </a:rPr>
                            <m:t>3</m:t>
                          </m:r>
                          <m:r>
                            <a:rPr lang="en-US" altLang="zh-CN" sz="2400" i="1">
                              <a:latin typeface="Cambria Math" panose="02040503050406030204" pitchFamily="18" charset="0"/>
                              <a:ea typeface="Cambria Math" panose="02040503050406030204" pitchFamily="18" charset="0"/>
                            </a:rPr>
                            <m:t>𝑁</m:t>
                          </m:r>
                          <m:r>
                            <a:rPr lang="en-US" altLang="zh-CN" sz="2400" i="1">
                              <a:latin typeface="Cambria Math" panose="02040503050406030204" pitchFamily="18" charset="0"/>
                              <a:ea typeface="Cambria Math" panose="02040503050406030204" pitchFamily="18" charset="0"/>
                            </a:rPr>
                            <m:t>+2</m:t>
                          </m:r>
                        </m:e>
                      </m:d>
                      <m:r>
                        <a:rPr lang="en-US" altLang="zh-CN" sz="2400" i="1">
                          <a:latin typeface="Cambria Math" panose="02040503050406030204" pitchFamily="18" charset="0"/>
                          <a:ea typeface="Cambria Math" panose="02040503050406030204" pitchFamily="18" charset="0"/>
                        </a:rPr>
                        <m:t>𝑁</m:t>
                      </m:r>
                      <m:nary>
                        <m:naryPr>
                          <m:chr m:val="∑"/>
                          <m:supHide m:val="on"/>
                          <m:ctrlPr>
                            <a:rPr lang="en-US" altLang="zh-CN" sz="2400" i="1">
                              <a:latin typeface="Cambria Math" panose="02040503050406030204" pitchFamily="18" charset="0"/>
                              <a:ea typeface="Cambria Math" panose="02040503050406030204" pitchFamily="18" charset="0"/>
                            </a:rPr>
                          </m:ctrlPr>
                        </m:naryPr>
                        <m:sub>
                          <m:r>
                            <a:rPr lang="en-US" altLang="zh-CN" sz="2400" b="0" i="1" smtClean="0">
                              <a:latin typeface="Cambria Math" panose="02040503050406030204" pitchFamily="18" charset="0"/>
                              <a:ea typeface="Cambria Math" panose="02040503050406030204" pitchFamily="18" charset="0"/>
                            </a:rPr>
                            <m:t>𝑛</m:t>
                          </m:r>
                        </m:sub>
                        <m:sup/>
                        <m:e>
                          <m:r>
                            <a:rPr lang="en-US" altLang="zh-CN" sz="2400" i="1">
                              <a:latin typeface="Cambria Math" panose="02040503050406030204" pitchFamily="18" charset="0"/>
                              <a:ea typeface="Cambria Math" panose="02040503050406030204" pitchFamily="18" charset="0"/>
                            </a:rPr>
                            <m:t>𝐾</m:t>
                          </m:r>
                          <m:r>
                            <a:rPr lang="en-US" altLang="zh-CN" sz="2400" i="1">
                              <a:latin typeface="Cambria Math" panose="02040503050406030204" pitchFamily="18" charset="0"/>
                              <a:ea typeface="Cambria Math" panose="02040503050406030204" pitchFamily="18" charset="0"/>
                            </a:rPr>
                            <m:t>(</m:t>
                          </m:r>
                          <m:r>
                            <a:rPr lang="en-US" altLang="zh-CN" sz="2400" i="1">
                              <a:latin typeface="Cambria Math" panose="02040503050406030204" pitchFamily="18" charset="0"/>
                              <a:ea typeface="Cambria Math" panose="02040503050406030204" pitchFamily="18" charset="0"/>
                            </a:rPr>
                            <m:t>𝑛</m:t>
                          </m:r>
                          <m:r>
                            <a:rPr lang="en-US" altLang="zh-CN" sz="2400" i="1">
                              <a:latin typeface="Cambria Math" panose="02040503050406030204" pitchFamily="18" charset="0"/>
                              <a:ea typeface="Cambria Math" panose="02040503050406030204" pitchFamily="18" charset="0"/>
                            </a:rPr>
                            <m:t>)</m:t>
                          </m:r>
                        </m:e>
                      </m:nary>
                    </m:oMath>
                  </m:oMathPara>
                </a14:m>
                <a:endParaRPr lang="zh-CN" altLang="en-US" sz="2400" dirty="0"/>
              </a:p>
            </p:txBody>
          </p:sp>
        </mc:Choice>
        <mc:Fallback xmlns="">
          <p:sp>
            <p:nvSpPr>
              <p:cNvPr id="11" name="文本框 10"/>
              <p:cNvSpPr txBox="1">
                <a:spLocks noRot="1" noChangeAspect="1" noMove="1" noResize="1" noEditPoints="1" noAdjustHandles="1" noChangeArrowheads="1" noChangeShapeType="1" noTextEdit="1"/>
              </p:cNvSpPr>
              <p:nvPr/>
            </p:nvSpPr>
            <p:spPr>
              <a:xfrm>
                <a:off x="7105798" y="4593051"/>
                <a:ext cx="2992942" cy="986552"/>
              </a:xfrm>
              <a:prstGeom prst="rect">
                <a:avLst/>
              </a:prstGeom>
              <a:blipFill rotWithShape="0">
                <a:blip r:embed="rId7"/>
                <a:stretch>
                  <a:fillRect/>
                </a:stretch>
              </a:blipFill>
            </p:spPr>
            <p:txBody>
              <a:bodyPr/>
              <a:lstStyle/>
              <a:p>
                <a:r>
                  <a:rPr lang="zh-CN" altLang="en-US">
                    <a:noFill/>
                  </a:rPr>
                  <a:t> </a:t>
                </a:r>
              </a:p>
            </p:txBody>
          </p:sp>
        </mc:Fallback>
      </mc:AlternateContent>
      <p:sp>
        <p:nvSpPr>
          <p:cNvPr id="14" name="右箭头 13"/>
          <p:cNvSpPr/>
          <p:nvPr/>
        </p:nvSpPr>
        <p:spPr>
          <a:xfrm>
            <a:off x="6032311" y="4929904"/>
            <a:ext cx="788214" cy="3316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542506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Outline </a:t>
            </a:r>
            <a:endParaRPr lang="zh-CN" altLang="en-US" sz="4400" b="1" dirty="0"/>
          </a:p>
        </p:txBody>
      </p:sp>
      <p:sp>
        <p:nvSpPr>
          <p:cNvPr id="3" name="内容占位符 2"/>
          <p:cNvSpPr>
            <a:spLocks noGrp="1"/>
          </p:cNvSpPr>
          <p:nvPr>
            <p:ph idx="1"/>
          </p:nvPr>
        </p:nvSpPr>
        <p:spPr/>
        <p:txBody>
          <a:bodyPr>
            <a:normAutofit/>
          </a:bodyPr>
          <a:lstStyle/>
          <a:p>
            <a:pPr>
              <a:lnSpc>
                <a:spcPct val="150000"/>
              </a:lnSpc>
            </a:pPr>
            <a:r>
              <a:rPr lang="en-US" altLang="zh-CN" sz="2400" dirty="0" smtClean="0">
                <a:solidFill>
                  <a:schemeClr val="bg1">
                    <a:lumMod val="65000"/>
                    <a:lumOff val="35000"/>
                  </a:schemeClr>
                </a:solidFill>
              </a:rPr>
              <a:t>Motivation</a:t>
            </a:r>
          </a:p>
          <a:p>
            <a:pPr>
              <a:lnSpc>
                <a:spcPct val="150000"/>
              </a:lnSpc>
            </a:pPr>
            <a:r>
              <a:rPr lang="en-US" altLang="zh-CN" sz="2400" dirty="0" smtClean="0">
                <a:solidFill>
                  <a:schemeClr val="bg1">
                    <a:lumMod val="65000"/>
                    <a:lumOff val="35000"/>
                  </a:schemeClr>
                </a:solidFill>
              </a:rPr>
              <a:t>System model</a:t>
            </a:r>
          </a:p>
          <a:p>
            <a:pPr>
              <a:lnSpc>
                <a:spcPct val="150000"/>
              </a:lnSpc>
            </a:pPr>
            <a:r>
              <a:rPr lang="en-US" altLang="zh-CN" sz="2400" dirty="0" smtClean="0">
                <a:solidFill>
                  <a:schemeClr val="bg1">
                    <a:lumMod val="65000"/>
                    <a:lumOff val="35000"/>
                  </a:schemeClr>
                </a:solidFill>
              </a:rPr>
              <a:t>Convergence of Nash Equilibria</a:t>
            </a:r>
          </a:p>
          <a:p>
            <a:pPr>
              <a:lnSpc>
                <a:spcPct val="150000"/>
              </a:lnSpc>
            </a:pPr>
            <a:r>
              <a:rPr lang="en-US" altLang="zh-CN" sz="2400" dirty="0" smtClean="0">
                <a:solidFill>
                  <a:schemeClr val="tx1"/>
                </a:solidFill>
              </a:rPr>
              <a:t>Simulation </a:t>
            </a:r>
          </a:p>
          <a:p>
            <a:pPr>
              <a:lnSpc>
                <a:spcPct val="150000"/>
              </a:lnSpc>
            </a:pPr>
            <a:r>
              <a:rPr lang="en-US" altLang="zh-CN" sz="2400" dirty="0" smtClean="0">
                <a:solidFill>
                  <a:schemeClr val="bg1">
                    <a:lumMod val="65000"/>
                    <a:lumOff val="35000"/>
                  </a:schemeClr>
                </a:solidFill>
              </a:rPr>
              <a:t>Conclusion </a:t>
            </a:r>
            <a:endParaRPr lang="zh-CN" altLang="en-US" sz="2400" dirty="0">
              <a:solidFill>
                <a:schemeClr val="bg1">
                  <a:lumMod val="65000"/>
                  <a:lumOff val="35000"/>
                </a:schemeClr>
              </a:solidFill>
            </a:endParaRPr>
          </a:p>
        </p:txBody>
      </p:sp>
      <p:sp>
        <p:nvSpPr>
          <p:cNvPr id="4" name="灯片编号占位符 3"/>
          <p:cNvSpPr>
            <a:spLocks noGrp="1"/>
          </p:cNvSpPr>
          <p:nvPr>
            <p:ph type="sldNum" sz="quarter" idx="12"/>
          </p:nvPr>
        </p:nvSpPr>
        <p:spPr/>
        <p:txBody>
          <a:bodyPr/>
          <a:lstStyle/>
          <a:p>
            <a:fld id="{D57F1E4F-1CFF-5643-939E-217C01CDF565}" type="slidenum">
              <a:rPr lang="en-US" sz="2800" smtClean="0"/>
              <a:pPr/>
              <a:t>26</a:t>
            </a:fld>
            <a:endParaRPr lang="en-US" sz="2800" dirty="0"/>
          </a:p>
        </p:txBody>
      </p:sp>
    </p:spTree>
    <p:extLst>
      <p:ext uri="{BB962C8B-B14F-4D97-AF65-F5344CB8AC3E}">
        <p14:creationId xmlns:p14="http://schemas.microsoft.com/office/powerpoint/2010/main" val="23585335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Simulation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27</a:t>
            </a:fld>
            <a:endParaRPr lang="en-US" sz="2800" dirty="0"/>
          </a:p>
        </p:txBody>
      </p:sp>
      <p:pic>
        <p:nvPicPr>
          <p:cNvPr id="8" name="内容占位符 7"/>
          <p:cNvPicPr>
            <a:picLocks noGrp="1" noChangeAspect="1"/>
          </p:cNvPicPr>
          <p:nvPr>
            <p:ph idx="1"/>
          </p:nvPr>
        </p:nvPicPr>
        <p:blipFill rotWithShape="1">
          <a:blip r:embed="rId3">
            <a:extLst>
              <a:ext uri="{28A0092B-C50C-407E-A947-70E740481C1C}">
                <a14:useLocalDpi xmlns:a14="http://schemas.microsoft.com/office/drawing/2010/main" val="0"/>
              </a:ext>
            </a:extLst>
          </a:blip>
          <a:srcRect l="7026" r="5887"/>
          <a:stretch/>
        </p:blipFill>
        <p:spPr>
          <a:xfrm>
            <a:off x="1482960" y="2530564"/>
            <a:ext cx="6985416" cy="3881437"/>
          </a:xfrm>
        </p:spPr>
      </p:pic>
      <mc:AlternateContent xmlns:mc="http://schemas.openxmlformats.org/markup-compatibility/2006" xmlns:a14="http://schemas.microsoft.com/office/drawing/2010/main">
        <mc:Choice Requires="a14">
          <p:sp>
            <p:nvSpPr>
              <p:cNvPr id="9" name="文本框 8"/>
              <p:cNvSpPr txBox="1"/>
              <p:nvPr/>
            </p:nvSpPr>
            <p:spPr>
              <a:xfrm>
                <a:off x="1158317" y="1514901"/>
                <a:ext cx="10490339" cy="1015663"/>
              </a:xfrm>
              <a:prstGeom prst="rect">
                <a:avLst/>
              </a:prstGeom>
              <a:noFill/>
            </p:spPr>
            <p:txBody>
              <a:bodyPr wrap="square" rtlCol="0">
                <a:spAutoFit/>
              </a:bodyPr>
              <a:lstStyle/>
              <a:p>
                <a:r>
                  <a:rPr lang="en-US" altLang="zh-CN" sz="2000" dirty="0" smtClean="0"/>
                  <a:t>N=6</a:t>
                </a:r>
              </a:p>
              <a:p>
                <a:r>
                  <a:rPr lang="en-US" altLang="zh-CN" sz="2000" dirty="0" smtClean="0"/>
                  <a:t>R=10</a:t>
                </a:r>
              </a:p>
              <a:p>
                <a:r>
                  <a:rPr lang="en-US" altLang="zh-CN" sz="2000" dirty="0" smtClean="0"/>
                  <a:t>Set the threshold </a:t>
                </a:r>
                <a14:m>
                  <m:oMath xmlns:m="http://schemas.openxmlformats.org/officeDocument/2006/math">
                    <m:sSubSup>
                      <m:sSubSupPr>
                        <m:ctrlPr>
                          <a:rPr lang="en-US" altLang="zh-CN" sz="2000" i="1" smtClean="0">
                            <a:latin typeface="Cambria Math" panose="02040503050406030204" pitchFamily="18" charset="0"/>
                          </a:rPr>
                        </m:ctrlPr>
                      </m:sSubSupPr>
                      <m:e>
                        <m:r>
                          <a:rPr lang="en-US" altLang="zh-CN" sz="2000" b="0" i="1" smtClean="0">
                            <a:latin typeface="Cambria Math" panose="02040503050406030204" pitchFamily="18" charset="0"/>
                          </a:rPr>
                          <m:t>𝑇</m:t>
                        </m:r>
                      </m:e>
                      <m:sub>
                        <m:r>
                          <a:rPr lang="en-US" altLang="zh-CN" sz="2000" b="0" i="1" smtClean="0">
                            <a:latin typeface="Cambria Math" panose="02040503050406030204" pitchFamily="18" charset="0"/>
                          </a:rPr>
                          <m:t>𝑛</m:t>
                        </m:r>
                      </m:sub>
                      <m:sup>
                        <m:r>
                          <a:rPr lang="en-US" altLang="zh-CN" sz="2000" b="0" i="1" smtClean="0">
                            <a:latin typeface="Cambria Math" panose="02040503050406030204" pitchFamily="18" charset="0"/>
                          </a:rPr>
                          <m:t>𝑟</m:t>
                        </m:r>
                      </m:sup>
                    </m:sSubSup>
                  </m:oMath>
                </a14:m>
                <a:r>
                  <a:rPr lang="en-US" altLang="zh-CN" sz="2000" dirty="0" smtClean="0"/>
                  <a:t>, interference graph</a:t>
                </a:r>
                <a:r>
                  <a:rPr lang="zh-CN" altLang="en-US" sz="2000" dirty="0" smtClean="0"/>
                  <a:t> </a:t>
                </a:r>
                <a:r>
                  <a:rPr lang="en-US" altLang="zh-CN" sz="2000" dirty="0" smtClean="0"/>
                  <a:t>and the initial stage randomly </a:t>
                </a:r>
                <a:endParaRPr lang="zh-CN" altLang="en-US" sz="2000" dirty="0"/>
              </a:p>
            </p:txBody>
          </p:sp>
        </mc:Choice>
        <mc:Fallback xmlns="">
          <p:sp>
            <p:nvSpPr>
              <p:cNvPr id="9" name="文本框 8"/>
              <p:cNvSpPr txBox="1">
                <a:spLocks noRot="1" noChangeAspect="1" noMove="1" noResize="1" noEditPoints="1" noAdjustHandles="1" noChangeArrowheads="1" noChangeShapeType="1" noTextEdit="1"/>
              </p:cNvSpPr>
              <p:nvPr/>
            </p:nvSpPr>
            <p:spPr>
              <a:xfrm>
                <a:off x="1158317" y="1514901"/>
                <a:ext cx="10490339" cy="1015663"/>
              </a:xfrm>
              <a:prstGeom prst="rect">
                <a:avLst/>
              </a:prstGeom>
              <a:blipFill rotWithShape="0">
                <a:blip r:embed="rId4"/>
                <a:stretch>
                  <a:fillRect l="-581" t="-3012" b="-1084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801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Simulation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28</a:t>
            </a:fld>
            <a:endParaRPr lang="en-US" sz="2800" dirty="0"/>
          </a:p>
        </p:txBody>
      </p:sp>
      <p:sp>
        <p:nvSpPr>
          <p:cNvPr id="9" name="文本框 8"/>
          <p:cNvSpPr txBox="1"/>
          <p:nvPr/>
        </p:nvSpPr>
        <p:spPr>
          <a:xfrm>
            <a:off x="1293228" y="1321221"/>
            <a:ext cx="1405001" cy="707886"/>
          </a:xfrm>
          <a:prstGeom prst="rect">
            <a:avLst/>
          </a:prstGeom>
          <a:noFill/>
        </p:spPr>
        <p:txBody>
          <a:bodyPr wrap="square" rtlCol="0">
            <a:spAutoFit/>
          </a:bodyPr>
          <a:lstStyle/>
          <a:p>
            <a:r>
              <a:rPr lang="en-US" altLang="zh-CN" sz="2000" dirty="0" smtClean="0"/>
              <a:t>N=10</a:t>
            </a:r>
          </a:p>
          <a:p>
            <a:r>
              <a:rPr lang="en-US" altLang="zh-CN" sz="2000" dirty="0" smtClean="0"/>
              <a:t>R=15</a:t>
            </a:r>
            <a:endParaRPr lang="zh-CN" altLang="en-US" sz="2000" dirty="0"/>
          </a:p>
        </p:txBody>
      </p:sp>
      <p:pic>
        <p:nvPicPr>
          <p:cNvPr id="5" name="内容占位符 4"/>
          <p:cNvPicPr>
            <a:picLocks noGrp="1" noChangeAspect="1"/>
          </p:cNvPicPr>
          <p:nvPr>
            <p:ph idx="1"/>
          </p:nvPr>
        </p:nvPicPr>
        <p:blipFill rotWithShape="1">
          <a:blip r:embed="rId3">
            <a:extLst>
              <a:ext uri="{28A0092B-C50C-407E-A947-70E740481C1C}">
                <a14:useLocalDpi xmlns:a14="http://schemas.microsoft.com/office/drawing/2010/main" val="0"/>
              </a:ext>
            </a:extLst>
          </a:blip>
          <a:srcRect l="9086" r="6444"/>
          <a:stretch/>
        </p:blipFill>
        <p:spPr>
          <a:xfrm>
            <a:off x="1587891" y="2045162"/>
            <a:ext cx="6775554" cy="3881437"/>
          </a:xfrm>
        </p:spPr>
      </p:pic>
    </p:spTree>
    <p:extLst>
      <p:ext uri="{BB962C8B-B14F-4D97-AF65-F5344CB8AC3E}">
        <p14:creationId xmlns:p14="http://schemas.microsoft.com/office/powerpoint/2010/main" val="62621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Simulation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29</a:t>
            </a:fld>
            <a:endParaRPr lang="en-US" sz="2800" dirty="0"/>
          </a:p>
        </p:txBody>
      </p:sp>
      <p:sp>
        <p:nvSpPr>
          <p:cNvPr id="9" name="文本框 8"/>
          <p:cNvSpPr txBox="1"/>
          <p:nvPr/>
        </p:nvSpPr>
        <p:spPr>
          <a:xfrm>
            <a:off x="1293228" y="1321221"/>
            <a:ext cx="5737159" cy="707886"/>
          </a:xfrm>
          <a:prstGeom prst="rect">
            <a:avLst/>
          </a:prstGeom>
          <a:noFill/>
        </p:spPr>
        <p:txBody>
          <a:bodyPr wrap="square" rtlCol="0">
            <a:spAutoFit/>
          </a:bodyPr>
          <a:lstStyle/>
          <a:p>
            <a:r>
              <a:rPr lang="en-US" altLang="zh-CN" sz="2000" dirty="0"/>
              <a:t>R=[7,15,25,35,45,53,65,75,83,92];</a:t>
            </a:r>
          </a:p>
          <a:p>
            <a:r>
              <a:rPr lang="en-US" altLang="zh-CN" sz="2000" dirty="0"/>
              <a:t>N=[10,20,30,40,50,60,70,80,90,100];</a:t>
            </a:r>
          </a:p>
        </p:txBody>
      </p:sp>
      <p:pic>
        <p:nvPicPr>
          <p:cNvPr id="6" name="内容占位符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88394" y="2160588"/>
            <a:ext cx="5175249" cy="3881437"/>
          </a:xfrm>
        </p:spPr>
      </p:pic>
    </p:spTree>
    <p:extLst>
      <p:ext uri="{BB962C8B-B14F-4D97-AF65-F5344CB8AC3E}">
        <p14:creationId xmlns:p14="http://schemas.microsoft.com/office/powerpoint/2010/main" val="82200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Outline </a:t>
            </a:r>
            <a:endParaRPr lang="zh-CN" altLang="en-US" sz="4400" b="1" dirty="0"/>
          </a:p>
        </p:txBody>
      </p:sp>
      <p:sp>
        <p:nvSpPr>
          <p:cNvPr id="3" name="内容占位符 2"/>
          <p:cNvSpPr>
            <a:spLocks noGrp="1"/>
          </p:cNvSpPr>
          <p:nvPr>
            <p:ph idx="1"/>
          </p:nvPr>
        </p:nvSpPr>
        <p:spPr/>
        <p:txBody>
          <a:bodyPr>
            <a:normAutofit/>
          </a:bodyPr>
          <a:lstStyle/>
          <a:p>
            <a:pPr>
              <a:lnSpc>
                <a:spcPct val="150000"/>
              </a:lnSpc>
            </a:pPr>
            <a:r>
              <a:rPr lang="en-US" altLang="zh-CN" sz="2400" dirty="0" smtClean="0"/>
              <a:t>Motivation</a:t>
            </a:r>
          </a:p>
          <a:p>
            <a:pPr>
              <a:lnSpc>
                <a:spcPct val="150000"/>
              </a:lnSpc>
            </a:pPr>
            <a:r>
              <a:rPr lang="en-US" altLang="zh-CN" sz="2400" dirty="0" smtClean="0">
                <a:solidFill>
                  <a:schemeClr val="bg1">
                    <a:lumMod val="65000"/>
                    <a:lumOff val="35000"/>
                  </a:schemeClr>
                </a:solidFill>
              </a:rPr>
              <a:t>System model</a:t>
            </a:r>
          </a:p>
          <a:p>
            <a:pPr>
              <a:lnSpc>
                <a:spcPct val="150000"/>
              </a:lnSpc>
            </a:pPr>
            <a:r>
              <a:rPr lang="en-US" altLang="zh-CN" sz="2400" dirty="0" smtClean="0">
                <a:solidFill>
                  <a:schemeClr val="bg1">
                    <a:lumMod val="65000"/>
                    <a:lumOff val="35000"/>
                  </a:schemeClr>
                </a:solidFill>
              </a:rPr>
              <a:t>Convergence of Nash Equilibria</a:t>
            </a:r>
          </a:p>
          <a:p>
            <a:pPr>
              <a:lnSpc>
                <a:spcPct val="150000"/>
              </a:lnSpc>
            </a:pPr>
            <a:r>
              <a:rPr lang="en-US" altLang="zh-CN" sz="2400" dirty="0" smtClean="0">
                <a:solidFill>
                  <a:schemeClr val="bg1">
                    <a:lumMod val="65000"/>
                    <a:lumOff val="35000"/>
                  </a:schemeClr>
                </a:solidFill>
              </a:rPr>
              <a:t>Simulation </a:t>
            </a:r>
          </a:p>
          <a:p>
            <a:pPr>
              <a:lnSpc>
                <a:spcPct val="150000"/>
              </a:lnSpc>
            </a:pPr>
            <a:r>
              <a:rPr lang="en-US" altLang="zh-CN" sz="2400" dirty="0" smtClean="0">
                <a:solidFill>
                  <a:schemeClr val="bg1">
                    <a:lumMod val="65000"/>
                    <a:lumOff val="35000"/>
                  </a:schemeClr>
                </a:solidFill>
              </a:rPr>
              <a:t>Conclusion </a:t>
            </a:r>
            <a:endParaRPr lang="zh-CN" altLang="en-US" sz="2400" dirty="0">
              <a:solidFill>
                <a:schemeClr val="bg1">
                  <a:lumMod val="65000"/>
                  <a:lumOff val="35000"/>
                </a:schemeClr>
              </a:solidFill>
            </a:endParaRPr>
          </a:p>
        </p:txBody>
      </p:sp>
      <p:sp>
        <p:nvSpPr>
          <p:cNvPr id="4" name="灯片编号占位符 3"/>
          <p:cNvSpPr>
            <a:spLocks noGrp="1"/>
          </p:cNvSpPr>
          <p:nvPr>
            <p:ph type="sldNum" sz="quarter" idx="12"/>
          </p:nvPr>
        </p:nvSpPr>
        <p:spPr/>
        <p:txBody>
          <a:bodyPr/>
          <a:lstStyle/>
          <a:p>
            <a:fld id="{D57F1E4F-1CFF-5643-939E-217C01CDF565}" type="slidenum">
              <a:rPr lang="en-US" sz="2800" smtClean="0"/>
              <a:pPr/>
              <a:t>3</a:t>
            </a:fld>
            <a:endParaRPr lang="en-US" sz="2800" dirty="0"/>
          </a:p>
        </p:txBody>
      </p:sp>
    </p:spTree>
    <p:extLst>
      <p:ext uri="{BB962C8B-B14F-4D97-AF65-F5344CB8AC3E}">
        <p14:creationId xmlns:p14="http://schemas.microsoft.com/office/powerpoint/2010/main" val="15354570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Outline </a:t>
            </a:r>
            <a:endParaRPr lang="zh-CN" altLang="en-US" sz="4400" b="1" dirty="0"/>
          </a:p>
        </p:txBody>
      </p:sp>
      <p:sp>
        <p:nvSpPr>
          <p:cNvPr id="3" name="内容占位符 2"/>
          <p:cNvSpPr>
            <a:spLocks noGrp="1"/>
          </p:cNvSpPr>
          <p:nvPr>
            <p:ph idx="1"/>
          </p:nvPr>
        </p:nvSpPr>
        <p:spPr/>
        <p:txBody>
          <a:bodyPr>
            <a:normAutofit/>
          </a:bodyPr>
          <a:lstStyle/>
          <a:p>
            <a:pPr>
              <a:lnSpc>
                <a:spcPct val="150000"/>
              </a:lnSpc>
            </a:pPr>
            <a:r>
              <a:rPr lang="en-US" altLang="zh-CN" sz="2400" dirty="0" smtClean="0">
                <a:solidFill>
                  <a:schemeClr val="bg1">
                    <a:lumMod val="65000"/>
                    <a:lumOff val="35000"/>
                  </a:schemeClr>
                </a:solidFill>
              </a:rPr>
              <a:t>Motivation</a:t>
            </a:r>
          </a:p>
          <a:p>
            <a:pPr>
              <a:lnSpc>
                <a:spcPct val="150000"/>
              </a:lnSpc>
            </a:pPr>
            <a:r>
              <a:rPr lang="en-US" altLang="zh-CN" sz="2400" dirty="0" smtClean="0">
                <a:solidFill>
                  <a:schemeClr val="bg1">
                    <a:lumMod val="65000"/>
                    <a:lumOff val="35000"/>
                  </a:schemeClr>
                </a:solidFill>
              </a:rPr>
              <a:t>System model</a:t>
            </a:r>
          </a:p>
          <a:p>
            <a:pPr>
              <a:lnSpc>
                <a:spcPct val="150000"/>
              </a:lnSpc>
            </a:pPr>
            <a:r>
              <a:rPr lang="en-US" altLang="zh-CN" sz="2400" dirty="0" smtClean="0">
                <a:solidFill>
                  <a:schemeClr val="bg1">
                    <a:lumMod val="65000"/>
                    <a:lumOff val="35000"/>
                  </a:schemeClr>
                </a:solidFill>
              </a:rPr>
              <a:t>Convergence of Nash Equilibria</a:t>
            </a:r>
          </a:p>
          <a:p>
            <a:pPr>
              <a:lnSpc>
                <a:spcPct val="150000"/>
              </a:lnSpc>
            </a:pPr>
            <a:r>
              <a:rPr lang="en-US" altLang="zh-CN" sz="2400" dirty="0" smtClean="0">
                <a:solidFill>
                  <a:schemeClr val="bg1">
                    <a:lumMod val="65000"/>
                    <a:lumOff val="35000"/>
                  </a:schemeClr>
                </a:solidFill>
              </a:rPr>
              <a:t>Simulation </a:t>
            </a:r>
          </a:p>
          <a:p>
            <a:pPr>
              <a:lnSpc>
                <a:spcPct val="150000"/>
              </a:lnSpc>
            </a:pPr>
            <a:r>
              <a:rPr lang="en-US" altLang="zh-CN" sz="2400" dirty="0" smtClean="0">
                <a:solidFill>
                  <a:schemeClr val="tx1"/>
                </a:solidFill>
              </a:rPr>
              <a:t>Conclusion </a:t>
            </a:r>
            <a:endParaRPr lang="zh-CN" altLang="en-US" sz="2400" dirty="0">
              <a:solidFill>
                <a:schemeClr val="tx1"/>
              </a:solidFill>
            </a:endParaRPr>
          </a:p>
        </p:txBody>
      </p:sp>
      <p:sp>
        <p:nvSpPr>
          <p:cNvPr id="4" name="灯片编号占位符 3"/>
          <p:cNvSpPr>
            <a:spLocks noGrp="1"/>
          </p:cNvSpPr>
          <p:nvPr>
            <p:ph type="sldNum" sz="quarter" idx="12"/>
          </p:nvPr>
        </p:nvSpPr>
        <p:spPr/>
        <p:txBody>
          <a:bodyPr/>
          <a:lstStyle/>
          <a:p>
            <a:fld id="{D57F1E4F-1CFF-5643-939E-217C01CDF565}" type="slidenum">
              <a:rPr lang="en-US" sz="2800" smtClean="0"/>
              <a:pPr/>
              <a:t>30</a:t>
            </a:fld>
            <a:endParaRPr lang="en-US" sz="2800" dirty="0"/>
          </a:p>
        </p:txBody>
      </p:sp>
    </p:spTree>
    <p:extLst>
      <p:ext uri="{BB962C8B-B14F-4D97-AF65-F5344CB8AC3E}">
        <p14:creationId xmlns:p14="http://schemas.microsoft.com/office/powerpoint/2010/main" val="34132422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Conclusion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31</a:t>
            </a:fld>
            <a:endParaRPr lang="en-US" sz="2800" dirty="0"/>
          </a:p>
        </p:txBody>
      </p:sp>
      <p:sp>
        <p:nvSpPr>
          <p:cNvPr id="6" name="文本框 5"/>
          <p:cNvSpPr txBox="1"/>
          <p:nvPr/>
        </p:nvSpPr>
        <p:spPr>
          <a:xfrm>
            <a:off x="1409076" y="2248525"/>
            <a:ext cx="8394492" cy="3046988"/>
          </a:xfrm>
          <a:prstGeom prst="rect">
            <a:avLst/>
          </a:prstGeom>
          <a:noFill/>
        </p:spPr>
        <p:txBody>
          <a:bodyPr wrap="square" rtlCol="0">
            <a:spAutoFit/>
          </a:bodyPr>
          <a:lstStyle/>
          <a:p>
            <a:pPr marL="342900" indent="-342900">
              <a:buFont typeface="Arial" panose="020B0604020202020204" pitchFamily="34" charset="0"/>
              <a:buChar char="•"/>
            </a:pPr>
            <a:r>
              <a:rPr lang="en-US" altLang="zh-CN" sz="2400" dirty="0" smtClean="0"/>
              <a:t>We use the distributed manner to solve the resource allocation problems </a:t>
            </a:r>
          </a:p>
          <a:p>
            <a:pPr marL="342900" indent="-342900">
              <a:buFont typeface="Arial" panose="020B0604020202020204" pitchFamily="34" charset="0"/>
              <a:buChar char="•"/>
            </a:pPr>
            <a:r>
              <a:rPr lang="en-US" altLang="zh-CN" sz="2400" dirty="0" smtClean="0"/>
              <a:t>Instead of single resource allocation, we propose that every node can collect more than one resource</a:t>
            </a:r>
          </a:p>
          <a:p>
            <a:pPr marL="342900" indent="-342900">
              <a:buFont typeface="Arial" panose="020B0604020202020204" pitchFamily="34" charset="0"/>
              <a:buChar char="•"/>
            </a:pPr>
            <a:r>
              <a:rPr lang="en-US" altLang="zh-CN" sz="2400" dirty="0" smtClean="0"/>
              <a:t>Utilize the satisfaction game model to make the allocation problem more practical</a:t>
            </a:r>
          </a:p>
          <a:p>
            <a:pPr marL="342900" indent="-342900">
              <a:buFont typeface="Arial" panose="020B0604020202020204" pitchFamily="34" charset="0"/>
              <a:buChar char="•"/>
            </a:pPr>
            <a:r>
              <a:rPr lang="en-US" altLang="zh-CN" sz="2400" dirty="0" smtClean="0"/>
              <a:t>Using a modified better reply strategy guarantees that NE can be reached.</a:t>
            </a:r>
            <a:endParaRPr lang="zh-CN" altLang="en-US" sz="2400" dirty="0"/>
          </a:p>
        </p:txBody>
      </p:sp>
    </p:spTree>
    <p:extLst>
      <p:ext uri="{BB962C8B-B14F-4D97-AF65-F5344CB8AC3E}">
        <p14:creationId xmlns:p14="http://schemas.microsoft.com/office/powerpoint/2010/main" val="363175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Conclusion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32</a:t>
            </a:fld>
            <a:endParaRPr lang="en-US" sz="2800" dirty="0"/>
          </a:p>
        </p:txBody>
      </p:sp>
      <p:sp>
        <p:nvSpPr>
          <p:cNvPr id="7" name="文本框 6"/>
          <p:cNvSpPr txBox="1"/>
          <p:nvPr/>
        </p:nvSpPr>
        <p:spPr>
          <a:xfrm>
            <a:off x="1349114" y="1528270"/>
            <a:ext cx="2368446" cy="461665"/>
          </a:xfrm>
          <a:prstGeom prst="rect">
            <a:avLst/>
          </a:prstGeom>
          <a:noFill/>
        </p:spPr>
        <p:txBody>
          <a:bodyPr wrap="square" rtlCol="0">
            <a:spAutoFit/>
          </a:bodyPr>
          <a:lstStyle/>
          <a:p>
            <a:r>
              <a:rPr lang="en-US" altLang="zh-CN" sz="2400" dirty="0" smtClean="0"/>
              <a:t>Future work</a:t>
            </a:r>
            <a:endParaRPr lang="zh-CN" altLang="en-US" sz="2400" dirty="0"/>
          </a:p>
        </p:txBody>
      </p:sp>
      <p:sp>
        <p:nvSpPr>
          <p:cNvPr id="8" name="文本框 7"/>
          <p:cNvSpPr txBox="1"/>
          <p:nvPr/>
        </p:nvSpPr>
        <p:spPr>
          <a:xfrm>
            <a:off x="1843790" y="2203554"/>
            <a:ext cx="7944787" cy="1938992"/>
          </a:xfrm>
          <a:prstGeom prst="rect">
            <a:avLst/>
          </a:prstGeom>
          <a:noFill/>
        </p:spPr>
        <p:txBody>
          <a:bodyPr wrap="square" rtlCol="0">
            <a:spAutoFit/>
          </a:bodyPr>
          <a:lstStyle/>
          <a:p>
            <a:pPr marL="285750" indent="-285750">
              <a:buFont typeface="Arial" panose="020B0604020202020204" pitchFamily="34" charset="0"/>
              <a:buChar char="•"/>
            </a:pPr>
            <a:r>
              <a:rPr lang="en-US" altLang="zh-CN" sz="2400" dirty="0" smtClean="0"/>
              <a:t>Find a faster way than asynchronous update for converge</a:t>
            </a:r>
          </a:p>
          <a:p>
            <a:pPr marL="285750" indent="-285750">
              <a:buFont typeface="Arial" panose="020B0604020202020204" pitchFamily="34" charset="0"/>
              <a:buChar char="•"/>
            </a:pPr>
            <a:r>
              <a:rPr lang="en-US" altLang="zh-CN" sz="2400" dirty="0" smtClean="0"/>
              <a:t>To collect more resources (so that we can reduce the demand for each resource) to guarantee that the node is satisfied with every resource he collects.</a:t>
            </a:r>
            <a:endParaRPr lang="zh-CN" altLang="en-US" sz="2400" dirty="0"/>
          </a:p>
        </p:txBody>
      </p:sp>
    </p:spTree>
    <p:extLst>
      <p:ext uri="{BB962C8B-B14F-4D97-AF65-F5344CB8AC3E}">
        <p14:creationId xmlns:p14="http://schemas.microsoft.com/office/powerpoint/2010/main" val="45197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D57F1E4F-1CFF-5643-939E-217C01CDF565}" type="slidenum">
              <a:rPr lang="en-US" smtClean="0"/>
              <a:pPr/>
              <a:t>33</a:t>
            </a:fld>
            <a:endParaRPr lang="en-US" dirty="0"/>
          </a:p>
        </p:txBody>
      </p:sp>
      <p:sp>
        <p:nvSpPr>
          <p:cNvPr id="3" name="文本框 2"/>
          <p:cNvSpPr txBox="1"/>
          <p:nvPr/>
        </p:nvSpPr>
        <p:spPr>
          <a:xfrm>
            <a:off x="4452079" y="569626"/>
            <a:ext cx="5901215" cy="1107996"/>
          </a:xfrm>
          <a:prstGeom prst="rect">
            <a:avLst/>
          </a:prstGeom>
          <a:noFill/>
        </p:spPr>
        <p:txBody>
          <a:bodyPr wrap="square" rtlCol="0">
            <a:spAutoFit/>
          </a:bodyPr>
          <a:lstStyle/>
          <a:p>
            <a:r>
              <a:rPr lang="en-US" altLang="zh-CN" sz="6600" b="1" dirty="0" smtClean="0"/>
              <a:t>Q&amp;A</a:t>
            </a:r>
            <a:endParaRPr lang="zh-CN" altLang="en-US" sz="6600" b="1" dirty="0"/>
          </a:p>
        </p:txBody>
      </p:sp>
    </p:spTree>
    <p:extLst>
      <p:ext uri="{BB962C8B-B14F-4D97-AF65-F5344CB8AC3E}">
        <p14:creationId xmlns:p14="http://schemas.microsoft.com/office/powerpoint/2010/main" val="40412169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D57F1E4F-1CFF-5643-939E-217C01CDF565}" type="slidenum">
              <a:rPr lang="en-US" smtClean="0"/>
              <a:pPr/>
              <a:t>34</a:t>
            </a:fld>
            <a:endParaRPr lang="en-US" dirty="0"/>
          </a:p>
        </p:txBody>
      </p:sp>
      <p:sp>
        <p:nvSpPr>
          <p:cNvPr id="3" name="文本框 2"/>
          <p:cNvSpPr txBox="1"/>
          <p:nvPr/>
        </p:nvSpPr>
        <p:spPr>
          <a:xfrm>
            <a:off x="3372787" y="2548328"/>
            <a:ext cx="5901215" cy="1107996"/>
          </a:xfrm>
          <a:prstGeom prst="rect">
            <a:avLst/>
          </a:prstGeom>
          <a:noFill/>
        </p:spPr>
        <p:txBody>
          <a:bodyPr wrap="square" rtlCol="0">
            <a:spAutoFit/>
          </a:bodyPr>
          <a:lstStyle/>
          <a:p>
            <a:r>
              <a:rPr lang="en-US" altLang="zh-CN" sz="6600" b="1" dirty="0" smtClean="0"/>
              <a:t>Thank you!</a:t>
            </a:r>
            <a:endParaRPr lang="zh-CN" altLang="en-US" sz="6600" b="1" dirty="0"/>
          </a:p>
        </p:txBody>
      </p:sp>
    </p:spTree>
    <p:extLst>
      <p:ext uri="{BB962C8B-B14F-4D97-AF65-F5344CB8AC3E}">
        <p14:creationId xmlns:p14="http://schemas.microsoft.com/office/powerpoint/2010/main" val="1766236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Motivation </a:t>
            </a:r>
            <a:endParaRPr lang="zh-CN" altLang="en-US" sz="4400" b="1" dirty="0"/>
          </a:p>
        </p:txBody>
      </p:sp>
      <p:sp>
        <p:nvSpPr>
          <p:cNvPr id="4" name="文本框 3"/>
          <p:cNvSpPr txBox="1"/>
          <p:nvPr/>
        </p:nvSpPr>
        <p:spPr>
          <a:xfrm>
            <a:off x="929389" y="1633928"/>
            <a:ext cx="4452079" cy="523220"/>
          </a:xfrm>
          <a:prstGeom prst="rect">
            <a:avLst/>
          </a:prstGeom>
          <a:noFill/>
        </p:spPr>
        <p:txBody>
          <a:bodyPr wrap="square" rtlCol="0">
            <a:spAutoFit/>
          </a:bodyPr>
          <a:lstStyle/>
          <a:p>
            <a:r>
              <a:rPr lang="en-US" altLang="zh-CN" sz="2800" dirty="0" smtClean="0"/>
              <a:t>Communication system</a:t>
            </a:r>
            <a:endParaRPr lang="zh-CN" altLang="en-US" sz="2800" dirty="0"/>
          </a:p>
        </p:txBody>
      </p:sp>
      <p:sp>
        <p:nvSpPr>
          <p:cNvPr id="5" name="文本框 4"/>
          <p:cNvSpPr txBox="1"/>
          <p:nvPr/>
        </p:nvSpPr>
        <p:spPr>
          <a:xfrm>
            <a:off x="6730583" y="1664705"/>
            <a:ext cx="3747541" cy="461665"/>
          </a:xfrm>
          <a:prstGeom prst="rect">
            <a:avLst/>
          </a:prstGeom>
          <a:noFill/>
        </p:spPr>
        <p:txBody>
          <a:bodyPr wrap="square" rtlCol="0">
            <a:spAutoFit/>
          </a:bodyPr>
          <a:lstStyle/>
          <a:p>
            <a:r>
              <a:rPr lang="en-US" altLang="zh-CN" sz="2400" dirty="0" smtClean="0"/>
              <a:t>Resource allocation </a:t>
            </a:r>
            <a:endParaRPr lang="zh-CN" altLang="en-US" sz="2400" dirty="0"/>
          </a:p>
        </p:txBody>
      </p:sp>
      <p:cxnSp>
        <p:nvCxnSpPr>
          <p:cNvPr id="7" name="直接箭头连接符 6"/>
          <p:cNvCxnSpPr/>
          <p:nvPr/>
        </p:nvCxnSpPr>
        <p:spPr>
          <a:xfrm>
            <a:off x="5156616" y="1895537"/>
            <a:ext cx="13491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6803434" y="2064815"/>
            <a:ext cx="123339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6803434" y="2199231"/>
            <a:ext cx="2038662" cy="461665"/>
          </a:xfrm>
          <a:prstGeom prst="rect">
            <a:avLst/>
          </a:prstGeom>
          <a:noFill/>
        </p:spPr>
        <p:txBody>
          <a:bodyPr wrap="square" rtlCol="0">
            <a:spAutoFit/>
          </a:bodyPr>
          <a:lstStyle/>
          <a:p>
            <a:r>
              <a:rPr lang="en-US" altLang="zh-CN" sz="2400" dirty="0" smtClean="0">
                <a:solidFill>
                  <a:schemeClr val="accent1"/>
                </a:solidFill>
              </a:rPr>
              <a:t>limited</a:t>
            </a:r>
            <a:endParaRPr lang="zh-CN" altLang="en-US" sz="2400" dirty="0">
              <a:solidFill>
                <a:schemeClr val="accent1"/>
              </a:solidFill>
            </a:endParaRPr>
          </a:p>
        </p:txBody>
      </p:sp>
      <p:sp>
        <p:nvSpPr>
          <p:cNvPr id="16" name="文本框 15"/>
          <p:cNvSpPr txBox="1"/>
          <p:nvPr/>
        </p:nvSpPr>
        <p:spPr>
          <a:xfrm>
            <a:off x="6803434" y="2752253"/>
            <a:ext cx="1233390" cy="461665"/>
          </a:xfrm>
          <a:prstGeom prst="rect">
            <a:avLst/>
          </a:prstGeom>
          <a:noFill/>
        </p:spPr>
        <p:txBody>
          <a:bodyPr wrap="square" rtlCol="0">
            <a:spAutoFit/>
          </a:bodyPr>
          <a:lstStyle/>
          <a:p>
            <a:r>
              <a:rPr lang="en-US" altLang="zh-CN" sz="2400" dirty="0" smtClean="0"/>
              <a:t>users</a:t>
            </a:r>
            <a:endParaRPr lang="zh-CN" altLang="en-US" sz="2400" dirty="0"/>
          </a:p>
        </p:txBody>
      </p:sp>
      <p:cxnSp>
        <p:nvCxnSpPr>
          <p:cNvPr id="20" name="直接连接符 19"/>
          <p:cNvCxnSpPr/>
          <p:nvPr/>
        </p:nvCxnSpPr>
        <p:spPr>
          <a:xfrm>
            <a:off x="6875913" y="3168948"/>
            <a:ext cx="743663"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下箭头 20"/>
          <p:cNvSpPr/>
          <p:nvPr/>
        </p:nvSpPr>
        <p:spPr>
          <a:xfrm rot="10800000">
            <a:off x="7753917" y="2660896"/>
            <a:ext cx="327687" cy="7495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6730583" y="1633928"/>
            <a:ext cx="3057994" cy="19637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929389" y="4841822"/>
            <a:ext cx="3792511" cy="461665"/>
          </a:xfrm>
          <a:prstGeom prst="rect">
            <a:avLst/>
          </a:prstGeom>
          <a:noFill/>
        </p:spPr>
        <p:txBody>
          <a:bodyPr wrap="square" rtlCol="0">
            <a:spAutoFit/>
          </a:bodyPr>
          <a:lstStyle/>
          <a:p>
            <a:r>
              <a:rPr lang="en-US" altLang="zh-CN" sz="2400" dirty="0" smtClean="0"/>
              <a:t>Maximize the total utility</a:t>
            </a:r>
            <a:endParaRPr lang="zh-CN" altLang="en-US" sz="2400" dirty="0"/>
          </a:p>
        </p:txBody>
      </p:sp>
      <p:sp>
        <p:nvSpPr>
          <p:cNvPr id="24" name="五角星 23"/>
          <p:cNvSpPr/>
          <p:nvPr/>
        </p:nvSpPr>
        <p:spPr>
          <a:xfrm>
            <a:off x="4564503" y="4673900"/>
            <a:ext cx="764498" cy="62958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6118083" y="4621967"/>
            <a:ext cx="3837482" cy="830997"/>
          </a:xfrm>
          <a:prstGeom prst="rect">
            <a:avLst/>
          </a:prstGeom>
          <a:noFill/>
        </p:spPr>
        <p:txBody>
          <a:bodyPr wrap="square" rtlCol="0">
            <a:spAutoFit/>
          </a:bodyPr>
          <a:lstStyle/>
          <a:p>
            <a:pPr marL="285750" indent="-285750">
              <a:buFont typeface="Arial" panose="020B0604020202020204" pitchFamily="34" charset="0"/>
              <a:buChar char="•"/>
            </a:pPr>
            <a:r>
              <a:rPr lang="en-US" altLang="zh-CN" sz="2400" dirty="0" smtClean="0"/>
              <a:t>Centralized manner</a:t>
            </a:r>
          </a:p>
          <a:p>
            <a:pPr marL="285750" indent="-285750">
              <a:buFont typeface="Arial" panose="020B0604020202020204" pitchFamily="34" charset="0"/>
              <a:buChar char="•"/>
            </a:pPr>
            <a:r>
              <a:rPr lang="en-US" altLang="zh-CN" sz="2400" dirty="0" smtClean="0"/>
              <a:t>Distributed manner</a:t>
            </a:r>
            <a:endParaRPr lang="zh-CN" altLang="en-US" sz="2400" dirty="0"/>
          </a:p>
        </p:txBody>
      </p:sp>
      <p:sp>
        <p:nvSpPr>
          <p:cNvPr id="26" name="灯片编号占位符 25"/>
          <p:cNvSpPr>
            <a:spLocks noGrp="1"/>
          </p:cNvSpPr>
          <p:nvPr>
            <p:ph type="sldNum" sz="quarter" idx="12"/>
          </p:nvPr>
        </p:nvSpPr>
        <p:spPr/>
        <p:txBody>
          <a:bodyPr/>
          <a:lstStyle/>
          <a:p>
            <a:fld id="{D57F1E4F-1CFF-5643-939E-217C01CDF565}" type="slidenum">
              <a:rPr lang="en-US" sz="2800" smtClean="0"/>
              <a:pPr/>
              <a:t>4</a:t>
            </a:fld>
            <a:endParaRPr lang="en-US" sz="2800" dirty="0"/>
          </a:p>
        </p:txBody>
      </p:sp>
    </p:spTree>
    <p:extLst>
      <p:ext uri="{BB962C8B-B14F-4D97-AF65-F5344CB8AC3E}">
        <p14:creationId xmlns:p14="http://schemas.microsoft.com/office/powerpoint/2010/main" val="241416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par>
                          <p:cTn id="29" fill="hold">
                            <p:stCondLst>
                              <p:cond delay="500"/>
                            </p:stCondLst>
                            <p:childTnLst>
                              <p:par>
                                <p:cTn id="30" presetID="10" presetClass="entr" presetSubtype="0" fill="hold" nodeType="after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par>
                          <p:cTn id="33" fill="hold">
                            <p:stCondLst>
                              <p:cond delay="1000"/>
                            </p:stCondLst>
                            <p:childTnLst>
                              <p:par>
                                <p:cTn id="34" presetID="10" presetClass="entr" presetSubtype="0"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5">
                                            <p:txEl>
                                              <p:pRg st="0" end="0"/>
                                            </p:txEl>
                                          </p:spTgt>
                                        </p:tgtEl>
                                        <p:attrNameLst>
                                          <p:attrName>style.visibility</p:attrName>
                                        </p:attrNameLst>
                                      </p:cBhvr>
                                      <p:to>
                                        <p:strVal val="visible"/>
                                      </p:to>
                                    </p:set>
                                    <p:animEffect transition="in" filter="fade">
                                      <p:cBhvr>
                                        <p:cTn id="55" dur="500"/>
                                        <p:tgtEl>
                                          <p:spTgt spid="25">
                                            <p:txEl>
                                              <p:pRg st="0" end="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5">
                                            <p:txEl>
                                              <p:pRg st="1" end="1"/>
                                            </p:txEl>
                                          </p:spTgt>
                                        </p:tgtEl>
                                        <p:attrNameLst>
                                          <p:attrName>style.visibility</p:attrName>
                                        </p:attrNameLst>
                                      </p:cBhvr>
                                      <p:to>
                                        <p:strVal val="visible"/>
                                      </p:to>
                                    </p:set>
                                    <p:animEffect transition="in" filter="fade">
                                      <p:cBhvr>
                                        <p:cTn id="60" dur="500"/>
                                        <p:tgtEl>
                                          <p:spTgt spid="2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2" grpId="0"/>
      <p:bldP spid="16" grpId="0"/>
      <p:bldP spid="21" grpId="0" animBg="1"/>
      <p:bldP spid="22" grpId="0" animBg="1"/>
      <p:bldP spid="23" grpId="0"/>
      <p:bldP spid="24" grpId="0" animBg="1"/>
      <p:bldP spid="2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Motivation </a:t>
            </a:r>
            <a:endParaRPr lang="zh-CN" altLang="en-US" sz="4400" b="1" dirty="0"/>
          </a:p>
        </p:txBody>
      </p:sp>
      <p:sp>
        <p:nvSpPr>
          <p:cNvPr id="3" name="文本框 2"/>
          <p:cNvSpPr txBox="1"/>
          <p:nvPr/>
        </p:nvSpPr>
        <p:spPr>
          <a:xfrm>
            <a:off x="1085850" y="1676400"/>
            <a:ext cx="4019550" cy="461665"/>
          </a:xfrm>
          <a:prstGeom prst="rect">
            <a:avLst/>
          </a:prstGeom>
          <a:noFill/>
        </p:spPr>
        <p:txBody>
          <a:bodyPr wrap="square" rtlCol="0">
            <a:spAutoFit/>
          </a:bodyPr>
          <a:lstStyle/>
          <a:p>
            <a:r>
              <a:rPr lang="en-US" altLang="zh-CN" sz="2400" dirty="0" smtClean="0"/>
              <a:t>Centralized manner</a:t>
            </a:r>
            <a:endParaRPr lang="zh-CN" altLang="en-US" sz="2400" dirty="0"/>
          </a:p>
        </p:txBody>
      </p:sp>
      <p:sp>
        <p:nvSpPr>
          <p:cNvPr id="6" name="文本框 5"/>
          <p:cNvSpPr txBox="1"/>
          <p:nvPr/>
        </p:nvSpPr>
        <p:spPr>
          <a:xfrm>
            <a:off x="3467100" y="2400300"/>
            <a:ext cx="4400550" cy="461665"/>
          </a:xfrm>
          <a:prstGeom prst="rect">
            <a:avLst/>
          </a:prstGeom>
          <a:noFill/>
        </p:spPr>
        <p:txBody>
          <a:bodyPr wrap="square" rtlCol="0">
            <a:spAutoFit/>
          </a:bodyPr>
          <a:lstStyle/>
          <a:p>
            <a:r>
              <a:rPr lang="en-US" altLang="zh-CN" sz="2400" dirty="0" smtClean="0"/>
              <a:t>Head operator</a:t>
            </a:r>
            <a:endParaRPr lang="zh-CN" altLang="en-US" sz="2400" dirty="0"/>
          </a:p>
        </p:txBody>
      </p:sp>
      <p:sp>
        <p:nvSpPr>
          <p:cNvPr id="8" name="文本框 7"/>
          <p:cNvSpPr txBox="1"/>
          <p:nvPr/>
        </p:nvSpPr>
        <p:spPr>
          <a:xfrm>
            <a:off x="2219325" y="3331865"/>
            <a:ext cx="1752600" cy="461665"/>
          </a:xfrm>
          <a:prstGeom prst="rect">
            <a:avLst/>
          </a:prstGeom>
          <a:noFill/>
        </p:spPr>
        <p:txBody>
          <a:bodyPr wrap="square" rtlCol="0">
            <a:spAutoFit/>
          </a:bodyPr>
          <a:lstStyle/>
          <a:p>
            <a:r>
              <a:rPr lang="en-US" altLang="zh-CN" sz="2400" dirty="0" smtClean="0"/>
              <a:t>entities</a:t>
            </a:r>
            <a:endParaRPr lang="zh-CN" altLang="en-US" sz="2400" dirty="0"/>
          </a:p>
        </p:txBody>
      </p:sp>
      <p:sp>
        <p:nvSpPr>
          <p:cNvPr id="9" name="文本框 8"/>
          <p:cNvSpPr txBox="1"/>
          <p:nvPr/>
        </p:nvSpPr>
        <p:spPr>
          <a:xfrm>
            <a:off x="5495925" y="3331865"/>
            <a:ext cx="2524125" cy="461665"/>
          </a:xfrm>
          <a:prstGeom prst="rect">
            <a:avLst/>
          </a:prstGeom>
          <a:noFill/>
        </p:spPr>
        <p:txBody>
          <a:bodyPr wrap="square" rtlCol="0">
            <a:spAutoFit/>
          </a:bodyPr>
          <a:lstStyle/>
          <a:p>
            <a:r>
              <a:rPr lang="en-US" altLang="zh-CN" sz="2400" dirty="0" smtClean="0"/>
              <a:t>resources</a:t>
            </a:r>
            <a:endParaRPr lang="zh-CN" altLang="en-US" sz="2400" dirty="0"/>
          </a:p>
        </p:txBody>
      </p:sp>
      <p:sp>
        <p:nvSpPr>
          <p:cNvPr id="10" name="左大括号 9"/>
          <p:cNvSpPr/>
          <p:nvPr/>
        </p:nvSpPr>
        <p:spPr>
          <a:xfrm rot="5400000">
            <a:off x="4219575" y="1690687"/>
            <a:ext cx="619125" cy="28670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3" name="下箭头 12"/>
          <p:cNvSpPr/>
          <p:nvPr/>
        </p:nvSpPr>
        <p:spPr>
          <a:xfrm>
            <a:off x="4305871" y="3628029"/>
            <a:ext cx="437579" cy="5769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686176" y="4401833"/>
            <a:ext cx="1790699" cy="461665"/>
          </a:xfrm>
          <a:prstGeom prst="rect">
            <a:avLst/>
          </a:prstGeom>
          <a:noFill/>
        </p:spPr>
        <p:txBody>
          <a:bodyPr wrap="square" rtlCol="0">
            <a:spAutoFit/>
          </a:bodyPr>
          <a:lstStyle/>
          <a:p>
            <a:r>
              <a:rPr lang="en-US" altLang="zh-CN" sz="2400" dirty="0" smtClean="0"/>
              <a:t>Best results</a:t>
            </a:r>
            <a:endParaRPr lang="zh-CN" altLang="en-US" sz="2400" dirty="0"/>
          </a:p>
        </p:txBody>
      </p:sp>
      <p:sp>
        <p:nvSpPr>
          <p:cNvPr id="15" name="文本框 14"/>
          <p:cNvSpPr txBox="1"/>
          <p:nvPr/>
        </p:nvSpPr>
        <p:spPr>
          <a:xfrm>
            <a:off x="1591246" y="4863498"/>
            <a:ext cx="5429250" cy="830997"/>
          </a:xfrm>
          <a:prstGeom prst="rect">
            <a:avLst/>
          </a:prstGeom>
          <a:noFill/>
        </p:spPr>
        <p:txBody>
          <a:bodyPr wrap="square" rtlCol="0">
            <a:spAutoFit/>
          </a:bodyPr>
          <a:lstStyle/>
          <a:p>
            <a:pPr marL="342900" indent="-342900">
              <a:buFont typeface="Arial" panose="020B0604020202020204" pitchFamily="34" charset="0"/>
              <a:buChar char="•"/>
            </a:pPr>
            <a:r>
              <a:rPr lang="en-US" altLang="zh-CN" sz="2400" dirty="0" smtClean="0"/>
              <a:t>Massive amounts of information</a:t>
            </a:r>
          </a:p>
          <a:p>
            <a:pPr marL="342900" indent="-342900">
              <a:buFont typeface="Arial" panose="020B0604020202020204" pitchFamily="34" charset="0"/>
              <a:buChar char="•"/>
            </a:pPr>
            <a:r>
              <a:rPr lang="en-US" altLang="zh-CN" sz="2400" dirty="0" smtClean="0"/>
              <a:t>NP hard</a:t>
            </a:r>
            <a:endParaRPr lang="zh-CN" altLang="en-US" sz="2400" dirty="0"/>
          </a:p>
        </p:txBody>
      </p:sp>
      <p:sp>
        <p:nvSpPr>
          <p:cNvPr id="17" name="笑脸 16"/>
          <p:cNvSpPr/>
          <p:nvPr/>
        </p:nvSpPr>
        <p:spPr>
          <a:xfrm>
            <a:off x="7426152" y="3793530"/>
            <a:ext cx="1847850" cy="1781630"/>
          </a:xfrm>
          <a:prstGeom prst="smileyFace">
            <a:avLst>
              <a:gd name="adj" fmla="val -46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灯片编号占位符 17"/>
          <p:cNvSpPr>
            <a:spLocks noGrp="1"/>
          </p:cNvSpPr>
          <p:nvPr>
            <p:ph type="sldNum" sz="quarter" idx="12"/>
          </p:nvPr>
        </p:nvSpPr>
        <p:spPr/>
        <p:txBody>
          <a:bodyPr/>
          <a:lstStyle/>
          <a:p>
            <a:fld id="{D57F1E4F-1CFF-5643-939E-217C01CDF565}" type="slidenum">
              <a:rPr lang="en-US" sz="2800" smtClean="0"/>
              <a:pPr/>
              <a:t>5</a:t>
            </a:fld>
            <a:endParaRPr lang="en-US" sz="2800" dirty="0"/>
          </a:p>
        </p:txBody>
      </p:sp>
    </p:spTree>
    <p:extLst>
      <p:ext uri="{BB962C8B-B14F-4D97-AF65-F5344CB8AC3E}">
        <p14:creationId xmlns:p14="http://schemas.microsoft.com/office/powerpoint/2010/main" val="3536081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5">
                                            <p:txEl>
                                              <p:pRg st="0" end="0"/>
                                            </p:txEl>
                                          </p:spTgt>
                                        </p:tgtEl>
                                        <p:attrNameLst>
                                          <p:attrName>style.visibility</p:attrName>
                                        </p:attrNameLst>
                                      </p:cBhvr>
                                      <p:to>
                                        <p:strVal val="visible"/>
                                      </p:to>
                                    </p:set>
                                    <p:animEffect transition="in" filter="fade">
                                      <p:cBhvr>
                                        <p:cTn id="39" dur="500"/>
                                        <p:tgtEl>
                                          <p:spTgt spid="15">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5">
                                            <p:txEl>
                                              <p:pRg st="1" end="1"/>
                                            </p:txEl>
                                          </p:spTgt>
                                        </p:tgtEl>
                                        <p:attrNameLst>
                                          <p:attrName>style.visibility</p:attrName>
                                        </p:attrNameLst>
                                      </p:cBhvr>
                                      <p:to>
                                        <p:strVal val="visible"/>
                                      </p:to>
                                    </p:set>
                                    <p:animEffect transition="in" filter="fade">
                                      <p:cBhvr>
                                        <p:cTn id="44" dur="500"/>
                                        <p:tgtEl>
                                          <p:spTgt spid="15">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animEffect transition="in" filter="fade">
                                      <p:cBhvr>
                                        <p:cTn id="5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animBg="1"/>
      <p:bldP spid="13" grpId="0" animBg="1"/>
      <p:bldP spid="14" grpId="0"/>
      <p:bldP spid="15" grpId="0" build="p"/>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Motivation </a:t>
            </a:r>
            <a:endParaRPr lang="zh-CN" altLang="en-US" sz="4400" b="1" dirty="0"/>
          </a:p>
        </p:txBody>
      </p:sp>
      <p:sp>
        <p:nvSpPr>
          <p:cNvPr id="3" name="文本框 2"/>
          <p:cNvSpPr txBox="1"/>
          <p:nvPr/>
        </p:nvSpPr>
        <p:spPr>
          <a:xfrm>
            <a:off x="1085850" y="1676400"/>
            <a:ext cx="4019550" cy="461665"/>
          </a:xfrm>
          <a:prstGeom prst="rect">
            <a:avLst/>
          </a:prstGeom>
          <a:noFill/>
        </p:spPr>
        <p:txBody>
          <a:bodyPr wrap="square" rtlCol="0">
            <a:spAutoFit/>
          </a:bodyPr>
          <a:lstStyle/>
          <a:p>
            <a:r>
              <a:rPr lang="en-US" altLang="zh-CN" sz="2400" dirty="0" smtClean="0"/>
              <a:t>Distributed manner</a:t>
            </a:r>
            <a:endParaRPr lang="zh-CN" altLang="en-US" sz="2400" dirty="0"/>
          </a:p>
        </p:txBody>
      </p:sp>
      <p:sp>
        <p:nvSpPr>
          <p:cNvPr id="4" name="文本框 3"/>
          <p:cNvSpPr txBox="1"/>
          <p:nvPr/>
        </p:nvSpPr>
        <p:spPr>
          <a:xfrm>
            <a:off x="2384868" y="2309515"/>
            <a:ext cx="1044132" cy="461665"/>
          </a:xfrm>
          <a:prstGeom prst="rect">
            <a:avLst/>
          </a:prstGeom>
          <a:noFill/>
        </p:spPr>
        <p:txBody>
          <a:bodyPr wrap="square" rtlCol="0">
            <a:spAutoFit/>
          </a:bodyPr>
          <a:lstStyle/>
          <a:p>
            <a:r>
              <a:rPr lang="en-US" altLang="zh-CN" sz="2400" dirty="0" smtClean="0"/>
              <a:t>users</a:t>
            </a:r>
            <a:endParaRPr lang="zh-CN" altLang="en-US" sz="2400" dirty="0"/>
          </a:p>
        </p:txBody>
      </p:sp>
      <p:sp>
        <p:nvSpPr>
          <p:cNvPr id="5" name="文本框 4"/>
          <p:cNvSpPr txBox="1"/>
          <p:nvPr/>
        </p:nvSpPr>
        <p:spPr>
          <a:xfrm>
            <a:off x="4514850" y="2309515"/>
            <a:ext cx="3562350" cy="461665"/>
          </a:xfrm>
          <a:prstGeom prst="rect">
            <a:avLst/>
          </a:prstGeom>
          <a:noFill/>
        </p:spPr>
        <p:txBody>
          <a:bodyPr wrap="square" rtlCol="0">
            <a:spAutoFit/>
          </a:bodyPr>
          <a:lstStyle/>
          <a:p>
            <a:r>
              <a:rPr lang="en-US" altLang="zh-CN" sz="2400" dirty="0"/>
              <a:t>m</a:t>
            </a:r>
            <a:r>
              <a:rPr lang="en-US" altLang="zh-CN" sz="2400" dirty="0" smtClean="0"/>
              <a:t>ake decisions for itself</a:t>
            </a:r>
            <a:endParaRPr lang="zh-CN" altLang="en-US" sz="2400" dirty="0"/>
          </a:p>
        </p:txBody>
      </p:sp>
      <p:sp>
        <p:nvSpPr>
          <p:cNvPr id="7" name="文本框 6"/>
          <p:cNvSpPr txBox="1"/>
          <p:nvPr/>
        </p:nvSpPr>
        <p:spPr>
          <a:xfrm>
            <a:off x="2384868" y="3204865"/>
            <a:ext cx="3657600" cy="830997"/>
          </a:xfrm>
          <a:prstGeom prst="rect">
            <a:avLst/>
          </a:prstGeom>
          <a:noFill/>
        </p:spPr>
        <p:txBody>
          <a:bodyPr wrap="square" rtlCol="0">
            <a:spAutoFit/>
          </a:bodyPr>
          <a:lstStyle/>
          <a:p>
            <a:pPr marL="285750" indent="-285750">
              <a:buFont typeface="Arial" panose="020B0604020202020204" pitchFamily="34" charset="0"/>
              <a:buChar char="•"/>
            </a:pPr>
            <a:r>
              <a:rPr lang="en-US" altLang="zh-CN" sz="2400" dirty="0" smtClean="0"/>
              <a:t>Convergence</a:t>
            </a:r>
          </a:p>
          <a:p>
            <a:pPr marL="285750" indent="-285750">
              <a:buFont typeface="Arial" panose="020B0604020202020204" pitchFamily="34" charset="0"/>
              <a:buChar char="•"/>
            </a:pPr>
            <a:r>
              <a:rPr lang="en-US" altLang="zh-CN" sz="2400" dirty="0" smtClean="0"/>
              <a:t>Price of anarchy</a:t>
            </a:r>
            <a:endParaRPr lang="zh-CN" altLang="en-US" sz="2400" dirty="0"/>
          </a:p>
        </p:txBody>
      </p:sp>
      <p:sp>
        <p:nvSpPr>
          <p:cNvPr id="11" name="文本框 10"/>
          <p:cNvSpPr txBox="1"/>
          <p:nvPr/>
        </p:nvSpPr>
        <p:spPr>
          <a:xfrm>
            <a:off x="1866900" y="4362450"/>
            <a:ext cx="2914650" cy="461665"/>
          </a:xfrm>
          <a:prstGeom prst="rect">
            <a:avLst/>
          </a:prstGeom>
          <a:noFill/>
        </p:spPr>
        <p:txBody>
          <a:bodyPr wrap="square" rtlCol="0">
            <a:spAutoFit/>
          </a:bodyPr>
          <a:lstStyle/>
          <a:p>
            <a:r>
              <a:rPr lang="en-US" altLang="zh-CN" sz="2400" dirty="0" smtClean="0">
                <a:solidFill>
                  <a:schemeClr val="accent1"/>
                </a:solidFill>
              </a:rPr>
              <a:t>Game theory</a:t>
            </a:r>
          </a:p>
        </p:txBody>
      </p:sp>
      <p:sp>
        <p:nvSpPr>
          <p:cNvPr id="12" name="文本框 11"/>
          <p:cNvSpPr txBox="1"/>
          <p:nvPr/>
        </p:nvSpPr>
        <p:spPr>
          <a:xfrm>
            <a:off x="2384868" y="4995565"/>
            <a:ext cx="6122766" cy="461665"/>
          </a:xfrm>
          <a:prstGeom prst="rect">
            <a:avLst/>
          </a:prstGeom>
          <a:noFill/>
        </p:spPr>
        <p:txBody>
          <a:bodyPr wrap="square" rtlCol="0">
            <a:spAutoFit/>
          </a:bodyPr>
          <a:lstStyle/>
          <a:p>
            <a:r>
              <a:rPr lang="en-US" altLang="zh-CN" sz="2400" dirty="0" smtClean="0"/>
              <a:t>Congestion games, potential games…</a:t>
            </a:r>
            <a:endParaRPr lang="zh-CN" altLang="en-US" sz="2400" dirty="0"/>
          </a:p>
        </p:txBody>
      </p:sp>
      <p:sp>
        <p:nvSpPr>
          <p:cNvPr id="16" name="灯片编号占位符 15"/>
          <p:cNvSpPr>
            <a:spLocks noGrp="1"/>
          </p:cNvSpPr>
          <p:nvPr>
            <p:ph type="sldNum" sz="quarter" idx="12"/>
          </p:nvPr>
        </p:nvSpPr>
        <p:spPr/>
        <p:txBody>
          <a:bodyPr/>
          <a:lstStyle/>
          <a:p>
            <a:fld id="{D57F1E4F-1CFF-5643-939E-217C01CDF565}" type="slidenum">
              <a:rPr lang="en-US" sz="2800" smtClean="0"/>
              <a:pPr/>
              <a:t>6</a:t>
            </a:fld>
            <a:endParaRPr lang="en-US" sz="2800" dirty="0"/>
          </a:p>
        </p:txBody>
      </p:sp>
    </p:spTree>
    <p:extLst>
      <p:ext uri="{BB962C8B-B14F-4D97-AF65-F5344CB8AC3E}">
        <p14:creationId xmlns:p14="http://schemas.microsoft.com/office/powerpoint/2010/main" val="3326543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25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xEl>
                                              <p:pRg st="1" end="1"/>
                                            </p:txEl>
                                          </p:spTgt>
                                        </p:tgtEl>
                                        <p:attrNameLst>
                                          <p:attrName>style.visibility</p:attrName>
                                        </p:attrNameLst>
                                      </p:cBhvr>
                                      <p:to>
                                        <p:strVal val="visible"/>
                                      </p:to>
                                    </p:set>
                                    <p:animEffect transition="in" filter="fade">
                                      <p:cBhvr>
                                        <p:cTn id="26" dur="250"/>
                                        <p:tgtEl>
                                          <p:spTgt spid="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build="p"/>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Motivation </a:t>
            </a:r>
            <a:endParaRPr lang="zh-CN" altLang="en-US" sz="4400" b="1" dirty="0"/>
          </a:p>
        </p:txBody>
      </p:sp>
      <p:sp>
        <p:nvSpPr>
          <p:cNvPr id="3" name="文本框 2"/>
          <p:cNvSpPr txBox="1"/>
          <p:nvPr/>
        </p:nvSpPr>
        <p:spPr>
          <a:xfrm>
            <a:off x="1085850" y="1676400"/>
            <a:ext cx="5753100" cy="1938992"/>
          </a:xfrm>
          <a:prstGeom prst="rect">
            <a:avLst/>
          </a:prstGeom>
          <a:noFill/>
        </p:spPr>
        <p:txBody>
          <a:bodyPr wrap="square" rtlCol="0">
            <a:spAutoFit/>
          </a:bodyPr>
          <a:lstStyle/>
          <a:p>
            <a:pPr marL="457200" indent="-457200">
              <a:buFont typeface="Arial" panose="020B0604020202020204" pitchFamily="34" charset="0"/>
              <a:buChar char="•"/>
            </a:pPr>
            <a:r>
              <a:rPr lang="en-US" altLang="zh-CN" sz="2400" dirty="0" smtClean="0"/>
              <a:t>Listen to music</a:t>
            </a:r>
          </a:p>
          <a:p>
            <a:pPr marL="457200" indent="-457200">
              <a:buFont typeface="Arial" panose="020B0604020202020204" pitchFamily="34" charset="0"/>
              <a:buChar char="•"/>
            </a:pPr>
            <a:r>
              <a:rPr lang="en-US" altLang="zh-CN" sz="2400" dirty="0" smtClean="0"/>
              <a:t>Read e-book</a:t>
            </a:r>
          </a:p>
          <a:p>
            <a:pPr marL="457200" indent="-457200">
              <a:buFont typeface="Arial" panose="020B0604020202020204" pitchFamily="34" charset="0"/>
              <a:buChar char="•"/>
            </a:pPr>
            <a:r>
              <a:rPr lang="en-US" altLang="zh-CN" sz="2400" dirty="0" smtClean="0"/>
              <a:t>Browse the webpages</a:t>
            </a:r>
          </a:p>
          <a:p>
            <a:pPr marL="457200" indent="-457200">
              <a:buFont typeface="Arial" panose="020B0604020202020204" pitchFamily="34" charset="0"/>
              <a:buChar char="•"/>
            </a:pPr>
            <a:r>
              <a:rPr lang="en-US" altLang="zh-CN" sz="2400" dirty="0" smtClean="0"/>
              <a:t>Watch the video</a:t>
            </a:r>
          </a:p>
          <a:p>
            <a:r>
              <a:rPr lang="en-US" altLang="zh-CN" sz="2400" dirty="0" smtClean="0"/>
              <a:t>…</a:t>
            </a:r>
            <a:endParaRPr lang="zh-CN" altLang="en-US" sz="2400" dirty="0"/>
          </a:p>
        </p:txBody>
      </p:sp>
      <p:sp>
        <p:nvSpPr>
          <p:cNvPr id="6" name="文本框 5"/>
          <p:cNvSpPr txBox="1"/>
          <p:nvPr/>
        </p:nvSpPr>
        <p:spPr>
          <a:xfrm>
            <a:off x="6838950" y="1930400"/>
            <a:ext cx="1409700" cy="584775"/>
          </a:xfrm>
          <a:prstGeom prst="rect">
            <a:avLst/>
          </a:prstGeom>
          <a:noFill/>
        </p:spPr>
        <p:txBody>
          <a:bodyPr wrap="square" rtlCol="0">
            <a:spAutoFit/>
          </a:bodyPr>
          <a:lstStyle/>
          <a:p>
            <a:r>
              <a:rPr lang="en-US" altLang="zh-CN" sz="3200" dirty="0" smtClean="0"/>
              <a:t>QoS</a:t>
            </a:r>
            <a:endParaRPr lang="zh-CN" altLang="en-US" sz="3200" dirty="0"/>
          </a:p>
        </p:txBody>
      </p:sp>
      <p:sp>
        <p:nvSpPr>
          <p:cNvPr id="8" name="文本框 7"/>
          <p:cNvSpPr txBox="1"/>
          <p:nvPr/>
        </p:nvSpPr>
        <p:spPr>
          <a:xfrm>
            <a:off x="6145298" y="2997200"/>
            <a:ext cx="4217901" cy="523220"/>
          </a:xfrm>
          <a:prstGeom prst="rect">
            <a:avLst/>
          </a:prstGeom>
          <a:noFill/>
        </p:spPr>
        <p:txBody>
          <a:bodyPr wrap="square" rtlCol="0">
            <a:spAutoFit/>
          </a:bodyPr>
          <a:lstStyle/>
          <a:p>
            <a:r>
              <a:rPr lang="en-US" altLang="zh-CN" sz="2800" dirty="0" smtClean="0">
                <a:solidFill>
                  <a:schemeClr val="accent1"/>
                </a:solidFill>
              </a:rPr>
              <a:t>Satisfaction game</a:t>
            </a:r>
            <a:endParaRPr lang="zh-CN" altLang="en-US" sz="2800" dirty="0">
              <a:solidFill>
                <a:schemeClr val="accent1"/>
              </a:solidFill>
            </a:endParaRPr>
          </a:p>
        </p:txBody>
      </p:sp>
      <p:sp>
        <p:nvSpPr>
          <p:cNvPr id="9" name="文本框 8"/>
          <p:cNvSpPr txBox="1"/>
          <p:nvPr/>
        </p:nvSpPr>
        <p:spPr>
          <a:xfrm>
            <a:off x="2000250" y="3940890"/>
            <a:ext cx="5543550" cy="523220"/>
          </a:xfrm>
          <a:prstGeom prst="rect">
            <a:avLst/>
          </a:prstGeom>
          <a:noFill/>
        </p:spPr>
        <p:txBody>
          <a:bodyPr wrap="square" rtlCol="0">
            <a:spAutoFit/>
          </a:bodyPr>
          <a:lstStyle/>
          <a:p>
            <a:r>
              <a:rPr lang="en-US" altLang="zh-CN" sz="2800" dirty="0" smtClean="0">
                <a:solidFill>
                  <a:schemeClr val="accent1"/>
                </a:solidFill>
              </a:rPr>
              <a:t>Multi-resource allocation games</a:t>
            </a:r>
            <a:endParaRPr lang="zh-CN" altLang="en-US" sz="2800" dirty="0">
              <a:solidFill>
                <a:schemeClr val="accent1"/>
              </a:solidFill>
            </a:endParaRPr>
          </a:p>
        </p:txBody>
      </p:sp>
      <p:sp>
        <p:nvSpPr>
          <p:cNvPr id="10" name="文本框 9"/>
          <p:cNvSpPr txBox="1"/>
          <p:nvPr/>
        </p:nvSpPr>
        <p:spPr>
          <a:xfrm>
            <a:off x="7467599" y="3957480"/>
            <a:ext cx="2895600" cy="461665"/>
          </a:xfrm>
          <a:prstGeom prst="rect">
            <a:avLst/>
          </a:prstGeom>
          <a:noFill/>
        </p:spPr>
        <p:txBody>
          <a:bodyPr wrap="square" rtlCol="0">
            <a:spAutoFit/>
          </a:bodyPr>
          <a:lstStyle/>
          <a:p>
            <a:r>
              <a:rPr lang="en-US" altLang="zh-CN" sz="2400" dirty="0" smtClean="0"/>
              <a:t>Object replication</a:t>
            </a:r>
            <a:endParaRPr lang="zh-CN" altLang="en-US" sz="2400" dirty="0"/>
          </a:p>
        </p:txBody>
      </p:sp>
      <p:sp>
        <p:nvSpPr>
          <p:cNvPr id="13" name="下箭头 12"/>
          <p:cNvSpPr/>
          <p:nvPr/>
        </p:nvSpPr>
        <p:spPr>
          <a:xfrm>
            <a:off x="5543550" y="4610100"/>
            <a:ext cx="419100" cy="723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1795462" y="5479990"/>
            <a:ext cx="7496175" cy="523220"/>
          </a:xfrm>
          <a:prstGeom prst="rect">
            <a:avLst/>
          </a:prstGeom>
          <a:noFill/>
        </p:spPr>
        <p:txBody>
          <a:bodyPr wrap="square" rtlCol="0">
            <a:spAutoFit/>
          </a:bodyPr>
          <a:lstStyle/>
          <a:p>
            <a:r>
              <a:rPr lang="en-US" altLang="zh-CN" sz="2800" dirty="0" smtClean="0"/>
              <a:t>Satisfaction multi-resource allocation games</a:t>
            </a:r>
            <a:endParaRPr lang="zh-CN" altLang="en-US" sz="2800" dirty="0"/>
          </a:p>
        </p:txBody>
      </p:sp>
      <p:sp>
        <p:nvSpPr>
          <p:cNvPr id="15" name="灯片编号占位符 14"/>
          <p:cNvSpPr>
            <a:spLocks noGrp="1"/>
          </p:cNvSpPr>
          <p:nvPr>
            <p:ph type="sldNum" sz="quarter" idx="12"/>
          </p:nvPr>
        </p:nvSpPr>
        <p:spPr/>
        <p:txBody>
          <a:bodyPr/>
          <a:lstStyle/>
          <a:p>
            <a:fld id="{D57F1E4F-1CFF-5643-939E-217C01CDF565}" type="slidenum">
              <a:rPr lang="en-US" sz="2800" smtClean="0"/>
              <a:pPr/>
              <a:t>7</a:t>
            </a:fld>
            <a:endParaRPr lang="en-US" sz="2800" dirty="0"/>
          </a:p>
        </p:txBody>
      </p:sp>
    </p:spTree>
    <p:extLst>
      <p:ext uri="{BB962C8B-B14F-4D97-AF65-F5344CB8AC3E}">
        <p14:creationId xmlns:p14="http://schemas.microsoft.com/office/powerpoint/2010/main" val="387732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par>
                          <p:cTn id="43" fill="hold">
                            <p:stCondLst>
                              <p:cond delay="500"/>
                            </p:stCondLst>
                            <p:childTnLst>
                              <p:par>
                                <p:cTn id="44" presetID="10" presetClass="entr" presetSubtype="0" fill="hold" nodeType="afterEffect">
                                  <p:stCondLst>
                                    <p:cond delay="0"/>
                                  </p:stCondLst>
                                  <p:childTnLst>
                                    <p:set>
                                      <p:cBhvr>
                                        <p:cTn id="45" dur="1" fill="hold">
                                          <p:stCondLst>
                                            <p:cond delay="0"/>
                                          </p:stCondLst>
                                        </p:cTn>
                                        <p:tgtEl>
                                          <p:spTgt spid="10">
                                            <p:txEl>
                                              <p:pRg st="0" end="0"/>
                                            </p:txEl>
                                          </p:spTgt>
                                        </p:tgtEl>
                                        <p:attrNameLst>
                                          <p:attrName>style.visibility</p:attrName>
                                        </p:attrNameLst>
                                      </p:cBhvr>
                                      <p:to>
                                        <p:strVal val="visible"/>
                                      </p:to>
                                    </p:set>
                                    <p:animEffect transition="in" filter="fade">
                                      <p:cBhvr>
                                        <p:cTn id="46" dur="500"/>
                                        <p:tgtEl>
                                          <p:spTgt spid="10">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500"/>
                                        <p:tgtEl>
                                          <p:spTgt spid="13"/>
                                        </p:tgtEl>
                                      </p:cBhvr>
                                    </p:animEffect>
                                  </p:childTnLst>
                                </p:cTn>
                              </p:par>
                            </p:childTnLst>
                          </p:cTn>
                        </p:par>
                        <p:par>
                          <p:cTn id="52" fill="hold">
                            <p:stCondLst>
                              <p:cond delay="500"/>
                            </p:stCondLst>
                            <p:childTnLst>
                              <p:par>
                                <p:cTn id="53" presetID="10"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8" grpId="0"/>
      <p:bldP spid="9" grpId="0"/>
      <p:bldP spid="13" grpId="0" animBg="1"/>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Outline </a:t>
            </a:r>
            <a:endParaRPr lang="zh-CN" altLang="en-US" sz="4400" b="1" dirty="0"/>
          </a:p>
        </p:txBody>
      </p:sp>
      <p:sp>
        <p:nvSpPr>
          <p:cNvPr id="3" name="内容占位符 2"/>
          <p:cNvSpPr>
            <a:spLocks noGrp="1"/>
          </p:cNvSpPr>
          <p:nvPr>
            <p:ph idx="1"/>
          </p:nvPr>
        </p:nvSpPr>
        <p:spPr/>
        <p:txBody>
          <a:bodyPr>
            <a:normAutofit/>
          </a:bodyPr>
          <a:lstStyle/>
          <a:p>
            <a:pPr>
              <a:lnSpc>
                <a:spcPct val="150000"/>
              </a:lnSpc>
            </a:pPr>
            <a:r>
              <a:rPr lang="en-US" altLang="zh-CN" sz="2400" dirty="0" smtClean="0">
                <a:solidFill>
                  <a:schemeClr val="bg1">
                    <a:lumMod val="65000"/>
                    <a:lumOff val="35000"/>
                  </a:schemeClr>
                </a:solidFill>
              </a:rPr>
              <a:t>Motivation</a:t>
            </a:r>
          </a:p>
          <a:p>
            <a:pPr>
              <a:lnSpc>
                <a:spcPct val="150000"/>
              </a:lnSpc>
            </a:pPr>
            <a:r>
              <a:rPr lang="en-US" altLang="zh-CN" sz="2400" dirty="0" smtClean="0"/>
              <a:t>System model</a:t>
            </a:r>
          </a:p>
          <a:p>
            <a:pPr>
              <a:lnSpc>
                <a:spcPct val="150000"/>
              </a:lnSpc>
            </a:pPr>
            <a:r>
              <a:rPr lang="en-US" altLang="zh-CN" sz="2400" dirty="0" smtClean="0">
                <a:solidFill>
                  <a:schemeClr val="bg1">
                    <a:lumMod val="65000"/>
                    <a:lumOff val="35000"/>
                  </a:schemeClr>
                </a:solidFill>
              </a:rPr>
              <a:t>Convergence of Nash Equilibria</a:t>
            </a:r>
          </a:p>
          <a:p>
            <a:pPr>
              <a:lnSpc>
                <a:spcPct val="150000"/>
              </a:lnSpc>
            </a:pPr>
            <a:r>
              <a:rPr lang="en-US" altLang="zh-CN" sz="2400" dirty="0" smtClean="0">
                <a:solidFill>
                  <a:schemeClr val="bg1">
                    <a:lumMod val="65000"/>
                    <a:lumOff val="35000"/>
                  </a:schemeClr>
                </a:solidFill>
              </a:rPr>
              <a:t>Simulation </a:t>
            </a:r>
          </a:p>
          <a:p>
            <a:pPr>
              <a:lnSpc>
                <a:spcPct val="150000"/>
              </a:lnSpc>
            </a:pPr>
            <a:r>
              <a:rPr lang="en-US" altLang="zh-CN" sz="2400" dirty="0" smtClean="0">
                <a:solidFill>
                  <a:schemeClr val="bg1">
                    <a:lumMod val="65000"/>
                    <a:lumOff val="35000"/>
                  </a:schemeClr>
                </a:solidFill>
              </a:rPr>
              <a:t>Conclusion </a:t>
            </a:r>
            <a:endParaRPr lang="zh-CN" altLang="en-US" sz="2400" dirty="0">
              <a:solidFill>
                <a:schemeClr val="bg1">
                  <a:lumMod val="65000"/>
                  <a:lumOff val="35000"/>
                </a:schemeClr>
              </a:solidFill>
            </a:endParaRPr>
          </a:p>
        </p:txBody>
      </p:sp>
      <p:sp>
        <p:nvSpPr>
          <p:cNvPr id="4" name="灯片编号占位符 3"/>
          <p:cNvSpPr>
            <a:spLocks noGrp="1"/>
          </p:cNvSpPr>
          <p:nvPr>
            <p:ph type="sldNum" sz="quarter" idx="12"/>
          </p:nvPr>
        </p:nvSpPr>
        <p:spPr/>
        <p:txBody>
          <a:bodyPr/>
          <a:lstStyle/>
          <a:p>
            <a:fld id="{D57F1E4F-1CFF-5643-939E-217C01CDF565}" type="slidenum">
              <a:rPr lang="en-US" sz="2800" smtClean="0"/>
              <a:pPr/>
              <a:t>8</a:t>
            </a:fld>
            <a:endParaRPr lang="en-US" sz="2800" dirty="0"/>
          </a:p>
        </p:txBody>
      </p:sp>
    </p:spTree>
    <p:extLst>
      <p:ext uri="{BB962C8B-B14F-4D97-AF65-F5344CB8AC3E}">
        <p14:creationId xmlns:p14="http://schemas.microsoft.com/office/powerpoint/2010/main" val="287167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b="1" dirty="0" smtClean="0"/>
              <a:t>System model </a:t>
            </a:r>
            <a:endParaRPr lang="zh-CN" altLang="en-US" sz="4400" b="1" dirty="0"/>
          </a:p>
        </p:txBody>
      </p:sp>
      <p:sp>
        <p:nvSpPr>
          <p:cNvPr id="4" name="灯片编号占位符 3"/>
          <p:cNvSpPr>
            <a:spLocks noGrp="1"/>
          </p:cNvSpPr>
          <p:nvPr>
            <p:ph type="sldNum" sz="quarter" idx="12"/>
          </p:nvPr>
        </p:nvSpPr>
        <p:spPr/>
        <p:txBody>
          <a:bodyPr/>
          <a:lstStyle/>
          <a:p>
            <a:fld id="{D57F1E4F-1CFF-5643-939E-217C01CDF565}" type="slidenum">
              <a:rPr lang="en-US" sz="2800" smtClean="0"/>
              <a:pPr/>
              <a:t>9</a:t>
            </a:fld>
            <a:endParaRPr lang="en-US" sz="2800" dirty="0"/>
          </a:p>
        </p:txBody>
      </p:sp>
      <p:sp>
        <p:nvSpPr>
          <p:cNvPr id="8" name="内容占位符 2"/>
          <p:cNvSpPr txBox="1">
            <a:spLocks/>
          </p:cNvSpPr>
          <p:nvPr/>
        </p:nvSpPr>
        <p:spPr>
          <a:xfrm>
            <a:off x="677334" y="1565973"/>
            <a:ext cx="10055622" cy="483981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r>
              <a:rPr lang="en-US" altLang="zh-CN" sz="2400" dirty="0" smtClean="0">
                <a:solidFill>
                  <a:schemeClr val="tx1"/>
                </a:solidFill>
                <a:latin typeface="Book Antiqua" panose="02040602050305030304" pitchFamily="18" charset="0"/>
              </a:rPr>
              <a:t>N nodes (entities) want to compete for R resources.</a:t>
            </a:r>
          </a:p>
          <a:p>
            <a:pPr>
              <a:buFont typeface="Wingdings" panose="05000000000000000000" pitchFamily="2" charset="2"/>
              <a:buChar char="Ø"/>
            </a:pPr>
            <a:r>
              <a:rPr lang="en-US" altLang="zh-CN" sz="2400" dirty="0" smtClean="0">
                <a:solidFill>
                  <a:schemeClr val="tx1"/>
                </a:solidFill>
                <a:latin typeface="Book Antiqua" panose="02040602050305030304" pitchFamily="18" charset="0"/>
              </a:rPr>
              <a:t>Nodes can be represented by an interference graph according to their locations and each node has a set of neighbors.</a:t>
            </a:r>
          </a:p>
          <a:p>
            <a:pPr>
              <a:buFont typeface="Wingdings" panose="05000000000000000000" pitchFamily="2" charset="2"/>
              <a:buChar char="Ø"/>
            </a:pPr>
            <a:r>
              <a:rPr lang="en-US" altLang="zh-CN" sz="2400" dirty="0" smtClean="0">
                <a:solidFill>
                  <a:schemeClr val="tx1"/>
                </a:solidFill>
                <a:latin typeface="Book Antiqua" panose="02040602050305030304" pitchFamily="18" charset="0"/>
              </a:rPr>
              <a:t>The more nodes in neighbor set of node </a:t>
            </a:r>
            <a:r>
              <a:rPr lang="en-US" altLang="zh-CN" sz="2400" dirty="0" err="1" smtClean="0">
                <a:solidFill>
                  <a:schemeClr val="tx1"/>
                </a:solidFill>
                <a:latin typeface="Book Antiqua" panose="02040602050305030304" pitchFamily="18" charset="0"/>
              </a:rPr>
              <a:t>i</a:t>
            </a:r>
            <a:r>
              <a:rPr lang="en-US" altLang="zh-CN" sz="2400" dirty="0" smtClean="0">
                <a:solidFill>
                  <a:schemeClr val="tx1"/>
                </a:solidFill>
                <a:latin typeface="Book Antiqua" panose="02040602050305030304" pitchFamily="18" charset="0"/>
              </a:rPr>
              <a:t> choose the same resource, the less the QoS received by node </a:t>
            </a:r>
            <a:r>
              <a:rPr lang="en-US" altLang="zh-CN" sz="2400" dirty="0" err="1" smtClean="0">
                <a:solidFill>
                  <a:schemeClr val="tx1"/>
                </a:solidFill>
                <a:latin typeface="Book Antiqua" panose="02040602050305030304" pitchFamily="18" charset="0"/>
              </a:rPr>
              <a:t>i</a:t>
            </a:r>
            <a:r>
              <a:rPr lang="en-US" altLang="zh-CN" sz="2400" dirty="0" smtClean="0">
                <a:solidFill>
                  <a:schemeClr val="tx1"/>
                </a:solidFill>
                <a:latin typeface="Book Antiqua" panose="02040602050305030304" pitchFamily="18" charset="0"/>
              </a:rPr>
              <a:t> is. </a:t>
            </a:r>
          </a:p>
          <a:p>
            <a:pPr>
              <a:buFont typeface="Wingdings" panose="05000000000000000000" pitchFamily="2" charset="2"/>
              <a:buChar char="Ø"/>
            </a:pPr>
            <a:r>
              <a:rPr lang="en-US" altLang="zh-CN" sz="2400" dirty="0" smtClean="0">
                <a:solidFill>
                  <a:schemeClr val="tx1"/>
                </a:solidFill>
                <a:latin typeface="Book Antiqua" panose="02040602050305030304" pitchFamily="18" charset="0"/>
              </a:rPr>
              <a:t>Each node has a demand QoS. </a:t>
            </a:r>
          </a:p>
          <a:p>
            <a:pPr>
              <a:buFont typeface="Wingdings" panose="05000000000000000000" pitchFamily="2" charset="2"/>
              <a:buChar char="Ø"/>
            </a:pPr>
            <a:r>
              <a:rPr lang="en-US" altLang="zh-CN" sz="2400" dirty="0" smtClean="0">
                <a:solidFill>
                  <a:schemeClr val="tx1"/>
                </a:solidFill>
                <a:latin typeface="Book Antiqua" panose="02040602050305030304" pitchFamily="18" charset="0"/>
              </a:rPr>
              <a:t>Once the QoS is larger than or equal to the demand, the user is satisfied.</a:t>
            </a:r>
            <a:endParaRPr lang="en-US" altLang="zh-CN" sz="2400" dirty="0"/>
          </a:p>
          <a:p>
            <a:pPr>
              <a:buFont typeface="Wingdings" panose="05000000000000000000" pitchFamily="2" charset="2"/>
              <a:buChar char="Ø"/>
            </a:pPr>
            <a:r>
              <a:rPr lang="en-US" altLang="zh-CN" sz="2400" dirty="0" smtClean="0">
                <a:solidFill>
                  <a:schemeClr val="tx1"/>
                </a:solidFill>
                <a:latin typeface="Book Antiqua" panose="02040602050305030304" pitchFamily="18" charset="0"/>
              </a:rPr>
              <a:t>Each node can collect more than one resource.</a:t>
            </a:r>
            <a:endParaRPr lang="zh-CN" altLang="en-US" sz="2400" dirty="0" smtClean="0">
              <a:solidFill>
                <a:schemeClr val="tx1"/>
              </a:solidFill>
              <a:latin typeface="Book Antiqua" panose="02040602050305030304" pitchFamily="18" charset="0"/>
            </a:endParaRPr>
          </a:p>
        </p:txBody>
      </p:sp>
    </p:spTree>
    <p:extLst>
      <p:ext uri="{BB962C8B-B14F-4D97-AF65-F5344CB8AC3E}">
        <p14:creationId xmlns:p14="http://schemas.microsoft.com/office/powerpoint/2010/main" val="2555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Book Antiqua">
      <a:majorFont>
        <a:latin typeface="Book Antiqua"/>
        <a:ea typeface="方正姚体"/>
        <a:cs typeface=""/>
      </a:majorFont>
      <a:minorFont>
        <a:latin typeface="Book Antiqua"/>
        <a:ea typeface="华文新魏"/>
        <a:cs typeface=""/>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2109</TotalTime>
  <Words>1815</Words>
  <Application>Microsoft Office PowerPoint</Application>
  <PresentationFormat>宽屏</PresentationFormat>
  <Paragraphs>311</Paragraphs>
  <Slides>34</Slides>
  <Notes>31</Notes>
  <HiddenSlides>6</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34</vt:i4>
      </vt:variant>
    </vt:vector>
  </HeadingPairs>
  <TitlesOfParts>
    <vt:vector size="44" baseType="lpstr">
      <vt:lpstr>方正姚体</vt:lpstr>
      <vt:lpstr>华文新魏</vt:lpstr>
      <vt:lpstr>宋体</vt:lpstr>
      <vt:lpstr>Arial</vt:lpstr>
      <vt:lpstr>Book Antiqua</vt:lpstr>
      <vt:lpstr>Calibri</vt:lpstr>
      <vt:lpstr>Cambria Math</vt:lpstr>
      <vt:lpstr>Wingdings</vt:lpstr>
      <vt:lpstr>Wingdings 3</vt:lpstr>
      <vt:lpstr>平面</vt:lpstr>
      <vt:lpstr>Satisfaction Games in Graphical Multi-resource Allocation</vt:lpstr>
      <vt:lpstr>Outline </vt:lpstr>
      <vt:lpstr>Outline </vt:lpstr>
      <vt:lpstr>Motivation </vt:lpstr>
      <vt:lpstr>Motivation </vt:lpstr>
      <vt:lpstr>Motivation </vt:lpstr>
      <vt:lpstr>Motivation </vt:lpstr>
      <vt:lpstr>Outline </vt:lpstr>
      <vt:lpstr>System model </vt:lpstr>
      <vt:lpstr>System model </vt:lpstr>
      <vt:lpstr>System model </vt:lpstr>
      <vt:lpstr>System model </vt:lpstr>
      <vt:lpstr>System model </vt:lpstr>
      <vt:lpstr>System model </vt:lpstr>
      <vt:lpstr>System model </vt:lpstr>
      <vt:lpstr>System model </vt:lpstr>
      <vt:lpstr>Outline </vt:lpstr>
      <vt:lpstr>Convergence of NE </vt:lpstr>
      <vt:lpstr>Convergence of NE </vt:lpstr>
      <vt:lpstr>Convergence of NE </vt:lpstr>
      <vt:lpstr>Convergence of NE </vt:lpstr>
      <vt:lpstr>Convergence of NE </vt:lpstr>
      <vt:lpstr>Convergence of NE </vt:lpstr>
      <vt:lpstr>Convergence of NE </vt:lpstr>
      <vt:lpstr>Convergence of NE </vt:lpstr>
      <vt:lpstr>Outline </vt:lpstr>
      <vt:lpstr>Simulation  </vt:lpstr>
      <vt:lpstr>Simulation  </vt:lpstr>
      <vt:lpstr>Simulation  </vt:lpstr>
      <vt:lpstr>Outline </vt:lpstr>
      <vt:lpstr>Conclusion  </vt:lpstr>
      <vt:lpstr>Conclusion  </vt:lpstr>
      <vt:lpstr>PowerPoint 演示文稿</vt:lpstr>
      <vt:lpstr>PowerPoint 演示文稿</vt:lpstr>
    </vt:vector>
  </TitlesOfParts>
  <Company>SJTU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Satisfaction Games in Graphical Resource Allocation</dc:title>
  <dc:creator>Echo S</dc:creator>
  <cp:lastModifiedBy>Echo S</cp:lastModifiedBy>
  <cp:revision>61</cp:revision>
  <dcterms:created xsi:type="dcterms:W3CDTF">2014-05-18T08:00:24Z</dcterms:created>
  <dcterms:modified xsi:type="dcterms:W3CDTF">2014-06-19T10:53:57Z</dcterms:modified>
</cp:coreProperties>
</file>