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6"/>
  </p:notesMasterIdLst>
  <p:sldIdLst>
    <p:sldId id="256" r:id="rId2"/>
    <p:sldId id="257" r:id="rId3"/>
    <p:sldId id="258" r:id="rId4"/>
    <p:sldId id="294" r:id="rId5"/>
    <p:sldId id="267" r:id="rId6"/>
    <p:sldId id="288" r:id="rId7"/>
    <p:sldId id="298" r:id="rId8"/>
    <p:sldId id="300" r:id="rId9"/>
    <p:sldId id="268" r:id="rId10"/>
    <p:sldId id="296" r:id="rId11"/>
    <p:sldId id="295" r:id="rId12"/>
    <p:sldId id="297" r:id="rId13"/>
    <p:sldId id="269" r:id="rId14"/>
    <p:sldId id="29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0F3AD9E-7ED4-411A-A2CB-1671B38F7FC0}">
          <p14:sldIdLst>
            <p14:sldId id="256"/>
            <p14:sldId id="257"/>
            <p14:sldId id="258"/>
            <p14:sldId id="294"/>
            <p14:sldId id="267"/>
            <p14:sldId id="288"/>
            <p14:sldId id="298"/>
            <p14:sldId id="300"/>
            <p14:sldId id="268"/>
            <p14:sldId id="296"/>
            <p14:sldId id="295"/>
            <p14:sldId id="297"/>
            <p14:sldId id="269"/>
            <p14:sldId id="29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磊" initials="王磊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主题样式 2 - 强调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深色样式 1 - 强调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1" autoAdjust="0"/>
    <p:restoredTop sz="97183" autoAdjust="0"/>
  </p:normalViewPr>
  <p:slideViewPr>
    <p:cSldViewPr snapToGrid="0">
      <p:cViewPr varScale="1">
        <p:scale>
          <a:sx n="69" d="100"/>
          <a:sy n="69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0F2F7-6BBA-42EC-A2B3-E8694DFD7478}" type="datetimeFigureOut">
              <a:rPr lang="zh-CN" altLang="en-US" smtClean="0"/>
              <a:t>2014/5/12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0CB60-6124-433C-A999-8A96C79E7A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501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DC7BD1D0-B384-4637-8D54-E752201C8C7B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56CCF-6299-405F-B4A9-EC7527729B68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4117-3D06-414C-9C55-C7E6B2798169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D4A5-17E6-49A4-BBA3-02A85CC6FC24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94A-F2ED-48AF-AD0B-A41F053FC336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26C0-B032-4D7A-9A8F-30F1FAFC7072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2549-FCB3-420D-8640-53B58D0FBF63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28FE-5CDC-4B2A-9E6D-550CDCC6896F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B68E-0CBB-4334-BEDC-5716104AD749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2CE-1ACB-4277-9F7D-16D1C4C5B52F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34E3-52C5-4B52-8208-57646A254D77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8545184-8DA7-4D65-83C4-8345BD7738E3}" type="datetime1">
              <a:rPr lang="en-US" altLang="zh-CN" smtClean="0"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cover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3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5.wmf"/><Relationship Id="rId2" Type="http://schemas.openxmlformats.org/officeDocument/2006/relationships/tags" Target="../tags/tag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8936" y="2453243"/>
            <a:ext cx="9418320" cy="165462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Rounting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protocols for wireless sensor networks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763" y="6196115"/>
            <a:ext cx="3906484" cy="522512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2014/5/6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8382006" y="4906157"/>
            <a:ext cx="3975093" cy="2275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SEIEE_EE 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丁舟奕海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E-mail : dingdingyihai@sina.com</a:t>
            </a:r>
            <a:endParaRPr lang="en-US" altLang="zh-CN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18931"/>
      </p:ext>
    </p:extLst>
  </p:cSld>
  <p:clrMapOvr>
    <a:masterClrMapping/>
  </p:clrMapOvr>
  <p:transition spd="slow" advTm="6465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My simulation model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524" y="1900118"/>
            <a:ext cx="9808899" cy="3627845"/>
          </a:xfrm>
        </p:spPr>
        <p:txBody>
          <a:bodyPr>
            <a:normAutofit fontScale="92500" lnSpcReduction="10000"/>
          </a:bodyPr>
          <a:lstStyle/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 shown in the figure, nodes</a:t>
            </a:r>
          </a:p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are divided into 5 parts.		 	</a:t>
            </a:r>
          </a:p>
          <a:p>
            <a:pPr marL="274320" lvl="1" indent="0"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Every part has a </a:t>
            </a:r>
            <a:r>
              <a:rPr lang="en-US" altLang="zh-CN" sz="2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similat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total weight of the </a:t>
            </a:r>
            <a:r>
              <a:rPr lang="en-US" altLang="zh-CN" sz="2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maximun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274320" lvl="1" indent="0"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imes this chain can work.</a:t>
            </a:r>
          </a:p>
          <a:p>
            <a:pPr marL="274320" lvl="1" indent="0"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Using weight instead of energy </a:t>
            </a:r>
          </a:p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 choose cluster.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		   			</a:t>
            </a:r>
            <a:endParaRPr lang="zh-CN" altLang="en-US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3074" name="Picture 2" descr="C:\Users\ddyihai\Desktop\sensor\figure\Myprotocol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783" y="1491384"/>
            <a:ext cx="5486400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176366"/>
      </p:ext>
    </p:extLst>
  </p:cSld>
  <p:clrMapOvr>
    <a:masterClrMapping/>
  </p:clrMapOvr>
  <p:transition spd="slow" advTm="179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My simulation model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957" y="1456774"/>
            <a:ext cx="9808899" cy="51379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Parameters in simulation: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8794" y="3590374"/>
            <a:ext cx="6652043" cy="2685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itchFamily="34" charset="0"/>
              <a:buChar char="•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 descr="C:\Users\ddyihai\Desktop\sensor\figure\parame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773" y="2477943"/>
            <a:ext cx="4917598" cy="289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55041"/>
      </p:ext>
    </p:extLst>
  </p:cSld>
  <p:clrMapOvr>
    <a:masterClrMapping/>
  </p:clrMapOvr>
  <p:transition spd="slow" advTm="1708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My simulation result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146" name="Picture 2" descr="C:\Users\ddyihai\Desktop\sensor\figure\LEACH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8363"/>
            <a:ext cx="4037870" cy="359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ddyihai\Desktop\sensor\figure\GAF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71" y="1108363"/>
            <a:ext cx="4037868" cy="359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ddyihai\Desktop\sensor\figure\MyProtocol 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9" y="1108363"/>
            <a:ext cx="3728299" cy="359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2369127" y="1911927"/>
            <a:ext cx="27709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553200" y="1911927"/>
            <a:ext cx="13855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0931236" y="1911927"/>
            <a:ext cx="41564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ddyihai\Desktop\sensor\figure\LEACH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213" y="4984750"/>
            <a:ext cx="18002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dyihai\Desktop\sensor\figure\GAF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5048250"/>
            <a:ext cx="13811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dyihai\Desktop\sensor\figure\Myprotocol 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813" y="5048250"/>
            <a:ext cx="12001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76366"/>
      </p:ext>
    </p:extLst>
  </p:cSld>
  <p:clrMapOvr>
    <a:masterClrMapping/>
  </p:clrMapOvr>
  <p:transition spd="slow" advTm="36787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Future work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Review my protocol code and correct </a:t>
            </a:r>
          </a:p>
          <a:p>
            <a:pPr marL="0" indent="0">
              <a:buNone/>
            </a:pPr>
            <a:r>
              <a:rPr lang="en-US" altLang="zh-CN" dirty="0" smtClean="0"/>
              <a:t>some  details 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I want to try if I can divide the </a:t>
            </a:r>
            <a:r>
              <a:rPr lang="en-US" altLang="zh-CN" dirty="0" smtClean="0"/>
              <a:t>area</a:t>
            </a:r>
          </a:p>
          <a:p>
            <a:pPr marL="0" indent="0">
              <a:buNone/>
            </a:pPr>
            <a:r>
              <a:rPr lang="en-US" altLang="zh-CN" dirty="0" smtClean="0"/>
              <a:t>by using the density and </a:t>
            </a:r>
            <a:r>
              <a:rPr lang="en-US" altLang="zh-CN" dirty="0"/>
              <a:t>g</a:t>
            </a:r>
            <a:r>
              <a:rPr lang="en-US" altLang="zh-CN" dirty="0" smtClean="0"/>
              <a:t>radient.  Use </a:t>
            </a:r>
          </a:p>
          <a:p>
            <a:pPr marL="0" indent="0">
              <a:buNone/>
            </a:pPr>
            <a:r>
              <a:rPr lang="en-US" altLang="zh-CN" dirty="0"/>
              <a:t>w</a:t>
            </a:r>
            <a:r>
              <a:rPr lang="en-US" altLang="zh-CN" dirty="0" smtClean="0"/>
              <a:t>hat I learned in ‘Image Processing’.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7170" name="Picture 2" descr="C:\Users\ddyihai\Desktop\sensor\figure\nod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095" y="2156258"/>
            <a:ext cx="53340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18704"/>
      </p:ext>
    </p:extLst>
  </p:cSld>
  <p:clrMapOvr>
    <a:masterClrMapping/>
  </p:clrMapOvr>
  <p:transition spd="slow" advTm="36300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mtClean="0"/>
              <a:t>Q and A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3526"/>
      </p:ext>
    </p:extLst>
  </p:cSld>
  <p:clrMapOvr>
    <a:masterClrMapping/>
  </p:clrMapOvr>
  <p:transition spd="slow" advTm="54999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336" y="1735312"/>
            <a:ext cx="9725236" cy="413208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800" dirty="0" smtClean="0"/>
              <a:t> </a:t>
            </a:r>
            <a:r>
              <a:rPr lang="en-US" altLang="zh-CN" sz="2800" dirty="0"/>
              <a:t>introduction of 3 protocols I </a:t>
            </a:r>
            <a:r>
              <a:rPr lang="en-US" altLang="zh-CN" sz="2800" dirty="0" err="1"/>
              <a:t>refered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sz="2800" dirty="0"/>
              <a:t> the </a:t>
            </a:r>
            <a:r>
              <a:rPr lang="en-US" altLang="zh-CN" sz="2800" dirty="0" smtClean="0"/>
              <a:t>model of my </a:t>
            </a:r>
            <a:r>
              <a:rPr lang="en-US" altLang="zh-CN" sz="2800" dirty="0" smtClean="0"/>
              <a:t>protocol so far</a:t>
            </a:r>
            <a:endParaRPr lang="en-US" altLang="zh-CN" sz="28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sz="2800" dirty="0" smtClean="0"/>
              <a:t> simulation result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sz="2800"/>
              <a:t> </a:t>
            </a:r>
            <a:r>
              <a:rPr lang="en-US" altLang="zh-CN" sz="2800" smtClean="0"/>
              <a:t>future work</a:t>
            </a:r>
            <a:endParaRPr lang="en-US" altLang="zh-CN" sz="28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46376"/>
      </p:ext>
    </p:extLst>
  </p:cSld>
  <p:clrMapOvr>
    <a:masterClrMapping/>
  </p:clrMapOvr>
  <p:transition spd="slow" advTm="23053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32" y="1686364"/>
            <a:ext cx="9808899" cy="5041995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ü"/>
            </a:pPr>
            <a:r>
              <a:rPr lang="zh-CN" altLang="en-US" sz="2000" dirty="0"/>
              <a:t> </a:t>
            </a:r>
            <a:r>
              <a:rPr lang="en-US" altLang="zh-CN" sz="2000" dirty="0" smtClean="0"/>
              <a:t>every node transmits packets to the </a:t>
            </a:r>
          </a:p>
          <a:p>
            <a:pPr marL="274320" lvl="1" indent="0">
              <a:buNone/>
            </a:pPr>
            <a:r>
              <a:rPr lang="en-US" altLang="zh-CN" sz="2000" dirty="0" err="1" smtClean="0"/>
              <a:t>basestation</a:t>
            </a:r>
            <a:endParaRPr lang="en-US" altLang="zh-CN" sz="2000" dirty="0" smtClean="0"/>
          </a:p>
          <a:p>
            <a:pPr lvl="1">
              <a:buFont typeface="Wingdings" pitchFamily="2" charset="2"/>
              <a:buChar char="ü"/>
            </a:pPr>
            <a:r>
              <a:rPr lang="en-US" altLang="zh-CN" sz="2000" dirty="0" smtClean="0"/>
              <a:t> each node have limited power</a:t>
            </a:r>
          </a:p>
          <a:p>
            <a:pPr lvl="1">
              <a:buFont typeface="Wingdings" pitchFamily="2" charset="2"/>
              <a:buChar char="ü"/>
            </a:pPr>
            <a:endParaRPr lang="en-US" altLang="zh-CN" sz="2000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36636" y="0"/>
            <a:ext cx="9692640" cy="1325562"/>
          </a:xfrm>
        </p:spPr>
        <p:txBody>
          <a:bodyPr/>
          <a:lstStyle/>
          <a:p>
            <a:r>
              <a:rPr lang="en-US" altLang="zh-CN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Rounting</a:t>
            </a: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protocols for </a:t>
            </a:r>
            <a:r>
              <a:rPr lang="en-US" altLang="zh-CN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wirelee</a:t>
            </a: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sensor networks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291" y="1428750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813963" y="5443104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X: Base Station</a:t>
            </a:r>
          </a:p>
          <a:p>
            <a:r>
              <a:rPr lang="en-US" altLang="zh-CN" dirty="0" smtClean="0"/>
              <a:t>O: Node</a:t>
            </a:r>
            <a:endParaRPr lang="zh-CN" altLang="en-US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7813963" y="2479964"/>
            <a:ext cx="651164" cy="831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 flipV="1">
            <a:off x="8465127" y="3429000"/>
            <a:ext cx="268318" cy="1059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>
            <a:off x="8465127" y="2078182"/>
            <a:ext cx="1620982" cy="12330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6733309" y="3429000"/>
            <a:ext cx="1620982" cy="529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82553"/>
      </p:ext>
    </p:extLst>
  </p:cSld>
  <p:clrMapOvr>
    <a:masterClrMapping/>
  </p:clrMapOvr>
  <p:transition spd="slow" advTm="26958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32" y="1686364"/>
            <a:ext cx="9808899" cy="2735606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ü"/>
            </a:pPr>
            <a:r>
              <a:rPr lang="en-US" altLang="zh-CN" sz="2000" dirty="0" smtClean="0"/>
              <a:t>Every node transmits packets to the </a:t>
            </a:r>
          </a:p>
          <a:p>
            <a:pPr marL="274320" lvl="1" indent="0">
              <a:buNone/>
            </a:pPr>
            <a:r>
              <a:rPr lang="en-US" altLang="zh-CN" sz="2000" dirty="0"/>
              <a:t>n</a:t>
            </a:r>
            <a:r>
              <a:rPr lang="en-US" altLang="zh-CN" sz="2000" dirty="0" smtClean="0"/>
              <a:t>earest cluster. </a:t>
            </a:r>
          </a:p>
          <a:p>
            <a:pPr lvl="1">
              <a:buFont typeface="Wingdings" pitchFamily="2" charset="2"/>
              <a:buChar char="ü"/>
            </a:pPr>
            <a:endParaRPr lang="en-US" altLang="zh-CN" sz="2000" dirty="0"/>
          </a:p>
          <a:p>
            <a:pPr lvl="1">
              <a:buFont typeface="Wingdings" pitchFamily="2" charset="2"/>
              <a:buChar char="ü"/>
            </a:pPr>
            <a:r>
              <a:rPr lang="en-US" altLang="zh-CN" sz="2000" dirty="0" smtClean="0"/>
              <a:t>Using cluster gathers packet and send</a:t>
            </a:r>
          </a:p>
          <a:p>
            <a:pPr marL="274320" lvl="1" indent="0">
              <a:buNone/>
            </a:pPr>
            <a:r>
              <a:rPr lang="en-US" altLang="zh-CN" sz="2000" dirty="0" smtClean="0"/>
              <a:t>to the base station. </a:t>
            </a:r>
          </a:p>
          <a:p>
            <a:pPr marL="274320" lvl="1" indent="0">
              <a:buNone/>
            </a:pPr>
            <a:endParaRPr lang="en-US" altLang="zh-CN" sz="2000" dirty="0" smtClean="0"/>
          </a:p>
          <a:p>
            <a:pPr marL="274320" lvl="1" indent="0">
              <a:buNone/>
            </a:pPr>
            <a:r>
              <a:rPr lang="en-US" altLang="zh-CN" sz="2000" dirty="0" smtClean="0"/>
              <a:t>Nodes will save energy. Cluster will loss</a:t>
            </a:r>
          </a:p>
          <a:p>
            <a:pPr marL="274320" lvl="1" indent="0">
              <a:buNone/>
            </a:pPr>
            <a:r>
              <a:rPr lang="en-US" altLang="zh-CN" sz="2000" dirty="0" smtClean="0"/>
              <a:t>energy.</a:t>
            </a:r>
            <a:endParaRPr lang="en-US" altLang="zh-CN" sz="2000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36636" y="0"/>
            <a:ext cx="9692640" cy="1325562"/>
          </a:xfrm>
        </p:spPr>
        <p:txBody>
          <a:bodyPr/>
          <a:lstStyle/>
          <a:p>
            <a:r>
              <a:rPr lang="en-US" altLang="zh-CN" dirty="0" smtClean="0"/>
              <a:t>LEACH</a:t>
            </a:r>
            <a:endParaRPr lang="zh-CN" altLang="en-US" dirty="0"/>
          </a:p>
        </p:txBody>
      </p:sp>
      <p:pic>
        <p:nvPicPr>
          <p:cNvPr id="2051" name="Picture 3" descr="C:\Users\ddyihai\Desktop\sensor\figure\LEACH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963" y="445510"/>
            <a:ext cx="5486400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813963" y="5443104"/>
            <a:ext cx="1838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X: Base Station</a:t>
            </a:r>
          </a:p>
          <a:p>
            <a:r>
              <a:rPr lang="en-US" altLang="zh-CN" dirty="0" smtClean="0"/>
              <a:t>O: Node</a:t>
            </a:r>
          </a:p>
          <a:p>
            <a:r>
              <a:rPr lang="en-US" altLang="zh-CN" dirty="0" smtClean="0"/>
              <a:t>* : Cluster</a:t>
            </a:r>
            <a:endParaRPr lang="zh-CN" altLang="en-US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6761018" y="1690255"/>
            <a:ext cx="360218" cy="83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7259782" y="1870364"/>
            <a:ext cx="1011381" cy="1136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412729" y="4421970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LEACH-energy</a:t>
            </a:r>
            <a:endParaRPr lang="zh-CN" alt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68985" y="4897364"/>
            <a:ext cx="9808899" cy="173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itchFamily="2" charset="2"/>
              <a:buChar char="ü"/>
            </a:pPr>
            <a:r>
              <a:rPr lang="en-US" altLang="zh-CN" sz="2000" dirty="0" smtClean="0"/>
              <a:t>Give nodes which has more energy </a:t>
            </a:r>
          </a:p>
          <a:p>
            <a:pPr marL="274320" lvl="1" indent="0">
              <a:buNone/>
            </a:pPr>
            <a:r>
              <a:rPr lang="en-US" altLang="zh-CN" sz="2000" dirty="0"/>
              <a:t>m</a:t>
            </a:r>
            <a:r>
              <a:rPr lang="en-US" altLang="zh-CN" sz="2000" dirty="0" smtClean="0"/>
              <a:t>ore </a:t>
            </a:r>
            <a:r>
              <a:rPr lang="en-US" altLang="zh-CN" sz="2000" dirty="0" err="1" smtClean="0"/>
              <a:t>propobility</a:t>
            </a:r>
            <a:r>
              <a:rPr lang="en-US" altLang="zh-CN" sz="2000" dirty="0" smtClean="0"/>
              <a:t> to be chosen as cluster.</a:t>
            </a:r>
          </a:p>
          <a:p>
            <a:pPr lvl="1">
              <a:buFont typeface="Wingdings" pitchFamily="2" charset="2"/>
              <a:buChar char="ü"/>
            </a:pPr>
            <a:endParaRPr lang="en-US" altLang="zh-CN" sz="2000" dirty="0" smtClean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52862"/>
      </p:ext>
    </p:extLst>
  </p:cSld>
  <p:clrMapOvr>
    <a:masterClrMapping/>
  </p:clrMapOvr>
  <p:transition spd="slow" advTm="33220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GAF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96853" y="1814946"/>
            <a:ext cx="8595360" cy="1523999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ü"/>
            </a:pPr>
            <a:r>
              <a:rPr lang="en-US" altLang="zh-CN" sz="2000" dirty="0" smtClean="0"/>
              <a:t>Divide the network into 4 parts.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2000" dirty="0" smtClean="0"/>
              <a:t>Every part chooses their cluster </a:t>
            </a:r>
          </a:p>
          <a:p>
            <a:pPr marL="274320" lvl="1" indent="0">
              <a:buNone/>
            </a:pPr>
            <a:r>
              <a:rPr lang="en-US" altLang="zh-CN" sz="2000" dirty="0" smtClean="0"/>
              <a:t>independently.</a:t>
            </a:r>
            <a:endParaRPr lang="en-US" altLang="zh-CN" dirty="0" smtClean="0"/>
          </a:p>
        </p:txBody>
      </p:sp>
      <p:pic>
        <p:nvPicPr>
          <p:cNvPr id="3074" name="Picture 2" descr="C:\Users\ddyihai\Desktop\sensor\figure\GAF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837" y="403947"/>
            <a:ext cx="5486400" cy="488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813963" y="5443104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X: Base Station</a:t>
            </a:r>
          </a:p>
          <a:p>
            <a:r>
              <a:rPr lang="en-US" altLang="zh-CN" dirty="0" smtClean="0"/>
              <a:t>O: Node</a:t>
            </a:r>
            <a:endParaRPr lang="zh-CN" altLang="en-US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6414655" y="2438400"/>
            <a:ext cx="332509" cy="408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6747164" y="2438400"/>
            <a:ext cx="0" cy="408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6871855" y="2847109"/>
            <a:ext cx="1316182" cy="256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871855" y="3879273"/>
            <a:ext cx="443345" cy="277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6982691" y="4156364"/>
            <a:ext cx="332509" cy="415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V="1">
            <a:off x="7315200" y="3200400"/>
            <a:ext cx="872837" cy="955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ddyihai\Desktop\sensor\边缘节点先死亡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792" y="4234387"/>
            <a:ext cx="3458045" cy="259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51521" y="3144981"/>
            <a:ext cx="539331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/>
            <a:r>
              <a:rPr lang="en-US" altLang="zh-CN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How </a:t>
            </a:r>
            <a:r>
              <a:rPr lang="en-US" altLang="zh-CN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divide the network more</a:t>
            </a:r>
          </a:p>
          <a:p>
            <a:pPr marL="274320" lvl="1" indent="0">
              <a:buNone/>
            </a:pPr>
            <a:r>
              <a:rPr lang="en-US" altLang="zh-CN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efficiently?</a:t>
            </a:r>
          </a:p>
          <a:p>
            <a:pPr algn="ctr"/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7503638"/>
      </p:ext>
    </p:extLst>
  </p:cSld>
  <p:clrMapOvr>
    <a:masterClrMapping/>
  </p:clrMapOvr>
  <p:transition spd="slow" advTm="18514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PEGASIS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957" y="1456774"/>
            <a:ext cx="9808899" cy="5401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Started at the most far nodes, mark it as </a:t>
            </a:r>
          </a:p>
          <a:p>
            <a:pPr marL="0" indent="0">
              <a:buNone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‘head’.</a:t>
            </a:r>
          </a:p>
          <a:p>
            <a:pPr marL="0" indent="0">
              <a:buNone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Using greedy algorithm, find the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nearst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ode of the ‘head’, connect them, </a:t>
            </a:r>
          </a:p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nd pass the ‘head’ to the new one.</a:t>
            </a:r>
          </a:p>
          <a:p>
            <a:pPr marL="0" indent="0">
              <a:buNone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Repeat until all the nodes join the queue.</a:t>
            </a:r>
          </a:p>
          <a:p>
            <a:pPr marL="0" indent="0"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It is one of the second-best solution, not optimal solution.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9" name="Picture 3" descr="C:\Users\ddyihai\Desktop\sensor\figure\GEGAS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56" y="1607128"/>
            <a:ext cx="5172057" cy="351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084811"/>
      </p:ext>
    </p:extLst>
  </p:cSld>
  <p:clrMapOvr>
    <a:masterClrMapping/>
  </p:clrMapOvr>
  <p:transition spd="slow" advTm="15061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My simulation model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957" y="1456774"/>
            <a:ext cx="9808899" cy="51379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Calculate the weight: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Calsulate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the weight of every node. Not 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using energy directly, but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divide it by the energy cost if it is a cluster, which is the </a:t>
            </a:r>
            <a:r>
              <a:rPr lang="en-US" altLang="zh-CN" sz="2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maximun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time it can become a cluster. </a:t>
            </a:r>
          </a:p>
          <a:p>
            <a:pPr marL="274320" lvl="1" indent="0"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Create 5 chains using the weight above.</a:t>
            </a:r>
          </a:p>
          <a:p>
            <a:pPr lvl="1">
              <a:buFont typeface="Arial" pitchFamily="34" charset="0"/>
              <a:buChar char="•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645738"/>
              </p:ext>
            </p:extLst>
          </p:nvPr>
        </p:nvGraphicFramePr>
        <p:xfrm>
          <a:off x="3882737" y="3019136"/>
          <a:ext cx="3848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3848040" imgH="431640" progId="Equation.DSMT4">
                  <p:embed/>
                </p:oleObj>
              </mc:Choice>
              <mc:Fallback>
                <p:oleObj name="Equation" r:id="rId3" imgW="38480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2737" y="3019136"/>
                        <a:ext cx="38481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736589"/>
      </p:ext>
    </p:extLst>
  </p:cSld>
  <p:clrMapOvr>
    <a:masterClrMapping/>
  </p:clrMapOvr>
  <p:transition spd="slow" advTm="28492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My simulation model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2103" y="1456774"/>
            <a:ext cx="6652043" cy="26857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u"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Create a stable network: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First, choose 5 of the least weight as ‘head’, they can communicate with each other.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least of 5 of them start to find the nearest node and (1) pass the ‘head’ to it and (2) add their weight as new weight.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Repeat.</a:t>
            </a:r>
          </a:p>
          <a:p>
            <a:pPr lvl="1">
              <a:buFont typeface="Arial" pitchFamily="34" charset="0"/>
              <a:buChar char="•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3076" name="Picture 4" descr="C:\Users\ddyihai\Desktop\sensor\figure\node 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398" y="3759774"/>
            <a:ext cx="3643745" cy="273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ddyihai\Desktop\sensor\figure\node 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61" y="235842"/>
            <a:ext cx="3255818" cy="2441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下箭头 7"/>
          <p:cNvSpPr/>
          <p:nvPr/>
        </p:nvSpPr>
        <p:spPr>
          <a:xfrm>
            <a:off x="8492836" y="2799641"/>
            <a:ext cx="706582" cy="9601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759917"/>
      </p:ext>
    </p:extLst>
  </p:cSld>
  <p:clrMapOvr>
    <a:masterClrMapping/>
  </p:clrMapOvr>
  <p:transition spd="slow" advTm="69739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54" y="380999"/>
            <a:ext cx="9692640" cy="9407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My simulation model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957" y="1456774"/>
            <a:ext cx="9808899" cy="504199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Energy cost formulation used:</a:t>
            </a:r>
          </a:p>
          <a:p>
            <a:pPr marL="0" indent="0">
              <a:buNone/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Amplify energy cost:</a:t>
            </a:r>
          </a:p>
          <a:p>
            <a:pPr marL="0" indent="0">
              <a:buNone/>
            </a:pP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Data fusion cost:</a:t>
            </a:r>
          </a:p>
          <a:p>
            <a:pPr marL="0" indent="0">
              <a:buNone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Transmit and receive cost: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>
              <a:buFont typeface="Wingdings" pitchFamily="2" charset="2"/>
              <a:buChar char="u"/>
            </a:pP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How many clusters I choose: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Clusters(on average):                                 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Nodes  (on average):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Total energy cost/round(on average):</a:t>
            </a:r>
          </a:p>
          <a:p>
            <a:pPr marL="274320" lvl="1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endParaRPr lang="zh-CN" altLang="en-US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474456"/>
              </p:ext>
            </p:extLst>
          </p:nvPr>
        </p:nvGraphicFramePr>
        <p:xfrm>
          <a:off x="6830336" y="4588437"/>
          <a:ext cx="2667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Equation" r:id="rId4" imgW="2666880" imgH="393480" progId="Equation.DSMT4">
                  <p:embed/>
                </p:oleObj>
              </mc:Choice>
              <mc:Fallback>
                <p:oleObj name="Equation" r:id="rId4" imgW="266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0336" y="4588437"/>
                        <a:ext cx="26670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965220"/>
              </p:ext>
            </p:extLst>
          </p:nvPr>
        </p:nvGraphicFramePr>
        <p:xfrm>
          <a:off x="7390534" y="5095586"/>
          <a:ext cx="1714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Equation" r:id="rId6" imgW="1714320" imgH="241200" progId="Equation.DSMT4">
                  <p:embed/>
                </p:oleObj>
              </mc:Choice>
              <mc:Fallback>
                <p:oleObj name="Equation" r:id="rId6" imgW="1714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90534" y="5095586"/>
                        <a:ext cx="1714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368070"/>
              </p:ext>
            </p:extLst>
          </p:nvPr>
        </p:nvGraphicFramePr>
        <p:xfrm>
          <a:off x="7313180" y="5460711"/>
          <a:ext cx="2082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" name="Equation" r:id="rId8" imgW="2082600" imgH="393480" progId="Equation.DSMT4">
                  <p:embed/>
                </p:oleObj>
              </mc:Choice>
              <mc:Fallback>
                <p:oleObj name="Equation" r:id="rId8" imgW="2082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13180" y="5460711"/>
                        <a:ext cx="2082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082734"/>
              </p:ext>
            </p:extLst>
          </p:nvPr>
        </p:nvGraphicFramePr>
        <p:xfrm>
          <a:off x="2301875" y="5708650"/>
          <a:ext cx="4691063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" name="Equation" r:id="rId10" imgW="2286000" imgH="419040" progId="Equation.DSMT4">
                  <p:embed/>
                </p:oleObj>
              </mc:Choice>
              <mc:Fallback>
                <p:oleObj name="Equation" r:id="rId10" imgW="22860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301875" y="5708650"/>
                        <a:ext cx="4691063" cy="86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242191"/>
              </p:ext>
            </p:extLst>
          </p:nvPr>
        </p:nvGraphicFramePr>
        <p:xfrm>
          <a:off x="6832600" y="2092325"/>
          <a:ext cx="2044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" name="Equation" r:id="rId12" imgW="2044440" imgH="482400" progId="Equation.DSMT4">
                  <p:embed/>
                </p:oleObj>
              </mc:Choice>
              <mc:Fallback>
                <p:oleObj name="Equation" r:id="rId12" imgW="20444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32600" y="2092325"/>
                        <a:ext cx="20447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992842"/>
              </p:ext>
            </p:extLst>
          </p:nvPr>
        </p:nvGraphicFramePr>
        <p:xfrm>
          <a:off x="6939396" y="2691245"/>
          <a:ext cx="723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" name="Equation" r:id="rId14" imgW="723600" imgH="228600" progId="Equation.DSMT4">
                  <p:embed/>
                </p:oleObj>
              </mc:Choice>
              <mc:Fallback>
                <p:oleObj name="Equation" r:id="rId14" imgW="723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939396" y="2691245"/>
                        <a:ext cx="7239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9165346"/>
              </p:ext>
            </p:extLst>
          </p:nvPr>
        </p:nvGraphicFramePr>
        <p:xfrm>
          <a:off x="6959022" y="3257695"/>
          <a:ext cx="546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name="Equation" r:id="rId16" imgW="545760" imgH="228600" progId="Equation.DSMT4">
                  <p:embed/>
                </p:oleObj>
              </mc:Choice>
              <mc:Fallback>
                <p:oleObj name="Equation" r:id="rId16" imgW="545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959022" y="3257695"/>
                        <a:ext cx="5461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36873" y="6386945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K=5</a:t>
            </a:r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94905139"/>
      </p:ext>
    </p:extLst>
  </p:cSld>
  <p:clrMapOvr>
    <a:masterClrMapping/>
  </p:clrMapOvr>
  <p:transition spd="slow" advTm="28869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1"/>
</p:tagLst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1457</TotalTime>
  <Words>428</Words>
  <Application>Microsoft Office PowerPoint</Application>
  <PresentationFormat>自定义</PresentationFormat>
  <Paragraphs>109</Paragraphs>
  <Slides>14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View</vt:lpstr>
      <vt:lpstr>Equation</vt:lpstr>
      <vt:lpstr>Rounting protocols for wireless sensor networks</vt:lpstr>
      <vt:lpstr>PowerPoint 演示文稿</vt:lpstr>
      <vt:lpstr>Rounting protocols for wirelee sensor networks</vt:lpstr>
      <vt:lpstr>LEACH</vt:lpstr>
      <vt:lpstr>GAF</vt:lpstr>
      <vt:lpstr>PEGASIS</vt:lpstr>
      <vt:lpstr>My simulation model</vt:lpstr>
      <vt:lpstr>My simulation model</vt:lpstr>
      <vt:lpstr>My simulation model</vt:lpstr>
      <vt:lpstr>My simulation model</vt:lpstr>
      <vt:lpstr>My simulation model</vt:lpstr>
      <vt:lpstr>My simulation result</vt:lpstr>
      <vt:lpstr>Future work</vt:lpstr>
      <vt:lpstr>Q and 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ddyihai</cp:lastModifiedBy>
  <cp:revision>368</cp:revision>
  <dcterms:created xsi:type="dcterms:W3CDTF">2013-10-15T02:15:40Z</dcterms:created>
  <dcterms:modified xsi:type="dcterms:W3CDTF">2014-05-12T15:50:20Z</dcterms:modified>
</cp:coreProperties>
</file>