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80" r:id="rId19"/>
    <p:sldId id="282" r:id="rId20"/>
    <p:sldId id="284" r:id="rId21"/>
    <p:sldId id="286" r:id="rId22"/>
    <p:sldId id="288" r:id="rId23"/>
    <p:sldId id="285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7170" autoAdjust="0"/>
  </p:normalViewPr>
  <p:slideViewPr>
    <p:cSldViewPr>
      <p:cViewPr varScale="1">
        <p:scale>
          <a:sx n="61" d="100"/>
          <a:sy n="6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A6E7C-9E0B-4660-B4AF-86E4E51E97C7}" type="doc">
      <dgm:prSet loTypeId="urn:microsoft.com/office/officeart/2005/8/layout/hProcess9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5888233-C460-48D7-B0FB-C6A1E1FFE84C}">
      <dgm:prSet phldrT="[文本]"/>
      <dgm:spPr/>
      <dgm:t>
        <a:bodyPr/>
        <a:lstStyle/>
        <a:p>
          <a:r>
            <a:rPr lang="en-US" altLang="zh-CN" dirty="0" smtClean="0"/>
            <a:t>Function &amp; UI</a:t>
          </a:r>
          <a:endParaRPr lang="zh-CN" altLang="en-US" dirty="0"/>
        </a:p>
      </dgm:t>
    </dgm:pt>
    <dgm:pt modelId="{D34F8539-95E9-4BE2-B86E-7D073F1CA99C}" type="par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2E21162E-3A77-42D5-BE13-0897A601F2D5}" type="sib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AF1DAD22-DBF3-4990-ABA0-673067AA3723}">
      <dgm:prSet phldrT="[文本]"/>
      <dgm:spPr/>
      <dgm:t>
        <a:bodyPr/>
        <a:lstStyle/>
        <a:p>
          <a:r>
            <a:rPr lang="en-US" altLang="zh-CN" dirty="0" smtClean="0"/>
            <a:t>Technology review</a:t>
          </a:r>
          <a:endParaRPr lang="zh-CN" altLang="en-US" dirty="0"/>
        </a:p>
      </dgm:t>
    </dgm:pt>
    <dgm:pt modelId="{01E5259D-C1F7-495F-868F-0359D020E9A5}" type="par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3B2BC617-C6E6-422D-89B2-3BD2FFEA2355}" type="sib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B181C996-6BDD-4D30-A792-9BCA11F69BD9}">
      <dgm:prSet phldrT="[文本]"/>
      <dgm:spPr/>
      <dgm:t>
        <a:bodyPr/>
        <a:lstStyle/>
        <a:p>
          <a:r>
            <a:rPr lang="en-US" altLang="zh-CN" dirty="0" smtClean="0"/>
            <a:t>Feature utilization</a:t>
          </a:r>
          <a:endParaRPr lang="zh-CN" altLang="en-US" dirty="0"/>
        </a:p>
      </dgm:t>
    </dgm:pt>
    <dgm:pt modelId="{19476DAB-48F6-49EA-BF3E-9BEE61B2588C}" type="par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C73910CE-02AE-41D1-94AC-52CE1DF8DA0C}" type="sib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7EC069DD-BD42-4E78-982C-A710AD8BB481}" type="pres">
      <dgm:prSet presAssocID="{2B2A6E7C-9E0B-4660-B4AF-86E4E51E97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3823C8-7DF1-4774-BE3D-EFAD0E9F495D}" type="pres">
      <dgm:prSet presAssocID="{2B2A6E7C-9E0B-4660-B4AF-86E4E51E97C7}" presName="arrow" presStyleLbl="bgShp" presStyleIdx="0" presStyleCnt="1" custLinFactNeighborX="2441" custLinFactNeighborY="2892"/>
      <dgm:spPr/>
    </dgm:pt>
    <dgm:pt modelId="{127DFB4D-2654-4B12-971A-066B22E544AF}" type="pres">
      <dgm:prSet presAssocID="{2B2A6E7C-9E0B-4660-B4AF-86E4E51E97C7}" presName="linearProcess" presStyleCnt="0"/>
      <dgm:spPr/>
    </dgm:pt>
    <dgm:pt modelId="{9686EC2B-5397-416A-A73D-51BBDCFDE6ED}" type="pres">
      <dgm:prSet presAssocID="{25888233-C460-48D7-B0FB-C6A1E1FFE8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BB4E1-2787-42C4-8EB9-F1CF145A14B7}" type="pres">
      <dgm:prSet presAssocID="{2E21162E-3A77-42D5-BE13-0897A601F2D5}" presName="sibTrans" presStyleCnt="0"/>
      <dgm:spPr/>
    </dgm:pt>
    <dgm:pt modelId="{1A921013-D84D-474F-B0B7-AD3383E5BBD8}" type="pres">
      <dgm:prSet presAssocID="{AF1DAD22-DBF3-4990-ABA0-673067AA3723}" presName="textNode" presStyleLbl="node1" presStyleIdx="1" presStyleCnt="3" custLinFactNeighborX="4843" custLinFactNeighborY="-25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19857-02E0-4C4F-A7F8-4882E1CD55FF}" type="pres">
      <dgm:prSet presAssocID="{3B2BC617-C6E6-422D-89B2-3BD2FFEA2355}" presName="sibTrans" presStyleCnt="0"/>
      <dgm:spPr/>
    </dgm:pt>
    <dgm:pt modelId="{BCE74401-1B22-4D51-A039-92C94B54C787}" type="pres">
      <dgm:prSet presAssocID="{B181C996-6BDD-4D30-A792-9BCA11F69BD9}" presName="textNode" presStyleLbl="node1" presStyleIdx="2" presStyleCnt="3" custLinFactNeighborX="78982" custLinFactNeighborY="-61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B62A62A-D8B7-4673-AADB-E9E762547430}" srcId="{2B2A6E7C-9E0B-4660-B4AF-86E4E51E97C7}" destId="{B181C996-6BDD-4D30-A792-9BCA11F69BD9}" srcOrd="2" destOrd="0" parTransId="{19476DAB-48F6-49EA-BF3E-9BEE61B2588C}" sibTransId="{C73910CE-02AE-41D1-94AC-52CE1DF8DA0C}"/>
    <dgm:cxn modelId="{0253C630-D812-4300-894E-12D3ED710EED}" type="presOf" srcId="{B181C996-6BDD-4D30-A792-9BCA11F69BD9}" destId="{BCE74401-1B22-4D51-A039-92C94B54C787}" srcOrd="0" destOrd="0" presId="urn:microsoft.com/office/officeart/2005/8/layout/hProcess9"/>
    <dgm:cxn modelId="{635939F3-E31B-4785-A9B3-E2198F1D4C1E}" type="presOf" srcId="{2B2A6E7C-9E0B-4660-B4AF-86E4E51E97C7}" destId="{7EC069DD-BD42-4E78-982C-A710AD8BB481}" srcOrd="0" destOrd="0" presId="urn:microsoft.com/office/officeart/2005/8/layout/hProcess9"/>
    <dgm:cxn modelId="{1AB79447-C3BE-4343-8047-E0A196FB0717}" type="presOf" srcId="{AF1DAD22-DBF3-4990-ABA0-673067AA3723}" destId="{1A921013-D84D-474F-B0B7-AD3383E5BBD8}" srcOrd="0" destOrd="0" presId="urn:microsoft.com/office/officeart/2005/8/layout/hProcess9"/>
    <dgm:cxn modelId="{0F5DD179-0BAE-47E1-9618-ACBC38DB6512}" type="presOf" srcId="{25888233-C460-48D7-B0FB-C6A1E1FFE84C}" destId="{9686EC2B-5397-416A-A73D-51BBDCFDE6ED}" srcOrd="0" destOrd="0" presId="urn:microsoft.com/office/officeart/2005/8/layout/hProcess9"/>
    <dgm:cxn modelId="{BF161CC9-C6D4-4A9F-BAFE-F737153956DF}" srcId="{2B2A6E7C-9E0B-4660-B4AF-86E4E51E97C7}" destId="{AF1DAD22-DBF3-4990-ABA0-673067AA3723}" srcOrd="1" destOrd="0" parTransId="{01E5259D-C1F7-495F-868F-0359D020E9A5}" sibTransId="{3B2BC617-C6E6-422D-89B2-3BD2FFEA2355}"/>
    <dgm:cxn modelId="{2094D558-5925-4772-A795-6B453971A1F5}" srcId="{2B2A6E7C-9E0B-4660-B4AF-86E4E51E97C7}" destId="{25888233-C460-48D7-B0FB-C6A1E1FFE84C}" srcOrd="0" destOrd="0" parTransId="{D34F8539-95E9-4BE2-B86E-7D073F1CA99C}" sibTransId="{2E21162E-3A77-42D5-BE13-0897A601F2D5}"/>
    <dgm:cxn modelId="{60EA5BDB-B1CB-4F05-8055-A76FE44147C4}" type="presParOf" srcId="{7EC069DD-BD42-4E78-982C-A710AD8BB481}" destId="{8F3823C8-7DF1-4774-BE3D-EFAD0E9F495D}" srcOrd="0" destOrd="0" presId="urn:microsoft.com/office/officeart/2005/8/layout/hProcess9"/>
    <dgm:cxn modelId="{D8D33D56-2D8C-42C8-AB9F-55DC6A3C5C2E}" type="presParOf" srcId="{7EC069DD-BD42-4E78-982C-A710AD8BB481}" destId="{127DFB4D-2654-4B12-971A-066B22E544AF}" srcOrd="1" destOrd="0" presId="urn:microsoft.com/office/officeart/2005/8/layout/hProcess9"/>
    <dgm:cxn modelId="{CA3F6910-6DE8-445E-A470-D0BA5D18E5E6}" type="presParOf" srcId="{127DFB4D-2654-4B12-971A-066B22E544AF}" destId="{9686EC2B-5397-416A-A73D-51BBDCFDE6ED}" srcOrd="0" destOrd="0" presId="urn:microsoft.com/office/officeart/2005/8/layout/hProcess9"/>
    <dgm:cxn modelId="{E58C85BB-2D6D-4B7B-B02E-C46219755375}" type="presParOf" srcId="{127DFB4D-2654-4B12-971A-066B22E544AF}" destId="{351BB4E1-2787-42C4-8EB9-F1CF145A14B7}" srcOrd="1" destOrd="0" presId="urn:microsoft.com/office/officeart/2005/8/layout/hProcess9"/>
    <dgm:cxn modelId="{6FC0828A-940F-40DB-8A7B-5668BD416C37}" type="presParOf" srcId="{127DFB4D-2654-4B12-971A-066B22E544AF}" destId="{1A921013-D84D-474F-B0B7-AD3383E5BBD8}" srcOrd="2" destOrd="0" presId="urn:microsoft.com/office/officeart/2005/8/layout/hProcess9"/>
    <dgm:cxn modelId="{AC2A5A0E-2120-4A83-8186-21FC3A1D9C47}" type="presParOf" srcId="{127DFB4D-2654-4B12-971A-066B22E544AF}" destId="{21219857-02E0-4C4F-A7F8-4882E1CD55FF}" srcOrd="3" destOrd="0" presId="urn:microsoft.com/office/officeart/2005/8/layout/hProcess9"/>
    <dgm:cxn modelId="{665E3257-C751-4B28-AEA2-DC94EC674964}" type="presParOf" srcId="{127DFB4D-2654-4B12-971A-066B22E544AF}" destId="{BCE74401-1B22-4D51-A039-92C94B54C7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A6E7C-9E0B-4660-B4AF-86E4E51E97C7}" type="doc">
      <dgm:prSet loTypeId="urn:microsoft.com/office/officeart/2005/8/layout/hProcess9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5888233-C460-48D7-B0FB-C6A1E1FFE84C}">
      <dgm:prSet phldrT="[文本]"/>
      <dgm:spPr/>
      <dgm:t>
        <a:bodyPr/>
        <a:lstStyle/>
        <a:p>
          <a:r>
            <a:rPr lang="en-US" altLang="zh-CN" dirty="0" smtClean="0"/>
            <a:t>UI &amp; Function</a:t>
          </a:r>
          <a:endParaRPr lang="zh-CN" altLang="en-US" dirty="0"/>
        </a:p>
      </dgm:t>
    </dgm:pt>
    <dgm:pt modelId="{D34F8539-95E9-4BE2-B86E-7D073F1CA99C}" type="par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2E21162E-3A77-42D5-BE13-0897A601F2D5}" type="sib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AF1DAD22-DBF3-4990-ABA0-673067AA3723}">
      <dgm:prSet phldrT="[文本]"/>
      <dgm:spPr/>
      <dgm:t>
        <a:bodyPr/>
        <a:lstStyle/>
        <a:p>
          <a:r>
            <a:rPr lang="en-US" altLang="zh-CN" dirty="0" smtClean="0"/>
            <a:t>Technology review</a:t>
          </a:r>
          <a:endParaRPr lang="zh-CN" altLang="en-US" dirty="0"/>
        </a:p>
      </dgm:t>
    </dgm:pt>
    <dgm:pt modelId="{01E5259D-C1F7-495F-868F-0359D020E9A5}" type="par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3B2BC617-C6E6-422D-89B2-3BD2FFEA2355}" type="sib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B181C996-6BDD-4D30-A792-9BCA11F69BD9}">
      <dgm:prSet phldrT="[文本]"/>
      <dgm:spPr/>
      <dgm:t>
        <a:bodyPr/>
        <a:lstStyle/>
        <a:p>
          <a:r>
            <a:rPr lang="en-US" altLang="zh-CN" dirty="0" smtClean="0"/>
            <a:t>Feature utilization</a:t>
          </a:r>
          <a:endParaRPr lang="zh-CN" altLang="en-US" dirty="0"/>
        </a:p>
      </dgm:t>
    </dgm:pt>
    <dgm:pt modelId="{19476DAB-48F6-49EA-BF3E-9BEE61B2588C}" type="par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C73910CE-02AE-41D1-94AC-52CE1DF8DA0C}" type="sib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7EC069DD-BD42-4E78-982C-A710AD8BB481}" type="pres">
      <dgm:prSet presAssocID="{2B2A6E7C-9E0B-4660-B4AF-86E4E51E97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3823C8-7DF1-4774-BE3D-EFAD0E9F495D}" type="pres">
      <dgm:prSet presAssocID="{2B2A6E7C-9E0B-4660-B4AF-86E4E51E97C7}" presName="arrow" presStyleLbl="bgShp" presStyleIdx="0" presStyleCnt="1" custLinFactNeighborX="-1430" custLinFactNeighborY="1449"/>
      <dgm:spPr/>
    </dgm:pt>
    <dgm:pt modelId="{127DFB4D-2654-4B12-971A-066B22E544AF}" type="pres">
      <dgm:prSet presAssocID="{2B2A6E7C-9E0B-4660-B4AF-86E4E51E97C7}" presName="linearProcess" presStyleCnt="0"/>
      <dgm:spPr/>
    </dgm:pt>
    <dgm:pt modelId="{9686EC2B-5397-416A-A73D-51BBDCFDE6ED}" type="pres">
      <dgm:prSet presAssocID="{25888233-C460-48D7-B0FB-C6A1E1FFE8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BB4E1-2787-42C4-8EB9-F1CF145A14B7}" type="pres">
      <dgm:prSet presAssocID="{2E21162E-3A77-42D5-BE13-0897A601F2D5}" presName="sibTrans" presStyleCnt="0"/>
      <dgm:spPr/>
    </dgm:pt>
    <dgm:pt modelId="{1A921013-D84D-474F-B0B7-AD3383E5BBD8}" type="pres">
      <dgm:prSet presAssocID="{AF1DAD22-DBF3-4990-ABA0-673067AA3723}" presName="textNode" presStyleLbl="node1" presStyleIdx="1" presStyleCnt="3" custLinFactNeighborX="-12755" custLinFactNeighborY="3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19857-02E0-4C4F-A7F8-4882E1CD55FF}" type="pres">
      <dgm:prSet presAssocID="{3B2BC617-C6E6-422D-89B2-3BD2FFEA2355}" presName="sibTrans" presStyleCnt="0"/>
      <dgm:spPr/>
    </dgm:pt>
    <dgm:pt modelId="{BCE74401-1B22-4D51-A039-92C94B54C787}" type="pres">
      <dgm:prSet presAssocID="{B181C996-6BDD-4D30-A792-9BCA11F69BD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B7F269-4DFC-44A4-AB66-3D75D118787B}" type="presOf" srcId="{B181C996-6BDD-4D30-A792-9BCA11F69BD9}" destId="{BCE74401-1B22-4D51-A039-92C94B54C787}" srcOrd="0" destOrd="0" presId="urn:microsoft.com/office/officeart/2005/8/layout/hProcess9"/>
    <dgm:cxn modelId="{35C34A0F-F0C1-4C8D-953E-D01730A9BB59}" type="presOf" srcId="{AF1DAD22-DBF3-4990-ABA0-673067AA3723}" destId="{1A921013-D84D-474F-B0B7-AD3383E5BBD8}" srcOrd="0" destOrd="0" presId="urn:microsoft.com/office/officeart/2005/8/layout/hProcess9"/>
    <dgm:cxn modelId="{FB62A62A-D8B7-4673-AADB-E9E762547430}" srcId="{2B2A6E7C-9E0B-4660-B4AF-86E4E51E97C7}" destId="{B181C996-6BDD-4D30-A792-9BCA11F69BD9}" srcOrd="2" destOrd="0" parTransId="{19476DAB-48F6-49EA-BF3E-9BEE61B2588C}" sibTransId="{C73910CE-02AE-41D1-94AC-52CE1DF8DA0C}"/>
    <dgm:cxn modelId="{286AFB35-DD18-45B1-A227-A11DB9BB024F}" type="presOf" srcId="{25888233-C460-48D7-B0FB-C6A1E1FFE84C}" destId="{9686EC2B-5397-416A-A73D-51BBDCFDE6ED}" srcOrd="0" destOrd="0" presId="urn:microsoft.com/office/officeart/2005/8/layout/hProcess9"/>
    <dgm:cxn modelId="{BF161CC9-C6D4-4A9F-BAFE-F737153956DF}" srcId="{2B2A6E7C-9E0B-4660-B4AF-86E4E51E97C7}" destId="{AF1DAD22-DBF3-4990-ABA0-673067AA3723}" srcOrd="1" destOrd="0" parTransId="{01E5259D-C1F7-495F-868F-0359D020E9A5}" sibTransId="{3B2BC617-C6E6-422D-89B2-3BD2FFEA2355}"/>
    <dgm:cxn modelId="{D9CE37CF-D688-4606-927B-FE67936DA459}" type="presOf" srcId="{2B2A6E7C-9E0B-4660-B4AF-86E4E51E97C7}" destId="{7EC069DD-BD42-4E78-982C-A710AD8BB481}" srcOrd="0" destOrd="0" presId="urn:microsoft.com/office/officeart/2005/8/layout/hProcess9"/>
    <dgm:cxn modelId="{2094D558-5925-4772-A795-6B453971A1F5}" srcId="{2B2A6E7C-9E0B-4660-B4AF-86E4E51E97C7}" destId="{25888233-C460-48D7-B0FB-C6A1E1FFE84C}" srcOrd="0" destOrd="0" parTransId="{D34F8539-95E9-4BE2-B86E-7D073F1CA99C}" sibTransId="{2E21162E-3A77-42D5-BE13-0897A601F2D5}"/>
    <dgm:cxn modelId="{281A17C9-7729-4F56-9EBA-9C14F0D19E99}" type="presParOf" srcId="{7EC069DD-BD42-4E78-982C-A710AD8BB481}" destId="{8F3823C8-7DF1-4774-BE3D-EFAD0E9F495D}" srcOrd="0" destOrd="0" presId="urn:microsoft.com/office/officeart/2005/8/layout/hProcess9"/>
    <dgm:cxn modelId="{48ADB153-042F-499E-ACAD-B70B4C432B7F}" type="presParOf" srcId="{7EC069DD-BD42-4E78-982C-A710AD8BB481}" destId="{127DFB4D-2654-4B12-971A-066B22E544AF}" srcOrd="1" destOrd="0" presId="urn:microsoft.com/office/officeart/2005/8/layout/hProcess9"/>
    <dgm:cxn modelId="{30E50184-A409-4C00-9501-76191A9E40B0}" type="presParOf" srcId="{127DFB4D-2654-4B12-971A-066B22E544AF}" destId="{9686EC2B-5397-416A-A73D-51BBDCFDE6ED}" srcOrd="0" destOrd="0" presId="urn:microsoft.com/office/officeart/2005/8/layout/hProcess9"/>
    <dgm:cxn modelId="{B45D5720-136D-4033-8CCF-48881C209FD0}" type="presParOf" srcId="{127DFB4D-2654-4B12-971A-066B22E544AF}" destId="{351BB4E1-2787-42C4-8EB9-F1CF145A14B7}" srcOrd="1" destOrd="0" presId="urn:microsoft.com/office/officeart/2005/8/layout/hProcess9"/>
    <dgm:cxn modelId="{F0E9DD3B-0104-40AD-AC59-8F38D08B0B23}" type="presParOf" srcId="{127DFB4D-2654-4B12-971A-066B22E544AF}" destId="{1A921013-D84D-474F-B0B7-AD3383E5BBD8}" srcOrd="2" destOrd="0" presId="urn:microsoft.com/office/officeart/2005/8/layout/hProcess9"/>
    <dgm:cxn modelId="{4228CB6C-C425-49CC-91AD-02F4F4F637D4}" type="presParOf" srcId="{127DFB4D-2654-4B12-971A-066B22E544AF}" destId="{21219857-02E0-4C4F-A7F8-4882E1CD55FF}" srcOrd="3" destOrd="0" presId="urn:microsoft.com/office/officeart/2005/8/layout/hProcess9"/>
    <dgm:cxn modelId="{0260F343-D6A2-4122-9C8E-0873BAABC450}" type="presParOf" srcId="{127DFB4D-2654-4B12-971A-066B22E544AF}" destId="{BCE74401-1B22-4D51-A039-92C94B54C7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A6E7C-9E0B-4660-B4AF-86E4E51E97C7}" type="doc">
      <dgm:prSet loTypeId="urn:microsoft.com/office/officeart/2005/8/layout/hProcess9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5888233-C460-48D7-B0FB-C6A1E1FFE84C}">
      <dgm:prSet phldrT="[文本]"/>
      <dgm:spPr/>
      <dgm:t>
        <a:bodyPr/>
        <a:lstStyle/>
        <a:p>
          <a:r>
            <a:rPr lang="en-US" altLang="zh-CN" dirty="0" smtClean="0"/>
            <a:t>UI &amp; Function</a:t>
          </a:r>
          <a:endParaRPr lang="zh-CN" altLang="en-US" dirty="0"/>
        </a:p>
      </dgm:t>
    </dgm:pt>
    <dgm:pt modelId="{D34F8539-95E9-4BE2-B86E-7D073F1CA99C}" type="par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2E21162E-3A77-42D5-BE13-0897A601F2D5}" type="sibTrans" cxnId="{2094D558-5925-4772-A795-6B453971A1F5}">
      <dgm:prSet/>
      <dgm:spPr/>
      <dgm:t>
        <a:bodyPr/>
        <a:lstStyle/>
        <a:p>
          <a:endParaRPr lang="zh-CN" altLang="en-US"/>
        </a:p>
      </dgm:t>
    </dgm:pt>
    <dgm:pt modelId="{AF1DAD22-DBF3-4990-ABA0-673067AA3723}">
      <dgm:prSet phldrT="[文本]"/>
      <dgm:spPr/>
      <dgm:t>
        <a:bodyPr/>
        <a:lstStyle/>
        <a:p>
          <a:r>
            <a:rPr lang="en-US" altLang="zh-CN" dirty="0" smtClean="0"/>
            <a:t>Technology review</a:t>
          </a:r>
          <a:endParaRPr lang="zh-CN" altLang="en-US" dirty="0"/>
        </a:p>
      </dgm:t>
    </dgm:pt>
    <dgm:pt modelId="{01E5259D-C1F7-495F-868F-0359D020E9A5}" type="par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3B2BC617-C6E6-422D-89B2-3BD2FFEA2355}" type="sibTrans" cxnId="{BF161CC9-C6D4-4A9F-BAFE-F737153956DF}">
      <dgm:prSet/>
      <dgm:spPr/>
      <dgm:t>
        <a:bodyPr/>
        <a:lstStyle/>
        <a:p>
          <a:endParaRPr lang="zh-CN" altLang="en-US"/>
        </a:p>
      </dgm:t>
    </dgm:pt>
    <dgm:pt modelId="{B181C996-6BDD-4D30-A792-9BCA11F69BD9}">
      <dgm:prSet phldrT="[文本]"/>
      <dgm:spPr/>
      <dgm:t>
        <a:bodyPr/>
        <a:lstStyle/>
        <a:p>
          <a:r>
            <a:rPr lang="en-US" altLang="zh-CN" dirty="0" smtClean="0"/>
            <a:t>Feature utilization</a:t>
          </a:r>
          <a:endParaRPr lang="zh-CN" altLang="en-US" dirty="0"/>
        </a:p>
      </dgm:t>
    </dgm:pt>
    <dgm:pt modelId="{19476DAB-48F6-49EA-BF3E-9BEE61B2588C}" type="par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C73910CE-02AE-41D1-94AC-52CE1DF8DA0C}" type="sibTrans" cxnId="{FB62A62A-D8B7-4673-AADB-E9E762547430}">
      <dgm:prSet/>
      <dgm:spPr/>
      <dgm:t>
        <a:bodyPr/>
        <a:lstStyle/>
        <a:p>
          <a:endParaRPr lang="zh-CN" altLang="en-US"/>
        </a:p>
      </dgm:t>
    </dgm:pt>
    <dgm:pt modelId="{7EC069DD-BD42-4E78-982C-A710AD8BB481}" type="pres">
      <dgm:prSet presAssocID="{2B2A6E7C-9E0B-4660-B4AF-86E4E51E97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3823C8-7DF1-4774-BE3D-EFAD0E9F495D}" type="pres">
      <dgm:prSet presAssocID="{2B2A6E7C-9E0B-4660-B4AF-86E4E51E97C7}" presName="arrow" presStyleLbl="bgShp" presStyleIdx="0" presStyleCnt="1" custLinFactNeighborX="-1430" custLinFactNeighborY="1449"/>
      <dgm:spPr/>
    </dgm:pt>
    <dgm:pt modelId="{127DFB4D-2654-4B12-971A-066B22E544AF}" type="pres">
      <dgm:prSet presAssocID="{2B2A6E7C-9E0B-4660-B4AF-86E4E51E97C7}" presName="linearProcess" presStyleCnt="0"/>
      <dgm:spPr/>
    </dgm:pt>
    <dgm:pt modelId="{9686EC2B-5397-416A-A73D-51BBDCFDE6ED}" type="pres">
      <dgm:prSet presAssocID="{25888233-C460-48D7-B0FB-C6A1E1FFE8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BB4E1-2787-42C4-8EB9-F1CF145A14B7}" type="pres">
      <dgm:prSet presAssocID="{2E21162E-3A77-42D5-BE13-0897A601F2D5}" presName="sibTrans" presStyleCnt="0"/>
      <dgm:spPr/>
    </dgm:pt>
    <dgm:pt modelId="{1A921013-D84D-474F-B0B7-AD3383E5BBD8}" type="pres">
      <dgm:prSet presAssocID="{AF1DAD22-DBF3-4990-ABA0-673067AA3723}" presName="textNode" presStyleLbl="node1" presStyleIdx="1" presStyleCnt="3" custLinFactNeighborX="-12755" custLinFactNeighborY="3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19857-02E0-4C4F-A7F8-4882E1CD55FF}" type="pres">
      <dgm:prSet presAssocID="{3B2BC617-C6E6-422D-89B2-3BD2FFEA2355}" presName="sibTrans" presStyleCnt="0"/>
      <dgm:spPr/>
    </dgm:pt>
    <dgm:pt modelId="{BCE74401-1B22-4D51-A039-92C94B54C787}" type="pres">
      <dgm:prSet presAssocID="{B181C996-6BDD-4D30-A792-9BCA11F69BD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746138-4ABD-4496-92EE-EAF7844DE427}" type="presOf" srcId="{AF1DAD22-DBF3-4990-ABA0-673067AA3723}" destId="{1A921013-D84D-474F-B0B7-AD3383E5BBD8}" srcOrd="0" destOrd="0" presId="urn:microsoft.com/office/officeart/2005/8/layout/hProcess9"/>
    <dgm:cxn modelId="{FB62A62A-D8B7-4673-AADB-E9E762547430}" srcId="{2B2A6E7C-9E0B-4660-B4AF-86E4E51E97C7}" destId="{B181C996-6BDD-4D30-A792-9BCA11F69BD9}" srcOrd="2" destOrd="0" parTransId="{19476DAB-48F6-49EA-BF3E-9BEE61B2588C}" sibTransId="{C73910CE-02AE-41D1-94AC-52CE1DF8DA0C}"/>
    <dgm:cxn modelId="{F79896E8-5E85-4055-B2B1-A426B5EB9A74}" type="presOf" srcId="{2B2A6E7C-9E0B-4660-B4AF-86E4E51E97C7}" destId="{7EC069DD-BD42-4E78-982C-A710AD8BB481}" srcOrd="0" destOrd="0" presId="urn:microsoft.com/office/officeart/2005/8/layout/hProcess9"/>
    <dgm:cxn modelId="{BF161CC9-C6D4-4A9F-BAFE-F737153956DF}" srcId="{2B2A6E7C-9E0B-4660-B4AF-86E4E51E97C7}" destId="{AF1DAD22-DBF3-4990-ABA0-673067AA3723}" srcOrd="1" destOrd="0" parTransId="{01E5259D-C1F7-495F-868F-0359D020E9A5}" sibTransId="{3B2BC617-C6E6-422D-89B2-3BD2FFEA2355}"/>
    <dgm:cxn modelId="{2DC36596-1417-4D2F-BEEB-A67EC66C5F1D}" type="presOf" srcId="{25888233-C460-48D7-B0FB-C6A1E1FFE84C}" destId="{9686EC2B-5397-416A-A73D-51BBDCFDE6ED}" srcOrd="0" destOrd="0" presId="urn:microsoft.com/office/officeart/2005/8/layout/hProcess9"/>
    <dgm:cxn modelId="{BC21672E-97DC-4314-BD05-36D26694C233}" type="presOf" srcId="{B181C996-6BDD-4D30-A792-9BCA11F69BD9}" destId="{BCE74401-1B22-4D51-A039-92C94B54C787}" srcOrd="0" destOrd="0" presId="urn:microsoft.com/office/officeart/2005/8/layout/hProcess9"/>
    <dgm:cxn modelId="{2094D558-5925-4772-A795-6B453971A1F5}" srcId="{2B2A6E7C-9E0B-4660-B4AF-86E4E51E97C7}" destId="{25888233-C460-48D7-B0FB-C6A1E1FFE84C}" srcOrd="0" destOrd="0" parTransId="{D34F8539-95E9-4BE2-B86E-7D073F1CA99C}" sibTransId="{2E21162E-3A77-42D5-BE13-0897A601F2D5}"/>
    <dgm:cxn modelId="{E79C7936-9F21-487C-AE5E-AF0FC214BC81}" type="presParOf" srcId="{7EC069DD-BD42-4E78-982C-A710AD8BB481}" destId="{8F3823C8-7DF1-4774-BE3D-EFAD0E9F495D}" srcOrd="0" destOrd="0" presId="urn:microsoft.com/office/officeart/2005/8/layout/hProcess9"/>
    <dgm:cxn modelId="{CC5ACB54-448B-46DF-8971-896223588195}" type="presParOf" srcId="{7EC069DD-BD42-4E78-982C-A710AD8BB481}" destId="{127DFB4D-2654-4B12-971A-066B22E544AF}" srcOrd="1" destOrd="0" presId="urn:microsoft.com/office/officeart/2005/8/layout/hProcess9"/>
    <dgm:cxn modelId="{4E98CA4A-D0B2-407F-AF05-6CF80866ED59}" type="presParOf" srcId="{127DFB4D-2654-4B12-971A-066B22E544AF}" destId="{9686EC2B-5397-416A-A73D-51BBDCFDE6ED}" srcOrd="0" destOrd="0" presId="urn:microsoft.com/office/officeart/2005/8/layout/hProcess9"/>
    <dgm:cxn modelId="{640476C0-13C2-4D8B-8222-670FE53CD1FA}" type="presParOf" srcId="{127DFB4D-2654-4B12-971A-066B22E544AF}" destId="{351BB4E1-2787-42C4-8EB9-F1CF145A14B7}" srcOrd="1" destOrd="0" presId="urn:microsoft.com/office/officeart/2005/8/layout/hProcess9"/>
    <dgm:cxn modelId="{8DC68B19-B074-4B6A-9A00-CE7087AF953C}" type="presParOf" srcId="{127DFB4D-2654-4B12-971A-066B22E544AF}" destId="{1A921013-D84D-474F-B0B7-AD3383E5BBD8}" srcOrd="2" destOrd="0" presId="urn:microsoft.com/office/officeart/2005/8/layout/hProcess9"/>
    <dgm:cxn modelId="{C1CE9418-4CAA-4590-800D-66E506E44B53}" type="presParOf" srcId="{127DFB4D-2654-4B12-971A-066B22E544AF}" destId="{21219857-02E0-4C4F-A7F8-4882E1CD55FF}" srcOrd="3" destOrd="0" presId="urn:microsoft.com/office/officeart/2005/8/layout/hProcess9"/>
    <dgm:cxn modelId="{CFA35981-2BAE-4126-BBE1-F2D888898A74}" type="presParOf" srcId="{127DFB4D-2654-4B12-971A-066B22E544AF}" destId="{BCE74401-1B22-4D51-A039-92C94B54C7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823C8-7DF1-4774-BE3D-EFAD0E9F495D}">
      <dsp:nvSpPr>
        <dsp:cNvPr id="0" name=""/>
        <dsp:cNvSpPr/>
      </dsp:nvSpPr>
      <dsp:spPr>
        <a:xfrm>
          <a:off x="669485" y="0"/>
          <a:ext cx="5943304" cy="49685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EC2B-5397-416A-A73D-51BBDCFDE6ED}">
      <dsp:nvSpPr>
        <dsp:cNvPr id="0" name=""/>
        <dsp:cNvSpPr/>
      </dsp:nvSpPr>
      <dsp:spPr>
        <a:xfrm>
          <a:off x="6657" y="1490565"/>
          <a:ext cx="2250589" cy="1987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Function &amp; UI</a:t>
          </a:r>
          <a:endParaRPr lang="zh-CN" altLang="en-US" sz="3100" kern="1200" dirty="0"/>
        </a:p>
      </dsp:txBody>
      <dsp:txXfrm>
        <a:off x="103675" y="1587583"/>
        <a:ext cx="2056553" cy="1793384"/>
      </dsp:txXfrm>
    </dsp:sp>
    <dsp:sp modelId="{1A921013-D84D-474F-B0B7-AD3383E5BBD8}">
      <dsp:nvSpPr>
        <dsp:cNvPr id="0" name=""/>
        <dsp:cNvSpPr/>
      </dsp:nvSpPr>
      <dsp:spPr>
        <a:xfrm>
          <a:off x="2376264" y="1440164"/>
          <a:ext cx="2250589" cy="19874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Technology review</a:t>
          </a:r>
          <a:endParaRPr lang="zh-CN" altLang="en-US" sz="3100" kern="1200" dirty="0"/>
        </a:p>
      </dsp:txBody>
      <dsp:txXfrm>
        <a:off x="2473282" y="1537182"/>
        <a:ext cx="2056553" cy="1793384"/>
      </dsp:txXfrm>
    </dsp:sp>
    <dsp:sp modelId="{BCE74401-1B22-4D51-A039-92C94B54C787}">
      <dsp:nvSpPr>
        <dsp:cNvPr id="0" name=""/>
        <dsp:cNvSpPr/>
      </dsp:nvSpPr>
      <dsp:spPr>
        <a:xfrm>
          <a:off x="4741533" y="1368160"/>
          <a:ext cx="2250589" cy="19874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Feature utilization</a:t>
          </a:r>
          <a:endParaRPr lang="zh-CN" altLang="en-US" sz="3100" kern="1200" dirty="0"/>
        </a:p>
      </dsp:txBody>
      <dsp:txXfrm>
        <a:off x="4838551" y="1465178"/>
        <a:ext cx="2056553" cy="179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823C8-7DF1-4774-BE3D-EFAD0E9F495D}">
      <dsp:nvSpPr>
        <dsp:cNvPr id="0" name=""/>
        <dsp:cNvSpPr/>
      </dsp:nvSpPr>
      <dsp:spPr>
        <a:xfrm>
          <a:off x="439419" y="0"/>
          <a:ext cx="5943304" cy="49685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EC2B-5397-416A-A73D-51BBDCFDE6ED}">
      <dsp:nvSpPr>
        <dsp:cNvPr id="0" name=""/>
        <dsp:cNvSpPr/>
      </dsp:nvSpPr>
      <dsp:spPr>
        <a:xfrm>
          <a:off x="6657" y="1490565"/>
          <a:ext cx="2250589" cy="1987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UI &amp; Function</a:t>
          </a:r>
          <a:endParaRPr lang="zh-CN" altLang="en-US" sz="3100" kern="1200" dirty="0"/>
        </a:p>
      </dsp:txBody>
      <dsp:txXfrm>
        <a:off x="103675" y="1587583"/>
        <a:ext cx="2056553" cy="1793384"/>
      </dsp:txXfrm>
    </dsp:sp>
    <dsp:sp modelId="{1A921013-D84D-474F-B0B7-AD3383E5BBD8}">
      <dsp:nvSpPr>
        <dsp:cNvPr id="0" name=""/>
        <dsp:cNvSpPr/>
      </dsp:nvSpPr>
      <dsp:spPr>
        <a:xfrm>
          <a:off x="2356287" y="1496607"/>
          <a:ext cx="2250589" cy="19874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Technology review</a:t>
          </a:r>
          <a:endParaRPr lang="zh-CN" altLang="en-US" sz="3100" kern="1200" dirty="0"/>
        </a:p>
      </dsp:txBody>
      <dsp:txXfrm>
        <a:off x="2453305" y="1593625"/>
        <a:ext cx="2056553" cy="1793384"/>
      </dsp:txXfrm>
    </dsp:sp>
    <dsp:sp modelId="{BCE74401-1B22-4D51-A039-92C94B54C787}">
      <dsp:nvSpPr>
        <dsp:cNvPr id="0" name=""/>
        <dsp:cNvSpPr/>
      </dsp:nvSpPr>
      <dsp:spPr>
        <a:xfrm>
          <a:off x="4734875" y="1490565"/>
          <a:ext cx="2250589" cy="19874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Feature utilization</a:t>
          </a:r>
          <a:endParaRPr lang="zh-CN" altLang="en-US" sz="3100" kern="1200" dirty="0"/>
        </a:p>
      </dsp:txBody>
      <dsp:txXfrm>
        <a:off x="4831893" y="1587583"/>
        <a:ext cx="2056553" cy="1793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823C8-7DF1-4774-BE3D-EFAD0E9F495D}">
      <dsp:nvSpPr>
        <dsp:cNvPr id="0" name=""/>
        <dsp:cNvSpPr/>
      </dsp:nvSpPr>
      <dsp:spPr>
        <a:xfrm>
          <a:off x="439419" y="0"/>
          <a:ext cx="5943304" cy="49685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EC2B-5397-416A-A73D-51BBDCFDE6ED}">
      <dsp:nvSpPr>
        <dsp:cNvPr id="0" name=""/>
        <dsp:cNvSpPr/>
      </dsp:nvSpPr>
      <dsp:spPr>
        <a:xfrm>
          <a:off x="6657" y="1490565"/>
          <a:ext cx="2250589" cy="1987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UI &amp; Function</a:t>
          </a:r>
          <a:endParaRPr lang="zh-CN" altLang="en-US" sz="3100" kern="1200" dirty="0"/>
        </a:p>
      </dsp:txBody>
      <dsp:txXfrm>
        <a:off x="103675" y="1587583"/>
        <a:ext cx="2056553" cy="1793384"/>
      </dsp:txXfrm>
    </dsp:sp>
    <dsp:sp modelId="{1A921013-D84D-474F-B0B7-AD3383E5BBD8}">
      <dsp:nvSpPr>
        <dsp:cNvPr id="0" name=""/>
        <dsp:cNvSpPr/>
      </dsp:nvSpPr>
      <dsp:spPr>
        <a:xfrm>
          <a:off x="2356287" y="1496607"/>
          <a:ext cx="2250589" cy="19874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Technology review</a:t>
          </a:r>
          <a:endParaRPr lang="zh-CN" altLang="en-US" sz="3100" kern="1200" dirty="0"/>
        </a:p>
      </dsp:txBody>
      <dsp:txXfrm>
        <a:off x="2453305" y="1593625"/>
        <a:ext cx="2056553" cy="1793384"/>
      </dsp:txXfrm>
    </dsp:sp>
    <dsp:sp modelId="{BCE74401-1B22-4D51-A039-92C94B54C787}">
      <dsp:nvSpPr>
        <dsp:cNvPr id="0" name=""/>
        <dsp:cNvSpPr/>
      </dsp:nvSpPr>
      <dsp:spPr>
        <a:xfrm>
          <a:off x="4734875" y="1490565"/>
          <a:ext cx="2250589" cy="19874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Feature utilization</a:t>
          </a:r>
          <a:endParaRPr lang="zh-CN" altLang="en-US" sz="3100" kern="1200" dirty="0"/>
        </a:p>
      </dsp:txBody>
      <dsp:txXfrm>
        <a:off x="4831893" y="1587583"/>
        <a:ext cx="2056553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9C57C-EC03-413A-9DFF-5C65C3B33AE3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4446-12D7-4386-9AB1-F142A5683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0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4%BC%A0%E8%BE%93%E6%8E%A7%E5%88%B6%E5%8D%8F%E8%AE%A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They</a:t>
            </a:r>
            <a:r>
              <a:rPr lang="en-US" altLang="zh-CN" baseline="0" dirty="0" smtClean="0"/>
              <a:t> are thinking about the way to solve their problem, and they both find that social network application may be a possible solution.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82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cloud </a:t>
            </a:r>
          </a:p>
          <a:p>
            <a:r>
              <a:rPr lang="en-US" altLang="zh-CN" dirty="0" err="1" smtClean="0"/>
              <a:t>Icloud</a:t>
            </a:r>
            <a:r>
              <a:rPr lang="en-US" altLang="zh-CN" dirty="0" smtClean="0"/>
              <a:t> include</a:t>
            </a:r>
            <a:r>
              <a:rPr lang="en-US" altLang="zh-CN" baseline="0" dirty="0" smtClean="0"/>
              <a:t> http server and database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64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每隔一分钟进行一次查询，流量很少，但有一定延时</a:t>
            </a:r>
            <a:endParaRPr lang="en-US" altLang="zh-CN" dirty="0" smtClean="0"/>
          </a:p>
          <a:p>
            <a:r>
              <a:rPr lang="zh-CN" altLang="en-US" dirty="0" smtClean="0"/>
              <a:t>如果加快查询速度，则流量会增加，引起网络拥塞，所以需要其他方法</a:t>
            </a:r>
            <a:endParaRPr lang="en-US" altLang="zh-CN" dirty="0" smtClean="0"/>
          </a:p>
          <a:p>
            <a:r>
              <a:rPr lang="zh-CN" altLang="en-US" dirty="0" smtClean="0"/>
              <a:t>解决矛盾需要后面介绍的持久连接（</a:t>
            </a:r>
            <a:r>
              <a:rPr lang="en-US" altLang="zh-CN" dirty="0" smtClean="0"/>
              <a:t>Keep-alive connection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3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25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持久连接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keep-alive/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persistent connection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）是使用同一个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传输控制协议"/>
              </a:rPr>
              <a:t>TCP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连接来发送和接收多个请求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应答，而不是为每一个新的请求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应答打开新的连接的方法。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长连接的优点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、减少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及内存的使用，因为不需要经常的建立及关闭连接；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、减少网络的堵塞，因为减少了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请求；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、减少后续请求的响应时间，因为不需要需要反复的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握手等过程；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52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7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人人网找个理由，屏蔽掉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One</a:t>
            </a:r>
            <a:r>
              <a:rPr lang="en-US" altLang="zh-CN" baseline="0" dirty="0" smtClean="0"/>
              <a:t> day an application named </a:t>
            </a:r>
            <a:r>
              <a:rPr lang="en-US" altLang="zh-CN" baseline="0" dirty="0" err="1" smtClean="0"/>
              <a:t>ClassWorld</a:t>
            </a:r>
            <a:r>
              <a:rPr lang="en-US" altLang="zh-CN" baseline="0" dirty="0" smtClean="0"/>
              <a:t> attract the attention of these two guys, and after they used this application they found that they have solved the problem.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75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brief</a:t>
            </a:r>
            <a:r>
              <a:rPr lang="en-US" altLang="zh-CN" baseline="0" dirty="0" smtClean="0"/>
              <a:t> overview is like this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4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我们的界面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72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</a:t>
            </a:r>
            <a:r>
              <a:rPr lang="en-US" altLang="zh-CN" baseline="0" dirty="0" smtClean="0"/>
              <a:t> basic elements in our app is courses and the students, all the information will be stored in a remote database, I will introduce later.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19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截一张</a:t>
            </a:r>
            <a:r>
              <a:rPr lang="en-US" altLang="zh-CN" dirty="0" err="1" smtClean="0"/>
              <a:t>sql</a:t>
            </a:r>
            <a:r>
              <a:rPr lang="zh-CN" altLang="en-US" dirty="0" smtClean="0"/>
              <a:t>表格图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92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JDBC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JavaDataBaseConnectivity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4446-12D7-4386-9AB1-F142A5683ED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44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2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0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4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9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8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3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4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04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E7FA-F489-4D47-8E53-C1511B85E62E}" type="datetimeFigureOut">
              <a:rPr lang="zh-CN" altLang="en-US" smtClean="0"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DC76-083E-499C-BBA4-252CE3CE70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7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2.jpg"/><Relationship Id="rId4" Type="http://schemas.openxmlformats.org/officeDocument/2006/relationships/image" Target="../media/image8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7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2.jpg"/><Relationship Id="rId4" Type="http://schemas.openxmlformats.org/officeDocument/2006/relationships/image" Target="../media/image8.jp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b="1" dirty="0" err="1" smtClean="0">
                <a:latin typeface="Bodoni MT Black" pitchFamily="18" charset="0"/>
              </a:rPr>
              <a:t>ClassWorld</a:t>
            </a:r>
            <a:r>
              <a:rPr lang="en-US" altLang="zh-CN" b="1" dirty="0" smtClean="0">
                <a:latin typeface="Bodoni MT Black" pitchFamily="18" charset="0"/>
              </a:rPr>
              <a:t> </a:t>
            </a:r>
            <a:br>
              <a:rPr lang="en-US" altLang="zh-CN" b="1" dirty="0" smtClean="0">
                <a:latin typeface="Bodoni MT Black" pitchFamily="18" charset="0"/>
              </a:rPr>
            </a:br>
            <a:r>
              <a:rPr lang="en-US" altLang="zh-CN" b="1" dirty="0">
                <a:latin typeface="Bodoni MT Black" pitchFamily="18" charset="0"/>
              </a:rPr>
              <a:t> </a:t>
            </a:r>
            <a:r>
              <a:rPr lang="en-US" altLang="zh-CN" b="1" dirty="0" smtClean="0">
                <a:latin typeface="Bodoni MT Black" pitchFamily="18" charset="0"/>
              </a:rPr>
              <a:t>                   </a:t>
            </a:r>
            <a:r>
              <a:rPr lang="en-US" altLang="zh-CN" sz="3600" b="1" dirty="0" smtClean="0">
                <a:latin typeface="Bodoni MT Black" pitchFamily="18" charset="0"/>
              </a:rPr>
              <a:t>– Android app</a:t>
            </a:r>
            <a:endParaRPr lang="zh-CN" altLang="en-US" sz="3600" b="1" dirty="0">
              <a:latin typeface="Bodoni MT Black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altLang="zh-CN" dirty="0" smtClean="0"/>
              <a:t>               </a:t>
            </a:r>
            <a:r>
              <a:rPr lang="en-US" altLang="zh-CN" dirty="0" smtClean="0">
                <a:solidFill>
                  <a:schemeClr val="tx1"/>
                </a:solidFill>
              </a:rPr>
              <a:t>Chen </a:t>
            </a:r>
            <a:r>
              <a:rPr lang="en-US" altLang="zh-CN" dirty="0" err="1" smtClean="0">
                <a:solidFill>
                  <a:schemeClr val="tx1"/>
                </a:solidFill>
              </a:rPr>
              <a:t>Jiawei</a:t>
            </a:r>
            <a:endParaRPr lang="en-US" altLang="zh-CN" dirty="0">
              <a:solidFill>
                <a:schemeClr val="tx1"/>
              </a:solidFill>
            </a:endParaRPr>
          </a:p>
          <a:p>
            <a:pPr algn="r"/>
            <a:r>
              <a:rPr lang="en-US" altLang="zh-CN" dirty="0" smtClean="0">
                <a:solidFill>
                  <a:schemeClr val="tx1"/>
                </a:solidFill>
              </a:rPr>
              <a:t>         Li </a:t>
            </a:r>
            <a:r>
              <a:rPr lang="en-US" altLang="zh-CN" dirty="0" err="1" smtClean="0">
                <a:solidFill>
                  <a:schemeClr val="tx1"/>
                </a:solidFill>
              </a:rPr>
              <a:t>Xinhui</a:t>
            </a:r>
            <a:endParaRPr lang="en-US" altLang="zh-CN" dirty="0">
              <a:solidFill>
                <a:schemeClr val="tx1"/>
              </a:solidFill>
            </a:endParaRPr>
          </a:p>
          <a:p>
            <a:pPr algn="r"/>
            <a:r>
              <a:rPr lang="en-US" altLang="zh-CN" dirty="0" smtClean="0">
                <a:solidFill>
                  <a:schemeClr val="tx1"/>
                </a:solidFill>
              </a:rPr>
              <a:t>             Wang </a:t>
            </a:r>
            <a:r>
              <a:rPr lang="en-US" altLang="zh-CN" dirty="0" err="1" smtClean="0">
                <a:solidFill>
                  <a:schemeClr val="tx1"/>
                </a:solidFill>
              </a:rPr>
              <a:t>Keyu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r"/>
            <a:r>
              <a:rPr lang="en-US" altLang="zh-CN" dirty="0" smtClean="0">
                <a:solidFill>
                  <a:schemeClr val="tx1"/>
                </a:solidFill>
              </a:rPr>
              <a:t>         Zhu </a:t>
            </a:r>
            <a:r>
              <a:rPr lang="en-US" altLang="zh-CN" dirty="0" err="1" smtClean="0">
                <a:solidFill>
                  <a:schemeClr val="tx1"/>
                </a:solidFill>
              </a:rPr>
              <a:t>YiDa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06327" y="291973"/>
            <a:ext cx="6909029" cy="6192575"/>
            <a:chOff x="1446762" y="692696"/>
            <a:chExt cx="6909029" cy="6192575"/>
          </a:xfrm>
        </p:grpSpPr>
        <p:pic>
          <p:nvPicPr>
            <p:cNvPr id="1026" name="Picture 2" descr="D:\交大大三\无线_xinbinWang\project\ppt图片\137017981457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762" y="718412"/>
              <a:ext cx="1699671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交大大三\无线_xinbinWang\project\ppt图片\13701797994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852" y="692696"/>
              <a:ext cx="1699672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交大大三\无线_xinbinWang\project\ppt图片\137017982326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239" y="692696"/>
              <a:ext cx="1699672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交大大三\无线_xinbinWang\project\ppt图片\13701798307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431" y="695762"/>
              <a:ext cx="1699671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交大大三\无线_xinbinWang\project\ppt图片\137018063232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745" y="3861271"/>
              <a:ext cx="1699673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交大大三\无线_xinbinWang\project\ppt图片\137018073097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524" y="3834000"/>
              <a:ext cx="1699672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交大大三\无线_xinbinWang\project\ppt图片\137018088988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119" y="3834000"/>
              <a:ext cx="1699672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D:\交大大三\无线_xinbinWang\project\ppt图片\137017983430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98" y="3861271"/>
              <a:ext cx="1699672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3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045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Login and Sign up</a:t>
            </a:r>
            <a:endParaRPr lang="zh-CN" altLang="en-US" sz="3200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2906829" y="1655512"/>
            <a:ext cx="981095" cy="621360"/>
            <a:chOff x="2906829" y="1655512"/>
            <a:chExt cx="981095" cy="621360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2915816" y="2024844"/>
              <a:ext cx="972108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06829" y="165551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Sign up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3084" y="3848455"/>
            <a:ext cx="1257571" cy="688723"/>
            <a:chOff x="2906829" y="3100317"/>
            <a:chExt cx="1257571" cy="688723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2906829" y="3284984"/>
              <a:ext cx="981095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02729">
              <a:off x="2940264" y="310031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Log in</a:t>
              </a:r>
              <a:endParaRPr lang="zh-CN" altLang="en-US" dirty="0"/>
            </a:p>
          </p:txBody>
        </p:sp>
      </p:grpSp>
      <p:pic>
        <p:nvPicPr>
          <p:cNvPr id="2055" name="Picture 7" descr="D:\交大大三\无线_xinbinWang\project\ppt图片\1370179673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84" y="188640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交大大三\无线_xinbinWang\project\ppt图片\1370179711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25" y="231496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:\quicknote\snapshot\1370184514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9012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交大大三\无线_xinbinWang\project\ppt图片\13701798145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2218513"/>
            <a:ext cx="2549509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quicknote\snapshot\13701798187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34" y="2236521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Class Management</a:t>
            </a:r>
            <a:endParaRPr lang="zh-CN" altLang="en-US" sz="3200" b="1" dirty="0"/>
          </a:p>
        </p:txBody>
      </p:sp>
      <p:grpSp>
        <p:nvGrpSpPr>
          <p:cNvPr id="15" name="组合 14"/>
          <p:cNvGrpSpPr/>
          <p:nvPr/>
        </p:nvGrpSpPr>
        <p:grpSpPr>
          <a:xfrm rot="1499707">
            <a:off x="2528427" y="2680738"/>
            <a:ext cx="1282334" cy="654489"/>
            <a:chOff x="3639776" y="2486479"/>
            <a:chExt cx="1282334" cy="654489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3923928" y="2708920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035394">
              <a:off x="3639776" y="2486479"/>
              <a:ext cx="1282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Edit class</a:t>
              </a:r>
              <a:endParaRPr lang="zh-CN" altLang="en-US" dirty="0"/>
            </a:p>
          </p:txBody>
        </p:sp>
      </p:grpSp>
      <p:pic>
        <p:nvPicPr>
          <p:cNvPr id="3074" name="Picture 2" descr="I:\quicknote\snapshot\137017982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855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quicknote\snapshot\1370179834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95" y="879082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quicknote\snapshot\1370179830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864010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quicknote\snapshot\1370180632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92" y="972289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quicknote\snapshot\13701805228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2" y="859118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Chatting</a:t>
            </a:r>
            <a:endParaRPr lang="zh-CN" altLang="en-US" sz="3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7058"/>
            <a:ext cx="2549508" cy="453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192"/>
            <a:ext cx="2549508" cy="4536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74901" y="1772816"/>
            <a:ext cx="1817179" cy="936104"/>
            <a:chOff x="3474901" y="1772816"/>
            <a:chExt cx="1817179" cy="936104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3563888" y="1772816"/>
              <a:ext cx="172819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9892962">
              <a:off x="3474901" y="183559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Online Chatting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42139" y="4293096"/>
            <a:ext cx="2448272" cy="1080120"/>
            <a:chOff x="3542139" y="4293096"/>
            <a:chExt cx="2448272" cy="1080120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3707904" y="4293096"/>
              <a:ext cx="1356119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389711">
              <a:off x="3542139" y="453024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Offline Notification</a:t>
              </a:r>
              <a:endParaRPr lang="zh-CN" altLang="en-US" dirty="0"/>
            </a:p>
          </p:txBody>
        </p:sp>
      </p:grpSp>
      <p:pic>
        <p:nvPicPr>
          <p:cNvPr id="4098" name="Picture 2" descr="I:\quicknote\snapshot\1370180889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58425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680977165"/>
              </p:ext>
            </p:extLst>
          </p:nvPr>
        </p:nvGraphicFramePr>
        <p:xfrm>
          <a:off x="1108268" y="836712"/>
          <a:ext cx="699212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Diagram group"/>
          <p:cNvGrpSpPr/>
          <p:nvPr/>
        </p:nvGrpSpPr>
        <p:grpSpPr>
          <a:xfrm>
            <a:off x="3446705" y="2321887"/>
            <a:ext cx="2250589" cy="1987420"/>
            <a:chOff x="2356287" y="1496607"/>
            <a:chExt cx="2250589" cy="1987420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2" name="组合 11"/>
            <p:cNvGrpSpPr/>
            <p:nvPr/>
          </p:nvGrpSpPr>
          <p:grpSpPr>
            <a:xfrm>
              <a:off x="2356287" y="1496607"/>
              <a:ext cx="2250589" cy="1987420"/>
              <a:chOff x="2356287" y="1496607"/>
              <a:chExt cx="2250589" cy="1987420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2356287" y="1496607"/>
                <a:ext cx="2250589" cy="1987420"/>
              </a:xfrm>
              <a:prstGeom prst="round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圆角矩形 4"/>
              <p:cNvSpPr/>
              <p:nvPr/>
            </p:nvSpPr>
            <p:spPr>
              <a:xfrm>
                <a:off x="2453305" y="1593625"/>
                <a:ext cx="2056553" cy="17933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100" kern="1200" dirty="0" smtClean="0"/>
                  <a:t>Technology review</a:t>
                </a:r>
                <a:endParaRPr lang="zh-CN" altLang="en-US" sz="31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6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磁盘 2"/>
          <p:cNvSpPr/>
          <p:nvPr/>
        </p:nvSpPr>
        <p:spPr>
          <a:xfrm>
            <a:off x="740464" y="2424904"/>
            <a:ext cx="2229933" cy="155964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MySQL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Database Architecture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25" y="1591143"/>
            <a:ext cx="6014414" cy="39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Database Architecture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7196" y="4188383"/>
            <a:ext cx="3207654" cy="7609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JDBC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27984" y="3707952"/>
            <a:ext cx="321051" cy="1947198"/>
            <a:chOff x="8157053" y="3834886"/>
            <a:chExt cx="231371" cy="1759229"/>
          </a:xfrm>
        </p:grpSpPr>
        <p:sp>
          <p:nvSpPr>
            <p:cNvPr id="16" name="上下箭头 15"/>
            <p:cNvSpPr/>
            <p:nvPr/>
          </p:nvSpPr>
          <p:spPr>
            <a:xfrm>
              <a:off x="8157053" y="3834886"/>
              <a:ext cx="216024" cy="433708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上下箭头 16"/>
            <p:cNvSpPr/>
            <p:nvPr/>
          </p:nvSpPr>
          <p:spPr>
            <a:xfrm>
              <a:off x="8157053" y="5076347"/>
              <a:ext cx="231371" cy="517768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47990" y="1832564"/>
            <a:ext cx="5918197" cy="2736304"/>
            <a:chOff x="1847990" y="1832564"/>
            <a:chExt cx="5918197" cy="2736304"/>
          </a:xfrm>
        </p:grpSpPr>
        <p:sp>
          <p:nvSpPr>
            <p:cNvPr id="5" name="矩形 4"/>
            <p:cNvSpPr/>
            <p:nvPr/>
          </p:nvSpPr>
          <p:spPr>
            <a:xfrm>
              <a:off x="1847990" y="1832564"/>
              <a:ext cx="5918197" cy="27363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461530" y="1949399"/>
              <a:ext cx="4368193" cy="2122423"/>
              <a:chOff x="2461530" y="1949399"/>
              <a:chExt cx="4368193" cy="212242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25167" y="1949399"/>
                <a:ext cx="310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solidFill>
                      <a:srgbClr val="FF0000"/>
                    </a:solidFill>
                  </a:rPr>
                  <a:t>  MySQL</a:t>
                </a:r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流程图: 磁盘 6"/>
              <p:cNvSpPr/>
              <p:nvPr/>
            </p:nvSpPr>
            <p:spPr>
              <a:xfrm>
                <a:off x="4053079" y="2616342"/>
                <a:ext cx="1268185" cy="727740"/>
              </a:xfrm>
              <a:prstGeom prst="flowChartMagneticDisk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Accounts</a:t>
                </a:r>
                <a:endParaRPr lang="zh-CN" altLang="en-US" dirty="0"/>
              </a:p>
            </p:txBody>
          </p:sp>
          <p:sp>
            <p:nvSpPr>
              <p:cNvPr id="8" name="流程图: 磁盘 7"/>
              <p:cNvSpPr/>
              <p:nvPr/>
            </p:nvSpPr>
            <p:spPr>
              <a:xfrm>
                <a:off x="2461530" y="3344082"/>
                <a:ext cx="1409095" cy="727740"/>
              </a:xfrm>
              <a:prstGeom prst="flowChartMagneticDisk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Courses</a:t>
                </a:r>
                <a:endParaRPr lang="zh-CN" altLang="en-US" dirty="0"/>
              </a:p>
            </p:txBody>
          </p:sp>
          <p:sp>
            <p:nvSpPr>
              <p:cNvPr id="9" name="流程图: 磁盘 8"/>
              <p:cNvSpPr/>
              <p:nvPr/>
            </p:nvSpPr>
            <p:spPr>
              <a:xfrm>
                <a:off x="5420628" y="3344082"/>
                <a:ext cx="1409095" cy="727740"/>
              </a:xfrm>
              <a:prstGeom prst="flowChartMagneticDisk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Ownerships</a:t>
                </a:r>
                <a:endParaRPr lang="zh-CN" altLang="en-US" dirty="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062496" y="5655150"/>
            <a:ext cx="5599011" cy="1050414"/>
            <a:chOff x="3062496" y="5655150"/>
            <a:chExt cx="5599011" cy="1050414"/>
          </a:xfrm>
        </p:grpSpPr>
        <p:sp>
          <p:nvSpPr>
            <p:cNvPr id="11" name="矩形 10"/>
            <p:cNvSpPr/>
            <p:nvPr/>
          </p:nvSpPr>
          <p:spPr>
            <a:xfrm>
              <a:off x="3062496" y="5661248"/>
              <a:ext cx="3249353" cy="100811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HTTP Server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557" y="5655150"/>
              <a:ext cx="2148950" cy="1050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3457 L -4.44444E-6 2.8323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25880"/>
            <a:ext cx="1675737" cy="2094672"/>
          </a:xfrm>
          <a:prstGeom prst="rect">
            <a:avLst/>
          </a:prstGeom>
        </p:spPr>
      </p:pic>
      <p:sp>
        <p:nvSpPr>
          <p:cNvPr id="6" name="流程图: 磁盘 5"/>
          <p:cNvSpPr/>
          <p:nvPr/>
        </p:nvSpPr>
        <p:spPr>
          <a:xfrm>
            <a:off x="3861527" y="4757928"/>
            <a:ext cx="1008112" cy="115212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SQLite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70" y="1628800"/>
            <a:ext cx="1675737" cy="2094672"/>
          </a:xfrm>
          <a:prstGeom prst="rect">
            <a:avLst/>
          </a:prstGeom>
        </p:spPr>
      </p:pic>
      <p:sp>
        <p:nvSpPr>
          <p:cNvPr id="7" name="流程图: 磁盘 6"/>
          <p:cNvSpPr/>
          <p:nvPr/>
        </p:nvSpPr>
        <p:spPr>
          <a:xfrm>
            <a:off x="5759930" y="2100072"/>
            <a:ext cx="1008112" cy="115212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SQLite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27028" y="2145999"/>
            <a:ext cx="2978625" cy="2046912"/>
            <a:chOff x="2519543" y="2215377"/>
            <a:chExt cx="2978625" cy="2046912"/>
          </a:xfrm>
        </p:grpSpPr>
        <p:sp>
          <p:nvSpPr>
            <p:cNvPr id="13" name="上下箭头 12"/>
            <p:cNvSpPr/>
            <p:nvPr/>
          </p:nvSpPr>
          <p:spPr>
            <a:xfrm rot="20320599">
              <a:off x="2519543" y="3065206"/>
              <a:ext cx="333490" cy="1197083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上下箭头 13"/>
            <p:cNvSpPr/>
            <p:nvPr/>
          </p:nvSpPr>
          <p:spPr>
            <a:xfrm rot="17687621">
              <a:off x="4562806" y="1646373"/>
              <a:ext cx="366358" cy="150436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9245" y="2897430"/>
            <a:ext cx="197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HTTP Protocol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033591" y="3452983"/>
            <a:ext cx="1342868" cy="2057166"/>
            <a:chOff x="5033591" y="3452983"/>
            <a:chExt cx="1342868" cy="2057166"/>
          </a:xfrm>
        </p:grpSpPr>
        <p:sp>
          <p:nvSpPr>
            <p:cNvPr id="18" name="下箭头 17"/>
            <p:cNvSpPr/>
            <p:nvPr/>
          </p:nvSpPr>
          <p:spPr>
            <a:xfrm>
              <a:off x="6052221" y="3452983"/>
              <a:ext cx="324238" cy="47127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 rot="16200000">
              <a:off x="5093461" y="5097958"/>
              <a:ext cx="352321" cy="47206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-95646"/>
            <a:ext cx="1943100" cy="1943100"/>
          </a:xfrm>
          <a:prstGeom prst="rect">
            <a:avLst/>
          </a:prstGeom>
        </p:spPr>
      </p:pic>
      <p:pic>
        <p:nvPicPr>
          <p:cNvPr id="5122" name="Picture 2" descr="I:\quicknote\snapshot\1370179823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30" y="4077072"/>
            <a:ext cx="254950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711E-6 L -0.95243 0.09803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Implement of Offline Notification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6979"/>
            <a:ext cx="2700300" cy="2376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7240"/>
            <a:ext cx="1675737" cy="209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148" y="601716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Phone 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7240"/>
            <a:ext cx="1675737" cy="2094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9585" y="601716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Phone B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9980" y="1443999"/>
            <a:ext cx="2700300" cy="136989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Queue for Phone B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Users\Administrator\Documents\java\com.example.hello.MainActivity\res\drawable\m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4" y="4450803"/>
            <a:ext cx="913667" cy="9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2.gstatic.com/images?q=tbn:ANd9GcRLL2QwIP8hOEX_AyXj4c6yBZrC6F7F8jBYIMnQv1gQth0ZzUTo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21860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37796" y="5393410"/>
            <a:ext cx="151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Background Service</a:t>
            </a:r>
            <a:endParaRPr lang="zh-CN" altLang="en-US" sz="20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508104" y="2996952"/>
            <a:ext cx="1369387" cy="1296144"/>
            <a:chOff x="5508104" y="2996952"/>
            <a:chExt cx="1369387" cy="1296144"/>
          </a:xfrm>
        </p:grpSpPr>
        <p:cxnSp>
          <p:nvCxnSpPr>
            <p:cNvPr id="12" name="直接箭头连接符 11"/>
            <p:cNvCxnSpPr/>
            <p:nvPr/>
          </p:nvCxnSpPr>
          <p:spPr>
            <a:xfrm flipH="1" flipV="1">
              <a:off x="5508104" y="2996952"/>
              <a:ext cx="792088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32140" y="3283243"/>
              <a:ext cx="1045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Polling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95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2529E-6 L 0.32569 -0.38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19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9 -0.38304 L 0.67222 -0.026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17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6979"/>
            <a:ext cx="2700300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Implement of Online Chatting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7240"/>
            <a:ext cx="1675737" cy="2094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7240"/>
            <a:ext cx="1675737" cy="2094672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282576" y="2537313"/>
            <a:ext cx="1544635" cy="1008112"/>
            <a:chOff x="1282576" y="2537313"/>
            <a:chExt cx="1544635" cy="1008112"/>
          </a:xfrm>
        </p:grpSpPr>
        <p:cxnSp>
          <p:nvCxnSpPr>
            <p:cNvPr id="8" name="直接箭头连接符 7"/>
            <p:cNvCxnSpPr/>
            <p:nvPr/>
          </p:nvCxnSpPr>
          <p:spPr>
            <a:xfrm flipV="1">
              <a:off x="1360823" y="2537313"/>
              <a:ext cx="1466388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82576" y="2689154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Log in</a:t>
              </a:r>
              <a:endParaRPr lang="zh-CN" alt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0148" y="601716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Phone 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9585" y="601716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Phone B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0730" y="1410164"/>
            <a:ext cx="2520280" cy="136989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3552" y="1439158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IP TABLE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72417" y="3497025"/>
            <a:ext cx="1901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ACK for chatting</a:t>
            </a:r>
            <a:endParaRPr lang="zh-CN" altLang="en-US" sz="2000" b="1" dirty="0"/>
          </a:p>
        </p:txBody>
      </p:sp>
      <p:grpSp>
        <p:nvGrpSpPr>
          <p:cNvPr id="45" name="组合 44"/>
          <p:cNvGrpSpPr/>
          <p:nvPr/>
        </p:nvGrpSpPr>
        <p:grpSpPr>
          <a:xfrm>
            <a:off x="1360823" y="2687446"/>
            <a:ext cx="1913473" cy="937845"/>
            <a:chOff x="1360823" y="2687446"/>
            <a:chExt cx="1913473" cy="937845"/>
          </a:xfrm>
        </p:grpSpPr>
        <p:cxnSp>
          <p:nvCxnSpPr>
            <p:cNvPr id="21" name="直接箭头连接符 20"/>
            <p:cNvCxnSpPr/>
            <p:nvPr/>
          </p:nvCxnSpPr>
          <p:spPr>
            <a:xfrm flipV="1">
              <a:off x="1696603" y="2687446"/>
              <a:ext cx="1276591" cy="9378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60823" y="2998207"/>
              <a:ext cx="1913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REQ for chatting</a:t>
              </a:r>
              <a:endParaRPr lang="zh-CN" altLang="en-US" sz="2000" b="1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67975" y="2889209"/>
            <a:ext cx="1913473" cy="936104"/>
            <a:chOff x="5767975" y="2889209"/>
            <a:chExt cx="1913473" cy="936104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6145177" y="2889209"/>
              <a:ext cx="1159071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67975" y="3187150"/>
              <a:ext cx="1913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REQ for chatting</a:t>
              </a:r>
              <a:endParaRPr lang="zh-CN" altLang="en-US" sz="2000" b="1" dirty="0"/>
            </a:p>
          </p:txBody>
        </p:sp>
      </p:grpSp>
      <p:cxnSp>
        <p:nvCxnSpPr>
          <p:cNvPr id="30" name="直接箭头连接符 29"/>
          <p:cNvCxnSpPr/>
          <p:nvPr/>
        </p:nvCxnSpPr>
        <p:spPr>
          <a:xfrm flipH="1" flipV="1">
            <a:off x="5832140" y="2998207"/>
            <a:ext cx="1269916" cy="1027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300192" y="2689154"/>
            <a:ext cx="1573730" cy="1027878"/>
            <a:chOff x="6300192" y="2689154"/>
            <a:chExt cx="1573730" cy="1027878"/>
          </a:xfrm>
        </p:grpSpPr>
        <p:cxnSp>
          <p:nvCxnSpPr>
            <p:cNvPr id="18" name="直接箭头连接符 17"/>
            <p:cNvCxnSpPr/>
            <p:nvPr/>
          </p:nvCxnSpPr>
          <p:spPr>
            <a:xfrm flipH="1" flipV="1">
              <a:off x="6300192" y="2689154"/>
              <a:ext cx="1269916" cy="10278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062481" y="2929211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Log in</a:t>
              </a:r>
              <a:endParaRPr lang="zh-CN" altLang="en-US" sz="2000" b="1" dirty="0"/>
            </a:p>
          </p:txBody>
        </p:sp>
      </p:grpSp>
      <p:cxnSp>
        <p:nvCxnSpPr>
          <p:cNvPr id="32" name="直接箭头连接符 31"/>
          <p:cNvCxnSpPr/>
          <p:nvPr/>
        </p:nvCxnSpPr>
        <p:spPr>
          <a:xfrm flipH="1">
            <a:off x="2317559" y="3203093"/>
            <a:ext cx="1894402" cy="1358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959640" y="3248980"/>
            <a:ext cx="1772600" cy="1312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94471" y="1788180"/>
            <a:ext cx="179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IP Address of A</a:t>
            </a:r>
            <a:endParaRPr lang="zh-CN" alt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29912" y="2137203"/>
            <a:ext cx="178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IP Address of B</a:t>
            </a:r>
            <a:endParaRPr lang="zh-CN" alt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931913" y="3867240"/>
            <a:ext cx="179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IP Address of A</a:t>
            </a:r>
            <a:endParaRPr lang="zh-CN" alt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30383" y="3882244"/>
            <a:ext cx="178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IP Address of B</a:t>
            </a:r>
            <a:endParaRPr lang="zh-CN" altLang="en-US" sz="2000" b="1" dirty="0"/>
          </a:p>
        </p:txBody>
      </p:sp>
      <p:sp>
        <p:nvSpPr>
          <p:cNvPr id="42" name="左右箭头 41"/>
          <p:cNvSpPr/>
          <p:nvPr/>
        </p:nvSpPr>
        <p:spPr>
          <a:xfrm>
            <a:off x="2317559" y="4757264"/>
            <a:ext cx="4407152" cy="314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404038" y="5058429"/>
            <a:ext cx="397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TCP Keep-alive connection</a:t>
            </a:r>
          </a:p>
          <a:p>
            <a:pPr algn="ctr"/>
            <a:r>
              <a:rPr lang="en-US" altLang="zh-CN" sz="2000" b="1" dirty="0" smtClean="0"/>
              <a:t>(Transferring Chat Messages)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09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8" grpId="0"/>
      <p:bldP spid="39" grpId="0"/>
      <p:bldP spid="40" grpId="0"/>
      <p:bldP spid="40" grpId="1"/>
      <p:bldP spid="41" grpId="0"/>
      <p:bldP spid="41" grpId="1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3809"/>
            <a:ext cx="3096344" cy="4216811"/>
          </a:xfrm>
        </p:spPr>
      </p:pic>
      <p:grpSp>
        <p:nvGrpSpPr>
          <p:cNvPr id="9" name="组合 8"/>
          <p:cNvGrpSpPr/>
          <p:nvPr/>
        </p:nvGrpSpPr>
        <p:grpSpPr>
          <a:xfrm>
            <a:off x="467545" y="279091"/>
            <a:ext cx="3429330" cy="1224136"/>
            <a:chOff x="1835696" y="686309"/>
            <a:chExt cx="2592288" cy="1224136"/>
          </a:xfrm>
        </p:grpSpPr>
        <p:sp>
          <p:nvSpPr>
            <p:cNvPr id="7" name="椭圆形标注 6"/>
            <p:cNvSpPr/>
            <p:nvPr/>
          </p:nvSpPr>
          <p:spPr>
            <a:xfrm>
              <a:off x="1835696" y="686309"/>
              <a:ext cx="2592288" cy="1224136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3728" y="836712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Some questions in wireless class have not been solved, but tomorrow is due day ! !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88025" y="980728"/>
            <a:ext cx="3586563" cy="1800200"/>
            <a:chOff x="5436096" y="1015874"/>
            <a:chExt cx="2570267" cy="1621038"/>
          </a:xfrm>
        </p:grpSpPr>
        <p:sp>
          <p:nvSpPr>
            <p:cNvPr id="13" name="椭圆形标注 12"/>
            <p:cNvSpPr/>
            <p:nvPr/>
          </p:nvSpPr>
          <p:spPr>
            <a:xfrm>
              <a:off x="5436096" y="1015874"/>
              <a:ext cx="2570267" cy="1621038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79379" y="1247984"/>
              <a:ext cx="24269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 do not want to attend the microwave class tomorrow, but what if Prof Zhou check the attendance</a:t>
              </a:r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93" y="2996952"/>
            <a:ext cx="4608513" cy="3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00" y="66936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Why Keep-alive connection?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488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altLang="zh-CN" sz="3600" b="1" dirty="0" smtClean="0">
                <a:solidFill>
                  <a:srgbClr val="00B050"/>
                </a:solidFill>
              </a:rPr>
              <a:t>Low CPU and Memory consumption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600" b="1" dirty="0" smtClean="0">
                <a:solidFill>
                  <a:srgbClr val="00B050"/>
                </a:solidFill>
              </a:rPr>
              <a:t>Reduced network congestion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600" b="1" dirty="0" smtClean="0">
                <a:solidFill>
                  <a:srgbClr val="00B050"/>
                </a:solidFill>
              </a:rPr>
              <a:t>Faster response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708920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Minimized handshaking</a:t>
            </a:r>
          </a:p>
        </p:txBody>
      </p:sp>
      <p:sp>
        <p:nvSpPr>
          <p:cNvPr id="5" name="下箭头 4"/>
          <p:cNvSpPr/>
          <p:nvPr/>
        </p:nvSpPr>
        <p:spPr>
          <a:xfrm rot="16200000">
            <a:off x="3577620" y="2588993"/>
            <a:ext cx="648129" cy="1556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250252894"/>
              </p:ext>
            </p:extLst>
          </p:nvPr>
        </p:nvGraphicFramePr>
        <p:xfrm>
          <a:off x="1108268" y="836712"/>
          <a:ext cx="699212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Diagram group"/>
          <p:cNvGrpSpPr/>
          <p:nvPr/>
        </p:nvGrpSpPr>
        <p:grpSpPr>
          <a:xfrm>
            <a:off x="3446706" y="2435290"/>
            <a:ext cx="2250589" cy="1987420"/>
            <a:chOff x="4734875" y="1490565"/>
            <a:chExt cx="2250589" cy="1987420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8" name="组合 7"/>
            <p:cNvGrpSpPr/>
            <p:nvPr/>
          </p:nvGrpSpPr>
          <p:grpSpPr>
            <a:xfrm>
              <a:off x="4734875" y="1490565"/>
              <a:ext cx="2250589" cy="1987420"/>
              <a:chOff x="4734875" y="1490565"/>
              <a:chExt cx="2250589" cy="1987420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734875" y="1490565"/>
                <a:ext cx="2250589" cy="1987420"/>
              </a:xfrm>
              <a:prstGeom prst="round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圆角矩形 4"/>
              <p:cNvSpPr/>
              <p:nvPr/>
            </p:nvSpPr>
            <p:spPr>
              <a:xfrm>
                <a:off x="4831893" y="1587583"/>
                <a:ext cx="2056553" cy="17933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100" kern="1200" dirty="0" smtClean="0"/>
                  <a:t>Feature utilization</a:t>
                </a:r>
                <a:endParaRPr lang="zh-CN" altLang="en-US" sz="31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6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390" y="253316"/>
            <a:ext cx="399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Offline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Notification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22" y="186257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Online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Chatting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4329756" y="1068410"/>
            <a:ext cx="746300" cy="863226"/>
          </a:xfrm>
          <a:prstGeom prst="math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52869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Social connection graph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92080" y="445568"/>
            <a:ext cx="3563888" cy="1740176"/>
            <a:chOff x="5292080" y="1116541"/>
            <a:chExt cx="3563888" cy="1740176"/>
          </a:xfrm>
        </p:grpSpPr>
        <p:sp>
          <p:nvSpPr>
            <p:cNvPr id="7" name="TextBox 6"/>
            <p:cNvSpPr txBox="1"/>
            <p:nvPr/>
          </p:nvSpPr>
          <p:spPr>
            <a:xfrm>
              <a:off x="5580112" y="1116541"/>
              <a:ext cx="3275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Chatting   Log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92080" y="1848605"/>
              <a:ext cx="3249353" cy="100811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HTTP Server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35781" y="2289079"/>
            <a:ext cx="2229933" cy="2528425"/>
            <a:chOff x="3435781" y="2289079"/>
            <a:chExt cx="2229933" cy="2528425"/>
          </a:xfrm>
        </p:grpSpPr>
        <p:sp>
          <p:nvSpPr>
            <p:cNvPr id="3" name="流程图: 磁盘 2"/>
            <p:cNvSpPr/>
            <p:nvPr/>
          </p:nvSpPr>
          <p:spPr>
            <a:xfrm>
              <a:off x="3435781" y="3257862"/>
              <a:ext cx="2229933" cy="1559642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FF0000"/>
                  </a:solidFill>
                </a:rPr>
                <a:t>MySQL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>
              <a:off x="4126842" y="2289079"/>
              <a:ext cx="746300" cy="88321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下箭头 15"/>
          <p:cNvSpPr/>
          <p:nvPr/>
        </p:nvSpPr>
        <p:spPr>
          <a:xfrm>
            <a:off x="4177597" y="4923927"/>
            <a:ext cx="746300" cy="88321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24855E-7 L -0.27292 0.00231 " pathEditMode="relative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10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Future utilization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Recommendation products in a more specific social </a:t>
            </a:r>
            <a:r>
              <a:rPr lang="en-US" altLang="zh-CN" dirty="0" smtClean="0"/>
              <a:t>group 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 </a:t>
            </a:r>
            <a:r>
              <a:rPr lang="en-US" altLang="zh-CN" dirty="0" smtClean="0"/>
              <a:t>Why the producer wants to advertise this app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Why users </a:t>
            </a:r>
            <a:r>
              <a:rPr lang="en-US" altLang="zh-CN" dirty="0" smtClean="0"/>
              <a:t>want to use this application</a:t>
            </a:r>
          </a:p>
        </p:txBody>
      </p:sp>
    </p:spTree>
    <p:extLst>
      <p:ext uri="{BB962C8B-B14F-4D97-AF65-F5344CB8AC3E}">
        <p14:creationId xmlns:p14="http://schemas.microsoft.com/office/powerpoint/2010/main" val="28913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latin typeface="华文隶书" pitchFamily="2" charset="-122"/>
                <a:ea typeface="华文隶书" pitchFamily="2" charset="-122"/>
              </a:rPr>
              <a:t>Thank you !</a:t>
            </a:r>
          </a:p>
          <a:p>
            <a:pPr algn="ctr"/>
            <a:endParaRPr lang="en-US" altLang="zh-CN" sz="6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en-US" altLang="zh-CN" sz="6600" b="1" dirty="0" smtClean="0">
                <a:latin typeface="华文隶书" pitchFamily="2" charset="-122"/>
                <a:ea typeface="华文隶书" pitchFamily="2" charset="-122"/>
              </a:rPr>
              <a:t>Q&amp;A</a:t>
            </a:r>
            <a:endParaRPr lang="zh-CN" altLang="en-US" sz="66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0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9"/>
            <a:ext cx="1944216" cy="1944216"/>
          </a:xfrm>
        </p:spPr>
      </p:pic>
      <p:sp>
        <p:nvSpPr>
          <p:cNvPr id="5" name="TextBox 4"/>
          <p:cNvSpPr txBox="1"/>
          <p:nvPr/>
        </p:nvSpPr>
        <p:spPr>
          <a:xfrm>
            <a:off x="3150298" y="10527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It has been blocked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1" y="2276872"/>
            <a:ext cx="1922242" cy="1699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0298" y="246503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Most people I know do not know me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1" y="4437111"/>
            <a:ext cx="2127877" cy="2142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5835" y="4024629"/>
            <a:ext cx="4266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It is not deserve to pay for it, since wireless network in school is free.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乘号 12"/>
          <p:cNvSpPr>
            <a:spLocks/>
          </p:cNvSpPr>
          <p:nvPr/>
        </p:nvSpPr>
        <p:spPr bwMode="auto">
          <a:xfrm>
            <a:off x="223140" y="275726"/>
            <a:ext cx="2343150" cy="2001146"/>
          </a:xfrm>
          <a:custGeom>
            <a:avLst/>
            <a:gdLst>
              <a:gd name="T0" fmla="*/ 768542 w 4686300"/>
              <a:gd name="T1" fmla="*/ 1440501 h 4422775"/>
              <a:gd name="T2" fmla="*/ 1482522 w 4686300"/>
              <a:gd name="T3" fmla="*/ 683979 h 4422775"/>
              <a:gd name="T4" fmla="*/ 2343150 w 4686300"/>
              <a:gd name="T5" fmla="*/ 1496211 h 4422775"/>
              <a:gd name="T6" fmla="*/ 3203778 w 4686300"/>
              <a:gd name="T7" fmla="*/ 683979 h 4422775"/>
              <a:gd name="T8" fmla="*/ 3917758 w 4686300"/>
              <a:gd name="T9" fmla="*/ 1440501 h 4422775"/>
              <a:gd name="T10" fmla="*/ 3100939 w 4686300"/>
              <a:gd name="T11" fmla="*/ 2211388 h 4422775"/>
              <a:gd name="T12" fmla="*/ 3917758 w 4686300"/>
              <a:gd name="T13" fmla="*/ 2982274 h 4422775"/>
              <a:gd name="T14" fmla="*/ 3203778 w 4686300"/>
              <a:gd name="T15" fmla="*/ 3738796 h 4422775"/>
              <a:gd name="T16" fmla="*/ 2343150 w 4686300"/>
              <a:gd name="T17" fmla="*/ 2926564 h 4422775"/>
              <a:gd name="T18" fmla="*/ 1482522 w 4686300"/>
              <a:gd name="T19" fmla="*/ 3738796 h 4422775"/>
              <a:gd name="T20" fmla="*/ 768542 w 4686300"/>
              <a:gd name="T21" fmla="*/ 2982274 h 4422775"/>
              <a:gd name="T22" fmla="*/ 1585361 w 4686300"/>
              <a:gd name="T23" fmla="*/ 2211388 h 4422775"/>
              <a:gd name="T24" fmla="*/ 768542 w 4686300"/>
              <a:gd name="T25" fmla="*/ 1440501 h 4422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86300" h="4422775">
                <a:moveTo>
                  <a:pt x="768542" y="1440501"/>
                </a:moveTo>
                <a:lnTo>
                  <a:pt x="1482522" y="683979"/>
                </a:lnTo>
                <a:lnTo>
                  <a:pt x="2343150" y="1496211"/>
                </a:lnTo>
                <a:lnTo>
                  <a:pt x="3203778" y="683979"/>
                </a:lnTo>
                <a:lnTo>
                  <a:pt x="3917758" y="1440501"/>
                </a:lnTo>
                <a:lnTo>
                  <a:pt x="3100939" y="2211388"/>
                </a:lnTo>
                <a:lnTo>
                  <a:pt x="3917758" y="2982274"/>
                </a:lnTo>
                <a:lnTo>
                  <a:pt x="3203778" y="3738796"/>
                </a:lnTo>
                <a:lnTo>
                  <a:pt x="2343150" y="2926564"/>
                </a:lnTo>
                <a:lnTo>
                  <a:pt x="1482522" y="3738796"/>
                </a:lnTo>
                <a:lnTo>
                  <a:pt x="768542" y="2982274"/>
                </a:lnTo>
                <a:lnTo>
                  <a:pt x="1585361" y="2211388"/>
                </a:lnTo>
                <a:lnTo>
                  <a:pt x="768542" y="1440501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乘号 12"/>
          <p:cNvSpPr>
            <a:spLocks/>
          </p:cNvSpPr>
          <p:nvPr/>
        </p:nvSpPr>
        <p:spPr bwMode="auto">
          <a:xfrm>
            <a:off x="238998" y="2276872"/>
            <a:ext cx="2343150" cy="2001146"/>
          </a:xfrm>
          <a:custGeom>
            <a:avLst/>
            <a:gdLst>
              <a:gd name="T0" fmla="*/ 768542 w 4686300"/>
              <a:gd name="T1" fmla="*/ 1440501 h 4422775"/>
              <a:gd name="T2" fmla="*/ 1482522 w 4686300"/>
              <a:gd name="T3" fmla="*/ 683979 h 4422775"/>
              <a:gd name="T4" fmla="*/ 2343150 w 4686300"/>
              <a:gd name="T5" fmla="*/ 1496211 h 4422775"/>
              <a:gd name="T6" fmla="*/ 3203778 w 4686300"/>
              <a:gd name="T7" fmla="*/ 683979 h 4422775"/>
              <a:gd name="T8" fmla="*/ 3917758 w 4686300"/>
              <a:gd name="T9" fmla="*/ 1440501 h 4422775"/>
              <a:gd name="T10" fmla="*/ 3100939 w 4686300"/>
              <a:gd name="T11" fmla="*/ 2211388 h 4422775"/>
              <a:gd name="T12" fmla="*/ 3917758 w 4686300"/>
              <a:gd name="T13" fmla="*/ 2982274 h 4422775"/>
              <a:gd name="T14" fmla="*/ 3203778 w 4686300"/>
              <a:gd name="T15" fmla="*/ 3738796 h 4422775"/>
              <a:gd name="T16" fmla="*/ 2343150 w 4686300"/>
              <a:gd name="T17" fmla="*/ 2926564 h 4422775"/>
              <a:gd name="T18" fmla="*/ 1482522 w 4686300"/>
              <a:gd name="T19" fmla="*/ 3738796 h 4422775"/>
              <a:gd name="T20" fmla="*/ 768542 w 4686300"/>
              <a:gd name="T21" fmla="*/ 2982274 h 4422775"/>
              <a:gd name="T22" fmla="*/ 1585361 w 4686300"/>
              <a:gd name="T23" fmla="*/ 2211388 h 4422775"/>
              <a:gd name="T24" fmla="*/ 768542 w 4686300"/>
              <a:gd name="T25" fmla="*/ 1440501 h 4422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86300" h="4422775">
                <a:moveTo>
                  <a:pt x="768542" y="1440501"/>
                </a:moveTo>
                <a:lnTo>
                  <a:pt x="1482522" y="683979"/>
                </a:lnTo>
                <a:lnTo>
                  <a:pt x="2343150" y="1496211"/>
                </a:lnTo>
                <a:lnTo>
                  <a:pt x="3203778" y="683979"/>
                </a:lnTo>
                <a:lnTo>
                  <a:pt x="3917758" y="1440501"/>
                </a:lnTo>
                <a:lnTo>
                  <a:pt x="3100939" y="2211388"/>
                </a:lnTo>
                <a:lnTo>
                  <a:pt x="3917758" y="2982274"/>
                </a:lnTo>
                <a:lnTo>
                  <a:pt x="3203778" y="3738796"/>
                </a:lnTo>
                <a:lnTo>
                  <a:pt x="2343150" y="2926564"/>
                </a:lnTo>
                <a:lnTo>
                  <a:pt x="1482522" y="3738796"/>
                </a:lnTo>
                <a:lnTo>
                  <a:pt x="768542" y="2982274"/>
                </a:lnTo>
                <a:lnTo>
                  <a:pt x="1585361" y="2211388"/>
                </a:lnTo>
                <a:lnTo>
                  <a:pt x="768542" y="1440501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乘号 12"/>
          <p:cNvSpPr>
            <a:spLocks/>
          </p:cNvSpPr>
          <p:nvPr/>
        </p:nvSpPr>
        <p:spPr bwMode="auto">
          <a:xfrm>
            <a:off x="365304" y="4447434"/>
            <a:ext cx="2343150" cy="2001146"/>
          </a:xfrm>
          <a:custGeom>
            <a:avLst/>
            <a:gdLst>
              <a:gd name="T0" fmla="*/ 768542 w 4686300"/>
              <a:gd name="T1" fmla="*/ 1440501 h 4422775"/>
              <a:gd name="T2" fmla="*/ 1482522 w 4686300"/>
              <a:gd name="T3" fmla="*/ 683979 h 4422775"/>
              <a:gd name="T4" fmla="*/ 2343150 w 4686300"/>
              <a:gd name="T5" fmla="*/ 1496211 h 4422775"/>
              <a:gd name="T6" fmla="*/ 3203778 w 4686300"/>
              <a:gd name="T7" fmla="*/ 683979 h 4422775"/>
              <a:gd name="T8" fmla="*/ 3917758 w 4686300"/>
              <a:gd name="T9" fmla="*/ 1440501 h 4422775"/>
              <a:gd name="T10" fmla="*/ 3100939 w 4686300"/>
              <a:gd name="T11" fmla="*/ 2211388 h 4422775"/>
              <a:gd name="T12" fmla="*/ 3917758 w 4686300"/>
              <a:gd name="T13" fmla="*/ 2982274 h 4422775"/>
              <a:gd name="T14" fmla="*/ 3203778 w 4686300"/>
              <a:gd name="T15" fmla="*/ 3738796 h 4422775"/>
              <a:gd name="T16" fmla="*/ 2343150 w 4686300"/>
              <a:gd name="T17" fmla="*/ 2926564 h 4422775"/>
              <a:gd name="T18" fmla="*/ 1482522 w 4686300"/>
              <a:gd name="T19" fmla="*/ 3738796 h 4422775"/>
              <a:gd name="T20" fmla="*/ 768542 w 4686300"/>
              <a:gd name="T21" fmla="*/ 2982274 h 4422775"/>
              <a:gd name="T22" fmla="*/ 1585361 w 4686300"/>
              <a:gd name="T23" fmla="*/ 2211388 h 4422775"/>
              <a:gd name="T24" fmla="*/ 768542 w 4686300"/>
              <a:gd name="T25" fmla="*/ 1440501 h 4422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86300" h="4422775">
                <a:moveTo>
                  <a:pt x="768542" y="1440501"/>
                </a:moveTo>
                <a:lnTo>
                  <a:pt x="1482522" y="683979"/>
                </a:lnTo>
                <a:lnTo>
                  <a:pt x="2343150" y="1496211"/>
                </a:lnTo>
                <a:lnTo>
                  <a:pt x="3203778" y="683979"/>
                </a:lnTo>
                <a:lnTo>
                  <a:pt x="3917758" y="1440501"/>
                </a:lnTo>
                <a:lnTo>
                  <a:pt x="3100939" y="2211388"/>
                </a:lnTo>
                <a:lnTo>
                  <a:pt x="3917758" y="2982274"/>
                </a:lnTo>
                <a:lnTo>
                  <a:pt x="3203778" y="3738796"/>
                </a:lnTo>
                <a:lnTo>
                  <a:pt x="2343150" y="2926564"/>
                </a:lnTo>
                <a:lnTo>
                  <a:pt x="1482522" y="3738796"/>
                </a:lnTo>
                <a:lnTo>
                  <a:pt x="768542" y="2982274"/>
                </a:lnTo>
                <a:lnTo>
                  <a:pt x="1585361" y="2211388"/>
                </a:lnTo>
                <a:lnTo>
                  <a:pt x="768542" y="1440501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232248" cy="30400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22" y="3607046"/>
            <a:ext cx="3600400" cy="2395902"/>
          </a:xfrm>
          <a:prstGeom prst="rect">
            <a:avLst/>
          </a:prstGeom>
        </p:spPr>
      </p:pic>
      <p:sp>
        <p:nvSpPr>
          <p:cNvPr id="9" name="上箭头 8"/>
          <p:cNvSpPr/>
          <p:nvPr/>
        </p:nvSpPr>
        <p:spPr>
          <a:xfrm rot="2940990">
            <a:off x="2127193" y="1942964"/>
            <a:ext cx="468052" cy="122413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rot="19367032">
            <a:off x="6301692" y="2365783"/>
            <a:ext cx="468052" cy="122413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702968" y="3133929"/>
            <a:ext cx="792088" cy="1522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76753" y="4725144"/>
            <a:ext cx="2243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 Solved </a:t>
            </a:r>
            <a:r>
              <a:rPr lang="zh-CN" altLang="en-US" sz="3200" b="1" dirty="0" smtClean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！</a:t>
            </a:r>
            <a:endParaRPr lang="zh-CN" altLang="en-US" sz="32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856362" y="27646"/>
            <a:ext cx="2880320" cy="2961620"/>
            <a:chOff x="2856362" y="27646"/>
            <a:chExt cx="2880320" cy="29616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322" y="550866"/>
              <a:ext cx="2438400" cy="2438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56362" y="27646"/>
              <a:ext cx="288032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FF0000"/>
                  </a:solidFill>
                  <a:latin typeface="Bodoni MT Black" pitchFamily="18" charset="0"/>
                </a:rPr>
                <a:t>ClassWorld</a:t>
              </a:r>
              <a:endParaRPr lang="zh-CN" altLang="en-US" sz="2800" dirty="0">
                <a:solidFill>
                  <a:srgbClr val="FF0000"/>
                </a:solidFill>
                <a:latin typeface="Bodoni MT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5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48270" y="93431"/>
            <a:ext cx="8042487" cy="6593791"/>
            <a:chOff x="448270" y="93431"/>
            <a:chExt cx="8042487" cy="659379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322" y="849972"/>
              <a:ext cx="1619250" cy="16192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26" y="4634034"/>
              <a:ext cx="1162050" cy="16192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757" y="4782222"/>
              <a:ext cx="1905000" cy="190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70" y="93431"/>
              <a:ext cx="1340789" cy="170112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1" y="3170807"/>
            <a:ext cx="2232248" cy="1485459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 rot="17902037">
            <a:off x="5955043" y="4335097"/>
            <a:ext cx="308387" cy="894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3913040">
            <a:off x="5888446" y="2450240"/>
            <a:ext cx="272930" cy="861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内容占位符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6" y="499201"/>
            <a:ext cx="1524021" cy="2075515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7388167">
            <a:off x="1441092" y="3394350"/>
            <a:ext cx="2014916" cy="2598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2114127">
            <a:off x="2239012" y="1137589"/>
            <a:ext cx="1074380" cy="1881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" y="2574716"/>
            <a:ext cx="1086224" cy="1631667"/>
          </a:xfrm>
          <a:prstGeom prst="rect">
            <a:avLst/>
          </a:prstGeom>
        </p:spPr>
      </p:pic>
      <p:sp>
        <p:nvSpPr>
          <p:cNvPr id="19" name="上箭头 18"/>
          <p:cNvSpPr/>
          <p:nvPr/>
        </p:nvSpPr>
        <p:spPr>
          <a:xfrm>
            <a:off x="874862" y="1905482"/>
            <a:ext cx="208312" cy="62786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2242695" y="1340768"/>
            <a:ext cx="865346" cy="318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174329" y="1988840"/>
            <a:ext cx="0" cy="518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1" y="5206882"/>
            <a:ext cx="2242939" cy="148034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972270" y="5734722"/>
            <a:ext cx="4475815" cy="212330"/>
            <a:chOff x="1972270" y="5734722"/>
            <a:chExt cx="4475815" cy="212330"/>
          </a:xfrm>
        </p:grpSpPr>
        <p:sp>
          <p:nvSpPr>
            <p:cNvPr id="28" name="右箭头 27"/>
            <p:cNvSpPr/>
            <p:nvPr/>
          </p:nvSpPr>
          <p:spPr>
            <a:xfrm>
              <a:off x="5724128" y="5734722"/>
              <a:ext cx="723957" cy="21233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左箭头 28"/>
            <p:cNvSpPr/>
            <p:nvPr/>
          </p:nvSpPr>
          <p:spPr>
            <a:xfrm>
              <a:off x="1972270" y="5734722"/>
              <a:ext cx="803932" cy="21233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1" name="直接箭头连接符 30"/>
          <p:cNvCxnSpPr/>
          <p:nvPr/>
        </p:nvCxnSpPr>
        <p:spPr>
          <a:xfrm>
            <a:off x="5601737" y="4782222"/>
            <a:ext cx="846348" cy="505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5642541" y="5589240"/>
            <a:ext cx="8055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07804" y="1473065"/>
            <a:ext cx="3662536" cy="3520367"/>
            <a:chOff x="2807804" y="1473065"/>
            <a:chExt cx="3662536" cy="35203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555032"/>
              <a:ext cx="2438400" cy="2438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07804" y="1473065"/>
              <a:ext cx="3662536" cy="76944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 smtClean="0">
                  <a:solidFill>
                    <a:srgbClr val="FF0000"/>
                  </a:solidFill>
                  <a:latin typeface="Bodoni MT Black" pitchFamily="18" charset="0"/>
                </a:rPr>
                <a:t>ClassWorld</a:t>
              </a:r>
              <a:endParaRPr lang="zh-CN" altLang="en-US" sz="4400" dirty="0">
                <a:solidFill>
                  <a:srgbClr val="FF0000"/>
                </a:solidFill>
                <a:latin typeface="Bodoni MT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5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938406772"/>
              </p:ext>
            </p:extLst>
          </p:nvPr>
        </p:nvGraphicFramePr>
        <p:xfrm>
          <a:off x="1403648" y="1484784"/>
          <a:ext cx="699212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Diagram group"/>
          <p:cNvGrpSpPr/>
          <p:nvPr/>
        </p:nvGrpSpPr>
        <p:grpSpPr>
          <a:xfrm>
            <a:off x="3585592" y="2924944"/>
            <a:ext cx="2250589" cy="1987420"/>
            <a:chOff x="6657" y="1490565"/>
            <a:chExt cx="2250589" cy="1987420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5" name="组合 14"/>
            <p:cNvGrpSpPr/>
            <p:nvPr/>
          </p:nvGrpSpPr>
          <p:grpSpPr>
            <a:xfrm>
              <a:off x="6657" y="1490565"/>
              <a:ext cx="2250589" cy="1987420"/>
              <a:chOff x="6657" y="1490565"/>
              <a:chExt cx="2250589" cy="1987420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6657" y="1490565"/>
                <a:ext cx="2250589" cy="1987420"/>
              </a:xfrm>
              <a:prstGeom prst="round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03675" y="1587583"/>
                <a:ext cx="2056553" cy="17933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100" kern="1200" dirty="0" smtClean="0"/>
                  <a:t>Function &amp;</a:t>
                </a:r>
              </a:p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100" dirty="0"/>
                  <a:t>UI</a:t>
                </a:r>
                <a:endParaRPr lang="zh-CN" altLang="en-US" sz="31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1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251520" y="188640"/>
            <a:ext cx="8568952" cy="4464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607466" y="725800"/>
            <a:ext cx="7865268" cy="1551072"/>
            <a:chOff x="179512" y="558942"/>
            <a:chExt cx="8817768" cy="1905000"/>
          </a:xfrm>
        </p:grpSpPr>
        <p:grpSp>
          <p:nvGrpSpPr>
            <p:cNvPr id="26" name="组合 25"/>
            <p:cNvGrpSpPr/>
            <p:nvPr/>
          </p:nvGrpSpPr>
          <p:grpSpPr>
            <a:xfrm>
              <a:off x="1808064" y="558942"/>
              <a:ext cx="7189216" cy="1905000"/>
              <a:chOff x="1808064" y="558942"/>
              <a:chExt cx="7189216" cy="1905000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808064" y="558942"/>
                <a:ext cx="7189216" cy="1905000"/>
                <a:chOff x="1808064" y="558942"/>
                <a:chExt cx="7189216" cy="1905000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8064" y="661539"/>
                  <a:ext cx="1619250" cy="1619250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904" y="646844"/>
                  <a:ext cx="1162050" cy="1619250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2280" y="558942"/>
                  <a:ext cx="1905000" cy="1905000"/>
                </a:xfrm>
                <a:prstGeom prst="rect">
                  <a:avLst/>
                </a:prstGeom>
              </p:spPr>
            </p:pic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617050"/>
                <a:ext cx="1367856" cy="1735467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179512" y="1039116"/>
              <a:ext cx="1584176" cy="864096"/>
              <a:chOff x="179512" y="1039116"/>
              <a:chExt cx="1584176" cy="864096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79512" y="1039116"/>
                <a:ext cx="1584176" cy="86409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4456" y="1192924"/>
                <a:ext cx="1469230" cy="56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courses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26733" y="2725985"/>
            <a:ext cx="8139451" cy="1631667"/>
            <a:chOff x="176965" y="2875778"/>
            <a:chExt cx="8943934" cy="2075515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5678" y="2875778"/>
              <a:ext cx="7265221" cy="2075515"/>
              <a:chOff x="1855678" y="2875778"/>
              <a:chExt cx="7265221" cy="207551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651" y="3009322"/>
                <a:ext cx="2232248" cy="1485459"/>
              </a:xfrm>
              <a:prstGeom prst="rect">
                <a:avLst/>
              </a:prstGeom>
            </p:spPr>
          </p:pic>
          <p:pic>
            <p:nvPicPr>
              <p:cNvPr id="13" name="内容占位符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5678" y="2875778"/>
                <a:ext cx="1524021" cy="2075515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0438" y="2875778"/>
                <a:ext cx="1086224" cy="1631667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954" y="3212049"/>
                <a:ext cx="1904297" cy="125683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176965" y="3393261"/>
              <a:ext cx="1751309" cy="1098510"/>
              <a:chOff x="176965" y="3393261"/>
              <a:chExt cx="1751309" cy="109851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6965" y="3393261"/>
                <a:ext cx="1584176" cy="10985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0503" y="3682702"/>
                <a:ext cx="1607771" cy="58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students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945274" y="5471123"/>
            <a:ext cx="3060192" cy="1069995"/>
            <a:chOff x="1088022" y="5518894"/>
            <a:chExt cx="3060192" cy="1069995"/>
          </a:xfrm>
        </p:grpSpPr>
        <p:sp>
          <p:nvSpPr>
            <p:cNvPr id="30" name="流程图: 磁盘 29"/>
            <p:cNvSpPr/>
            <p:nvPr/>
          </p:nvSpPr>
          <p:spPr>
            <a:xfrm>
              <a:off x="1667166" y="5518894"/>
              <a:ext cx="1944083" cy="1069995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8022" y="5927302"/>
              <a:ext cx="3060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070C0"/>
                  </a:solidFill>
                </a:rPr>
                <a:t>Database</a:t>
              </a:r>
              <a:endParaRPr lang="zh-CN" altLang="en-US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4" name="下箭头 33"/>
          <p:cNvSpPr/>
          <p:nvPr/>
        </p:nvSpPr>
        <p:spPr>
          <a:xfrm>
            <a:off x="3937052" y="4653136"/>
            <a:ext cx="1076635" cy="8179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6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95536" y="557003"/>
            <a:ext cx="8748464" cy="2829640"/>
            <a:chOff x="395536" y="557003"/>
            <a:chExt cx="8748464" cy="2829640"/>
          </a:xfrm>
        </p:grpSpPr>
        <p:sp>
          <p:nvSpPr>
            <p:cNvPr id="2" name="椭圆 1"/>
            <p:cNvSpPr/>
            <p:nvPr/>
          </p:nvSpPr>
          <p:spPr>
            <a:xfrm>
              <a:off x="395536" y="863521"/>
              <a:ext cx="1584176" cy="10985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Student </a:t>
              </a:r>
              <a:endParaRPr lang="zh-CN" altLang="en-US" dirty="0"/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2028218" y="1006751"/>
              <a:ext cx="527558" cy="1209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2582122" y="1746426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Login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82122" y="557003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Sign up</a:t>
              </a:r>
              <a:endParaRPr lang="zh-CN" altLang="en-US" dirty="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1979712" y="1717081"/>
              <a:ext cx="576064" cy="2449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5540038" y="1063826"/>
              <a:ext cx="493218" cy="5049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6133049" y="578359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Class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133049" y="1736170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Delete Class</a:t>
              </a:r>
              <a:endParaRPr lang="zh-CN" altLang="en-US" dirty="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5509732" y="2046878"/>
              <a:ext cx="5538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5410831" y="2550290"/>
              <a:ext cx="622425" cy="4905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6133049" y="2810579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Find Classmates</a:t>
              </a:r>
              <a:endParaRPr lang="zh-CN" altLang="en-US" dirty="0"/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7479213" y="3130629"/>
              <a:ext cx="4406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7919864" y="2810579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Contact</a:t>
              </a:r>
              <a:endParaRPr lang="zh-CN" altLang="en-US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3817659" y="2046878"/>
              <a:ext cx="4089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268265" y="1773943"/>
              <a:ext cx="1224136" cy="5760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Check</a:t>
              </a:r>
            </a:p>
            <a:p>
              <a:pPr algn="ctr"/>
              <a:r>
                <a:rPr lang="en-US" altLang="zh-CN" dirty="0" smtClean="0"/>
                <a:t>syllabus</a:t>
              </a:r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59532" y="3733170"/>
            <a:ext cx="6787799" cy="2483049"/>
            <a:chOff x="359532" y="3733170"/>
            <a:chExt cx="6787799" cy="2483049"/>
          </a:xfrm>
        </p:grpSpPr>
        <p:sp>
          <p:nvSpPr>
            <p:cNvPr id="20" name="椭圆 19"/>
            <p:cNvSpPr/>
            <p:nvPr/>
          </p:nvSpPr>
          <p:spPr>
            <a:xfrm>
              <a:off x="359532" y="4406219"/>
              <a:ext cx="1656184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Database</a:t>
              </a:r>
              <a:endParaRPr lang="zh-CN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2797982" y="3733170"/>
              <a:ext cx="142859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Class 1</a:t>
              </a:r>
              <a:endParaRPr lang="zh-CN" altLang="en-US" dirty="0"/>
            </a:p>
          </p:txBody>
        </p:sp>
        <p:cxnSp>
          <p:nvCxnSpPr>
            <p:cNvPr id="57" name="直接箭头连接符 56"/>
            <p:cNvCxnSpPr/>
            <p:nvPr/>
          </p:nvCxnSpPr>
          <p:spPr>
            <a:xfrm flipV="1">
              <a:off x="2121542" y="4085141"/>
              <a:ext cx="589130" cy="3761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4404429" y="4021202"/>
              <a:ext cx="9518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2797983" y="5638760"/>
              <a:ext cx="142859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Class 2</a:t>
              </a:r>
              <a:endParaRPr lang="zh-CN" altLang="en-US" dirty="0"/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2028218" y="5364745"/>
              <a:ext cx="589130" cy="2754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67"/>
            <p:cNvSpPr/>
            <p:nvPr/>
          </p:nvSpPr>
          <p:spPr>
            <a:xfrm>
              <a:off x="5464553" y="3733170"/>
              <a:ext cx="162772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Student </a:t>
              </a:r>
              <a:r>
                <a:rPr lang="en-US" altLang="zh-CN" dirty="0"/>
                <a:t>A</a:t>
              </a:r>
              <a:endParaRPr lang="zh-CN" altLang="en-US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5492401" y="4757224"/>
              <a:ext cx="162772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Student B</a:t>
              </a:r>
              <a:endParaRPr lang="zh-CN" altLang="en-US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5519604" y="5640155"/>
              <a:ext cx="162772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Add Student C</a:t>
              </a:r>
              <a:endParaRPr lang="zh-CN" altLang="en-US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>
              <a:off x="4336346" y="4309234"/>
              <a:ext cx="1087971" cy="5395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 flipV="1">
              <a:off x="4344436" y="5214418"/>
              <a:ext cx="1087971" cy="422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>
              <a:off x="4404427" y="5950703"/>
              <a:ext cx="9518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3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522</Words>
  <Application>Microsoft Office PowerPoint</Application>
  <PresentationFormat>全屏显示(4:3)</PresentationFormat>
  <Paragraphs>133</Paragraphs>
  <Slides>24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ClassWorld                      – Android app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Future utilization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ClassWorld</dc:title>
  <dc:creator>陈嘉伟</dc:creator>
  <cp:lastModifiedBy>陈嘉伟</cp:lastModifiedBy>
  <cp:revision>65</cp:revision>
  <dcterms:created xsi:type="dcterms:W3CDTF">2013-06-02T01:20:17Z</dcterms:created>
  <dcterms:modified xsi:type="dcterms:W3CDTF">2013-06-04T03:29:16Z</dcterms:modified>
</cp:coreProperties>
</file>