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1" r:id="rId2"/>
    <p:sldId id="262" r:id="rId3"/>
    <p:sldId id="272" r:id="rId4"/>
    <p:sldId id="268" r:id="rId5"/>
    <p:sldId id="264" r:id="rId6"/>
    <p:sldId id="271" r:id="rId7"/>
    <p:sldId id="273" r:id="rId8"/>
    <p:sldId id="274" r:id="rId9"/>
    <p:sldId id="275" r:id="rId10"/>
    <p:sldId id="279" r:id="rId11"/>
    <p:sldId id="280" r:id="rId12"/>
    <p:sldId id="276" r:id="rId13"/>
    <p:sldId id="277" r:id="rId14"/>
    <p:sldId id="266" r:id="rId15"/>
    <p:sldId id="278" r:id="rId16"/>
    <p:sldId id="26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77777"/>
    <a:srgbClr val="00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4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3A2BB5-41E3-4715-A374-60B86E9CA2D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0644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对角圆角矩形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endParaRPr lang="en-US" altLang="zh-CN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D3FF1EB-4DE6-43FE-B4EA-8339915FD34F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F03CF-EE1A-41E8-BA46-E3A579395A3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C6033-9F21-4ECE-A9A4-D413F98147C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84511-CA78-4E61-8570-5C2F9A5CDFC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92EE595-E2D4-4166-A438-9F807DF77C2B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altLang="zh-C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73EFE7D-DE0A-4AAB-A8E6-0A22ECE739EF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0" name="矩形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710B962-D073-4EE2-BDDC-DB69701CB69B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36D595-5CAA-4ED9-A247-D329CFA86A68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2776F-2FC6-4938-9DD1-44E5D57421E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endParaRPr lang="en-US" altLang="zh-CN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8D7590-A44F-47F2-8CA9-157797DB1587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altLang="zh-C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zh-CN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单击图标添加图片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FD2B7B5-8AA3-4338-9E84-1697B6870122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对角圆角矩形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altLang="zh-CN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altLang="zh-CN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A6FDD7A-A82D-491C-AD88-56581E4BF702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552" y="2276872"/>
            <a:ext cx="7846640" cy="1296144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ea typeface="宋体" charset="-122"/>
              </a:rPr>
              <a:t/>
            </a:r>
            <a:br>
              <a:rPr lang="en-US" altLang="zh-CN" dirty="0" smtClean="0">
                <a:ea typeface="宋体" charset="-122"/>
              </a:rPr>
            </a:br>
            <a:r>
              <a:rPr lang="en-US" altLang="zh-CN" dirty="0" smtClean="0">
                <a:ea typeface="宋体" charset="-122"/>
              </a:rPr>
              <a:t>A Transport Protocol for</a:t>
            </a:r>
            <a:br>
              <a:rPr lang="en-US" altLang="zh-CN" dirty="0" smtClean="0">
                <a:ea typeface="宋体" charset="-122"/>
              </a:rPr>
            </a:br>
            <a:r>
              <a:rPr lang="en-US" altLang="zh-CN" dirty="0" smtClean="0">
                <a:ea typeface="宋体" charset="-122"/>
              </a:rPr>
              <a:t>Mobile Ad Hoc Network 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005064"/>
            <a:ext cx="7086600" cy="381000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>
                <a:ea typeface="宋体" charset="-122"/>
              </a:rPr>
              <a:t>Wei Wang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2013" cy="455613"/>
          </a:xfrm>
          <a:prstGeom prst="rect">
            <a:avLst/>
          </a:prstGeom>
        </p:spPr>
        <p:txBody>
          <a:bodyPr/>
          <a:lstStyle/>
          <a:p>
            <a:fld id="{02CC7682-93B7-41CF-8132-A39B7BC7A2B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" name="矩形 1"/>
          <p:cNvSpPr/>
          <p:nvPr/>
        </p:nvSpPr>
        <p:spPr>
          <a:xfrm>
            <a:off x="467544" y="1340768"/>
            <a:ext cx="20953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宋体" charset="-122"/>
              </a:rPr>
              <a:t>MATP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Shortcomings of ATP</a:t>
            </a:r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899592" y="1844824"/>
            <a:ext cx="76328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require </a:t>
            </a:r>
            <a:r>
              <a:rPr lang="en-US" altLang="zh-CN" dirty="0">
                <a:solidFill>
                  <a:schemeClr val="bg1"/>
                </a:solidFill>
                <a:latin typeface="Trebuchet MS" pitchFamily="32" charset="0"/>
              </a:rPr>
              <a:t>the assistance of intermediate </a:t>
            </a:r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node</a:t>
            </a:r>
            <a:endParaRPr lang="en-US" altLang="zh-CN" dirty="0">
              <a:solidFill>
                <a:schemeClr val="bg1"/>
              </a:solidFill>
              <a:latin typeface="Trebuchet MS" pitchFamily="32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99592" y="3933056"/>
            <a:ext cx="76328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It takes about 1 second </a:t>
            </a:r>
            <a:r>
              <a:rPr lang="en-US" altLang="zh-CN" dirty="0">
                <a:solidFill>
                  <a:schemeClr val="bg1"/>
                </a:solidFill>
                <a:latin typeface="Trebuchet MS" pitchFamily="32" charset="0"/>
              </a:rPr>
              <a:t>t</a:t>
            </a:r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o detect and recover a packet</a:t>
            </a:r>
            <a:endParaRPr lang="en-US" altLang="zh-CN" dirty="0">
              <a:solidFill>
                <a:schemeClr val="bg1"/>
              </a:solidFill>
              <a:latin typeface="Trebuchet MS" pitchFamily="32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899592" y="2869704"/>
            <a:ext cx="76328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Incompatibility problem</a:t>
            </a:r>
            <a:endParaRPr lang="en-US" altLang="zh-CN" dirty="0">
              <a:solidFill>
                <a:schemeClr val="bg1"/>
              </a:solidFill>
              <a:latin typeface="Trebuchet M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44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MATP</a:t>
            </a:r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899592" y="1844824"/>
            <a:ext cx="76328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Add some modification in ATP</a:t>
            </a:r>
            <a:r>
              <a:rPr lang="zh-CN" altLang="en-US" dirty="0">
                <a:solidFill>
                  <a:schemeClr val="bg1"/>
                </a:solidFill>
                <a:latin typeface="Trebuchet MS" pitchFamily="32" charset="0"/>
              </a:rPr>
              <a:t> </a:t>
            </a:r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protocol</a:t>
            </a:r>
            <a:endParaRPr lang="en-US" altLang="zh-CN" dirty="0">
              <a:solidFill>
                <a:schemeClr val="bg1"/>
              </a:solidFill>
              <a:latin typeface="Trebuchet MS" pitchFamily="32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899592" y="2869704"/>
            <a:ext cx="76328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Direct link between sender and receiver considered</a:t>
            </a:r>
            <a:endParaRPr lang="en-US" altLang="zh-CN" dirty="0">
              <a:solidFill>
                <a:schemeClr val="bg1"/>
              </a:solidFill>
              <a:latin typeface="Trebuchet M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44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Simulations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679594" y="3212976"/>
            <a:ext cx="3024336" cy="828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Choose Mobility Models 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685691" y="1898830"/>
            <a:ext cx="302433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Create a transport protocol </a:t>
            </a:r>
            <a:r>
              <a:rPr lang="en-US" altLang="zh-CN" dirty="0"/>
              <a:t>i</a:t>
            </a:r>
            <a:r>
              <a:rPr lang="en-US" altLang="zh-CN" dirty="0" smtClean="0"/>
              <a:t>n ns-2</a:t>
            </a: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685691" y="4509120"/>
            <a:ext cx="302433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Running Simulation</a:t>
            </a:r>
            <a:endParaRPr lang="zh-CN" altLang="en-US" dirty="0"/>
          </a:p>
        </p:txBody>
      </p:sp>
      <p:sp>
        <p:nvSpPr>
          <p:cNvPr id="3" name="左箭头 2"/>
          <p:cNvSpPr/>
          <p:nvPr/>
        </p:nvSpPr>
        <p:spPr>
          <a:xfrm>
            <a:off x="5868144" y="1821232"/>
            <a:ext cx="1656184" cy="9181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5868144" y="1700808"/>
            <a:ext cx="2376264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Currently I am still working on this step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943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59259E-6 L -0.22448 0.0004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33" y="2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3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Mobility Models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773379" y="2852936"/>
            <a:ext cx="55446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Random Waypoint Model is chosen in Ref 1 to simulate the performance of ATP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圆角矩形 4"/>
              <p:cNvSpPr/>
              <p:nvPr/>
            </p:nvSpPr>
            <p:spPr>
              <a:xfrm>
                <a:off x="772925" y="4077072"/>
                <a:ext cx="5544616" cy="9361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Random Waypoint Model  is a model that includes pause time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altLang="zh-CN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n-US" altLang="zh-CN" dirty="0" smtClean="0"/>
                  <a:t> between changes in destination[</a:t>
                </a:r>
                <a:r>
                  <a:rPr lang="en-US" altLang="zh-CN" dirty="0" err="1" smtClean="0"/>
                  <a:t>x,y</a:t>
                </a:r>
                <a:r>
                  <a:rPr lang="en-US" altLang="zh-CN" dirty="0" smtClean="0"/>
                  <a:t>] and speed[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altLang="zh-CN" dirty="0" smtClean="0"/>
                  <a:t>]</a:t>
                </a:r>
                <a:r>
                  <a:rPr lang="en-US" altLang="zh-CN" dirty="0"/>
                  <a:t>²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圆角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25" y="4077072"/>
                <a:ext cx="5544616" cy="936104"/>
              </a:xfrm>
              <a:prstGeom prst="roundRect">
                <a:avLst/>
              </a:prstGeom>
              <a:blipFill rotWithShape="1">
                <a:blip r:embed="rId2"/>
                <a:stretch>
                  <a:fillRect l="-546" t="-1258" r="-1421" b="-62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圆角矩形 5"/>
          <p:cNvSpPr/>
          <p:nvPr/>
        </p:nvSpPr>
        <p:spPr>
          <a:xfrm>
            <a:off x="772925" y="1628800"/>
            <a:ext cx="55446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To create a realistic topology for the simulations of transport protocols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514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¹ </a:t>
            </a:r>
            <a:r>
              <a:rPr lang="en-US" altLang="zh-CN" sz="1800" dirty="0" err="1" smtClean="0"/>
              <a:t>Karthikeyan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Sundaresan,Vaidyanathan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Anantharaman,Hung</a:t>
            </a:r>
            <a:r>
              <a:rPr lang="en-US" altLang="zh-CN" sz="1800" dirty="0" smtClean="0"/>
              <a:t>-Yun Hsieh, and </a:t>
            </a:r>
            <a:r>
              <a:rPr lang="en-US" altLang="zh-CN" sz="1800" dirty="0" err="1" smtClean="0"/>
              <a:t>Raghupathy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Sivakumar</a:t>
            </a:r>
            <a:r>
              <a:rPr lang="en-US" altLang="zh-CN" sz="1800" dirty="0" smtClean="0"/>
              <a:t>,”ATP :A Reliable Transport Protocol for Ad –hoc Networks”</a:t>
            </a:r>
          </a:p>
          <a:p>
            <a:r>
              <a:rPr lang="en-US" altLang="zh-CN" sz="1800" dirty="0" smtClean="0"/>
              <a:t>²Tracy Camp, Jeff </a:t>
            </a:r>
            <a:r>
              <a:rPr lang="en-US" altLang="zh-CN" sz="1800" dirty="0" err="1" smtClean="0"/>
              <a:t>Boleng</a:t>
            </a:r>
            <a:r>
              <a:rPr lang="en-US" altLang="zh-CN" sz="1800" dirty="0" smtClean="0"/>
              <a:t> and Vanessa </a:t>
            </a:r>
            <a:r>
              <a:rPr lang="en-US" altLang="zh-CN" sz="1800" dirty="0" err="1" smtClean="0"/>
              <a:t>Davies,”A</a:t>
            </a:r>
            <a:r>
              <a:rPr lang="en-US" altLang="zh-CN" sz="1800" dirty="0" smtClean="0"/>
              <a:t> survey of Mobility Models for Ad Hoc Network Research”.10 Sep. 2002</a:t>
            </a:r>
          </a:p>
          <a:p>
            <a:r>
              <a:rPr lang="en-US" altLang="zh-CN" sz="1800" dirty="0" smtClean="0"/>
              <a:t>³Google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85718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91680" y="3068959"/>
            <a:ext cx="5833648" cy="10156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altLang="zh-CN" sz="6000" b="1" dirty="0" smtClean="0">
                <a:latin typeface="Aharoni" pitchFamily="2" charset="-79"/>
                <a:cs typeface="Aharoni" pitchFamily="2" charset="-79"/>
              </a:rPr>
              <a:t>Any Questions?</a:t>
            </a:r>
            <a:endParaRPr lang="zh-CN" altLang="en-US" sz="6000" b="1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249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3045094"/>
            <a:ext cx="4232249" cy="10156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altLang="zh-CN" sz="60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Thank You!</a:t>
            </a:r>
            <a:endParaRPr lang="zh-CN" altLang="en-US" sz="6000" b="1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06" y="548680"/>
            <a:ext cx="8229600" cy="838200"/>
          </a:xfrm>
        </p:spPr>
        <p:txBody>
          <a:bodyPr/>
          <a:lstStyle/>
          <a:p>
            <a:pPr algn="l"/>
            <a:r>
              <a:rPr lang="en-US" altLang="zh-CN" dirty="0" smtClean="0">
                <a:ea typeface="宋体" charset="-122"/>
              </a:rPr>
              <a:t>TCP </a:t>
            </a:r>
            <a:r>
              <a:rPr lang="en-US" altLang="zh-CN" dirty="0">
                <a:ea typeface="宋体" charset="-122"/>
              </a:rPr>
              <a:t>a</a:t>
            </a:r>
            <a:r>
              <a:rPr lang="en-US" altLang="zh-CN" dirty="0" smtClean="0">
                <a:ea typeface="宋体" charset="-122"/>
              </a:rPr>
              <a:t> Brief </a:t>
            </a:r>
            <a:r>
              <a:rPr lang="en-US" altLang="zh-CN" dirty="0">
                <a:ea typeface="宋体" charset="-122"/>
              </a:rPr>
              <a:t>R</a:t>
            </a:r>
            <a:r>
              <a:rPr lang="en-US" altLang="zh-CN" dirty="0" smtClean="0">
                <a:ea typeface="宋体" charset="-122"/>
              </a:rPr>
              <a:t>eview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30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2013" cy="455613"/>
          </a:xfrm>
        </p:spPr>
        <p:txBody>
          <a:bodyPr/>
          <a:lstStyle/>
          <a:p>
            <a:fld id="{02CC7682-93B7-41CF-8132-A39B7BC7A2B1}" type="slidenum">
              <a:rPr lang="en-US"/>
              <a:pPr/>
              <a:t>2</a:t>
            </a:fld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371600" y="1811338"/>
            <a:ext cx="3351213" cy="4797425"/>
            <a:chOff x="960" y="1104"/>
            <a:chExt cx="2111" cy="3022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056" y="2976"/>
              <a:ext cx="1823" cy="335"/>
            </a:xfrm>
            <a:prstGeom prst="rect">
              <a:avLst/>
            </a:prstGeom>
            <a:gradFill rotWithShape="0">
              <a:gsLst>
                <a:gs pos="0">
                  <a:srgbClr val="CAE4FC"/>
                </a:gs>
                <a:gs pos="50000">
                  <a:srgbClr val="5D6974"/>
                </a:gs>
                <a:gs pos="100000">
                  <a:srgbClr val="CAE4FC"/>
                </a:gs>
              </a:gsLst>
              <a:lin ang="108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056" y="3312"/>
              <a:ext cx="1823" cy="335"/>
            </a:xfrm>
            <a:prstGeom prst="rect">
              <a:avLst/>
            </a:prstGeom>
            <a:gradFill rotWithShape="0">
              <a:gsLst>
                <a:gs pos="0">
                  <a:srgbClr val="9C9CF8"/>
                </a:gs>
                <a:gs pos="50000">
                  <a:srgbClr val="474772"/>
                </a:gs>
                <a:gs pos="100000">
                  <a:srgbClr val="9C9CF8"/>
                </a:gs>
              </a:gsLst>
              <a:lin ang="108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056" y="3648"/>
              <a:ext cx="1823" cy="431"/>
            </a:xfrm>
            <a:prstGeom prst="rect">
              <a:avLst/>
            </a:prstGeom>
            <a:gradFill rotWithShape="0">
              <a:gsLst>
                <a:gs pos="0">
                  <a:srgbClr val="5441DF"/>
                </a:gs>
                <a:gs pos="50000">
                  <a:srgbClr val="261D66"/>
                </a:gs>
                <a:gs pos="100000">
                  <a:srgbClr val="5441DF"/>
                </a:gs>
              </a:gsLst>
              <a:lin ang="108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056" y="1200"/>
              <a:ext cx="1823" cy="383"/>
            </a:xfrm>
            <a:prstGeom prst="rect">
              <a:avLst/>
            </a:prstGeom>
            <a:gradFill rotWithShape="0">
              <a:gsLst>
                <a:gs pos="0">
                  <a:srgbClr val="5441DF"/>
                </a:gs>
                <a:gs pos="50000">
                  <a:srgbClr val="261D66"/>
                </a:gs>
                <a:gs pos="100000">
                  <a:srgbClr val="5441DF"/>
                </a:gs>
              </a:gsLst>
              <a:lin ang="108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056" y="1968"/>
              <a:ext cx="1823" cy="335"/>
            </a:xfrm>
            <a:prstGeom prst="rect">
              <a:avLst/>
            </a:prstGeom>
            <a:gradFill rotWithShape="0">
              <a:gsLst>
                <a:gs pos="0">
                  <a:srgbClr val="CAE4FC"/>
                </a:gs>
                <a:gs pos="50000">
                  <a:srgbClr val="5D6974"/>
                </a:gs>
                <a:gs pos="100000">
                  <a:srgbClr val="CAE4FC"/>
                </a:gs>
              </a:gsLst>
              <a:lin ang="108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496" y="2304"/>
              <a:ext cx="1007" cy="671"/>
            </a:xfrm>
            <a:prstGeom prst="rect">
              <a:avLst/>
            </a:prstGeom>
            <a:gradFill rotWithShape="0">
              <a:gsLst>
                <a:gs pos="0">
                  <a:srgbClr val="F9FBFD"/>
                </a:gs>
                <a:gs pos="50000">
                  <a:srgbClr val="727374"/>
                </a:gs>
                <a:gs pos="100000">
                  <a:srgbClr val="F9FBFD"/>
                </a:gs>
              </a:gsLst>
              <a:lin ang="108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056" y="1584"/>
              <a:ext cx="1823" cy="383"/>
            </a:xfrm>
            <a:prstGeom prst="rect">
              <a:avLst/>
            </a:prstGeom>
            <a:gradFill rotWithShape="0">
              <a:gsLst>
                <a:gs pos="0">
                  <a:srgbClr val="9C9CF8"/>
                </a:gs>
                <a:gs pos="50000">
                  <a:srgbClr val="474772"/>
                </a:gs>
                <a:gs pos="100000">
                  <a:srgbClr val="9C9CF8"/>
                </a:gs>
              </a:gsLst>
              <a:lin ang="108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000" y="1313"/>
              <a:ext cx="1919" cy="26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新細明體" pitchFamily="16" charset="-12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新細明體" pitchFamily="16" charset="-12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新細明體" pitchFamily="16" charset="-12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新細明體" pitchFamily="16" charset="-12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新細明體" pitchFamily="16" charset="-12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新細明體" pitchFamily="16" charset="-12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新細明體" pitchFamily="16" charset="-12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新細明體" pitchFamily="16" charset="-12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新細明體" pitchFamily="16" charset="-120"/>
                </a:defRPr>
              </a:lvl9pPr>
            </a:lstStyle>
            <a:p>
              <a:pPr algn="ctr" eaLnBrk="0" hangingPunct="0">
                <a:lnSpc>
                  <a:spcPct val="125000"/>
                </a:lnSpc>
                <a:spcBef>
                  <a:spcPts val="1250"/>
                </a:spcBef>
                <a:buClrTx/>
                <a:buFontTx/>
                <a:buNone/>
              </a:pPr>
              <a:r>
                <a:rPr lang="en-US" sz="2000" dirty="0"/>
                <a:t> </a:t>
              </a:r>
              <a:r>
                <a:rPr lang="en-US" sz="2000" dirty="0">
                  <a:solidFill>
                    <a:srgbClr val="FFFFFF"/>
                  </a:solidFill>
                </a:rPr>
                <a:t>Email  WWW  Voice...</a:t>
              </a:r>
            </a:p>
            <a:p>
              <a:pPr algn="ctr" eaLnBrk="0" hangingPunct="0">
                <a:lnSpc>
                  <a:spcPct val="125000"/>
                </a:lnSpc>
                <a:spcBef>
                  <a:spcPts val="1250"/>
                </a:spcBef>
                <a:buClrTx/>
                <a:buFontTx/>
                <a:buNone/>
              </a:pPr>
              <a:r>
                <a:rPr lang="en-US" sz="2000" dirty="0">
                  <a:solidFill>
                    <a:srgbClr val="FFFF00"/>
                  </a:solidFill>
                </a:rPr>
                <a:t>SMTP  HTTP  RTP</a:t>
              </a:r>
              <a:r>
                <a:rPr lang="en-US" sz="2000" dirty="0"/>
                <a:t>...</a:t>
              </a:r>
            </a:p>
            <a:p>
              <a:pPr algn="ctr" eaLnBrk="0" hangingPunct="0">
                <a:lnSpc>
                  <a:spcPct val="125000"/>
                </a:lnSpc>
                <a:spcBef>
                  <a:spcPts val="1250"/>
                </a:spcBef>
                <a:buClrTx/>
                <a:buFontTx/>
                <a:buNone/>
              </a:pPr>
              <a:r>
                <a:rPr lang="en-US" sz="2000" dirty="0">
                  <a:solidFill>
                    <a:srgbClr val="FF0000"/>
                  </a:solidFill>
                </a:rPr>
                <a:t>TCP  UDP</a:t>
              </a:r>
            </a:p>
            <a:p>
              <a:pPr algn="ctr" eaLnBrk="0" hangingPunct="0">
                <a:lnSpc>
                  <a:spcPct val="125000"/>
                </a:lnSpc>
                <a:spcBef>
                  <a:spcPts val="625"/>
                </a:spcBef>
                <a:buClrTx/>
                <a:buFontTx/>
                <a:buNone/>
              </a:pPr>
              <a:endParaRPr lang="en-US" sz="1000" dirty="0"/>
            </a:p>
            <a:p>
              <a:pPr algn="ctr" eaLnBrk="0" hangingPunct="0">
                <a:lnSpc>
                  <a:spcPct val="125000"/>
                </a:lnSpc>
                <a:spcBef>
                  <a:spcPts val="1250"/>
                </a:spcBef>
                <a:buClrTx/>
                <a:buFontTx/>
                <a:buNone/>
              </a:pPr>
              <a:r>
                <a:rPr lang="en-US" sz="2000" dirty="0">
                  <a:solidFill>
                    <a:srgbClr val="5441DF"/>
                  </a:solidFill>
                </a:rPr>
                <a:t>IP</a:t>
              </a:r>
            </a:p>
            <a:p>
              <a:pPr algn="ctr" eaLnBrk="0" hangingPunct="0">
                <a:lnSpc>
                  <a:spcPct val="125000"/>
                </a:lnSpc>
                <a:spcBef>
                  <a:spcPts val="625"/>
                </a:spcBef>
                <a:buClrTx/>
                <a:buFontTx/>
                <a:buNone/>
              </a:pPr>
              <a:endParaRPr lang="en-US" sz="1000" dirty="0">
                <a:solidFill>
                  <a:srgbClr val="5441DF"/>
                </a:solidFill>
              </a:endParaRPr>
            </a:p>
            <a:p>
              <a:pPr algn="ctr" eaLnBrk="0" hangingPunct="0">
                <a:lnSpc>
                  <a:spcPct val="125000"/>
                </a:lnSpc>
                <a:spcBef>
                  <a:spcPts val="1250"/>
                </a:spcBef>
                <a:buClrTx/>
                <a:buFontTx/>
                <a:buNone/>
              </a:pPr>
              <a:r>
                <a:rPr lang="en-US" sz="2000" dirty="0"/>
                <a:t>  Ethernet   PPP…</a:t>
              </a:r>
            </a:p>
            <a:p>
              <a:pPr algn="ctr" eaLnBrk="0" hangingPunct="0">
                <a:lnSpc>
                  <a:spcPct val="125000"/>
                </a:lnSpc>
                <a:spcBef>
                  <a:spcPts val="1125"/>
                </a:spcBef>
                <a:buClrTx/>
                <a:buFontTx/>
                <a:buNone/>
              </a:pPr>
              <a:r>
                <a:rPr lang="en-US" dirty="0" err="1">
                  <a:solidFill>
                    <a:srgbClr val="FFFF00"/>
                  </a:solidFill>
                </a:rPr>
                <a:t>MultiAccess</a:t>
              </a:r>
              <a:r>
                <a:rPr lang="en-US" dirty="0">
                  <a:solidFill>
                    <a:srgbClr val="FFFF00"/>
                  </a:solidFill>
                </a:rPr>
                <a:t>  </a:t>
              </a:r>
              <a:r>
                <a:rPr lang="en-US" dirty="0" err="1">
                  <a:solidFill>
                    <a:srgbClr val="FFFF00"/>
                  </a:solidFill>
                </a:rPr>
                <a:t>async</a:t>
              </a:r>
              <a:r>
                <a:rPr lang="en-US" dirty="0">
                  <a:solidFill>
                    <a:srgbClr val="FFFF00"/>
                  </a:solidFill>
                </a:rPr>
                <a:t>  sync...</a:t>
              </a:r>
            </a:p>
            <a:p>
              <a:pPr algn="ctr" eaLnBrk="0" hangingPunct="0">
                <a:lnSpc>
                  <a:spcPct val="125000"/>
                </a:lnSpc>
                <a:spcBef>
                  <a:spcPts val="1250"/>
                </a:spcBef>
                <a:buClrTx/>
                <a:buFontTx/>
                <a:buNone/>
              </a:pPr>
              <a:r>
                <a:rPr lang="en-US" sz="2000" dirty="0"/>
                <a:t> </a:t>
              </a:r>
              <a:r>
                <a:rPr lang="en-US" sz="2000" dirty="0">
                  <a:solidFill>
                    <a:srgbClr val="FFFFFF"/>
                  </a:solidFill>
                </a:rPr>
                <a:t>copper  fiber  radio...</a:t>
              </a:r>
            </a:p>
          </p:txBody>
        </p:sp>
        <p:sp>
          <p:nvSpPr>
            <p:cNvPr id="13" name="Freeform 12"/>
            <p:cNvSpPr>
              <a:spLocks noChangeArrowheads="1"/>
            </p:cNvSpPr>
            <p:nvPr/>
          </p:nvSpPr>
          <p:spPr bwMode="auto">
            <a:xfrm>
              <a:off x="1055" y="1189"/>
              <a:ext cx="798" cy="1439"/>
            </a:xfrm>
            <a:custGeom>
              <a:avLst/>
              <a:gdLst>
                <a:gd name="T0" fmla="*/ 107 w 799"/>
                <a:gd name="T1" fmla="*/ 0 h 1440"/>
                <a:gd name="T2" fmla="*/ 107 w 799"/>
                <a:gd name="T3" fmla="*/ 767 h 1440"/>
                <a:gd name="T4" fmla="*/ 725 w 799"/>
                <a:gd name="T5" fmla="*/ 1247 h 1440"/>
                <a:gd name="T6" fmla="*/ 779 w 799"/>
                <a:gd name="T7" fmla="*/ 1439 h 1440"/>
                <a:gd name="T8" fmla="*/ 0 w 799"/>
                <a:gd name="T9" fmla="*/ 1440 h 1440"/>
                <a:gd name="T10" fmla="*/ 0 w 799"/>
                <a:gd name="T11" fmla="*/ 0 h 1440"/>
                <a:gd name="T12" fmla="*/ 107 w 799"/>
                <a:gd name="T13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2844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Freeform 13"/>
            <p:cNvSpPr>
              <a:spLocks noChangeArrowheads="1"/>
            </p:cNvSpPr>
            <p:nvPr/>
          </p:nvSpPr>
          <p:spPr bwMode="auto">
            <a:xfrm flipV="1">
              <a:off x="1055" y="2629"/>
              <a:ext cx="798" cy="1439"/>
            </a:xfrm>
            <a:custGeom>
              <a:avLst/>
              <a:gdLst>
                <a:gd name="T0" fmla="*/ 107 w 799"/>
                <a:gd name="T1" fmla="*/ 0 h 1440"/>
                <a:gd name="T2" fmla="*/ 107 w 799"/>
                <a:gd name="T3" fmla="*/ 767 h 1440"/>
                <a:gd name="T4" fmla="*/ 725 w 799"/>
                <a:gd name="T5" fmla="*/ 1247 h 1440"/>
                <a:gd name="T6" fmla="*/ 779 w 799"/>
                <a:gd name="T7" fmla="*/ 1439 h 1440"/>
                <a:gd name="T8" fmla="*/ 0 w 799"/>
                <a:gd name="T9" fmla="*/ 1440 h 1440"/>
                <a:gd name="T10" fmla="*/ 0 w 799"/>
                <a:gd name="T11" fmla="*/ 0 h 1440"/>
                <a:gd name="T12" fmla="*/ 107 w 799"/>
                <a:gd name="T13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2844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Freeform 14"/>
            <p:cNvSpPr>
              <a:spLocks noChangeArrowheads="1"/>
            </p:cNvSpPr>
            <p:nvPr/>
          </p:nvSpPr>
          <p:spPr bwMode="auto">
            <a:xfrm flipH="1">
              <a:off x="2081" y="1189"/>
              <a:ext cx="798" cy="1439"/>
            </a:xfrm>
            <a:custGeom>
              <a:avLst/>
              <a:gdLst>
                <a:gd name="T0" fmla="*/ 107 w 799"/>
                <a:gd name="T1" fmla="*/ 0 h 1440"/>
                <a:gd name="T2" fmla="*/ 107 w 799"/>
                <a:gd name="T3" fmla="*/ 767 h 1440"/>
                <a:gd name="T4" fmla="*/ 725 w 799"/>
                <a:gd name="T5" fmla="*/ 1247 h 1440"/>
                <a:gd name="T6" fmla="*/ 779 w 799"/>
                <a:gd name="T7" fmla="*/ 1439 h 1440"/>
                <a:gd name="T8" fmla="*/ 0 w 799"/>
                <a:gd name="T9" fmla="*/ 1440 h 1440"/>
                <a:gd name="T10" fmla="*/ 0 w 799"/>
                <a:gd name="T11" fmla="*/ 0 h 1440"/>
                <a:gd name="T12" fmla="*/ 107 w 799"/>
                <a:gd name="T13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2844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Freeform 15"/>
            <p:cNvSpPr>
              <a:spLocks noChangeArrowheads="1"/>
            </p:cNvSpPr>
            <p:nvPr/>
          </p:nvSpPr>
          <p:spPr bwMode="auto">
            <a:xfrm flipH="1" flipV="1">
              <a:off x="2081" y="2629"/>
              <a:ext cx="798" cy="1439"/>
            </a:xfrm>
            <a:custGeom>
              <a:avLst/>
              <a:gdLst>
                <a:gd name="T0" fmla="*/ 107 w 799"/>
                <a:gd name="T1" fmla="*/ 0 h 1440"/>
                <a:gd name="T2" fmla="*/ 107 w 799"/>
                <a:gd name="T3" fmla="*/ 767 h 1440"/>
                <a:gd name="T4" fmla="*/ 725 w 799"/>
                <a:gd name="T5" fmla="*/ 1247 h 1440"/>
                <a:gd name="T6" fmla="*/ 779 w 799"/>
                <a:gd name="T7" fmla="*/ 1439 h 1440"/>
                <a:gd name="T8" fmla="*/ 0 w 799"/>
                <a:gd name="T9" fmla="*/ 1440 h 1440"/>
                <a:gd name="T10" fmla="*/ 0 w 799"/>
                <a:gd name="T11" fmla="*/ 0 h 1440"/>
                <a:gd name="T12" fmla="*/ 107 w 799"/>
                <a:gd name="T13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2844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021" y="1141"/>
              <a:ext cx="47" cy="29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852" y="1141"/>
              <a:ext cx="47" cy="29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011" y="2581"/>
              <a:ext cx="815" cy="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112" y="2581"/>
              <a:ext cx="815" cy="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AutoShape 20"/>
            <p:cNvSpPr>
              <a:spLocks noChangeArrowheads="1"/>
            </p:cNvSpPr>
            <p:nvPr/>
          </p:nvSpPr>
          <p:spPr bwMode="auto">
            <a:xfrm>
              <a:off x="960" y="1104"/>
              <a:ext cx="1967" cy="143"/>
            </a:xfrm>
            <a:custGeom>
              <a:avLst/>
              <a:gdLst>
                <a:gd name="G0" fmla="+- 1394 0 0"/>
                <a:gd name="G1" fmla="+- 21600 0 1394"/>
                <a:gd name="G2" fmla="*/ 1394 1 2"/>
                <a:gd name="G3" fmla="+- 21600 0 G2"/>
                <a:gd name="G4" fmla="+/ 1394 21600 2"/>
                <a:gd name="G5" fmla="+/ G1 0 2"/>
                <a:gd name="G6" fmla="*/ 21600 21600 1394"/>
                <a:gd name="G7" fmla="*/ G6 1 2"/>
                <a:gd name="G8" fmla="+- 21600 0 G7"/>
                <a:gd name="G9" fmla="*/ 21600 1 2"/>
                <a:gd name="G10" fmla="+- 1394 0 G9"/>
                <a:gd name="G11" fmla="?: G10 G8 0"/>
                <a:gd name="G12" fmla="?: G10 G7 21600"/>
                <a:gd name="T0" fmla="*/ 20903 w 21600"/>
                <a:gd name="T1" fmla="*/ 10800 h 21600"/>
                <a:gd name="T2" fmla="*/ 10800 w 21600"/>
                <a:gd name="T3" fmla="*/ 21600 h 21600"/>
                <a:gd name="T4" fmla="*/ 697 w 21600"/>
                <a:gd name="T5" fmla="*/ 10800 h 21600"/>
                <a:gd name="T6" fmla="*/ 10800 w 21600"/>
                <a:gd name="T7" fmla="*/ 0 h 21600"/>
                <a:gd name="T8" fmla="*/ 2497 w 21600"/>
                <a:gd name="T9" fmla="*/ 2497 h 21600"/>
                <a:gd name="T10" fmla="*/ 19103 w 21600"/>
                <a:gd name="T11" fmla="*/ 1910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394" y="21600"/>
                  </a:lnTo>
                  <a:lnTo>
                    <a:pt x="20206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5E3800"/>
                </a:gs>
                <a:gs pos="100000">
                  <a:srgbClr val="CE7B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AutoShape 21"/>
            <p:cNvSpPr>
              <a:spLocks noChangeArrowheads="1"/>
            </p:cNvSpPr>
            <p:nvPr/>
          </p:nvSpPr>
          <p:spPr bwMode="auto">
            <a:xfrm flipV="1">
              <a:off x="1008" y="3983"/>
              <a:ext cx="1967" cy="143"/>
            </a:xfrm>
            <a:custGeom>
              <a:avLst/>
              <a:gdLst>
                <a:gd name="G0" fmla="+- 1394 0 0"/>
                <a:gd name="G1" fmla="+- 21600 0 1394"/>
                <a:gd name="G2" fmla="*/ 1394 1 2"/>
                <a:gd name="G3" fmla="+- 21600 0 G2"/>
                <a:gd name="G4" fmla="+/ 1394 21600 2"/>
                <a:gd name="G5" fmla="+/ G1 0 2"/>
                <a:gd name="G6" fmla="*/ 21600 21600 1394"/>
                <a:gd name="G7" fmla="*/ G6 1 2"/>
                <a:gd name="G8" fmla="+- 21600 0 G7"/>
                <a:gd name="G9" fmla="*/ 21600 1 2"/>
                <a:gd name="G10" fmla="+- 1394 0 G9"/>
                <a:gd name="G11" fmla="?: G10 G8 0"/>
                <a:gd name="G12" fmla="?: G10 G7 21600"/>
                <a:gd name="T0" fmla="*/ 20903 w 21600"/>
                <a:gd name="T1" fmla="*/ 10800 h 21600"/>
                <a:gd name="T2" fmla="*/ 10800 w 21600"/>
                <a:gd name="T3" fmla="*/ 21600 h 21600"/>
                <a:gd name="T4" fmla="*/ 697 w 21600"/>
                <a:gd name="T5" fmla="*/ 10800 h 21600"/>
                <a:gd name="T6" fmla="*/ 10800 w 21600"/>
                <a:gd name="T7" fmla="*/ 0 h 21600"/>
                <a:gd name="T8" fmla="*/ 2497 w 21600"/>
                <a:gd name="T9" fmla="*/ 2497 h 21600"/>
                <a:gd name="T10" fmla="*/ 19103 w 21600"/>
                <a:gd name="T11" fmla="*/ 1910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394" y="21600"/>
                  </a:lnTo>
                  <a:lnTo>
                    <a:pt x="20206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5E3800"/>
                </a:gs>
                <a:gs pos="100000">
                  <a:srgbClr val="CE7B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AutoShape 22"/>
            <p:cNvSpPr>
              <a:spLocks noChangeArrowheads="1"/>
            </p:cNvSpPr>
            <p:nvPr/>
          </p:nvSpPr>
          <p:spPr bwMode="auto">
            <a:xfrm>
              <a:off x="2880" y="1272"/>
              <a:ext cx="191" cy="191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AutoShape 23"/>
            <p:cNvSpPr>
              <a:spLocks noChangeArrowheads="1"/>
            </p:cNvSpPr>
            <p:nvPr/>
          </p:nvSpPr>
          <p:spPr bwMode="auto">
            <a:xfrm>
              <a:off x="2880" y="1688"/>
              <a:ext cx="191" cy="191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AutoShape 24"/>
            <p:cNvSpPr>
              <a:spLocks noChangeArrowheads="1"/>
            </p:cNvSpPr>
            <p:nvPr/>
          </p:nvSpPr>
          <p:spPr bwMode="auto">
            <a:xfrm>
              <a:off x="2880" y="2024"/>
              <a:ext cx="191" cy="191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AutoShape 25"/>
            <p:cNvSpPr>
              <a:spLocks noChangeArrowheads="1"/>
            </p:cNvSpPr>
            <p:nvPr/>
          </p:nvSpPr>
          <p:spPr bwMode="auto">
            <a:xfrm>
              <a:off x="2880" y="2936"/>
              <a:ext cx="191" cy="191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AutoShape 26"/>
            <p:cNvSpPr>
              <a:spLocks noChangeArrowheads="1"/>
            </p:cNvSpPr>
            <p:nvPr/>
          </p:nvSpPr>
          <p:spPr bwMode="auto">
            <a:xfrm>
              <a:off x="2880" y="3408"/>
              <a:ext cx="191" cy="191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AutoShape 27"/>
            <p:cNvSpPr>
              <a:spLocks noChangeArrowheads="1"/>
            </p:cNvSpPr>
            <p:nvPr/>
          </p:nvSpPr>
          <p:spPr bwMode="auto">
            <a:xfrm>
              <a:off x="2880" y="3744"/>
              <a:ext cx="191" cy="191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AutoShape 28"/>
            <p:cNvSpPr>
              <a:spLocks noChangeArrowheads="1"/>
            </p:cNvSpPr>
            <p:nvPr/>
          </p:nvSpPr>
          <p:spPr bwMode="auto">
            <a:xfrm>
              <a:off x="2880" y="2504"/>
              <a:ext cx="191" cy="191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4957763" y="1981200"/>
            <a:ext cx="18462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0" hangingPunct="0">
              <a:buClrTx/>
              <a:buFontTx/>
              <a:buNone/>
            </a:pPr>
            <a:r>
              <a:rPr lang="en-US" sz="1600" b="1" dirty="0"/>
              <a:t>User Application 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4959350" y="2667000"/>
            <a:ext cx="2160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0" hangingPunct="0">
              <a:buClrTx/>
              <a:buFontTx/>
              <a:buNone/>
            </a:pPr>
            <a:r>
              <a:rPr lang="en-US" sz="1600" b="1"/>
              <a:t>Application Protocol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957763" y="3200400"/>
            <a:ext cx="2003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0" hangingPunct="0">
              <a:buClrTx/>
              <a:buFontTx/>
              <a:buNone/>
            </a:pPr>
            <a:r>
              <a:rPr lang="en-US" sz="1600" b="1" dirty="0"/>
              <a:t>Transport Protocol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957763" y="4648200"/>
            <a:ext cx="2400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0" hangingPunct="0">
              <a:buClrTx/>
              <a:buFontTx/>
              <a:buNone/>
            </a:pPr>
            <a:r>
              <a:rPr lang="en-US" sz="1600" b="1"/>
              <a:t>Media Access Protocol</a:t>
            </a: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4957763" y="5410200"/>
            <a:ext cx="2592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0" hangingPunct="0">
              <a:buClrTx/>
              <a:buFontTx/>
              <a:buNone/>
            </a:pPr>
            <a:r>
              <a:rPr lang="en-US" sz="1600" b="1"/>
              <a:t>Media Sharing Principles</a:t>
            </a:r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4956175" y="5943600"/>
            <a:ext cx="178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0" hangingPunct="0">
              <a:buClrTx/>
              <a:buFontTx/>
              <a:buNone/>
            </a:pPr>
            <a:r>
              <a:rPr lang="en-US" sz="1600" b="1"/>
              <a:t>Physical System</a:t>
            </a:r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4957763" y="3962400"/>
            <a:ext cx="1800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0" hangingPunct="0">
              <a:buClrTx/>
              <a:buFontTx/>
              <a:buNone/>
            </a:pPr>
            <a:r>
              <a:rPr lang="en-US" sz="1600" b="1"/>
              <a:t>Internet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TCP mechanisms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655676" y="2106796"/>
            <a:ext cx="259228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Window Based Transmission</a:t>
            </a:r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1907704" y="2543853"/>
            <a:ext cx="72008" cy="10801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951820" y="4215898"/>
            <a:ext cx="237626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Reliance on Reverse Path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716016" y="1628800"/>
            <a:ext cx="2232248" cy="477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Slow start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719083" y="2815153"/>
            <a:ext cx="2232248" cy="477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Dependence on ACK’s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488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42 0.13125 C 0.01528 0.13056 0.02032 0.13056 0.025 0.12917 C 0.02969 0.12778 0.03282 0.11898 0.03681 0.11551 C 0.03872 0.10741 0.04046 0.1044 0.04566 0.09977 C 0.04809 0.08958 0.04619 0.0956 0.05296 0.08218 C 0.05747 0.07338 0.05938 0.05301 0.06181 0.04283 C 0.06389 0.02245 0.06667 -1.11111E-6 0.07066 -0.01991 C 0.07119 -0.025 0.07171 -0.04051 0.07205 -0.03542 C 0.07379 -0.00208 0.075 0.06458 0.075 0.06458 C 0.07934 0.06273 0.08421 0.06158 0.0882 0.05857 C 0.09549 0.05301 0.09966 0.04884 0.10747 0.04491 C 0.11216 0.04236 0.11719 0.0412 0.12205 0.03912 C 0.12362 0.03843 0.12657 0.03704 0.12657 0.03704 C 0.15504 0.03982 0.14636 0.03218 0.1441 0.07616 C 0.14462 0.08727 0.13924 0.10232 0.14566 0.10949 C 0.1507 0.11528 0.18195 0.10972 0.18681 0.09583 " pathEditMode="relative" ptsTypes="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MANET Characteristics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Mobility</a:t>
            </a:r>
          </a:p>
          <a:p>
            <a:r>
              <a:rPr lang="en-US" altLang="zh-CN" dirty="0" smtClean="0"/>
              <a:t>Distance</a:t>
            </a:r>
          </a:p>
          <a:p>
            <a:r>
              <a:rPr lang="en-US" altLang="zh-CN" dirty="0" smtClean="0"/>
              <a:t>Noise</a:t>
            </a:r>
          </a:p>
          <a:p>
            <a:r>
              <a:rPr lang="en-US" altLang="zh-CN" dirty="0" smtClean="0"/>
              <a:t>……</a:t>
            </a:r>
          </a:p>
        </p:txBody>
      </p:sp>
      <p:sp>
        <p:nvSpPr>
          <p:cNvPr id="4" name="椭圆 3"/>
          <p:cNvSpPr/>
          <p:nvPr/>
        </p:nvSpPr>
        <p:spPr>
          <a:xfrm>
            <a:off x="3707904" y="2204864"/>
            <a:ext cx="13681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node1</a:t>
            </a:r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4572000" y="3861048"/>
            <a:ext cx="13681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node2</a:t>
            </a:r>
            <a:endParaRPr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5924164" y="2285093"/>
            <a:ext cx="13681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node3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917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504 0.01204 C -0.11615 0.0088 -0.11164 0.00672 -0.12119 0.00024 C -0.12414 -0.00509 -0.12709 -0.01018 -0.13004 -0.0155 C -0.1349 -0.0243 -0.13195 -0.0324 -0.14167 -0.03703 C -0.14792 -0.03472 -0.15191 -0.02986 -0.15799 -0.02708 C -0.16685 -0.01805 -0.17223 -0.0125 -0.17848 0.00024 C -0.17952 0.00232 -0.18039 0.00417 -0.18143 0.00625 C -0.18247 0.00811 -0.18438 0.01204 -0.18438 0.01204 C -0.1875 0.02963 -0.1908 0.04815 -0.18299 0.06505 C -0.18073 0.07917 -0.1823 0.07107 -0.17848 0.08658 C -0.17796 0.08843 -0.17709 0.09237 -0.17709 0.09237 C -0.18091 0.11436 -0.2033 0.11621 -0.21667 0.11783 C -0.21771 0.12107 -0.21893 0.12431 -0.21962 0.12778 C -0.22084 0.13357 -0.22257 0.14538 -0.22257 0.14538 C -0.22205 0.15116 -0.22257 0.15741 -0.22119 0.16297 C -0.2191 0.17107 -0.2073 0.17246 -0.20209 0.17477 C -0.19723 0.17894 -0.19271 0.1801 -0.18733 0.18264 C -0.17414 0.18125 -0.16077 0.18056 -0.14757 0.17871 C -0.13872 0.17755 -0.13021 0.16389 -0.12257 0.15718 C -0.11928 0.14306 -0.12396 0.1588 -0.11667 0.14723 C -0.11285 0.14121 -0.10643 0.12778 -0.10643 0.12778 C -0.10452 0.1169 -0.10122 0.11737 -0.09618 0.10811 C -0.0934 0.09769 -0.09548 0.10417 -0.08871 0.09051 C -0.08767 0.08843 -0.08576 0.0845 -0.08576 0.0845 C -0.0842 0.07801 -0.07847 0.0669 -0.07847 0.0669 C -0.07343 0.04607 -0.08159 0.07778 -0.07413 0.0551 C -0.07222 0.04908 -0.07135 0.0419 -0.06961 0.03565 C -0.07847 0.03172 -0.08732 0.02755 -0.09618 0.02385 C -0.10018 0.02014 -0.10157 0.01621 -0.10504 0.01204 Z " pathEditMode="relative" ptsTypes="fffffffffffffffffffffffffffff">
                                      <p:cBhvr>
                                        <p:cTn id="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64 0.0669 C -0.08264 0.1 -0.05556 0.12685 -0.02257 0.12685 C 0.01632 0.12685 0.03038 0.09699 0.03628 0.07893 L 0.04236 0.05486 C 0.04843 0.03681 0.06336 0.00694 0.10729 0.00694 C 0.13541 0.00694 0.16736 0.0338 0.16736 0.0669 C 0.16736 0.1 0.13541 0.12685 0.10729 0.12685 C 0.06336 0.12685 0.04843 0.09699 0.04236 0.07893 L 0.03628 0.05486 C 0.03038 0.03681 0.01632 0.00694 -0.02257 0.00694 C -0.05556 0.00694 -0.08264 0.0338 -0.08264 0.0669 Z " pathEditMode="relative" rAng="0" ptsTypes="ffFffffFfff">
                                      <p:cBhvr>
                                        <p:cTn id="8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052 0.06875 C 0.13924 0.07338 0.13039 0.075 0.11806 0.07639 C 0.0724 0.09259 -0.01788 0.08379 -0.04218 0.08426 C -0.06718 0.08866 -0.05694 0.08657 -0.07309 0.09028 C -0.04878 0.09792 -0.06267 0.09606 -0.01718 0.09815 C 0.01511 0.10486 0.04879 0.10694 0.08143 0.10972 C 0.09566 0.11088 0.12396 0.11366 0.12396 0.11389 C 0.13698 0.11967 0.10973 0.13009 0.10486 0.13148 C 0.07709 0.13889 0.04775 0.13912 0.01962 0.1412 C 0.01667 0.1419 0.01372 0.14259 0.01077 0.14305 C 0.00486 0.14398 -0.00104 0.14421 -0.00694 0.14514 C -0.01441 0.14629 -0.01944 0.14907 -0.02743 0.14907 L 0.15052 0.06875 Z " pathEditMode="relative" rAng="0" ptsTypes="fffffffffffAf">
                                      <p:cBhvr>
                                        <p:cTn id="10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81" y="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ea typeface="宋体" charset="-122"/>
              </a:rPr>
              <a:t>TCP in Mobile ad hoc Network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87824" y="1844824"/>
            <a:ext cx="19442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TCP interprets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475148" y="2774449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Route failure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075548" y="2774449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congestion</a:t>
            </a:r>
            <a:endParaRPr lang="zh-CN" altLang="en-US" dirty="0"/>
          </a:p>
        </p:txBody>
      </p:sp>
      <p:sp>
        <p:nvSpPr>
          <p:cNvPr id="7" name="右箭头 6"/>
          <p:cNvSpPr/>
          <p:nvPr/>
        </p:nvSpPr>
        <p:spPr>
          <a:xfrm>
            <a:off x="2987824" y="2918465"/>
            <a:ext cx="1799692" cy="2257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475148" y="3710553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Wireless errors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5075548" y="3675983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congestion</a:t>
            </a:r>
            <a:endParaRPr lang="zh-CN" altLang="en-US" dirty="0"/>
          </a:p>
        </p:txBody>
      </p:sp>
      <p:sp>
        <p:nvSpPr>
          <p:cNvPr id="13" name="右箭头 12"/>
          <p:cNvSpPr/>
          <p:nvPr/>
        </p:nvSpPr>
        <p:spPr>
          <a:xfrm>
            <a:off x="2987824" y="3819999"/>
            <a:ext cx="1799692" cy="2257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475148" y="4718665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Delay Spike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075548" y="4718665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Not received by receiver</a:t>
            </a:r>
            <a:endParaRPr lang="zh-CN" altLang="en-US" dirty="0"/>
          </a:p>
        </p:txBody>
      </p:sp>
      <p:sp>
        <p:nvSpPr>
          <p:cNvPr id="16" name="右箭头 15"/>
          <p:cNvSpPr/>
          <p:nvPr/>
        </p:nvSpPr>
        <p:spPr>
          <a:xfrm>
            <a:off x="2987824" y="4862681"/>
            <a:ext cx="1799692" cy="2257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475148" y="5654769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 nodes to one node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5092860" y="5654769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Not Designed to handle this</a:t>
            </a:r>
            <a:endParaRPr lang="zh-CN" altLang="en-US" dirty="0"/>
          </a:p>
        </p:txBody>
      </p:sp>
      <p:sp>
        <p:nvSpPr>
          <p:cNvPr id="19" name="右箭头 18"/>
          <p:cNvSpPr/>
          <p:nvPr/>
        </p:nvSpPr>
        <p:spPr>
          <a:xfrm>
            <a:off x="2987824" y="5764215"/>
            <a:ext cx="1799692" cy="2257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9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1124744"/>
            <a:ext cx="8892480" cy="838200"/>
          </a:xfrm>
        </p:spPr>
        <p:txBody>
          <a:bodyPr/>
          <a:lstStyle/>
          <a:p>
            <a:pPr algn="l"/>
            <a:r>
              <a:rPr lang="en-US" altLang="zh-CN" sz="3600" dirty="0" smtClean="0"/>
              <a:t>Methods to Improve Performance</a:t>
            </a:r>
            <a:endParaRPr lang="zh-CN" alt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152129" y="2708920"/>
            <a:ext cx="3664786" cy="369332"/>
          </a:xfrm>
          <a:prstGeom prst="rect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Estimate </a:t>
            </a:r>
            <a:r>
              <a:rPr lang="en-US" altLang="zh-CN" dirty="0">
                <a:solidFill>
                  <a:schemeClr val="bg1"/>
                </a:solidFill>
                <a:latin typeface="Trebuchet MS" pitchFamily="32" charset="0"/>
              </a:rPr>
              <a:t>the available </a:t>
            </a:r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bandwidth</a:t>
            </a:r>
            <a:endParaRPr lang="en-US" altLang="zh-CN" dirty="0">
              <a:solidFill>
                <a:schemeClr val="bg1"/>
              </a:solidFill>
              <a:latin typeface="Trebuchet MS" pitchFamily="3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2129" y="3239453"/>
            <a:ext cx="4465005" cy="369332"/>
          </a:xfrm>
          <a:prstGeom prst="rect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Determine Route Failure &amp; Wireless Error</a:t>
            </a:r>
            <a:endParaRPr lang="en-US" altLang="zh-CN" dirty="0">
              <a:solidFill>
                <a:schemeClr val="bg1"/>
              </a:solidFill>
              <a:latin typeface="Trebuchet MS" pitchFamily="3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8990" y="3789040"/>
            <a:ext cx="2140586" cy="369332"/>
          </a:xfrm>
          <a:prstGeom prst="rect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Reduce Contention</a:t>
            </a:r>
            <a:endParaRPr lang="en-US" altLang="zh-CN" dirty="0">
              <a:solidFill>
                <a:schemeClr val="bg1"/>
              </a:solidFill>
              <a:latin typeface="Trebuchet MS" pitchFamily="32" charset="0"/>
            </a:endParaRPr>
          </a:p>
        </p:txBody>
      </p:sp>
      <p:sp>
        <p:nvSpPr>
          <p:cNvPr id="9" name="TextBox 5"/>
          <p:cNvSpPr txBox="1"/>
          <p:nvPr/>
        </p:nvSpPr>
        <p:spPr>
          <a:xfrm>
            <a:off x="1148990" y="4365104"/>
            <a:ext cx="1550424" cy="369332"/>
          </a:xfrm>
          <a:prstGeom prst="rect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/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Many more …</a:t>
            </a:r>
            <a:endParaRPr lang="en-US" altLang="zh-CN" dirty="0">
              <a:solidFill>
                <a:schemeClr val="bg1"/>
              </a:solidFill>
              <a:latin typeface="Trebuchet MS" pitchFamily="32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52128" y="2132856"/>
            <a:ext cx="2520281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TCP Variants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148990" y="4941168"/>
            <a:ext cx="2520281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Non TCP Variants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48990" y="5517232"/>
            <a:ext cx="3974229" cy="369332"/>
          </a:xfrm>
          <a:prstGeom prst="rect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zh-CN" dirty="0" smtClean="0">
                <a:solidFill>
                  <a:schemeClr val="bg1"/>
                </a:solidFill>
                <a:latin typeface="Trebuchet MS" pitchFamily="32" charset="0"/>
              </a:rPr>
              <a:t>Rate Based instead of Window Based</a:t>
            </a:r>
            <a:endParaRPr lang="en-US" altLang="zh-CN" dirty="0">
              <a:solidFill>
                <a:schemeClr val="bg1"/>
              </a:solidFill>
              <a:latin typeface="Trebuchet M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9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ATP :a Non TCP Variant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99592" y="1705998"/>
            <a:ext cx="295232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Window Based Transmission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899592" y="1729262"/>
            <a:ext cx="295232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</a:t>
            </a:r>
            <a:endParaRPr lang="zh-CN" altLang="en-US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右箭头 7"/>
          <p:cNvSpPr/>
          <p:nvPr/>
        </p:nvSpPr>
        <p:spPr>
          <a:xfrm>
            <a:off x="4001979" y="1839490"/>
            <a:ext cx="1584176" cy="10029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5607405" y="1745814"/>
            <a:ext cx="295232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Rate Based Transmission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03671" y="2204864"/>
            <a:ext cx="1582484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9600" dirty="0" smtClean="0"/>
              <a:t>?</a:t>
            </a:r>
            <a:endParaRPr lang="zh-CN" altLang="en-US" sz="19600" dirty="0"/>
          </a:p>
        </p:txBody>
      </p:sp>
      <p:sp>
        <p:nvSpPr>
          <p:cNvPr id="12" name="矩形 11"/>
          <p:cNvSpPr/>
          <p:nvPr/>
        </p:nvSpPr>
        <p:spPr>
          <a:xfrm>
            <a:off x="3317903" y="4665335"/>
            <a:ext cx="295232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Queuing </a:t>
            </a:r>
            <a:r>
              <a:rPr lang="en-US" altLang="zh-CN" dirty="0"/>
              <a:t>D</a:t>
            </a:r>
            <a:r>
              <a:rPr lang="en-US" altLang="zh-CN" dirty="0" smtClean="0"/>
              <a:t>elay and Transmission Delay recorded as a judge of the status of the network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919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  <p:bldP spid="9" grpId="0" animBg="1"/>
      <p:bldP spid="10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ATP Quick Start ¹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467544" y="2708920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1412776"/>
            <a:ext cx="4570482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S:Sender;I:Intermediate Node; R:Receiver;</a:t>
            </a:r>
          </a:p>
          <a:p>
            <a:r>
              <a:rPr lang="en-US" altLang="zh-CN" dirty="0" err="1" smtClean="0">
                <a:solidFill>
                  <a:srgbClr val="00B050"/>
                </a:solidFill>
              </a:rPr>
              <a:t>Qt</a:t>
            </a:r>
            <a:r>
              <a:rPr lang="en-US" altLang="zh-CN" dirty="0" smtClean="0">
                <a:solidFill>
                  <a:srgbClr val="00B050"/>
                </a:solidFill>
              </a:rPr>
              <a:t>: queuing time of a packet;</a:t>
            </a:r>
          </a:p>
          <a:p>
            <a:r>
              <a:rPr lang="en-US" altLang="zh-CN" dirty="0" err="1" smtClean="0">
                <a:solidFill>
                  <a:srgbClr val="00B050"/>
                </a:solidFill>
              </a:rPr>
              <a:t>Tt:Transmission</a:t>
            </a:r>
            <a:r>
              <a:rPr lang="en-US" altLang="zh-CN" dirty="0" smtClean="0">
                <a:solidFill>
                  <a:srgbClr val="00B050"/>
                </a:solidFill>
              </a:rPr>
              <a:t> delay of a packet.</a:t>
            </a:r>
          </a:p>
          <a:p>
            <a:r>
              <a:rPr lang="en-US" altLang="zh-CN" dirty="0" smtClean="0">
                <a:solidFill>
                  <a:srgbClr val="00B050"/>
                </a:solidFill>
              </a:rPr>
              <a:t>D:largest of sum of </a:t>
            </a:r>
            <a:r>
              <a:rPr lang="en-US" altLang="zh-CN" dirty="0" err="1" smtClean="0">
                <a:solidFill>
                  <a:srgbClr val="00B050"/>
                </a:solidFill>
              </a:rPr>
              <a:t>Qt</a:t>
            </a:r>
            <a:r>
              <a:rPr lang="en-US" altLang="zh-CN" dirty="0" smtClean="0">
                <a:solidFill>
                  <a:srgbClr val="00B050"/>
                </a:solidFill>
              </a:rPr>
              <a:t> and </a:t>
            </a:r>
            <a:r>
              <a:rPr lang="en-US" altLang="zh-CN" dirty="0" err="1" smtClean="0">
                <a:solidFill>
                  <a:srgbClr val="00B050"/>
                </a:solidFill>
              </a:rPr>
              <a:t>Tt</a:t>
            </a:r>
            <a:r>
              <a:rPr lang="en-US" altLang="zh-CN" dirty="0" smtClean="0">
                <a:solidFill>
                  <a:srgbClr val="00B050"/>
                </a:solidFill>
              </a:rPr>
              <a:t> of the I node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2900537" y="2708920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</a:t>
            </a:r>
            <a:endParaRPr lang="zh-CN" altLang="en-US" dirty="0"/>
          </a:p>
        </p:txBody>
      </p:sp>
      <p:sp>
        <p:nvSpPr>
          <p:cNvPr id="7" name="椭圆 6"/>
          <p:cNvSpPr/>
          <p:nvPr/>
        </p:nvSpPr>
        <p:spPr>
          <a:xfrm>
            <a:off x="5366701" y="2708920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R</a:t>
            </a:r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7774668" y="2708920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S</a:t>
            </a:r>
            <a:endParaRPr lang="zh-CN" altLang="en-US" dirty="0"/>
          </a:p>
        </p:txBody>
      </p:sp>
      <p:sp>
        <p:nvSpPr>
          <p:cNvPr id="9" name="笑脸 8"/>
          <p:cNvSpPr/>
          <p:nvPr/>
        </p:nvSpPr>
        <p:spPr>
          <a:xfrm>
            <a:off x="611560" y="3429000"/>
            <a:ext cx="576064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987824" y="3937158"/>
            <a:ext cx="35298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CN" dirty="0" smtClean="0"/>
              <a:t>D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66701" y="4306490"/>
            <a:ext cx="943463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CN" dirty="0" err="1" smtClean="0"/>
              <a:t>Avg</a:t>
            </a:r>
            <a:r>
              <a:rPr lang="en-US" altLang="zh-CN" dirty="0" smtClean="0"/>
              <a:t>(D)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圆角矩形 14"/>
              <p:cNvSpPr/>
              <p:nvPr/>
            </p:nvSpPr>
            <p:spPr>
              <a:xfrm>
                <a:off x="6948264" y="1700808"/>
                <a:ext cx="1978532" cy="100811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Compute Rate 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𝑅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𝐴𝑣𝑔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altLang="zh-CN" dirty="0" smtClean="0"/>
              </a:p>
              <a:p>
                <a:pPr algn="ctr"/>
                <a:r>
                  <a:rPr lang="en-US" altLang="zh-CN" dirty="0" err="1" smtClean="0"/>
                  <a:t>Send_rate</a:t>
                </a:r>
                <a:r>
                  <a:rPr lang="en-US" altLang="zh-CN" dirty="0" smtClean="0"/>
                  <a:t> s = R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5" name="圆角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1700808"/>
                <a:ext cx="1978532" cy="1008112"/>
              </a:xfrm>
              <a:prstGeom prst="roundRect">
                <a:avLst/>
              </a:prstGeom>
              <a:blipFill rotWithShape="1">
                <a:blip r:embed="rId3"/>
                <a:stretch>
                  <a:fillRect t="-4094" b="-105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329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53559 -1.48148E-6 " pathEditMode="relative" rAng="0" ptsTypes="AA">
                                      <p:cBhvr>
                                        <p:cTn id="6" dur="6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2.77778E-6 4.07407E-6 L 0.29566 -0.00649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74" y="-32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2.77778E-6 -3.33333E-6 L 0.2335 -0.00139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-6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ATP Normal Operation¹</a:t>
            </a:r>
            <a:endParaRPr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1408262" y="3501008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I</a:t>
            </a:r>
            <a:endParaRPr lang="zh-CN" altLang="en-US" dirty="0"/>
          </a:p>
        </p:txBody>
      </p:sp>
      <p:sp>
        <p:nvSpPr>
          <p:cNvPr id="7" name="椭圆 6"/>
          <p:cNvSpPr/>
          <p:nvPr/>
        </p:nvSpPr>
        <p:spPr>
          <a:xfrm>
            <a:off x="4067944" y="3520099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</a:t>
            </a:r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6632374" y="3573016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圆角矩形 8"/>
              <p:cNvSpPr/>
              <p:nvPr/>
            </p:nvSpPr>
            <p:spPr>
              <a:xfrm>
                <a:off x="328142" y="4581128"/>
                <a:ext cx="4243858" cy="201622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 smtClean="0"/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200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altLang="zh-CN" sz="12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CN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2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CN" sz="1200" dirty="0" smtClean="0"/>
                  <a:t> for Packet: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0" i="1" smtClean="0">
                          <a:latin typeface="Cambria Math"/>
                        </a:rPr>
                        <m:t>𝑖𝑓</m:t>
                      </m:r>
                      <m:d>
                        <m:dPr>
                          <m:ctrlPr>
                            <a:rPr lang="en-US" altLang="zh-CN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sz="1200" b="0" i="1" smtClean="0">
                              <a:latin typeface="Cambria Math"/>
                            </a:rPr>
                            <m:t>𝐴𝑣𝑔</m:t>
                          </m:r>
                          <m:d>
                            <m:dPr>
                              <m:ctrlPr>
                                <a:rPr lang="en-US" altLang="zh-CN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1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b="0" i="1" smtClean="0">
                                      <a:latin typeface="Cambria Math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zh-CN" sz="1200" b="0" i="1" smtClean="0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CN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altLang="zh-CN" sz="1200" b="0" i="1" smtClean="0">
                              <a:latin typeface="Cambria Math"/>
                            </a:rPr>
                            <m:t>𝐴𝑣𝑔</m:t>
                          </m:r>
                          <m:d>
                            <m:dPr>
                              <m:ctrlPr>
                                <a:rPr lang="en-US" altLang="zh-CN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1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b="0" i="1" smtClean="0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altLang="zh-CN" sz="1200" b="0" i="1" smtClean="0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altLang="zh-CN" sz="1200" b="0" i="1" smtClean="0">
                          <a:latin typeface="Cambria Math"/>
                        </a:rPr>
                        <m:t>&gt;</m:t>
                      </m:r>
                      <m:r>
                        <a:rPr lang="zh-CN" altLang="en-US" sz="1200" b="0" i="1" smtClean="0">
                          <a:latin typeface="Cambria Math"/>
                        </a:rPr>
                        <m:t>𝜖</m:t>
                      </m:r>
                      <m:r>
                        <a:rPr lang="en-US" altLang="zh-CN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CN" sz="12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0" i="1" smtClean="0">
                          <a:latin typeface="Cambria Math"/>
                        </a:rPr>
                        <m:t>𝐴𝑣𝑔</m:t>
                      </m:r>
                      <m:d>
                        <m:dPr>
                          <m:ctrlPr>
                            <a:rPr lang="en-US" altLang="zh-CN" sz="12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altLang="zh-CN" sz="1200" b="0" i="1" smtClean="0">
                          <a:latin typeface="Cambria Math"/>
                        </a:rPr>
                        <m:t>=</m:t>
                      </m:r>
                      <m:r>
                        <a:rPr lang="en-US" altLang="zh-CN" sz="1200" b="0" i="1" smtClean="0">
                          <a:latin typeface="Cambria Math"/>
                          <a:ea typeface="Cambria Math"/>
                        </a:rPr>
                        <m:t>∝×</m:t>
                      </m:r>
                      <m:r>
                        <a:rPr lang="en-US" altLang="zh-CN" sz="1200" b="0" i="1" smtClean="0">
                          <a:latin typeface="Cambria Math"/>
                          <a:ea typeface="Cambria Math"/>
                        </a:rPr>
                        <m:t>𝐴𝑣𝑔</m:t>
                      </m:r>
                      <m:d>
                        <m:dPr>
                          <m:ctrlPr>
                            <a:rPr lang="en-US" altLang="zh-CN" sz="12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 smtClean="0">
                                  <a:latin typeface="Cambria Math"/>
                                  <a:ea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altLang="zh-CN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altLang="zh-CN" sz="12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CN" sz="1200" b="0" i="1" smtClean="0">
                              <a:latin typeface="Cambria Math"/>
                              <a:ea typeface="Cambria Math"/>
                            </a:rPr>
                            <m:t>1−∝</m:t>
                          </m:r>
                        </m:e>
                      </m:d>
                      <m:r>
                        <a:rPr lang="en-US" altLang="zh-CN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zh-CN" sz="1200" b="0" i="1" smtClean="0">
                          <a:latin typeface="Cambria Math"/>
                          <a:ea typeface="Cambria Math"/>
                        </a:rPr>
                        <m:t>𝑐𝑢𝑟𝑟𝑒𝑛𝑡</m:t>
                      </m:r>
                      <m:d>
                        <m:dPr>
                          <m:ctrlPr>
                            <a:rPr lang="en-US" altLang="zh-CN" sz="12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 smtClean="0">
                                  <a:latin typeface="Cambria Math"/>
                                  <a:ea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zh-CN" sz="1200" b="0" dirty="0" smtClean="0">
                  <a:ea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i="1">
                          <a:latin typeface="Cambria Math"/>
                        </a:rPr>
                        <m:t>𝐴𝑣𝑔</m:t>
                      </m:r>
                      <m:d>
                        <m:dPr>
                          <m:ctrlPr>
                            <a:rPr lang="en-US" altLang="zh-CN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sz="1200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altLang="zh-CN" sz="1200" i="1">
                          <a:latin typeface="Cambria Math"/>
                        </a:rPr>
                        <m:t>=</m:t>
                      </m:r>
                      <m:r>
                        <a:rPr lang="en-US" altLang="zh-CN" sz="1200" i="1">
                          <a:latin typeface="Cambria Math"/>
                          <a:ea typeface="Cambria Math"/>
                        </a:rPr>
                        <m:t>∝×</m:t>
                      </m:r>
                      <m:r>
                        <a:rPr lang="en-US" altLang="zh-CN" sz="1200" i="1">
                          <a:latin typeface="Cambria Math"/>
                          <a:ea typeface="Cambria Math"/>
                        </a:rPr>
                        <m:t>𝐴𝑣𝑔</m:t>
                      </m:r>
                      <m:d>
                        <m:dPr>
                          <m:ctrlPr>
                            <a:rPr lang="en-US" altLang="zh-CN" sz="12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2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sz="1200" i="1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altLang="zh-CN" sz="1200" i="1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altLang="zh-CN" sz="12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CN" sz="1200" i="1">
                              <a:latin typeface="Cambria Math"/>
                              <a:ea typeface="Cambria Math"/>
                            </a:rPr>
                            <m:t>1−∝</m:t>
                          </m:r>
                        </m:e>
                      </m:d>
                      <m:r>
                        <a:rPr lang="en-US" altLang="zh-CN" sz="12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zh-CN" sz="1200" i="1">
                          <a:latin typeface="Cambria Math"/>
                          <a:ea typeface="Cambria Math"/>
                        </a:rPr>
                        <m:t>𝑐𝑢𝑟𝑟𝑒𝑛𝑡</m:t>
                      </m:r>
                      <m:d>
                        <m:dPr>
                          <m:ctrlPr>
                            <a:rPr lang="en-US" altLang="zh-CN" sz="12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2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sz="1200" i="1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zh-CN" sz="1200" dirty="0" smtClean="0"/>
              </a:p>
              <a:p>
                <a:pPr algn="ctr"/>
                <a:r>
                  <a:rPr lang="en-US" altLang="zh-CN" sz="1200" dirty="0" smtClean="0"/>
                  <a:t>If(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sz="1200" i="1">
                            <a:latin typeface="Cambria Math"/>
                          </a:rPr>
                          <m:t>𝐴𝑣𝑔</m:t>
                        </m:r>
                        <m:d>
                          <m:dPr>
                            <m:ctrlPr>
                              <a:rPr lang="en-US" altLang="zh-CN" sz="12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200" i="1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altLang="zh-CN" sz="12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  <m:r>
                          <a:rPr lang="en-US" altLang="zh-CN" sz="1200" i="1">
                            <a:latin typeface="Cambria Math"/>
                          </a:rPr>
                          <m:t>+</m:t>
                        </m:r>
                        <m:r>
                          <a:rPr lang="en-US" altLang="zh-CN" sz="1200" i="1">
                            <a:latin typeface="Cambria Math"/>
                          </a:rPr>
                          <m:t>𝐴𝑣𝑔</m:t>
                        </m:r>
                        <m:d>
                          <m:dPr>
                            <m:ctrlPr>
                              <a:rPr lang="en-US" altLang="zh-CN" sz="12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200" i="1">
                                    <a:latin typeface="Cambria Math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altLang="zh-CN" sz="12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altLang="zh-CN" sz="1200" i="1">
                        <a:latin typeface="Cambria Math"/>
                      </a:rPr>
                      <m:t>&gt;</m:t>
                    </m:r>
                    <m:r>
                      <a:rPr lang="en-US" altLang="zh-CN" sz="1200" b="0" i="1" smtClean="0">
                        <a:latin typeface="Cambria Math"/>
                      </a:rPr>
                      <m:t>𝑠𝑡𝑎𝑚𝑝𝑒𝑑</m:t>
                    </m:r>
                    <m:r>
                      <a:rPr lang="en-US" altLang="zh-CN" sz="1200" b="0" i="1" smtClean="0">
                        <a:latin typeface="Cambria Math"/>
                      </a:rPr>
                      <m:t>(</m:t>
                    </m:r>
                    <m:r>
                      <a:rPr lang="en-US" altLang="zh-CN" sz="1200" b="0" i="1" smtClean="0">
                        <a:latin typeface="Cambria Math"/>
                      </a:rPr>
                      <m:t>𝐷</m:t>
                    </m:r>
                    <m:r>
                      <a:rPr lang="en-US" altLang="zh-CN" sz="1200" b="0" i="1" smtClean="0">
                        <a:latin typeface="Cambria Math"/>
                      </a:rPr>
                      <m:t>)</m:t>
                    </m:r>
                  </m:oMath>
                </a14:m>
                <a:endParaRPr lang="en-US" altLang="zh-CN" sz="12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i="1" smtClean="0">
                          <a:latin typeface="Cambria Math"/>
                        </a:rPr>
                        <m:t>𝑠𝑡𝑎𝑚𝑝𝑒𝑑</m:t>
                      </m:r>
                      <m:d>
                        <m:dPr>
                          <m:ctrlPr>
                            <a:rPr lang="en-US" altLang="zh-CN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sz="1200" i="1">
                              <a:latin typeface="Cambria Math"/>
                            </a:rPr>
                            <m:t>𝐷</m:t>
                          </m:r>
                        </m:e>
                      </m:d>
                      <m:r>
                        <a:rPr lang="en-US" altLang="zh-CN" sz="1200" b="0" i="0" smtClean="0">
                          <a:latin typeface="Cambria Math"/>
                        </a:rPr>
                        <m:t>=</m:t>
                      </m:r>
                      <m:r>
                        <a:rPr lang="en-US" altLang="zh-CN" sz="1200" i="1">
                          <a:latin typeface="Cambria Math"/>
                        </a:rPr>
                        <m:t>𝐴𝑣𝑔</m:t>
                      </m:r>
                      <m:r>
                        <a:rPr lang="en-US" altLang="zh-CN" sz="1200" i="1">
                          <a:latin typeface="Cambria Math"/>
                        </a:rPr>
                        <m:t>(</m:t>
                      </m:r>
                      <m:r>
                        <a:rPr lang="en-US" altLang="zh-CN" sz="1200" i="1">
                          <a:latin typeface="Cambria Math"/>
                        </a:rPr>
                        <m:t>𝑄</m:t>
                      </m:r>
                      <m:r>
                        <a:rPr lang="en-US" altLang="zh-CN" sz="1200" i="1">
                          <a:latin typeface="Cambria Math"/>
                        </a:rPr>
                        <m:t>_</m:t>
                      </m:r>
                      <m:r>
                        <a:rPr lang="en-US" altLang="zh-CN" sz="1200" i="1">
                          <a:latin typeface="Cambria Math"/>
                        </a:rPr>
                        <m:t>𝑡</m:t>
                      </m:r>
                      <m:r>
                        <a:rPr lang="en-US" altLang="zh-CN" sz="1200" i="1">
                          <a:latin typeface="Cambria Math"/>
                        </a:rPr>
                        <m:t> )+</m:t>
                      </m:r>
                      <m:r>
                        <a:rPr lang="en-US" altLang="zh-CN" sz="1200" i="1">
                          <a:latin typeface="Cambria Math"/>
                        </a:rPr>
                        <m:t>𝐴𝑣𝑔</m:t>
                      </m:r>
                      <m:r>
                        <a:rPr lang="en-US" altLang="zh-CN" sz="1200" i="1">
                          <a:latin typeface="Cambria Math"/>
                        </a:rPr>
                        <m:t>(</m:t>
                      </m:r>
                      <m:r>
                        <a:rPr lang="en-US" altLang="zh-CN" sz="1200" i="1">
                          <a:latin typeface="Cambria Math"/>
                        </a:rPr>
                        <m:t>𝑇</m:t>
                      </m:r>
                      <m:r>
                        <a:rPr lang="en-US" altLang="zh-CN" sz="1200" i="1">
                          <a:latin typeface="Cambria Math"/>
                        </a:rPr>
                        <m:t>_</m:t>
                      </m:r>
                      <m:r>
                        <a:rPr lang="en-US" altLang="zh-CN" sz="1200" i="1">
                          <a:latin typeface="Cambria Math"/>
                        </a:rPr>
                        <m:t>𝑡</m:t>
                      </m:r>
                      <m:r>
                        <a:rPr lang="en-US" altLang="zh-CN" sz="1200" i="1"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altLang="zh-CN" sz="1200" dirty="0"/>
              </a:p>
            </p:txBody>
          </p:sp>
        </mc:Choice>
        <mc:Fallback xmlns="">
          <p:sp>
            <p:nvSpPr>
              <p:cNvPr id="9" name="圆角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42" y="4581128"/>
                <a:ext cx="4243858" cy="2016224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圆角矩形 9"/>
              <p:cNvSpPr/>
              <p:nvPr/>
            </p:nvSpPr>
            <p:spPr>
              <a:xfrm>
                <a:off x="2424048" y="1503875"/>
                <a:ext cx="4243858" cy="201622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0" i="1" smtClean="0">
                          <a:latin typeface="Cambria Math"/>
                        </a:rPr>
                        <m:t>𝐴𝑣𝑔</m:t>
                      </m:r>
                      <m:d>
                        <m:dPr>
                          <m:ctrlPr>
                            <a:rPr lang="en-US" altLang="zh-CN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sz="1200" b="0" i="1" smtClean="0">
                              <a:latin typeface="Cambria Math"/>
                            </a:rPr>
                            <m:t>𝐷</m:t>
                          </m:r>
                        </m:e>
                      </m:d>
                      <m:r>
                        <a:rPr lang="en-US" altLang="zh-CN" sz="1200" b="0" i="1" smtClean="0">
                          <a:latin typeface="Cambria Math"/>
                        </a:rPr>
                        <m:t>=</m:t>
                      </m:r>
                      <m:r>
                        <a:rPr lang="en-US" altLang="zh-CN" sz="1200" i="1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altLang="zh-CN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zh-CN" sz="1200" b="0" i="1" smtClean="0">
                          <a:latin typeface="Cambria Math"/>
                          <a:ea typeface="Cambria Math"/>
                        </a:rPr>
                        <m:t>𝐴𝑣𝑔</m:t>
                      </m:r>
                      <m:d>
                        <m:dPr>
                          <m:ctrlPr>
                            <a:rPr lang="en-US" altLang="zh-CN" sz="12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CN" sz="1200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d>
                      <m:r>
                        <a:rPr lang="en-US" altLang="zh-CN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altLang="zh-CN" sz="12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CN" sz="12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zh-CN" altLang="en-US" sz="12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d>
                      <m:r>
                        <a:rPr lang="en-US" altLang="zh-CN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zh-CN" sz="1200" b="0" i="1" smtClean="0">
                          <a:latin typeface="Cambria Math"/>
                          <a:ea typeface="Cambria Math"/>
                        </a:rPr>
                        <m:t>𝑐𝑢𝑟𝑟𝑒𝑛𝑡</m:t>
                      </m:r>
                      <m:d>
                        <m:dPr>
                          <m:ctrlPr>
                            <a:rPr lang="en-US" altLang="zh-CN" sz="12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CN" sz="1200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US" altLang="zh-CN" sz="1200" dirty="0" smtClean="0"/>
              </a:p>
              <a:p>
                <a:pPr algn="ctr"/>
                <a:r>
                  <a:rPr lang="en-US" altLang="zh-CN" sz="1200" dirty="0" smtClean="0"/>
                  <a:t>If(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sz="1200" i="1">
                            <a:latin typeface="Cambria Math"/>
                          </a:rPr>
                          <m:t>𝐴𝑣𝑔</m:t>
                        </m:r>
                        <m:d>
                          <m:dPr>
                            <m:ctrlPr>
                              <a:rPr lang="en-US" altLang="zh-CN" sz="12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200" i="1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altLang="zh-CN" sz="12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  <m:r>
                          <a:rPr lang="en-US" altLang="zh-CN" sz="1200" i="1">
                            <a:latin typeface="Cambria Math"/>
                          </a:rPr>
                          <m:t>+</m:t>
                        </m:r>
                        <m:r>
                          <a:rPr lang="en-US" altLang="zh-CN" sz="1200" i="1">
                            <a:latin typeface="Cambria Math"/>
                          </a:rPr>
                          <m:t>𝐴𝑣𝑔</m:t>
                        </m:r>
                        <m:d>
                          <m:dPr>
                            <m:ctrlPr>
                              <a:rPr lang="en-US" altLang="zh-CN" sz="12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200" i="1">
                                    <a:latin typeface="Cambria Math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altLang="zh-CN" sz="12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altLang="zh-CN" sz="1200" i="1">
                        <a:latin typeface="Cambria Math"/>
                      </a:rPr>
                      <m:t>&gt;</m:t>
                    </m:r>
                    <m:r>
                      <a:rPr lang="en-US" altLang="zh-CN" sz="1200" b="0" i="1" smtClean="0">
                        <a:latin typeface="Cambria Math"/>
                      </a:rPr>
                      <m:t>𝑠𝑡𝑎𝑚𝑝𝑒𝑑</m:t>
                    </m:r>
                    <m:r>
                      <a:rPr lang="en-US" altLang="zh-CN" sz="1200" b="0" i="1" smtClean="0">
                        <a:latin typeface="Cambria Math"/>
                      </a:rPr>
                      <m:t>(</m:t>
                    </m:r>
                    <m:r>
                      <a:rPr lang="en-US" altLang="zh-CN" sz="1200" b="0" i="1" smtClean="0">
                        <a:latin typeface="Cambria Math"/>
                      </a:rPr>
                      <m:t>𝐷</m:t>
                    </m:r>
                    <m:r>
                      <a:rPr lang="en-US" altLang="zh-CN" sz="1200" b="0" i="1" smtClean="0">
                        <a:latin typeface="Cambria Math"/>
                      </a:rPr>
                      <m:t>)</m:t>
                    </m:r>
                  </m:oMath>
                </a14:m>
                <a:endParaRPr lang="en-US" altLang="zh-CN" sz="12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i="1" smtClean="0">
                          <a:latin typeface="Cambria Math"/>
                        </a:rPr>
                        <m:t>𝑠𝑡𝑎𝑚𝑝𝑒𝑑</m:t>
                      </m:r>
                      <m:d>
                        <m:dPr>
                          <m:ctrlPr>
                            <a:rPr lang="en-US" altLang="zh-CN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sz="1200" i="1">
                              <a:latin typeface="Cambria Math"/>
                            </a:rPr>
                            <m:t>𝐷</m:t>
                          </m:r>
                        </m:e>
                      </m:d>
                      <m:r>
                        <a:rPr lang="en-US" altLang="zh-CN" sz="1200" b="0" i="0" smtClean="0">
                          <a:latin typeface="Cambria Math"/>
                        </a:rPr>
                        <m:t>=</m:t>
                      </m:r>
                      <m:r>
                        <a:rPr lang="en-US" altLang="zh-CN" sz="1200" i="1">
                          <a:latin typeface="Cambria Math"/>
                        </a:rPr>
                        <m:t>𝐴𝑣𝑔</m:t>
                      </m:r>
                      <m:r>
                        <a:rPr lang="en-US" altLang="zh-CN" sz="1200" i="1">
                          <a:latin typeface="Cambria Math"/>
                        </a:rPr>
                        <m:t>(</m:t>
                      </m:r>
                      <m:r>
                        <a:rPr lang="en-US" altLang="zh-CN" sz="1200" i="1">
                          <a:latin typeface="Cambria Math"/>
                        </a:rPr>
                        <m:t>𝑄</m:t>
                      </m:r>
                      <m:r>
                        <a:rPr lang="en-US" altLang="zh-CN" sz="1200" i="1">
                          <a:latin typeface="Cambria Math"/>
                        </a:rPr>
                        <m:t>_</m:t>
                      </m:r>
                      <m:r>
                        <a:rPr lang="en-US" altLang="zh-CN" sz="1200" i="1">
                          <a:latin typeface="Cambria Math"/>
                        </a:rPr>
                        <m:t>𝑡</m:t>
                      </m:r>
                      <m:r>
                        <a:rPr lang="en-US" altLang="zh-CN" sz="1200" i="1">
                          <a:latin typeface="Cambria Math"/>
                        </a:rPr>
                        <m:t> )+</m:t>
                      </m:r>
                      <m:r>
                        <a:rPr lang="en-US" altLang="zh-CN" sz="1200" i="1">
                          <a:latin typeface="Cambria Math"/>
                        </a:rPr>
                        <m:t>𝐴𝑣𝑔</m:t>
                      </m:r>
                      <m:r>
                        <a:rPr lang="en-US" altLang="zh-CN" sz="1200" i="1">
                          <a:latin typeface="Cambria Math"/>
                        </a:rPr>
                        <m:t>(</m:t>
                      </m:r>
                      <m:r>
                        <a:rPr lang="en-US" altLang="zh-CN" sz="1200" i="1">
                          <a:latin typeface="Cambria Math"/>
                        </a:rPr>
                        <m:t>𝑇</m:t>
                      </m:r>
                      <m:r>
                        <a:rPr lang="en-US" altLang="zh-CN" sz="1200" i="1">
                          <a:latin typeface="Cambria Math"/>
                        </a:rPr>
                        <m:t>_</m:t>
                      </m:r>
                      <m:r>
                        <a:rPr lang="en-US" altLang="zh-CN" sz="1200" i="1">
                          <a:latin typeface="Cambria Math"/>
                        </a:rPr>
                        <m:t>𝑡</m:t>
                      </m:r>
                      <m:r>
                        <a:rPr lang="en-US" altLang="zh-CN" sz="1200" i="1"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altLang="zh-CN" sz="1200" dirty="0" smtClean="0"/>
              </a:p>
              <a:p>
                <a:pPr algn="ctr"/>
                <a:r>
                  <a:rPr lang="en-US" altLang="zh-CN" sz="1200" dirty="0" smtClean="0"/>
                  <a:t>On epoch timer expiry</a:t>
                </a:r>
              </a:p>
              <a:p>
                <a:pPr algn="ctr"/>
                <a:r>
                  <a:rPr lang="en-US" altLang="zh-CN" sz="1200" dirty="0" smtClean="0"/>
                  <a:t>Stamp </a:t>
                </a:r>
                <a:r>
                  <a:rPr lang="en-US" altLang="zh-CN" sz="1200" dirty="0" err="1" smtClean="0"/>
                  <a:t>Avg</a:t>
                </a:r>
                <a:r>
                  <a:rPr lang="en-US" altLang="zh-CN" sz="1200" dirty="0" smtClean="0"/>
                  <a:t>(D)on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200" b="0" i="1" smtClean="0">
                            <a:latin typeface="Cambria Math"/>
                          </a:rPr>
                          <m:t>𝑝𝑎𝑐𝑘𝑒𝑡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/>
                          </a:rPr>
                          <m:t>𝑓𝑒𝑒𝑑𝑏𝑎𝑐𝑘</m:t>
                        </m:r>
                      </m:sub>
                    </m:sSub>
                  </m:oMath>
                </a14:m>
                <a:endParaRPr lang="en-US" altLang="zh-CN" sz="1200" dirty="0" smtClean="0"/>
              </a:p>
              <a:p>
                <a:pPr algn="ctr"/>
                <a:r>
                  <a:rPr lang="en-US" altLang="zh-CN" sz="1200" dirty="0" smtClean="0"/>
                  <a:t>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/>
                          </a:rPr>
                          <m:t>𝑝𝑎𝑐𝑘𝑒𝑡</m:t>
                        </m:r>
                      </m:e>
                      <m:sub>
                        <m:r>
                          <a:rPr lang="en-US" altLang="zh-CN" sz="1200" i="1">
                            <a:latin typeface="Cambria Math"/>
                          </a:rPr>
                          <m:t>𝑓𝑒𝑒𝑑𝑏𝑎𝑐𝑘</m:t>
                        </m:r>
                      </m:sub>
                    </m:sSub>
                  </m:oMath>
                </a14:m>
                <a:r>
                  <a:rPr lang="en-US" altLang="zh-CN" sz="1200" dirty="0" smtClean="0"/>
                  <a:t> to sender</a:t>
                </a:r>
                <a:endParaRPr lang="en-US" altLang="zh-CN" sz="1200" dirty="0"/>
              </a:p>
            </p:txBody>
          </p:sp>
        </mc:Choice>
        <mc:Fallback xmlns="">
          <p:sp>
            <p:nvSpPr>
              <p:cNvPr id="10" name="圆角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048" y="1503875"/>
                <a:ext cx="4243858" cy="2016224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圆角矩形 10"/>
              <p:cNvSpPr/>
              <p:nvPr/>
            </p:nvSpPr>
            <p:spPr>
              <a:xfrm>
                <a:off x="4788024" y="4365104"/>
                <a:ext cx="4032448" cy="208823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1200" i="1">
                              <a:latin typeface="Cambria Math"/>
                            </a:rPr>
                            <m:t>𝑝𝑎𝑐𝑘𝑒𝑡</m:t>
                          </m:r>
                        </m:e>
                        <m:sub>
                          <m:r>
                            <a:rPr lang="en-US" altLang="zh-CN" sz="1200" i="1">
                              <a:latin typeface="Cambria Math"/>
                            </a:rPr>
                            <m:t>𝑓𝑒𝑒𝑑𝑏𝑎𝑐𝑘</m:t>
                          </m:r>
                        </m:sub>
                      </m:sSub>
                      <m:r>
                        <a:rPr lang="en-US" altLang="zh-CN" sz="1200" b="0" i="1" smtClean="0">
                          <a:latin typeface="Cambria Math"/>
                        </a:rPr>
                        <m:t>𝑟𝑒𝑐𝑒𝑖𝑣𝑒𝑑</m:t>
                      </m:r>
                      <m:r>
                        <a:rPr lang="en-US" altLang="zh-CN" sz="1200" b="0" i="1" smtClean="0">
                          <a:latin typeface="Cambria Math"/>
                        </a:rPr>
                        <m:t> </m:t>
                      </m:r>
                      <m:r>
                        <a:rPr lang="en-US" altLang="zh-CN" sz="1200" b="0" i="1" smtClean="0">
                          <a:latin typeface="Cambria Math"/>
                        </a:rPr>
                        <m:t>𝑤𝑖𝑡h</m:t>
                      </m:r>
                      <m:r>
                        <a:rPr lang="en-US" altLang="zh-CN" sz="1200" b="0" i="1" smtClean="0">
                          <a:latin typeface="Cambria Math"/>
                        </a:rPr>
                        <m:t> </m:t>
                      </m:r>
                      <m:r>
                        <a:rPr lang="en-US" altLang="zh-CN" sz="1200" b="0" i="1" smtClean="0">
                          <a:latin typeface="Cambria Math"/>
                        </a:rPr>
                        <m:t>𝐴𝑣𝑔</m:t>
                      </m:r>
                      <m:d>
                        <m:dPr>
                          <m:ctrlPr>
                            <a:rPr lang="en-US" altLang="zh-CN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sz="1200" b="0" i="1" smtClean="0">
                              <a:latin typeface="Cambria Math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US" altLang="zh-CN" sz="1200" b="0" dirty="0" smtClean="0"/>
              </a:p>
              <a:p>
                <a:pPr algn="ctr"/>
                <a:r>
                  <a:rPr lang="en-US" altLang="zh-CN" sz="1200" dirty="0" smtClean="0"/>
                  <a:t>Compute new rate </a:t>
                </a:r>
                <a14:m>
                  <m:oMath xmlns:m="http://schemas.openxmlformats.org/officeDocument/2006/math">
                    <m:r>
                      <a:rPr lang="en-US" altLang="zh-CN" sz="1200" b="0" i="1" smtClean="0">
                        <a:latin typeface="Cambria Math"/>
                      </a:rPr>
                      <m:t>𝑅</m:t>
                    </m:r>
                    <m:r>
                      <a:rPr lang="en-US" altLang="zh-CN" sz="12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altLang="zh-CN" sz="1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1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CN" sz="1200" b="0" i="1" smtClean="0">
                            <a:latin typeface="Cambria Math"/>
                          </a:rPr>
                          <m:t>𝐴𝑣𝑔</m:t>
                        </m:r>
                        <m:r>
                          <a:rPr lang="en-US" altLang="zh-CN" sz="1200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zh-CN" sz="1200" b="0" i="1" smtClean="0">
                            <a:latin typeface="Cambria Math"/>
                          </a:rPr>
                          <m:t>𝐷</m:t>
                        </m:r>
                        <m:r>
                          <a:rPr lang="en-US" altLang="zh-CN" sz="12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altLang="zh-CN" sz="1200" dirty="0" smtClean="0"/>
              </a:p>
              <a:p>
                <a:pPr algn="ctr"/>
                <a:r>
                  <a:rPr lang="en-US" altLang="zh-CN" sz="1200" dirty="0" smtClean="0"/>
                  <a:t>If </a:t>
                </a:r>
                <a:r>
                  <a:rPr lang="en-US" altLang="zh-CN" sz="1200" dirty="0" err="1" smtClean="0"/>
                  <a:t>send_rate</a:t>
                </a:r>
                <a:r>
                  <a:rPr lang="en-US" altLang="zh-CN" sz="12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sz="1200" b="0" i="1" smtClean="0">
                        <a:latin typeface="Cambria Math"/>
                      </a:rPr>
                      <m:t>𝑠</m:t>
                    </m:r>
                    <m:r>
                      <a:rPr lang="en-US" altLang="zh-CN" sz="1200" b="0" i="1" smtClean="0">
                        <a:latin typeface="Cambria Math"/>
                      </a:rPr>
                      <m:t>&lt;</m:t>
                    </m:r>
                    <m:r>
                      <a:rPr lang="en-US" altLang="zh-CN" sz="1200" b="0" i="1" smtClean="0">
                        <a:latin typeface="Cambria Math"/>
                      </a:rPr>
                      <m:t>𝑅</m:t>
                    </m:r>
                    <m:r>
                      <a:rPr lang="en-US" altLang="zh-CN" sz="1200" b="0" i="1" smtClean="0">
                        <a:latin typeface="Cambria Math"/>
                      </a:rPr>
                      <m:t> −∅∗</m:t>
                    </m:r>
                    <m:r>
                      <a:rPr lang="en-US" altLang="zh-CN" sz="1200" b="0" i="1" smtClean="0">
                        <a:latin typeface="Cambria Math"/>
                        <a:ea typeface="Cambria Math"/>
                      </a:rPr>
                      <m:t>𝑆</m:t>
                    </m:r>
                    <m:r>
                      <a:rPr lang="en-US" altLang="zh-CN" sz="12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altLang="zh-CN" sz="1200" b="0" dirty="0" smtClean="0">
                  <a:ea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0" i="1" smtClean="0">
                          <a:latin typeface="Cambria Math"/>
                        </a:rPr>
                        <m:t>𝑠</m:t>
                      </m:r>
                      <m:r>
                        <a:rPr lang="en-US" altLang="zh-CN" sz="1200" b="0" i="1" smtClean="0">
                          <a:latin typeface="Cambria Math"/>
                        </a:rPr>
                        <m:t>=</m:t>
                      </m:r>
                      <m:r>
                        <a:rPr lang="en-US" altLang="zh-CN" sz="1200" b="0" i="1" smtClean="0">
                          <a:latin typeface="Cambria Math"/>
                        </a:rPr>
                        <m:t>𝑠</m:t>
                      </m:r>
                      <m:r>
                        <a:rPr lang="en-US" altLang="zh-CN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altLang="zh-CN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CN" sz="12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altLang="zh-CN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zh-CN" sz="1200" b="0" i="1" smtClean="0"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en-US" altLang="zh-CN" sz="1200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altLang="zh-CN" sz="1200" dirty="0" smtClean="0"/>
              </a:p>
              <a:p>
                <a:pPr algn="ctr"/>
                <a:r>
                  <a:rPr lang="en-US" altLang="zh-CN" sz="1200" dirty="0" smtClean="0"/>
                  <a:t>Else if s&gt;R</a:t>
                </a:r>
              </a:p>
              <a:p>
                <a:pPr algn="ctr"/>
                <a:r>
                  <a:rPr lang="en-US" altLang="zh-CN" sz="1200" dirty="0"/>
                  <a:t>s</a:t>
                </a:r>
                <a:r>
                  <a:rPr lang="en-US" altLang="zh-CN" sz="1200" dirty="0" smtClean="0"/>
                  <a:t> =R</a:t>
                </a:r>
              </a:p>
              <a:p>
                <a:pPr algn="ctr"/>
                <a:r>
                  <a:rPr lang="en-US" altLang="zh-CN" sz="1200" dirty="0" smtClean="0"/>
                  <a:t>else s=s</a:t>
                </a:r>
              </a:p>
              <a:p>
                <a:pPr algn="ctr"/>
                <a:r>
                  <a:rPr lang="en-US" altLang="zh-CN" sz="1200" dirty="0" err="1" smtClean="0"/>
                  <a:t>Start_epoch_timer</a:t>
                </a:r>
                <a:r>
                  <a:rPr lang="en-US" altLang="zh-CN" sz="1200" dirty="0" smtClean="0"/>
                  <a:t>()</a:t>
                </a:r>
              </a:p>
              <a:p>
                <a:pPr algn="ctr"/>
                <a:r>
                  <a:rPr lang="en-US" altLang="zh-CN" sz="1200" dirty="0" err="1" smtClean="0"/>
                  <a:t>Send_packet</a:t>
                </a:r>
                <a:r>
                  <a:rPr lang="en-US" altLang="zh-CN" sz="1200" dirty="0" smtClean="0"/>
                  <a:t>()</a:t>
                </a:r>
                <a:endParaRPr lang="zh-CN" altLang="en-US" sz="1200" dirty="0"/>
              </a:p>
            </p:txBody>
          </p:sp>
        </mc:Choice>
        <mc:Fallback xmlns="">
          <p:sp>
            <p:nvSpPr>
              <p:cNvPr id="11" name="圆角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365104"/>
                <a:ext cx="4032448" cy="2088232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128342" y="3712386"/>
            <a:ext cx="35298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CN" dirty="0" smtClean="0"/>
              <a:t>D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17327" y="3712386"/>
            <a:ext cx="943463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CN" dirty="0" err="1" smtClean="0"/>
              <a:t>Avg</a:t>
            </a:r>
            <a:r>
              <a:rPr lang="en-US" altLang="zh-CN" dirty="0" smtClean="0"/>
              <a:t>(D)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096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4.72222E-6 4.07407E-6 L 0.16545 4.07407E-6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0.11059 -0.00533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21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沉稳">
  <a:themeElements>
    <a:clrScheme name="沉稳">
      <a:dk1>
        <a:sysClr val="windowText" lastClr="000000"/>
      </a:dk1>
      <a:lt1>
        <a:sysClr val="window" lastClr="CCE8C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沉稳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沉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349</TotalTime>
  <Words>625</Words>
  <Application>Microsoft Office PowerPoint</Application>
  <PresentationFormat>全屏显示(4:3)</PresentationFormat>
  <Paragraphs>121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沉稳</vt:lpstr>
      <vt:lpstr> A Transport Protocol for Mobile Ad Hoc Network </vt:lpstr>
      <vt:lpstr>TCP a Brief Review</vt:lpstr>
      <vt:lpstr>TCP mechanisms</vt:lpstr>
      <vt:lpstr>MANET Characteristics</vt:lpstr>
      <vt:lpstr>TCP in Mobile ad hoc Network</vt:lpstr>
      <vt:lpstr>Methods to Improve Performance</vt:lpstr>
      <vt:lpstr>ATP :a Non TCP Variant</vt:lpstr>
      <vt:lpstr>ATP Quick Start ¹</vt:lpstr>
      <vt:lpstr>ATP Normal Operation¹</vt:lpstr>
      <vt:lpstr>Shortcomings of ATP</vt:lpstr>
      <vt:lpstr>MATP</vt:lpstr>
      <vt:lpstr>Simulations</vt:lpstr>
      <vt:lpstr>Mobility Models</vt:lpstr>
      <vt:lpstr>References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Transport Protocol for Mobile Ad Hoc Network</dc:title>
  <dc:creator>Buccano</dc:creator>
  <cp:lastModifiedBy>Buccano</cp:lastModifiedBy>
  <cp:revision>35</cp:revision>
  <dcterms:created xsi:type="dcterms:W3CDTF">2013-06-03T13:38:40Z</dcterms:created>
  <dcterms:modified xsi:type="dcterms:W3CDTF">2013-06-03T23:34:24Z</dcterms:modified>
</cp:coreProperties>
</file>