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60" r:id="rId4"/>
    <p:sldId id="262" r:id="rId5"/>
    <p:sldId id="261" r:id="rId6"/>
    <p:sldId id="276" r:id="rId7"/>
    <p:sldId id="263" r:id="rId8"/>
    <p:sldId id="264" r:id="rId9"/>
    <p:sldId id="265" r:id="rId10"/>
    <p:sldId id="266" r:id="rId11"/>
    <p:sldId id="267" r:id="rId12"/>
    <p:sldId id="268" r:id="rId13"/>
    <p:sldId id="277" r:id="rId14"/>
    <p:sldId id="269" r:id="rId15"/>
    <p:sldId id="270" r:id="rId16"/>
    <p:sldId id="271" r:id="rId17"/>
    <p:sldId id="272" r:id="rId18"/>
    <p:sldId id="273"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386DDA7A-2558-4CE1-8D0D-DA675665F071}">
          <p14:sldIdLst>
            <p14:sldId id="257"/>
            <p14:sldId id="258"/>
            <p14:sldId id="260"/>
            <p14:sldId id="262"/>
            <p14:sldId id="261"/>
            <p14:sldId id="276"/>
            <p14:sldId id="263"/>
            <p14:sldId id="264"/>
            <p14:sldId id="265"/>
            <p14:sldId id="266"/>
            <p14:sldId id="267"/>
            <p14:sldId id="268"/>
            <p14:sldId id="277"/>
          </p14:sldIdLst>
        </p14:section>
        <p14:section name="无标题节" id="{7F102432-C6D2-4805-8CBD-17A247B777C0}">
          <p14:sldIdLst>
            <p14:sldId id="269"/>
            <p14:sldId id="270"/>
            <p14:sldId id="271"/>
            <p14:sldId id="272"/>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3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F1B0D8-023E-4856-9316-6889C87121FA}" type="datetimeFigureOut">
              <a:rPr lang="zh-CN" altLang="en-US" smtClean="0"/>
              <a:t>2013/6/4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571597-3B5F-4D87-93BF-F29F5609A1E5}" type="slidenum">
              <a:rPr lang="zh-CN" altLang="en-US" smtClean="0"/>
              <a:t>‹#›</a:t>
            </a:fld>
            <a:endParaRPr lang="zh-CN" altLang="en-US"/>
          </a:p>
        </p:txBody>
      </p:sp>
    </p:spTree>
    <p:extLst>
      <p:ext uri="{BB962C8B-B14F-4D97-AF65-F5344CB8AC3E}">
        <p14:creationId xmlns:p14="http://schemas.microsoft.com/office/powerpoint/2010/main" val="3377004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CN"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10</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After a series</a:t>
            </a:r>
            <a:r>
              <a:rPr lang="en-US" altLang="zh-CN" baseline="0" dirty="0" smtClean="0">
                <a:latin typeface="Arial" pitchFamily="34" charset="0"/>
              </a:rPr>
              <a:t> of complicated proof, we got this result.</a:t>
            </a:r>
            <a:endParaRPr lang="zh-CN" altLang="zh-CN"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11</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The previous</a:t>
            </a:r>
            <a:r>
              <a:rPr lang="en-US" altLang="zh-CN" baseline="0" dirty="0" smtClean="0">
                <a:latin typeface="Arial" pitchFamily="34" charset="0"/>
              </a:rPr>
              <a:t> model is practical to some extent, but actually it does not take cluster into consideration. So two improvement can be made, the modification from I.I.D to correlated mobility and the cluster scalability.</a:t>
            </a:r>
            <a:endParaRPr lang="zh-CN" altLang="zh-CN"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12</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First let’s talk about the correlated mobility</a:t>
            </a:r>
            <a:r>
              <a:rPr lang="en-US" altLang="zh-CN" baseline="0" dirty="0" smtClean="0">
                <a:latin typeface="Arial" pitchFamily="34" charset="0"/>
              </a:rPr>
              <a:t> model. This model is based on an assumption, that is, members in the same always stay closer and to some extent, move in the same way, while members in different clusters stay further and move differently. So the model here takes this into consideration and separate the movement into two steps, the movement of the home point, which is the center of the cluster and the relative movement of the cluster member.</a:t>
            </a:r>
            <a:endParaRPr lang="zh-CN" altLang="zh-CN"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13</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This picture shows the correlated mobility model</a:t>
            </a:r>
            <a:endParaRPr lang="zh-CN" altLang="zh-CN"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14</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For cluster</a:t>
            </a:r>
            <a:r>
              <a:rPr lang="en-US" altLang="zh-CN" baseline="0" dirty="0" smtClean="0">
                <a:latin typeface="Arial" pitchFamily="34" charset="0"/>
              </a:rPr>
              <a:t> scalability, we bring in some additional parameters. We call β the cluster radius exponent and γ the cluster exponent. </a:t>
            </a:r>
            <a:endParaRPr lang="zh-CN" altLang="zh-CN"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15</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With the parameter α and β</a:t>
            </a:r>
            <a:r>
              <a:rPr lang="en-US" altLang="zh-CN" baseline="0" dirty="0" smtClean="0">
                <a:latin typeface="Arial" pitchFamily="34" charset="0"/>
              </a:rPr>
              <a:t>, we can classify the network state into three categories.</a:t>
            </a:r>
            <a:endParaRPr lang="zh-CN" altLang="zh-CN"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16</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The cluster</a:t>
            </a:r>
            <a:r>
              <a:rPr lang="en-US" altLang="zh-CN" baseline="0" dirty="0" smtClean="0">
                <a:latin typeface="Arial" pitchFamily="34" charset="0"/>
              </a:rPr>
              <a:t> state transition is shown in this picture.</a:t>
            </a:r>
            <a:endParaRPr lang="zh-CN" altLang="zh-CN"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17</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After another series</a:t>
            </a:r>
            <a:r>
              <a:rPr lang="en-US" altLang="zh-CN" baseline="0" dirty="0" smtClean="0">
                <a:latin typeface="Arial" pitchFamily="34" charset="0"/>
              </a:rPr>
              <a:t> of complicated proof, the critical transmission range for cluster sparse state is this, and for the other two cases, the result is still under processing and here I can just put a question mark.</a:t>
            </a:r>
            <a:endParaRPr lang="zh-CN" altLang="zh-CN"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18</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2</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An infrastructure</a:t>
            </a:r>
            <a:r>
              <a:rPr lang="en-US" altLang="zh-CN" baseline="0" dirty="0" smtClean="0">
                <a:latin typeface="Arial" pitchFamily="34" charset="0"/>
              </a:rPr>
              <a:t>-based network has a structure like this. It has base stations connected by wired lines and mobile nodes which connect to the network through wireless connections.</a:t>
            </a:r>
            <a:endParaRPr lang="zh-CN" altLang="zh-CN"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3</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When analyzing the network theoretically, we usually use graph to represent the network, like this picture. The white</a:t>
            </a:r>
            <a:r>
              <a:rPr lang="en-US" altLang="zh-CN" baseline="0" dirty="0" smtClean="0">
                <a:latin typeface="Arial" pitchFamily="34" charset="0"/>
              </a:rPr>
              <a:t> nodes are cluster members, just like the mobile nodes in the previous picture. And the black nodes are cluster heads, just as the base stations. Each cluster head has a transmission range, which is a circle with radius r centered at the head.</a:t>
            </a:r>
            <a:endParaRPr lang="zh-CN" altLang="zh-CN"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4</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First I will introduce</a:t>
            </a:r>
            <a:r>
              <a:rPr lang="en-US" altLang="zh-CN" baseline="0" dirty="0" smtClean="0">
                <a:latin typeface="Arial" pitchFamily="34" charset="0"/>
              </a:rPr>
              <a:t> the mobility model used here. There are two frequently used models, the random walk model and the I.I.D model. Here we use the I.I.D model. The model is described as follows. And the region here is usually assumed to be a unit square.</a:t>
            </a:r>
            <a:endParaRPr lang="zh-CN" altLang="zh-CN"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5</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Here I would like to give some explanation</a:t>
            </a:r>
            <a:r>
              <a:rPr lang="en-US" altLang="zh-CN" baseline="0" dirty="0" smtClean="0">
                <a:latin typeface="Arial" pitchFamily="34" charset="0"/>
              </a:rPr>
              <a:t> on the concept k-hop. In network analysis, time is usually divided into slots, and so does data transmission. For a mobile node, if it can reach the transmission range of a head, then we say it is connected to the network. And if all the nodes in the network is connected, the network is fully connected.</a:t>
            </a:r>
            <a:endParaRPr lang="zh-CN" altLang="zh-CN"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6</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Here I</a:t>
            </a:r>
            <a:r>
              <a:rPr lang="en-US" altLang="zh-CN" baseline="0" dirty="0" smtClean="0">
                <a:latin typeface="Arial" pitchFamily="34" charset="0"/>
              </a:rPr>
              <a:t> give an illustration of connection. Under the I.I.D model, assume the trace of node 1 is depicted as the blue lines and the trace of node 2 is the yellow lines. We see at time slot 1 and 3, node 1 is in the transmission range of head IV and head III, respectively, but node 2 is not in the transmission range of any heads. So if k=4, node 1 is connected while node 2 is disconnected. Obviously, at time slot 2 and 4, node 1 is not within the transmission range of any heads, so why do we still define node 1 a connected node? This has something to do with the transmission scheme.</a:t>
            </a:r>
            <a:endParaRPr lang="zh-CN" altLang="zh-CN"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7</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In the data</a:t>
            </a:r>
            <a:r>
              <a:rPr lang="en-US" altLang="zh-CN" baseline="0" dirty="0" smtClean="0">
                <a:latin typeface="Arial" pitchFamily="34" charset="0"/>
              </a:rPr>
              <a:t> transmission process, the node will send the packet as soon as it reaches a head. During 1 period (k-slots), only one packet will be sent. So if the node can reach a node within k time slots, the data will be sent successfully and if not, the transmission is failed. We see in the picture that the first packet is failed because the node does not reach any head during k time slots. And the second packet reaches the destination after k-2 slots, so we say the node is connected.</a:t>
            </a:r>
            <a:endParaRPr lang="zh-CN" altLang="zh-CN"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8</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The network</a:t>
            </a:r>
            <a:r>
              <a:rPr lang="en-US" altLang="zh-CN" baseline="0" dirty="0" smtClean="0">
                <a:latin typeface="Arial" pitchFamily="34" charset="0"/>
              </a:rPr>
              <a:t> deployment is described as follows. The cluster heads are static, since they serve as the base stations. An edge is added to the graph if a node is connected.</a:t>
            </a:r>
            <a:endParaRPr lang="zh-CN" altLang="zh-CN"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fld id="{DF0466DD-A1C1-45C6-866D-29793FD1AFC1}" type="slidenum">
              <a:rPr lang="en-US" altLang="zh-CN">
                <a:solidFill>
                  <a:srgbClr val="0000FF"/>
                </a:solidFill>
                <a:latin typeface="Arial" pitchFamily="34" charset="0"/>
              </a:rPr>
              <a:pPr eaLnBrk="1" hangingPunct="1"/>
              <a:t>9</a:t>
            </a:fld>
            <a:endParaRPr lang="en-US" altLang="zh-CN">
              <a:solidFill>
                <a:srgbClr val="0000FF"/>
              </a:solidFill>
              <a:latin typeface="Arial"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Arial" pitchFamily="34" charset="0"/>
              </a:rPr>
              <a:t>The</a:t>
            </a:r>
            <a:r>
              <a:rPr lang="en-US" altLang="zh-CN" baseline="0" dirty="0" smtClean="0">
                <a:latin typeface="Arial" pitchFamily="34" charset="0"/>
              </a:rPr>
              <a:t> critical transmission range for a mobile k-hop network is defined as follows. This definition is what we call asymptotic connectivity. That is to say, we consider large-scale network and let the number of nodes goes to infinity, then we calculate the probability of full connectivity. Intuitively, when r is larger, the probability for full connectivity is greater. </a:t>
            </a:r>
            <a:endParaRPr lang="zh-CN" altLang="zh-CN"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376005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480776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41313"/>
            <a:ext cx="2057400" cy="5784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41313"/>
            <a:ext cx="6019800" cy="578485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571123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287463" y="341313"/>
            <a:ext cx="6913562" cy="4206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781285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1287463" y="341313"/>
            <a:ext cx="6913562" cy="4206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5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938588"/>
            <a:ext cx="4038600" cy="21875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881650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341313"/>
            <a:ext cx="8229600" cy="5784850"/>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901600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1287463" y="341313"/>
            <a:ext cx="6913562" cy="420687"/>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457200" y="1600200"/>
            <a:ext cx="4038600" cy="2185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5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57200" y="3938588"/>
            <a:ext cx="4038600" cy="21875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4648200" y="3938588"/>
            <a:ext cx="4038600" cy="21875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22881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567058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918955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529871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815576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383987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278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827209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44993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143000"/>
            <a:ext cx="9144000" cy="4791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fontAlgn="base" hangingPunct="0">
              <a:spcBef>
                <a:spcPct val="0"/>
              </a:spcBef>
              <a:spcAft>
                <a:spcPct val="0"/>
              </a:spcAft>
            </a:pPr>
            <a:endParaRPr lang="en-US" altLang="zh-CN" sz="2400">
              <a:solidFill>
                <a:srgbClr val="000000"/>
              </a:solidFill>
              <a:latin typeface="Officina Sans ITC TT"/>
            </a:endParaRPr>
          </a:p>
          <a:p>
            <a:pPr algn="ctr" eaLnBrk="0" fontAlgn="base" hangingPunct="0">
              <a:spcBef>
                <a:spcPct val="0"/>
              </a:spcBef>
              <a:spcAft>
                <a:spcPct val="0"/>
              </a:spcAft>
            </a:pPr>
            <a:endParaRPr lang="en-US" altLang="zh-CN" sz="2400">
              <a:solidFill>
                <a:srgbClr val="000000"/>
              </a:solidFill>
              <a:latin typeface="Officina Sans ITC TT"/>
            </a:endParaRPr>
          </a:p>
          <a:p>
            <a:pPr algn="ctr" eaLnBrk="0" fontAlgn="base" hangingPunct="0">
              <a:spcBef>
                <a:spcPct val="0"/>
              </a:spcBef>
              <a:spcAft>
                <a:spcPct val="0"/>
              </a:spcAft>
            </a:pPr>
            <a:endParaRPr lang="en-US" altLang="zh-CN" sz="2400">
              <a:solidFill>
                <a:srgbClr val="000000"/>
              </a:solidFill>
              <a:latin typeface="Officina Sans ITC TT"/>
            </a:endParaRPr>
          </a:p>
        </p:txBody>
      </p:sp>
      <p:sp>
        <p:nvSpPr>
          <p:cNvPr id="1027" name="Rectangle 3"/>
          <p:cNvSpPr>
            <a:spLocks noGrp="1" noChangeArrowheads="1"/>
          </p:cNvSpPr>
          <p:nvPr>
            <p:ph type="title"/>
          </p:nvPr>
        </p:nvSpPr>
        <p:spPr bwMode="auto">
          <a:xfrm>
            <a:off x="1287463" y="341313"/>
            <a:ext cx="6913562"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altLang="zh-CN" smtClean="0"/>
              <a:t>Title One</a:t>
            </a:r>
          </a:p>
        </p:txBody>
      </p:sp>
      <p:sp>
        <p:nvSpPr>
          <p:cNvPr id="1028" name="Text Box 4"/>
          <p:cNvSpPr txBox="1">
            <a:spLocks noChangeArrowheads="1"/>
          </p:cNvSpPr>
          <p:nvPr/>
        </p:nvSpPr>
        <p:spPr bwMode="auto">
          <a:xfrm>
            <a:off x="1730375" y="6278563"/>
            <a:ext cx="5048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fontAlgn="base">
              <a:spcBef>
                <a:spcPct val="0"/>
              </a:spcBef>
              <a:spcAft>
                <a:spcPct val="0"/>
              </a:spcAft>
              <a:defRPr/>
            </a:pPr>
            <a:r>
              <a:rPr lang="en-US" altLang="zh-CN" sz="1600" b="1" i="1" smtClean="0">
                <a:solidFill>
                  <a:srgbClr val="3333CC"/>
                </a:solidFill>
                <a:latin typeface="Arial" pitchFamily="34" charset="0"/>
              </a:rPr>
              <a:t>Institute of Refrigeration and Cryogenics</a:t>
            </a:r>
          </a:p>
        </p:txBody>
      </p:sp>
      <p:pic>
        <p:nvPicPr>
          <p:cNvPr id="1029" name="Picture 5" descr="1"/>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5853113" y="6313488"/>
            <a:ext cx="2544762" cy="263525"/>
          </a:xfrm>
          <a:prstGeom prst="rect">
            <a:avLst/>
          </a:prstGeom>
          <a:solidFill>
            <a:schemeClr val="accent1">
              <a:alpha val="18823"/>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30" name="Line 6"/>
          <p:cNvSpPr>
            <a:spLocks noChangeShapeType="1"/>
          </p:cNvSpPr>
          <p:nvPr userDrawn="1"/>
        </p:nvSpPr>
        <p:spPr bwMode="auto">
          <a:xfrm>
            <a:off x="0" y="6096000"/>
            <a:ext cx="91440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latin typeface="Verdana" pitchFamily="34" charset="0"/>
            </a:endParaRPr>
          </a:p>
        </p:txBody>
      </p:sp>
      <p:pic>
        <p:nvPicPr>
          <p:cNvPr id="1031" name="Picture 7" descr="SJTU1"/>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420100" y="61341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8261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rtl="0" eaLnBrk="0" fontAlgn="base" hangingPunct="0">
        <a:spcBef>
          <a:spcPct val="0"/>
        </a:spcBef>
        <a:spcAft>
          <a:spcPct val="0"/>
        </a:spcAft>
        <a:defRPr b="1">
          <a:solidFill>
            <a:schemeClr val="tx2"/>
          </a:solidFill>
          <a:latin typeface="+mj-lt"/>
          <a:ea typeface="+mj-ea"/>
          <a:cs typeface="+mj-cs"/>
        </a:defRPr>
      </a:lvl1pPr>
      <a:lvl2pPr algn="l" rtl="0" eaLnBrk="0" fontAlgn="base" hangingPunct="0">
        <a:spcBef>
          <a:spcPct val="0"/>
        </a:spcBef>
        <a:spcAft>
          <a:spcPct val="0"/>
        </a:spcAft>
        <a:defRPr b="1">
          <a:solidFill>
            <a:schemeClr val="tx2"/>
          </a:solidFill>
          <a:latin typeface="Arial" charset="0"/>
          <a:ea typeface="宋体" charset="-122"/>
        </a:defRPr>
      </a:lvl2pPr>
      <a:lvl3pPr algn="l" rtl="0" eaLnBrk="0" fontAlgn="base" hangingPunct="0">
        <a:spcBef>
          <a:spcPct val="0"/>
        </a:spcBef>
        <a:spcAft>
          <a:spcPct val="0"/>
        </a:spcAft>
        <a:defRPr b="1">
          <a:solidFill>
            <a:schemeClr val="tx2"/>
          </a:solidFill>
          <a:latin typeface="Arial" charset="0"/>
          <a:ea typeface="宋体" charset="-122"/>
        </a:defRPr>
      </a:lvl3pPr>
      <a:lvl4pPr algn="l" rtl="0" eaLnBrk="0" fontAlgn="base" hangingPunct="0">
        <a:spcBef>
          <a:spcPct val="0"/>
        </a:spcBef>
        <a:spcAft>
          <a:spcPct val="0"/>
        </a:spcAft>
        <a:defRPr b="1">
          <a:solidFill>
            <a:schemeClr val="tx2"/>
          </a:solidFill>
          <a:latin typeface="Arial" charset="0"/>
          <a:ea typeface="宋体" charset="-122"/>
        </a:defRPr>
      </a:lvl4pPr>
      <a:lvl5pPr algn="l" rtl="0" eaLnBrk="0" fontAlgn="base" hangingPunct="0">
        <a:spcBef>
          <a:spcPct val="0"/>
        </a:spcBef>
        <a:spcAft>
          <a:spcPct val="0"/>
        </a:spcAft>
        <a:defRPr b="1">
          <a:solidFill>
            <a:schemeClr val="tx2"/>
          </a:solidFill>
          <a:latin typeface="Arial" charset="0"/>
          <a:ea typeface="宋体" charset="-122"/>
        </a:defRPr>
      </a:lvl5pPr>
      <a:lvl6pPr marL="457200" algn="l" rtl="0" fontAlgn="base">
        <a:spcBef>
          <a:spcPct val="0"/>
        </a:spcBef>
        <a:spcAft>
          <a:spcPct val="0"/>
        </a:spcAft>
        <a:defRPr b="1">
          <a:solidFill>
            <a:schemeClr val="tx2"/>
          </a:solidFill>
          <a:latin typeface="Arial" charset="0"/>
          <a:ea typeface="宋体" charset="-122"/>
        </a:defRPr>
      </a:lvl6pPr>
      <a:lvl7pPr marL="914400" algn="l" rtl="0" fontAlgn="base">
        <a:spcBef>
          <a:spcPct val="0"/>
        </a:spcBef>
        <a:spcAft>
          <a:spcPct val="0"/>
        </a:spcAft>
        <a:defRPr b="1">
          <a:solidFill>
            <a:schemeClr val="tx2"/>
          </a:solidFill>
          <a:latin typeface="Arial" charset="0"/>
          <a:ea typeface="宋体" charset="-122"/>
        </a:defRPr>
      </a:lvl7pPr>
      <a:lvl8pPr marL="1371600" algn="l" rtl="0" fontAlgn="base">
        <a:spcBef>
          <a:spcPct val="0"/>
        </a:spcBef>
        <a:spcAft>
          <a:spcPct val="0"/>
        </a:spcAft>
        <a:defRPr b="1">
          <a:solidFill>
            <a:schemeClr val="tx2"/>
          </a:solidFill>
          <a:latin typeface="Arial" charset="0"/>
          <a:ea typeface="宋体" charset="-122"/>
        </a:defRPr>
      </a:lvl8pPr>
      <a:lvl9pPr marL="1828800" algn="l" rtl="0" fontAlgn="base">
        <a:spcBef>
          <a:spcPct val="0"/>
        </a:spcBef>
        <a:spcAft>
          <a:spcPct val="0"/>
        </a:spcAft>
        <a:defRPr b="1">
          <a:solidFill>
            <a:schemeClr val="tx2"/>
          </a:solidFill>
          <a:latin typeface="Arial" charset="0"/>
          <a:ea typeface="宋体" charset="-122"/>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742950" indent="-285750" algn="l" rtl="0" eaLnBrk="0" fontAlgn="base" hangingPunct="0">
        <a:spcBef>
          <a:spcPct val="20000"/>
        </a:spcBef>
        <a:spcAft>
          <a:spcPct val="0"/>
        </a:spcAft>
        <a:defRPr sz="2400">
          <a:solidFill>
            <a:schemeClr val="tx1"/>
          </a:solidFill>
          <a:latin typeface="+mn-lt"/>
          <a:ea typeface="+mn-ea"/>
        </a:defRPr>
      </a:lvl2pPr>
      <a:lvl3pPr marL="1143000" indent="-228600" algn="l" rtl="0" eaLnBrk="0" fontAlgn="base" hangingPunct="0">
        <a:spcBef>
          <a:spcPct val="20000"/>
        </a:spcBef>
        <a:spcAft>
          <a:spcPct val="0"/>
        </a:spcAft>
        <a:defRPr sz="2400">
          <a:solidFill>
            <a:schemeClr val="tx1"/>
          </a:solidFill>
          <a:latin typeface="+mn-lt"/>
          <a:ea typeface="+mn-ea"/>
        </a:defRPr>
      </a:lvl3pPr>
      <a:lvl4pPr marL="1600200" indent="-228600" algn="l" rtl="0" eaLnBrk="0" fontAlgn="base" hangingPunct="0">
        <a:spcBef>
          <a:spcPct val="20000"/>
        </a:spcBef>
        <a:spcAft>
          <a:spcPct val="0"/>
        </a:spcAft>
        <a:defRPr sz="2400">
          <a:solidFill>
            <a:schemeClr val="tx1"/>
          </a:solidFill>
          <a:latin typeface="+mn-lt"/>
          <a:ea typeface="+mn-ea"/>
        </a:defRPr>
      </a:lvl4pPr>
      <a:lvl5pPr marL="2057400" indent="-228600" algn="l" rtl="0" eaLnBrk="0" fontAlgn="base" hangingPunct="0">
        <a:spcBef>
          <a:spcPct val="20000"/>
        </a:spcBef>
        <a:spcAft>
          <a:spcPct val="0"/>
        </a:spcAft>
        <a:defRPr sz="2400">
          <a:solidFill>
            <a:schemeClr val="tx1"/>
          </a:solidFill>
          <a:latin typeface="+mn-lt"/>
          <a:ea typeface="+mn-ea"/>
        </a:defRPr>
      </a:lvl5pPr>
      <a:lvl6pPr marL="2514600" indent="-228600" algn="l" rtl="0" fontAlgn="base">
        <a:spcBef>
          <a:spcPct val="20000"/>
        </a:spcBef>
        <a:spcAft>
          <a:spcPct val="0"/>
        </a:spcAft>
        <a:defRPr sz="2400">
          <a:solidFill>
            <a:schemeClr val="tx1"/>
          </a:solidFill>
          <a:latin typeface="+mn-lt"/>
          <a:ea typeface="+mn-ea"/>
        </a:defRPr>
      </a:lvl6pPr>
      <a:lvl7pPr marL="2971800" indent="-228600" algn="l" rtl="0" fontAlgn="base">
        <a:spcBef>
          <a:spcPct val="20000"/>
        </a:spcBef>
        <a:spcAft>
          <a:spcPct val="0"/>
        </a:spcAft>
        <a:defRPr sz="2400">
          <a:solidFill>
            <a:schemeClr val="tx1"/>
          </a:solidFill>
          <a:latin typeface="+mn-lt"/>
          <a:ea typeface="+mn-ea"/>
        </a:defRPr>
      </a:lvl7pPr>
      <a:lvl8pPr marL="3429000" indent="-228600" algn="l" rtl="0" fontAlgn="base">
        <a:spcBef>
          <a:spcPct val="20000"/>
        </a:spcBef>
        <a:spcAft>
          <a:spcPct val="0"/>
        </a:spcAft>
        <a:defRPr sz="2400">
          <a:solidFill>
            <a:schemeClr val="tx1"/>
          </a:solidFill>
          <a:latin typeface="+mn-lt"/>
          <a:ea typeface="+mn-ea"/>
        </a:defRPr>
      </a:lvl8pPr>
      <a:lvl9pPr marL="3886200" indent="-228600" algn="l" rtl="0" fontAlgn="base">
        <a:spcBef>
          <a:spcPct val="20000"/>
        </a:spcBef>
        <a:spcAft>
          <a:spcPct val="0"/>
        </a:spcAft>
        <a:defRPr sz="2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notesSlide" Target="../notesSlides/notesSlide10.xml"/><Relationship Id="rId7"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jpeg"/><Relationship Id="rId11" Type="http://schemas.openxmlformats.org/officeDocument/2006/relationships/image" Target="../media/image17.wmf"/><Relationship Id="rId5" Type="http://schemas.openxmlformats.org/officeDocument/2006/relationships/image" Target="../media/image4.jpeg"/><Relationship Id="rId10" Type="http://schemas.openxmlformats.org/officeDocument/2006/relationships/oleObject" Target="../embeddings/oleObject3.bin"/><Relationship Id="rId4" Type="http://schemas.openxmlformats.org/officeDocument/2006/relationships/image" Target="../media/image3.jpeg"/><Relationship Id="rId9" Type="http://schemas.openxmlformats.org/officeDocument/2006/relationships/image" Target="../media/image8.jpeg"/></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18.png"/></Relationships>
</file>

<file path=ppt/slides/_rels/slide14.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20.wmf"/><Relationship Id="rId3" Type="http://schemas.openxmlformats.org/officeDocument/2006/relationships/notesSlide" Target="../notesSlides/notesSlide14.xml"/><Relationship Id="rId7" Type="http://schemas.openxmlformats.org/officeDocument/2006/relationships/image" Target="../media/image6.jpeg"/><Relationship Id="rId12"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5.jpeg"/><Relationship Id="rId11" Type="http://schemas.openxmlformats.org/officeDocument/2006/relationships/image" Target="../media/image19.wmf"/><Relationship Id="rId5" Type="http://schemas.openxmlformats.org/officeDocument/2006/relationships/image" Target="../media/image4.jpeg"/><Relationship Id="rId10" Type="http://schemas.openxmlformats.org/officeDocument/2006/relationships/oleObject" Target="../embeddings/oleObject4.bin"/><Relationship Id="rId4" Type="http://schemas.openxmlformats.org/officeDocument/2006/relationships/image" Target="../media/image3.jpeg"/><Relationship Id="rId9" Type="http://schemas.openxmlformats.org/officeDocument/2006/relationships/image" Target="../media/image8.jpeg"/></Relationships>
</file>

<file path=ppt/slides/_rels/slide15.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22.wmf"/><Relationship Id="rId3" Type="http://schemas.openxmlformats.org/officeDocument/2006/relationships/notesSlide" Target="../notesSlides/notesSlide15.xml"/><Relationship Id="rId7" Type="http://schemas.openxmlformats.org/officeDocument/2006/relationships/image" Target="../media/image6.jpeg"/><Relationship Id="rId12"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5.jpeg"/><Relationship Id="rId11" Type="http://schemas.openxmlformats.org/officeDocument/2006/relationships/image" Target="../media/image21.wmf"/><Relationship Id="rId5" Type="http://schemas.openxmlformats.org/officeDocument/2006/relationships/image" Target="../media/image4.jpeg"/><Relationship Id="rId15" Type="http://schemas.openxmlformats.org/officeDocument/2006/relationships/image" Target="../media/image23.wmf"/><Relationship Id="rId10" Type="http://schemas.openxmlformats.org/officeDocument/2006/relationships/oleObject" Target="../embeddings/oleObject6.bin"/><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24.png"/></Relationships>
</file>

<file path=ppt/slides/_rels/slide17.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26.wmf"/><Relationship Id="rId3" Type="http://schemas.openxmlformats.org/officeDocument/2006/relationships/notesSlide" Target="../notesSlides/notesSlide17.xml"/><Relationship Id="rId7" Type="http://schemas.openxmlformats.org/officeDocument/2006/relationships/image" Target="../media/image6.jpeg"/><Relationship Id="rId12"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5.jpeg"/><Relationship Id="rId11" Type="http://schemas.openxmlformats.org/officeDocument/2006/relationships/image" Target="../media/image25.wmf"/><Relationship Id="rId5" Type="http://schemas.openxmlformats.org/officeDocument/2006/relationships/image" Target="../media/image4.jpeg"/><Relationship Id="rId10" Type="http://schemas.openxmlformats.org/officeDocument/2006/relationships/oleObject" Target="../embeddings/oleObject9.bin"/><Relationship Id="rId4" Type="http://schemas.openxmlformats.org/officeDocument/2006/relationships/image" Target="../media/image3.jpeg"/><Relationship Id="rId9" Type="http://schemas.openxmlformats.org/officeDocument/2006/relationships/image" Target="../media/image8.jpeg"/></Relationships>
</file>

<file path=ppt/slides/_rels/slide1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11.jpg"/><Relationship Id="rId5" Type="http://schemas.openxmlformats.org/officeDocument/2006/relationships/image" Target="../media/image5.jpeg"/><Relationship Id="rId10" Type="http://schemas.openxmlformats.org/officeDocument/2006/relationships/image" Target="../media/image10.jpg"/><Relationship Id="rId4" Type="http://schemas.openxmlformats.org/officeDocument/2006/relationships/image" Target="../media/image4.jpeg"/><Relationship Id="rId9" Type="http://schemas.openxmlformats.org/officeDocument/2006/relationships/image" Target="../media/image9.jpg"/></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6.wmf"/><Relationship Id="rId3" Type="http://schemas.openxmlformats.org/officeDocument/2006/relationships/notesSlide" Target="../notesSlides/notesSlide9.xml"/><Relationship Id="rId7" Type="http://schemas.openxmlformats.org/officeDocument/2006/relationships/image" Target="../media/image6.jpeg"/><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jpeg"/><Relationship Id="rId11" Type="http://schemas.openxmlformats.org/officeDocument/2006/relationships/image" Target="../media/image15.wmf"/><Relationship Id="rId5" Type="http://schemas.openxmlformats.org/officeDocument/2006/relationships/image" Target="../media/image4.jpeg"/><Relationship Id="rId10" Type="http://schemas.openxmlformats.org/officeDocument/2006/relationships/oleObject" Target="../embeddings/oleObject1.bin"/><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18463" y="2060848"/>
            <a:ext cx="7369887" cy="1077218"/>
          </a:xfrm>
          <a:prstGeom prst="rect">
            <a:avLst/>
          </a:prstGeom>
          <a:noFill/>
        </p:spPr>
        <p:txBody>
          <a:bodyPr wrap="square" rtlCol="0">
            <a:spAutoFit/>
          </a:bodyPr>
          <a:lstStyle/>
          <a:p>
            <a:pPr algn="ctr"/>
            <a:r>
              <a:rPr lang="en-US" altLang="zh-CN" sz="3200" b="1" dirty="0" smtClean="0"/>
              <a:t>Connectivity of Mobile k-Hop Wireless Network</a:t>
            </a:r>
            <a:endParaRPr lang="zh-CN" altLang="en-US" sz="3200" b="1" dirty="0"/>
          </a:p>
        </p:txBody>
      </p:sp>
      <p:sp>
        <p:nvSpPr>
          <p:cNvPr id="3" name="TextBox 2"/>
          <p:cNvSpPr txBox="1"/>
          <p:nvPr/>
        </p:nvSpPr>
        <p:spPr>
          <a:xfrm>
            <a:off x="3988462" y="3892406"/>
            <a:ext cx="1073755" cy="369332"/>
          </a:xfrm>
          <a:prstGeom prst="rect">
            <a:avLst/>
          </a:prstGeom>
          <a:noFill/>
        </p:spPr>
        <p:txBody>
          <a:bodyPr wrap="none" rtlCol="0">
            <a:spAutoFit/>
          </a:bodyPr>
          <a:lstStyle/>
          <a:p>
            <a:r>
              <a:rPr lang="en-US" altLang="zh-CN" dirty="0" smtClean="0"/>
              <a:t>Qi Wang</a:t>
            </a:r>
            <a:endParaRPr lang="zh-CN" altLang="en-US" dirty="0"/>
          </a:p>
        </p:txBody>
      </p:sp>
    </p:spTree>
    <p:extLst>
      <p:ext uri="{BB962C8B-B14F-4D97-AF65-F5344CB8AC3E}">
        <p14:creationId xmlns:p14="http://schemas.microsoft.com/office/powerpoint/2010/main" val="754931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4">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对象 3"/>
          <p:cNvGraphicFramePr>
            <a:graphicFrameLocks noChangeAspect="1"/>
          </p:cNvGraphicFramePr>
          <p:nvPr>
            <p:extLst>
              <p:ext uri="{D42A27DB-BD31-4B8C-83A1-F6EECF244321}">
                <p14:modId xmlns:p14="http://schemas.microsoft.com/office/powerpoint/2010/main" val="2248357858"/>
              </p:ext>
            </p:extLst>
          </p:nvPr>
        </p:nvGraphicFramePr>
        <p:xfrm>
          <a:off x="1093071" y="2132856"/>
          <a:ext cx="6951858" cy="2232248"/>
        </p:xfrm>
        <a:graphic>
          <a:graphicData uri="http://schemas.openxmlformats.org/presentationml/2006/ole">
            <mc:AlternateContent xmlns:mc="http://schemas.openxmlformats.org/markup-compatibility/2006">
              <mc:Choice xmlns:v="urn:schemas-microsoft-com:vml" Requires="v">
                <p:oleObj spid="_x0000_s3098" name="Equation" r:id="rId10" imgW="1384200" imgH="444240" progId="Equation.DSMT4">
                  <p:embed/>
                </p:oleObj>
              </mc:Choice>
              <mc:Fallback>
                <p:oleObj name="Equation" r:id="rId10" imgW="1384200" imgH="444240" progId="Equation.DSMT4">
                  <p:embed/>
                  <p:pic>
                    <p:nvPicPr>
                      <p:cNvPr id="0" name=""/>
                      <p:cNvPicPr/>
                      <p:nvPr/>
                    </p:nvPicPr>
                    <p:blipFill>
                      <a:blip r:embed="rId11"/>
                      <a:stretch>
                        <a:fillRect/>
                      </a:stretch>
                    </p:blipFill>
                    <p:spPr>
                      <a:xfrm>
                        <a:off x="1093071" y="2132856"/>
                        <a:ext cx="6951858" cy="2232248"/>
                      </a:xfrm>
                      <a:prstGeom prst="rect">
                        <a:avLst/>
                      </a:prstGeom>
                    </p:spPr>
                  </p:pic>
                </p:oleObj>
              </mc:Fallback>
            </mc:AlternateContent>
          </a:graphicData>
        </a:graphic>
      </p:graphicFrame>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409517" y="1052736"/>
            <a:ext cx="1981633" cy="461665"/>
          </a:xfrm>
          <a:prstGeom prst="rect">
            <a:avLst/>
          </a:prstGeom>
          <a:noFill/>
        </p:spPr>
        <p:txBody>
          <a:bodyPr wrap="none" rtlCol="0">
            <a:spAutoFit/>
          </a:bodyPr>
          <a:lstStyle/>
          <a:p>
            <a:r>
              <a:rPr lang="en-US" altLang="zh-CN" sz="2400" dirty="0" smtClean="0"/>
              <a:t>Improvement</a:t>
            </a:r>
          </a:p>
        </p:txBody>
      </p:sp>
      <p:grpSp>
        <p:nvGrpSpPr>
          <p:cNvPr id="9" name="组合 8"/>
          <p:cNvGrpSpPr/>
          <p:nvPr/>
        </p:nvGrpSpPr>
        <p:grpSpPr>
          <a:xfrm>
            <a:off x="1979712" y="2317522"/>
            <a:ext cx="4532213" cy="1709465"/>
            <a:chOff x="1979712" y="2317522"/>
            <a:chExt cx="4532213" cy="1709465"/>
          </a:xfrm>
        </p:grpSpPr>
        <p:grpSp>
          <p:nvGrpSpPr>
            <p:cNvPr id="5" name="组合 4"/>
            <p:cNvGrpSpPr/>
            <p:nvPr/>
          </p:nvGrpSpPr>
          <p:grpSpPr>
            <a:xfrm>
              <a:off x="2487761" y="2317522"/>
              <a:ext cx="4024164" cy="369332"/>
              <a:chOff x="2484438" y="2132856"/>
              <a:chExt cx="4024164" cy="369332"/>
            </a:xfrm>
          </p:grpSpPr>
          <p:sp>
            <p:nvSpPr>
              <p:cNvPr id="2" name="TextBox 1"/>
              <p:cNvSpPr txBox="1"/>
              <p:nvPr/>
            </p:nvSpPr>
            <p:spPr>
              <a:xfrm>
                <a:off x="2484438" y="2132856"/>
                <a:ext cx="607859" cy="369332"/>
              </a:xfrm>
              <a:prstGeom prst="rect">
                <a:avLst/>
              </a:prstGeom>
              <a:noFill/>
            </p:spPr>
            <p:txBody>
              <a:bodyPr wrap="none" rtlCol="0">
                <a:spAutoFit/>
              </a:bodyPr>
              <a:lstStyle/>
              <a:p>
                <a:r>
                  <a:rPr lang="en-US" altLang="zh-CN" dirty="0" smtClean="0"/>
                  <a:t>I.I.D</a:t>
                </a:r>
                <a:endParaRPr lang="zh-CN" altLang="en-US" dirty="0"/>
              </a:p>
            </p:txBody>
          </p:sp>
          <p:sp>
            <p:nvSpPr>
              <p:cNvPr id="10" name="TextBox 9"/>
              <p:cNvSpPr txBox="1"/>
              <p:nvPr/>
            </p:nvSpPr>
            <p:spPr>
              <a:xfrm>
                <a:off x="4400333" y="2132856"/>
                <a:ext cx="2108269" cy="369332"/>
              </a:xfrm>
              <a:prstGeom prst="rect">
                <a:avLst/>
              </a:prstGeom>
              <a:noFill/>
            </p:spPr>
            <p:txBody>
              <a:bodyPr wrap="none" rtlCol="0">
                <a:spAutoFit/>
              </a:bodyPr>
              <a:lstStyle/>
              <a:p>
                <a:r>
                  <a:rPr lang="en-US" altLang="zh-CN" dirty="0" smtClean="0"/>
                  <a:t>Correlated Mobility</a:t>
                </a:r>
                <a:endParaRPr lang="zh-CN" altLang="en-US" dirty="0"/>
              </a:p>
            </p:txBody>
          </p:sp>
          <p:cxnSp>
            <p:nvCxnSpPr>
              <p:cNvPr id="4" name="直接箭头连接符 3"/>
              <p:cNvCxnSpPr>
                <a:stCxn id="2" idx="3"/>
                <a:endCxn id="10" idx="1"/>
              </p:cNvCxnSpPr>
              <p:nvPr/>
            </p:nvCxnSpPr>
            <p:spPr bwMode="auto">
              <a:xfrm>
                <a:off x="3092297" y="2317522"/>
                <a:ext cx="1308036" cy="0"/>
              </a:xfrm>
              <a:prstGeom prst="straightConnector1">
                <a:avLst/>
              </a:prstGeom>
              <a:noFill/>
              <a:ln w="9525" cap="flat" cmpd="sng" algn="ctr">
                <a:solidFill>
                  <a:schemeClr val="tx1"/>
                </a:solidFill>
                <a:prstDash val="solid"/>
                <a:round/>
                <a:headEnd type="none" w="med" len="med"/>
                <a:tailEnd type="arrow"/>
              </a:ln>
              <a:effectLst/>
            </p:spPr>
          </p:cxnSp>
        </p:grpSp>
        <p:sp>
          <p:nvSpPr>
            <p:cNvPr id="6" name="TextBox 5"/>
            <p:cNvSpPr txBox="1"/>
            <p:nvPr/>
          </p:nvSpPr>
          <p:spPr>
            <a:xfrm>
              <a:off x="2487761" y="3657655"/>
              <a:ext cx="2018501" cy="369332"/>
            </a:xfrm>
            <a:prstGeom prst="rect">
              <a:avLst/>
            </a:prstGeom>
            <a:noFill/>
          </p:spPr>
          <p:txBody>
            <a:bodyPr wrap="none" rtlCol="0">
              <a:spAutoFit/>
            </a:bodyPr>
            <a:lstStyle/>
            <a:p>
              <a:r>
                <a:rPr lang="en-US" altLang="zh-CN" dirty="0" smtClean="0"/>
                <a:t>Cluster Scalability</a:t>
              </a:r>
              <a:endParaRPr lang="zh-CN" altLang="en-US" dirty="0"/>
            </a:p>
          </p:txBody>
        </p:sp>
        <p:sp>
          <p:nvSpPr>
            <p:cNvPr id="7" name="左大括号 6"/>
            <p:cNvSpPr/>
            <p:nvPr/>
          </p:nvSpPr>
          <p:spPr bwMode="auto">
            <a:xfrm>
              <a:off x="1979712" y="2502188"/>
              <a:ext cx="360040" cy="134013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gr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2510915" y="1254818"/>
            <a:ext cx="3679212" cy="461665"/>
          </a:xfrm>
          <a:prstGeom prst="rect">
            <a:avLst/>
          </a:prstGeom>
          <a:noFill/>
        </p:spPr>
        <p:txBody>
          <a:bodyPr wrap="none" rtlCol="0">
            <a:spAutoFit/>
          </a:bodyPr>
          <a:lstStyle/>
          <a:p>
            <a:r>
              <a:rPr lang="en-US" altLang="zh-CN" sz="2400" dirty="0" smtClean="0"/>
              <a:t>Correlated Mobility Model</a:t>
            </a:r>
          </a:p>
        </p:txBody>
      </p:sp>
      <p:sp>
        <p:nvSpPr>
          <p:cNvPr id="2" name="TextBox 1"/>
          <p:cNvSpPr txBox="1"/>
          <p:nvPr/>
        </p:nvSpPr>
        <p:spPr>
          <a:xfrm>
            <a:off x="1110162" y="2488537"/>
            <a:ext cx="6858471" cy="1754326"/>
          </a:xfrm>
          <a:prstGeom prst="rect">
            <a:avLst/>
          </a:prstGeom>
          <a:noFill/>
        </p:spPr>
        <p:txBody>
          <a:bodyPr wrap="square" rtlCol="0">
            <a:spAutoFit/>
          </a:bodyPr>
          <a:lstStyle/>
          <a:p>
            <a:r>
              <a:rPr lang="en-US" altLang="zh-CN" b="1" dirty="0" smtClean="0"/>
              <a:t>1.The movement of home point. </a:t>
            </a:r>
            <a:r>
              <a:rPr lang="en-US" altLang="zh-CN" dirty="0" smtClean="0"/>
              <a:t>At the beginning of each time slot, each home point will randomly and independently choose a position within the unit square. </a:t>
            </a:r>
          </a:p>
          <a:p>
            <a:r>
              <a:rPr lang="en-US" altLang="zh-CN" b="1" dirty="0" smtClean="0"/>
              <a:t>2.The relative movement of cluster member. </a:t>
            </a:r>
            <a:r>
              <a:rPr lang="en-US" altLang="zh-CN" dirty="0"/>
              <a:t>E</a:t>
            </a:r>
            <a:r>
              <a:rPr lang="en-US" altLang="zh-CN" dirty="0" smtClean="0"/>
              <a:t>ach cluster member will uniformly and independently choose its location in its corresponding cluster region.</a:t>
            </a:r>
            <a:endParaRPr lang="zh-CN" altLang="en-US"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67744" y="980728"/>
            <a:ext cx="4452912" cy="5004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0249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4">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134921" y="1124744"/>
            <a:ext cx="2634054" cy="461665"/>
          </a:xfrm>
          <a:prstGeom prst="rect">
            <a:avLst/>
          </a:prstGeom>
          <a:noFill/>
        </p:spPr>
        <p:txBody>
          <a:bodyPr wrap="none" rtlCol="0">
            <a:spAutoFit/>
          </a:bodyPr>
          <a:lstStyle/>
          <a:p>
            <a:r>
              <a:rPr lang="en-US" altLang="zh-CN" sz="2400" dirty="0" smtClean="0"/>
              <a:t>Cluster Scalability</a:t>
            </a:r>
          </a:p>
        </p:txBody>
      </p:sp>
      <p:sp>
        <p:nvSpPr>
          <p:cNvPr id="10" name="TextBox 9"/>
          <p:cNvSpPr txBox="1"/>
          <p:nvPr/>
        </p:nvSpPr>
        <p:spPr>
          <a:xfrm>
            <a:off x="2404751" y="3543257"/>
            <a:ext cx="4094391" cy="369332"/>
          </a:xfrm>
          <a:prstGeom prst="rect">
            <a:avLst/>
          </a:prstGeom>
          <a:noFill/>
        </p:spPr>
        <p:txBody>
          <a:bodyPr wrap="none" rtlCol="0">
            <a:spAutoFit/>
          </a:bodyPr>
          <a:lstStyle/>
          <a:p>
            <a:r>
              <a:rPr lang="en-US" altLang="zh-CN" dirty="0" smtClean="0"/>
              <a:t>m=n</a:t>
            </a:r>
            <a:r>
              <a:rPr lang="en-US" altLang="zh-CN" baseline="30000" dirty="0" smtClean="0"/>
              <a:t>γ</a:t>
            </a:r>
            <a:r>
              <a:rPr lang="en-US" altLang="zh-CN" dirty="0" smtClean="0"/>
              <a:t>(0&lt;γ</a:t>
            </a:r>
            <a:r>
              <a:rPr lang="zh-CN" altLang="en-US" dirty="0" smtClean="0"/>
              <a:t>≤</a:t>
            </a:r>
            <a:r>
              <a:rPr lang="en-US" altLang="zh-CN" dirty="0" smtClean="0"/>
              <a:t>1)</a:t>
            </a:r>
            <a:r>
              <a:rPr lang="zh-CN" altLang="en-US" dirty="0" smtClean="0"/>
              <a:t>：</a:t>
            </a:r>
            <a:r>
              <a:rPr lang="en-US" altLang="zh-CN" dirty="0" smtClean="0"/>
              <a:t>The number of clusters</a:t>
            </a:r>
            <a:endParaRPr lang="zh-CN" altLang="en-US" dirty="0"/>
          </a:p>
        </p:txBody>
      </p:sp>
      <p:grpSp>
        <p:nvGrpSpPr>
          <p:cNvPr id="5" name="组合 4"/>
          <p:cNvGrpSpPr/>
          <p:nvPr/>
        </p:nvGrpSpPr>
        <p:grpSpPr>
          <a:xfrm>
            <a:off x="2012343" y="2430401"/>
            <a:ext cx="4879210" cy="402332"/>
            <a:chOff x="1691680" y="2430401"/>
            <a:chExt cx="4879210" cy="402332"/>
          </a:xfrm>
        </p:grpSpPr>
        <p:sp>
          <p:nvSpPr>
            <p:cNvPr id="9" name="TextBox 8"/>
            <p:cNvSpPr txBox="1"/>
            <p:nvPr/>
          </p:nvSpPr>
          <p:spPr>
            <a:xfrm>
              <a:off x="3449458" y="2430401"/>
              <a:ext cx="3121432" cy="369332"/>
            </a:xfrm>
            <a:prstGeom prst="rect">
              <a:avLst/>
            </a:prstGeom>
            <a:noFill/>
          </p:spPr>
          <p:txBody>
            <a:bodyPr wrap="none" rtlCol="0">
              <a:spAutoFit/>
            </a:bodyPr>
            <a:lstStyle/>
            <a:p>
              <a:r>
                <a:rPr lang="zh-CN" altLang="en-US" dirty="0" smtClean="0"/>
                <a:t>：</a:t>
              </a:r>
              <a:r>
                <a:rPr lang="en-US" altLang="zh-CN" dirty="0" smtClean="0"/>
                <a:t>The radius of each cluster</a:t>
              </a:r>
              <a:endParaRPr lang="zh-CN" altLang="en-US" dirty="0"/>
            </a:p>
          </p:txBody>
        </p:sp>
        <p:graphicFrame>
          <p:nvGraphicFramePr>
            <p:cNvPr id="4" name="对象 3"/>
            <p:cNvGraphicFramePr>
              <a:graphicFrameLocks noChangeAspect="1"/>
            </p:cNvGraphicFramePr>
            <p:nvPr>
              <p:extLst>
                <p:ext uri="{D42A27DB-BD31-4B8C-83A1-F6EECF244321}">
                  <p14:modId xmlns:p14="http://schemas.microsoft.com/office/powerpoint/2010/main" val="4191619478"/>
                </p:ext>
              </p:extLst>
            </p:nvPr>
          </p:nvGraphicFramePr>
          <p:xfrm>
            <a:off x="1691680" y="2430401"/>
            <a:ext cx="1877549" cy="402332"/>
          </p:xfrm>
          <a:graphic>
            <a:graphicData uri="http://schemas.openxmlformats.org/presentationml/2006/ole">
              <mc:AlternateContent xmlns:mc="http://schemas.openxmlformats.org/markup-compatibility/2006">
                <mc:Choice xmlns:v="urn:schemas-microsoft-com:vml" Requires="v">
                  <p:oleObj spid="_x0000_s5164" name="Equation" r:id="rId10" imgW="1066680" imgH="228600" progId="Equation.DSMT4">
                    <p:embed/>
                  </p:oleObj>
                </mc:Choice>
                <mc:Fallback>
                  <p:oleObj name="Equation" r:id="rId10" imgW="1066680" imgH="228600" progId="Equation.DSMT4">
                    <p:embed/>
                    <p:pic>
                      <p:nvPicPr>
                        <p:cNvPr id="0" name=""/>
                        <p:cNvPicPr/>
                        <p:nvPr/>
                      </p:nvPicPr>
                      <p:blipFill>
                        <a:blip r:embed="rId11"/>
                        <a:stretch>
                          <a:fillRect/>
                        </a:stretch>
                      </p:blipFill>
                      <p:spPr>
                        <a:xfrm>
                          <a:off x="1691680" y="2430401"/>
                          <a:ext cx="1877549" cy="402332"/>
                        </a:xfrm>
                        <a:prstGeom prst="rect">
                          <a:avLst/>
                        </a:prstGeom>
                      </p:spPr>
                    </p:pic>
                  </p:oleObj>
                </mc:Fallback>
              </mc:AlternateContent>
            </a:graphicData>
          </a:graphic>
        </p:graphicFrame>
      </p:grpSp>
      <p:grpSp>
        <p:nvGrpSpPr>
          <p:cNvPr id="11" name="组合 10"/>
          <p:cNvGrpSpPr/>
          <p:nvPr/>
        </p:nvGrpSpPr>
        <p:grpSpPr>
          <a:xfrm>
            <a:off x="1831831" y="4535161"/>
            <a:ext cx="5240233" cy="585356"/>
            <a:chOff x="971600" y="4545124"/>
            <a:chExt cx="5240233" cy="585356"/>
          </a:xfrm>
        </p:grpSpPr>
        <p:sp>
          <p:nvSpPr>
            <p:cNvPr id="6" name="TextBox 5"/>
            <p:cNvSpPr txBox="1"/>
            <p:nvPr/>
          </p:nvSpPr>
          <p:spPr>
            <a:xfrm>
              <a:off x="2051720" y="4653136"/>
              <a:ext cx="4160113" cy="369332"/>
            </a:xfrm>
            <a:prstGeom prst="rect">
              <a:avLst/>
            </a:prstGeom>
            <a:noFill/>
          </p:spPr>
          <p:txBody>
            <a:bodyPr wrap="none" rtlCol="0">
              <a:spAutoFit/>
            </a:bodyPr>
            <a:lstStyle/>
            <a:p>
              <a:r>
                <a:rPr lang="zh-CN" altLang="en-US" dirty="0" smtClean="0"/>
                <a:t>：</a:t>
              </a:r>
              <a:r>
                <a:rPr lang="en-US" altLang="zh-CN" dirty="0" smtClean="0"/>
                <a:t>The number of nodes in each cluster</a:t>
              </a:r>
              <a:endParaRPr lang="zh-CN" altLang="en-US" dirty="0"/>
            </a:p>
          </p:txBody>
        </p:sp>
        <p:graphicFrame>
          <p:nvGraphicFramePr>
            <p:cNvPr id="7" name="对象 6"/>
            <p:cNvGraphicFramePr>
              <a:graphicFrameLocks noChangeAspect="1"/>
            </p:cNvGraphicFramePr>
            <p:nvPr>
              <p:extLst>
                <p:ext uri="{D42A27DB-BD31-4B8C-83A1-F6EECF244321}">
                  <p14:modId xmlns:p14="http://schemas.microsoft.com/office/powerpoint/2010/main" val="4043726524"/>
                </p:ext>
              </p:extLst>
            </p:nvPr>
          </p:nvGraphicFramePr>
          <p:xfrm>
            <a:off x="971600" y="4545124"/>
            <a:ext cx="1227360" cy="585356"/>
          </p:xfrm>
          <a:graphic>
            <a:graphicData uri="http://schemas.openxmlformats.org/presentationml/2006/ole">
              <mc:AlternateContent xmlns:mc="http://schemas.openxmlformats.org/markup-compatibility/2006">
                <mc:Choice xmlns:v="urn:schemas-microsoft-com:vml" Requires="v">
                  <p:oleObj spid="_x0000_s5165" name="Equation" r:id="rId12" imgW="825480" imgH="393480" progId="Equation.DSMT4">
                    <p:embed/>
                  </p:oleObj>
                </mc:Choice>
                <mc:Fallback>
                  <p:oleObj name="Equation" r:id="rId12" imgW="825480" imgH="393480" progId="Equation.DSMT4">
                    <p:embed/>
                    <p:pic>
                      <p:nvPicPr>
                        <p:cNvPr id="0" name=""/>
                        <p:cNvPicPr/>
                        <p:nvPr/>
                      </p:nvPicPr>
                      <p:blipFill>
                        <a:blip r:embed="rId13"/>
                        <a:stretch>
                          <a:fillRect/>
                        </a:stretch>
                      </p:blipFill>
                      <p:spPr>
                        <a:xfrm>
                          <a:off x="971600" y="4545124"/>
                          <a:ext cx="1227360" cy="585356"/>
                        </a:xfrm>
                        <a:prstGeom prst="rect">
                          <a:avLst/>
                        </a:prstGeom>
                      </p:spPr>
                    </p:pic>
                  </p:oleObj>
                </mc:Fallback>
              </mc:AlternateContent>
            </a:graphicData>
          </a:graphic>
        </p:graphicFrame>
      </p:gr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4">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3134921" y="1124743"/>
            <a:ext cx="2323713" cy="461665"/>
          </a:xfrm>
          <a:prstGeom prst="rect">
            <a:avLst/>
          </a:prstGeom>
          <a:noFill/>
        </p:spPr>
        <p:txBody>
          <a:bodyPr wrap="none" rtlCol="0">
            <a:spAutoFit/>
          </a:bodyPr>
          <a:lstStyle/>
          <a:p>
            <a:r>
              <a:rPr lang="en-US" altLang="zh-CN" sz="2400" dirty="0" smtClean="0"/>
              <a:t>State Transition</a:t>
            </a:r>
          </a:p>
        </p:txBody>
      </p:sp>
      <p:grpSp>
        <p:nvGrpSpPr>
          <p:cNvPr id="6" name="组合 5"/>
          <p:cNvGrpSpPr/>
          <p:nvPr/>
        </p:nvGrpSpPr>
        <p:grpSpPr>
          <a:xfrm>
            <a:off x="1777068" y="2245735"/>
            <a:ext cx="5457462" cy="417899"/>
            <a:chOff x="2195736" y="2061069"/>
            <a:chExt cx="5457462" cy="417899"/>
          </a:xfrm>
        </p:grpSpPr>
        <p:graphicFrame>
          <p:nvGraphicFramePr>
            <p:cNvPr id="3" name="对象 2"/>
            <p:cNvGraphicFramePr>
              <a:graphicFrameLocks noChangeAspect="1"/>
            </p:cNvGraphicFramePr>
            <p:nvPr>
              <p:extLst>
                <p:ext uri="{D42A27DB-BD31-4B8C-83A1-F6EECF244321}">
                  <p14:modId xmlns:p14="http://schemas.microsoft.com/office/powerpoint/2010/main" val="4207297591"/>
                </p:ext>
              </p:extLst>
            </p:nvPr>
          </p:nvGraphicFramePr>
          <p:xfrm>
            <a:off x="2195736" y="2061069"/>
            <a:ext cx="1336811" cy="417899"/>
          </p:xfrm>
          <a:graphic>
            <a:graphicData uri="http://schemas.openxmlformats.org/presentationml/2006/ole">
              <mc:AlternateContent xmlns:mc="http://schemas.openxmlformats.org/markup-compatibility/2006">
                <mc:Choice xmlns:v="urn:schemas-microsoft-com:vml" Requires="v">
                  <p:oleObj spid="_x0000_s6198" name="Equation" r:id="rId10" imgW="698400" imgH="203040" progId="Equation.DSMT4">
                    <p:embed/>
                  </p:oleObj>
                </mc:Choice>
                <mc:Fallback>
                  <p:oleObj name="Equation" r:id="rId10" imgW="698400" imgH="203040" progId="Equation.DSMT4">
                    <p:embed/>
                    <p:pic>
                      <p:nvPicPr>
                        <p:cNvPr id="0" name=""/>
                        <p:cNvPicPr/>
                        <p:nvPr/>
                      </p:nvPicPr>
                      <p:blipFill>
                        <a:blip r:embed="rId11"/>
                        <a:stretch>
                          <a:fillRect/>
                        </a:stretch>
                      </p:blipFill>
                      <p:spPr>
                        <a:xfrm>
                          <a:off x="2195736" y="2061069"/>
                          <a:ext cx="1336811" cy="417899"/>
                        </a:xfrm>
                        <a:prstGeom prst="rect">
                          <a:avLst/>
                        </a:prstGeom>
                      </p:spPr>
                    </p:pic>
                  </p:oleObj>
                </mc:Fallback>
              </mc:AlternateContent>
            </a:graphicData>
          </a:graphic>
        </p:graphicFrame>
        <p:sp>
          <p:nvSpPr>
            <p:cNvPr id="11" name="TextBox 10"/>
            <p:cNvSpPr txBox="1"/>
            <p:nvPr/>
          </p:nvSpPr>
          <p:spPr>
            <a:xfrm>
              <a:off x="3390493" y="2061069"/>
              <a:ext cx="4262705" cy="369332"/>
            </a:xfrm>
            <a:prstGeom prst="rect">
              <a:avLst/>
            </a:prstGeom>
            <a:noFill/>
          </p:spPr>
          <p:txBody>
            <a:bodyPr wrap="none" rtlCol="0">
              <a:spAutoFit/>
            </a:bodyPr>
            <a:lstStyle/>
            <a:p>
              <a:r>
                <a:rPr lang="zh-CN" altLang="en-US" dirty="0" smtClean="0"/>
                <a:t>：</a:t>
              </a:r>
              <a:r>
                <a:rPr lang="en-US" altLang="zh-CN" dirty="0"/>
                <a:t>c</a:t>
              </a:r>
              <a:r>
                <a:rPr lang="en-US" altLang="zh-CN" dirty="0" smtClean="0"/>
                <a:t>luster-sparse (member-dense) state </a:t>
              </a:r>
              <a:endParaRPr lang="zh-CN" altLang="en-US" dirty="0"/>
            </a:p>
          </p:txBody>
        </p:sp>
      </p:grpSp>
      <p:grpSp>
        <p:nvGrpSpPr>
          <p:cNvPr id="7" name="组合 6"/>
          <p:cNvGrpSpPr/>
          <p:nvPr/>
        </p:nvGrpSpPr>
        <p:grpSpPr>
          <a:xfrm>
            <a:off x="1777068" y="3016351"/>
            <a:ext cx="5518726" cy="411833"/>
            <a:chOff x="2121648" y="2852936"/>
            <a:chExt cx="5518726" cy="411833"/>
          </a:xfrm>
        </p:grpSpPr>
        <p:sp>
          <p:nvSpPr>
            <p:cNvPr id="13" name="TextBox 12"/>
            <p:cNvSpPr txBox="1"/>
            <p:nvPr/>
          </p:nvSpPr>
          <p:spPr>
            <a:xfrm>
              <a:off x="3390493" y="2852936"/>
              <a:ext cx="4249881" cy="369332"/>
            </a:xfrm>
            <a:prstGeom prst="rect">
              <a:avLst/>
            </a:prstGeom>
            <a:noFill/>
          </p:spPr>
          <p:txBody>
            <a:bodyPr wrap="none" rtlCol="0">
              <a:spAutoFit/>
            </a:bodyPr>
            <a:lstStyle/>
            <a:p>
              <a:r>
                <a:rPr lang="zh-CN" altLang="en-US" dirty="0" smtClean="0"/>
                <a:t>：</a:t>
              </a:r>
              <a:r>
                <a:rPr lang="en-US" altLang="zh-CN" dirty="0" smtClean="0"/>
                <a:t>cluster-critical (member-critical) state </a:t>
              </a:r>
              <a:endParaRPr lang="zh-CN" altLang="en-US" dirty="0"/>
            </a:p>
          </p:txBody>
        </p:sp>
        <p:graphicFrame>
          <p:nvGraphicFramePr>
            <p:cNvPr id="4" name="对象 3"/>
            <p:cNvGraphicFramePr>
              <a:graphicFrameLocks noChangeAspect="1"/>
            </p:cNvGraphicFramePr>
            <p:nvPr>
              <p:extLst>
                <p:ext uri="{D42A27DB-BD31-4B8C-83A1-F6EECF244321}">
                  <p14:modId xmlns:p14="http://schemas.microsoft.com/office/powerpoint/2010/main" val="1184811875"/>
                </p:ext>
              </p:extLst>
            </p:nvPr>
          </p:nvGraphicFramePr>
          <p:xfrm>
            <a:off x="2121648" y="2852936"/>
            <a:ext cx="1415674" cy="411833"/>
          </p:xfrm>
          <a:graphic>
            <a:graphicData uri="http://schemas.openxmlformats.org/presentationml/2006/ole">
              <mc:AlternateContent xmlns:mc="http://schemas.openxmlformats.org/markup-compatibility/2006">
                <mc:Choice xmlns:v="urn:schemas-microsoft-com:vml" Requires="v">
                  <p:oleObj spid="_x0000_s6199" name="Equation" r:id="rId12" imgW="698400" imgH="203040" progId="Equation.DSMT4">
                    <p:embed/>
                  </p:oleObj>
                </mc:Choice>
                <mc:Fallback>
                  <p:oleObj name="Equation" r:id="rId12" imgW="698400" imgH="203040" progId="Equation.DSMT4">
                    <p:embed/>
                    <p:pic>
                      <p:nvPicPr>
                        <p:cNvPr id="0" name=""/>
                        <p:cNvPicPr/>
                        <p:nvPr/>
                      </p:nvPicPr>
                      <p:blipFill>
                        <a:blip r:embed="rId13"/>
                        <a:stretch>
                          <a:fillRect/>
                        </a:stretch>
                      </p:blipFill>
                      <p:spPr>
                        <a:xfrm>
                          <a:off x="2121648" y="2852936"/>
                          <a:ext cx="1415674" cy="411833"/>
                        </a:xfrm>
                        <a:prstGeom prst="rect">
                          <a:avLst/>
                        </a:prstGeom>
                      </p:spPr>
                    </p:pic>
                  </p:oleObj>
                </mc:Fallback>
              </mc:AlternateContent>
            </a:graphicData>
          </a:graphic>
        </p:graphicFrame>
      </p:grpSp>
      <p:grpSp>
        <p:nvGrpSpPr>
          <p:cNvPr id="8" name="组合 7"/>
          <p:cNvGrpSpPr/>
          <p:nvPr/>
        </p:nvGrpSpPr>
        <p:grpSpPr>
          <a:xfrm>
            <a:off x="1777068" y="3799456"/>
            <a:ext cx="5457462" cy="387866"/>
            <a:chOff x="2195736" y="3614790"/>
            <a:chExt cx="5457462" cy="387866"/>
          </a:xfrm>
        </p:grpSpPr>
        <p:sp>
          <p:nvSpPr>
            <p:cNvPr id="12" name="TextBox 11"/>
            <p:cNvSpPr txBox="1"/>
            <p:nvPr/>
          </p:nvSpPr>
          <p:spPr>
            <a:xfrm>
              <a:off x="3390493" y="3614790"/>
              <a:ext cx="4262705" cy="369332"/>
            </a:xfrm>
            <a:prstGeom prst="rect">
              <a:avLst/>
            </a:prstGeom>
            <a:noFill/>
          </p:spPr>
          <p:txBody>
            <a:bodyPr wrap="none" rtlCol="0">
              <a:spAutoFit/>
            </a:bodyPr>
            <a:lstStyle/>
            <a:p>
              <a:r>
                <a:rPr lang="zh-CN" altLang="en-US" dirty="0" smtClean="0"/>
                <a:t>：</a:t>
              </a:r>
              <a:r>
                <a:rPr lang="en-US" altLang="zh-CN" dirty="0" smtClean="0"/>
                <a:t>cluster-dense (member-sparse) state </a:t>
              </a:r>
              <a:endParaRPr lang="zh-CN" altLang="en-US" dirty="0"/>
            </a:p>
          </p:txBody>
        </p:sp>
        <p:graphicFrame>
          <p:nvGraphicFramePr>
            <p:cNvPr id="5" name="对象 4"/>
            <p:cNvGraphicFramePr>
              <a:graphicFrameLocks noChangeAspect="1"/>
            </p:cNvGraphicFramePr>
            <p:nvPr>
              <p:extLst>
                <p:ext uri="{D42A27DB-BD31-4B8C-83A1-F6EECF244321}">
                  <p14:modId xmlns:p14="http://schemas.microsoft.com/office/powerpoint/2010/main" val="2543832265"/>
                </p:ext>
              </p:extLst>
            </p:nvPr>
          </p:nvGraphicFramePr>
          <p:xfrm>
            <a:off x="2195736" y="3614790"/>
            <a:ext cx="1333289" cy="387866"/>
          </p:xfrm>
          <a:graphic>
            <a:graphicData uri="http://schemas.openxmlformats.org/presentationml/2006/ole">
              <mc:AlternateContent xmlns:mc="http://schemas.openxmlformats.org/markup-compatibility/2006">
                <mc:Choice xmlns:v="urn:schemas-microsoft-com:vml" Requires="v">
                  <p:oleObj spid="_x0000_s6200" name="Equation" r:id="rId14" imgW="698400" imgH="203040" progId="Equation.DSMT4">
                    <p:embed/>
                  </p:oleObj>
                </mc:Choice>
                <mc:Fallback>
                  <p:oleObj name="Equation" r:id="rId14" imgW="698400" imgH="203040" progId="Equation.DSMT4">
                    <p:embed/>
                    <p:pic>
                      <p:nvPicPr>
                        <p:cNvPr id="0" name=""/>
                        <p:cNvPicPr/>
                        <p:nvPr/>
                      </p:nvPicPr>
                      <p:blipFill>
                        <a:blip r:embed="rId15"/>
                        <a:stretch>
                          <a:fillRect/>
                        </a:stretch>
                      </p:blipFill>
                      <p:spPr>
                        <a:xfrm>
                          <a:off x="2195736" y="3614790"/>
                          <a:ext cx="1333289" cy="387866"/>
                        </a:xfrm>
                        <a:prstGeom prst="rect">
                          <a:avLst/>
                        </a:prstGeom>
                      </p:spPr>
                    </p:pic>
                  </p:oleObj>
                </mc:Fallback>
              </mc:AlternateContent>
            </a:graphicData>
          </a:graphic>
        </p:graphicFrame>
      </p:gr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417" y="1340768"/>
            <a:ext cx="8675687" cy="3577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771800" y="5445224"/>
            <a:ext cx="3711272" cy="400110"/>
          </a:xfrm>
          <a:prstGeom prst="rect">
            <a:avLst/>
          </a:prstGeom>
          <a:noFill/>
        </p:spPr>
        <p:txBody>
          <a:bodyPr wrap="none" rtlCol="0">
            <a:spAutoFit/>
          </a:bodyPr>
          <a:lstStyle/>
          <a:p>
            <a:r>
              <a:rPr lang="en-US" altLang="zh-CN" sz="2000" b="1" dirty="0" smtClean="0"/>
              <a:t>Illustration of state transition</a:t>
            </a:r>
            <a:endParaRPr lang="zh-CN" altLang="en-US" sz="2000" b="1"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4">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组合 3"/>
          <p:cNvGrpSpPr/>
          <p:nvPr/>
        </p:nvGrpSpPr>
        <p:grpSpPr>
          <a:xfrm>
            <a:off x="1404084" y="1381418"/>
            <a:ext cx="6601792" cy="726306"/>
            <a:chOff x="1043608" y="1018265"/>
            <a:chExt cx="6601792" cy="726306"/>
          </a:xfrm>
        </p:grpSpPr>
        <p:sp>
          <p:nvSpPr>
            <p:cNvPr id="2" name="TextBox 1"/>
            <p:cNvSpPr txBox="1"/>
            <p:nvPr/>
          </p:nvSpPr>
          <p:spPr>
            <a:xfrm>
              <a:off x="1043608" y="1196752"/>
              <a:ext cx="3490058" cy="369332"/>
            </a:xfrm>
            <a:prstGeom prst="rect">
              <a:avLst/>
            </a:prstGeom>
            <a:noFill/>
          </p:spPr>
          <p:txBody>
            <a:bodyPr wrap="none" rtlCol="0">
              <a:spAutoFit/>
            </a:bodyPr>
            <a:lstStyle/>
            <a:p>
              <a:r>
                <a:rPr lang="en-US" altLang="zh-CN" dirty="0" smtClean="0"/>
                <a:t>Cluster-sparse state (α+2β&lt;0)</a:t>
              </a:r>
              <a:r>
                <a:rPr lang="zh-CN" altLang="en-US" dirty="0" smtClean="0"/>
                <a:t>：</a:t>
              </a:r>
              <a:endParaRPr lang="zh-CN" altLang="en-US" dirty="0"/>
            </a:p>
          </p:txBody>
        </p:sp>
        <p:graphicFrame>
          <p:nvGraphicFramePr>
            <p:cNvPr id="3" name="对象 2"/>
            <p:cNvGraphicFramePr>
              <a:graphicFrameLocks noChangeAspect="1"/>
            </p:cNvGraphicFramePr>
            <p:nvPr>
              <p:extLst>
                <p:ext uri="{D42A27DB-BD31-4B8C-83A1-F6EECF244321}">
                  <p14:modId xmlns:p14="http://schemas.microsoft.com/office/powerpoint/2010/main" val="1514926966"/>
                </p:ext>
              </p:extLst>
            </p:nvPr>
          </p:nvGraphicFramePr>
          <p:xfrm>
            <a:off x="4366647" y="1018265"/>
            <a:ext cx="3278753" cy="726306"/>
          </p:xfrm>
          <a:graphic>
            <a:graphicData uri="http://schemas.openxmlformats.org/presentationml/2006/ole">
              <mc:AlternateContent xmlns:mc="http://schemas.openxmlformats.org/markup-compatibility/2006">
                <mc:Choice xmlns:v="urn:schemas-microsoft-com:vml" Requires="v">
                  <p:oleObj spid="_x0000_s8225" name="Equation" r:id="rId10" imgW="2006280" imgH="444240" progId="Equation.DSMT4">
                    <p:embed/>
                  </p:oleObj>
                </mc:Choice>
                <mc:Fallback>
                  <p:oleObj name="Equation" r:id="rId10" imgW="2006280" imgH="444240" progId="Equation.DSMT4">
                    <p:embed/>
                    <p:pic>
                      <p:nvPicPr>
                        <p:cNvPr id="0" name=""/>
                        <p:cNvPicPr/>
                        <p:nvPr/>
                      </p:nvPicPr>
                      <p:blipFill>
                        <a:blip r:embed="rId11"/>
                        <a:stretch>
                          <a:fillRect/>
                        </a:stretch>
                      </p:blipFill>
                      <p:spPr>
                        <a:xfrm>
                          <a:off x="4366647" y="1018265"/>
                          <a:ext cx="3278753" cy="726306"/>
                        </a:xfrm>
                        <a:prstGeom prst="rect">
                          <a:avLst/>
                        </a:prstGeom>
                      </p:spPr>
                    </p:pic>
                  </p:oleObj>
                </mc:Fallback>
              </mc:AlternateContent>
            </a:graphicData>
          </a:graphic>
        </p:graphicFrame>
      </p:grpSp>
      <p:sp>
        <p:nvSpPr>
          <p:cNvPr id="10" name="TextBox 9"/>
          <p:cNvSpPr txBox="1"/>
          <p:nvPr/>
        </p:nvSpPr>
        <p:spPr>
          <a:xfrm>
            <a:off x="1404084" y="4077072"/>
            <a:ext cx="3425938" cy="369332"/>
          </a:xfrm>
          <a:prstGeom prst="rect">
            <a:avLst/>
          </a:prstGeom>
          <a:noFill/>
        </p:spPr>
        <p:txBody>
          <a:bodyPr wrap="none" rtlCol="0">
            <a:spAutoFit/>
          </a:bodyPr>
          <a:lstStyle/>
          <a:p>
            <a:r>
              <a:rPr lang="en-US" altLang="zh-CN" dirty="0" smtClean="0"/>
              <a:t>Cluster-dense state (α+2β&gt;0)</a:t>
            </a:r>
            <a:r>
              <a:rPr lang="zh-CN" altLang="en-US" dirty="0" smtClean="0"/>
              <a:t>：</a:t>
            </a:r>
            <a:endParaRPr lang="zh-CN" altLang="en-US" dirty="0"/>
          </a:p>
        </p:txBody>
      </p:sp>
      <p:sp>
        <p:nvSpPr>
          <p:cNvPr id="11" name="TextBox 10"/>
          <p:cNvSpPr txBox="1"/>
          <p:nvPr/>
        </p:nvSpPr>
        <p:spPr>
          <a:xfrm>
            <a:off x="1396244" y="2751730"/>
            <a:ext cx="3451586" cy="369332"/>
          </a:xfrm>
          <a:prstGeom prst="rect">
            <a:avLst/>
          </a:prstGeom>
          <a:noFill/>
        </p:spPr>
        <p:txBody>
          <a:bodyPr wrap="none" rtlCol="0">
            <a:spAutoFit/>
          </a:bodyPr>
          <a:lstStyle/>
          <a:p>
            <a:r>
              <a:rPr lang="en-US" altLang="zh-CN" dirty="0" smtClean="0"/>
              <a:t>Cluster-critical state (α+2β=0)</a:t>
            </a:r>
            <a:r>
              <a:rPr lang="zh-CN" altLang="en-US" dirty="0" smtClean="0"/>
              <a:t>：</a:t>
            </a:r>
            <a:endParaRPr lang="zh-CN" altLang="en-US" dirty="0"/>
          </a:p>
        </p:txBody>
      </p:sp>
      <p:sp>
        <p:nvSpPr>
          <p:cNvPr id="5" name="右大括号 4"/>
          <p:cNvSpPr/>
          <p:nvPr/>
        </p:nvSpPr>
        <p:spPr bwMode="auto">
          <a:xfrm>
            <a:off x="4802710" y="2985439"/>
            <a:ext cx="526479" cy="132534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944536917"/>
              </p:ext>
            </p:extLst>
          </p:nvPr>
        </p:nvGraphicFramePr>
        <p:xfrm>
          <a:off x="5458401" y="3445401"/>
          <a:ext cx="621148" cy="405418"/>
        </p:xfrm>
        <a:graphic>
          <a:graphicData uri="http://schemas.openxmlformats.org/presentationml/2006/ole">
            <mc:AlternateContent xmlns:mc="http://schemas.openxmlformats.org/markup-compatibility/2006">
              <mc:Choice xmlns:v="urn:schemas-microsoft-com:vml" Requires="v">
                <p:oleObj spid="_x0000_s8226" name="Equation" r:id="rId12" imgW="368280" imgH="228600" progId="Equation.DSMT4">
                  <p:embed/>
                </p:oleObj>
              </mc:Choice>
              <mc:Fallback>
                <p:oleObj name="Equation" r:id="rId12" imgW="368280" imgH="228600" progId="Equation.DSMT4">
                  <p:embed/>
                  <p:pic>
                    <p:nvPicPr>
                      <p:cNvPr id="0" name=""/>
                      <p:cNvPicPr/>
                      <p:nvPr/>
                    </p:nvPicPr>
                    <p:blipFill>
                      <a:blip r:embed="rId13"/>
                      <a:stretch>
                        <a:fillRect/>
                      </a:stretch>
                    </p:blipFill>
                    <p:spPr>
                      <a:xfrm>
                        <a:off x="5458401" y="3445401"/>
                        <a:ext cx="621148" cy="405418"/>
                      </a:xfrm>
                      <a:prstGeom prst="rect">
                        <a:avLst/>
                      </a:prstGeom>
                    </p:spPr>
                  </p:pic>
                </p:oleObj>
              </mc:Fallback>
            </mc:AlternateContent>
          </a:graphicData>
        </a:graphic>
      </p:graphicFrame>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67925" y="2416640"/>
            <a:ext cx="2608150" cy="707886"/>
          </a:xfrm>
          <a:prstGeom prst="rect">
            <a:avLst/>
          </a:prstGeom>
          <a:noFill/>
        </p:spPr>
        <p:txBody>
          <a:bodyPr wrap="none" rtlCol="0">
            <a:spAutoFit/>
          </a:bodyPr>
          <a:lstStyle/>
          <a:p>
            <a:r>
              <a:rPr lang="en-US" altLang="zh-CN" sz="4000" dirty="0" smtClean="0"/>
              <a:t>Thank You</a:t>
            </a:r>
            <a:endParaRPr lang="zh-CN" altLang="en-US" sz="4000"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Box 29"/>
          <p:cNvSpPr txBox="1"/>
          <p:nvPr/>
        </p:nvSpPr>
        <p:spPr>
          <a:xfrm>
            <a:off x="2392457" y="696353"/>
            <a:ext cx="4875117" cy="523220"/>
          </a:xfrm>
          <a:prstGeom prst="rect">
            <a:avLst/>
          </a:prstGeom>
          <a:noFill/>
        </p:spPr>
        <p:txBody>
          <a:bodyPr wrap="none" rtlCol="0">
            <a:spAutoFit/>
          </a:bodyPr>
          <a:lstStyle/>
          <a:p>
            <a:r>
              <a:rPr lang="en-US" altLang="zh-CN" sz="2800" b="1" dirty="0" smtClean="0"/>
              <a:t>Wireless Network Structure</a:t>
            </a:r>
            <a:endParaRPr lang="zh-CN" altLang="en-US" sz="2800" b="1" dirty="0"/>
          </a:p>
        </p:txBody>
      </p:sp>
      <p:grpSp>
        <p:nvGrpSpPr>
          <p:cNvPr id="39" name="组合 38"/>
          <p:cNvGrpSpPr/>
          <p:nvPr/>
        </p:nvGrpSpPr>
        <p:grpSpPr>
          <a:xfrm>
            <a:off x="488844" y="1313929"/>
            <a:ext cx="8166816" cy="4543399"/>
            <a:chOff x="415668" y="1154387"/>
            <a:chExt cx="8350507" cy="4895987"/>
          </a:xfrm>
        </p:grpSpPr>
        <p:pic>
          <p:nvPicPr>
            <p:cNvPr id="2" name="图片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703627" y="1506975"/>
              <a:ext cx="1613827" cy="2160240"/>
            </a:xfrm>
            <a:prstGeom prst="rect">
              <a:avLst/>
            </a:prstGeom>
          </p:spPr>
        </p:pic>
        <p:pic>
          <p:nvPicPr>
            <p:cNvPr id="10" name="图片 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57456" y="2713345"/>
              <a:ext cx="1613827" cy="2160240"/>
            </a:xfrm>
            <a:prstGeom prst="rect">
              <a:avLst/>
            </a:prstGeom>
          </p:spPr>
        </p:pic>
        <p:pic>
          <p:nvPicPr>
            <p:cNvPr id="3" name="图片 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41408" y="4561434"/>
              <a:ext cx="720079" cy="906767"/>
            </a:xfrm>
            <a:prstGeom prst="rect">
              <a:avLst/>
            </a:prstGeom>
          </p:spPr>
        </p:pic>
        <p:pic>
          <p:nvPicPr>
            <p:cNvPr id="4" name="图片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809548" y="1636830"/>
              <a:ext cx="956627" cy="717470"/>
            </a:xfrm>
            <a:prstGeom prst="rect">
              <a:avLst/>
            </a:prstGeom>
          </p:spPr>
        </p:pic>
        <p:pic>
          <p:nvPicPr>
            <p:cNvPr id="5" name="图片 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15668" y="3394354"/>
              <a:ext cx="1224136" cy="975811"/>
            </a:xfrm>
            <a:prstGeom prst="rect">
              <a:avLst/>
            </a:prstGeom>
          </p:spPr>
        </p:pic>
        <p:pic>
          <p:nvPicPr>
            <p:cNvPr id="6" name="图片 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952722" y="4841085"/>
              <a:ext cx="755650" cy="798222"/>
            </a:xfrm>
            <a:prstGeom prst="rect">
              <a:avLst/>
            </a:prstGeom>
          </p:spPr>
        </p:pic>
        <p:cxnSp>
          <p:nvCxnSpPr>
            <p:cNvPr id="14" name="肘形连接符 13"/>
            <p:cNvCxnSpPr>
              <a:stCxn id="2" idx="3"/>
              <a:endCxn id="10" idx="1"/>
            </p:cNvCxnSpPr>
            <p:nvPr/>
          </p:nvCxnSpPr>
          <p:spPr bwMode="auto">
            <a:xfrm>
              <a:off x="4317454" y="2587095"/>
              <a:ext cx="1140002" cy="1206370"/>
            </a:xfrm>
            <a:prstGeom prst="bentConnector3">
              <a:avLst>
                <a:gd name="adj1" fmla="val 50000"/>
              </a:avLst>
            </a:prstGeom>
            <a:noFill/>
            <a:ln w="38100" cap="flat" cmpd="sng" algn="ctr">
              <a:solidFill>
                <a:schemeClr val="tx1"/>
              </a:solidFill>
              <a:prstDash val="solid"/>
              <a:round/>
              <a:headEnd type="none" w="med" len="med"/>
              <a:tailEnd type="none" w="med" len="med"/>
            </a:ln>
            <a:effectLst/>
          </p:spPr>
        </p:cxnSp>
        <p:cxnSp>
          <p:nvCxnSpPr>
            <p:cNvPr id="17" name="直接箭头连接符 16"/>
            <p:cNvCxnSpPr>
              <a:endCxn id="2" idx="2"/>
            </p:cNvCxnSpPr>
            <p:nvPr/>
          </p:nvCxnSpPr>
          <p:spPr bwMode="auto">
            <a:xfrm flipV="1">
              <a:off x="3501446" y="3667215"/>
              <a:ext cx="9095" cy="709637"/>
            </a:xfrm>
            <a:prstGeom prst="straightConnector1">
              <a:avLst/>
            </a:prstGeom>
            <a:noFill/>
            <a:ln w="9525" cap="flat" cmpd="sng" algn="ctr">
              <a:solidFill>
                <a:schemeClr val="tx1"/>
              </a:solidFill>
              <a:prstDash val="lgDash"/>
              <a:round/>
              <a:headEnd type="none" w="med" len="med"/>
              <a:tailEnd type="arrow"/>
            </a:ln>
            <a:effectLst/>
          </p:spPr>
        </p:cxnSp>
        <p:cxnSp>
          <p:nvCxnSpPr>
            <p:cNvPr id="25" name="直接箭头连接符 24"/>
            <p:cNvCxnSpPr>
              <a:endCxn id="2" idx="1"/>
            </p:cNvCxnSpPr>
            <p:nvPr/>
          </p:nvCxnSpPr>
          <p:spPr bwMode="auto">
            <a:xfrm flipV="1">
              <a:off x="1648896" y="2587095"/>
              <a:ext cx="1054731" cy="974286"/>
            </a:xfrm>
            <a:prstGeom prst="straightConnector1">
              <a:avLst/>
            </a:prstGeom>
            <a:noFill/>
            <a:ln w="9525" cap="flat" cmpd="sng" algn="ctr">
              <a:solidFill>
                <a:schemeClr val="tx1"/>
              </a:solidFill>
              <a:prstDash val="lgDash"/>
              <a:round/>
              <a:headEnd type="none" w="med" len="med"/>
              <a:tailEnd type="arrow"/>
            </a:ln>
            <a:effectLst/>
          </p:spPr>
        </p:cxnSp>
        <p:cxnSp>
          <p:nvCxnSpPr>
            <p:cNvPr id="29" name="直接箭头连接符 28"/>
            <p:cNvCxnSpPr/>
            <p:nvPr/>
          </p:nvCxnSpPr>
          <p:spPr bwMode="auto">
            <a:xfrm flipH="1" flipV="1">
              <a:off x="7071284" y="4561436"/>
              <a:ext cx="881438" cy="453381"/>
            </a:xfrm>
            <a:prstGeom prst="straightConnector1">
              <a:avLst/>
            </a:prstGeom>
            <a:noFill/>
            <a:ln w="9525" cap="flat" cmpd="sng" algn="ctr">
              <a:solidFill>
                <a:schemeClr val="tx1"/>
              </a:solidFill>
              <a:prstDash val="lgDash"/>
              <a:round/>
              <a:headEnd type="none" w="med" len="med"/>
              <a:tailEnd type="arrow"/>
            </a:ln>
            <a:effectLst/>
          </p:spPr>
        </p:cxnSp>
        <p:cxnSp>
          <p:nvCxnSpPr>
            <p:cNvPr id="33" name="直接箭头连接符 32"/>
            <p:cNvCxnSpPr/>
            <p:nvPr/>
          </p:nvCxnSpPr>
          <p:spPr bwMode="auto">
            <a:xfrm flipH="1">
              <a:off x="7092627" y="2209926"/>
              <a:ext cx="716921" cy="754339"/>
            </a:xfrm>
            <a:prstGeom prst="straightConnector1">
              <a:avLst/>
            </a:prstGeom>
            <a:noFill/>
            <a:ln w="9525" cap="flat" cmpd="sng" algn="ctr">
              <a:solidFill>
                <a:schemeClr val="tx1"/>
              </a:solidFill>
              <a:prstDash val="lgDash"/>
              <a:round/>
              <a:headEnd type="none" w="med" len="med"/>
              <a:tailEnd type="arrow"/>
            </a:ln>
            <a:effectLst/>
          </p:spPr>
        </p:cxnSp>
        <p:sp>
          <p:nvSpPr>
            <p:cNvPr id="34" name="TextBox 33"/>
            <p:cNvSpPr txBox="1"/>
            <p:nvPr/>
          </p:nvSpPr>
          <p:spPr>
            <a:xfrm>
              <a:off x="6018147" y="2344013"/>
              <a:ext cx="492443" cy="369332"/>
            </a:xfrm>
            <a:prstGeom prst="rect">
              <a:avLst/>
            </a:prstGeom>
            <a:noFill/>
          </p:spPr>
          <p:txBody>
            <a:bodyPr wrap="none" rtlCol="0">
              <a:spAutoFit/>
            </a:bodyPr>
            <a:lstStyle/>
            <a:p>
              <a:r>
                <a:rPr lang="en-US" altLang="zh-CN" dirty="0" smtClean="0">
                  <a:solidFill>
                    <a:schemeClr val="accent2"/>
                  </a:solidFill>
                </a:rPr>
                <a:t>BS</a:t>
              </a:r>
              <a:endParaRPr lang="zh-CN" altLang="en-US" dirty="0">
                <a:solidFill>
                  <a:schemeClr val="accent2"/>
                </a:solidFill>
              </a:endParaRPr>
            </a:p>
          </p:txBody>
        </p:sp>
        <p:sp>
          <p:nvSpPr>
            <p:cNvPr id="41" name="TextBox 40"/>
            <p:cNvSpPr txBox="1"/>
            <p:nvPr/>
          </p:nvSpPr>
          <p:spPr>
            <a:xfrm>
              <a:off x="3255225" y="1154387"/>
              <a:ext cx="492443" cy="369332"/>
            </a:xfrm>
            <a:prstGeom prst="rect">
              <a:avLst/>
            </a:prstGeom>
            <a:noFill/>
          </p:spPr>
          <p:txBody>
            <a:bodyPr wrap="none" rtlCol="0">
              <a:spAutoFit/>
            </a:bodyPr>
            <a:lstStyle/>
            <a:p>
              <a:r>
                <a:rPr lang="en-US" altLang="zh-CN" dirty="0" smtClean="0">
                  <a:solidFill>
                    <a:schemeClr val="accent2"/>
                  </a:solidFill>
                </a:rPr>
                <a:t>BS</a:t>
              </a:r>
              <a:endParaRPr lang="zh-CN" altLang="en-US" dirty="0">
                <a:solidFill>
                  <a:schemeClr val="accent2"/>
                </a:solidFill>
              </a:endParaRPr>
            </a:p>
          </p:txBody>
        </p:sp>
        <p:sp>
          <p:nvSpPr>
            <p:cNvPr id="42" name="TextBox 41"/>
            <p:cNvSpPr txBox="1"/>
            <p:nvPr/>
          </p:nvSpPr>
          <p:spPr>
            <a:xfrm>
              <a:off x="3175110" y="5496376"/>
              <a:ext cx="543739" cy="369332"/>
            </a:xfrm>
            <a:prstGeom prst="rect">
              <a:avLst/>
            </a:prstGeom>
            <a:noFill/>
          </p:spPr>
          <p:txBody>
            <a:bodyPr wrap="none" rtlCol="0">
              <a:spAutoFit/>
            </a:bodyPr>
            <a:lstStyle/>
            <a:p>
              <a:r>
                <a:rPr lang="en-US" altLang="zh-CN" dirty="0" smtClean="0">
                  <a:solidFill>
                    <a:srgbClr val="C00000"/>
                  </a:solidFill>
                </a:rPr>
                <a:t>MN</a:t>
              </a:r>
              <a:endParaRPr lang="zh-CN" altLang="en-US" dirty="0">
                <a:solidFill>
                  <a:srgbClr val="C00000"/>
                </a:solidFill>
              </a:endParaRPr>
            </a:p>
          </p:txBody>
        </p:sp>
        <p:sp>
          <p:nvSpPr>
            <p:cNvPr id="43" name="TextBox 42"/>
            <p:cNvSpPr txBox="1"/>
            <p:nvPr/>
          </p:nvSpPr>
          <p:spPr>
            <a:xfrm>
              <a:off x="8038745" y="2344013"/>
              <a:ext cx="543739" cy="369332"/>
            </a:xfrm>
            <a:prstGeom prst="rect">
              <a:avLst/>
            </a:prstGeom>
            <a:noFill/>
          </p:spPr>
          <p:txBody>
            <a:bodyPr wrap="none" rtlCol="0">
              <a:spAutoFit/>
            </a:bodyPr>
            <a:lstStyle/>
            <a:p>
              <a:r>
                <a:rPr lang="en-US" altLang="zh-CN" dirty="0" smtClean="0">
                  <a:solidFill>
                    <a:srgbClr val="C00000"/>
                  </a:solidFill>
                </a:rPr>
                <a:t>MN</a:t>
              </a:r>
              <a:endParaRPr lang="zh-CN" altLang="en-US" dirty="0">
                <a:solidFill>
                  <a:srgbClr val="C00000"/>
                </a:solidFill>
              </a:endParaRPr>
            </a:p>
          </p:txBody>
        </p:sp>
        <p:sp>
          <p:nvSpPr>
            <p:cNvPr id="44" name="TextBox 43"/>
            <p:cNvSpPr txBox="1"/>
            <p:nvPr/>
          </p:nvSpPr>
          <p:spPr>
            <a:xfrm>
              <a:off x="8058677" y="5681042"/>
              <a:ext cx="543739" cy="369332"/>
            </a:xfrm>
            <a:prstGeom prst="rect">
              <a:avLst/>
            </a:prstGeom>
            <a:noFill/>
          </p:spPr>
          <p:txBody>
            <a:bodyPr wrap="none" rtlCol="0">
              <a:spAutoFit/>
            </a:bodyPr>
            <a:lstStyle/>
            <a:p>
              <a:r>
                <a:rPr lang="en-US" altLang="zh-CN" dirty="0" smtClean="0">
                  <a:solidFill>
                    <a:srgbClr val="C00000"/>
                  </a:solidFill>
                </a:rPr>
                <a:t>MN</a:t>
              </a:r>
              <a:endParaRPr lang="zh-CN" altLang="en-US" dirty="0">
                <a:solidFill>
                  <a:srgbClr val="C00000"/>
                </a:solidFill>
              </a:endParaRPr>
            </a:p>
          </p:txBody>
        </p:sp>
        <p:sp>
          <p:nvSpPr>
            <p:cNvPr id="45" name="TextBox 44"/>
            <p:cNvSpPr txBox="1"/>
            <p:nvPr/>
          </p:nvSpPr>
          <p:spPr>
            <a:xfrm>
              <a:off x="755866" y="4376852"/>
              <a:ext cx="543739" cy="369332"/>
            </a:xfrm>
            <a:prstGeom prst="rect">
              <a:avLst/>
            </a:prstGeom>
            <a:noFill/>
          </p:spPr>
          <p:txBody>
            <a:bodyPr wrap="none" rtlCol="0">
              <a:spAutoFit/>
            </a:bodyPr>
            <a:lstStyle/>
            <a:p>
              <a:r>
                <a:rPr lang="en-US" altLang="zh-CN" dirty="0" smtClean="0">
                  <a:solidFill>
                    <a:srgbClr val="C00000"/>
                  </a:solidFill>
                </a:rPr>
                <a:t>MN</a:t>
              </a:r>
              <a:endParaRPr lang="zh-CN" altLang="en-US" dirty="0">
                <a:solidFill>
                  <a:srgbClr val="C00000"/>
                </a:solidFill>
              </a:endParaRPr>
            </a:p>
          </p:txBody>
        </p:sp>
      </p:gr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 name="组合 23"/>
          <p:cNvGrpSpPr/>
          <p:nvPr/>
        </p:nvGrpSpPr>
        <p:grpSpPr>
          <a:xfrm>
            <a:off x="3576648" y="5374850"/>
            <a:ext cx="1621884" cy="369332"/>
            <a:chOff x="5120862" y="629398"/>
            <a:chExt cx="1621884" cy="369332"/>
          </a:xfrm>
        </p:grpSpPr>
        <p:sp>
          <p:nvSpPr>
            <p:cNvPr id="21" name="流程图: 联系 20"/>
            <p:cNvSpPr/>
            <p:nvPr/>
          </p:nvSpPr>
          <p:spPr bwMode="auto">
            <a:xfrm>
              <a:off x="5120862" y="733055"/>
              <a:ext cx="144016" cy="162018"/>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6" name="TextBox 5"/>
            <p:cNvSpPr txBox="1"/>
            <p:nvPr/>
          </p:nvSpPr>
          <p:spPr>
            <a:xfrm>
              <a:off x="5301326" y="629398"/>
              <a:ext cx="1441420" cy="369332"/>
            </a:xfrm>
            <a:prstGeom prst="rect">
              <a:avLst/>
            </a:prstGeom>
            <a:noFill/>
          </p:spPr>
          <p:txBody>
            <a:bodyPr wrap="none" rtlCol="0">
              <a:spAutoFit/>
            </a:bodyPr>
            <a:lstStyle/>
            <a:p>
              <a:r>
                <a:rPr lang="en-US" altLang="zh-CN" dirty="0"/>
                <a:t>c</a:t>
              </a:r>
              <a:r>
                <a:rPr lang="en-US" altLang="zh-CN" dirty="0" smtClean="0"/>
                <a:t>luster head</a:t>
              </a:r>
              <a:endParaRPr lang="zh-CN" altLang="en-US" dirty="0"/>
            </a:p>
          </p:txBody>
        </p:sp>
      </p:grpSp>
      <p:grpSp>
        <p:nvGrpSpPr>
          <p:cNvPr id="9" name="组合 8"/>
          <p:cNvGrpSpPr/>
          <p:nvPr/>
        </p:nvGrpSpPr>
        <p:grpSpPr>
          <a:xfrm>
            <a:off x="836093" y="5374850"/>
            <a:ext cx="1988868" cy="369332"/>
            <a:chOff x="6544342" y="1190001"/>
            <a:chExt cx="1988868" cy="369332"/>
          </a:xfrm>
        </p:grpSpPr>
        <p:sp>
          <p:nvSpPr>
            <p:cNvPr id="23" name="流程图: 联系 22"/>
            <p:cNvSpPr/>
            <p:nvPr/>
          </p:nvSpPr>
          <p:spPr bwMode="auto">
            <a:xfrm>
              <a:off x="6544342" y="1293658"/>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8" name="TextBox 7"/>
            <p:cNvSpPr txBox="1"/>
            <p:nvPr/>
          </p:nvSpPr>
          <p:spPr>
            <a:xfrm>
              <a:off x="6758365" y="1190001"/>
              <a:ext cx="1774845" cy="369332"/>
            </a:xfrm>
            <a:prstGeom prst="rect">
              <a:avLst/>
            </a:prstGeom>
            <a:noFill/>
          </p:spPr>
          <p:txBody>
            <a:bodyPr wrap="none" rtlCol="0">
              <a:spAutoFit/>
            </a:bodyPr>
            <a:lstStyle/>
            <a:p>
              <a:r>
                <a:rPr lang="en-US" altLang="zh-CN" dirty="0"/>
                <a:t>c</a:t>
              </a:r>
              <a:r>
                <a:rPr lang="en-US" altLang="zh-CN" dirty="0" smtClean="0"/>
                <a:t>luster member</a:t>
              </a:r>
              <a:endParaRPr lang="zh-CN" altLang="en-US" dirty="0"/>
            </a:p>
          </p:txBody>
        </p:sp>
      </p:grpSp>
      <p:grpSp>
        <p:nvGrpSpPr>
          <p:cNvPr id="34" name="组合 33"/>
          <p:cNvGrpSpPr/>
          <p:nvPr/>
        </p:nvGrpSpPr>
        <p:grpSpPr>
          <a:xfrm>
            <a:off x="5717852" y="5374850"/>
            <a:ext cx="2562866" cy="369332"/>
            <a:chOff x="5717852" y="5374850"/>
            <a:chExt cx="2562866" cy="369332"/>
          </a:xfrm>
        </p:grpSpPr>
        <p:sp>
          <p:nvSpPr>
            <p:cNvPr id="75" name="流程图: 联系 74"/>
            <p:cNvSpPr/>
            <p:nvPr/>
          </p:nvSpPr>
          <p:spPr bwMode="auto">
            <a:xfrm>
              <a:off x="5717852" y="5374850"/>
              <a:ext cx="365125" cy="367698"/>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26" name="TextBox 25"/>
            <p:cNvSpPr txBox="1"/>
            <p:nvPr/>
          </p:nvSpPr>
          <p:spPr>
            <a:xfrm>
              <a:off x="6146800" y="5374850"/>
              <a:ext cx="2133918" cy="369332"/>
            </a:xfrm>
            <a:prstGeom prst="rect">
              <a:avLst/>
            </a:prstGeom>
            <a:noFill/>
          </p:spPr>
          <p:txBody>
            <a:bodyPr wrap="none" rtlCol="0">
              <a:spAutoFit/>
            </a:bodyPr>
            <a:lstStyle/>
            <a:p>
              <a:r>
                <a:rPr lang="en-US" altLang="zh-CN" dirty="0"/>
                <a:t>t</a:t>
              </a:r>
              <a:r>
                <a:rPr lang="en-US" altLang="zh-CN" dirty="0" smtClean="0"/>
                <a:t>ransmission range</a:t>
              </a:r>
              <a:endParaRPr lang="zh-CN" altLang="en-US" dirty="0"/>
            </a:p>
          </p:txBody>
        </p:sp>
      </p:grpSp>
      <p:grpSp>
        <p:nvGrpSpPr>
          <p:cNvPr id="78" name="组合 77"/>
          <p:cNvGrpSpPr/>
          <p:nvPr/>
        </p:nvGrpSpPr>
        <p:grpSpPr>
          <a:xfrm>
            <a:off x="1247353" y="712077"/>
            <a:ext cx="6611243" cy="4392488"/>
            <a:chOff x="1247353" y="712077"/>
            <a:chExt cx="6611243" cy="4392488"/>
          </a:xfrm>
        </p:grpSpPr>
        <p:sp>
          <p:nvSpPr>
            <p:cNvPr id="70" name="流程图: 联系 69"/>
            <p:cNvSpPr/>
            <p:nvPr/>
          </p:nvSpPr>
          <p:spPr bwMode="auto">
            <a:xfrm>
              <a:off x="2824961" y="3171274"/>
              <a:ext cx="1853614" cy="1891552"/>
            </a:xfrm>
            <a:prstGeom prst="flowChartConnector">
              <a:avLst/>
            </a:prstGeom>
            <a:solidFill>
              <a:schemeClr val="bg1"/>
            </a:solid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71" name="流程图: 联系 70"/>
            <p:cNvSpPr/>
            <p:nvPr/>
          </p:nvSpPr>
          <p:spPr bwMode="auto">
            <a:xfrm>
              <a:off x="3679760" y="4036041"/>
              <a:ext cx="144016" cy="162018"/>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58" name="流程图: 联系 57"/>
            <p:cNvSpPr/>
            <p:nvPr/>
          </p:nvSpPr>
          <p:spPr bwMode="auto">
            <a:xfrm>
              <a:off x="2824961" y="2144489"/>
              <a:ext cx="1853614" cy="1891552"/>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59" name="流程图: 联系 58"/>
            <p:cNvSpPr/>
            <p:nvPr/>
          </p:nvSpPr>
          <p:spPr bwMode="auto">
            <a:xfrm>
              <a:off x="3679760" y="3009256"/>
              <a:ext cx="144016" cy="162018"/>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67" name="流程图: 联系 66"/>
            <p:cNvSpPr/>
            <p:nvPr/>
          </p:nvSpPr>
          <p:spPr bwMode="auto">
            <a:xfrm>
              <a:off x="5788498" y="3029780"/>
              <a:ext cx="1853614" cy="1891552"/>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68" name="流程图: 联系 67"/>
            <p:cNvSpPr/>
            <p:nvPr/>
          </p:nvSpPr>
          <p:spPr bwMode="auto">
            <a:xfrm>
              <a:off x="6643297" y="3894547"/>
              <a:ext cx="144016" cy="162018"/>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61" name="流程图: 联系 60"/>
            <p:cNvSpPr/>
            <p:nvPr/>
          </p:nvSpPr>
          <p:spPr bwMode="auto">
            <a:xfrm>
              <a:off x="4248571" y="1665132"/>
              <a:ext cx="1853614" cy="1891552"/>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62" name="流程图: 联系 61"/>
            <p:cNvSpPr/>
            <p:nvPr/>
          </p:nvSpPr>
          <p:spPr bwMode="auto">
            <a:xfrm>
              <a:off x="5103370" y="2529899"/>
              <a:ext cx="144016" cy="162018"/>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64" name="流程图: 联系 63"/>
            <p:cNvSpPr/>
            <p:nvPr/>
          </p:nvSpPr>
          <p:spPr bwMode="auto">
            <a:xfrm>
              <a:off x="5672972" y="993631"/>
              <a:ext cx="1853614" cy="1891552"/>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3" name="矩形 2"/>
            <p:cNvSpPr/>
            <p:nvPr/>
          </p:nvSpPr>
          <p:spPr bwMode="auto">
            <a:xfrm>
              <a:off x="1247353" y="712077"/>
              <a:ext cx="6611243" cy="4392488"/>
            </a:xfrm>
            <a:prstGeom prst="rect">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32" name="流程图: 联系 31"/>
            <p:cNvSpPr/>
            <p:nvPr/>
          </p:nvSpPr>
          <p:spPr bwMode="auto">
            <a:xfrm>
              <a:off x="5768075" y="1956248"/>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54" name="流程图: 联系 53"/>
            <p:cNvSpPr/>
            <p:nvPr/>
          </p:nvSpPr>
          <p:spPr bwMode="auto">
            <a:xfrm>
              <a:off x="1801707" y="1085964"/>
              <a:ext cx="1853614" cy="1891552"/>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39" name="流程图: 联系 38"/>
            <p:cNvSpPr/>
            <p:nvPr/>
          </p:nvSpPr>
          <p:spPr bwMode="auto">
            <a:xfrm>
              <a:off x="2656506" y="1950731"/>
              <a:ext cx="144016" cy="162018"/>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0" name="流程图: 联系 39"/>
            <p:cNvSpPr/>
            <p:nvPr/>
          </p:nvSpPr>
          <p:spPr bwMode="auto">
            <a:xfrm>
              <a:off x="4055405" y="2827312"/>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1" name="流程图: 联系 40"/>
            <p:cNvSpPr/>
            <p:nvPr/>
          </p:nvSpPr>
          <p:spPr bwMode="auto">
            <a:xfrm>
              <a:off x="6152583" y="4540297"/>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2" name="流程图: 联系 41"/>
            <p:cNvSpPr/>
            <p:nvPr/>
          </p:nvSpPr>
          <p:spPr bwMode="auto">
            <a:xfrm>
              <a:off x="4211060" y="4672517"/>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3" name="流程图: 联系 42"/>
            <p:cNvSpPr/>
            <p:nvPr/>
          </p:nvSpPr>
          <p:spPr bwMode="auto">
            <a:xfrm>
              <a:off x="5154106" y="3554215"/>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4" name="流程图: 联系 43"/>
            <p:cNvSpPr/>
            <p:nvPr/>
          </p:nvSpPr>
          <p:spPr bwMode="auto">
            <a:xfrm>
              <a:off x="6224591" y="3646403"/>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5" name="流程图: 联系 44"/>
            <p:cNvSpPr/>
            <p:nvPr/>
          </p:nvSpPr>
          <p:spPr bwMode="auto">
            <a:xfrm>
              <a:off x="7346815" y="2261628"/>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6" name="流程图: 联系 45"/>
            <p:cNvSpPr/>
            <p:nvPr/>
          </p:nvSpPr>
          <p:spPr bwMode="auto">
            <a:xfrm>
              <a:off x="6316063" y="2665294"/>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7" name="流程图: 联系 46"/>
            <p:cNvSpPr/>
            <p:nvPr/>
          </p:nvSpPr>
          <p:spPr bwMode="auto">
            <a:xfrm>
              <a:off x="5031362" y="1306180"/>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8" name="流程图: 联系 47"/>
            <p:cNvSpPr/>
            <p:nvPr/>
          </p:nvSpPr>
          <p:spPr bwMode="auto">
            <a:xfrm>
              <a:off x="4429350" y="1982471"/>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49" name="流程图: 联系 48"/>
            <p:cNvSpPr/>
            <p:nvPr/>
          </p:nvSpPr>
          <p:spPr bwMode="auto">
            <a:xfrm>
              <a:off x="2970015" y="1275656"/>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50" name="流程图: 联系 49"/>
            <p:cNvSpPr/>
            <p:nvPr/>
          </p:nvSpPr>
          <p:spPr bwMode="auto">
            <a:xfrm>
              <a:off x="2129783" y="2094747"/>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51" name="流程图: 联系 50"/>
            <p:cNvSpPr/>
            <p:nvPr/>
          </p:nvSpPr>
          <p:spPr bwMode="auto">
            <a:xfrm>
              <a:off x="1985767" y="3579241"/>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52" name="流程图: 联系 51"/>
            <p:cNvSpPr/>
            <p:nvPr/>
          </p:nvSpPr>
          <p:spPr bwMode="auto">
            <a:xfrm>
              <a:off x="2273799" y="4221578"/>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53" name="流程图: 联系 52"/>
            <p:cNvSpPr/>
            <p:nvPr/>
          </p:nvSpPr>
          <p:spPr bwMode="auto">
            <a:xfrm>
              <a:off x="3685058" y="1564287"/>
              <a:ext cx="144016" cy="162018"/>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65" name="流程图: 联系 64"/>
            <p:cNvSpPr/>
            <p:nvPr/>
          </p:nvSpPr>
          <p:spPr bwMode="auto">
            <a:xfrm>
              <a:off x="6527771" y="1858398"/>
              <a:ext cx="144016" cy="162018"/>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cxnSp>
          <p:nvCxnSpPr>
            <p:cNvPr id="73" name="直接箭头连接符 72"/>
            <p:cNvCxnSpPr>
              <a:stCxn id="68" idx="5"/>
              <a:endCxn id="67" idx="5"/>
            </p:cNvCxnSpPr>
            <p:nvPr/>
          </p:nvCxnSpPr>
          <p:spPr bwMode="auto">
            <a:xfrm>
              <a:off x="6766222" y="4032838"/>
              <a:ext cx="604435" cy="611483"/>
            </a:xfrm>
            <a:prstGeom prst="straightConnector1">
              <a:avLst/>
            </a:prstGeom>
            <a:noFill/>
            <a:ln w="9525" cap="flat" cmpd="sng" algn="ctr">
              <a:solidFill>
                <a:schemeClr val="accent2"/>
              </a:solidFill>
              <a:prstDash val="solid"/>
              <a:round/>
              <a:headEnd type="none" w="med" len="med"/>
              <a:tailEnd type="arrow"/>
            </a:ln>
            <a:effectLst/>
          </p:spPr>
        </p:cxnSp>
        <p:sp>
          <p:nvSpPr>
            <p:cNvPr id="77" name="TextBox 76"/>
            <p:cNvSpPr txBox="1"/>
            <p:nvPr/>
          </p:nvSpPr>
          <p:spPr>
            <a:xfrm>
              <a:off x="6806829" y="4247153"/>
              <a:ext cx="261610" cy="369332"/>
            </a:xfrm>
            <a:prstGeom prst="rect">
              <a:avLst/>
            </a:prstGeom>
            <a:noFill/>
          </p:spPr>
          <p:txBody>
            <a:bodyPr wrap="none" rtlCol="0">
              <a:spAutoFit/>
            </a:bodyPr>
            <a:lstStyle/>
            <a:p>
              <a:r>
                <a:rPr lang="en-US" altLang="zh-CN" dirty="0" smtClean="0">
                  <a:solidFill>
                    <a:srgbClr val="FF0000"/>
                  </a:solidFill>
                </a:rPr>
                <a:t>r</a:t>
              </a:r>
              <a:endParaRPr lang="zh-CN" altLang="en-US" dirty="0">
                <a:solidFill>
                  <a:srgbClr val="FF0000"/>
                </a:solidFill>
              </a:endParaRPr>
            </a:p>
          </p:txBody>
        </p:sp>
      </p:gr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2623630" y="1181943"/>
            <a:ext cx="4257897" cy="461665"/>
          </a:xfrm>
          <a:prstGeom prst="rect">
            <a:avLst/>
          </a:prstGeom>
          <a:noFill/>
        </p:spPr>
        <p:txBody>
          <a:bodyPr wrap="none" rtlCol="0">
            <a:spAutoFit/>
          </a:bodyPr>
          <a:lstStyle/>
          <a:p>
            <a:r>
              <a:rPr lang="en-US" altLang="zh-CN" sz="2400" dirty="0" smtClean="0"/>
              <a:t>Mobility Model——I.I.D model</a:t>
            </a:r>
            <a:endParaRPr lang="zh-CN" altLang="en-US" sz="2400" dirty="0"/>
          </a:p>
        </p:txBody>
      </p:sp>
      <p:sp>
        <p:nvSpPr>
          <p:cNvPr id="2" name="TextBox 1"/>
          <p:cNvSpPr txBox="1"/>
          <p:nvPr/>
        </p:nvSpPr>
        <p:spPr>
          <a:xfrm>
            <a:off x="583036" y="2636912"/>
            <a:ext cx="8082607" cy="923330"/>
          </a:xfrm>
          <a:prstGeom prst="rect">
            <a:avLst/>
          </a:prstGeom>
          <a:noFill/>
        </p:spPr>
        <p:txBody>
          <a:bodyPr wrap="square" rtlCol="0">
            <a:spAutoFit/>
          </a:bodyPr>
          <a:lstStyle/>
          <a:p>
            <a:pPr algn="ctr"/>
            <a:r>
              <a:rPr lang="en-US" altLang="zh-CN" dirty="0" smtClean="0"/>
              <a:t>At the beginning of each time slot, each cluster member node randomly and uniformly choose a position within the region and remain static for the rest of the time slot.</a:t>
            </a:r>
            <a:endParaRPr lang="zh-CN" altLang="en-US"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44307" y="1144141"/>
            <a:ext cx="5612434" cy="461665"/>
          </a:xfrm>
          <a:prstGeom prst="rect">
            <a:avLst/>
          </a:prstGeom>
          <a:noFill/>
        </p:spPr>
        <p:txBody>
          <a:bodyPr wrap="none" rtlCol="0">
            <a:spAutoFit/>
          </a:bodyPr>
          <a:lstStyle/>
          <a:p>
            <a:r>
              <a:rPr lang="en-US" altLang="zh-CN" sz="2400" dirty="0" smtClean="0"/>
              <a:t>Explanation of  k-Hop in mobile network</a:t>
            </a:r>
            <a:endParaRPr lang="zh-CN" altLang="en-US" sz="2400" dirty="0"/>
          </a:p>
        </p:txBody>
      </p:sp>
      <p:sp>
        <p:nvSpPr>
          <p:cNvPr id="3" name="TextBox 2"/>
          <p:cNvSpPr txBox="1"/>
          <p:nvPr/>
        </p:nvSpPr>
        <p:spPr>
          <a:xfrm>
            <a:off x="1990533" y="2167971"/>
            <a:ext cx="5319981" cy="369332"/>
          </a:xfrm>
          <a:prstGeom prst="rect">
            <a:avLst/>
          </a:prstGeom>
          <a:noFill/>
        </p:spPr>
        <p:txBody>
          <a:bodyPr wrap="square" rtlCol="0">
            <a:spAutoFit/>
          </a:bodyPr>
          <a:lstStyle/>
          <a:p>
            <a:pPr algn="ctr"/>
            <a:r>
              <a:rPr lang="en-US" altLang="zh-CN" dirty="0" smtClean="0"/>
              <a:t>Data transmission is divided into k time slots.</a:t>
            </a:r>
            <a:endParaRPr lang="zh-CN" altLang="en-US" dirty="0"/>
          </a:p>
        </p:txBody>
      </p:sp>
      <p:sp>
        <p:nvSpPr>
          <p:cNvPr id="4" name="TextBox 3"/>
          <p:cNvSpPr txBox="1"/>
          <p:nvPr/>
        </p:nvSpPr>
        <p:spPr>
          <a:xfrm>
            <a:off x="869479" y="2996951"/>
            <a:ext cx="7562090" cy="923330"/>
          </a:xfrm>
          <a:prstGeom prst="rect">
            <a:avLst/>
          </a:prstGeom>
          <a:noFill/>
        </p:spPr>
        <p:txBody>
          <a:bodyPr wrap="square" rtlCol="0">
            <a:spAutoFit/>
          </a:bodyPr>
          <a:lstStyle/>
          <a:p>
            <a:pPr algn="ctr"/>
            <a:r>
              <a:rPr lang="en-US" altLang="zh-CN" dirty="0" smtClean="0"/>
              <a:t>For </a:t>
            </a:r>
            <a:r>
              <a:rPr lang="en-US" altLang="zh-CN" dirty="0"/>
              <a:t>each cluster </a:t>
            </a:r>
            <a:r>
              <a:rPr lang="en-US" altLang="zh-CN" dirty="0" smtClean="0"/>
              <a:t>member node</a:t>
            </a:r>
            <a:r>
              <a:rPr lang="en-US" altLang="zh-CN" dirty="0"/>
              <a:t>, if it can reach the transmission of a certain cluster </a:t>
            </a:r>
            <a:r>
              <a:rPr lang="en-US" altLang="zh-CN" dirty="0" smtClean="0"/>
              <a:t>head in k time slots, </a:t>
            </a:r>
            <a:r>
              <a:rPr lang="en-US" altLang="zh-CN" dirty="0"/>
              <a:t>then it is connected. Otherwise it is disconnected</a:t>
            </a:r>
            <a:r>
              <a:rPr lang="en-US" altLang="zh-CN" dirty="0" smtClean="0"/>
              <a:t>.</a:t>
            </a:r>
            <a:endParaRPr lang="zh-CN" altLang="en-US" dirty="0"/>
          </a:p>
        </p:txBody>
      </p:sp>
      <p:sp>
        <p:nvSpPr>
          <p:cNvPr id="11" name="TextBox 10"/>
          <p:cNvSpPr txBox="1"/>
          <p:nvPr/>
        </p:nvSpPr>
        <p:spPr>
          <a:xfrm>
            <a:off x="869479" y="4149079"/>
            <a:ext cx="7562090" cy="369332"/>
          </a:xfrm>
          <a:prstGeom prst="rect">
            <a:avLst/>
          </a:prstGeom>
          <a:noFill/>
        </p:spPr>
        <p:txBody>
          <a:bodyPr wrap="square" rtlCol="0">
            <a:spAutoFit/>
          </a:bodyPr>
          <a:lstStyle/>
          <a:p>
            <a:pPr algn="ctr"/>
            <a:r>
              <a:rPr lang="en-US" altLang="zh-CN" dirty="0" smtClean="0"/>
              <a:t>If all the member nodes is connected, then the network is fully connected.</a:t>
            </a:r>
            <a:endParaRPr lang="zh-CN" altLang="en-US"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2979294" y="5476384"/>
            <a:ext cx="3102131" cy="400110"/>
          </a:xfrm>
          <a:prstGeom prst="rect">
            <a:avLst/>
          </a:prstGeom>
          <a:noFill/>
        </p:spPr>
        <p:txBody>
          <a:bodyPr wrap="none" rtlCol="0">
            <a:spAutoFit/>
          </a:bodyPr>
          <a:lstStyle/>
          <a:p>
            <a:r>
              <a:rPr lang="en-US" altLang="zh-CN" sz="2000" b="1" dirty="0" smtClean="0"/>
              <a:t>Connectivity illustration</a:t>
            </a:r>
            <a:endParaRPr lang="zh-CN" altLang="en-US" sz="2000" b="1" dirty="0"/>
          </a:p>
        </p:txBody>
      </p:sp>
      <p:grpSp>
        <p:nvGrpSpPr>
          <p:cNvPr id="45" name="组合 44"/>
          <p:cNvGrpSpPr/>
          <p:nvPr/>
        </p:nvGrpSpPr>
        <p:grpSpPr>
          <a:xfrm>
            <a:off x="1236394" y="1037466"/>
            <a:ext cx="6587930" cy="4224696"/>
            <a:chOff x="1236394" y="1037466"/>
            <a:chExt cx="6587930" cy="4224696"/>
          </a:xfrm>
        </p:grpSpPr>
        <p:sp>
          <p:nvSpPr>
            <p:cNvPr id="9" name="流程图: 联系 8"/>
            <p:cNvSpPr/>
            <p:nvPr/>
          </p:nvSpPr>
          <p:spPr bwMode="auto">
            <a:xfrm>
              <a:off x="2808439" y="3402723"/>
              <a:ext cx="1847077" cy="1819295"/>
            </a:xfrm>
            <a:prstGeom prst="flowChartConnector">
              <a:avLst/>
            </a:prstGeom>
            <a:solidFill>
              <a:schemeClr val="bg1"/>
            </a:solid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dirty="0" smtClean="0">
                <a:ln>
                  <a:noFill/>
                </a:ln>
                <a:solidFill>
                  <a:schemeClr val="hlink"/>
                </a:solidFill>
                <a:effectLst/>
                <a:latin typeface="幼圆" pitchFamily="49" charset="-122"/>
                <a:ea typeface="幼圆" pitchFamily="49" charset="-122"/>
              </a:endParaRPr>
            </a:p>
          </p:txBody>
        </p:sp>
        <p:sp>
          <p:nvSpPr>
            <p:cNvPr id="10" name="流程图: 联系 9"/>
            <p:cNvSpPr/>
            <p:nvPr/>
          </p:nvSpPr>
          <p:spPr bwMode="auto">
            <a:xfrm>
              <a:off x="3660224" y="4234455"/>
              <a:ext cx="143508" cy="155829"/>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11" name="流程图: 联系 10"/>
            <p:cNvSpPr/>
            <p:nvPr/>
          </p:nvSpPr>
          <p:spPr bwMode="auto">
            <a:xfrm>
              <a:off x="4227029" y="1954115"/>
              <a:ext cx="1847077" cy="1819295"/>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12" name="流程图: 联系 11"/>
            <p:cNvSpPr/>
            <p:nvPr/>
          </p:nvSpPr>
          <p:spPr bwMode="auto">
            <a:xfrm>
              <a:off x="5078813" y="2785848"/>
              <a:ext cx="143508" cy="155829"/>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13" name="流程图: 联系 12"/>
            <p:cNvSpPr/>
            <p:nvPr/>
          </p:nvSpPr>
          <p:spPr bwMode="auto">
            <a:xfrm>
              <a:off x="5646407" y="1308265"/>
              <a:ext cx="1847077" cy="1819295"/>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14" name="矩形 13"/>
            <p:cNvSpPr/>
            <p:nvPr/>
          </p:nvSpPr>
          <p:spPr bwMode="auto">
            <a:xfrm>
              <a:off x="1236394" y="1037466"/>
              <a:ext cx="6587930" cy="4224696"/>
            </a:xfrm>
            <a:prstGeom prst="rect">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15" name="流程图: 联系 14"/>
            <p:cNvSpPr/>
            <p:nvPr/>
          </p:nvSpPr>
          <p:spPr bwMode="auto">
            <a:xfrm>
              <a:off x="4706669" y="3169726"/>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16" name="流程图: 联系 15"/>
            <p:cNvSpPr/>
            <p:nvPr/>
          </p:nvSpPr>
          <p:spPr bwMode="auto">
            <a:xfrm>
              <a:off x="4808457" y="1230350"/>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17" name="流程图: 联系 16"/>
            <p:cNvSpPr/>
            <p:nvPr/>
          </p:nvSpPr>
          <p:spPr bwMode="auto">
            <a:xfrm>
              <a:off x="4036175" y="4690789"/>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dirty="0" smtClean="0">
                <a:ln>
                  <a:noFill/>
                </a:ln>
                <a:solidFill>
                  <a:schemeClr val="hlink"/>
                </a:solidFill>
                <a:effectLst/>
                <a:latin typeface="幼圆" pitchFamily="49" charset="-122"/>
                <a:ea typeface="幼圆" pitchFamily="49" charset="-122"/>
              </a:endParaRPr>
            </a:p>
          </p:txBody>
        </p:sp>
        <p:sp>
          <p:nvSpPr>
            <p:cNvPr id="18" name="流程图: 联系 17"/>
            <p:cNvSpPr/>
            <p:nvPr/>
          </p:nvSpPr>
          <p:spPr bwMode="auto">
            <a:xfrm>
              <a:off x="5312077" y="4000711"/>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dirty="0" smtClean="0">
                <a:ln>
                  <a:noFill/>
                </a:ln>
                <a:solidFill>
                  <a:schemeClr val="hlink"/>
                </a:solidFill>
                <a:effectLst/>
                <a:latin typeface="幼圆" pitchFamily="49" charset="-122"/>
                <a:ea typeface="幼圆" pitchFamily="49" charset="-122"/>
              </a:endParaRPr>
            </a:p>
          </p:txBody>
        </p:sp>
        <p:sp>
          <p:nvSpPr>
            <p:cNvPr id="19" name="流程图: 联系 18"/>
            <p:cNvSpPr/>
            <p:nvPr/>
          </p:nvSpPr>
          <p:spPr bwMode="auto">
            <a:xfrm>
              <a:off x="6504606" y="3706713"/>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20" name="流程图: 联系 19"/>
            <p:cNvSpPr/>
            <p:nvPr/>
          </p:nvSpPr>
          <p:spPr bwMode="auto">
            <a:xfrm>
              <a:off x="6498192" y="2139997"/>
              <a:ext cx="143508" cy="155829"/>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cxnSp>
          <p:nvCxnSpPr>
            <p:cNvPr id="21" name="直接箭头连接符 20"/>
            <p:cNvCxnSpPr>
              <a:stCxn id="17" idx="7"/>
              <a:endCxn id="18" idx="2"/>
            </p:cNvCxnSpPr>
            <p:nvPr/>
          </p:nvCxnSpPr>
          <p:spPr bwMode="auto">
            <a:xfrm flipV="1">
              <a:off x="4158667" y="4078626"/>
              <a:ext cx="1153410" cy="634984"/>
            </a:xfrm>
            <a:prstGeom prst="straightConnector1">
              <a:avLst/>
            </a:prstGeom>
            <a:noFill/>
            <a:ln w="9525" cap="flat" cmpd="sng" algn="ctr">
              <a:solidFill>
                <a:schemeClr val="accent2"/>
              </a:solidFill>
              <a:prstDash val="solid"/>
              <a:round/>
              <a:headEnd type="none" w="med" len="med"/>
              <a:tailEnd type="arrow"/>
            </a:ln>
            <a:effectLst/>
          </p:spPr>
        </p:cxnSp>
        <p:cxnSp>
          <p:nvCxnSpPr>
            <p:cNvPr id="22" name="直接箭头连接符 21"/>
            <p:cNvCxnSpPr>
              <a:stCxn id="18" idx="1"/>
              <a:endCxn id="15" idx="5"/>
            </p:cNvCxnSpPr>
            <p:nvPr/>
          </p:nvCxnSpPr>
          <p:spPr bwMode="auto">
            <a:xfrm flipH="1" flipV="1">
              <a:off x="4829161" y="3302734"/>
              <a:ext cx="503932" cy="720798"/>
            </a:xfrm>
            <a:prstGeom prst="straightConnector1">
              <a:avLst/>
            </a:prstGeom>
            <a:noFill/>
            <a:ln w="9525" cap="flat" cmpd="sng" algn="ctr">
              <a:solidFill>
                <a:schemeClr val="accent2"/>
              </a:solidFill>
              <a:prstDash val="solid"/>
              <a:round/>
              <a:headEnd type="none" w="med" len="med"/>
              <a:tailEnd type="arrow"/>
            </a:ln>
            <a:effectLst/>
          </p:spPr>
        </p:cxnSp>
        <p:cxnSp>
          <p:nvCxnSpPr>
            <p:cNvPr id="23" name="直接箭头连接符 22"/>
            <p:cNvCxnSpPr>
              <a:stCxn id="15" idx="6"/>
              <a:endCxn id="19" idx="2"/>
            </p:cNvCxnSpPr>
            <p:nvPr/>
          </p:nvCxnSpPr>
          <p:spPr bwMode="auto">
            <a:xfrm>
              <a:off x="4850177" y="3247641"/>
              <a:ext cx="1654429" cy="536987"/>
            </a:xfrm>
            <a:prstGeom prst="straightConnector1">
              <a:avLst/>
            </a:prstGeom>
            <a:noFill/>
            <a:ln w="9525" cap="flat" cmpd="sng" algn="ctr">
              <a:solidFill>
                <a:schemeClr val="accent2"/>
              </a:solidFill>
              <a:prstDash val="solid"/>
              <a:round/>
              <a:headEnd type="none" w="med" len="med"/>
              <a:tailEnd type="arrow"/>
            </a:ln>
            <a:effectLst/>
          </p:spPr>
        </p:cxnSp>
        <p:cxnSp>
          <p:nvCxnSpPr>
            <p:cNvPr id="24" name="直接箭头连接符 23"/>
            <p:cNvCxnSpPr>
              <a:stCxn id="16" idx="3"/>
              <a:endCxn id="33" idx="7"/>
            </p:cNvCxnSpPr>
            <p:nvPr/>
          </p:nvCxnSpPr>
          <p:spPr bwMode="auto">
            <a:xfrm flipH="1">
              <a:off x="4302175" y="1363358"/>
              <a:ext cx="527298" cy="624005"/>
            </a:xfrm>
            <a:prstGeom prst="straightConnector1">
              <a:avLst/>
            </a:prstGeom>
            <a:noFill/>
            <a:ln w="9525" cap="flat" cmpd="sng" algn="ctr">
              <a:solidFill>
                <a:srgbClr val="FFC000"/>
              </a:solidFill>
              <a:prstDash val="solid"/>
              <a:round/>
              <a:headEnd type="none" w="med" len="med"/>
              <a:tailEnd type="arrow"/>
            </a:ln>
            <a:effectLst/>
          </p:spPr>
        </p:cxnSp>
        <p:sp>
          <p:nvSpPr>
            <p:cNvPr id="25" name="流程图: 联系 24"/>
            <p:cNvSpPr/>
            <p:nvPr/>
          </p:nvSpPr>
          <p:spPr bwMode="auto">
            <a:xfrm>
              <a:off x="1875995" y="1320446"/>
              <a:ext cx="1847077" cy="1819295"/>
            </a:xfrm>
            <a:prstGeom prst="flowChartConnector">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26" name="流程图: 联系 25"/>
            <p:cNvSpPr/>
            <p:nvPr/>
          </p:nvSpPr>
          <p:spPr bwMode="auto">
            <a:xfrm>
              <a:off x="2727779" y="2152178"/>
              <a:ext cx="143508" cy="155829"/>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33" name="流程图: 联系 32"/>
            <p:cNvSpPr/>
            <p:nvPr/>
          </p:nvSpPr>
          <p:spPr bwMode="auto">
            <a:xfrm>
              <a:off x="4179683" y="1964542"/>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sp>
          <p:nvSpPr>
            <p:cNvPr id="36" name="流程图: 联系 35"/>
            <p:cNvSpPr/>
            <p:nvPr/>
          </p:nvSpPr>
          <p:spPr bwMode="auto">
            <a:xfrm>
              <a:off x="3516716" y="3013897"/>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cxnSp>
          <p:nvCxnSpPr>
            <p:cNvPr id="37" name="直接箭头连接符 36"/>
            <p:cNvCxnSpPr>
              <a:stCxn id="33" idx="3"/>
              <a:endCxn id="36" idx="7"/>
            </p:cNvCxnSpPr>
            <p:nvPr/>
          </p:nvCxnSpPr>
          <p:spPr bwMode="auto">
            <a:xfrm flipH="1">
              <a:off x="3639208" y="2097550"/>
              <a:ext cx="561491" cy="939168"/>
            </a:xfrm>
            <a:prstGeom prst="straightConnector1">
              <a:avLst/>
            </a:prstGeom>
            <a:noFill/>
            <a:ln w="9525" cap="flat" cmpd="sng" algn="ctr">
              <a:solidFill>
                <a:srgbClr val="FFC000"/>
              </a:solidFill>
              <a:prstDash val="solid"/>
              <a:round/>
              <a:headEnd type="none" w="med" len="med"/>
              <a:tailEnd type="arrow"/>
            </a:ln>
            <a:effectLst/>
          </p:spPr>
        </p:cxnSp>
        <p:sp>
          <p:nvSpPr>
            <p:cNvPr id="40" name="流程图: 联系 39"/>
            <p:cNvSpPr/>
            <p:nvPr/>
          </p:nvSpPr>
          <p:spPr bwMode="auto">
            <a:xfrm>
              <a:off x="2405365" y="3453184"/>
              <a:ext cx="143508" cy="155829"/>
            </a:xfrm>
            <a:prstGeom prst="flowChartConnector">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800" b="1" i="0" u="none" strike="noStrike" cap="none" normalizeH="0" baseline="0" smtClean="0">
                <a:ln>
                  <a:noFill/>
                </a:ln>
                <a:solidFill>
                  <a:schemeClr val="hlink"/>
                </a:solidFill>
                <a:effectLst/>
                <a:latin typeface="幼圆" pitchFamily="49" charset="-122"/>
                <a:ea typeface="幼圆" pitchFamily="49" charset="-122"/>
              </a:endParaRPr>
            </a:p>
          </p:txBody>
        </p:sp>
        <p:cxnSp>
          <p:nvCxnSpPr>
            <p:cNvPr id="41" name="直接箭头连接符 40"/>
            <p:cNvCxnSpPr>
              <a:stCxn id="36" idx="2"/>
              <a:endCxn id="40" idx="6"/>
            </p:cNvCxnSpPr>
            <p:nvPr/>
          </p:nvCxnSpPr>
          <p:spPr bwMode="auto">
            <a:xfrm flipH="1">
              <a:off x="2548873" y="3091812"/>
              <a:ext cx="967843" cy="439287"/>
            </a:xfrm>
            <a:prstGeom prst="straightConnector1">
              <a:avLst/>
            </a:prstGeom>
            <a:noFill/>
            <a:ln w="9525" cap="flat" cmpd="sng" algn="ctr">
              <a:solidFill>
                <a:srgbClr val="FFC000"/>
              </a:solidFill>
              <a:prstDash val="solid"/>
              <a:round/>
              <a:headEnd type="none" w="med" len="med"/>
              <a:tailEnd type="arrow"/>
            </a:ln>
            <a:effectLst/>
          </p:spPr>
        </p:cxnSp>
        <p:sp>
          <p:nvSpPr>
            <p:cNvPr id="42" name="TextBox 41"/>
            <p:cNvSpPr txBox="1"/>
            <p:nvPr/>
          </p:nvSpPr>
          <p:spPr>
            <a:xfrm>
              <a:off x="3823971" y="4645592"/>
              <a:ext cx="255198" cy="246221"/>
            </a:xfrm>
            <a:prstGeom prst="rect">
              <a:avLst/>
            </a:prstGeom>
            <a:noFill/>
          </p:spPr>
          <p:txBody>
            <a:bodyPr wrap="none" rtlCol="0">
              <a:spAutoFit/>
            </a:bodyPr>
            <a:lstStyle/>
            <a:p>
              <a:r>
                <a:rPr lang="en-US" altLang="zh-CN" sz="1000" dirty="0" smtClean="0"/>
                <a:t>1</a:t>
              </a:r>
              <a:endParaRPr lang="zh-CN" altLang="en-US" sz="1000" dirty="0"/>
            </a:p>
          </p:txBody>
        </p:sp>
        <p:sp>
          <p:nvSpPr>
            <p:cNvPr id="49" name="TextBox 48"/>
            <p:cNvSpPr txBox="1"/>
            <p:nvPr/>
          </p:nvSpPr>
          <p:spPr>
            <a:xfrm>
              <a:off x="4913647" y="1197335"/>
              <a:ext cx="255198" cy="246221"/>
            </a:xfrm>
            <a:prstGeom prst="rect">
              <a:avLst/>
            </a:prstGeom>
            <a:noFill/>
          </p:spPr>
          <p:txBody>
            <a:bodyPr wrap="none" rtlCol="0">
              <a:spAutoFit/>
            </a:bodyPr>
            <a:lstStyle/>
            <a:p>
              <a:r>
                <a:rPr lang="en-US" altLang="zh-CN" sz="1000" dirty="0" smtClean="0"/>
                <a:t>2</a:t>
              </a:r>
              <a:endParaRPr lang="zh-CN" altLang="en-US" sz="1000" dirty="0"/>
            </a:p>
          </p:txBody>
        </p:sp>
        <p:sp>
          <p:nvSpPr>
            <p:cNvPr id="52" name="TextBox 51"/>
            <p:cNvSpPr txBox="1"/>
            <p:nvPr/>
          </p:nvSpPr>
          <p:spPr>
            <a:xfrm>
              <a:off x="2728694" y="1860002"/>
              <a:ext cx="219932" cy="246221"/>
            </a:xfrm>
            <a:prstGeom prst="rect">
              <a:avLst/>
            </a:prstGeom>
            <a:noFill/>
          </p:spPr>
          <p:txBody>
            <a:bodyPr wrap="none" rtlCol="0">
              <a:spAutoFit/>
            </a:bodyPr>
            <a:lstStyle/>
            <a:p>
              <a:r>
                <a:rPr lang="en-US" altLang="zh-CN" sz="1000" dirty="0" smtClean="0"/>
                <a:t>I</a:t>
              </a:r>
              <a:endParaRPr lang="zh-CN" altLang="en-US" sz="1000" dirty="0"/>
            </a:p>
          </p:txBody>
        </p:sp>
        <p:sp>
          <p:nvSpPr>
            <p:cNvPr id="53" name="TextBox 52"/>
            <p:cNvSpPr txBox="1"/>
            <p:nvPr/>
          </p:nvSpPr>
          <p:spPr>
            <a:xfrm>
              <a:off x="3604379" y="3955515"/>
              <a:ext cx="304892" cy="246221"/>
            </a:xfrm>
            <a:prstGeom prst="rect">
              <a:avLst/>
            </a:prstGeom>
            <a:noFill/>
          </p:spPr>
          <p:txBody>
            <a:bodyPr wrap="none" rtlCol="0">
              <a:spAutoFit/>
            </a:bodyPr>
            <a:lstStyle/>
            <a:p>
              <a:r>
                <a:rPr lang="en-US" altLang="zh-CN" sz="1000" dirty="0" smtClean="0"/>
                <a:t>IV</a:t>
              </a:r>
              <a:endParaRPr lang="zh-CN" altLang="en-US" sz="1000" dirty="0"/>
            </a:p>
          </p:txBody>
        </p:sp>
        <p:sp>
          <p:nvSpPr>
            <p:cNvPr id="54" name="TextBox 53"/>
            <p:cNvSpPr txBox="1"/>
            <p:nvPr/>
          </p:nvSpPr>
          <p:spPr>
            <a:xfrm>
              <a:off x="5034625" y="2549091"/>
              <a:ext cx="290464" cy="246221"/>
            </a:xfrm>
            <a:prstGeom prst="rect">
              <a:avLst/>
            </a:prstGeom>
            <a:noFill/>
          </p:spPr>
          <p:txBody>
            <a:bodyPr wrap="none" rtlCol="0">
              <a:spAutoFit/>
            </a:bodyPr>
            <a:lstStyle/>
            <a:p>
              <a:r>
                <a:rPr lang="en-US" altLang="zh-CN" sz="1000" dirty="0" smtClean="0"/>
                <a:t>III</a:t>
              </a:r>
              <a:endParaRPr lang="zh-CN" altLang="en-US" sz="1000" dirty="0"/>
            </a:p>
          </p:txBody>
        </p:sp>
        <p:sp>
          <p:nvSpPr>
            <p:cNvPr id="55" name="TextBox 54"/>
            <p:cNvSpPr txBox="1"/>
            <p:nvPr/>
          </p:nvSpPr>
          <p:spPr>
            <a:xfrm>
              <a:off x="6442346" y="1851328"/>
              <a:ext cx="255198" cy="246221"/>
            </a:xfrm>
            <a:prstGeom prst="rect">
              <a:avLst/>
            </a:prstGeom>
            <a:noFill/>
          </p:spPr>
          <p:txBody>
            <a:bodyPr wrap="none" rtlCol="0">
              <a:spAutoFit/>
            </a:bodyPr>
            <a:lstStyle/>
            <a:p>
              <a:r>
                <a:rPr lang="en-US" altLang="zh-CN" sz="1000" dirty="0" smtClean="0"/>
                <a:t>II</a:t>
              </a:r>
              <a:endParaRPr lang="zh-CN" altLang="en-US" sz="1000" dirty="0"/>
            </a:p>
          </p:txBody>
        </p:sp>
      </p:grpSp>
    </p:spTree>
    <p:extLst>
      <p:ext uri="{BB962C8B-B14F-4D97-AF65-F5344CB8AC3E}">
        <p14:creationId xmlns:p14="http://schemas.microsoft.com/office/powerpoint/2010/main" val="2066372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9702" y="901733"/>
            <a:ext cx="8505949" cy="4555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618773" y="5487977"/>
            <a:ext cx="4270977" cy="400110"/>
          </a:xfrm>
          <a:prstGeom prst="rect">
            <a:avLst/>
          </a:prstGeom>
          <a:noFill/>
        </p:spPr>
        <p:txBody>
          <a:bodyPr wrap="none" rtlCol="0">
            <a:spAutoFit/>
          </a:bodyPr>
          <a:lstStyle/>
          <a:p>
            <a:r>
              <a:rPr lang="en-US" altLang="zh-CN" sz="2000" b="1" dirty="0" smtClean="0"/>
              <a:t>Transmission Scheme Illustration</a:t>
            </a:r>
            <a:endParaRPr lang="zh-CN" altLang="en-US" sz="2000" b="1"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3">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087685" y="836711"/>
            <a:ext cx="3044423" cy="461665"/>
          </a:xfrm>
          <a:prstGeom prst="rect">
            <a:avLst/>
          </a:prstGeom>
          <a:noFill/>
        </p:spPr>
        <p:txBody>
          <a:bodyPr wrap="none" rtlCol="0">
            <a:spAutoFit/>
          </a:bodyPr>
          <a:lstStyle/>
          <a:p>
            <a:r>
              <a:rPr lang="en-US" altLang="zh-CN" sz="2400" dirty="0" smtClean="0"/>
              <a:t>Network Deployment</a:t>
            </a:r>
            <a:endParaRPr lang="zh-CN" altLang="en-US" sz="2400" dirty="0"/>
          </a:p>
        </p:txBody>
      </p:sp>
      <p:sp>
        <p:nvSpPr>
          <p:cNvPr id="3" name="TextBox 2"/>
          <p:cNvSpPr txBox="1"/>
          <p:nvPr/>
        </p:nvSpPr>
        <p:spPr>
          <a:xfrm>
            <a:off x="973491" y="2636912"/>
            <a:ext cx="7272807" cy="1200329"/>
          </a:xfrm>
          <a:prstGeom prst="rect">
            <a:avLst/>
          </a:prstGeom>
          <a:noFill/>
        </p:spPr>
        <p:txBody>
          <a:bodyPr wrap="square" rtlCol="0">
            <a:spAutoFit/>
          </a:bodyPr>
          <a:lstStyle/>
          <a:p>
            <a:pPr algn="ctr"/>
            <a:r>
              <a:rPr lang="en-US" altLang="zh-CN" dirty="0" smtClean="0"/>
              <a:t>Cluster member nodes</a:t>
            </a:r>
            <a:r>
              <a:rPr lang="zh-CN" altLang="en-US" dirty="0"/>
              <a:t> </a:t>
            </a:r>
            <a:r>
              <a:rPr lang="en-US" altLang="zh-CN" dirty="0" smtClean="0"/>
              <a:t>are initially distributed randomly and uniformly within the unit square and move according to  the I.I.D model. If at time slot </a:t>
            </a:r>
            <a:r>
              <a:rPr lang="en-US" altLang="zh-CN" b="1" i="1" dirty="0" smtClean="0"/>
              <a:t>d</a:t>
            </a:r>
            <a:r>
              <a:rPr lang="en-US" altLang="zh-CN" dirty="0" smtClean="0"/>
              <a:t>, member node </a:t>
            </a:r>
            <a:r>
              <a:rPr lang="en-US" altLang="zh-CN" b="1" i="1" dirty="0" smtClean="0"/>
              <a:t>i</a:t>
            </a:r>
            <a:r>
              <a:rPr lang="en-US" altLang="zh-CN" dirty="0" smtClean="0"/>
              <a:t> is within the transmission range of head </a:t>
            </a:r>
            <a:r>
              <a:rPr lang="en-US" altLang="zh-CN" b="1" i="1" dirty="0" smtClean="0"/>
              <a:t>j</a:t>
            </a:r>
            <a:r>
              <a:rPr lang="en-US" altLang="zh-CN" dirty="0" smtClean="0"/>
              <a:t> , an </a:t>
            </a:r>
            <a:r>
              <a:rPr lang="en-US" altLang="zh-CN" dirty="0"/>
              <a:t>e</a:t>
            </a:r>
            <a:r>
              <a:rPr lang="en-US" altLang="zh-CN" dirty="0" smtClean="0"/>
              <a:t>dge </a:t>
            </a:r>
            <a:r>
              <a:rPr lang="en-US" altLang="zh-CN" b="1" i="1" dirty="0" smtClean="0"/>
              <a:t>e</a:t>
            </a:r>
            <a:r>
              <a:rPr lang="en-US" altLang="zh-CN" b="1" i="1" baseline="-25000" dirty="0" smtClean="0"/>
              <a:t>ij</a:t>
            </a:r>
            <a:r>
              <a:rPr lang="en-US" altLang="zh-CN" b="1" i="1" dirty="0" smtClean="0"/>
              <a:t> </a:t>
            </a:r>
            <a:r>
              <a:rPr lang="en-US" altLang="zh-CN" dirty="0" smtClean="0"/>
              <a:t>is added the </a:t>
            </a:r>
            <a:r>
              <a:rPr lang="en-US" altLang="zh-CN" b="1" i="1" dirty="0" smtClean="0"/>
              <a:t>G.</a:t>
            </a:r>
            <a:endParaRPr lang="zh-CN" altLang="en-US" b="1" i="1" dirty="0"/>
          </a:p>
        </p:txBody>
      </p:sp>
      <p:sp>
        <p:nvSpPr>
          <p:cNvPr id="13" name="TextBox 12"/>
          <p:cNvSpPr txBox="1"/>
          <p:nvPr/>
        </p:nvSpPr>
        <p:spPr>
          <a:xfrm>
            <a:off x="903027" y="1497558"/>
            <a:ext cx="7413738" cy="923330"/>
          </a:xfrm>
          <a:prstGeom prst="rect">
            <a:avLst/>
          </a:prstGeom>
          <a:noFill/>
        </p:spPr>
        <p:txBody>
          <a:bodyPr wrap="square" rtlCol="0">
            <a:spAutoFit/>
          </a:bodyPr>
          <a:lstStyle/>
          <a:p>
            <a:pPr algn="ctr"/>
            <a:r>
              <a:rPr lang="en-US" altLang="zh-CN" dirty="0" smtClean="0"/>
              <a:t>Cluster head nodes</a:t>
            </a:r>
            <a:r>
              <a:rPr lang="zh-CN" altLang="en-US" dirty="0"/>
              <a:t> </a:t>
            </a:r>
            <a:r>
              <a:rPr lang="en-US" altLang="zh-CN" dirty="0" smtClean="0"/>
              <a:t>are initially distributed randomly and uniformly within the unit square and always remain static. There is a path that connects all the cluster heads in the initial graph </a:t>
            </a:r>
            <a:r>
              <a:rPr lang="en-US" altLang="zh-CN" b="1" i="1" dirty="0" smtClean="0"/>
              <a:t>G</a:t>
            </a:r>
            <a:r>
              <a:rPr lang="en-US" altLang="zh-CN" dirty="0" smtClean="0"/>
              <a:t>.</a:t>
            </a:r>
            <a:endParaRPr lang="zh-CN" altLang="en-US" dirty="0"/>
          </a:p>
        </p:txBody>
      </p:sp>
      <p:sp>
        <p:nvSpPr>
          <p:cNvPr id="7" name="TextBox 6"/>
          <p:cNvSpPr txBox="1"/>
          <p:nvPr/>
        </p:nvSpPr>
        <p:spPr>
          <a:xfrm>
            <a:off x="1697585" y="4836118"/>
            <a:ext cx="5775806" cy="646331"/>
          </a:xfrm>
          <a:prstGeom prst="rect">
            <a:avLst/>
          </a:prstGeom>
          <a:noFill/>
        </p:spPr>
        <p:txBody>
          <a:bodyPr wrap="square" rtlCol="0">
            <a:spAutoFit/>
          </a:bodyPr>
          <a:lstStyle/>
          <a:p>
            <a:r>
              <a:rPr lang="en-US" altLang="zh-CN" dirty="0"/>
              <a:t>The number of cluster head is </a:t>
            </a:r>
            <a:r>
              <a:rPr lang="en-US" altLang="zh-CN" b="1" i="1" dirty="0"/>
              <a:t>n</a:t>
            </a:r>
            <a:r>
              <a:rPr lang="en-US" altLang="zh-CN" b="1" i="1" baseline="30000" dirty="0"/>
              <a:t>α</a:t>
            </a:r>
            <a:r>
              <a:rPr lang="en-US" altLang="zh-CN" b="1" i="1" dirty="0"/>
              <a:t> </a:t>
            </a:r>
            <a:r>
              <a:rPr lang="en-US" altLang="zh-CN" dirty="0"/>
              <a:t>,where </a:t>
            </a:r>
            <a:r>
              <a:rPr lang="en-US" altLang="zh-CN" b="1" i="1" dirty="0"/>
              <a:t>α </a:t>
            </a:r>
            <a:r>
              <a:rPr lang="en-US" altLang="zh-CN" dirty="0"/>
              <a:t>is called the </a:t>
            </a:r>
            <a:r>
              <a:rPr lang="en-US" altLang="zh-CN" i="1" dirty="0">
                <a:latin typeface="Batang" pitchFamily="18" charset="-127"/>
                <a:ea typeface="Batang" pitchFamily="18" charset="-127"/>
              </a:rPr>
              <a:t>cluster head exponent</a:t>
            </a:r>
            <a:r>
              <a:rPr lang="en-US" altLang="zh-CN" i="1" dirty="0"/>
              <a:t> , and </a:t>
            </a:r>
            <a:r>
              <a:rPr lang="en-US" altLang="zh-CN" i="1" dirty="0" smtClean="0"/>
              <a:t>1/k&lt;</a:t>
            </a:r>
            <a:r>
              <a:rPr lang="en-US" altLang="zh-CN" b="1" i="1" dirty="0" smtClean="0"/>
              <a:t> </a:t>
            </a:r>
            <a:r>
              <a:rPr lang="en-US" altLang="zh-CN" b="1" i="1" dirty="0"/>
              <a:t>α</a:t>
            </a:r>
            <a:r>
              <a:rPr lang="zh-CN" altLang="en-US" dirty="0"/>
              <a:t>≤</a:t>
            </a:r>
            <a:r>
              <a:rPr lang="en-US" altLang="zh-CN" dirty="0"/>
              <a:t>1</a:t>
            </a:r>
            <a:r>
              <a:rPr lang="en-US" altLang="zh-CN" dirty="0" smtClean="0"/>
              <a:t>.</a:t>
            </a:r>
            <a:endParaRPr lang="zh-CN" altLang="en-US" dirty="0"/>
          </a:p>
        </p:txBody>
      </p:sp>
      <p:sp>
        <p:nvSpPr>
          <p:cNvPr id="8" name="TextBox 7"/>
          <p:cNvSpPr txBox="1"/>
          <p:nvPr/>
        </p:nvSpPr>
        <p:spPr>
          <a:xfrm>
            <a:off x="2319483" y="4099322"/>
            <a:ext cx="4532010" cy="369332"/>
          </a:xfrm>
          <a:prstGeom prst="rect">
            <a:avLst/>
          </a:prstGeom>
          <a:noFill/>
        </p:spPr>
        <p:txBody>
          <a:bodyPr wrap="none" rtlCol="0">
            <a:spAutoFit/>
          </a:bodyPr>
          <a:lstStyle/>
          <a:p>
            <a:r>
              <a:rPr lang="en-US" altLang="zh-CN" dirty="0"/>
              <a:t>The number of cluster member nodes is </a:t>
            </a:r>
            <a:r>
              <a:rPr lang="en-US" altLang="zh-CN" b="1" i="1" dirty="0"/>
              <a:t>n</a:t>
            </a:r>
            <a:r>
              <a:rPr lang="en-US" altLang="zh-CN" b="1" i="1" dirty="0" smtClean="0"/>
              <a:t>.</a:t>
            </a:r>
            <a:endParaRPr lang="zh-CN" altLang="en-US" b="1" i="1"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pt底板白-英文大写40"/>
          <p:cNvPicPr>
            <a:picLocks noChangeAspect="1" noChangeArrowheads="1"/>
          </p:cNvPicPr>
          <p:nvPr/>
        </p:nvPicPr>
        <p:blipFill>
          <a:blip r:embed="rId4">
            <a:extLst>
              <a:ext uri="{28A0092B-C50C-407E-A947-70E740481C1C}">
                <a14:useLocalDpi xmlns:a14="http://schemas.microsoft.com/office/drawing/2010/main" val="0"/>
              </a:ext>
            </a:extLst>
          </a:blip>
          <a:srcRect t="2388" r="74409" b="87801"/>
          <a:stretch>
            <a:fillRect/>
          </a:stretch>
        </p:blipFill>
        <p:spPr bwMode="auto">
          <a:xfrm>
            <a:off x="0" y="0"/>
            <a:ext cx="2484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图片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3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图片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图片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11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descr="图片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975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9" descr="图片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45400" y="0"/>
            <a:ext cx="755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685474" y="872586"/>
            <a:ext cx="4021294" cy="461665"/>
          </a:xfrm>
          <a:prstGeom prst="rect">
            <a:avLst/>
          </a:prstGeom>
          <a:noFill/>
        </p:spPr>
        <p:txBody>
          <a:bodyPr wrap="none" rtlCol="0">
            <a:spAutoFit/>
          </a:bodyPr>
          <a:lstStyle/>
          <a:p>
            <a:r>
              <a:rPr lang="en-US" altLang="zh-CN" sz="2400" dirty="0" smtClean="0"/>
              <a:t>Critical Transmission Range</a:t>
            </a:r>
            <a:endParaRPr lang="zh-CN" altLang="en-US" sz="2400" dirty="0"/>
          </a:p>
        </p:txBody>
      </p:sp>
      <p:sp>
        <p:nvSpPr>
          <p:cNvPr id="3" name="TextBox 2"/>
          <p:cNvSpPr txBox="1"/>
          <p:nvPr/>
        </p:nvSpPr>
        <p:spPr>
          <a:xfrm>
            <a:off x="1230880" y="1761075"/>
            <a:ext cx="6930479" cy="646331"/>
          </a:xfrm>
          <a:prstGeom prst="rect">
            <a:avLst/>
          </a:prstGeom>
          <a:noFill/>
        </p:spPr>
        <p:txBody>
          <a:bodyPr wrap="square" rtlCol="0">
            <a:spAutoFit/>
          </a:bodyPr>
          <a:lstStyle/>
          <a:p>
            <a:pPr algn="ctr"/>
            <a:r>
              <a:rPr lang="en-US" altLang="zh-CN" dirty="0" smtClean="0"/>
              <a:t>Let </a:t>
            </a:r>
            <a:r>
              <a:rPr lang="en-US" altLang="zh-CN" b="1" i="1" dirty="0" smtClean="0"/>
              <a:t>E </a:t>
            </a:r>
            <a:r>
              <a:rPr lang="en-US" altLang="zh-CN" dirty="0" smtClean="0"/>
              <a:t>denote the event that the network is fully connected, then </a:t>
            </a:r>
            <a:r>
              <a:rPr lang="en-US" altLang="zh-CN" b="1" i="1" dirty="0" smtClean="0"/>
              <a:t>r</a:t>
            </a:r>
            <a:r>
              <a:rPr lang="en-US" altLang="zh-CN" b="1" i="1" baseline="-25000" dirty="0" smtClean="0"/>
              <a:t>c</a:t>
            </a:r>
            <a:r>
              <a:rPr lang="en-US" altLang="zh-CN" dirty="0" smtClean="0"/>
              <a:t> is the critical transmission range if</a:t>
            </a:r>
            <a:endParaRPr lang="zh-CN" altLang="en-US" b="1" i="1" dirty="0"/>
          </a:p>
        </p:txBody>
      </p:sp>
      <p:grpSp>
        <p:nvGrpSpPr>
          <p:cNvPr id="7" name="组合 6"/>
          <p:cNvGrpSpPr/>
          <p:nvPr/>
        </p:nvGrpSpPr>
        <p:grpSpPr>
          <a:xfrm>
            <a:off x="3121622" y="2925834"/>
            <a:ext cx="3148993" cy="472698"/>
            <a:chOff x="2484438" y="2524254"/>
            <a:chExt cx="3148993" cy="472698"/>
          </a:xfrm>
        </p:grpSpPr>
        <p:graphicFrame>
          <p:nvGraphicFramePr>
            <p:cNvPr id="4" name="对象 3"/>
            <p:cNvGraphicFramePr>
              <a:graphicFrameLocks noChangeAspect="1"/>
            </p:cNvGraphicFramePr>
            <p:nvPr>
              <p:extLst>
                <p:ext uri="{D42A27DB-BD31-4B8C-83A1-F6EECF244321}">
                  <p14:modId xmlns:p14="http://schemas.microsoft.com/office/powerpoint/2010/main" val="2243208534"/>
                </p:ext>
              </p:extLst>
            </p:nvPr>
          </p:nvGraphicFramePr>
          <p:xfrm>
            <a:off x="2484438" y="2564904"/>
            <a:ext cx="1217590" cy="432048"/>
          </p:xfrm>
          <a:graphic>
            <a:graphicData uri="http://schemas.openxmlformats.org/presentationml/2006/ole">
              <mc:AlternateContent xmlns:mc="http://schemas.openxmlformats.org/markup-compatibility/2006">
                <mc:Choice xmlns:v="urn:schemas-microsoft-com:vml" Requires="v">
                  <p:oleObj spid="_x0000_s2117" name="Equation" r:id="rId10" imgW="787320" imgH="279360" progId="Equation.DSMT4">
                    <p:embed/>
                  </p:oleObj>
                </mc:Choice>
                <mc:Fallback>
                  <p:oleObj name="Equation" r:id="rId10" imgW="787320" imgH="279360" progId="Equation.DSMT4">
                    <p:embed/>
                    <p:pic>
                      <p:nvPicPr>
                        <p:cNvPr id="0" name=""/>
                        <p:cNvPicPr/>
                        <p:nvPr/>
                      </p:nvPicPr>
                      <p:blipFill>
                        <a:blip r:embed="rId11"/>
                        <a:stretch>
                          <a:fillRect/>
                        </a:stretch>
                      </p:blipFill>
                      <p:spPr>
                        <a:xfrm>
                          <a:off x="2484438" y="2564904"/>
                          <a:ext cx="1217590" cy="432048"/>
                        </a:xfrm>
                        <a:prstGeom prst="rect">
                          <a:avLst/>
                        </a:prstGeom>
                      </p:spPr>
                    </p:pic>
                  </p:oleObj>
                </mc:Fallback>
              </mc:AlternateContent>
            </a:graphicData>
          </a:graphic>
        </p:graphicFrame>
        <p:sp>
          <p:nvSpPr>
            <p:cNvPr id="5" name="TextBox 4"/>
            <p:cNvSpPr txBox="1"/>
            <p:nvPr/>
          </p:nvSpPr>
          <p:spPr>
            <a:xfrm>
              <a:off x="3707904" y="2524254"/>
              <a:ext cx="1925527" cy="369332"/>
            </a:xfrm>
            <a:prstGeom prst="rect">
              <a:avLst/>
            </a:prstGeom>
            <a:noFill/>
          </p:spPr>
          <p:txBody>
            <a:bodyPr wrap="none" rtlCol="0">
              <a:spAutoFit/>
            </a:bodyPr>
            <a:lstStyle/>
            <a:p>
              <a:r>
                <a:rPr lang="en-US" altLang="zh-CN" dirty="0"/>
                <a:t>i</a:t>
              </a:r>
              <a:r>
                <a:rPr lang="en-US" altLang="zh-CN" dirty="0" smtClean="0"/>
                <a:t>f r </a:t>
              </a:r>
              <a:r>
                <a:rPr lang="zh-CN" altLang="en-US" dirty="0" smtClean="0"/>
                <a:t>≥ </a:t>
              </a:r>
              <a:r>
                <a:rPr lang="en-US" altLang="zh-CN" dirty="0" smtClean="0"/>
                <a:t>b</a:t>
              </a:r>
              <a:r>
                <a:rPr lang="en-US" altLang="zh-CN" b="1" i="1" dirty="0" smtClean="0"/>
                <a:t>r</a:t>
              </a:r>
              <a:r>
                <a:rPr lang="en-US" altLang="zh-CN" b="1" i="1" baseline="-25000" dirty="0" smtClean="0"/>
                <a:t>c  </a:t>
              </a:r>
              <a:r>
                <a:rPr lang="en-US" altLang="zh-CN" dirty="0" smtClean="0"/>
                <a:t>and b&gt;1</a:t>
              </a:r>
              <a:endParaRPr lang="zh-CN" altLang="en-US" dirty="0"/>
            </a:p>
          </p:txBody>
        </p:sp>
      </p:grpSp>
      <p:grpSp>
        <p:nvGrpSpPr>
          <p:cNvPr id="8" name="组合 7"/>
          <p:cNvGrpSpPr/>
          <p:nvPr/>
        </p:nvGrpSpPr>
        <p:grpSpPr>
          <a:xfrm>
            <a:off x="3062612" y="3902425"/>
            <a:ext cx="3267014" cy="459656"/>
            <a:chOff x="2469009" y="3041352"/>
            <a:chExt cx="3267014" cy="459656"/>
          </a:xfrm>
        </p:grpSpPr>
        <p:graphicFrame>
          <p:nvGraphicFramePr>
            <p:cNvPr id="6" name="对象 5"/>
            <p:cNvGraphicFramePr>
              <a:graphicFrameLocks noChangeAspect="1"/>
            </p:cNvGraphicFramePr>
            <p:nvPr>
              <p:extLst>
                <p:ext uri="{D42A27DB-BD31-4B8C-83A1-F6EECF244321}">
                  <p14:modId xmlns:p14="http://schemas.microsoft.com/office/powerpoint/2010/main" val="4290631446"/>
                </p:ext>
              </p:extLst>
            </p:nvPr>
          </p:nvGraphicFramePr>
          <p:xfrm>
            <a:off x="2469009" y="3068960"/>
            <a:ext cx="1217590" cy="432048"/>
          </p:xfrm>
          <a:graphic>
            <a:graphicData uri="http://schemas.openxmlformats.org/presentationml/2006/ole">
              <mc:AlternateContent xmlns:mc="http://schemas.openxmlformats.org/markup-compatibility/2006">
                <mc:Choice xmlns:v="urn:schemas-microsoft-com:vml" Requires="v">
                  <p:oleObj spid="_x0000_s2118" name="Equation" r:id="rId12" imgW="787320" imgH="279360" progId="Equation.DSMT4">
                    <p:embed/>
                  </p:oleObj>
                </mc:Choice>
                <mc:Fallback>
                  <p:oleObj name="Equation" r:id="rId12" imgW="787320" imgH="279360" progId="Equation.DSMT4">
                    <p:embed/>
                    <p:pic>
                      <p:nvPicPr>
                        <p:cNvPr id="0" name=""/>
                        <p:cNvPicPr/>
                        <p:nvPr/>
                      </p:nvPicPr>
                      <p:blipFill>
                        <a:blip r:embed="rId13"/>
                        <a:stretch>
                          <a:fillRect/>
                        </a:stretch>
                      </p:blipFill>
                      <p:spPr>
                        <a:xfrm>
                          <a:off x="2469009" y="3068960"/>
                          <a:ext cx="1217590" cy="432048"/>
                        </a:xfrm>
                        <a:prstGeom prst="rect">
                          <a:avLst/>
                        </a:prstGeom>
                      </p:spPr>
                    </p:pic>
                  </p:oleObj>
                </mc:Fallback>
              </mc:AlternateContent>
            </a:graphicData>
          </a:graphic>
        </p:graphicFrame>
        <p:sp>
          <p:nvSpPr>
            <p:cNvPr id="15" name="TextBox 14"/>
            <p:cNvSpPr txBox="1"/>
            <p:nvPr/>
          </p:nvSpPr>
          <p:spPr>
            <a:xfrm>
              <a:off x="3707904" y="3041352"/>
              <a:ext cx="2028119" cy="369332"/>
            </a:xfrm>
            <a:prstGeom prst="rect">
              <a:avLst/>
            </a:prstGeom>
            <a:noFill/>
          </p:spPr>
          <p:txBody>
            <a:bodyPr wrap="none" rtlCol="0">
              <a:spAutoFit/>
            </a:bodyPr>
            <a:lstStyle/>
            <a:p>
              <a:r>
                <a:rPr lang="en-US" altLang="zh-CN" dirty="0"/>
                <a:t>i</a:t>
              </a:r>
              <a:r>
                <a:rPr lang="en-US" altLang="zh-CN" dirty="0" smtClean="0"/>
                <a:t>f r </a:t>
              </a:r>
              <a:r>
                <a:rPr lang="zh-CN" altLang="en-US" dirty="0" smtClean="0"/>
                <a:t>≤ </a:t>
              </a:r>
              <a:r>
                <a:rPr lang="en-US" altLang="zh-CN" dirty="0" smtClean="0"/>
                <a:t>b’</a:t>
              </a:r>
              <a:r>
                <a:rPr lang="en-US" altLang="zh-CN" b="1" i="1" dirty="0" smtClean="0"/>
                <a:t>r</a:t>
              </a:r>
              <a:r>
                <a:rPr lang="en-US" altLang="zh-CN" b="1" i="1" baseline="-25000" dirty="0" smtClean="0"/>
                <a:t>c  </a:t>
              </a:r>
              <a:r>
                <a:rPr lang="en-US" altLang="zh-CN" dirty="0" smtClean="0"/>
                <a:t>and b’&lt;1</a:t>
              </a:r>
              <a:endParaRPr lang="zh-CN" altLang="en-US" dirty="0"/>
            </a:p>
          </p:txBody>
        </p:sp>
      </p:grpSp>
      <p:sp>
        <p:nvSpPr>
          <p:cNvPr id="11" name="TextBox 10"/>
          <p:cNvSpPr txBox="1"/>
          <p:nvPr/>
        </p:nvSpPr>
        <p:spPr>
          <a:xfrm>
            <a:off x="3302147" y="5060486"/>
            <a:ext cx="2787943" cy="369332"/>
          </a:xfrm>
          <a:prstGeom prst="rect">
            <a:avLst/>
          </a:prstGeom>
          <a:noFill/>
        </p:spPr>
        <p:txBody>
          <a:bodyPr wrap="none" rtlCol="0">
            <a:spAutoFit/>
          </a:bodyPr>
          <a:lstStyle/>
          <a:p>
            <a:r>
              <a:rPr lang="en-US" altLang="zh-CN" dirty="0" smtClean="0"/>
              <a:t>(</a:t>
            </a:r>
            <a:r>
              <a:rPr lang="en-US" altLang="zh-CN" dirty="0"/>
              <a:t>A</a:t>
            </a:r>
            <a:r>
              <a:rPr lang="en-US" altLang="zh-CN" dirty="0" smtClean="0"/>
              <a:t>symptotic Connectivity)</a:t>
            </a:r>
            <a:endParaRPr lang="zh-CN" altLang="en-US" dirty="0"/>
          </a:p>
        </p:txBody>
      </p:sp>
    </p:spTree>
    <p:extLst>
      <p:ext uri="{BB962C8B-B14F-4D97-AF65-F5344CB8AC3E}">
        <p14:creationId xmlns:p14="http://schemas.microsoft.com/office/powerpoint/2010/main" val="2930050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ECF presentation">
  <a:themeElements>
    <a:clrScheme name="ECF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CF presentation">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800" b="1" i="0" u="none" strike="noStrike" cap="none" normalizeH="0" baseline="0" smtClean="0">
            <a:ln>
              <a:noFill/>
            </a:ln>
            <a:solidFill>
              <a:schemeClr val="hlink"/>
            </a:solidFill>
            <a:effectLst/>
            <a:latin typeface="幼圆" pitchFamily="49" charset="-122"/>
            <a:ea typeface="幼圆" pitchFamily="49"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800" b="1" i="0" u="none" strike="noStrike" cap="none" normalizeH="0" baseline="0" smtClean="0">
            <a:ln>
              <a:noFill/>
            </a:ln>
            <a:solidFill>
              <a:schemeClr val="hlink"/>
            </a:solidFill>
            <a:effectLst/>
            <a:latin typeface="幼圆" pitchFamily="49" charset="-122"/>
            <a:ea typeface="幼圆" pitchFamily="49" charset="-122"/>
          </a:defRPr>
        </a:defPPr>
      </a:lstStyle>
    </a:lnDef>
  </a:objectDefaults>
  <a:extraClrSchemeLst>
    <a:extraClrScheme>
      <a:clrScheme name="ECF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CF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CF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CF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CF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CF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CF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1237</Words>
  <Application>Microsoft Office PowerPoint</Application>
  <PresentationFormat>全屏显示(4:3)</PresentationFormat>
  <Paragraphs>91</Paragraphs>
  <Slides>18</Slides>
  <Notes>18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ECF presentation</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wq</dc:creator>
  <cp:lastModifiedBy>wq</cp:lastModifiedBy>
  <cp:revision>53</cp:revision>
  <dcterms:created xsi:type="dcterms:W3CDTF">2012-10-17T13:29:33Z</dcterms:created>
  <dcterms:modified xsi:type="dcterms:W3CDTF">2013-06-04T03:24:05Z</dcterms:modified>
</cp:coreProperties>
</file>