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9" r:id="rId2"/>
    <p:sldMasterId id="2147483701" r:id="rId3"/>
    <p:sldMasterId id="2147483713" r:id="rId4"/>
    <p:sldMasterId id="2147483727" r:id="rId5"/>
    <p:sldMasterId id="2147483739" r:id="rId6"/>
  </p:sldMasterIdLst>
  <p:notesMasterIdLst>
    <p:notesMasterId r:id="rId27"/>
  </p:notesMasterIdLst>
  <p:sldIdLst>
    <p:sldId id="285" r:id="rId7"/>
    <p:sldId id="294" r:id="rId8"/>
    <p:sldId id="296" r:id="rId9"/>
    <p:sldId id="297" r:id="rId10"/>
    <p:sldId id="295" r:id="rId11"/>
    <p:sldId id="271" r:id="rId12"/>
    <p:sldId id="272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86" r:id="rId21"/>
    <p:sldId id="300" r:id="rId22"/>
    <p:sldId id="301" r:id="rId23"/>
    <p:sldId id="302" r:id="rId24"/>
    <p:sldId id="303" r:id="rId25"/>
    <p:sldId id="298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8527" autoAdjust="0"/>
  </p:normalViewPr>
  <p:slideViewPr>
    <p:cSldViewPr>
      <p:cViewPr>
        <p:scale>
          <a:sx n="75" d="100"/>
          <a:sy n="75" d="100"/>
        </p:scale>
        <p:origin x="-141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e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8.wmf"/><Relationship Id="rId4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5CD66-3460-4745-BFC0-0E2A08670063}" type="datetimeFigureOut">
              <a:rPr lang="zh-CN" altLang="en-US" smtClean="0"/>
              <a:pPr/>
              <a:t>2012/5/22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6DC11-94DC-46B5-9BF4-5C8D3C08DA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9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项目的要求和网络场景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04FE-FCAC-43B4-A195-A0A858B2E76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4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贪心算法一是：先在第一个信道上依次选择传输链路，直到无法再选。然后在第二个信道上依次选择传输链路，最后在第三个信道上选。</a:t>
            </a:r>
            <a:endParaRPr lang="en-US" altLang="zh-CN" dirty="0" smtClean="0"/>
          </a:p>
          <a:p>
            <a:r>
              <a:rPr lang="zh-CN" altLang="en-US" dirty="0" smtClean="0"/>
              <a:t>贪心算法二是：先在第一个信道上选择一个传输链路，然后在第二个信道上选择一个传输链路，接着是第三个信道。然后再从第一个信道开始选。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DC11-94DC-46B5-9BF4-5C8D3C08DA1A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3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ea typeface="宋体" charset="-122"/>
              </a:rPr>
              <a:t>我们模型的</a:t>
            </a:r>
            <a:r>
              <a:rPr lang="en-US" altLang="zh-CN" sz="1200" dirty="0" smtClean="0">
                <a:ea typeface="宋体" charset="-122"/>
              </a:rPr>
              <a:t>conflict graph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ea typeface="宋体" charset="-122"/>
              </a:rPr>
              <a:t>Cross layer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700B4-A133-462F-8241-9664735A48F7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5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700B4-A133-462F-8241-9664735A48F7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6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AMS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aggregated maximal scheduling</a:t>
            </a:r>
          </a:p>
          <a:p>
            <a:r>
              <a:rPr lang="en-US" altLang="zh-CN" dirty="0" smtClean="0"/>
              <a:t>TDMS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tuple-based distributed maximal scheduling</a:t>
            </a:r>
          </a:p>
          <a:p>
            <a:r>
              <a:rPr lang="en-US" altLang="zh-CN" dirty="0" smtClean="0"/>
              <a:t>SP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single path (SP) algorithm</a:t>
            </a:r>
          </a:p>
          <a:p>
            <a:r>
              <a:rPr lang="en-US" altLang="zh-CN" dirty="0" smtClean="0"/>
              <a:t>TGMS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tuple-based greedy maximal scheduling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TDMS</a:t>
            </a:r>
            <a:r>
              <a:rPr lang="zh-CN" altLang="en-US" dirty="0" smtClean="0"/>
              <a:t>比</a:t>
            </a:r>
            <a:r>
              <a:rPr lang="en-US" altLang="zh-CN" dirty="0" smtClean="0"/>
              <a:t>SP</a:t>
            </a:r>
            <a:r>
              <a:rPr lang="zh-CN" altLang="en-US" dirty="0" smtClean="0"/>
              <a:t>略差</a:t>
            </a:r>
            <a:endParaRPr lang="en-US" altLang="zh-CN" dirty="0" smtClean="0"/>
          </a:p>
          <a:p>
            <a:r>
              <a:rPr lang="en-US" altLang="zh-CN" dirty="0" smtClean="0"/>
              <a:t>SP long waiting</a:t>
            </a:r>
            <a:r>
              <a:rPr lang="en-US" altLang="zh-CN" baseline="0" dirty="0" smtClean="0"/>
              <a:t> time, small transmission time</a:t>
            </a:r>
          </a:p>
          <a:p>
            <a:r>
              <a:rPr lang="en-US" altLang="zh-CN" dirty="0" smtClean="0"/>
              <a:t>Though the logical queue assignment procedure in SP algorithm may lead to longer waiting time based on the</a:t>
            </a:r>
          </a:p>
          <a:p>
            <a:r>
              <a:rPr lang="en-US" altLang="zh-CN" dirty="0" smtClean="0"/>
              <a:t>output queue information, it could utilize those high capacity channels. </a:t>
            </a:r>
          </a:p>
          <a:p>
            <a:r>
              <a:rPr lang="en-US" altLang="zh-CN" dirty="0" smtClean="0"/>
              <a:t>We may close the gap!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700B4-A133-462F-8241-9664735A48F7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09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MP</a:t>
            </a:r>
            <a:r>
              <a:rPr lang="zh-CN" altLang="en-US" dirty="0" smtClean="0"/>
              <a:t>：</a:t>
            </a:r>
            <a:r>
              <a:rPr lang="en-US" altLang="zh-CN" dirty="0" smtClean="0"/>
              <a:t>multi-path algorithm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TDMS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tuple-based distributed maximal scheduling</a:t>
            </a:r>
          </a:p>
          <a:p>
            <a:r>
              <a:rPr lang="en-US" altLang="zh-CN" dirty="0" smtClean="0"/>
              <a:t>CLC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cross-layer control (CLC) algorithm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700B4-A133-462F-8241-9664735A48F7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9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Here are some related work on these topics. First of all, I’ll introduce some work on SR-SC networks. This is the basis of the MR-MC networks.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[1] It is throughput optimal algorithm, but also leads to some problems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I’d like to say something more about this algorithm, because it’s a very important reference of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Hongkun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Li’s paper.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r>
              <a:rPr lang="en-US" altLang="zh-CN" dirty="0" smtClean="0"/>
              <a:t>Especially</a:t>
            </a:r>
            <a:r>
              <a:rPr lang="en-US" altLang="zh-CN" baseline="0" dirty="0" smtClean="0"/>
              <a:t> in networks with small burden.</a:t>
            </a:r>
          </a:p>
          <a:p>
            <a:r>
              <a:rPr lang="en-US" altLang="zh-CN" baseline="0" dirty="0" smtClean="0"/>
              <a:t>Because of these problems, lots of effort has been delivered to design a distributed algorithm with low complexity.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700B4-A133-462F-8241-9664735A48F7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1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[3] centralized</a:t>
            </a:r>
            <a:r>
              <a:rPr lang="en-US" altLang="zh-CN" baseline="0" dirty="0" smtClean="0"/>
              <a:t> algorithm</a:t>
            </a:r>
            <a:endParaRPr lang="en-US" altLang="zh-CN" dirty="0" smtClean="0"/>
          </a:p>
          <a:p>
            <a:r>
              <a:rPr lang="en-US" altLang="zh-CN" dirty="0" smtClean="0"/>
              <a:t>this is the first</a:t>
            </a:r>
            <a:r>
              <a:rPr lang="en-US" altLang="zh-CN" baseline="0" dirty="0" smtClean="0"/>
              <a:t> constant fraction approximate algorithm of this problem</a:t>
            </a:r>
          </a:p>
          <a:p>
            <a:r>
              <a:rPr lang="en-US" altLang="zh-CN" baseline="0" dirty="0" smtClean="0"/>
              <a:t>In the paper I’ll present, the author gives another model, and conclude that in their model we may directly extend the SR-SC algorithm.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700B4-A133-462F-8241-9664735A48F7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3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700B4-A133-462F-8241-9664735A48F7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3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white"/>
              </a:buClr>
            </a:pPr>
            <a:fld id="{72571C34-0100-46CF-8A7F-B88452C611F3}" type="slidenum">
              <a:rPr lang="zh-CN" altLang="en-US">
                <a:solidFill>
                  <a:prstClr val="black"/>
                </a:solidFill>
              </a:rPr>
              <a:pPr>
                <a:buClr>
                  <a:prstClr val="white"/>
                </a:buClr>
              </a:pPr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38200"/>
            <a:ext cx="4572000" cy="3429000"/>
          </a:xfrm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43428" name="Oval 4"/>
          <p:cNvSpPr>
            <a:spLocks noChangeArrowheads="1"/>
          </p:cNvSpPr>
          <p:nvPr/>
        </p:nvSpPr>
        <p:spPr bwMode="auto">
          <a:xfrm>
            <a:off x="1768475" y="1766888"/>
            <a:ext cx="868363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endParaRPr lang="zh-CN" altLang="en-US" sz="2400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white"/>
              </a:buClr>
            </a:pPr>
            <a:fld id="{412B9948-802A-477B-81D9-41D53A3BCF31}" type="slidenum">
              <a:rPr lang="zh-CN" altLang="en-US">
                <a:solidFill>
                  <a:prstClr val="black"/>
                </a:solidFill>
              </a:rPr>
              <a:pPr>
                <a:buClr>
                  <a:prstClr val="white"/>
                </a:buClr>
              </a:p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38200"/>
            <a:ext cx="4572000" cy="3429000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Basic assumption of system model</a:t>
            </a:r>
            <a:endParaRPr lang="zh-CN" altLang="en-US" dirty="0"/>
          </a:p>
        </p:txBody>
      </p:sp>
      <p:sp>
        <p:nvSpPr>
          <p:cNvPr id="930820" name="Oval 4"/>
          <p:cNvSpPr>
            <a:spLocks noChangeArrowheads="1"/>
          </p:cNvSpPr>
          <p:nvPr/>
        </p:nvSpPr>
        <p:spPr bwMode="auto">
          <a:xfrm>
            <a:off x="1768475" y="1766888"/>
            <a:ext cx="868363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endParaRPr lang="zh-CN" altLang="en-US" sz="2400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white"/>
              </a:buClr>
            </a:pPr>
            <a:fld id="{7B606A01-E7EE-43F9-A78E-522FF52D1B63}" type="slidenum">
              <a:rPr lang="zh-CN" altLang="en-US">
                <a:solidFill>
                  <a:prstClr val="black"/>
                </a:solidFill>
              </a:rPr>
              <a:pPr>
                <a:buClr>
                  <a:prstClr val="white"/>
                </a:buClr>
              </a:p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838200"/>
            <a:ext cx="4572000" cy="3429000"/>
          </a:xfrm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Illustrate</a:t>
            </a:r>
            <a:r>
              <a:rPr lang="en-US" altLang="zh-CN" baseline="0" dirty="0" smtClean="0"/>
              <a:t> the problem using game theory model</a:t>
            </a:r>
            <a:endParaRPr lang="zh-CN" altLang="en-US" dirty="0"/>
          </a:p>
        </p:txBody>
      </p:sp>
      <p:sp>
        <p:nvSpPr>
          <p:cNvPr id="934916" name="Oval 4"/>
          <p:cNvSpPr>
            <a:spLocks noChangeArrowheads="1"/>
          </p:cNvSpPr>
          <p:nvPr/>
        </p:nvSpPr>
        <p:spPr bwMode="auto">
          <a:xfrm>
            <a:off x="1768475" y="1766888"/>
            <a:ext cx="868363" cy="838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endParaRPr lang="zh-CN" altLang="en-US" sz="2400" baseline="-25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DC11-94DC-46B5-9BF4-5C8D3C08DA1A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74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DC11-94DC-46B5-9BF4-5C8D3C08DA1A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8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9800"/>
            <a:ext cx="9144000" cy="1143000"/>
          </a:xfrm>
        </p:spPr>
        <p:txBody>
          <a:bodyPr/>
          <a:lstStyle>
            <a:lvl1pPr algn="ctr">
              <a:defRPr sz="4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8300" y="4648200"/>
            <a:ext cx="5867400" cy="14478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 altLang="zh-CN">
              <a:solidFill>
                <a:srgbClr val="777777"/>
              </a:solidFill>
            </a:endParaRPr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 altLang="zh-CN">
              <a:solidFill>
                <a:srgbClr val="777777"/>
              </a:solidFill>
            </a:endParaRPr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400800"/>
            <a:ext cx="1905000" cy="3048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6B179D22-0C69-407C-908C-58BBAD965F16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 altLang="zh-CN">
              <a:solidFill>
                <a:srgbClr val="777777"/>
              </a:solidFill>
            </a:endParaRP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17" name="Picture 45" descr="azzj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47" descr="sjtu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17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9B2B54-E4A0-4BFB-AAFC-7CEED553D788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407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A8BB21-9C35-4A00-9B34-E268B9591E81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25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457200" y="6553200"/>
            <a:ext cx="7924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8229600" y="6553200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fld id="{63043754-F0BE-40FA-A7DC-2F55F44289A9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811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>
          <a:xfrm>
            <a:off x="457200" y="6553200"/>
            <a:ext cx="7924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229600" y="6553200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fld id="{C35393C1-80D2-4B37-9901-7AC63AFB9BDC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228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F74AC-7210-4205-ABF8-FF71ECFC114F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445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B9568-35DA-4368-8E15-32244A1878B8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26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26CDF-1913-4873-929E-81BDC143288B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195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33B2A-0B13-4178-8B77-24F7500DFB96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445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B1199-4710-4814-9543-F2CF751260AF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90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08F6F-67A6-4AAA-A4E5-49020064970A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432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DEDEED-C0FF-4BF8-9E4B-9AC55BB2C712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736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B90E7-2FEE-4C91-A904-B79DC47C7F10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427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62281-3391-40C3-8D3C-B09A2C2CDDA0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050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CBBD3-C862-4F43-AF2C-8BE1E4E60952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086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BAA87-7D21-4425-9EDF-A860F9B08E5E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095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October 17, 2005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>
                <a:solidFill>
                  <a:srgbClr val="777777"/>
                </a:solidFill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27A8E-09F8-4AD4-8D55-21B9D07BE3BE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745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0B41CA-CDD4-4E3A-87CC-EBF291C59C2C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703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6038B-D409-4C91-8F23-5BBA56625024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51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B2EA6E-4800-4E45-8405-C18EBA815E74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684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ACEE23-1DE3-483F-B164-C4619D639E45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071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34C908-53E8-4A41-89B4-788560DADC93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092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63A8C-6BA2-4E2E-A66B-507B402DDC61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155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C8383D-2B32-4BA2-9749-3E9D6F612B14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4549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7E894-6478-4C31-A222-0CDE210F4B88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52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19832-B007-4A06-B7FC-F4193CE3B108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292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8EE70-5E3E-48EE-8BE6-0868B25BF71C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153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67DA3-43E6-4A9F-9AB1-6CE50C7F8E83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414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Generic Framework for Throughput-Optimal Control in MR-MC Wireless Networks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09F082-C03C-4E1B-8A7A-2B6AD3DBE05F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480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9800"/>
            <a:ext cx="9144000" cy="1143000"/>
          </a:xfrm>
        </p:spPr>
        <p:txBody>
          <a:bodyPr/>
          <a:lstStyle>
            <a:lvl1pPr algn="ctr">
              <a:defRPr sz="4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38300" y="4648200"/>
            <a:ext cx="5867400" cy="14478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defRPr sz="1400" baseline="0">
                <a:solidFill>
                  <a:schemeClr val="bg2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</a:pPr>
            <a:endParaRPr lang="en-US" altLang="zh-CN">
              <a:solidFill>
                <a:srgbClr val="777777"/>
              </a:solidFill>
            </a:endParaRPr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altLang="zh-CN" smtClean="0">
                <a:solidFill>
                  <a:srgbClr val="777777"/>
                </a:solidFill>
              </a:rPr>
              <a:t>A Generic Framework for Throughput-Optimal Control in MR-MC Wireless Networks</a:t>
            </a:r>
            <a:endParaRPr lang="en-US" altLang="zh-CN">
              <a:solidFill>
                <a:srgbClr val="777777"/>
              </a:solidFill>
            </a:endParaRPr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400800"/>
            <a:ext cx="1905000" cy="3048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6B179D22-0C69-407C-908C-58BBAD965F16}" type="slidenum">
              <a:rPr lang="zh-CN" altLang="en-US">
                <a:solidFill>
                  <a:srgbClr val="777777"/>
                </a:solidFill>
              </a:rPr>
              <a:pPr/>
              <a:t>‹#›</a:t>
            </a:fld>
            <a:endParaRPr lang="en-US" altLang="zh-CN">
              <a:solidFill>
                <a:srgbClr val="777777"/>
              </a:solidFill>
            </a:endParaRP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17" name="Picture 45" descr="azzj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47" descr="sjtu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7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DEDEED-C0FF-4BF8-9E4B-9AC55BB2C712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740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63A8C-6BA2-4E2E-A66B-507B402DDC61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566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D3F70E-0979-4D0D-BAC1-84E1307E34DF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34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D3F70E-0979-4D0D-BAC1-84E1307E34DF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775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AA7AC7-09A5-4F54-8F86-A12DE23A39D5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6934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559156-8BFB-462E-8E2F-6F7A1C887DE4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5542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685534-3917-4475-927E-0DCB1F6F2E40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3468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E88C67-566B-4B01-87B7-E412FF88B7C9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036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B7D572-B375-4C99-ABCE-2986A6FCCBE8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408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9B2B54-E4A0-4BFB-AAFC-7CEED553D788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6403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A8BB21-9C35-4A00-9B34-E268B9591E81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5990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457200" y="6553200"/>
            <a:ext cx="7924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8229600" y="6553200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fld id="{63043754-F0BE-40FA-A7DC-2F55F44289A9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748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700" y="38100"/>
            <a:ext cx="8242300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076700" cy="2628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>
          <a:xfrm>
            <a:off x="457200" y="6553200"/>
            <a:ext cx="79248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8229600" y="6553200"/>
            <a:ext cx="762000" cy="228600"/>
          </a:xfrm>
        </p:spPr>
        <p:txBody>
          <a:bodyPr/>
          <a:lstStyle>
            <a:lvl1pPr>
              <a:defRPr/>
            </a:lvl1pPr>
          </a:lstStyle>
          <a:p>
            <a:fld id="{C35393C1-80D2-4B37-9901-7AC63AFB9BDC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592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0B41CA-CDD4-4E3A-87CC-EBF291C59C2C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833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AA7AC7-09A5-4F54-8F86-A12DE23A39D5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3627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96038B-D409-4C91-8F23-5BBA56625024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4578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B2EA6E-4800-4E45-8405-C18EBA815E74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8240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ACEE23-1DE3-483F-B164-C4619D639E45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637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34C908-53E8-4A41-89B4-788560DADC93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1417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C8383D-2B32-4BA2-9749-3E9D6F612B14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4997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Research on throughput-Optimal Control in Multi-radio Multi-Carrier Wireless Sensor Networks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E7E894-6478-4C31-A222-0CDE210F4B88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3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219832-B007-4A06-B7FC-F4193CE3B108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80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8EE70-5E3E-48EE-8BE6-0868B25BF71C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808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E67DA3-43E6-4A9F-9AB1-6CE50C7F8E83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9246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Two Tier Game Presentation @ Xidian University, 12/19/2008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09F082-C03C-4E1B-8A7A-2B6AD3DBE05F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954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559156-8BFB-462E-8E2F-6F7A1C887DE4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215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F1DA7-75EF-491C-AD72-E07FA6AC1F40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9865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DDB7-12B2-47EC-9A18-1620B69BE4AF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2185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3E2DB-8A8D-44FC-9934-EF7DDDBF62AF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5881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A279C-9AE7-4BBE-9976-7F3735241E34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6934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97309-E973-4BA0-813B-02685F755720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503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DA356-5255-40AB-9076-387672F32264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901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6F41D-D3CE-4571-8479-C8BD6444EF21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1889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77CB6-3C6F-4AA1-B873-1F9F74F43060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07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B9A47-8B17-46D7-B1E2-E9B77BC1294A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729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8296-F200-40BE-AA23-FC5BF05622CE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451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685534-3917-4475-927E-0DCB1F6F2E40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8136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0675" y="38100"/>
            <a:ext cx="2092325" cy="6362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3700" y="38100"/>
            <a:ext cx="6124575" cy="6362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0C1-BD25-409E-A674-80C4457266B0}" type="slidenum">
              <a:rPr lang="en-US" altLang="zh-CN">
                <a:solidFill>
                  <a:srgbClr val="CC33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86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E88C67-566B-4B01-87B7-E412FF88B7C9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739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B7D572-B375-4C99-ABCE-2986A6FCCBE8}" type="slidenum">
              <a:rPr lang="zh-CN" altLang="en-US">
                <a:solidFill>
                  <a:srgbClr val="CC3300"/>
                </a:solidFill>
              </a:rPr>
              <a:pPr/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76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defRPr sz="1400" b="1" baseline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altLang="zh-CN"/>
              <a:t>A Game Approach for Cell Selection and Resource Allocation in Heterogeneous Wireless Networks</a:t>
            </a:r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</a:pPr>
            <a:fld id="{87FAAAC4-0BDC-4F85-A2C3-18E7C36A4027}" type="slidenum">
              <a:rPr lang="zh-CN" altLang="en-US">
                <a:solidFill>
                  <a:srgbClr val="CC33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3" name="Picture 45" descr="sjtu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b="1" i="1">
          <a:solidFill>
            <a:srgbClr val="5F5F5F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40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aseline="-250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051" name="Line 41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aseline="-2500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2052" name="Picture 45" descr="azzj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7" descr="sjtu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3"/>
            <a:ext cx="3860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5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6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777777"/>
                </a:solidFill>
                <a:ea typeface="宋体" pitchFamily="2" charset="-122"/>
              </a:rPr>
              <a:t>October 17, 2005</a:t>
            </a:r>
            <a:endParaRPr lang="en-US">
              <a:solidFill>
                <a:srgbClr val="777777"/>
              </a:solidFill>
              <a:ea typeface="宋体" pitchFamily="2" charset="-122"/>
            </a:endParaRPr>
          </a:p>
        </p:txBody>
      </p:sp>
      <p:sp>
        <p:nvSpPr>
          <p:cNvPr id="2057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777777"/>
                </a:solidFill>
                <a:ea typeface="宋体" pitchFamily="2" charset="-122"/>
              </a:rPr>
              <a:t>Modeling and Analysis of Connectivity in MANETs with Misbehaving Nodes, ICC '06</a:t>
            </a:r>
            <a:endParaRPr lang="en-US">
              <a:solidFill>
                <a:srgbClr val="777777"/>
              </a:solidFill>
              <a:ea typeface="宋体" pitchFamily="2" charset="-122"/>
            </a:endParaRPr>
          </a:p>
        </p:txBody>
      </p:sp>
      <p:sp>
        <p:nvSpPr>
          <p:cNvPr id="2058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6956A1-9382-4E00-BDAF-FC731C7C4331}" type="slidenum">
              <a:rPr lang="zh-CN" altLang="en-US">
                <a:solidFill>
                  <a:srgbClr val="777777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777777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130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 sz="2000"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baseline="0">
                <a:solidFill>
                  <a:srgbClr val="777777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宋体" pitchFamily="2" charset="-122"/>
              </a:rPr>
              <a:t>A Generic Framework for Throughput-Optimal Control in MR-MC Wireless Networks</a:t>
            </a:r>
            <a:endParaRPr lang="en-US">
              <a:ea typeface="宋体" pitchFamily="2" charset="-122"/>
            </a:endParaRPr>
          </a:p>
        </p:txBody>
      </p:sp>
      <p:sp>
        <p:nvSpPr>
          <p:cNvPr id="1028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folHlink"/>
                </a:solidFill>
                <a:latin typeface="Monotype Corsiva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08940A-4DD4-478E-9D67-175ED425D9D4}" type="slidenum">
              <a:rPr lang="zh-CN" altLang="en-US">
                <a:solidFill>
                  <a:srgbClr val="CC3300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CC3300"/>
              </a:solidFill>
              <a:ea typeface="宋体" pitchFamily="2" charset="-122"/>
            </a:endParaRPr>
          </a:p>
        </p:txBody>
      </p:sp>
      <p:sp>
        <p:nvSpPr>
          <p:cNvPr id="1029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Line 41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aseline="-250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Line 43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 cmpd="sng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aseline="-2500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32" name="Picture 45" descr="sjtu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5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 sz="2000"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defRPr sz="1400" b="1" baseline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altLang="zh-CN" smtClean="0"/>
              <a:t>A Generic Framework for Throughput-Optimal Control in MR-MC Wireless Networks</a:t>
            </a:r>
            <a:endParaRPr lang="en-US" altLang="zh-CN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defRPr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</a:pPr>
            <a:fld id="{87FAAAC4-0BDC-4F85-A2C3-18E7C36A4027}" type="slidenum">
              <a:rPr lang="zh-CN" altLang="en-US">
                <a:solidFill>
                  <a:srgbClr val="CC33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CC3300"/>
              </a:solidFill>
            </a:endParaRP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3" name="Picture 45" descr="sjtu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6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b="1" i="1">
          <a:solidFill>
            <a:srgbClr val="5F5F5F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baseline="0">
                <a:solidFill>
                  <a:srgbClr val="777777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ea typeface="宋体" pitchFamily="2" charset="-122"/>
              </a:rPr>
              <a:t>Two Tier Game Presentation @ Xidian University, 12/19/2008</a:t>
            </a:r>
          </a:p>
        </p:txBody>
      </p:sp>
      <p:sp>
        <p:nvSpPr>
          <p:cNvPr id="1028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folHlink"/>
                </a:solidFill>
                <a:latin typeface="Monotype Corsiva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08940A-4DD4-478E-9D67-175ED425D9D4}" type="slidenum">
              <a:rPr lang="zh-CN" altLang="en-US">
                <a:solidFill>
                  <a:srgbClr val="CC3300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CC3300"/>
              </a:solidFill>
              <a:ea typeface="宋体" pitchFamily="2" charset="-122"/>
            </a:endParaRPr>
          </a:p>
        </p:txBody>
      </p:sp>
      <p:sp>
        <p:nvSpPr>
          <p:cNvPr id="1029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Line 41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aseline="-250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31" name="Line 43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 cmpd="sng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aseline="-2500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32" name="Picture 45" descr="sjtu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6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 sz="2000"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38100"/>
            <a:ext cx="8242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792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baseline="0" smtClean="0">
                <a:solidFill>
                  <a:srgbClr val="777777"/>
                </a:solidFill>
                <a:effectLst/>
                <a:latin typeface="Arial Narrow" pitchFamily="34" charset="0"/>
                <a:ea typeface="宋体" pitchFamily="2" charset="-122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A Generic Framework for Throughput-Optimal Control in MR-MC Wireless Networks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folHlink"/>
                </a:solidFill>
                <a:effectLst/>
                <a:latin typeface="Monotype Corsiva" pitchFamily="66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7CFD0-F85B-493E-896E-BEEFD27D24B1}" type="slidenum">
              <a:rPr lang="en-US" altLang="zh-CN">
                <a:solidFill>
                  <a:srgbClr val="CC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CC33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914400"/>
            <a:ext cx="8610600" cy="0"/>
          </a:xfrm>
          <a:prstGeom prst="line">
            <a:avLst/>
          </a:prstGeom>
          <a:noFill/>
          <a:ln w="317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2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914400"/>
            <a:ext cx="0" cy="5486400"/>
          </a:xfrm>
          <a:prstGeom prst="line">
            <a:avLst/>
          </a:prstGeom>
          <a:noFill/>
          <a:ln w="9525" cmpd="sng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2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sjtu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0"/>
            <a:ext cx="279876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7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q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400" b="1">
          <a:solidFill>
            <a:srgbClr val="000066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 New Roman" pitchFamily="18" charset="0"/>
        <a:buChar char="–"/>
        <a:defRPr sz="2000" i="1">
          <a:solidFill>
            <a:srgbClr val="5F5F5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o"/>
        <a:defRPr>
          <a:solidFill>
            <a:srgbClr val="FF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Wingdings" pitchFamily="2" charset="2"/>
        <a:buChar char="ü"/>
        <a:defRPr sz="1600" b="1" i="1">
          <a:solidFill>
            <a:srgbClr val="660066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82813"/>
            <a:ext cx="9144000" cy="1524000"/>
          </a:xfrm>
        </p:spPr>
        <p:txBody>
          <a:bodyPr/>
          <a:lstStyle/>
          <a:p>
            <a:pPr algn="ctr" eaLnBrk="1" hangingPunct="1"/>
            <a:r>
              <a:rPr lang="en-US" altLang="zh-CN" sz="28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Research on Throughput-Optimal Control in Multi-Radio </a:t>
            </a:r>
            <a:r>
              <a:rPr lang="en-US" altLang="zh-CN" sz="28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Multi-Channel </a:t>
            </a:r>
            <a:r>
              <a:rPr lang="en-US" altLang="zh-CN" sz="28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Wireless </a:t>
            </a:r>
            <a:r>
              <a:rPr lang="en-US" altLang="zh-CN" sz="28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Networks</a:t>
            </a:r>
            <a:endParaRPr lang="zh-CN" altLang="en-US" sz="2800" b="1" i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572000"/>
            <a:ext cx="8305800" cy="1485900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zh-CN" sz="2200" b="1" dirty="0" smtClean="0">
                <a:latin typeface="Courier New" pitchFamily="49" charset="0"/>
                <a:ea typeface="宋体" pitchFamily="2" charset="-122"/>
              </a:rPr>
              <a:t>Huang </a:t>
            </a:r>
            <a:r>
              <a:rPr lang="en-US" altLang="zh-CN" sz="2200" b="1" dirty="0" err="1">
                <a:latin typeface="Courier New" pitchFamily="49" charset="0"/>
                <a:ea typeface="宋体" pitchFamily="2" charset="-122"/>
              </a:rPr>
              <a:t>X</a:t>
            </a:r>
            <a:r>
              <a:rPr lang="en-US" altLang="zh-CN" sz="2200" b="1" dirty="0" err="1" smtClean="0">
                <a:latin typeface="Courier New" pitchFamily="49" charset="0"/>
                <a:ea typeface="宋体" pitchFamily="2" charset="-122"/>
              </a:rPr>
              <a:t>in</a:t>
            </a:r>
            <a:r>
              <a:rPr lang="en-US" altLang="zh-CN" sz="2200" b="1" dirty="0" smtClean="0">
                <a:latin typeface="Courier New" pitchFamily="49" charset="0"/>
                <a:ea typeface="宋体" pitchFamily="2" charset="-122"/>
              </a:rPr>
              <a:t>, </a:t>
            </a:r>
            <a:r>
              <a:rPr lang="en-US" altLang="zh-CN" sz="2200" b="1" dirty="0" err="1" smtClean="0">
                <a:latin typeface="Courier New" pitchFamily="49" charset="0"/>
                <a:ea typeface="宋体" pitchFamily="2" charset="-122"/>
              </a:rPr>
              <a:t>Qiu</a:t>
            </a:r>
            <a:r>
              <a:rPr lang="en-US" altLang="zh-CN" sz="2200" b="1" dirty="0" smtClean="0">
                <a:latin typeface="Courier New" pitchFamily="49" charset="0"/>
                <a:ea typeface="宋体" pitchFamily="2" charset="-122"/>
              </a:rPr>
              <a:t> Hang</a:t>
            </a:r>
          </a:p>
          <a:p>
            <a:pPr marL="0" indent="0" algn="ctr" eaLnBrk="1" hangingPunct="1">
              <a:buNone/>
            </a:pPr>
            <a:r>
              <a:rPr lang="en-US" altLang="zh-CN" sz="2200" b="1" dirty="0" err="1">
                <a:latin typeface="Courier New" pitchFamily="49" charset="0"/>
                <a:ea typeface="宋体" pitchFamily="2" charset="-122"/>
              </a:rPr>
              <a:t>Zhuang</a:t>
            </a:r>
            <a:r>
              <a:rPr lang="en-US" altLang="zh-CN" sz="2200" b="1" dirty="0">
                <a:latin typeface="Courier New" pitchFamily="49" charset="0"/>
                <a:ea typeface="宋体" pitchFamily="2" charset="-122"/>
              </a:rPr>
              <a:t> </a:t>
            </a:r>
            <a:r>
              <a:rPr lang="en-US" altLang="zh-CN" sz="2200" b="1" dirty="0" err="1">
                <a:latin typeface="Courier New" pitchFamily="49" charset="0"/>
                <a:ea typeface="宋体" pitchFamily="2" charset="-122"/>
              </a:rPr>
              <a:t>Weixu</a:t>
            </a:r>
            <a:r>
              <a:rPr lang="en-US" altLang="zh-CN" sz="2200" b="1" dirty="0">
                <a:latin typeface="Courier New" pitchFamily="49" charset="0"/>
                <a:ea typeface="宋体" pitchFamily="2" charset="-122"/>
              </a:rPr>
              <a:t>, Shi </a:t>
            </a:r>
            <a:r>
              <a:rPr lang="en-US" altLang="zh-CN" sz="2200" b="1" dirty="0" smtClean="0">
                <a:latin typeface="Courier New" pitchFamily="49" charset="0"/>
                <a:ea typeface="宋体" pitchFamily="2" charset="-122"/>
              </a:rPr>
              <a:t>Qi</a:t>
            </a:r>
            <a:r>
              <a:rPr lang="zh-CN" altLang="en-US" sz="2400" b="1" dirty="0">
                <a:latin typeface="Courier New" pitchFamily="49" charset="0"/>
                <a:ea typeface="宋体" pitchFamily="2" charset="-122"/>
              </a:rPr>
              <a:t/>
            </a:r>
            <a:br>
              <a:rPr lang="zh-CN" altLang="en-US" sz="2400" b="1" dirty="0">
                <a:latin typeface="Courier New" pitchFamily="49" charset="0"/>
                <a:ea typeface="宋体" pitchFamily="2" charset="-122"/>
              </a:rPr>
            </a:br>
            <a:endParaRPr lang="zh-CN" altLang="en-US" sz="2400" b="1" dirty="0">
              <a:latin typeface="Courier New" pitchFamily="49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138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-99392"/>
            <a:ext cx="869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900" b="1" i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Problem formulation</a:t>
            </a:r>
            <a:endParaRPr lang="zh-CN" altLang="en-US" sz="2900" b="1" i="1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498475" y="1025525"/>
            <a:ext cx="8459788" cy="5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definition of some notations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choice of node </a:t>
            </a:r>
            <a:r>
              <a:rPr lang="en-US" altLang="zh-CN" sz="2000" dirty="0" err="1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channel k is got from the following equation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Then, the object is to find an optimal strategy, which means</a:t>
            </a: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zh-CN" altLang="en-US" sz="2400" baseline="-25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1403648" y="4346873"/>
          <a:ext cx="56435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Equation" r:id="rId3" imgW="2463800" imgH="228600" progId="Equation.DSMT4">
                  <p:embed/>
                </p:oleObj>
              </mc:Choice>
              <mc:Fallback>
                <p:oleObj name="Equation" r:id="rId3" imgW="246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346873"/>
                        <a:ext cx="564356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475656" y="2240409"/>
            <a:ext cx="5040560" cy="1044575"/>
            <a:chOff x="1187624" y="2492896"/>
            <a:chExt cx="5040560" cy="1044575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187624" y="2492896"/>
            <a:ext cx="1163637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3" name="Equation" r:id="rId5" imgW="508000" imgH="457200" progId="Equation.DSMT4">
                    <p:embed/>
                  </p:oleObj>
                </mc:Choice>
                <mc:Fallback>
                  <p:oleObj name="Equation" r:id="rId5" imgW="5080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2492896"/>
                          <a:ext cx="1163637" cy="1044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2555776" y="2564904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</a:rPr>
                <a:t>Node </a:t>
              </a:r>
              <a:r>
                <a:rPr lang="en-US" altLang="zh-CN" dirty="0" err="1" smtClean="0">
                  <a:solidFill>
                    <a:srgbClr val="000000"/>
                  </a:solidFill>
                </a:rPr>
                <a:t>i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 chooses channel k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55776" y="3059668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</a:rPr>
                <a:t>Node </a:t>
              </a:r>
              <a:r>
                <a:rPr lang="en-US" altLang="zh-CN" dirty="0" err="1" smtClean="0">
                  <a:solidFill>
                    <a:srgbClr val="000000"/>
                  </a:solidFill>
                </a:rPr>
                <a:t>i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 does not choose channel k</a:t>
              </a:r>
              <a:endParaRPr lang="zh-CN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85534-3917-4475-927E-0DCB1F6F2E40}" type="slidenum">
              <a:rPr lang="zh-CN" altLang="en-US" smtClean="0">
                <a:solidFill>
                  <a:srgbClr val="CC3300"/>
                </a:solidFill>
              </a:rPr>
              <a:pPr/>
              <a:t>10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71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-99392"/>
            <a:ext cx="869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900" b="1" i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Problem formulation</a:t>
            </a:r>
            <a:endParaRPr lang="zh-CN" altLang="en-US" sz="2900" b="1" i="1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498475" y="1025525"/>
            <a:ext cx="8459788" cy="5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definition of      and     , we can get the strategy set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zh-CN" altLang="en-US" sz="2400" baseline="-25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7639" y="1525639"/>
            <a:ext cx="6482022" cy="1788693"/>
            <a:chOff x="825500" y="4292600"/>
            <a:chExt cx="7770638" cy="2089150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825500" y="4292600"/>
            <a:ext cx="1685925" cy="208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14" name="Equation" r:id="rId4" imgW="736600" imgH="914400" progId="Equation.DSMT4">
                    <p:embed/>
                  </p:oleObj>
                </mc:Choice>
                <mc:Fallback>
                  <p:oleObj name="Equation" r:id="rId4" imgW="736600" imgH="914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500" y="4292600"/>
                          <a:ext cx="1685925" cy="2089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699791" y="4293096"/>
              <a:ext cx="589634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00" dirty="0" smtClean="0">
                  <a:solidFill>
                    <a:srgbClr val="000000"/>
                  </a:solidFill>
                </a:rPr>
                <a:t>Node </a:t>
              </a:r>
              <a:r>
                <a:rPr lang="en-US" altLang="zh-CN" sz="1900" dirty="0" err="1" smtClean="0">
                  <a:solidFill>
                    <a:srgbClr val="000000"/>
                  </a:solidFill>
                </a:rPr>
                <a:t>i</a:t>
              </a:r>
              <a:r>
                <a:rPr lang="en-US" altLang="zh-CN" sz="1900" dirty="0" smtClean="0">
                  <a:solidFill>
                    <a:srgbClr val="000000"/>
                  </a:solidFill>
                </a:rPr>
                <a:t> gives up the transmitting opportunity</a:t>
              </a:r>
              <a:endParaRPr lang="zh-CN" altLang="en-US" sz="19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9791" y="4859868"/>
              <a:ext cx="4174380" cy="449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00" dirty="0" smtClean="0">
                  <a:solidFill>
                    <a:srgbClr val="000000"/>
                  </a:solidFill>
                </a:rPr>
                <a:t>Node </a:t>
              </a:r>
              <a:r>
                <a:rPr lang="en-US" altLang="zh-CN" sz="1900" dirty="0" err="1" smtClean="0">
                  <a:solidFill>
                    <a:srgbClr val="000000"/>
                  </a:solidFill>
                </a:rPr>
                <a:t>i</a:t>
              </a:r>
              <a:r>
                <a:rPr lang="en-US" altLang="zh-CN" sz="1900" dirty="0" smtClean="0">
                  <a:solidFill>
                    <a:srgbClr val="000000"/>
                  </a:solidFill>
                </a:rPr>
                <a:t> chooses channel 1</a:t>
              </a:r>
              <a:endParaRPr lang="zh-CN" altLang="en-US" sz="19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99792" y="5373216"/>
              <a:ext cx="381434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00" dirty="0" smtClean="0">
                  <a:solidFill>
                    <a:srgbClr val="000000"/>
                  </a:solidFill>
                </a:rPr>
                <a:t>Node </a:t>
              </a:r>
              <a:r>
                <a:rPr lang="en-US" altLang="zh-CN" sz="1900" dirty="0" err="1" smtClean="0">
                  <a:solidFill>
                    <a:srgbClr val="000000"/>
                  </a:solidFill>
                </a:rPr>
                <a:t>i</a:t>
              </a:r>
              <a:r>
                <a:rPr lang="en-US" altLang="zh-CN" sz="1900" dirty="0" smtClean="0">
                  <a:solidFill>
                    <a:srgbClr val="000000"/>
                  </a:solidFill>
                </a:rPr>
                <a:t> chooses channel 2</a:t>
              </a:r>
              <a:endParaRPr lang="zh-CN" altLang="en-US" sz="19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99792" y="5939988"/>
              <a:ext cx="417438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00" dirty="0" smtClean="0">
                  <a:solidFill>
                    <a:srgbClr val="000000"/>
                  </a:solidFill>
                </a:rPr>
                <a:t>Node </a:t>
              </a:r>
              <a:r>
                <a:rPr lang="en-US" altLang="zh-CN" sz="1900" dirty="0" err="1" smtClean="0">
                  <a:solidFill>
                    <a:srgbClr val="000000"/>
                  </a:solidFill>
                </a:rPr>
                <a:t>i</a:t>
              </a:r>
              <a:r>
                <a:rPr lang="en-US" altLang="zh-CN" sz="1900" dirty="0" smtClean="0">
                  <a:solidFill>
                    <a:srgbClr val="000000"/>
                  </a:solidFill>
                </a:rPr>
                <a:t> chooses channel 3</a:t>
              </a:r>
              <a:endParaRPr lang="zh-CN" altLang="en-US" sz="19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3851920" y="1052984"/>
          <a:ext cx="3095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5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052984"/>
                        <a:ext cx="3095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4644702" y="980728"/>
          <a:ext cx="2873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name="Equation" r:id="rId8" imgW="165028" imgH="228501" progId="Equation.DSMT4">
                  <p:embed/>
                </p:oleObj>
              </mc:Choice>
              <mc:Fallback>
                <p:oleObj name="Equation" r:id="rId8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702" y="980728"/>
                        <a:ext cx="28733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93553"/>
              </p:ext>
            </p:extLst>
          </p:nvPr>
        </p:nvGraphicFramePr>
        <p:xfrm>
          <a:off x="3059832" y="3573016"/>
          <a:ext cx="3938588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Visio" r:id="rId10" imgW="1707106" imgH="901848" progId="Visio.Drawing.11">
                  <p:embed/>
                </p:oleObj>
              </mc:Choice>
              <mc:Fallback>
                <p:oleObj name="Visio" r:id="rId10" imgW="1707106" imgH="9018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573016"/>
                        <a:ext cx="3938588" cy="20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0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1720" y="5764614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An illustration of strategy in the system model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85534-3917-4475-927E-0DCB1F6F2E40}" type="slidenum">
              <a:rPr lang="zh-CN" altLang="en-US" smtClean="0">
                <a:solidFill>
                  <a:srgbClr val="CC3300"/>
                </a:solidFill>
              </a:rPr>
              <a:pPr/>
              <a:t>11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4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-99392"/>
            <a:ext cx="869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900" b="1" i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Problem formulation</a:t>
            </a:r>
            <a:endParaRPr lang="zh-CN" altLang="en-US" sz="2900" b="1" i="1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498475" y="1025525"/>
            <a:ext cx="8033965" cy="5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Ability of node </a:t>
            </a:r>
            <a:r>
              <a:rPr lang="en-US" altLang="zh-CN" sz="2000" dirty="0" err="1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</a:t>
            </a: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in channel k is defined as follow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zh-CN" sz="2000" dirty="0" smtClean="0">
              <a:solidFill>
                <a:srgbClr val="000000"/>
              </a:solidFill>
              <a:ea typeface="宋体" pitchFamily="2" charset="-122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zh-CN" altLang="en-US" sz="2400" baseline="-25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8197" y="1625600"/>
            <a:ext cx="7705700" cy="2664287"/>
            <a:chOff x="688197" y="1523975"/>
            <a:chExt cx="7705700" cy="2664287"/>
          </a:xfrm>
        </p:grpSpPr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4814916"/>
                </p:ext>
              </p:extLst>
            </p:nvPr>
          </p:nvGraphicFramePr>
          <p:xfrm>
            <a:off x="2667000" y="1523975"/>
            <a:ext cx="3225800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8" name="Equation" r:id="rId4" imgW="1409088" imgH="431613" progId="Equation.DSMT4">
                    <p:embed/>
                  </p:oleObj>
                </mc:Choice>
                <mc:Fallback>
                  <p:oleObj name="Equation" r:id="rId4" imgW="1409088" imgH="4316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1523975"/>
                          <a:ext cx="3225800" cy="990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左大括号 5"/>
            <p:cNvSpPr/>
            <p:nvPr/>
          </p:nvSpPr>
          <p:spPr bwMode="auto">
            <a:xfrm rot="16200000">
              <a:off x="4299298" y="1648627"/>
              <a:ext cx="249120" cy="2016225"/>
            </a:xfrm>
            <a:prstGeom prst="leftBrace">
              <a:avLst>
                <a:gd name="adj1" fmla="val 40879"/>
                <a:gd name="adj2" fmla="val 52157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aseline="-25000" smtClean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8197" y="2895600"/>
              <a:ext cx="77057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0000"/>
                  </a:solidFill>
                </a:rPr>
                <a:t>             </a:t>
              </a:r>
              <a:r>
                <a:rPr lang="en-US" altLang="zh-CN" sz="2000" dirty="0" smtClean="0">
                  <a:solidFill>
                    <a:srgbClr val="5C5CE7">
                      <a:lumMod val="50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Guarantee a </a:t>
              </a:r>
              <a:r>
                <a:rPr lang="en-US" altLang="zh-CN" sz="2000" dirty="0">
                  <a:solidFill>
                    <a:srgbClr val="5C5CE7">
                      <a:lumMod val="50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better throughput</a:t>
              </a:r>
            </a:p>
            <a:p>
              <a:endParaRPr lang="en-US" altLang="zh-CN" dirty="0" smtClean="0">
                <a:solidFill>
                  <a:srgbClr val="000000"/>
                </a:solidFill>
              </a:endParaRPr>
            </a:p>
            <a:p>
              <a:r>
                <a:rPr lang="en-US" altLang="zh-CN" sz="2000" b="1" dirty="0" smtClean="0">
                  <a:solidFill>
                    <a:srgbClr val="000000"/>
                  </a:solidFill>
                </a:rPr>
                <a:t>                                                          Buffer Length of Node   </a:t>
              </a:r>
              <a:r>
                <a:rPr lang="en-US" altLang="zh-CN" dirty="0" smtClean="0">
                  <a:solidFill>
                    <a:srgbClr val="000000"/>
                  </a:solidFill>
                </a:rPr>
                <a:t>:  </a:t>
              </a:r>
            </a:p>
            <a:p>
              <a:r>
                <a:rPr lang="en-US" altLang="zh-CN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 </a:t>
              </a:r>
              <a:r>
                <a:rPr lang="en-US" altLang="zh-CN" sz="2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                                                          </a:t>
              </a:r>
              <a:r>
                <a:rPr lang="en-US" altLang="zh-CN" sz="2000" dirty="0" smtClean="0">
                  <a:solidFill>
                    <a:srgbClr val="5C5CE7">
                      <a:lumMod val="50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Avoid </a:t>
              </a:r>
              <a:r>
                <a:rPr lang="en-US" altLang="zh-CN" sz="2000" dirty="0">
                  <a:solidFill>
                    <a:srgbClr val="5C5CE7">
                      <a:lumMod val="50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data congestion</a:t>
              </a:r>
              <a:endParaRPr lang="zh-CN" altLang="en-US" sz="2000" dirty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 bwMode="auto">
            <a:xfrm>
              <a:off x="5719504" y="2348879"/>
              <a:ext cx="540000" cy="1116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椭圆 12"/>
          <p:cNvSpPr/>
          <p:nvPr/>
        </p:nvSpPr>
        <p:spPr bwMode="auto">
          <a:xfrm>
            <a:off x="5508104" y="1772816"/>
            <a:ext cx="360040" cy="648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85534-3917-4475-927E-0DCB1F6F2E40}" type="slidenum">
              <a:rPr lang="zh-CN" altLang="en-US" smtClean="0">
                <a:solidFill>
                  <a:srgbClr val="CC3300"/>
                </a:solidFill>
              </a:rPr>
              <a:pPr/>
              <a:t>12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85534-3917-4475-927E-0DCB1F6F2E40}" type="slidenum">
              <a:rPr lang="zh-CN" altLang="en-US" smtClean="0">
                <a:solidFill>
                  <a:srgbClr val="CC3300"/>
                </a:solidFill>
              </a:rPr>
              <a:pPr/>
              <a:t>13</a:t>
            </a:fld>
            <a:endParaRPr lang="en-US" altLang="zh-CN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288" y="-99392"/>
            <a:ext cx="869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900" b="1" i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Problem formulation</a:t>
            </a:r>
            <a:endParaRPr lang="zh-CN" altLang="en-US" sz="2900" b="1" i="1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498476" y="1025525"/>
            <a:ext cx="8027740" cy="5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 fontAlgn="base">
              <a:spcBef>
                <a:spcPts val="12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1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We further define utility function of node </a:t>
            </a:r>
            <a:r>
              <a:rPr lang="en-US" altLang="zh-CN" sz="2100" dirty="0" err="1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</a:t>
            </a:r>
            <a:endParaRPr lang="en-US" altLang="zh-CN" sz="2100" dirty="0" smtClean="0">
              <a:solidFill>
                <a:srgbClr val="5C5CE7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n-US" altLang="zh-CN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represents the revenue </a:t>
            </a:r>
            <a:r>
              <a:rPr lang="en-US" altLang="zh-CN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</a:t>
            </a:r>
            <a:r>
              <a:rPr lang="en-US" altLang="zh-CN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can get from channel k while the second part of the above equation is about </a:t>
            </a:r>
            <a:r>
              <a:rPr lang="en-US" altLang="zh-CN" sz="2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harm </a:t>
            </a:r>
            <a:r>
              <a:rPr lang="en-US" altLang="zh-CN" sz="21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</a:t>
            </a:r>
            <a:r>
              <a:rPr lang="en-US" altLang="zh-CN" sz="2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brings to other users in the network when it </a:t>
            </a:r>
            <a:r>
              <a:rPr lang="en-US" altLang="zh-CN" sz="2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decides to transmit.</a:t>
            </a: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zh-CN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1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1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1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zh-CN" altLang="en-US" sz="21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zh-CN" altLang="en-US" sz="2100" baseline="-25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78932"/>
              </p:ext>
            </p:extLst>
          </p:nvPr>
        </p:nvGraphicFramePr>
        <p:xfrm>
          <a:off x="1547664" y="1772816"/>
          <a:ext cx="42624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Equation" r:id="rId3" imgW="1866600" imgH="317160" progId="Equation.DSMT4">
                  <p:embed/>
                </p:oleObj>
              </mc:Choice>
              <mc:Fallback>
                <p:oleObj name="Equation" r:id="rId3" imgW="1866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72816"/>
                        <a:ext cx="4262438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1043608" y="2564904"/>
            <a:ext cx="7482607" cy="407500"/>
            <a:chOff x="1475656" y="5805264"/>
            <a:chExt cx="7482607" cy="407500"/>
          </a:xfrm>
        </p:grpSpPr>
        <p:sp>
          <p:nvSpPr>
            <p:cNvPr id="9" name="TextBox 8"/>
            <p:cNvSpPr txBox="1"/>
            <p:nvPr/>
          </p:nvSpPr>
          <p:spPr>
            <a:xfrm>
              <a:off x="1475656" y="5805264"/>
              <a:ext cx="748260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     is a set of nodes included in  the interference range of node </a:t>
              </a:r>
              <a:r>
                <a:rPr lang="en-US" altLang="zh-CN" sz="19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i</a:t>
              </a:r>
              <a:endParaRPr lang="zh-CN" altLang="en-US" sz="19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083194"/>
                </p:ext>
              </p:extLst>
            </p:nvPr>
          </p:nvGraphicFramePr>
          <p:xfrm>
            <a:off x="1613447" y="5805264"/>
            <a:ext cx="216024" cy="40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33" name="Equation" r:id="rId5" imgW="139700" imgH="228600" progId="Equation.DSMT4">
                    <p:embed/>
                  </p:oleObj>
                </mc:Choice>
                <mc:Fallback>
                  <p:oleObj name="Equation" r:id="rId5" imgW="1397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3447" y="5805264"/>
                          <a:ext cx="216024" cy="40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54582"/>
              </p:ext>
            </p:extLst>
          </p:nvPr>
        </p:nvGraphicFramePr>
        <p:xfrm>
          <a:off x="1331640" y="3356992"/>
          <a:ext cx="2952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29527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871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-99392"/>
            <a:ext cx="869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900" b="1" i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Problem formulation</a:t>
            </a:r>
            <a:endParaRPr lang="zh-CN" altLang="en-US" sz="2900" b="1" i="1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504700" y="1052736"/>
            <a:ext cx="8459788" cy="50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Game process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 our network, every node will make its own decision which maximizes its utility function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When the decisions of all nodes during this turn t are the same as those in former turn t-1, which means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Then , nodes begin to transmit their data based on the decisions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zh-CN" altLang="en-US" sz="2400" baseline="-25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656482"/>
              </p:ext>
            </p:extLst>
          </p:nvPr>
        </p:nvGraphicFramePr>
        <p:xfrm>
          <a:off x="4556022" y="1814164"/>
          <a:ext cx="304010" cy="3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Equation" r:id="rId3" imgW="177646" imgH="228402" progId="Equation.DSMT4">
                  <p:embed/>
                </p:oleObj>
              </mc:Choice>
              <mc:Fallback>
                <p:oleObj name="Equation" r:id="rId3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022" y="1814164"/>
                        <a:ext cx="304010" cy="3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3093516" y="2403797"/>
          <a:ext cx="24145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Equation" r:id="rId5" imgW="1054100" imgH="292100" progId="Equation.DSMT4">
                  <p:embed/>
                </p:oleObj>
              </mc:Choice>
              <mc:Fallback>
                <p:oleObj name="Equation" r:id="rId5" imgW="1054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516" y="2403797"/>
                        <a:ext cx="2414588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95354"/>
              </p:ext>
            </p:extLst>
          </p:nvPr>
        </p:nvGraphicFramePr>
        <p:xfrm>
          <a:off x="1302419" y="4149080"/>
          <a:ext cx="6864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Equation" r:id="rId7" imgW="3238500" imgH="241300" progId="Equation.DSMT4">
                  <p:embed/>
                </p:oleObj>
              </mc:Choice>
              <mc:Fallback>
                <p:oleObj name="Equation" r:id="rId7" imgW="3238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419" y="4149080"/>
                        <a:ext cx="68643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85534-3917-4475-927E-0DCB1F6F2E40}" type="slidenum">
              <a:rPr lang="zh-CN" altLang="en-US" smtClean="0">
                <a:solidFill>
                  <a:srgbClr val="CC3300"/>
                </a:solidFill>
              </a:rPr>
              <a:pPr/>
              <a:t>14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4"/>
          <p:cNvSpPr txBox="1">
            <a:spLocks noGrp="1"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53E21B8-F710-4512-9441-78BC55B8C46B}" type="slidenum">
              <a:rPr lang="zh-CN" altLang="en-US" sz="1800" baseline="0">
                <a:solidFill>
                  <a:srgbClr val="CC3300"/>
                </a:solidFill>
                <a:latin typeface="Monotype Corsiva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800" baseline="0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12291" name="Line 58"/>
          <p:cNvSpPr>
            <a:spLocks noChangeShapeType="1"/>
          </p:cNvSpPr>
          <p:nvPr/>
        </p:nvSpPr>
        <p:spPr bwMode="auto">
          <a:xfrm>
            <a:off x="450850" y="3105150"/>
            <a:ext cx="6858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aseline="-250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331" name="Rectangle 2"/>
          <p:cNvSpPr>
            <a:spLocks noGrp="1" noChangeArrowheads="1"/>
          </p:cNvSpPr>
          <p:nvPr/>
        </p:nvSpPr>
        <p:spPr bwMode="auto">
          <a:xfrm>
            <a:off x="395288" y="-99392"/>
            <a:ext cx="8696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9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Simulation Result</a:t>
            </a:r>
            <a:endParaRPr lang="zh-CN" altLang="en-US" sz="2900" b="1" i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3458" y="1167135"/>
            <a:ext cx="8097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Performance of Algorithms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Different Topologies </a:t>
            </a:r>
            <a:endParaRPr lang="zh-CN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7"/>
            <a:ext cx="5346592" cy="374441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E7E894-6478-4C31-A222-0CDE210F4B88}" type="slidenum">
              <a:rPr lang="zh-CN" altLang="en-US" smtClean="0">
                <a:solidFill>
                  <a:srgbClr val="CC3300"/>
                </a:solidFill>
              </a:rPr>
              <a:pPr/>
              <a:t>15</a:t>
            </a:fld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1950506"/>
            <a:ext cx="32403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500" dirty="0" smtClean="0">
                <a:solidFill>
                  <a:srgbClr val="5C5CE7">
                    <a:lumMod val="50000"/>
                  </a:srgbClr>
                </a:solidFill>
              </a:rPr>
              <a:t>We use the average data amount that each node  generates during one second to evaluate the throughput of each algorithm.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500" dirty="0" smtClean="0">
                <a:solidFill>
                  <a:srgbClr val="5C5CE7">
                    <a:lumMod val="50000"/>
                  </a:srgbClr>
                </a:solidFill>
              </a:rPr>
              <a:t>From this picture, we can see that compared with the other two greedy algorithms, our algorithm is much better especially in some specific network topologies.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500" dirty="0" smtClean="0">
                <a:solidFill>
                  <a:srgbClr val="5C5CE7">
                    <a:lumMod val="50000"/>
                  </a:srgbClr>
                </a:solidFill>
              </a:rPr>
              <a:t>Compared with the upper bound result, we still have a long way to go, which means that our algorithm is a subprime one, and we can do a lot to improve our algorithm and its application method.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sz="1500" dirty="0" smtClean="0">
              <a:solidFill>
                <a:srgbClr val="5C5CE7">
                  <a:lumMod val="50000"/>
                </a:srgb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zh-CN" altLang="en-US" sz="1500" dirty="0">
              <a:solidFill>
                <a:srgbClr val="5C5CE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84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C3F86A-1D85-4D22-8BD4-066539654F52}" type="slidenum">
              <a:rPr lang="en-US" altLang="zh-CN" sz="1800" baseline="0" smtClean="0">
                <a:solidFill>
                  <a:srgbClr val="CC3300"/>
                </a:solidFill>
                <a:latin typeface="Monotype Corsiva" pitchFamily="66" charset="0"/>
              </a:rPr>
              <a:pPr eaLnBrk="1" hangingPunct="1"/>
              <a:t>16</a:t>
            </a:fld>
            <a:endParaRPr lang="zh-CN" altLang="zh-CN" sz="1800" baseline="0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5925" y="70396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9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Future work – System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979598" y="1534335"/>
                <a:ext cx="5465152" cy="4941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fontAlgn="base">
                  <a:spcBef>
                    <a:spcPts val="1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Ø"/>
                  <a:defRPr/>
                </a:pP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Node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𝑛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is transformed to multiple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node-radio-channel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(NRC) tuples, denoted as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200" i="1" dirty="0" err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𝑛</m:t>
                    </m:r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𝑛</m:t>
                        </m:r>
                      </m:sub>
                    </m:sSub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𝑐</m:t>
                    </m:r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.</a:t>
                </a:r>
              </a:p>
              <a:p>
                <a:pPr marL="342900" indent="-342900" fontAlgn="base">
                  <a:spcBef>
                    <a:spcPts val="1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Ø"/>
                  <a:defRPr/>
                </a:pP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The tuple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200" i="1" dirty="0" err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𝑛</m:t>
                    </m:r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𝑛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𝑐</m:t>
                    </m:r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.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means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that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th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radio of node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𝑛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is working on the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channel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𝑐</m:t>
                    </m:r>
                  </m:oMath>
                </a14:m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.</a:t>
                </a:r>
              </a:p>
              <a:p>
                <a:pPr marL="342900" indent="-342900" fontAlgn="base">
                  <a:spcBef>
                    <a:spcPts val="1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Ø"/>
                  <a:defRPr/>
                </a:pP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Node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𝑛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is mapped to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𝑀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𝑛</m:t>
                        </m:r>
                      </m:sub>
                    </m:sSub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 </m:t>
                    </m:r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𝐶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tuples.</a:t>
                </a:r>
              </a:p>
              <a:p>
                <a:pPr marL="342900" indent="-342900" fontAlgn="base">
                  <a:spcBef>
                    <a:spcPts val="1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Ø"/>
                  <a:defRPr/>
                </a:pP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Two tuples form a tuple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link if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their associated nodes form an original link and they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are working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on the same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channel, denoted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𝑙</m:t>
                        </m:r>
                      </m:e>
                      <m:sub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𝑝</m:t>
                    </m:r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𝑝</m:t>
                    </m:r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′)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. </a:t>
                </a:r>
                <a:endParaRPr lang="en-US" altLang="zh-CN" sz="2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342900" indent="-34290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endParaRPr lang="en-US" altLang="zh-CN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/>
                </a:pPr>
                <a:endParaRPr lang="en-US" altLang="zh-CN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/>
                </a:pPr>
                <a:endParaRPr lang="en-US" altLang="zh-CN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None/>
                  <a:defRPr/>
                </a:pPr>
                <a:endParaRPr lang="zh-CN" altLang="en-US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  <a:sym typeface="Arial" pitchFamily="34" charset="0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endParaRPr lang="zh-CN" altLang="en-US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endParaRPr lang="zh-CN" altLang="en-US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endParaRPr lang="zh-CN" altLang="en-US" sz="22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  <a:sym typeface="Arial" pitchFamily="34" charset="0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/>
                </a:pPr>
                <a:r>
                  <a:rPr lang="zh-CN" altLang="en-US" sz="220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  <a:sym typeface="Arial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598" y="1534335"/>
                <a:ext cx="5465152" cy="4941399"/>
              </a:xfrm>
              <a:prstGeom prst="rect">
                <a:avLst/>
              </a:prstGeom>
              <a:blipFill rotWithShape="1">
                <a:blip r:embed="rId3"/>
                <a:stretch>
                  <a:fillRect l="-1339" t="-741" r="-32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07" y="1344151"/>
            <a:ext cx="2718365" cy="473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126" y="1019907"/>
            <a:ext cx="5850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Generating Tuple-Based Network</a:t>
            </a:r>
          </a:p>
        </p:txBody>
      </p:sp>
    </p:spTree>
    <p:extLst>
      <p:ext uri="{BB962C8B-B14F-4D97-AF65-F5344CB8AC3E}">
        <p14:creationId xmlns:p14="http://schemas.microsoft.com/office/powerpoint/2010/main" val="3275044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C3F86A-1D85-4D22-8BD4-066539654F52}" type="slidenum">
              <a:rPr lang="en-US" altLang="zh-CN" sz="1800" baseline="0" smtClean="0">
                <a:solidFill>
                  <a:srgbClr val="CC3300"/>
                </a:solidFill>
                <a:latin typeface="Monotype Corsiva" pitchFamily="66" charset="0"/>
              </a:rPr>
              <a:pPr eaLnBrk="1" hangingPunct="1"/>
              <a:t>17</a:t>
            </a:fld>
            <a:endParaRPr lang="zh-CN" altLang="zh-CN" sz="1800" baseline="0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5925" y="70396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9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Future work – System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689464" y="1543127"/>
                <a:ext cx="8102856" cy="4941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fontAlgn="base">
                  <a:spcBef>
                    <a:spcPts val="1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Ø"/>
                  <a:defRPr/>
                </a:pP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It defines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the following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events to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determine the interference relation between any two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tuple links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, denoted as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3</m:t>
                        </m:r>
                      </m:sub>
                    </m:sSub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4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endParaRPr lang="en-US" altLang="zh-CN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800100" lvl="1" indent="-342900" fontAlgn="base">
                  <a:spcBef>
                    <a:spcPts val="1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ü"/>
                  <a:defRPr/>
                </a:pPr>
                <a:r>
                  <a:rPr lang="en-US" altLang="zh-CN" sz="2200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Radio interface contention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: </a:t>
                </a:r>
              </a:p>
              <a:p>
                <a:pPr marL="1257300" lvl="2" indent="-342900" fontAlgn="base">
                  <a:spcBef>
                    <a:spcPts val="1000"/>
                  </a:spcBef>
                  <a:spcAft>
                    <a:spcPct val="0"/>
                  </a:spcAft>
                  <a:buClr>
                    <a:srgbClr val="CC3300"/>
                  </a:buClr>
                  <a:buFont typeface="Arial" pitchFamily="34" charset="0"/>
                  <a:buChar char="•"/>
                  <a:defRPr/>
                </a:pP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A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ny two tuples in the pair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3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4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3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,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i="1" dirty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200" i="1" dirty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宋体" pitchFamily="2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i="1" dirty="0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宋体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i="1" dirty="0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200" i="1" dirty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宋体" pitchFamily="2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200" i="1" dirty="0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/>
                                <a:ea typeface="宋体" pitchFamily="2" charset="-122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share a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common radio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interface.</a:t>
                </a:r>
              </a:p>
              <a:p>
                <a:pPr marL="800100" lvl="1" indent="-342900" fontAlgn="base">
                  <a:spcBef>
                    <a:spcPts val="1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ü"/>
                  <a:defRPr/>
                </a:pPr>
                <a:r>
                  <a:rPr lang="en-US" altLang="zh-CN" sz="2200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Co-channel </a:t>
                </a:r>
                <a:r>
                  <a:rPr lang="en-US" altLang="zh-CN" sz="220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transmissions within interference range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: </a:t>
                </a:r>
                <a:endParaRPr lang="en-US" altLang="zh-CN" sz="2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1257300" lvl="2" indent="-342900" fontAlgn="base">
                  <a:spcBef>
                    <a:spcPts val="1000"/>
                  </a:spcBef>
                  <a:spcAft>
                    <a:spcPct val="0"/>
                  </a:spcAft>
                  <a:buClr>
                    <a:srgbClr val="CC3300"/>
                  </a:buClr>
                  <a:buFont typeface="Arial" pitchFamily="34" charset="0"/>
                  <a:buChar char="•"/>
                  <a:defRPr/>
                </a:pP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The original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links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l</m:t>
                    </m:r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l</m:t>
                    </m:r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(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3</m:t>
                        </m:r>
                      </m:sub>
                    </m:sSub>
                    <m:r>
                      <a:rPr lang="en-US" altLang="zh-CN" sz="2200" i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𝑝</m:t>
                        </m:r>
                      </m:e>
                      <m:sub>
                        <m:r>
                          <a:rPr lang="en-US" altLang="zh-CN" sz="2200" i="1" dirty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</a:rPr>
                          <m:t>4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interfere with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each other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according to the protocol model, and the two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tuple links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work on the same channel.</a:t>
                </a: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/>
                </a:pPr>
                <a:endParaRPr lang="en-US" altLang="zh-CN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/>
                </a:pPr>
                <a:endParaRPr lang="en-US" altLang="zh-CN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None/>
                  <a:defRPr/>
                </a:pPr>
                <a:endParaRPr lang="zh-CN" altLang="en-US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  <a:sym typeface="Arial" pitchFamily="34" charset="0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endParaRPr lang="zh-CN" altLang="en-US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endParaRPr lang="zh-CN" altLang="en-US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endParaRPr lang="zh-CN" altLang="en-US" sz="22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  <a:sym typeface="Arial" pitchFamily="34" charset="0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/>
                </a:pPr>
                <a:r>
                  <a:rPr lang="zh-CN" altLang="en-US" sz="220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  <a:sym typeface="Arial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464" y="1543127"/>
                <a:ext cx="8102856" cy="4941399"/>
              </a:xfrm>
              <a:prstGeom prst="rect">
                <a:avLst/>
              </a:prstGeom>
              <a:blipFill rotWithShape="1">
                <a:blip r:embed="rId3"/>
                <a:stretch>
                  <a:fillRect l="-828" t="-740" r="-11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9126" y="1019907"/>
            <a:ext cx="353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ts val="1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Interference Model</a:t>
            </a:r>
          </a:p>
        </p:txBody>
      </p:sp>
    </p:spTree>
    <p:extLst>
      <p:ext uri="{BB962C8B-B14F-4D97-AF65-F5344CB8AC3E}">
        <p14:creationId xmlns:p14="http://schemas.microsoft.com/office/powerpoint/2010/main" val="3325025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C3F86A-1D85-4D22-8BD4-066539654F52}" type="slidenum">
              <a:rPr lang="en-US" altLang="zh-CN" sz="1800" baseline="0" smtClean="0">
                <a:solidFill>
                  <a:srgbClr val="CC3300"/>
                </a:solidFill>
                <a:latin typeface="Monotype Corsiva" pitchFamily="66" charset="0"/>
              </a:rPr>
              <a:pPr eaLnBrk="1" hangingPunct="1"/>
              <a:t>18</a:t>
            </a:fld>
            <a:endParaRPr lang="zh-CN" altLang="zh-CN" sz="1800" baseline="0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5925" y="44624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9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Future work – Evaluation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9125" y="1274762"/>
            <a:ext cx="8305067" cy="494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Comparison of Scheduling Algorithms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None/>
              <a:defRPr/>
            </a:pPr>
            <a:endParaRPr lang="zh-CN" altLang="en-US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zh-CN" altLang="en-US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zh-CN" altLang="en-US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zh-CN" altLang="en-US" sz="2200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Arial" pitchFamily="34" charset="0"/>
              </a:rPr>
              <a:t> 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13" y="1778186"/>
            <a:ext cx="6860089" cy="381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9122" y="5719773"/>
            <a:ext cx="8305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[5]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Hongkun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Li, Yu Cheng,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Xiaohua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Tian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and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Xinbing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Wang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“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A Generic Framework for 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Throughput-Optimal Control 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in MR-MC Wireless Networks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,”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in Proc. of IEEE INFOCOM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March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, Orlando,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2012.</a:t>
            </a:r>
            <a:endParaRPr lang="en-US" altLang="zh-CN" sz="2400" dirty="0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167380" y="1334923"/>
            <a:ext cx="5490844" cy="986637"/>
            <a:chOff x="3167380" y="1334923"/>
            <a:chExt cx="5490844" cy="986637"/>
          </a:xfrm>
        </p:grpSpPr>
        <p:cxnSp>
          <p:nvCxnSpPr>
            <p:cNvPr id="27" name="直接连接符 26"/>
            <p:cNvCxnSpPr/>
            <p:nvPr/>
          </p:nvCxnSpPr>
          <p:spPr bwMode="auto">
            <a:xfrm flipV="1">
              <a:off x="6197600" y="1517650"/>
              <a:ext cx="530860" cy="2605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组合 34"/>
            <p:cNvGrpSpPr/>
            <p:nvPr/>
          </p:nvGrpSpPr>
          <p:grpSpPr>
            <a:xfrm>
              <a:off x="3167380" y="1334923"/>
              <a:ext cx="5490844" cy="986637"/>
              <a:chOff x="3167380" y="1334923"/>
              <a:chExt cx="5490844" cy="986637"/>
            </a:xfrm>
          </p:grpSpPr>
          <p:sp>
            <p:nvSpPr>
              <p:cNvPr id="2" name="椭圆 1"/>
              <p:cNvSpPr/>
              <p:nvPr/>
            </p:nvSpPr>
            <p:spPr bwMode="auto">
              <a:xfrm>
                <a:off x="3916680" y="2164080"/>
                <a:ext cx="137160" cy="1524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00" baseline="-25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椭圆 8"/>
              <p:cNvSpPr/>
              <p:nvPr/>
            </p:nvSpPr>
            <p:spPr bwMode="auto">
              <a:xfrm>
                <a:off x="3167380" y="2169160"/>
                <a:ext cx="137160" cy="1524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00" baseline="-25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 bwMode="auto">
              <a:xfrm>
                <a:off x="6659880" y="2169160"/>
                <a:ext cx="137160" cy="1524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00" baseline="-25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 bwMode="auto">
              <a:xfrm>
                <a:off x="7409180" y="2169160"/>
                <a:ext cx="137160" cy="1524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00" baseline="-25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6" name="直接连接符 5"/>
              <p:cNvCxnSpPr>
                <a:stCxn id="2" idx="0"/>
              </p:cNvCxnSpPr>
              <p:nvPr/>
            </p:nvCxnSpPr>
            <p:spPr bwMode="auto">
              <a:xfrm flipV="1">
                <a:off x="3985260" y="1778186"/>
                <a:ext cx="551815" cy="38589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3549650" y="1778186"/>
                <a:ext cx="264795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直接连接符 15"/>
              <p:cNvCxnSpPr>
                <a:stCxn id="9" idx="0"/>
              </p:cNvCxnSpPr>
              <p:nvPr/>
            </p:nvCxnSpPr>
            <p:spPr bwMode="auto">
              <a:xfrm flipV="1">
                <a:off x="3235960" y="1778186"/>
                <a:ext cx="313690" cy="39097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直接连接符 18"/>
              <p:cNvCxnSpPr>
                <a:stCxn id="10" idx="0"/>
              </p:cNvCxnSpPr>
              <p:nvPr/>
            </p:nvCxnSpPr>
            <p:spPr bwMode="auto">
              <a:xfrm flipH="1" flipV="1">
                <a:off x="6197600" y="1778186"/>
                <a:ext cx="530860" cy="39097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直接连接符 21"/>
              <p:cNvCxnSpPr>
                <a:stCxn id="11" idx="0"/>
              </p:cNvCxnSpPr>
              <p:nvPr/>
            </p:nvCxnSpPr>
            <p:spPr bwMode="auto">
              <a:xfrm flipH="1" flipV="1">
                <a:off x="6197600" y="1778186"/>
                <a:ext cx="1280160" cy="39097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圆角矩形 33"/>
              <p:cNvSpPr/>
              <p:nvPr/>
            </p:nvSpPr>
            <p:spPr bwMode="auto">
              <a:xfrm>
                <a:off x="6728459" y="1334923"/>
                <a:ext cx="1929765" cy="329251"/>
              </a:xfrm>
              <a:prstGeom prst="roundRect">
                <a:avLst>
                  <a:gd name="adj" fmla="val 9455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 dirty="0">
                    <a:solidFill>
                      <a:srgbClr val="002060"/>
                    </a:solidFill>
                    <a:ea typeface="宋体" pitchFamily="2" charset="-122"/>
                  </a:rPr>
                  <a:t>Our </a:t>
                </a:r>
                <a:r>
                  <a:rPr lang="en-US" altLang="zh-CN" sz="1600" b="1" dirty="0" smtClean="0">
                    <a:solidFill>
                      <a:srgbClr val="002060"/>
                    </a:solidFill>
                    <a:ea typeface="宋体" pitchFamily="2" charset="-122"/>
                  </a:rPr>
                  <a:t>schemes in [5]</a:t>
                </a:r>
                <a:endParaRPr lang="en-US" altLang="zh-CN" sz="1600" b="1" baseline="-25000" dirty="0">
                  <a:solidFill>
                    <a:srgbClr val="002060"/>
                  </a:solidFill>
                  <a:ea typeface="宋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6804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C3F86A-1D85-4D22-8BD4-066539654F52}" type="slidenum">
              <a:rPr lang="en-US" altLang="zh-CN" sz="1800" baseline="0" smtClean="0">
                <a:solidFill>
                  <a:srgbClr val="CC3300"/>
                </a:solidFill>
                <a:latin typeface="Monotype Corsiva" pitchFamily="66" charset="0"/>
              </a:rPr>
              <a:pPr eaLnBrk="1" hangingPunct="1"/>
              <a:t>19</a:t>
            </a:fld>
            <a:endParaRPr lang="zh-CN" altLang="zh-CN" sz="1800" baseline="0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5925" y="44624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9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Future work – </a:t>
            </a:r>
            <a:r>
              <a:rPr lang="en-US" altLang="zh-CN" sz="2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Evaluation</a:t>
            </a:r>
            <a:endParaRPr lang="en-US" altLang="zh-CN" sz="29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9125" y="1274762"/>
            <a:ext cx="8305067" cy="494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Delay Enhancement by Cross-layer Control</a:t>
            </a:r>
            <a:endParaRPr lang="zh-CN" altLang="en-U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zh-CN" altLang="en-US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zh-CN" altLang="en-US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zh-CN" altLang="en-US" sz="2200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Arial" pitchFamily="34" charset="0"/>
              </a:rPr>
              <a:t> 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60" y="1921971"/>
            <a:ext cx="6673195" cy="364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9122" y="5719773"/>
            <a:ext cx="83050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[5]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Hongkun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Li, Yu Cheng,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Xiaohua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Tian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and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Xinbing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Wang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“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A Generic Framework for 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Throughput-Optimal Control 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in MR-MC Wireless Networks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,”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in Proc. of IEEE INFOCOM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March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, Orlando,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2012.</a:t>
            </a:r>
            <a:endParaRPr lang="en-US" altLang="zh-CN" sz="2400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484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4"/>
          <p:cNvSpPr txBox="1">
            <a:spLocks noGrp="1" noChangeArrowheads="1"/>
          </p:cNvSpPr>
          <p:nvPr/>
        </p:nvSpPr>
        <p:spPr bwMode="auto">
          <a:xfrm>
            <a:off x="8229600" y="6553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A5DD662-131A-4EEF-BCAF-B1A1BFD3E149}" type="slidenum">
              <a:rPr lang="zh-CN" altLang="en-US" sz="1800" baseline="0">
                <a:solidFill>
                  <a:srgbClr val="CC3300"/>
                </a:solidFill>
                <a:latin typeface="Monotype Corsiva" pitchFamily="66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800" baseline="0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"/>
            <a:ext cx="8696325" cy="914400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Introduction</a:t>
            </a:r>
            <a:endParaRPr lang="zh-CN" altLang="en-US" sz="2800" b="1" dirty="0">
              <a:ea typeface="宋体" pitchFamily="2" charset="-122"/>
            </a:endParaRPr>
          </a:p>
        </p:txBody>
      </p:sp>
      <p:sp>
        <p:nvSpPr>
          <p:cNvPr id="8196" name="Rectangle 56"/>
          <p:cNvSpPr>
            <a:spLocks noChangeArrowheads="1"/>
          </p:cNvSpPr>
          <p:nvPr/>
        </p:nvSpPr>
        <p:spPr bwMode="auto">
          <a:xfrm>
            <a:off x="498475" y="1025525"/>
            <a:ext cx="84613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Basic Architecture of Network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8197" name="Line 58"/>
          <p:cNvSpPr>
            <a:spLocks noChangeShapeType="1"/>
          </p:cNvSpPr>
          <p:nvPr/>
        </p:nvSpPr>
        <p:spPr bwMode="auto">
          <a:xfrm>
            <a:off x="533400" y="2667000"/>
            <a:ext cx="68580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aseline="-2500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8953"/>
            <a:ext cx="4248254" cy="4379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4767" y="3212976"/>
            <a:ext cx="411683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Assumption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Many </a:t>
            </a: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to one architecture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3 channels for each node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Dynamic channel allocation</a:t>
            </a: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V="1">
            <a:off x="2987824" y="2060848"/>
            <a:ext cx="2880320" cy="1577702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868144" y="169151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000000"/>
                </a:solidFill>
              </a:rPr>
              <a:t>Sink Node</a:t>
            </a:r>
            <a:endParaRPr lang="zh-CN" alt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9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0"/>
            <a:ext cx="9144000" cy="1524000"/>
          </a:xfrm>
        </p:spPr>
        <p:txBody>
          <a:bodyPr/>
          <a:lstStyle/>
          <a:p>
            <a:pPr algn="ctr" eaLnBrk="1" hangingPunct="1"/>
            <a:r>
              <a:rPr lang="en-US" altLang="zh-CN" sz="4800" b="1" i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Thank you </a:t>
            </a:r>
            <a:r>
              <a:rPr lang="en-US" altLang="zh-CN" sz="4800" b="1" i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!</a:t>
            </a:r>
            <a:endParaRPr lang="en-US" altLang="zh-CN" sz="4800" b="1" i="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38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E22FB-C2D5-4432-9CB6-BBD249C38896}" type="slidenum">
              <a:rPr lang="en-US" altLang="zh-CN" sz="1800" baseline="0" smtClean="0">
                <a:solidFill>
                  <a:srgbClr val="CC3300"/>
                </a:solidFill>
                <a:latin typeface="Monotype Corsiva" pitchFamily="66" charset="0"/>
              </a:rPr>
              <a:pPr eaLnBrk="1" hangingPunct="1"/>
              <a:t>3</a:t>
            </a:fld>
            <a:endParaRPr lang="zh-CN" altLang="zh-CN" sz="1800" baseline="0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5613" y="44624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9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Related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619125" y="989013"/>
                <a:ext cx="8357821" cy="4734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L. </a:t>
                </a:r>
                <a:r>
                  <a:rPr lang="en-US" altLang="zh-CN" sz="220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Tassiulas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in [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1] developed a </a:t>
                </a:r>
                <a:r>
                  <a:rPr lang="en-US" altLang="zh-CN" sz="2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back pressure algorithm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to achieve the optimal capacity region in SR-SC networks.</a:t>
                </a:r>
                <a:endParaRPr lang="en-US" altLang="zh-CN" sz="2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800100" lvl="1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ü"/>
                  <a:defRPr/>
                </a:pPr>
                <a:r>
                  <a:rPr lang="en-US" altLang="zh-CN" sz="2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  <a:sym typeface="Arial" pitchFamily="34" charset="0"/>
                  </a:rPr>
                  <a:t>NP-hard problem;</a:t>
                </a:r>
              </a:p>
              <a:p>
                <a:pPr marL="800100" lvl="1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ü"/>
                  <a:defRPr/>
                </a:pPr>
                <a:r>
                  <a:rPr lang="en-US" altLang="zh-CN" sz="2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  <a:sym typeface="Arial" pitchFamily="34" charset="0"/>
                  </a:rPr>
                  <a:t>Unnecessarily large delay.</a:t>
                </a:r>
                <a:endParaRPr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  <a:sym typeface="Arial" pitchFamily="34" charset="0"/>
                </a:endParaRPr>
              </a:p>
              <a:p>
                <a:pPr marL="342900" indent="-342900" fontAlgn="base">
                  <a:spcBef>
                    <a:spcPts val="15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C. </a:t>
                </a:r>
                <a:r>
                  <a:rPr lang="en-US" altLang="zh-CN" sz="2200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Joo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in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[2]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designed a greedy maximal scheduling (GMS) to achieve a constant fraction of the maximum system capacity in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multi-hop SR-SC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networks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.</a:t>
                </a:r>
              </a:p>
              <a:p>
                <a:pPr marL="800100" lvl="1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ü"/>
                  <a:defRPr/>
                </a:pPr>
                <a:r>
                  <a:rPr lang="en-US" altLang="zh-CN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  <a:sym typeface="Arial" pitchFamily="34" charset="0"/>
                  </a:rPr>
                  <a:t>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  <a:sym typeface="Arial" pitchFamily="34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  <a:sym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  <a:sym typeface="Arial" pitchFamily="34" charset="0"/>
                          </a:rPr>
                          <m:t>6</m:t>
                        </m:r>
                      </m:den>
                    </m:f>
                    <m:r>
                      <a:rPr lang="en-US" altLang="zh-CN" sz="20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宋体" pitchFamily="2" charset="-122"/>
                        <a:sym typeface="Arial" pitchFamily="34" charset="0"/>
                      </a:rPr>
                      <m:t> ~ 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  <a:sym typeface="Arial" pitchFamily="34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  <a:sym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/>
                            <a:ea typeface="宋体" pitchFamily="2" charset="-122"/>
                            <a:sym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  <a:sym typeface="Arial" pitchFamily="34" charset="0"/>
                  </a:rPr>
                  <a:t> .</a:t>
                </a:r>
                <a:endParaRPr lang="zh-CN" alt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  <a:sym typeface="Arial" pitchFamily="34" charset="0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/>
                </a:pPr>
                <a:r>
                  <a:rPr lang="zh-CN" altLang="en-US" sz="220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  <a:sym typeface="Arial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125" y="989013"/>
                <a:ext cx="8357821" cy="4734779"/>
              </a:xfrm>
              <a:prstGeom prst="rect">
                <a:avLst/>
              </a:prstGeom>
              <a:blipFill rotWithShape="1">
                <a:blip r:embed="rId3"/>
                <a:stretch>
                  <a:fillRect l="-875" t="-772" r="-131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9121" y="4681779"/>
            <a:ext cx="83050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[1] L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.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Tassiulas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and A.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Ephremides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“Stability properties of 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constrained </a:t>
            </a:r>
            <a:r>
              <a:rPr lang="en-US" altLang="zh-CN" sz="2400" i="1" dirty="0" err="1" smtClean="0">
                <a:solidFill>
                  <a:srgbClr val="000000"/>
                </a:solidFill>
                <a:ea typeface="宋体" pitchFamily="2" charset="-122"/>
              </a:rPr>
              <a:t>queueing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systems and scheduling policies for maximum throughput 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in </a:t>
            </a:r>
            <a:r>
              <a:rPr lang="en-US" altLang="zh-CN" sz="2400" i="1" dirty="0" err="1" smtClean="0">
                <a:solidFill>
                  <a:srgbClr val="000000"/>
                </a:solidFill>
                <a:ea typeface="宋体" pitchFamily="2" charset="-122"/>
              </a:rPr>
              <a:t>multihop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radio networks,” 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IEEE Trans.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 automat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. Contr., vol. 4, pp.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1936-1948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, December 1992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[2] 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C.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Joo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, X. Lin, and N. B.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Shroff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“Understanding the capacity region of the greedy maximal scheduling algorithm in </a:t>
            </a:r>
            <a:r>
              <a:rPr lang="en-US" altLang="zh-CN" sz="2400" i="1" dirty="0" err="1" smtClean="0">
                <a:solidFill>
                  <a:srgbClr val="000000"/>
                </a:solidFill>
                <a:ea typeface="宋体" pitchFamily="2" charset="-122"/>
              </a:rPr>
              <a:t>mult-ihop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 wireless networks,”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IEEE/ACM 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Trans.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Netw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., vol. 17, no. 4, pp. 1132–1145, Aug. 2009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.</a:t>
            </a:r>
            <a:endParaRPr lang="en-US" altLang="zh-CN" sz="2400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504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E22FB-C2D5-4432-9CB6-BBD249C38896}" type="slidenum">
              <a:rPr lang="en-US" altLang="zh-CN" sz="1800" baseline="0" smtClean="0">
                <a:solidFill>
                  <a:srgbClr val="CC3300"/>
                </a:solidFill>
                <a:latin typeface="Monotype Corsiva" pitchFamily="66" charset="0"/>
              </a:rPr>
              <a:pPr eaLnBrk="1" hangingPunct="1"/>
              <a:t>4</a:t>
            </a:fld>
            <a:endParaRPr lang="zh-CN" altLang="zh-CN" sz="1800" baseline="0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5613" y="44624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9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Related work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9125" y="989013"/>
            <a:ext cx="8357821" cy="473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M. </a:t>
            </a:r>
            <a:r>
              <a:rPr lang="en-US" altLang="zh-CN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Alicherry</a:t>
            </a:r>
            <a:r>
              <a:rPr lang="en-US" altLang="zh-CN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in </a:t>
            </a:r>
            <a:r>
              <a:rPr lang="en-US" altLang="zh-CN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[3] </a:t>
            </a:r>
            <a:r>
              <a:rPr lang="en-US" altLang="zh-CN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proposed a  centralized polynomial complexity sub-optimal algorithm for MR-MC networks.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multi-dimensional resource space in MR-MC networks by nature leads to a mixed integer programming (which is NP-hard);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It guarantees a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constant fraction</a:t>
            </a: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of the maximum system capacity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endParaRPr lang="zh-CN" altLang="zh-CN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ts val="15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r>
              <a:rPr lang="en-US" altLang="zh-CN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 Lin </a:t>
            </a:r>
            <a:r>
              <a:rPr lang="en-US" altLang="zh-CN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in [4] proposed a distributed joint channel-assignment, scheduling and routing algorithm for </a:t>
            </a:r>
            <a:r>
              <a:rPr lang="en-US" altLang="zh-CN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MR-MC </a:t>
            </a:r>
            <a:r>
              <a:rPr lang="en-US" altLang="zh-CN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networks. </a:t>
            </a:r>
            <a:endParaRPr lang="en-US" altLang="zh-CN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traight-forward </a:t>
            </a: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extensions of single-channel distributed scheduling 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algorithms to </a:t>
            </a: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multi-channel networks may lead to very poor 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performance;</a:t>
            </a:r>
            <a:endParaRPr lang="en-US" altLang="zh-CN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ü"/>
              <a:defRPr/>
            </a:pP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Also guarantees </a:t>
            </a: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 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fraction </a:t>
            </a: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of the maximum system 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capacity, but is better than that in [3].</a:t>
            </a:r>
            <a:endParaRPr lang="zh-CN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zh-CN" altLang="en-US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  <a:defRPr/>
            </a:pPr>
            <a:endParaRPr lang="zh-CN" altLang="en-US" sz="2200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sym typeface="Arial" pitchFamily="34" charset="0"/>
              </a:rPr>
              <a:t>   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9123" y="4893568"/>
            <a:ext cx="83050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[3] 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M.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Alicherry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, R. Bhatia, and L. Li, 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“Joint channel assignment and routing for throughput optimization in multi-radio wireless mesh networks,”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 in Proc. ACM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MobiCom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, Aug. 2005, pp. 58–72.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[4] X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. Lin and S. </a:t>
            </a:r>
            <a:r>
              <a:rPr lang="en-US" altLang="zh-CN" sz="2400" dirty="0" err="1">
                <a:solidFill>
                  <a:srgbClr val="000000"/>
                </a:solidFill>
                <a:ea typeface="宋体" pitchFamily="2" charset="-122"/>
              </a:rPr>
              <a:t>Rasool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“A distributed joint channel-assignment, 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scheduling and </a:t>
            </a:r>
            <a:r>
              <a:rPr lang="en-US" altLang="zh-CN" sz="2400" i="1" dirty="0">
                <a:solidFill>
                  <a:srgbClr val="000000"/>
                </a:solidFill>
                <a:ea typeface="宋体" pitchFamily="2" charset="-122"/>
              </a:rPr>
              <a:t>routing algorithm for multi-channel ad hoc wireless networks</a:t>
            </a:r>
            <a:r>
              <a:rPr lang="en-US" altLang="zh-CN" sz="2400" i="1" dirty="0" smtClean="0">
                <a:solidFill>
                  <a:srgbClr val="000000"/>
                </a:solidFill>
                <a:ea typeface="宋体" pitchFamily="2" charset="-122"/>
              </a:rPr>
              <a:t>,” </a:t>
            </a:r>
            <a:r>
              <a:rPr lang="en-US" altLang="zh-CN" sz="2400" dirty="0" smtClean="0">
                <a:solidFill>
                  <a:srgbClr val="000000"/>
                </a:solidFill>
                <a:ea typeface="宋体" pitchFamily="2" charset="-122"/>
              </a:rPr>
              <a:t>in </a:t>
            </a: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Proc. IEEE INFOCOM, May 2007, pp. 1118–1126.</a:t>
            </a:r>
          </a:p>
        </p:txBody>
      </p:sp>
    </p:spTree>
    <p:extLst>
      <p:ext uri="{BB962C8B-B14F-4D97-AF65-F5344CB8AC3E}">
        <p14:creationId xmlns:p14="http://schemas.microsoft.com/office/powerpoint/2010/main" val="1607957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E22FB-C2D5-4432-9CB6-BBD249C38896}" type="slidenum">
              <a:rPr lang="en-US" altLang="zh-CN" sz="1800" baseline="0" smtClean="0">
                <a:solidFill>
                  <a:srgbClr val="CC3300"/>
                </a:solidFill>
                <a:latin typeface="Monotype Corsiva" pitchFamily="66" charset="0"/>
              </a:rPr>
              <a:pPr eaLnBrk="1" hangingPunct="1"/>
              <a:t>5</a:t>
            </a:fld>
            <a:endParaRPr lang="zh-CN" altLang="zh-CN" sz="1800" baseline="0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5613" y="44624"/>
            <a:ext cx="824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folHlink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9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Goal &amp; 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619126" y="989013"/>
                <a:ext cx="8078788" cy="4734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r>
                  <a:rPr lang="en-US" altLang="zh-CN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Considering the contention of radio and channel, we intend to design a distributed scheduling algorithm by introducing </a:t>
                </a:r>
                <a:r>
                  <a:rPr lang="en-US" altLang="zh-CN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game theory</a:t>
                </a:r>
                <a:r>
                  <a:rPr lang="en-US" altLang="zh-CN" sz="28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into MR-MC wireless network. </a:t>
                </a:r>
                <a:endParaRPr lang="en-US" altLang="zh-CN" sz="28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defRPr/>
                </a:pPr>
                <a:endParaRPr lang="en-US" altLang="zh-CN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Game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theory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is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an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appropriate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tool</m:t>
                    </m:r>
                  </m:oMath>
                </a14:m>
                <a:endParaRPr lang="en-US" altLang="zh-CN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800100" lvl="1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ü"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2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To</m:t>
                    </m:r>
                    <m:r>
                      <m:rPr>
                        <m:nor/>
                      </m:rPr>
                      <a:rPr lang="en-US" altLang="zh-CN" sz="22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analyz</m:t>
                    </m:r>
                    <m:r>
                      <m:rPr>
                        <m:nor/>
                      </m:rPr>
                      <a:rPr lang="en-US" altLang="zh-CN" sz="22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e</m:t>
                    </m:r>
                    <m:r>
                      <m:rPr>
                        <m:nor/>
                      </m:rPr>
                      <a:rPr lang="en-US" altLang="zh-CN" sz="220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the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interaction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decision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makers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with</m:t>
                    </m:r>
                    <m:r>
                      <m:rPr>
                        <m:nor/>
                      </m:rPr>
                      <a:rPr lang="en-US" altLang="zh-CN" sz="2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conflicting</m:t>
                    </m:r>
                    <m:r>
                      <m:rPr>
                        <m:nor/>
                      </m:rPr>
                      <a:rPr lang="en-US" altLang="zh-CN" sz="22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2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宋体" pitchFamily="2" charset="-122"/>
                      </a:rPr>
                      <m:t>objectives</m:t>
                    </m:r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. </a:t>
                </a:r>
                <a:endParaRPr lang="zh-CN" altLang="zh-CN" sz="2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800100" lvl="1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ü"/>
                  <a:defRPr/>
                </a:pP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To deal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primarily with </a:t>
                </a:r>
                <a:r>
                  <a:rPr lang="en-US" altLang="zh-CN" sz="2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distributed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 optimization individual users, who </a:t>
                </a:r>
                <a:r>
                  <a:rPr lang="en-US" altLang="zh-CN" sz="22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make </a:t>
                </a:r>
                <a:r>
                  <a:rPr lang="en-US" altLang="zh-CN" sz="2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their own decisions instead of being controlled by a central authority.</a:t>
                </a:r>
              </a:p>
              <a:p>
                <a:pPr marL="800100" lvl="1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ü"/>
                  <a:defRPr/>
                </a:pPr>
                <a:endParaRPr lang="en-US" altLang="zh-CN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3300"/>
                  </a:buClr>
                  <a:buFont typeface="Wingdings" pitchFamily="2" charset="2"/>
                  <a:buChar char="q"/>
                  <a:defRPr/>
                </a:pPr>
                <a:endParaRPr lang="zh-CN" altLang="en-US" sz="2200" i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  <a:sym typeface="Arial" pitchFamily="34" charset="0"/>
                </a:endParaRP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Wingdings" pitchFamily="2" charset="2"/>
                  <a:buNone/>
                  <a:defRPr/>
                </a:pPr>
                <a:r>
                  <a:rPr lang="zh-CN" altLang="en-US" sz="2200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  <a:sym typeface="Arial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126" y="989013"/>
                <a:ext cx="8078788" cy="4734779"/>
              </a:xfrm>
              <a:prstGeom prst="rect">
                <a:avLst/>
              </a:prstGeom>
              <a:blipFill rotWithShape="1">
                <a:blip r:embed="rId3"/>
                <a:stretch>
                  <a:fillRect l="-1434" t="-1416" b="-90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203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5EFB8-043C-436D-A5AF-C69A43F02B1A}" type="slidenum">
              <a:rPr lang="zh-CN" altLang="en-US">
                <a:solidFill>
                  <a:srgbClr val="CC3300"/>
                </a:solidFill>
              </a:rPr>
              <a:pPr/>
              <a:t>6</a:t>
            </a:fld>
            <a:endParaRPr lang="en-US" altLang="zh-CN">
              <a:solidFill>
                <a:srgbClr val="CC3300"/>
              </a:solidFill>
            </a:endParaRPr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44500" y="76200"/>
            <a:ext cx="8242300" cy="914400"/>
          </a:xfrm>
        </p:spPr>
        <p:txBody>
          <a:bodyPr/>
          <a:lstStyle/>
          <a:p>
            <a:r>
              <a:rPr lang="en-US" altLang="zh-CN" sz="2800" b="1" dirty="0">
                <a:ea typeface="宋体" pitchFamily="2" charset="-122"/>
              </a:rPr>
              <a:t>System Model  </a:t>
            </a:r>
          </a:p>
        </p:txBody>
      </p:sp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465138" y="1025525"/>
            <a:ext cx="84931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 system with </a:t>
            </a:r>
            <a:r>
              <a:rPr lang="en-US" altLang="zh-CN" sz="23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                       </a:t>
            </a:r>
            <a:r>
              <a:rPr lang="en-US" altLang="zh-CN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is the set of </a:t>
            </a:r>
            <a:r>
              <a:rPr lang="en-US" altLang="zh-CN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sink nodes and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zh-CN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                  is </a:t>
            </a:r>
            <a:r>
              <a:rPr lang="en-US" altLang="zh-CN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set of </a:t>
            </a:r>
            <a:r>
              <a:rPr lang="en-US" altLang="zh-CN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transmission nodes. Besides</a:t>
            </a:r>
            <a:r>
              <a:rPr lang="en-US" altLang="zh-CN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, </a:t>
            </a:r>
            <a:r>
              <a:rPr lang="en-US" altLang="zh-CN" sz="23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 </a:t>
            </a:r>
            <a:endParaRPr lang="en-US" altLang="zh-CN" sz="2300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宋体" pitchFamily="2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altLang="zh-CN" sz="23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3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                               </a:t>
            </a:r>
            <a:r>
              <a:rPr lang="en-US" altLang="zh-CN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is </a:t>
            </a:r>
            <a:r>
              <a:rPr lang="en-US" altLang="zh-CN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set of </a:t>
            </a:r>
            <a:r>
              <a:rPr lang="en-US" altLang="zh-CN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channels.</a:t>
            </a:r>
            <a:endParaRPr lang="en-US" altLang="zh-CN" sz="23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3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Each </a:t>
            </a:r>
            <a:r>
              <a:rPr lang="en-US" altLang="zh-CN" sz="23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transmitting node chooses one proper channel to maximize its revenue.</a:t>
            </a:r>
            <a:endParaRPr lang="en-US" altLang="zh-CN" sz="23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3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742417" name="Rectangle 17"/>
          <p:cNvSpPr>
            <a:spLocks noChangeArrowheads="1"/>
          </p:cNvSpPr>
          <p:nvPr/>
        </p:nvSpPr>
        <p:spPr bwMode="auto">
          <a:xfrm>
            <a:off x="495822" y="3547174"/>
            <a:ext cx="26860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zh-CN" sz="19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An example of the </a:t>
            </a:r>
            <a:r>
              <a:rPr lang="en-US" altLang="zh-CN" sz="19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network scenario with 1 sink node and 6 transmission nodes. Besides, the channels set is</a:t>
            </a:r>
            <a:r>
              <a:rPr lang="en-US" altLang="zh-CN" sz="1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{</a:t>
            </a:r>
            <a:r>
              <a:rPr lang="en-US" altLang="zh-CN" sz="19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c</a:t>
            </a:r>
            <a:r>
              <a:rPr lang="en-US" altLang="zh-CN" sz="1900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1 </a:t>
            </a:r>
            <a:r>
              <a:rPr lang="en-US" altLang="zh-CN" sz="19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,c</a:t>
            </a:r>
            <a:r>
              <a:rPr lang="en-US" altLang="zh-CN" sz="1900" i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2 </a:t>
            </a:r>
            <a:r>
              <a:rPr lang="en-US" altLang="zh-CN" sz="19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,</a:t>
            </a:r>
            <a:r>
              <a:rPr lang="en-US" altLang="zh-CN" sz="19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19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c</a:t>
            </a:r>
            <a:r>
              <a:rPr lang="en-US" altLang="zh-CN" sz="1900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3</a:t>
            </a:r>
            <a:r>
              <a:rPr lang="en-US" altLang="zh-CN" sz="1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}</a:t>
            </a:r>
            <a:r>
              <a:rPr lang="en-US" altLang="zh-CN" sz="19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endParaRPr lang="en-US" altLang="zh-CN" sz="19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28970"/>
              </p:ext>
            </p:extLst>
          </p:nvPr>
        </p:nvGraphicFramePr>
        <p:xfrm>
          <a:off x="2771800" y="2780929"/>
          <a:ext cx="5760640" cy="37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Visio" r:id="rId4" imgW="10804457" imgH="6952574" progId="Visio.Drawing.11">
                  <p:embed/>
                </p:oleObj>
              </mc:Choice>
              <mc:Fallback>
                <p:oleObj name="Visio" r:id="rId4" imgW="10804457" imgH="6952574" progId="Visio.Drawing.11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80929"/>
                        <a:ext cx="5760640" cy="370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978141"/>
              </p:ext>
            </p:extLst>
          </p:nvPr>
        </p:nvGraphicFramePr>
        <p:xfrm>
          <a:off x="2771800" y="1036985"/>
          <a:ext cx="1535419" cy="44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6" imgW="876240" imgH="253800" progId="Equation.DSMT4">
                  <p:embed/>
                </p:oleObj>
              </mc:Choice>
              <mc:Fallback>
                <p:oleObj name="Equation" r:id="rId6" imgW="876240" imgH="2538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036985"/>
                        <a:ext cx="1535419" cy="445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00774"/>
              </p:ext>
            </p:extLst>
          </p:nvPr>
        </p:nvGraphicFramePr>
        <p:xfrm>
          <a:off x="899592" y="1484784"/>
          <a:ext cx="1492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8" imgW="850680" imgH="253800" progId="Equation.DSMT4">
                  <p:embed/>
                </p:oleObj>
              </mc:Choice>
              <mc:Fallback>
                <p:oleObj name="Equation" r:id="rId8" imgW="850680" imgH="25380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84784"/>
                        <a:ext cx="14922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06904"/>
              </p:ext>
            </p:extLst>
          </p:nvPr>
        </p:nvGraphicFramePr>
        <p:xfrm>
          <a:off x="899592" y="1916832"/>
          <a:ext cx="20018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10" imgW="1143000" imgH="253800" progId="Equation.DSMT4">
                  <p:embed/>
                </p:oleObj>
              </mc:Choice>
              <mc:Fallback>
                <p:oleObj name="Equation" r:id="rId10" imgW="1143000" imgH="253800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16832"/>
                        <a:ext cx="200183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156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8692F0-CEA1-4237-8BAF-DE60356C944E}" type="slidenum">
              <a:rPr lang="zh-CN" altLang="en-US">
                <a:solidFill>
                  <a:srgbClr val="CC3300"/>
                </a:solidFill>
              </a:rPr>
              <a:pPr/>
              <a:t>7</a:t>
            </a:fld>
            <a:endParaRPr lang="en-US" altLang="zh-CN">
              <a:solidFill>
                <a:srgbClr val="CC3300"/>
              </a:solidFill>
            </a:endParaRPr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44500" y="76200"/>
            <a:ext cx="8242300" cy="914400"/>
          </a:xfrm>
        </p:spPr>
        <p:txBody>
          <a:bodyPr/>
          <a:lstStyle/>
          <a:p>
            <a:r>
              <a:rPr lang="en-US" altLang="zh-CN" sz="2800" b="1">
                <a:ea typeface="宋体" pitchFamily="2" charset="-122"/>
              </a:rPr>
              <a:t>System Model  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465138" y="1025525"/>
            <a:ext cx="84931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We have </a:t>
            </a:r>
            <a:r>
              <a:rPr lang="en-US" altLang="zh-CN" sz="2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three channels </a:t>
            </a:r>
            <a:r>
              <a:rPr lang="en-US" altLang="zh-CN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 our network and every node may have </a:t>
            </a:r>
            <a:r>
              <a:rPr lang="en-US" altLang="zh-CN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 different </a:t>
            </a:r>
            <a:r>
              <a:rPr lang="en-US" altLang="zh-CN" sz="23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SNR for different channel.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We use the concept of interference range to model the potential interference among nodes.</a:t>
            </a:r>
            <a:endParaRPr lang="en-US" altLang="zh-CN" sz="23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3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3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3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929796" name="Line 4"/>
          <p:cNvSpPr>
            <a:spLocks noChangeShapeType="1"/>
          </p:cNvSpPr>
          <p:nvPr/>
        </p:nvSpPr>
        <p:spPr bwMode="auto">
          <a:xfrm>
            <a:off x="533400" y="2667000"/>
            <a:ext cx="68580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6086821" y="2780928"/>
            <a:ext cx="2805659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zh-CN" sz="19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T1 and T2 interfere each other because T1 lies in the interference range of T2 and they both choose the same channel C2 to transmit data</a:t>
            </a:r>
            <a:endParaRPr lang="en-US" altLang="zh-CN" sz="19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594900"/>
              </p:ext>
            </p:extLst>
          </p:nvPr>
        </p:nvGraphicFramePr>
        <p:xfrm>
          <a:off x="0" y="2671440"/>
          <a:ext cx="6096000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Visio" r:id="rId4" imgW="10804383" imgH="6952679" progId="Visio.Drawing.11">
                  <p:embed/>
                </p:oleObj>
              </mc:Choice>
              <mc:Fallback>
                <p:oleObj name="Visio" r:id="rId4" imgW="10804383" imgH="6952679" progId="Visio.Drawing.1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71440"/>
                        <a:ext cx="6096000" cy="392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524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6FC9D5-2099-452D-B3CB-75E071DBA30C}" type="slidenum">
              <a:rPr lang="zh-CN" altLang="en-US">
                <a:solidFill>
                  <a:srgbClr val="CC3300"/>
                </a:solidFill>
              </a:rPr>
              <a:pPr/>
              <a:t>8</a:t>
            </a:fld>
            <a:endParaRPr lang="en-US" altLang="zh-CN">
              <a:solidFill>
                <a:srgbClr val="CC3300"/>
              </a:solidFill>
            </a:endParaRPr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-99392"/>
            <a:ext cx="8242300" cy="914400"/>
          </a:xfrm>
        </p:spPr>
        <p:txBody>
          <a:bodyPr/>
          <a:lstStyle/>
          <a:p>
            <a:r>
              <a:rPr lang="en-US" altLang="zh-CN" sz="2900" b="1" dirty="0">
                <a:ea typeface="宋体" pitchFamily="2" charset="-122"/>
              </a:rPr>
              <a:t>System Model  </a:t>
            </a:r>
          </a:p>
        </p:txBody>
      </p:sp>
      <p:sp>
        <p:nvSpPr>
          <p:cNvPr id="933891" name="Rectangle 3"/>
          <p:cNvSpPr>
            <a:spLocks noChangeArrowheads="1"/>
          </p:cNvSpPr>
          <p:nvPr/>
        </p:nvSpPr>
        <p:spPr bwMode="auto">
          <a:xfrm>
            <a:off x="465138" y="1025524"/>
            <a:ext cx="8493125" cy="463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Game Model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Players</a:t>
            </a:r>
            <a:r>
              <a:rPr lang="en-US" altLang="zh-CN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: 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the </a:t>
            </a:r>
            <a:r>
              <a:rPr lang="en-US" altLang="zh-CN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transmission nodes 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set </a:t>
            </a:r>
            <a:r>
              <a:rPr lang="en-US" altLang="zh-CN" sz="20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T 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= {</a:t>
            </a:r>
            <a:r>
              <a:rPr lang="en-US" altLang="zh-CN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1,2,…,N</a:t>
            </a:r>
            <a:r>
              <a:rPr lang="en-US" altLang="zh-CN" sz="2000" i="1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}.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Strategies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(or actions) of </a:t>
            </a:r>
            <a:r>
              <a:rPr lang="en-US" altLang="zh-CN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player: selecting 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 </a:t>
            </a:r>
            <a:r>
              <a:rPr lang="en-US" altLang="zh-CN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channel, 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i.e.,      </a:t>
            </a:r>
            <a:r>
              <a:rPr lang="en-US" altLang="zh-CN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</a:t>
            </a:r>
            <a:r>
              <a:rPr lang="en-US" altLang="zh-CN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, </a:t>
            </a:r>
            <a:endParaRPr lang="en-US" altLang="zh-CN" sz="20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Utility</a:t>
            </a:r>
            <a:r>
              <a:rPr lang="en-US" altLang="zh-CN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function</a:t>
            </a:r>
            <a:r>
              <a:rPr lang="en-US" altLang="zh-CN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: defined in latter slide.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Basic Assumption for Model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 make decision 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by turn</a:t>
            </a:r>
            <a:r>
              <a:rPr lang="en-US" altLang="zh-CN" sz="2000" dirty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order of  the decision making process is determined by a random </a:t>
            </a: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number.</a:t>
            </a:r>
            <a:endParaRPr lang="en-US" altLang="zh-CN" sz="2000" dirty="0">
              <a:solidFill>
                <a:srgbClr val="5C5CE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>
              <a:solidFill>
                <a:srgbClr val="5C5CE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 in our network are 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 and rational</a:t>
            </a:r>
            <a:r>
              <a:rPr lang="en-US" altLang="zh-CN" sz="2000" dirty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means they </a:t>
            </a:r>
            <a:r>
              <a:rPr lang="en-US" altLang="zh-CN" sz="2000" dirty="0" smtClean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want </a:t>
            </a:r>
            <a:r>
              <a:rPr lang="en-US" altLang="zh-CN" sz="2000" dirty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the </a:t>
            </a:r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revenue </a:t>
            </a:r>
            <a:r>
              <a:rPr lang="en-US" altLang="zh-CN" sz="2000" dirty="0">
                <a:solidFill>
                  <a:srgbClr val="5C5CE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network and when their utility is less than zero, they will give up the opportunity to use the channel.</a:t>
            </a:r>
            <a:endParaRPr lang="en-US" altLang="zh-CN" sz="2000" dirty="0">
              <a:solidFill>
                <a:srgbClr val="5C5CE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933892" name="Line 4"/>
          <p:cNvSpPr>
            <a:spLocks noChangeShapeType="1"/>
          </p:cNvSpPr>
          <p:nvPr/>
        </p:nvSpPr>
        <p:spPr bwMode="auto">
          <a:xfrm>
            <a:off x="533400" y="2667000"/>
            <a:ext cx="68580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endParaRPr lang="zh-CN" altLang="en-US" sz="2400" baseline="-250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339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17063"/>
              </p:ext>
            </p:extLst>
          </p:nvPr>
        </p:nvGraphicFramePr>
        <p:xfrm>
          <a:off x="7740352" y="1700808"/>
          <a:ext cx="340692" cy="55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4" imgW="139680" imgH="228600" progId="Equation.DSMT4">
                  <p:embed/>
                </p:oleObj>
              </mc:Choice>
              <mc:Fallback>
                <p:oleObj name="Equation" r:id="rId4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1700808"/>
                        <a:ext cx="340692" cy="558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00075" y="5739140"/>
            <a:ext cx="8159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14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1</a:t>
            </a:r>
            <a:r>
              <a:rPr lang="en-US" altLang="zh-CN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 Note : </a:t>
            </a:r>
            <a:r>
              <a:rPr lang="en-US" altLang="zh-CN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 The strategies of node </a:t>
            </a:r>
            <a:r>
              <a:rPr lang="en-US" altLang="zh-CN" sz="1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i</a:t>
            </a:r>
            <a:r>
              <a:rPr lang="en-US" altLang="zh-CN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 also include C</a:t>
            </a:r>
            <a:r>
              <a:rPr lang="en-US" altLang="zh-CN" sz="1400" b="1" baseline="-25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0</a:t>
            </a:r>
            <a:r>
              <a:rPr lang="en-US" altLang="zh-CN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, which means the node decides not to transmit in this round.</a:t>
            </a:r>
            <a:endParaRPr lang="en-US" altLang="zh-CN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556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-99392"/>
            <a:ext cx="8696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900" b="1" i="1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Problem formulation</a:t>
            </a:r>
            <a:endParaRPr lang="zh-CN" altLang="en-US" sz="2900" b="1" i="1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498475" y="1025525"/>
            <a:ext cx="8459788" cy="535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Key notations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0000"/>
                </a:solidFill>
              </a:rPr>
              <a:t>      ----The utility function of node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2000" dirty="0" smtClean="0">
                <a:solidFill>
                  <a:srgbClr val="000000"/>
                </a:solidFill>
              </a:rPr>
              <a:t> for channel k</a:t>
            </a:r>
            <a:endParaRPr lang="zh-CN" altLang="en-US" sz="20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  ----</a:t>
            </a:r>
            <a:r>
              <a:rPr lang="en-US" altLang="zh-CN" sz="2000" dirty="0" smtClean="0">
                <a:solidFill>
                  <a:srgbClr val="000000"/>
                </a:solidFill>
              </a:rPr>
              <a:t>The ability of node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2000" dirty="0" smtClean="0">
                <a:solidFill>
                  <a:srgbClr val="000000"/>
                </a:solidFill>
              </a:rPr>
              <a:t> for channel k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0000"/>
                </a:solidFill>
              </a:rPr>
              <a:t>      ----The choice of node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2000" dirty="0" smtClean="0">
                <a:solidFill>
                  <a:srgbClr val="000000"/>
                </a:solidFill>
              </a:rPr>
              <a:t> for channel k</a:t>
            </a:r>
            <a:endParaRPr lang="zh-CN" altLang="en-US" sz="20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0000"/>
                </a:solidFill>
              </a:rPr>
              <a:t>      ----The strategy of node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i</a:t>
            </a:r>
            <a:r>
              <a:rPr lang="en-US" altLang="zh-CN" sz="2000" dirty="0" smtClean="0">
                <a:solidFill>
                  <a:srgbClr val="000000"/>
                </a:solidFill>
              </a:rPr>
              <a:t> </a:t>
            </a:r>
            <a:endParaRPr lang="zh-CN" altLang="en-US" sz="20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0000"/>
                </a:solidFill>
              </a:rPr>
              <a:t>      ----The bandwidth of channel k</a:t>
            </a:r>
          </a:p>
          <a:p>
            <a:pPr marL="800100" lvl="1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0000"/>
                </a:solidFill>
              </a:rPr>
              <a:t>      ----The buffer length of node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i</a:t>
            </a:r>
            <a:endParaRPr lang="zh-CN" altLang="en-US" sz="2000" dirty="0" smtClean="0">
              <a:solidFill>
                <a:srgbClr val="000000"/>
              </a:solidFill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q"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en-US" altLang="zh-CN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zh-CN" altLang="en-US" sz="2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</a:pPr>
            <a:endParaRPr lang="zh-CN" altLang="en-US" sz="2400" baseline="-25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sym typeface="Arial" pitchFamily="34" charset="0"/>
            </a:endParaRP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180235"/>
              </p:ext>
            </p:extLst>
          </p:nvPr>
        </p:nvGraphicFramePr>
        <p:xfrm>
          <a:off x="1403648" y="1610568"/>
          <a:ext cx="379421" cy="37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" name="Equation" r:id="rId3" imgW="228600" imgH="228600" progId="Equation.DSMT4">
                  <p:embed/>
                </p:oleObj>
              </mc:Choice>
              <mc:Fallback>
                <p:oleObj name="Equation" r:id="rId3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10568"/>
                        <a:ext cx="379421" cy="378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23884"/>
              </p:ext>
            </p:extLst>
          </p:nvPr>
        </p:nvGraphicFramePr>
        <p:xfrm>
          <a:off x="1403648" y="2043088"/>
          <a:ext cx="330742" cy="44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43088"/>
                        <a:ext cx="330742" cy="4498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463021"/>
              </p:ext>
            </p:extLst>
          </p:nvPr>
        </p:nvGraphicFramePr>
        <p:xfrm>
          <a:off x="1403648" y="2636912"/>
          <a:ext cx="30892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36912"/>
                        <a:ext cx="308925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14375"/>
              </p:ext>
            </p:extLst>
          </p:nvPr>
        </p:nvGraphicFramePr>
        <p:xfrm>
          <a:off x="1403648" y="3068960"/>
          <a:ext cx="286494" cy="45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7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068960"/>
                        <a:ext cx="286494" cy="4502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958789"/>
              </p:ext>
            </p:extLst>
          </p:nvPr>
        </p:nvGraphicFramePr>
        <p:xfrm>
          <a:off x="1403648" y="3627809"/>
          <a:ext cx="3317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8" name="Equation" r:id="rId11" imgW="190500" imgH="228600" progId="Equation.DSMT4">
                  <p:embed/>
                </p:oleObj>
              </mc:Choice>
              <mc:Fallback>
                <p:oleObj name="Equation" r:id="rId11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627809"/>
                        <a:ext cx="33178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02774"/>
              </p:ext>
            </p:extLst>
          </p:nvPr>
        </p:nvGraphicFramePr>
        <p:xfrm>
          <a:off x="1475656" y="4131865"/>
          <a:ext cx="1984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" name="Equation" r:id="rId13" imgW="114250" imgH="228501" progId="Equation.DSMT4">
                  <p:embed/>
                </p:oleObj>
              </mc:Choice>
              <mc:Fallback>
                <p:oleObj name="Equation" r:id="rId13" imgW="11425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131865"/>
                        <a:ext cx="19843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85534-3917-4475-927E-0DCB1F6F2E40}" type="slidenum">
              <a:rPr lang="zh-CN" altLang="en-US" smtClean="0">
                <a:solidFill>
                  <a:srgbClr val="CC3300"/>
                </a:solidFill>
              </a:rPr>
              <a:pPr/>
              <a:t>9</a:t>
            </a:fld>
            <a:endParaRPr lang="en-US" altLang="zh-CN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44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1_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CSU-CS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CC"/>
      </a:accent1>
      <a:accent2>
        <a:srgbClr val="6666FF"/>
      </a:accent2>
      <a:accent3>
        <a:srgbClr val="FFFFFF"/>
      </a:accent3>
      <a:accent4>
        <a:srgbClr val="000000"/>
      </a:accent4>
      <a:accent5>
        <a:srgbClr val="AAE2E2"/>
      </a:accent5>
      <a:accent6>
        <a:srgbClr val="5C5CE7"/>
      </a:accent6>
      <a:hlink>
        <a:srgbClr val="FF3300"/>
      </a:hlink>
      <a:folHlink>
        <a:srgbClr val="CC3300"/>
      </a:folHlink>
    </a:clrScheme>
    <a:fontScheme name="NCSU-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NCSU-CS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SU-CS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SU-C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1863</Words>
  <Application>Microsoft Office PowerPoint</Application>
  <PresentationFormat>全屏显示(4:3)</PresentationFormat>
  <Paragraphs>280</Paragraphs>
  <Slides>20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6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1_NCSU-CS</vt:lpstr>
      <vt:lpstr>2_NCSU-CS</vt:lpstr>
      <vt:lpstr>3_NCSU-CS</vt:lpstr>
      <vt:lpstr>4_NCSU-CS</vt:lpstr>
      <vt:lpstr>NCSU-CS</vt:lpstr>
      <vt:lpstr>5_NCSU-CS</vt:lpstr>
      <vt:lpstr>Visio</vt:lpstr>
      <vt:lpstr>Equation</vt:lpstr>
      <vt:lpstr>Research on Throughput-Optimal Control in Multi-Radio Multi-Channel Wireless Networks</vt:lpstr>
      <vt:lpstr>Introduction</vt:lpstr>
      <vt:lpstr>PowerPoint 演示文稿</vt:lpstr>
      <vt:lpstr>PowerPoint 演示文稿</vt:lpstr>
      <vt:lpstr>PowerPoint 演示文稿</vt:lpstr>
      <vt:lpstr>System Model  </vt:lpstr>
      <vt:lpstr>System Model  </vt:lpstr>
      <vt:lpstr>System Model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!</vt:lpstr>
    </vt:vector>
  </TitlesOfParts>
  <Company>Shanghai Jiao Tong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Model</dc:title>
  <dc:creator>ShiQi</dc:creator>
  <cp:lastModifiedBy>ShiQi</cp:lastModifiedBy>
  <cp:revision>62</cp:revision>
  <dcterms:created xsi:type="dcterms:W3CDTF">2012-04-15T13:17:13Z</dcterms:created>
  <dcterms:modified xsi:type="dcterms:W3CDTF">2012-05-22T06:12:53Z</dcterms:modified>
</cp:coreProperties>
</file>