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6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975" r:id="rId2"/>
    <p:sldId id="869" r:id="rId3"/>
    <p:sldId id="976" r:id="rId4"/>
    <p:sldId id="977" r:id="rId5"/>
    <p:sldId id="978" r:id="rId6"/>
    <p:sldId id="979" r:id="rId7"/>
    <p:sldId id="980" r:id="rId8"/>
    <p:sldId id="981" r:id="rId9"/>
    <p:sldId id="982" r:id="rId10"/>
    <p:sldId id="983" r:id="rId11"/>
    <p:sldId id="984" r:id="rId12"/>
    <p:sldId id="985" r:id="rId13"/>
    <p:sldId id="995" r:id="rId14"/>
    <p:sldId id="987" r:id="rId15"/>
    <p:sldId id="986" r:id="rId16"/>
    <p:sldId id="988" r:id="rId17"/>
  </p:sldIdLst>
  <p:sldSz cx="9144000" cy="6858000" type="screen4x3"/>
  <p:notesSz cx="9144000" cy="6858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黑体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黑体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黑体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黑体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黑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黑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黑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黑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黑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FF00"/>
    <a:srgbClr val="12357C"/>
    <a:srgbClr val="DDDDDD"/>
    <a:srgbClr val="132584"/>
    <a:srgbClr val="133984"/>
    <a:srgbClr val="93052E"/>
    <a:srgbClr val="9227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8" autoAdjust="0"/>
    <p:restoredTop sz="97168" autoAdjust="0"/>
  </p:normalViewPr>
  <p:slideViewPr>
    <p:cSldViewPr snapToObjects="1">
      <p:cViewPr>
        <p:scale>
          <a:sx n="80" d="100"/>
          <a:sy n="80" d="100"/>
        </p:scale>
        <p:origin x="-1002" y="216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3" d="100"/>
          <a:sy n="53" d="100"/>
        </p:scale>
        <p:origin x="-1842" y="-10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fld id="{EAC4EDDA-9934-4F6B-B163-485D173C8D3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3684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fld id="{6E78136B-8CCA-4404-8CB5-DEE5BB3B9D9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6322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2D351B-9C63-404B-981C-F16D7070827C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837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30DE3-6A97-429D-9BD1-4E846424C4F8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1661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70" name="Picture 26" descr="ppt底板白-英文大写4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798638"/>
            <a:ext cx="7772400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anchor="ctr"/>
          <a:lstStyle>
            <a:lvl1pPr>
              <a:defRPr sz="43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57638"/>
            <a:ext cx="6400800" cy="1079500"/>
          </a:xfrm>
        </p:spPr>
        <p:txBody>
          <a:bodyPr anchor="ctr" anchorCtr="1"/>
          <a:lstStyle>
            <a:lvl1pPr marL="0" indent="0" algn="ctr">
              <a:buFontTx/>
              <a:buNone/>
              <a:defRPr sz="2400">
                <a:solidFill>
                  <a:srgbClr val="16388A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pic>
        <p:nvPicPr>
          <p:cNvPr id="57359" name="Picture 15" descr="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3979863"/>
            <a:ext cx="2914650" cy="287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5" name="Picture 21" descr="图片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6" name="Picture 22" descr="图片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7" name="Picture 23" descr="图片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8" name="Picture 24" descr="图片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9" name="Picture 25" descr="图片4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21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179388"/>
            <a:ext cx="2286000" cy="61547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179388"/>
            <a:ext cx="6705600" cy="61547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1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608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5552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18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70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48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623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5103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67777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31" name="Picture 11" descr="ppt底板白-英文大写4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287338" y="833438"/>
            <a:ext cx="4318000" cy="28575"/>
          </a:xfrm>
          <a:prstGeom prst="rect">
            <a:avLst/>
          </a:prstGeom>
          <a:gradFill rotWithShape="1">
            <a:gsLst>
              <a:gs pos="0">
                <a:srgbClr val="133984">
                  <a:gamma/>
                  <a:tint val="0"/>
                  <a:invGamma/>
                </a:srgbClr>
              </a:gs>
              <a:gs pos="100000">
                <a:srgbClr val="133984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1638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4826000" y="6477000"/>
            <a:ext cx="4318000" cy="28575"/>
          </a:xfrm>
          <a:prstGeom prst="rect">
            <a:avLst/>
          </a:prstGeom>
          <a:gradFill rotWithShape="1">
            <a:gsLst>
              <a:gs pos="0">
                <a:srgbClr val="133984">
                  <a:gamma/>
                  <a:tint val="0"/>
                  <a:invGamma/>
                </a:srgbClr>
              </a:gs>
              <a:gs pos="100000">
                <a:srgbClr val="133984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1638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79388"/>
            <a:ext cx="91440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268413"/>
            <a:ext cx="8229600" cy="506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charset="0"/>
          <a:ea typeface="华文新魏" pitchFamily="2" charset="-122"/>
        </a:defRPr>
      </a:lvl9pPr>
    </p:titleStyle>
    <p:bodyStyle>
      <a:lvl1pPr marL="449263" indent="-449263" algn="l" rtl="0" fontAlgn="base">
        <a:lnSpc>
          <a:spcPct val="110000"/>
        </a:lnSpc>
        <a:spcBef>
          <a:spcPct val="20000"/>
        </a:spcBef>
        <a:spcAft>
          <a:spcPct val="0"/>
        </a:spcAft>
        <a:buSzPct val="120000"/>
        <a:buBlip>
          <a:blip r:embed="rId14"/>
        </a:buBlip>
        <a:defRPr sz="2800">
          <a:solidFill>
            <a:srgbClr val="133984"/>
          </a:solidFill>
          <a:latin typeface="+mn-lt"/>
          <a:ea typeface="+mn-ea"/>
          <a:cs typeface="+mn-cs"/>
        </a:defRPr>
      </a:lvl1pPr>
      <a:lvl2pPr marL="914400" indent="-28575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400">
          <a:solidFill>
            <a:srgbClr val="133984"/>
          </a:solidFill>
          <a:latin typeface="+mn-lt"/>
          <a:ea typeface="+mn-ea"/>
        </a:defRPr>
      </a:lvl2pPr>
      <a:lvl3pPr marL="1322388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730375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1383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2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0" indent="0" algn="ctr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120000"/>
              <a:buFontTx/>
              <a:buNone/>
              <a:defRPr sz="2400">
                <a:solidFill>
                  <a:srgbClr val="16388A"/>
                </a:solidFill>
                <a:latin typeface="+mn-lt"/>
                <a:ea typeface="+mn-ea"/>
                <a:cs typeface="+mn-cs"/>
              </a:defRPr>
            </a:lvl1pPr>
            <a:lvl2pPr marL="914400" indent="-28575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400">
                <a:solidFill>
                  <a:srgbClr val="133984"/>
                </a:solidFill>
                <a:latin typeface="+mn-lt"/>
                <a:ea typeface="+mn-ea"/>
              </a:defRPr>
            </a:lvl2pPr>
            <a:lvl3pPr marL="1322388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itchFamily="2" charset="-122"/>
              </a:defRPr>
            </a:lvl3pPr>
            <a:lvl4pPr marL="1730375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4pPr>
            <a:lvl5pPr marL="21383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5pPr>
            <a:lvl6pPr marL="25955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6pPr>
            <a:lvl7pPr marL="30527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7pPr>
            <a:lvl8pPr marL="35099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8pPr>
            <a:lvl9pPr marL="3967163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itchFamily="2" charset="-122"/>
              </a:defRPr>
            </a:lvl9pPr>
          </a:lstStyle>
          <a:p>
            <a:r>
              <a:rPr lang="en-US" altLang="zh-CN" dirty="0" smtClean="0"/>
              <a:t>                                      My first android app</a:t>
            </a:r>
          </a:p>
          <a:p>
            <a:r>
              <a:rPr lang="zh-CN" altLang="en-US" dirty="0" smtClean="0"/>
              <a:t>                                         袁苏鑫</a:t>
            </a:r>
            <a:r>
              <a:rPr lang="en-US" altLang="zh-CN" dirty="0" smtClean="0"/>
              <a:t> 5090309502</a:t>
            </a:r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ctrTitle"/>
          </p:nvPr>
        </p:nvSpPr>
        <p:spPr>
          <a:xfrm>
            <a:off x="838200" y="1997225"/>
            <a:ext cx="7772400" cy="1755626"/>
          </a:xfrm>
        </p:spPr>
        <p:txBody>
          <a:bodyPr>
            <a:normAutofit/>
          </a:bodyPr>
          <a:lstStyle/>
          <a:p>
            <a:r>
              <a:rPr lang="en-US" altLang="zh-CN" sz="5400" dirty="0" smtClean="0">
                <a:solidFill>
                  <a:srgbClr val="FFC000"/>
                </a:solidFill>
              </a:rPr>
              <a:t>Location Transmission</a:t>
            </a:r>
            <a:endParaRPr lang="zh-CN" altLang="en-US" sz="5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73"/>
    </mc:Choice>
    <mc:Fallback>
      <p:transition spd="slow" advTm="137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3">
                    <a:lumMod val="50000"/>
                  </a:schemeClr>
                </a:solidFill>
              </a:rPr>
              <a:t>Determine(2)</a:t>
            </a:r>
            <a:endParaRPr lang="zh-CN" alt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68760"/>
            <a:ext cx="8784976" cy="4320480"/>
          </a:xfrm>
        </p:spPr>
      </p:pic>
      <p:sp>
        <p:nvSpPr>
          <p:cNvPr id="5" name="TextBox 4"/>
          <p:cNvSpPr txBox="1"/>
          <p:nvPr/>
        </p:nvSpPr>
        <p:spPr>
          <a:xfrm>
            <a:off x="3419872" y="588911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PC’s </a:t>
            </a:r>
            <a:r>
              <a:rPr lang="en-US" altLang="zh-CN" sz="2400" dirty="0" err="1" smtClean="0"/>
              <a:t>google</a:t>
            </a:r>
            <a:r>
              <a:rPr lang="en-US" altLang="zh-CN" sz="2400" dirty="0" smtClean="0"/>
              <a:t> map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358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44"/>
    </mc:Choice>
    <mc:Fallback>
      <p:transition spd="slow" advTm="84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smtClean="0">
                <a:solidFill>
                  <a:srgbClr val="FFC000"/>
                </a:solidFill>
              </a:rPr>
              <a:t>What I Think is Shining Point(1)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Attached text (SMS)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</a:t>
            </a:r>
            <a:r>
              <a:rPr lang="en-US" altLang="zh-CN" sz="2800" dirty="0" smtClean="0"/>
              <a:t>It’s  for help</a:t>
            </a:r>
            <a:endParaRPr lang="en-US" altLang="zh-CN" sz="2800" dirty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                      </a:t>
            </a:r>
            <a:r>
              <a:rPr lang="en-US" altLang="zh-CN" dirty="0" smtClean="0"/>
              <a:t>It’s to </a:t>
            </a:r>
            <a:r>
              <a:rPr lang="en-US" altLang="zh-CN" dirty="0" smtClean="0"/>
              <a:t>your parents</a:t>
            </a:r>
            <a:endParaRPr lang="en-US" altLang="zh-CN" dirty="0"/>
          </a:p>
          <a:p>
            <a:r>
              <a:rPr lang="en-US" altLang="zh-CN" dirty="0" smtClean="0">
                <a:solidFill>
                  <a:srgbClr val="7030A0"/>
                </a:solidFill>
              </a:rPr>
              <a:t>To tell different situations.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62" y="1828800"/>
            <a:ext cx="7272808" cy="1010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32" y="3503915"/>
            <a:ext cx="7056784" cy="10860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358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77"/>
    </mc:Choice>
    <mc:Fallback>
      <p:transition spd="slow" advTm="66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74182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dirty="0" smtClean="0">
                <a:solidFill>
                  <a:srgbClr val="00B050"/>
                </a:solidFill>
              </a:rPr>
              <a:t>What I Think is Shining Point(2)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Use different </a:t>
            </a:r>
            <a:r>
              <a:rPr lang="en-US" altLang="zh-CN" dirty="0" smtClean="0"/>
              <a:t>resources </a:t>
            </a:r>
            <a:r>
              <a:rPr lang="en-US" altLang="zh-CN" dirty="0" smtClean="0"/>
              <a:t>to balance the power consumption, accuracy and speed.</a:t>
            </a:r>
          </a:p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46" y="3124156"/>
            <a:ext cx="7848872" cy="145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6"/>
    </mc:Choice>
    <mc:Fallback>
      <p:transition spd="slow" advTm="47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Problem I faced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dirty="0"/>
              <a:t>parameter </a:t>
            </a:r>
            <a:r>
              <a:rPr lang="en-US" altLang="zh-CN" dirty="0" smtClean="0"/>
              <a:t>passing is not stable.</a:t>
            </a:r>
          </a:p>
          <a:p>
            <a:r>
              <a:rPr lang="en-US" altLang="zh-CN" dirty="0" smtClean="0"/>
              <a:t>Crash sometime.</a:t>
            </a:r>
          </a:p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708921"/>
            <a:ext cx="7200800" cy="25371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246081"/>
            <a:ext cx="7056784" cy="936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88569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16"/>
    </mc:Choice>
    <mc:Fallback>
      <p:transition spd="slow" advTm="2116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How I Solve It</a:t>
            </a:r>
            <a:endParaRPr lang="en-US" altLang="zh-CN" dirty="0" smtClean="0">
              <a:solidFill>
                <a:srgbClr val="7030A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77564"/>
            <a:ext cx="7506111" cy="34643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80" y="2057400"/>
            <a:ext cx="7562331" cy="3714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116283"/>
            <a:ext cx="6951408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69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8"/>
    </mc:Choice>
    <mc:Fallback>
      <p:transition spd="slow" advTm="308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Need to Do Further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b="1" dirty="0" smtClean="0"/>
              <a:t>More efficient:</a:t>
            </a:r>
          </a:p>
          <a:p>
            <a:pPr marL="0" indent="0">
              <a:buNone/>
            </a:pPr>
            <a:r>
              <a:rPr lang="en-US" altLang="zh-CN" dirty="0" smtClean="0"/>
              <a:t>    don’t </a:t>
            </a:r>
            <a:r>
              <a:rPr lang="en-US" altLang="zh-CN" dirty="0"/>
              <a:t>need to type in the number every time, fill it from the contact </a:t>
            </a:r>
            <a:r>
              <a:rPr lang="en-US" altLang="zh-CN" dirty="0" smtClean="0"/>
              <a:t>list.</a:t>
            </a:r>
          </a:p>
          <a:p>
            <a:r>
              <a:rPr lang="en-US" altLang="zh-CN" b="1" dirty="0"/>
              <a:t> More </a:t>
            </a:r>
            <a:r>
              <a:rPr lang="en-US" altLang="zh-CN" b="1" dirty="0" smtClean="0"/>
              <a:t>functions: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the easiest way is embedded in the </a:t>
            </a:r>
            <a:r>
              <a:rPr lang="en-US" altLang="zh-CN" dirty="0" err="1" smtClean="0"/>
              <a:t>google</a:t>
            </a:r>
            <a:r>
              <a:rPr lang="en-US" altLang="zh-CN" dirty="0" smtClean="0"/>
              <a:t> map or </a:t>
            </a:r>
            <a:r>
              <a:rPr lang="en-US" altLang="zh-CN" dirty="0" err="1" smtClean="0"/>
              <a:t>baidu</a:t>
            </a:r>
            <a:r>
              <a:rPr lang="en-US" altLang="zh-CN" dirty="0" smtClean="0"/>
              <a:t> map.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569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08"/>
    </mc:Choice>
    <mc:Fallback>
      <p:transition spd="slow" advTm="27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0749" y="2894357"/>
            <a:ext cx="40338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 smtClean="0">
                <a:solidFill>
                  <a:srgbClr val="00B0F0"/>
                </a:solidFill>
              </a:rPr>
              <a:t>Thank You!</a:t>
            </a:r>
            <a:endParaRPr lang="zh-CN" altLang="en-US" sz="6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69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3"/>
    </mc:Choice>
    <mc:Fallback>
      <p:transition spd="slow" advTm="63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57200" y="117764"/>
            <a:ext cx="8229600" cy="695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sz="3200" dirty="0" smtClean="0">
                <a:solidFill>
                  <a:srgbClr val="00B050"/>
                </a:solidFill>
              </a:rPr>
              <a:t>Motivation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066800"/>
            <a:ext cx="2880319" cy="5040560"/>
          </a:xfrm>
        </p:spPr>
      </p:pic>
      <p:sp>
        <p:nvSpPr>
          <p:cNvPr id="2" name="TextBox 1"/>
          <p:cNvSpPr txBox="1"/>
          <p:nvPr/>
        </p:nvSpPr>
        <p:spPr>
          <a:xfrm>
            <a:off x="3657600" y="2133600"/>
            <a:ext cx="405271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One function of </a:t>
            </a:r>
            <a:r>
              <a:rPr lang="en-US" altLang="zh-CN" dirty="0" err="1" smtClean="0"/>
              <a:t>google</a:t>
            </a:r>
            <a:r>
              <a:rPr lang="en-US" altLang="zh-CN" dirty="0" smtClean="0"/>
              <a:t> map:</a:t>
            </a:r>
          </a:p>
          <a:p>
            <a:r>
              <a:rPr lang="en-US" altLang="zh-CN" dirty="0" smtClean="0">
                <a:solidFill>
                  <a:srgbClr val="7030A0"/>
                </a:solidFill>
              </a:rPr>
              <a:t>Google Latitude</a:t>
            </a:r>
          </a:p>
          <a:p>
            <a:r>
              <a:rPr lang="en-US" altLang="zh-CN" dirty="0" smtClean="0"/>
              <a:t>Share the location with</a:t>
            </a:r>
          </a:p>
          <a:p>
            <a:r>
              <a:rPr lang="en-US" altLang="zh-CN" dirty="0" smtClean="0"/>
              <a:t> your family and</a:t>
            </a:r>
          </a:p>
          <a:p>
            <a:r>
              <a:rPr lang="en-US" altLang="zh-CN" dirty="0" smtClean="0"/>
              <a:t>Friends.</a:t>
            </a:r>
          </a:p>
          <a:p>
            <a:r>
              <a:rPr lang="en-US" altLang="zh-CN" dirty="0" smtClean="0"/>
              <a:t>But, there are disadvantage: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4550962"/>
            <a:ext cx="1758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No Privacy!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77"/>
    </mc:Choice>
    <mc:Fallback>
      <p:transition spd="slow" advTm="18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3048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dirty="0" smtClean="0">
                <a:solidFill>
                  <a:srgbClr val="00B0F0"/>
                </a:solidFill>
              </a:rPr>
              <a:t>Motivation</a:t>
            </a:r>
            <a:endParaRPr lang="zh-CN" altLang="en-US" dirty="0">
              <a:solidFill>
                <a:srgbClr val="00B0F0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24744"/>
            <a:ext cx="4876800" cy="4968552"/>
          </a:xfrm>
        </p:spPr>
      </p:pic>
      <p:sp>
        <p:nvSpPr>
          <p:cNvPr id="2" name="TextBox 1"/>
          <p:cNvSpPr txBox="1"/>
          <p:nvPr/>
        </p:nvSpPr>
        <p:spPr>
          <a:xfrm>
            <a:off x="4419601" y="1905000"/>
            <a:ext cx="42755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Another way to call the police:</a:t>
            </a:r>
          </a:p>
          <a:p>
            <a:r>
              <a:rPr lang="en-US" altLang="zh-CN" dirty="0" smtClean="0">
                <a:solidFill>
                  <a:srgbClr val="7030A0"/>
                </a:solidFill>
              </a:rPr>
              <a:t>SMS </a:t>
            </a:r>
            <a:endParaRPr lang="en-US" altLang="zh-CN" dirty="0" smtClean="0"/>
          </a:p>
          <a:p>
            <a:r>
              <a:rPr lang="en-US" altLang="zh-CN" dirty="0" smtClean="0"/>
              <a:t>But, police can not get </a:t>
            </a:r>
          </a:p>
          <a:p>
            <a:r>
              <a:rPr lang="en-US" altLang="zh-CN" dirty="0" smtClean="0"/>
              <a:t>your accurate location.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26793" y="3810000"/>
            <a:ext cx="1923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Not Efficient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3225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38"/>
    </mc:Choice>
    <mc:Fallback>
      <p:transition spd="slow" advTm="21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152400" y="134587"/>
            <a:ext cx="8229600" cy="85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sz="4000" dirty="0" smtClean="0">
                <a:solidFill>
                  <a:srgbClr val="FFC000"/>
                </a:solidFill>
              </a:rPr>
              <a:t>The Idea</a:t>
            </a:r>
            <a:endParaRPr lang="zh-CN" altLang="en-US" sz="4000" dirty="0">
              <a:solidFill>
                <a:srgbClr val="FFC0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You can share your location with specific person, e.g. girlfriend, parents, not all your friends on the network.</a:t>
            </a:r>
          </a:p>
          <a:p>
            <a:r>
              <a:rPr lang="en-US" altLang="zh-CN" dirty="0" smtClean="0"/>
              <a:t>Be more efficient, do not need to register and log in.</a:t>
            </a:r>
          </a:p>
          <a:p>
            <a:r>
              <a:rPr lang="en-US" altLang="zh-CN" dirty="0" smtClean="0"/>
              <a:t>Let the receiver to know your specific location .</a:t>
            </a:r>
          </a:p>
          <a:p>
            <a:r>
              <a:rPr lang="en-US" altLang="zh-CN" dirty="0" smtClean="0"/>
              <a:t>Easy to operate.</a:t>
            </a:r>
          </a:p>
          <a:p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58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07"/>
    </mc:Choice>
    <mc:Fallback>
      <p:transition spd="slow" advTm="65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dirty="0" smtClean="0">
                <a:solidFill>
                  <a:srgbClr val="00B050"/>
                </a:solidFill>
              </a:rPr>
              <a:t>How to Achieve(1) 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Google Map </a:t>
            </a:r>
            <a:r>
              <a:rPr lang="en-US" altLang="zh-CN" b="1" dirty="0" smtClean="0"/>
              <a:t>Service 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 smtClean="0"/>
              <a:t>    used  </a:t>
            </a:r>
            <a:r>
              <a:rPr lang="en-US" altLang="zh-CN" dirty="0"/>
              <a:t>to achieve the specific location accurately.</a:t>
            </a:r>
          </a:p>
          <a:p>
            <a:r>
              <a:rPr lang="en-US" altLang="zh-CN" b="1" dirty="0" smtClean="0"/>
              <a:t>GSM or 3G Network and  WIFI</a:t>
            </a:r>
          </a:p>
          <a:p>
            <a:pPr marL="0" indent="0">
              <a:buNone/>
            </a:pPr>
            <a:r>
              <a:rPr lang="en-US" altLang="zh-CN" dirty="0" smtClean="0"/>
              <a:t>    used to achieve the location quickly.</a:t>
            </a:r>
            <a:endParaRPr lang="en-US" altLang="zh-CN" dirty="0"/>
          </a:p>
          <a:p>
            <a:r>
              <a:rPr lang="en-US" altLang="zh-CN" b="1" dirty="0" smtClean="0"/>
              <a:t>SMS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can send and receive the location data safely, easily.</a:t>
            </a:r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58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20"/>
    </mc:Choice>
    <mc:Fallback>
      <p:transition spd="slow" advTm="48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385192" y="152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How to Achieve(2)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6202" y="2168860"/>
            <a:ext cx="2880320" cy="7920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download</a:t>
            </a:r>
            <a:r>
              <a:rPr lang="en-US" altLang="zh-CN" dirty="0" smtClean="0"/>
              <a:t> </a:t>
            </a:r>
            <a:r>
              <a:rPr lang="en-US" altLang="zh-CN" dirty="0" smtClean="0"/>
              <a:t>the location</a:t>
            </a:r>
            <a:endParaRPr lang="zh-CN" altLang="en-US" dirty="0"/>
          </a:p>
        </p:txBody>
      </p:sp>
      <p:sp>
        <p:nvSpPr>
          <p:cNvPr id="6" name="下箭头 5"/>
          <p:cNvSpPr/>
          <p:nvPr/>
        </p:nvSpPr>
        <p:spPr>
          <a:xfrm>
            <a:off x="1876342" y="3124200"/>
            <a:ext cx="360040" cy="15289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1048814" y="4869160"/>
            <a:ext cx="2016224" cy="5760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Send the data</a:t>
            </a:r>
          </a:p>
        </p:txBody>
      </p:sp>
      <p:sp>
        <p:nvSpPr>
          <p:cNvPr id="8" name="右箭头 7"/>
          <p:cNvSpPr/>
          <p:nvPr/>
        </p:nvSpPr>
        <p:spPr>
          <a:xfrm>
            <a:off x="3419872" y="5013176"/>
            <a:ext cx="21602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5796136" y="4869160"/>
            <a:ext cx="2376264" cy="5760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Receive the data</a:t>
            </a:r>
            <a:endParaRPr lang="zh-CN" altLang="en-US" sz="2000" dirty="0"/>
          </a:p>
        </p:txBody>
      </p:sp>
      <p:sp>
        <p:nvSpPr>
          <p:cNvPr id="10" name="下箭头 9"/>
          <p:cNvSpPr/>
          <p:nvPr/>
        </p:nvSpPr>
        <p:spPr>
          <a:xfrm rot="10800000">
            <a:off x="6804248" y="3124200"/>
            <a:ext cx="360040" cy="15289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522312" y="2168860"/>
            <a:ext cx="2808312" cy="7920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Determine the location</a:t>
            </a:r>
            <a:endParaRPr lang="zh-CN" altLang="en-US" dirty="0"/>
          </a:p>
        </p:txBody>
      </p:sp>
      <p:sp>
        <p:nvSpPr>
          <p:cNvPr id="12" name="椭圆 11"/>
          <p:cNvSpPr/>
          <p:nvPr/>
        </p:nvSpPr>
        <p:spPr>
          <a:xfrm>
            <a:off x="3995936" y="4509120"/>
            <a:ext cx="864096" cy="50405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/>
              <a:t>SMS</a:t>
            </a:r>
            <a:endParaRPr lang="zh-CN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1096356" y="1619737"/>
            <a:ext cx="1829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Sender side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958184" y="1619737"/>
            <a:ext cx="2052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Receiver side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58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77"/>
    </mc:Choice>
    <mc:Fallback>
      <p:transition spd="slow" advTm="717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dirty="0" smtClean="0">
                <a:solidFill>
                  <a:srgbClr val="00B0F0"/>
                </a:solidFill>
              </a:rPr>
              <a:t> UI of sender</a:t>
            </a:r>
            <a:endParaRPr lang="zh-CN" altLang="en-US" dirty="0">
              <a:solidFill>
                <a:srgbClr val="00B0F0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124744"/>
            <a:ext cx="3051792" cy="5472607"/>
          </a:xfrm>
        </p:spPr>
      </p:pic>
    </p:spTree>
    <p:extLst>
      <p:ext uri="{BB962C8B-B14F-4D97-AF65-F5344CB8AC3E}">
        <p14:creationId xmlns:p14="http://schemas.microsoft.com/office/powerpoint/2010/main" val="24358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97"/>
    </mc:Choice>
    <mc:Fallback>
      <p:transition spd="slow" advTm="499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6">
                    <a:lumMod val="75000"/>
                  </a:schemeClr>
                </a:solidFill>
              </a:rPr>
              <a:t>receiver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443" y="1600200"/>
            <a:ext cx="6413113" cy="4525963"/>
          </a:xfrm>
        </p:spPr>
      </p:pic>
    </p:spTree>
    <p:extLst>
      <p:ext uri="{BB962C8B-B14F-4D97-AF65-F5344CB8AC3E}">
        <p14:creationId xmlns:p14="http://schemas.microsoft.com/office/powerpoint/2010/main" val="24358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64"/>
    </mc:Choice>
    <mc:Fallback>
      <p:transition spd="slow" advTm="176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33984"/>
                </a:solidFill>
                <a:latin typeface="Arial" charset="0"/>
                <a:ea typeface="华文新魏" pitchFamily="2" charset="-122"/>
              </a:defRPr>
            </a:lvl9pPr>
          </a:lstStyle>
          <a:p>
            <a:r>
              <a:rPr lang="en-US" altLang="zh-CN" smtClean="0">
                <a:solidFill>
                  <a:schemeClr val="accent4">
                    <a:lumMod val="75000"/>
                  </a:schemeClr>
                </a:solidFill>
              </a:rPr>
              <a:t>Determine(1)</a:t>
            </a:r>
            <a:endParaRPr lang="zh-CN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56792"/>
            <a:ext cx="2419350" cy="4210050"/>
          </a:xfrm>
        </p:spPr>
      </p:pic>
      <p:sp>
        <p:nvSpPr>
          <p:cNvPr id="5" name="TextBox 4"/>
          <p:cNvSpPr txBox="1"/>
          <p:nvPr/>
        </p:nvSpPr>
        <p:spPr>
          <a:xfrm>
            <a:off x="3923928" y="2820417"/>
            <a:ext cx="4485780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Use your phone’s </a:t>
            </a:r>
            <a:r>
              <a:rPr lang="en-US" altLang="zh-CN" sz="2800" dirty="0" err="1" smtClean="0"/>
              <a:t>google</a:t>
            </a:r>
            <a:r>
              <a:rPr lang="en-US" altLang="zh-CN" sz="2800" dirty="0" smtClean="0"/>
              <a:t> map</a:t>
            </a:r>
          </a:p>
          <a:p>
            <a:r>
              <a:rPr lang="en-US" altLang="zh-CN" sz="2800" dirty="0" smtClean="0"/>
              <a:t> to determine the location</a:t>
            </a: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8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2"/>
    </mc:Choice>
    <mc:Fallback>
      <p:transition spd="slow" advTm="692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3.4|0.8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4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8"/>
</p:tagLst>
</file>

<file path=ppt/theme/theme1.xml><?xml version="1.0" encoding="utf-8"?>
<a:theme xmlns:a="http://schemas.openxmlformats.org/drawingml/2006/main" name="1_自定义设计方案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华文新魏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2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20070815模板</Template>
  <TotalTime>10201</TotalTime>
  <Words>322</Words>
  <Application>Microsoft Office PowerPoint</Application>
  <PresentationFormat>全屏显示(4:3)</PresentationFormat>
  <Paragraphs>81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</vt:lpstr>
      <vt:lpstr>宋体</vt:lpstr>
      <vt:lpstr>华文新魏</vt:lpstr>
      <vt:lpstr>黑体</vt:lpstr>
      <vt:lpstr>1_自定义设计方案</vt:lpstr>
      <vt:lpstr>Location Transmission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How I Solve It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Samson Yuan</cp:lastModifiedBy>
  <cp:revision>2467</cp:revision>
  <cp:lastPrinted>1601-01-01T00:00:00Z</cp:lastPrinted>
  <dcterms:created xsi:type="dcterms:W3CDTF">1601-01-01T00:00:00Z</dcterms:created>
  <dcterms:modified xsi:type="dcterms:W3CDTF">2012-05-23T15:49:59Z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