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75" r:id="rId2"/>
  </p:sldMasterIdLst>
  <p:notesMasterIdLst>
    <p:notesMasterId r:id="rId30"/>
  </p:notesMasterIdLst>
  <p:sldIdLst>
    <p:sldId id="336" r:id="rId3"/>
    <p:sldId id="696" r:id="rId4"/>
    <p:sldId id="357" r:id="rId5"/>
    <p:sldId id="695" r:id="rId6"/>
    <p:sldId id="693" r:id="rId7"/>
    <p:sldId id="626" r:id="rId8"/>
    <p:sldId id="694" r:id="rId9"/>
    <p:sldId id="657" r:id="rId10"/>
    <p:sldId id="698" r:id="rId11"/>
    <p:sldId id="658" r:id="rId12"/>
    <p:sldId id="659" r:id="rId13"/>
    <p:sldId id="661" r:id="rId14"/>
    <p:sldId id="681" r:id="rId15"/>
    <p:sldId id="660" r:id="rId16"/>
    <p:sldId id="682" r:id="rId17"/>
    <p:sldId id="683" r:id="rId18"/>
    <p:sldId id="684" r:id="rId19"/>
    <p:sldId id="685" r:id="rId20"/>
    <p:sldId id="686" r:id="rId21"/>
    <p:sldId id="691" r:id="rId22"/>
    <p:sldId id="692" r:id="rId23"/>
    <p:sldId id="671" r:id="rId24"/>
    <p:sldId id="672" r:id="rId25"/>
    <p:sldId id="676" r:id="rId26"/>
    <p:sldId id="679" r:id="rId27"/>
    <p:sldId id="680" r:id="rId28"/>
    <p:sldId id="697" r:id="rId2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200" kern="1200" baseline="-250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200" kern="1200" baseline="-250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200" kern="1200" baseline="-250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200" kern="1200" baseline="-250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200" kern="1200" baseline="-250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 baseline="-250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 baseline="-250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 baseline="-250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 baseline="-250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  <p:clrMru>
    <a:srgbClr val="0000CC"/>
    <a:srgbClr val="00CC00"/>
    <a:srgbClr val="FF99CC"/>
    <a:srgbClr val="FFCCCC"/>
    <a:srgbClr val="FF99FF"/>
    <a:srgbClr val="CCECFF"/>
    <a:srgbClr val="292929"/>
    <a:srgbClr val="96969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1" autoAdjust="0"/>
    <p:restoredTop sz="85158" autoAdjust="0"/>
  </p:normalViewPr>
  <p:slideViewPr>
    <p:cSldViewPr snapToGrid="0">
      <p:cViewPr varScale="1">
        <p:scale>
          <a:sx n="70" d="100"/>
          <a:sy n="70" d="100"/>
        </p:scale>
        <p:origin x="-966" y="-108"/>
      </p:cViewPr>
      <p:guideLst>
        <p:guide orient="horz" pos="2166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7213" cy="780272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aseline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31748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6149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aseline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FB4380AC-234F-4638-822E-A3E88B2B1EFE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2771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smtClean="0"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3795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3795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A Near-Optimal Spectrum Auction in Cognitive Radio Network: A Frequency-Time Perspective</a:t>
            </a:r>
            <a:endParaRPr 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FD158-5DC5-49C5-BBB7-52E06EE7D4F5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A Near-Optimal Spectrum Auction in Cognitive Radio Network: A Frequency-Time Perspective</a:t>
            </a:r>
            <a:endParaRPr 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787BC-15F1-41AE-994A-EC6A66F1539C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70675" y="38100"/>
            <a:ext cx="2092325" cy="63627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93700" y="38100"/>
            <a:ext cx="6124575" cy="63627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A Near-Optimal Spectrum Auction in Cognitive Radio Network: A Frequency-Time Perspective</a:t>
            </a:r>
            <a:endParaRPr 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300DC-6162-4D9F-A462-3A59F933D141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E52D1-F6C1-4476-9178-5F825C6915D5}" type="datetime1">
              <a:rPr lang="en-US" altLang="zh-CN" smtClean="0"/>
              <a:pPr>
                <a:defRPr/>
              </a:pPr>
              <a:t>5/22/2012</a:t>
            </a:fld>
            <a:endParaRPr 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A Near-Optimal Spectrum Auction in Cognitive Radio Network: A Frequency-Time Perspective</a:t>
            </a:r>
            <a:endParaRPr 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56B3F-5A46-46F1-8527-4ECF79A341DC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865CE-8984-4358-80DC-7DBB128C65C5}" type="datetime1">
              <a:rPr lang="en-US" altLang="zh-CN" smtClean="0"/>
              <a:pPr>
                <a:defRPr/>
              </a:pPr>
              <a:t>5/22/2012</a:t>
            </a:fld>
            <a:endParaRPr 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A Near-Optimal Spectrum Auction in Cognitive Radio Network: A Frequency-Time Perspective</a:t>
            </a:r>
            <a:endParaRPr 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92B3C-4034-40A6-81B4-C6DCCC105D6B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A788D-96E5-4AB0-8CE2-44669E7F7F0B}" type="datetime1">
              <a:rPr lang="en-US" altLang="zh-CN" smtClean="0"/>
              <a:pPr>
                <a:defRPr/>
              </a:pPr>
              <a:t>5/22/2012</a:t>
            </a:fld>
            <a:endParaRPr 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A Near-Optimal Spectrum Auction in Cognitive Radio Network: A Frequency-Time Perspective</a:t>
            </a:r>
            <a:endParaRPr 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6D4CD-92DE-4CE5-B5BC-B5F5F0F6EEAF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767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0767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BE265-2FC8-4BAD-9BB6-39E01A976C20}" type="datetime1">
              <a:rPr lang="en-US" altLang="zh-CN" smtClean="0"/>
              <a:pPr>
                <a:defRPr/>
              </a:pPr>
              <a:t>5/22/2012</a:t>
            </a:fld>
            <a:endParaRPr 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A Near-Optimal Spectrum Auction in Cognitive Radio Network: A Frequency-Time Perspective</a:t>
            </a:r>
            <a:endParaRPr 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A4CC0-05D6-43A9-907A-EF2FF9F50824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AD77D-816C-43A8-A128-57BD8A22E064}" type="datetime1">
              <a:rPr lang="en-US" altLang="zh-CN" smtClean="0"/>
              <a:pPr>
                <a:defRPr/>
              </a:pPr>
              <a:t>5/22/2012</a:t>
            </a:fld>
            <a:endParaRPr 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A Near-Optimal Spectrum Auction in Cognitive Radio Network: A Frequency-Time Perspective</a:t>
            </a:r>
            <a:endParaRPr 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9931B-0320-4A91-B730-BF9F900FFDCB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95393-2F54-49EB-9F28-10BF27E343EA}" type="datetime1">
              <a:rPr lang="en-US" altLang="zh-CN" smtClean="0"/>
              <a:pPr>
                <a:defRPr/>
              </a:pPr>
              <a:t>5/22/2012</a:t>
            </a:fld>
            <a:endParaRPr 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A Near-Optimal Spectrum Auction in Cognitive Radio Network: A Frequency-Time Perspective</a:t>
            </a:r>
            <a:endParaRPr 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C51C5-03EF-4FEC-927D-55E321B3EF31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DE618-86DD-480B-BAF6-4D9F4FD61B3E}" type="datetime1">
              <a:rPr lang="en-US" altLang="zh-CN" smtClean="0"/>
              <a:pPr>
                <a:defRPr/>
              </a:pPr>
              <a:t>5/22/2012</a:t>
            </a:fld>
            <a:endParaRPr 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A Near-Optimal Spectrum Auction in Cognitive Radio Network: A Frequency-Time Perspective</a:t>
            </a:r>
            <a:endParaRPr 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ADA08-3274-4DA2-8397-9E6A54430F7B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33FBB-5221-4101-A608-13CF32DBBF57}" type="datetime1">
              <a:rPr lang="en-US" altLang="zh-CN" smtClean="0"/>
              <a:pPr>
                <a:defRPr/>
              </a:pPr>
              <a:t>5/22/2012</a:t>
            </a:fld>
            <a:endParaRPr 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A Near-Optimal Spectrum Auction in Cognitive Radio Network: A Frequency-Time Perspective</a:t>
            </a:r>
            <a:endParaRPr 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D0A0D-3792-48CC-B630-F08AA7706886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A Near-Optimal Spectrum Auction in Cognitive Radio Network: A Frequency-Time Perspective</a:t>
            </a:r>
            <a:endParaRPr 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22044-3FAF-4DD8-ACEE-8B74B66C3D85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C6A8A-2CA7-45C2-B3C8-C6E08C633473}" type="datetime1">
              <a:rPr lang="en-US" altLang="zh-CN" smtClean="0"/>
              <a:pPr>
                <a:defRPr/>
              </a:pPr>
              <a:t>5/22/2012</a:t>
            </a:fld>
            <a:endParaRPr 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A Near-Optimal Spectrum Auction in Cognitive Radio Network: A Frequency-Time Perspective</a:t>
            </a:r>
            <a:endParaRPr 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16FDC-CA55-46AF-8F49-6278E051B829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9CEFD-A0E6-451C-BE0D-F7DC64564853}" type="datetime1">
              <a:rPr lang="en-US" altLang="zh-CN" smtClean="0"/>
              <a:pPr>
                <a:defRPr/>
              </a:pPr>
              <a:t>5/22/2012</a:t>
            </a:fld>
            <a:endParaRPr 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A Near-Optimal Spectrum Auction in Cognitive Radio Network: A Frequency-Time Perspective</a:t>
            </a:r>
            <a:endParaRPr 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4AC83-10D4-4DF8-98C6-C76083595A55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70675" y="38100"/>
            <a:ext cx="2092325" cy="63627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93700" y="38100"/>
            <a:ext cx="6124575" cy="63627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32CF9-B40F-4949-BD3A-3264C53A3091}" type="datetime1">
              <a:rPr lang="en-US" altLang="zh-CN" smtClean="0"/>
              <a:pPr>
                <a:defRPr/>
              </a:pPr>
              <a:t>5/22/2012</a:t>
            </a:fld>
            <a:endParaRPr 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A Near-Optimal Spectrum Auction in Cognitive Radio Network: A Frequency-Time Perspective</a:t>
            </a:r>
            <a:endParaRPr 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6AEB8-698F-48F5-AC90-8CC26A3BB192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A Near-Optimal Spectrum Auction in Cognitive Radio Network: A Frequency-Time Perspective</a:t>
            </a:r>
            <a:endParaRPr 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F0F83-C228-4C56-8D3E-C6DEE107C4F7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767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0767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A Near-Optimal Spectrum Auction in Cognitive Radio Network: A Frequency-Time Perspective</a:t>
            </a:r>
            <a:endParaRPr 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05486-F317-4435-8501-C5FA9C3F1106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A Near-Optimal Spectrum Auction in Cognitive Radio Network: A Frequency-Time Perspective</a:t>
            </a:r>
            <a:endParaRPr lang="zh-CN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F0615-2426-45D1-A07A-4BE61B18B28E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A Near-Optimal Spectrum Auction in Cognitive Radio Network: A Frequency-Time Perspective</a:t>
            </a:r>
            <a:endParaRPr 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8F968-0090-41A0-BFE1-30CE0C68A4A0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A Near-Optimal Spectrum Auction in Cognitive Radio Network: A Frequency-Time Perspective</a:t>
            </a:r>
            <a:endParaRPr lang="zh-C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19469-80B3-4261-A3A8-08FCADDE844F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A Near-Optimal Spectrum Auction in Cognitive Radio Network: A Frequency-Time Perspective</a:t>
            </a:r>
            <a:endParaRPr 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2D932-8CED-4B66-B553-8CF9C7FAFD67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A Near-Optimal Spectrum Auction in Cognitive Radio Network: A Frequency-Time Perspective</a:t>
            </a:r>
            <a:endParaRPr 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F6CDC-506C-43F4-BFF5-7A5A8ED7EF38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3700" y="38100"/>
            <a:ext cx="8242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553200"/>
            <a:ext cx="792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1" baseline="0">
                <a:solidFill>
                  <a:srgbClr val="777777"/>
                </a:solidFill>
                <a:effectLst/>
                <a:latin typeface="Arial Narrow" pitchFamily="34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 smtClean="0"/>
              <a:t>A Near-Optimal Spectrum Auction in Cognitive Radio Network: A Frequency-Time Perspective</a:t>
            </a:r>
            <a:endParaRPr lang="zh-C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532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800" baseline="0">
                <a:solidFill>
                  <a:schemeClr val="folHlink"/>
                </a:solidFill>
                <a:effectLst/>
                <a:latin typeface="Monotype Corsiva" pitchFamily="66" charset="0"/>
                <a:ea typeface="宋体" pitchFamily="2" charset="-122"/>
              </a:defRPr>
            </a:lvl1pPr>
          </a:lstStyle>
          <a:p>
            <a:pPr>
              <a:defRPr/>
            </a:pPr>
            <a:fld id="{950274BF-6B6B-4CC0-A580-6EFFF0CE990E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305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457200" y="914400"/>
            <a:ext cx="8610600" cy="0"/>
          </a:xfrm>
          <a:prstGeom prst="line">
            <a:avLst/>
          </a:prstGeom>
          <a:noFill/>
          <a:ln w="3175" cmpd="sng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57200" y="914400"/>
            <a:ext cx="0" cy="5486400"/>
          </a:xfrm>
          <a:prstGeom prst="line">
            <a:avLst/>
          </a:prstGeom>
          <a:noFill/>
          <a:ln w="9525" cmpd="sng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pic>
        <p:nvPicPr>
          <p:cNvPr id="1032" name="Picture 8" descr="sjtu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45238" y="0"/>
            <a:ext cx="2798762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q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Ø"/>
        <a:defRPr sz="2400" b="1">
          <a:solidFill>
            <a:srgbClr val="000066"/>
          </a:solidFill>
          <a:latin typeface="Garamond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imes New Roman" pitchFamily="18" charset="0"/>
        <a:buChar char="–"/>
        <a:defRPr sz="2000" i="1">
          <a:solidFill>
            <a:srgbClr val="5F5F5F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o"/>
        <a:defRPr>
          <a:solidFill>
            <a:srgbClr val="FF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7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175" cmpd="sng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2051" name="Line 8"/>
          <p:cNvSpPr>
            <a:spLocks noChangeShapeType="1"/>
          </p:cNvSpPr>
          <p:nvPr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3175" cmpd="sng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pic>
        <p:nvPicPr>
          <p:cNvPr id="2052" name="Picture 9" descr="azzj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0" descr="sjtu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01613"/>
            <a:ext cx="38608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3700" y="38100"/>
            <a:ext cx="8242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5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305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2056" name="Rectangle 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aseline="0">
                <a:solidFill>
                  <a:schemeClr val="bg2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88915319-2EC1-4C1C-8FDC-6F8CC47F650C}" type="datetime1">
              <a:rPr lang="en-US" altLang="zh-CN" smtClean="0"/>
              <a:pPr>
                <a:defRPr/>
              </a:pPr>
              <a:t>5/22/2012</a:t>
            </a:fld>
            <a:endParaRPr lang="zh-CN"/>
          </a:p>
        </p:txBody>
      </p:sp>
      <p:sp>
        <p:nvSpPr>
          <p:cNvPr id="20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aseline="0">
                <a:solidFill>
                  <a:schemeClr val="bg2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 smtClean="0"/>
              <a:t>A Near-Optimal Spectrum Auction in Cognitive Radio Network: A Frequency-Time Perspective</a:t>
            </a:r>
            <a:endParaRPr lang="zh-CN"/>
          </a:p>
        </p:txBody>
      </p:sp>
      <p:sp>
        <p:nvSpPr>
          <p:cNvPr id="20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aseline="0">
                <a:solidFill>
                  <a:schemeClr val="bg2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DF47E956-4080-436D-9CB5-ACA7D9D16D81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q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Ø"/>
        <a:defRPr sz="2400" b="1">
          <a:solidFill>
            <a:srgbClr val="000066"/>
          </a:solidFill>
          <a:latin typeface="Garamond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imes New Roman" pitchFamily="18" charset="0"/>
        <a:buChar char="–"/>
        <a:defRPr sz="2000" i="1">
          <a:solidFill>
            <a:srgbClr val="5F5F5F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o"/>
        <a:defRPr>
          <a:solidFill>
            <a:srgbClr val="FF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73206" y="1787241"/>
            <a:ext cx="7915701" cy="1676398"/>
          </a:xfrm>
        </p:spPr>
        <p:txBody>
          <a:bodyPr/>
          <a:lstStyle/>
          <a:p>
            <a:pPr algn="ctr"/>
            <a:r>
              <a:rPr lang="en-US" altLang="zh-CN" sz="3200" b="1" dirty="0" smtClean="0"/>
              <a:t>Near-Optimal Spectrum Allocation </a:t>
            </a:r>
            <a:br>
              <a:rPr lang="en-US" altLang="zh-CN" sz="3200" b="1" dirty="0" smtClean="0"/>
            </a:br>
            <a:r>
              <a:rPr lang="en-US" altLang="zh-CN" sz="3200" b="1" dirty="0" smtClean="0"/>
              <a:t>for Cognitive Radios: </a:t>
            </a:r>
            <a:br>
              <a:rPr lang="en-US" altLang="zh-CN" sz="3200" b="1" dirty="0" smtClean="0"/>
            </a:br>
            <a:r>
              <a:rPr lang="en-US" altLang="zh-CN" sz="3200" b="1" dirty="0" smtClean="0"/>
              <a:t>A Frequency-Time Auction Perspective</a:t>
            </a:r>
            <a:endParaRPr lang="zh-CN" sz="3200" b="1" i="0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8900" y="4267200"/>
            <a:ext cx="9055100" cy="1492155"/>
          </a:xfrm>
        </p:spPr>
        <p:txBody>
          <a:bodyPr lIns="92075" tIns="46038" rIns="92075" bIns="46038"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CN" sz="2400" b="1" dirty="0" err="1" smtClean="0">
                <a:latin typeface="Courier New" pitchFamily="49" charset="0"/>
                <a:ea typeface="宋体" pitchFamily="2" charset="-122"/>
              </a:rPr>
              <a:t>Xinyu</a:t>
            </a:r>
            <a:r>
              <a:rPr lang="en-US" altLang="zh-CN" sz="2400" b="1" dirty="0" smtClean="0">
                <a:latin typeface="Courier New" pitchFamily="49" charset="0"/>
                <a:ea typeface="宋体" pitchFamily="2" charset="-122"/>
              </a:rPr>
              <a:t> Wang</a:t>
            </a:r>
            <a:endParaRPr lang="en-US" altLang="zh-CN" sz="1800" baseline="30000" dirty="0" smtClean="0">
              <a:latin typeface="Courier New" pitchFamily="49" charset="0"/>
              <a:ea typeface="宋体" pitchFamily="2" charset="-122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zh-CN" sz="1800" dirty="0" smtClean="0">
              <a:latin typeface="+mj-lt"/>
              <a:ea typeface="宋体" pitchFamily="2" charset="-122"/>
              <a:cs typeface="Times New Roman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CN" sz="1800" dirty="0" smtClean="0">
                <a:latin typeface="+mj-lt"/>
                <a:ea typeface="宋体" pitchFamily="2" charset="-122"/>
                <a:cs typeface="Times New Roman" pitchFamily="18" charset="0"/>
              </a:rPr>
              <a:t>Department of Electronic Engineering </a:t>
            </a:r>
            <a:r>
              <a:rPr lang="zh-CN" altLang="zh-CN" sz="1800" dirty="0" smtClean="0">
                <a:ea typeface="宋体" pitchFamily="2" charset="-122"/>
              </a:rPr>
              <a:t>Shanghai Jiao Tong University</a:t>
            </a:r>
            <a:r>
              <a:rPr lang="en-US" altLang="zh-CN" sz="1800" dirty="0" smtClean="0">
                <a:ea typeface="宋体" pitchFamily="2" charset="-122"/>
              </a:rPr>
              <a:t>, China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zh-CN" sz="1800" dirty="0" smtClean="0">
              <a:ea typeface="宋体" pitchFamily="2" charset="-122"/>
            </a:endParaRPr>
          </a:p>
        </p:txBody>
      </p:sp>
      <p:sp>
        <p:nvSpPr>
          <p:cNvPr id="307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5563" y="6378575"/>
            <a:ext cx="4124325" cy="304800"/>
          </a:xfrm>
          <a:noFill/>
        </p:spPr>
        <p:txBody>
          <a:bodyPr/>
          <a:lstStyle/>
          <a:p>
            <a:r>
              <a:rPr lang="en-US" altLang="zh-CN" smtClean="0"/>
              <a:t>A Near-Optimal Spectrum Auction in Cognitive Radio Network: A Frequency-Time Perspective</a:t>
            </a:r>
            <a:endParaRPr lang="zh-CN" altLang="zh-CN" dirty="0" smtClean="0"/>
          </a:p>
        </p:txBody>
      </p:sp>
      <p:sp>
        <p:nvSpPr>
          <p:cNvPr id="30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C23E95-28A5-4811-9608-70F9C868A46E}" type="slidenum">
              <a:rPr lang="en-US" altLang="zh-CN" smtClean="0"/>
              <a:pPr/>
              <a:t>1</a:t>
            </a:fld>
            <a:endParaRPr lang="zh-CN" altLang="zh-CN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A Near-Optimal Spectrum Auction in Cognitive Radio Network: A Frequency-Time Perspective</a:t>
            </a:r>
            <a:endParaRPr lang="zh-CN" altLang="zh-CN" smtClean="0"/>
          </a:p>
        </p:txBody>
      </p:sp>
      <p:sp>
        <p:nvSpPr>
          <p:cNvPr id="819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F8CFC5E-D76D-4C56-A94B-C3138BDC600F}" type="slidenum">
              <a:rPr lang="en-US" altLang="zh-CN" smtClean="0"/>
              <a:pPr/>
              <a:t>10</a:t>
            </a:fld>
            <a:endParaRPr lang="zh-CN" altLang="zh-CN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5613" y="246063"/>
            <a:ext cx="824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Objective</a:t>
            </a:r>
            <a:endParaRPr lang="en-US" altLang="zh-CN" sz="440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82645" y="1097339"/>
            <a:ext cx="8456639" cy="287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</a:rPr>
              <a:t>We focus on devising a truthful auction mechanism to maximize the network social welfare, as well as enhance the spectrum utilization ratio.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</a:rPr>
              <a:t>Modeling the spectrum opportunity from the frequency-time perspective, we consider the different SU’s requirements, and derive the lower bound of the social welfare.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</a:rPr>
              <a:t>To allocate the spectrum opportunity efficiently.</a:t>
            </a:r>
          </a:p>
          <a:p>
            <a:pPr algn="l">
              <a:spcBef>
                <a:spcPct val="20000"/>
              </a:spcBef>
              <a:buClr>
                <a:schemeClr val="folHlink"/>
              </a:buClr>
              <a:defRPr/>
            </a:pPr>
            <a:endParaRPr lang="en-US" altLang="zh-CN" baseline="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zh-CN" baseline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  <a:sym typeface="Arial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endParaRPr lang="zh-CN" baseline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endParaRPr lang="zh-CN" baseline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endParaRPr lang="zh-CN" i="1" baseline="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  <a:sym typeface="Arial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None/>
              <a:defRPr/>
            </a:pPr>
            <a:r>
              <a:rPr lang="zh-CN" i="1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  <a:sym typeface="Arial" pitchFamily="34" charset="0"/>
              </a:rPr>
              <a:t>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灯片编号占位符 4"/>
          <p:cNvSpPr txBox="1">
            <a:spLocks noChangeArrowheads="1"/>
          </p:cNvSpPr>
          <p:nvPr/>
        </p:nvSpPr>
        <p:spPr bwMode="auto">
          <a:xfrm>
            <a:off x="8229600" y="65532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/>
            <a:fld id="{56DE19B4-D7B1-450F-B045-C35268119F83}" type="slidenum">
              <a:rPr lang="en-US" altLang="zh-CN" sz="1800" baseline="0">
                <a:solidFill>
                  <a:schemeClr val="folHlink"/>
                </a:solidFill>
                <a:effectLst/>
                <a:latin typeface="Monotype Corsiva" pitchFamily="66" charset="0"/>
                <a:ea typeface="宋体" pitchFamily="2" charset="-122"/>
              </a:rPr>
              <a:pPr algn="r"/>
              <a:t>11</a:t>
            </a:fld>
            <a:endParaRPr lang="zh-CN" altLang="zh-CN" sz="1800" baseline="0">
              <a:solidFill>
                <a:schemeClr val="folHlink"/>
              </a:solidFill>
              <a:effectLst/>
              <a:latin typeface="Monotype Corsiva" pitchFamily="66" charset="0"/>
              <a:ea typeface="宋体" pitchFamily="2" charset="-122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Outline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990600"/>
            <a:ext cx="8077200" cy="5410200"/>
          </a:xfrm>
        </p:spPr>
        <p:txBody>
          <a:bodyPr/>
          <a:lstStyle/>
          <a:p>
            <a:pPr eaLnBrk="1" hangingPunct="1">
              <a:defRPr/>
            </a:pPr>
            <a:endParaRPr lang="en-US" altLang="zh-CN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  <a:ea typeface="黑体" pitchFamily="49" charset="-122"/>
            </a:endParaRPr>
          </a:p>
          <a:p>
            <a:pPr eaLnBrk="1" hangingPunct="1">
              <a:defRPr/>
            </a:pPr>
            <a:r>
              <a:rPr lang="zh-CN" sz="2400" b="1" dirty="0" smtClean="0">
                <a:solidFill>
                  <a:schemeClr val="accent3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itchFamily="49" charset="-122"/>
              </a:rPr>
              <a:t>Introduction</a:t>
            </a:r>
          </a:p>
          <a:p>
            <a:pPr eaLnBrk="1" hangingPunct="1">
              <a:lnSpc>
                <a:spcPct val="190000"/>
              </a:lnSpc>
              <a:defRPr/>
            </a:pP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itchFamily="49" charset="-122"/>
              </a:rPr>
              <a:t>Spectrum Auction Game</a:t>
            </a:r>
          </a:p>
          <a:p>
            <a:pPr lvl="1" eaLnBrk="1" hangingPunct="1">
              <a:defRPr/>
            </a:pPr>
            <a:r>
              <a:rPr lang="en-US" altLang="zh-CN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  <a:ea typeface="黑体" pitchFamily="49" charset="-122"/>
              </a:rPr>
              <a:t>System Model</a:t>
            </a:r>
            <a:endParaRPr lang="zh-CN" altLang="zh-CN" sz="2000" dirty="0">
              <a:effectLst>
                <a:outerShdw blurRad="38100" dist="38100" dir="2700000" algn="tl">
                  <a:srgbClr val="C0C0C0"/>
                </a:outerShdw>
              </a:effectLst>
              <a:latin typeface="Rockwell" pitchFamily="18" charset="0"/>
              <a:ea typeface="黑体" pitchFamily="49" charset="-122"/>
            </a:endParaRPr>
          </a:p>
          <a:p>
            <a:pPr lvl="1" eaLnBrk="1" hangingPunct="1">
              <a:defRPr/>
            </a:pPr>
            <a:r>
              <a:rPr lang="en-US" altLang="zh-CN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  <a:ea typeface="黑体" pitchFamily="49" charset="-122"/>
              </a:rPr>
              <a:t>SWMP &amp; TMDP</a:t>
            </a:r>
            <a:endParaRPr lang="en-US" altLang="zh-CN" sz="20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黑体" pitchFamily="49" charset="-122"/>
            </a:endParaRPr>
          </a:p>
          <a:p>
            <a:pPr lvl="1" eaLnBrk="1" hangingPunct="1">
              <a:defRPr/>
            </a:pPr>
            <a:r>
              <a:rPr lang="en-US" altLang="zh-CN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  <a:ea typeface="黑体" pitchFamily="49" charset="-122"/>
              </a:rPr>
              <a:t>Norm-based Greedy Scheme</a:t>
            </a:r>
            <a:endParaRPr lang="zh-CN" sz="20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黑体" pitchFamily="49" charset="-122"/>
            </a:endParaRPr>
          </a:p>
          <a:p>
            <a:pPr eaLnBrk="1" hangingPunct="1">
              <a:lnSpc>
                <a:spcPct val="190000"/>
              </a:lnSpc>
              <a:defRPr/>
            </a:pPr>
            <a:r>
              <a:rPr lang="en-US" altLang="zh-CN" sz="2400" b="1" dirty="0" smtClean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itchFamily="49" charset="-122"/>
              </a:rPr>
              <a:t>Analysis</a:t>
            </a:r>
            <a:endParaRPr lang="zh-CN" sz="2400" b="1" dirty="0" smtClean="0">
              <a:solidFill>
                <a:srgbClr val="96969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  <a:ea typeface="黑体" pitchFamily="49" charset="-122"/>
            </a:endParaRPr>
          </a:p>
          <a:p>
            <a:pPr eaLnBrk="1" hangingPunct="1">
              <a:lnSpc>
                <a:spcPct val="190000"/>
              </a:lnSpc>
              <a:defRPr/>
            </a:pPr>
            <a:r>
              <a:rPr lang="en-US" altLang="zh-CN" sz="2400" b="1" dirty="0" smtClean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itchFamily="49" charset="-122"/>
              </a:rPr>
              <a:t>Simulation Results</a:t>
            </a:r>
          </a:p>
          <a:p>
            <a:pPr eaLnBrk="1" hangingPunct="1">
              <a:lnSpc>
                <a:spcPct val="190000"/>
              </a:lnSpc>
              <a:defRPr/>
            </a:pPr>
            <a:r>
              <a:rPr lang="en-US" altLang="zh-CN" sz="2400" b="1" dirty="0" smtClean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itchFamily="49" charset="-122"/>
              </a:rPr>
              <a:t>Conclusion</a:t>
            </a:r>
            <a:endParaRPr lang="zh-CN" sz="2400" b="1" dirty="0" smtClean="0">
              <a:solidFill>
                <a:srgbClr val="96969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  <a:ea typeface="黑体" pitchFamily="49" charset="-122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A Near-Optimal Spectrum Auction in Cognitive Radio Network: A Frequency-Time Perspective</a:t>
            </a:r>
            <a:endParaRPr lang="zh-CN" altLang="zh-CN" smtClean="0"/>
          </a:p>
        </p:txBody>
      </p:sp>
      <p:sp>
        <p:nvSpPr>
          <p:cNvPr id="922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D695D4A-485E-4651-A20F-B8298E64A9DC}" type="slidenum">
              <a:rPr lang="en-US" altLang="zh-CN" smtClean="0"/>
              <a:pPr/>
              <a:t>11</a:t>
            </a:fld>
            <a:endParaRPr lang="zh-CN" altLang="zh-CN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A Near-Optimal Spectrum Auction in Cognitive Radio Network: A Frequency-Time Perspective</a:t>
            </a:r>
            <a:endParaRPr lang="zh-CN" altLang="zh-CN" smtClean="0"/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CA9BA64-3CCD-441A-8E34-5BF1A7662083}" type="slidenum">
              <a:rPr lang="en-US" altLang="zh-CN" smtClean="0"/>
              <a:pPr/>
              <a:t>12</a:t>
            </a:fld>
            <a:endParaRPr lang="zh-CN" altLang="zh-CN" smtClean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03237" y="1056399"/>
            <a:ext cx="8640763" cy="534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b="1" i="1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</a:rPr>
              <a:t>N </a:t>
            </a:r>
            <a:r>
              <a:rPr lang="en-US" altLang="zh-CN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</a:rPr>
              <a:t>SUs: </a:t>
            </a:r>
            <a:r>
              <a:rPr lang="en-US" altLang="zh-CN" b="1" i="1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</a:rPr>
              <a:t>U={1,2,……,N</a:t>
            </a:r>
            <a:r>
              <a:rPr lang="en-US" altLang="zh-CN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</a:rPr>
              <a:t>}, one PU.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</a:rPr>
              <a:t>PU divides it spectrum by frequency and time into </a:t>
            </a:r>
            <a:r>
              <a:rPr lang="en-US" altLang="zh-CN" b="1" i="1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</a:rPr>
              <a:t>F</a:t>
            </a:r>
            <a:r>
              <a:rPr lang="en-US" altLang="zh-CN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</a:rPr>
              <a:t> homogeneous channels and </a:t>
            </a:r>
            <a:r>
              <a:rPr lang="en-US" altLang="zh-CN" b="1" i="1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</a:rPr>
              <a:t>T</a:t>
            </a:r>
            <a:r>
              <a:rPr lang="en-US" altLang="zh-CN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</a:rPr>
              <a:t> time slots. Each unit is called a frequency-time block.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</a:rPr>
              <a:t>PU will occupy some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en-US" altLang="zh-CN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</a:rPr>
              <a:t>	blocks</a:t>
            </a:r>
            <a:r>
              <a:rPr lang="en-US" altLang="zh-CN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</a:rPr>
              <a:t>, the remaining </a:t>
            </a:r>
            <a:r>
              <a:rPr lang="en-US" altLang="zh-CN" b="1" i="1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</a:rPr>
              <a:t>L</a:t>
            </a:r>
            <a:r>
              <a:rPr lang="en-US" altLang="zh-CN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</a:rPr>
              <a:t> 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en-US" altLang="zh-CN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</a:rPr>
              <a:t>	blocks will be sold to SUs</a:t>
            </a:r>
            <a:r>
              <a:rPr lang="en-US" altLang="zh-CN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</a:rPr>
              <a:t>.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b="1" i="1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</a:rPr>
              <a:t>L</a:t>
            </a:r>
            <a:r>
              <a:rPr lang="en-US" altLang="zh-CN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</a:rPr>
              <a:t> blocks:</a:t>
            </a:r>
            <a:br>
              <a:rPr lang="en-US" altLang="zh-CN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</a:rPr>
            </a:br>
            <a:endParaRPr lang="en-US" altLang="zh-CN" baseline="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defRPr/>
            </a:pPr>
            <a:endParaRPr lang="en-US" altLang="zh-CN" baseline="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en-US" altLang="zh-CN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</a:rPr>
              <a:t>	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defRPr/>
            </a:pPr>
            <a:endParaRPr lang="zh-CN" baseline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  <a:sym typeface="Arial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endParaRPr lang="zh-CN" baseline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endParaRPr lang="zh-CN" baseline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endParaRPr lang="zh-CN" i="1" baseline="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  <a:sym typeface="Arial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None/>
              <a:defRPr/>
            </a:pPr>
            <a:r>
              <a:rPr lang="zh-CN" i="1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  <a:sym typeface="Arial" pitchFamily="34" charset="0"/>
              </a:rPr>
              <a:t>   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5613" y="246063"/>
            <a:ext cx="824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System Model</a:t>
            </a:r>
            <a:endParaRPr lang="en-US" altLang="zh-CN" sz="440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8922" y="2169994"/>
            <a:ext cx="4940489" cy="4148920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156" y="4236707"/>
            <a:ext cx="3602298" cy="458124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A Near-Optimal Spectrum Auction in Cognitive Radio Network: A Frequency-Time Perspective</a:t>
            </a:r>
            <a:endParaRPr lang="zh-CN" altLang="zh-CN" smtClean="0"/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A83ED42-B56C-44FE-A1A9-D956AD6094B5}" type="slidenum">
              <a:rPr lang="en-US" altLang="zh-CN" smtClean="0"/>
              <a:pPr/>
              <a:t>13</a:t>
            </a:fld>
            <a:endParaRPr lang="zh-CN" altLang="zh-CN" smtClean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75941" y="1029103"/>
            <a:ext cx="8640763" cy="122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</a:rPr>
              <a:t>SU’s requirement:                                        denotes its requested number of blocks, and      is the valuation of these blocks.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</a:rPr>
              <a:t>Auction game process: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defRPr/>
            </a:pPr>
            <a:endParaRPr lang="zh-CN" baseline="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defRPr/>
            </a:pPr>
            <a:endParaRPr lang="zh-CN" i="1" baseline="0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  <a:sym typeface="Arial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None/>
              <a:defRPr/>
            </a:pPr>
            <a:r>
              <a:rPr lang="zh-CN" i="1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  <a:sym typeface="Arial" pitchFamily="34" charset="0"/>
              </a:rPr>
              <a:t>    </a:t>
            </a:r>
            <a:endParaRPr lang="zh-CN" i="1" baseline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  <a:sym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55613" y="246063"/>
            <a:ext cx="824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System Model</a:t>
            </a:r>
            <a:endParaRPr lang="en-US" altLang="zh-CN" sz="440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4175" y="1015194"/>
            <a:ext cx="1687133" cy="458900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6792" y="1043768"/>
            <a:ext cx="1231995" cy="402894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4851" y="1412259"/>
            <a:ext cx="431672" cy="402894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978925" y="2470245"/>
            <a:ext cx="5268036" cy="4308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aseline="0" dirty="0" smtClean="0">
                <a:effectLst/>
              </a:rPr>
              <a:t>PU broadcasts </a:t>
            </a:r>
            <a:r>
              <a:rPr lang="en-US" altLang="zh-CN" b="1" i="1" baseline="0" dirty="0" smtClean="0">
                <a:effectLst/>
              </a:rPr>
              <a:t>L</a:t>
            </a:r>
            <a:r>
              <a:rPr lang="en-US" altLang="zh-CN" baseline="0" dirty="0" smtClean="0">
                <a:effectLst/>
              </a:rPr>
              <a:t> available blocks</a:t>
            </a:r>
            <a:endParaRPr lang="zh-CN" altLang="en-US" dirty="0"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1201" y="3359624"/>
            <a:ext cx="5268036" cy="4308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aseline="0" dirty="0" smtClean="0">
                <a:effectLst/>
              </a:rPr>
              <a:t>SUs submit their bids to PU</a:t>
            </a:r>
            <a:endParaRPr lang="zh-CN" altLang="en-US" dirty="0">
              <a:effectLst/>
            </a:endParaRPr>
          </a:p>
        </p:txBody>
      </p:sp>
      <p:sp>
        <p:nvSpPr>
          <p:cNvPr id="18" name="右弧形箭头 17"/>
          <p:cNvSpPr/>
          <p:nvPr/>
        </p:nvSpPr>
        <p:spPr bwMode="auto">
          <a:xfrm>
            <a:off x="7424381" y="2565780"/>
            <a:ext cx="545911" cy="914400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67552" y="4260376"/>
            <a:ext cx="5268036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aseline="0" dirty="0" smtClean="0">
                <a:effectLst/>
              </a:rPr>
              <a:t>PU </a:t>
            </a:r>
            <a:r>
              <a:rPr lang="en-US" altLang="zh-CN" b="1" i="1" u="sng" baseline="0" dirty="0" smtClean="0">
                <a:solidFill>
                  <a:srgbClr val="FF0000"/>
                </a:solidFill>
                <a:effectLst/>
              </a:rPr>
              <a:t>determines the winners</a:t>
            </a:r>
            <a:r>
              <a:rPr lang="en-US" altLang="zh-CN" baseline="0" dirty="0" smtClean="0">
                <a:effectLst/>
              </a:rPr>
              <a:t>, allocates the blocks, and </a:t>
            </a:r>
            <a:r>
              <a:rPr lang="en-US" altLang="zh-CN" b="1" i="1" u="sng" baseline="0" dirty="0" smtClean="0">
                <a:solidFill>
                  <a:srgbClr val="FF0000"/>
                </a:solidFill>
                <a:effectLst/>
              </a:rPr>
              <a:t>charges the winners</a:t>
            </a:r>
            <a:endParaRPr lang="zh-CN" altLang="en-US" b="1" i="1" u="sng" dirty="0">
              <a:solidFill>
                <a:srgbClr val="FF0000"/>
              </a:solidFill>
              <a:effectLst/>
            </a:endParaRPr>
          </a:p>
        </p:txBody>
      </p:sp>
      <p:sp>
        <p:nvSpPr>
          <p:cNvPr id="20" name="左弧形箭头 19"/>
          <p:cNvSpPr/>
          <p:nvPr/>
        </p:nvSpPr>
        <p:spPr bwMode="auto">
          <a:xfrm>
            <a:off x="1146412" y="3643953"/>
            <a:ext cx="559558" cy="1023582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53904" y="5420436"/>
            <a:ext cx="5268036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aseline="0" dirty="0" smtClean="0">
                <a:effectLst/>
              </a:rPr>
              <a:t>Winners get the allocated blocks and transmit data to the co-located receivers</a:t>
            </a:r>
            <a:endParaRPr lang="zh-CN" altLang="en-US" dirty="0">
              <a:effectLst/>
            </a:endParaRPr>
          </a:p>
        </p:txBody>
      </p:sp>
      <p:sp>
        <p:nvSpPr>
          <p:cNvPr id="22" name="右弧形箭头 21"/>
          <p:cNvSpPr/>
          <p:nvPr/>
        </p:nvSpPr>
        <p:spPr bwMode="auto">
          <a:xfrm>
            <a:off x="7358417" y="4710753"/>
            <a:ext cx="545911" cy="1075898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A Near-Optimal Spectrum Auction in Cognitive Radio Network: A Frequency-Time Perspective</a:t>
            </a:r>
            <a:endParaRPr lang="zh-CN" altLang="zh-CN" smtClean="0"/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A83ED42-B56C-44FE-A1A9-D956AD6094B5}" type="slidenum">
              <a:rPr lang="en-US" altLang="zh-CN" smtClean="0"/>
              <a:pPr/>
              <a:t>14</a:t>
            </a:fld>
            <a:endParaRPr lang="zh-CN" altLang="zh-CN" smtClean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75941" y="1029103"/>
            <a:ext cx="8640763" cy="122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</a:rPr>
              <a:t>SU’s utility function: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defRPr/>
            </a:pPr>
            <a:endParaRPr lang="en-US" altLang="zh-CN" baseline="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defRPr/>
            </a:pPr>
            <a:endParaRPr lang="zh-CN" baseline="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defRPr/>
            </a:pPr>
            <a:endParaRPr lang="zh-CN" i="1" baseline="0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  <a:sym typeface="Arial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None/>
              <a:defRPr/>
            </a:pPr>
            <a:r>
              <a:rPr lang="zh-CN" i="1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  <a:sym typeface="Arial" pitchFamily="34" charset="0"/>
              </a:rPr>
              <a:t>    </a:t>
            </a:r>
            <a:endParaRPr lang="zh-CN" i="1" baseline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  <a:sym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55613" y="246063"/>
            <a:ext cx="824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System Model</a:t>
            </a:r>
            <a:endParaRPr lang="en-US" altLang="zh-CN" sz="440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5580" y="1540776"/>
            <a:ext cx="2876479" cy="69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4141" y="2563435"/>
            <a:ext cx="439508" cy="37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1678675" y="2511188"/>
            <a:ext cx="54045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aseline="0" dirty="0" smtClean="0">
                <a:effectLst/>
              </a:rPr>
              <a:t>the price that SU</a:t>
            </a:r>
            <a:r>
              <a:rPr lang="en-US" altLang="zh-CN" i="1" baseline="0" dirty="0" smtClean="0">
                <a:effectLst/>
              </a:rPr>
              <a:t> </a:t>
            </a:r>
            <a:r>
              <a:rPr lang="en-US" altLang="zh-CN" i="1" baseline="0" dirty="0" err="1" smtClean="0">
                <a:effectLst/>
              </a:rPr>
              <a:t>i</a:t>
            </a:r>
            <a:r>
              <a:rPr lang="en-US" altLang="zh-CN" i="1" baseline="0" dirty="0" smtClean="0">
                <a:effectLst/>
              </a:rPr>
              <a:t> </a:t>
            </a:r>
            <a:r>
              <a:rPr lang="en-US" altLang="zh-CN" baseline="0" dirty="0" smtClean="0">
                <a:effectLst/>
              </a:rPr>
              <a:t>is charged</a:t>
            </a:r>
            <a:endParaRPr lang="zh-CN" altLang="en-US" dirty="0">
              <a:effectLst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0463" y="3101953"/>
            <a:ext cx="4597948" cy="1139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A Near-Optimal Spectrum Auction in Cognitive Radio Network: A Frequency-Time Perspective</a:t>
            </a:r>
            <a:endParaRPr lang="zh-CN" altLang="zh-CN" smtClean="0"/>
          </a:p>
        </p:txBody>
      </p:sp>
      <p:sp>
        <p:nvSpPr>
          <p:cNvPr id="1229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A93D11E-F9E1-4D1F-B4BE-F5ACA129E56E}" type="slidenum">
              <a:rPr lang="en-US" altLang="zh-CN" smtClean="0"/>
              <a:pPr/>
              <a:t>15</a:t>
            </a:fld>
            <a:endParaRPr lang="zh-CN" altLang="zh-CN" smtClean="0"/>
          </a:p>
        </p:txBody>
      </p:sp>
      <p:sp>
        <p:nvSpPr>
          <p:cNvPr id="12300" name="Footer Placeholder 3"/>
          <p:cNvSpPr txBox="1">
            <a:spLocks/>
          </p:cNvSpPr>
          <p:nvPr/>
        </p:nvSpPr>
        <p:spPr bwMode="auto">
          <a:xfrm>
            <a:off x="609600" y="6705600"/>
            <a:ext cx="792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sz="1400" b="1" baseline="0">
                <a:solidFill>
                  <a:srgbClr val="777777"/>
                </a:solidFill>
                <a:effectLst/>
                <a:latin typeface="Arial Narrow" pitchFamily="34" charset="0"/>
                <a:ea typeface="宋体" pitchFamily="2" charset="-122"/>
              </a:rPr>
              <a:t>Heterogeneity Increases Multicast Capacity in Clustered Network</a:t>
            </a:r>
            <a:endParaRPr lang="zh-CN" altLang="zh-CN" sz="1400" b="1" baseline="0">
              <a:solidFill>
                <a:srgbClr val="777777"/>
              </a:solidFill>
              <a:effectLst/>
              <a:latin typeface="Arial Narrow" pitchFamily="34" charset="0"/>
              <a:ea typeface="宋体" pitchFamily="2" charset="-122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55613" y="246063"/>
            <a:ext cx="824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SWMP &amp; TMDP</a:t>
            </a:r>
            <a:endParaRPr lang="en-US" altLang="zh-CN" sz="440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4391" y="2492495"/>
            <a:ext cx="4190432" cy="1574538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</p:spPr>
      </p:pic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2088" y="4067032"/>
            <a:ext cx="2522103" cy="464025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725834" y="4094329"/>
            <a:ext cx="29069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aseline="0" dirty="0" smtClean="0">
                <a:effectLst/>
              </a:rPr>
              <a:t>: allocation scheme</a:t>
            </a:r>
            <a:endParaRPr lang="zh-CN" altLang="en-US" dirty="0">
              <a:effectLst/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798" y="1092246"/>
            <a:ext cx="7300559" cy="118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82388" y="4694830"/>
            <a:ext cx="82432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aseline="0" dirty="0" smtClean="0">
                <a:effectLst/>
              </a:rPr>
              <a:t>SWMP is similar to knapsack problem, and we can prove that SWMP is an NP-hard problem. To realize the fast spectrum allocation, we need to find an scheme to approximate the optimal social welfare.</a:t>
            </a:r>
            <a:endParaRPr lang="zh-CN" altLang="en-US" dirty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A Near-Optimal Spectrum Auction in Cognitive Radio Network: A Frequency-Time Perspective</a:t>
            </a:r>
            <a:endParaRPr lang="zh-CN" altLang="zh-CN" smtClean="0"/>
          </a:p>
        </p:txBody>
      </p:sp>
      <p:sp>
        <p:nvSpPr>
          <p:cNvPr id="1229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A93D11E-F9E1-4D1F-B4BE-F5ACA129E56E}" type="slidenum">
              <a:rPr lang="en-US" altLang="zh-CN" smtClean="0"/>
              <a:pPr/>
              <a:t>16</a:t>
            </a:fld>
            <a:endParaRPr lang="zh-CN" altLang="zh-CN" smtClean="0"/>
          </a:p>
        </p:txBody>
      </p:sp>
      <p:sp>
        <p:nvSpPr>
          <p:cNvPr id="12300" name="Footer Placeholder 3"/>
          <p:cNvSpPr txBox="1">
            <a:spLocks/>
          </p:cNvSpPr>
          <p:nvPr/>
        </p:nvSpPr>
        <p:spPr bwMode="auto">
          <a:xfrm>
            <a:off x="609600" y="6705600"/>
            <a:ext cx="792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sz="1400" b="1" baseline="0">
                <a:solidFill>
                  <a:srgbClr val="777777"/>
                </a:solidFill>
                <a:effectLst/>
                <a:latin typeface="Arial Narrow" pitchFamily="34" charset="0"/>
                <a:ea typeface="宋体" pitchFamily="2" charset="-122"/>
              </a:rPr>
              <a:t>Heterogeneity Increases Multicast Capacity in Clustered Network</a:t>
            </a:r>
            <a:endParaRPr lang="zh-CN" altLang="zh-CN" sz="1400" b="1" baseline="0">
              <a:solidFill>
                <a:srgbClr val="777777"/>
              </a:solidFill>
              <a:effectLst/>
              <a:latin typeface="Arial Narrow" pitchFamily="34" charset="0"/>
              <a:ea typeface="宋体" pitchFamily="2" charset="-122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55613" y="246063"/>
            <a:ext cx="824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SWMP &amp; TMDP</a:t>
            </a:r>
            <a:endParaRPr lang="en-US" altLang="zh-CN" sz="440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206" y="1091253"/>
            <a:ext cx="7311360" cy="139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64275" y="3671247"/>
            <a:ext cx="79702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aseline="0" dirty="0" smtClean="0">
                <a:effectLst/>
              </a:rPr>
              <a:t>Only a truthful auction mechanism is useful in the real network.</a:t>
            </a:r>
            <a:endParaRPr lang="zh-CN" altLang="en-US" dirty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A Near-Optimal Spectrum Auction in Cognitive Radio Network: A Frequency-Time Perspective</a:t>
            </a:r>
            <a:endParaRPr lang="zh-CN" altLang="zh-CN" smtClean="0"/>
          </a:p>
        </p:txBody>
      </p:sp>
      <p:sp>
        <p:nvSpPr>
          <p:cNvPr id="1229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A93D11E-F9E1-4D1F-B4BE-F5ACA129E56E}" type="slidenum">
              <a:rPr lang="en-US" altLang="zh-CN" smtClean="0"/>
              <a:pPr/>
              <a:t>17</a:t>
            </a:fld>
            <a:endParaRPr lang="zh-CN" altLang="zh-CN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55613" y="246063"/>
            <a:ext cx="824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Norm-based Greedy Scheme</a:t>
            </a:r>
            <a:endParaRPr lang="en-US" altLang="zh-CN" sz="440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614" y="1050876"/>
            <a:ext cx="84616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aseline="0" dirty="0" smtClean="0">
                <a:effectLst/>
              </a:rPr>
              <a:t>We propose an algorithm, named </a:t>
            </a:r>
            <a:r>
              <a:rPr lang="en-US" altLang="zh-CN" b="1" i="1" baseline="0" dirty="0" smtClean="0">
                <a:effectLst/>
              </a:rPr>
              <a:t>Norm-based Greedy Scheme</a:t>
            </a:r>
            <a:r>
              <a:rPr lang="en-US" altLang="zh-CN" baseline="0" dirty="0" smtClean="0">
                <a:effectLst/>
              </a:rPr>
              <a:t>, to approximate the optimal solution of SWMP. It consists of two steps:</a:t>
            </a:r>
            <a:endParaRPr lang="zh-CN" altLang="en-US" dirty="0">
              <a:effectLst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8237" y="2335686"/>
            <a:ext cx="7009476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45910" y="4558352"/>
            <a:ext cx="83797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aseline="0" dirty="0" smtClean="0">
                <a:effectLst/>
              </a:rPr>
              <a:t>Interestingly, this greedy algorithm can lead to a         approximate ratio, and the simulation results show its perfect approximation to the optimal solution.</a:t>
            </a:r>
            <a:endParaRPr lang="zh-CN" altLang="en-US" dirty="0">
              <a:effectLst/>
            </a:endParaRP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4161" y="4596310"/>
            <a:ext cx="555506" cy="3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灯片编号占位符 4"/>
          <p:cNvSpPr txBox="1">
            <a:spLocks noChangeArrowheads="1"/>
          </p:cNvSpPr>
          <p:nvPr/>
        </p:nvSpPr>
        <p:spPr bwMode="auto">
          <a:xfrm>
            <a:off x="8229600" y="65532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/>
            <a:fld id="{56DE19B4-D7B1-450F-B045-C35268119F83}" type="slidenum">
              <a:rPr lang="en-US" altLang="zh-CN" sz="1800" baseline="0">
                <a:solidFill>
                  <a:schemeClr val="folHlink"/>
                </a:solidFill>
                <a:effectLst/>
                <a:latin typeface="Monotype Corsiva" pitchFamily="66" charset="0"/>
                <a:ea typeface="宋体" pitchFamily="2" charset="-122"/>
              </a:rPr>
              <a:pPr algn="r"/>
              <a:t>18</a:t>
            </a:fld>
            <a:endParaRPr lang="zh-CN" altLang="zh-CN" sz="1800" baseline="0">
              <a:solidFill>
                <a:schemeClr val="folHlink"/>
              </a:solidFill>
              <a:effectLst/>
              <a:latin typeface="Monotype Corsiva" pitchFamily="66" charset="0"/>
              <a:ea typeface="宋体" pitchFamily="2" charset="-122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Outline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990600"/>
            <a:ext cx="8077200" cy="5410200"/>
          </a:xfrm>
        </p:spPr>
        <p:txBody>
          <a:bodyPr/>
          <a:lstStyle/>
          <a:p>
            <a:pPr eaLnBrk="1" hangingPunct="1">
              <a:defRPr/>
            </a:pPr>
            <a:endParaRPr lang="en-US" altLang="zh-CN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  <a:ea typeface="黑体" pitchFamily="49" charset="-122"/>
            </a:endParaRPr>
          </a:p>
          <a:p>
            <a:pPr eaLnBrk="1" hangingPunct="1">
              <a:defRPr/>
            </a:pPr>
            <a:r>
              <a:rPr lang="en-US" altLang="zh-CN" sz="2400" b="1" dirty="0" smtClean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itchFamily="49" charset="-122"/>
              </a:rPr>
              <a:t>Introduction</a:t>
            </a:r>
          </a:p>
          <a:p>
            <a:pPr eaLnBrk="1" hangingPunct="1">
              <a:buNone/>
              <a:defRPr/>
            </a:pPr>
            <a:endParaRPr lang="en-US" altLang="zh-CN" sz="2400" b="1" dirty="0" smtClean="0">
              <a:solidFill>
                <a:srgbClr val="96969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  <a:ea typeface="黑体" pitchFamily="49" charset="-122"/>
            </a:endParaRPr>
          </a:p>
          <a:p>
            <a:pPr eaLnBrk="1" hangingPunct="1">
              <a:defRPr/>
            </a:pPr>
            <a:r>
              <a:rPr lang="en-US" altLang="zh-CN" sz="2400" b="1" dirty="0" smtClean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itchFamily="49" charset="-122"/>
              </a:rPr>
              <a:t>Spectrum Auction Game</a:t>
            </a:r>
          </a:p>
          <a:p>
            <a:pPr eaLnBrk="1" hangingPunct="1">
              <a:buNone/>
              <a:defRPr/>
            </a:pPr>
            <a:endParaRPr lang="en-US" altLang="zh-CN" sz="2400" b="1" dirty="0" smtClean="0">
              <a:solidFill>
                <a:srgbClr val="96969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  <a:ea typeface="黑体" pitchFamily="49" charset="-122"/>
            </a:endParaRPr>
          </a:p>
          <a:p>
            <a:pPr eaLnBrk="1" hangingPunct="1">
              <a:defRPr/>
            </a:pP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itchFamily="49" charset="-122"/>
              </a:rPr>
              <a:t>Analysis</a:t>
            </a:r>
          </a:p>
          <a:p>
            <a:pPr lvl="1" eaLnBrk="1" hangingPunct="1">
              <a:defRPr/>
            </a:pPr>
            <a:r>
              <a:rPr lang="en-US" altLang="zh-CN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  <a:ea typeface="黑体" pitchFamily="49" charset="-122"/>
              </a:rPr>
              <a:t>Computation Efficiency</a:t>
            </a:r>
          </a:p>
          <a:p>
            <a:pPr lvl="1" eaLnBrk="1" hangingPunct="1">
              <a:defRPr/>
            </a:pPr>
            <a:r>
              <a:rPr lang="en-US" altLang="zh-CN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  <a:ea typeface="黑体" pitchFamily="49" charset="-122"/>
              </a:rPr>
              <a:t>Approximation Ratio</a:t>
            </a:r>
            <a:endParaRPr lang="zh-CN" altLang="zh-CN" sz="2000" dirty="0">
              <a:effectLst>
                <a:outerShdw blurRad="38100" dist="38100" dir="2700000" algn="tl">
                  <a:srgbClr val="C0C0C0"/>
                </a:outerShdw>
              </a:effectLst>
              <a:latin typeface="Rockwell" pitchFamily="18" charset="0"/>
              <a:ea typeface="黑体" pitchFamily="49" charset="-122"/>
            </a:endParaRPr>
          </a:p>
          <a:p>
            <a:pPr lvl="1" eaLnBrk="1" hangingPunct="1">
              <a:defRPr/>
            </a:pPr>
            <a:r>
              <a:rPr lang="en-US" altLang="zh-CN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  <a:ea typeface="黑体" pitchFamily="49" charset="-122"/>
              </a:rPr>
              <a:t>Truthfulness</a:t>
            </a:r>
            <a:endParaRPr lang="zh-CN" sz="20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黑体" pitchFamily="49" charset="-122"/>
            </a:endParaRPr>
          </a:p>
          <a:p>
            <a:pPr eaLnBrk="1" hangingPunct="1">
              <a:lnSpc>
                <a:spcPct val="190000"/>
              </a:lnSpc>
              <a:defRPr/>
            </a:pPr>
            <a:r>
              <a:rPr lang="en-US" altLang="zh-CN" sz="2400" b="1" dirty="0" smtClean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itchFamily="49" charset="-122"/>
              </a:rPr>
              <a:t>Simulation Results</a:t>
            </a:r>
          </a:p>
          <a:p>
            <a:pPr eaLnBrk="1" hangingPunct="1">
              <a:lnSpc>
                <a:spcPct val="190000"/>
              </a:lnSpc>
              <a:defRPr/>
            </a:pPr>
            <a:r>
              <a:rPr lang="en-US" altLang="zh-CN" sz="2400" b="1" dirty="0" smtClean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itchFamily="49" charset="-122"/>
              </a:rPr>
              <a:t>Conclusion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A Near-Optimal Spectrum Auction in Cognitive Radio Network: A Frequency-Time Perspective</a:t>
            </a:r>
            <a:endParaRPr lang="zh-CN" altLang="zh-CN" smtClean="0"/>
          </a:p>
        </p:txBody>
      </p:sp>
      <p:sp>
        <p:nvSpPr>
          <p:cNvPr id="922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D695D4A-485E-4651-A20F-B8298E64A9DC}" type="slidenum">
              <a:rPr lang="en-US" altLang="zh-CN" smtClean="0"/>
              <a:pPr/>
              <a:t>18</a:t>
            </a:fld>
            <a:endParaRPr lang="zh-CN" altLang="zh-CN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A Near-Optimal Spectrum Auction in Cognitive Radio Network: A Frequency-Time Perspective</a:t>
            </a:r>
            <a:endParaRPr lang="zh-CN" altLang="zh-CN" smtClean="0"/>
          </a:p>
        </p:txBody>
      </p:sp>
      <p:sp>
        <p:nvSpPr>
          <p:cNvPr id="1229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A93D11E-F9E1-4D1F-B4BE-F5ACA129E56E}" type="slidenum">
              <a:rPr lang="en-US" altLang="zh-CN" smtClean="0"/>
              <a:pPr/>
              <a:t>19</a:t>
            </a:fld>
            <a:endParaRPr lang="zh-CN" altLang="zh-CN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55613" y="246063"/>
            <a:ext cx="824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Computation Efficiency</a:t>
            </a:r>
            <a:endParaRPr lang="en-US" altLang="zh-CN" sz="440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4967" y="1023582"/>
            <a:ext cx="8447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i="1" baseline="0" dirty="0" smtClean="0">
                <a:effectLst/>
                <a:latin typeface="Arial Rounded MT Bold" pitchFamily="34" charset="0"/>
              </a:rPr>
              <a:t>Theorem  1</a:t>
            </a:r>
            <a:r>
              <a:rPr lang="en-US" altLang="zh-CN" sz="2400" baseline="0" dirty="0" smtClean="0">
                <a:effectLst/>
              </a:rPr>
              <a:t>. The Norm-based Greedy Algorithm is computationally efficient, i.e., it has polynomial computational complexity.</a:t>
            </a:r>
            <a:endParaRPr lang="zh-CN" altLang="en-US" sz="2400" dirty="0"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0889" y="2404280"/>
            <a:ext cx="8513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i="1" baseline="0" dirty="0" smtClean="0">
                <a:effectLst/>
                <a:latin typeface="Arial Rounded MT Bold" pitchFamily="34" charset="0"/>
              </a:rPr>
              <a:t>Proof:</a:t>
            </a:r>
            <a:r>
              <a:rPr lang="en-US" altLang="zh-CN" sz="2400" baseline="0" dirty="0" smtClean="0">
                <a:effectLst/>
              </a:rPr>
              <a:t>  The computation complexity of Norm-based Greedy Algorithm is </a:t>
            </a:r>
            <a:r>
              <a:rPr lang="en-US" altLang="zh-CN" sz="2400" i="1" baseline="0" dirty="0" smtClean="0">
                <a:effectLst/>
                <a:latin typeface="Lucida Sans" pitchFamily="34" charset="0"/>
              </a:rPr>
              <a:t>O(</a:t>
            </a:r>
            <a:r>
              <a:rPr lang="en-US" altLang="zh-CN" sz="2400" i="1" baseline="0" dirty="0" err="1" smtClean="0">
                <a:effectLst/>
                <a:latin typeface="Lucida Sans" pitchFamily="34" charset="0"/>
              </a:rPr>
              <a:t>nlogn</a:t>
            </a:r>
            <a:r>
              <a:rPr lang="en-US" altLang="zh-CN" sz="2400" i="1" baseline="0" dirty="0" smtClean="0">
                <a:effectLst/>
                <a:latin typeface="Lucida Sans" pitchFamily="34" charset="0"/>
              </a:rPr>
              <a:t>)</a:t>
            </a:r>
            <a:r>
              <a:rPr lang="en-US" altLang="zh-CN" sz="2400" baseline="0" dirty="0" smtClean="0">
                <a:effectLst/>
              </a:rPr>
              <a:t>.</a:t>
            </a:r>
            <a:endParaRPr lang="zh-CN" altLang="en-US" sz="2400" dirty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4"/>
          <p:cNvSpPr txBox="1">
            <a:spLocks noChangeArrowheads="1"/>
          </p:cNvSpPr>
          <p:nvPr/>
        </p:nvSpPr>
        <p:spPr bwMode="auto">
          <a:xfrm>
            <a:off x="8229600" y="65532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/>
            <a:fld id="{4E7F68FC-491F-48DF-82B7-9B18D05F8704}" type="slidenum">
              <a:rPr lang="en-US" altLang="zh-CN" sz="1800" baseline="0">
                <a:solidFill>
                  <a:schemeClr val="folHlink"/>
                </a:solidFill>
                <a:effectLst/>
                <a:latin typeface="Monotype Corsiva" pitchFamily="66" charset="0"/>
                <a:ea typeface="宋体" pitchFamily="2" charset="-122"/>
              </a:rPr>
              <a:pPr algn="r"/>
              <a:t>2</a:t>
            </a:fld>
            <a:endParaRPr lang="zh-CN" altLang="zh-CN" sz="1800" baseline="0">
              <a:solidFill>
                <a:schemeClr val="folHlink"/>
              </a:solidFill>
              <a:effectLst/>
              <a:latin typeface="Monotype Corsiva" pitchFamily="66" charset="0"/>
              <a:ea typeface="宋体" pitchFamily="2" charset="-122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Outline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990600"/>
            <a:ext cx="8077200" cy="5410200"/>
          </a:xfrm>
        </p:spPr>
        <p:txBody>
          <a:bodyPr/>
          <a:lstStyle/>
          <a:p>
            <a:pPr eaLnBrk="1" hangingPunct="1">
              <a:defRPr/>
            </a:pPr>
            <a:endParaRPr lang="en-US" altLang="zh-CN" sz="2400" b="1" dirty="0" smtClean="0">
              <a:solidFill>
                <a:schemeClr val="accent3">
                  <a:lumMod val="6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  <a:ea typeface="黑体" pitchFamily="49" charset="-122"/>
            </a:endParaRPr>
          </a:p>
          <a:p>
            <a:pPr eaLnBrk="1" hangingPunct="1">
              <a:defRPr/>
            </a:pPr>
            <a:endParaRPr lang="en-US" altLang="zh-CN" sz="2400" b="1" dirty="0" smtClean="0">
              <a:solidFill>
                <a:schemeClr val="accent3">
                  <a:lumMod val="6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  <a:ea typeface="黑体" pitchFamily="49" charset="-122"/>
            </a:endParaRPr>
          </a:p>
          <a:p>
            <a:pPr eaLnBrk="1" hangingPunct="1">
              <a:defRPr/>
            </a:pPr>
            <a:r>
              <a:rPr lang="zh-CN" altLang="zh-CN" sz="2400" b="1" dirty="0" smtClean="0">
                <a:solidFill>
                  <a:schemeClr val="accent3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itchFamily="49" charset="-122"/>
              </a:rPr>
              <a:t>Introduction</a:t>
            </a:r>
          </a:p>
          <a:p>
            <a:pPr eaLnBrk="1" hangingPunct="1">
              <a:lnSpc>
                <a:spcPct val="190000"/>
              </a:lnSpc>
              <a:defRPr/>
            </a:pPr>
            <a:r>
              <a:rPr lang="en-US" altLang="zh-CN" sz="2400" b="1" dirty="0" smtClean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itchFamily="49" charset="-122"/>
              </a:rPr>
              <a:t>Spectrum Auction</a:t>
            </a:r>
            <a:endParaRPr lang="zh-CN" altLang="zh-CN" sz="2400" b="1" dirty="0" smtClean="0">
              <a:solidFill>
                <a:srgbClr val="96969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  <a:ea typeface="黑体" pitchFamily="49" charset="-122"/>
            </a:endParaRPr>
          </a:p>
          <a:p>
            <a:pPr eaLnBrk="1" hangingPunct="1">
              <a:lnSpc>
                <a:spcPct val="190000"/>
              </a:lnSpc>
              <a:defRPr/>
            </a:pPr>
            <a:r>
              <a:rPr lang="en-US" altLang="zh-CN" sz="2400" b="1" dirty="0" smtClean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itchFamily="49" charset="-122"/>
              </a:rPr>
              <a:t>Analysis</a:t>
            </a:r>
            <a:endParaRPr lang="zh-CN" altLang="zh-CN" sz="2400" b="1" dirty="0" smtClean="0">
              <a:solidFill>
                <a:srgbClr val="96969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  <a:ea typeface="黑体" pitchFamily="49" charset="-122"/>
            </a:endParaRPr>
          </a:p>
          <a:p>
            <a:pPr eaLnBrk="1" hangingPunct="1">
              <a:lnSpc>
                <a:spcPct val="190000"/>
              </a:lnSpc>
              <a:defRPr/>
            </a:pPr>
            <a:r>
              <a:rPr lang="en-US" altLang="zh-CN" sz="2400" b="1" dirty="0" smtClean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itchFamily="49" charset="-122"/>
              </a:rPr>
              <a:t>Simulation Results</a:t>
            </a:r>
          </a:p>
          <a:p>
            <a:pPr eaLnBrk="1" hangingPunct="1">
              <a:lnSpc>
                <a:spcPct val="190000"/>
              </a:lnSpc>
              <a:defRPr/>
            </a:pPr>
            <a:r>
              <a:rPr lang="en-US" altLang="zh-CN" sz="2400" b="1" dirty="0" smtClean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itchFamily="49" charset="-122"/>
              </a:rPr>
              <a:t>Conclusion</a:t>
            </a:r>
          </a:p>
          <a:p>
            <a:pPr eaLnBrk="1" hangingPunct="1">
              <a:buNone/>
              <a:defRPr/>
            </a:pPr>
            <a:endParaRPr lang="en-US" altLang="zh-CN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  <a:ea typeface="黑体" pitchFamily="49" charset="-122"/>
            </a:endParaRPr>
          </a:p>
        </p:txBody>
      </p:sp>
      <p:sp>
        <p:nvSpPr>
          <p:cNvPr id="4101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A Near-Optimal Spectrum Auction in Cognitive Radio Network: A Frequency-Time Perspective</a:t>
            </a:r>
            <a:endParaRPr lang="zh-CN" altLang="zh-CN" smtClean="0"/>
          </a:p>
        </p:txBody>
      </p:sp>
      <p:sp>
        <p:nvSpPr>
          <p:cNvPr id="410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F4A05C4-2ABB-48B7-914E-B251935F155D}" type="slidenum">
              <a:rPr lang="en-US" altLang="zh-CN" smtClean="0"/>
              <a:pPr/>
              <a:t>2</a:t>
            </a:fld>
            <a:endParaRPr lang="zh-CN" altLang="zh-CN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dirty="0" smtClean="0"/>
              <a:t>A Near-Optimal Spectrum Auction in Cognitive Radio Network: A Frequency-Time Perspective</a:t>
            </a:r>
            <a:endParaRPr lang="zh-CN" altLang="zh-CN" dirty="0" smtClean="0"/>
          </a:p>
        </p:txBody>
      </p:sp>
      <p:sp>
        <p:nvSpPr>
          <p:cNvPr id="1229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A93D11E-F9E1-4D1F-B4BE-F5ACA129E56E}" type="slidenum">
              <a:rPr lang="en-US" altLang="zh-CN" smtClean="0"/>
              <a:pPr/>
              <a:t>20</a:t>
            </a:fld>
            <a:endParaRPr lang="zh-CN" altLang="zh-CN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55613" y="246063"/>
            <a:ext cx="824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Approximation Ratio</a:t>
            </a:r>
            <a:endParaRPr lang="en-US" altLang="zh-CN" sz="440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4967" y="1023582"/>
            <a:ext cx="8447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i="1" baseline="0" dirty="0" smtClean="0">
                <a:effectLst/>
                <a:latin typeface="Arial Rounded MT Bold" pitchFamily="34" charset="0"/>
              </a:rPr>
              <a:t>Theorem  2. </a:t>
            </a:r>
            <a:r>
              <a:rPr lang="en-US" altLang="zh-CN" sz="2400" baseline="0" dirty="0" smtClean="0">
                <a:effectLst/>
              </a:rPr>
              <a:t>The approximation ratio of Norm-based Greedy</a:t>
            </a:r>
          </a:p>
          <a:p>
            <a:pPr algn="l"/>
            <a:r>
              <a:rPr lang="en-US" altLang="zh-CN" sz="2400" baseline="0" dirty="0" smtClean="0">
                <a:effectLst/>
              </a:rPr>
              <a:t>Algorithm for SWMP is      .</a:t>
            </a:r>
            <a:endParaRPr lang="zh-CN" altLang="en-US" sz="2400" dirty="0"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0889" y="2404280"/>
            <a:ext cx="8513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i="1" baseline="0" dirty="0" smtClean="0">
                <a:effectLst/>
                <a:latin typeface="Arial Rounded MT Bold" pitchFamily="34" charset="0"/>
              </a:rPr>
              <a:t>Proof:</a:t>
            </a:r>
            <a:r>
              <a:rPr lang="en-US" altLang="zh-CN" sz="2400" baseline="0" dirty="0" smtClean="0">
                <a:effectLst/>
              </a:rPr>
              <a:t>  Using </a:t>
            </a:r>
            <a:r>
              <a:rPr lang="en-US" altLang="zh-CN" sz="2400" i="1" baseline="0" dirty="0" smtClean="0">
                <a:effectLst/>
              </a:rPr>
              <a:t>Cauchy-Schwarz inequality </a:t>
            </a:r>
            <a:r>
              <a:rPr lang="en-US" altLang="zh-CN" sz="2400" baseline="0" dirty="0" smtClean="0">
                <a:effectLst/>
              </a:rPr>
              <a:t>and </a:t>
            </a:r>
            <a:r>
              <a:rPr lang="en-US" altLang="zh-CN" sz="2400" i="1" baseline="0" dirty="0" smtClean="0">
                <a:effectLst/>
              </a:rPr>
              <a:t>combinatorial mathematics</a:t>
            </a:r>
            <a:r>
              <a:rPr lang="en-US" altLang="zh-CN" sz="2400" baseline="0" dirty="0" smtClean="0">
                <a:effectLst/>
              </a:rPr>
              <a:t>, we can proof the approximation ratio to be      .</a:t>
            </a:r>
          </a:p>
          <a:p>
            <a:pPr algn="l"/>
            <a:r>
              <a:rPr lang="en-US" altLang="zh-CN" sz="2400" baseline="0" dirty="0" smtClean="0">
                <a:effectLst/>
              </a:rPr>
              <a:t>Here, we omit the details. </a:t>
            </a:r>
            <a:endParaRPr lang="zh-CN" altLang="en-US" sz="2400" dirty="0">
              <a:effectLst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3716360" y="1436830"/>
          <a:ext cx="405263" cy="344474"/>
        </p:xfrm>
        <a:graphic>
          <a:graphicData uri="http://schemas.openxmlformats.org/presentationml/2006/ole">
            <p:oleObj spid="_x0000_s75778" name="Equation" r:id="rId3" imgW="253800" imgH="215640" progId="Equation.DSMT4">
              <p:embed/>
            </p:oleObj>
          </a:graphicData>
        </a:graphic>
      </p:graphicFrame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8276965" y="2871978"/>
          <a:ext cx="404812" cy="344487"/>
        </p:xfrm>
        <a:graphic>
          <a:graphicData uri="http://schemas.openxmlformats.org/presentationml/2006/ole">
            <p:oleObj spid="_x0000_s75779" name="Equation" r:id="rId4" imgW="253800" imgH="21564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dirty="0" smtClean="0"/>
              <a:t>A Near-Optimal Spectrum Auction in Cognitive Radio Network: A Frequency-Time Perspective</a:t>
            </a:r>
            <a:endParaRPr lang="zh-CN" altLang="zh-CN" dirty="0" smtClean="0"/>
          </a:p>
        </p:txBody>
      </p:sp>
      <p:sp>
        <p:nvSpPr>
          <p:cNvPr id="1229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A93D11E-F9E1-4D1F-B4BE-F5ACA129E56E}" type="slidenum">
              <a:rPr lang="en-US" altLang="zh-CN" smtClean="0"/>
              <a:pPr/>
              <a:t>21</a:t>
            </a:fld>
            <a:endParaRPr lang="zh-CN" altLang="zh-CN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55613" y="246063"/>
            <a:ext cx="824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Truthfulness</a:t>
            </a:r>
            <a:endParaRPr lang="en-US" altLang="zh-CN" sz="440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4967" y="1023582"/>
            <a:ext cx="8447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i="1" baseline="0" dirty="0" smtClean="0">
                <a:effectLst/>
                <a:latin typeface="Arial Rounded MT Bold" pitchFamily="34" charset="0"/>
              </a:rPr>
              <a:t>Theorem  3. </a:t>
            </a:r>
            <a:r>
              <a:rPr lang="en-US" altLang="zh-CN" sz="2400" baseline="0" dirty="0" smtClean="0">
                <a:effectLst/>
              </a:rPr>
              <a:t>NGS is truthful.</a:t>
            </a:r>
            <a:endParaRPr lang="zh-CN" altLang="en-US" sz="2400" dirty="0"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0889" y="2404280"/>
            <a:ext cx="85139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i="1" baseline="0" dirty="0" smtClean="0">
                <a:effectLst/>
                <a:latin typeface="Arial Rounded MT Bold" pitchFamily="34" charset="0"/>
              </a:rPr>
              <a:t>Proof:</a:t>
            </a:r>
            <a:r>
              <a:rPr lang="en-US" altLang="zh-CN" sz="2400" baseline="0" dirty="0" smtClean="0">
                <a:effectLst/>
              </a:rPr>
              <a:t>  Because we use the greedy solution to select the winners, and the critical payment scheme to charge them, it is easy to guarantee the </a:t>
            </a:r>
            <a:r>
              <a:rPr lang="en-US" altLang="zh-CN" sz="2400" baseline="0" dirty="0" err="1" smtClean="0">
                <a:effectLst/>
              </a:rPr>
              <a:t>Monotonicity</a:t>
            </a:r>
            <a:r>
              <a:rPr lang="en-US" altLang="zh-CN" sz="2400" baseline="0" dirty="0" smtClean="0">
                <a:effectLst/>
              </a:rPr>
              <a:t> and Critical Value rule. In addition, we assume the buyers to be rational, so the Ex-post Budget Balance rule is satisfied.</a:t>
            </a:r>
          </a:p>
          <a:p>
            <a:pPr algn="l"/>
            <a:r>
              <a:rPr lang="en-US" altLang="zh-CN" sz="2400" baseline="0" dirty="0" smtClean="0">
                <a:effectLst/>
              </a:rPr>
              <a:t>Observing these, NGS is truthful. </a:t>
            </a:r>
            <a:endParaRPr lang="zh-CN" altLang="en-US" sz="2400" dirty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A Near-Optimal Spectrum Auction in Cognitive Radio Network: A Frequency-Time Perspective</a:t>
            </a:r>
            <a:endParaRPr lang="zh-CN" altLang="zh-CN" smtClean="0"/>
          </a:p>
        </p:txBody>
      </p:sp>
      <p:sp>
        <p:nvSpPr>
          <p:cNvPr id="2150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3CDBE99-7076-4A73-9998-D4A56A87BB45}" type="slidenum">
              <a:rPr lang="en-US" altLang="zh-CN" smtClean="0"/>
              <a:pPr/>
              <a:t>22</a:t>
            </a:fld>
            <a:endParaRPr lang="zh-CN" altLang="zh-CN" smtClean="0"/>
          </a:p>
        </p:txBody>
      </p:sp>
      <p:sp>
        <p:nvSpPr>
          <p:cNvPr id="21509" name="Slide Number Placeholder 2"/>
          <p:cNvSpPr txBox="1">
            <a:spLocks/>
          </p:cNvSpPr>
          <p:nvPr/>
        </p:nvSpPr>
        <p:spPr bwMode="auto">
          <a:xfrm>
            <a:off x="8229600" y="65532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/>
            <a:fld id="{48C9B7EA-B4B1-40F3-AA42-451D57EA63EA}" type="slidenum">
              <a:rPr lang="en-US" altLang="zh-CN" sz="1800" baseline="0">
                <a:solidFill>
                  <a:schemeClr val="folHlink"/>
                </a:solidFill>
                <a:effectLst/>
                <a:latin typeface="Monotype Corsiva" pitchFamily="66" charset="0"/>
                <a:ea typeface="宋体" pitchFamily="2" charset="-122"/>
              </a:rPr>
              <a:pPr algn="r"/>
              <a:t>22</a:t>
            </a:fld>
            <a:endParaRPr lang="zh-CN" altLang="zh-CN" sz="1800" baseline="0">
              <a:solidFill>
                <a:schemeClr val="folHlink"/>
              </a:solidFill>
              <a:effectLst/>
              <a:latin typeface="Monotype Corsiva" pitchFamily="66" charset="0"/>
              <a:ea typeface="宋体" pitchFamily="2" charset="-122"/>
            </a:endParaRPr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141288"/>
            <a:ext cx="8437563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3238" y="1387475"/>
            <a:ext cx="8640762" cy="44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ts val="3600"/>
              </a:spcBef>
              <a:buClr>
                <a:srgbClr val="CC3300"/>
              </a:buClr>
              <a:buFont typeface="Wingdings" pitchFamily="2" charset="2"/>
              <a:buChar char="q"/>
              <a:defRPr/>
            </a:pPr>
            <a:r>
              <a:rPr lang="en-US" altLang="zh-CN" sz="2400" b="1" kern="0" baseline="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itchFamily="49" charset="-122"/>
              </a:rPr>
              <a:t>Introduction</a:t>
            </a:r>
          </a:p>
          <a:p>
            <a:pPr marL="342900" indent="-342900" algn="l">
              <a:spcBef>
                <a:spcPts val="3600"/>
              </a:spcBef>
              <a:buClr>
                <a:srgbClr val="CC3300"/>
              </a:buClr>
              <a:buFont typeface="Wingdings" pitchFamily="2" charset="2"/>
              <a:buChar char="q"/>
              <a:defRPr/>
            </a:pPr>
            <a:r>
              <a:rPr lang="en-US" altLang="zh-CN" sz="2400" b="1" kern="0" baseline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itchFamily="49" charset="-122"/>
              </a:rPr>
              <a:t>Spectrum Auction</a:t>
            </a:r>
          </a:p>
          <a:p>
            <a:pPr marL="342900" indent="-342900" algn="l">
              <a:spcBef>
                <a:spcPts val="3600"/>
              </a:spcBef>
              <a:buClr>
                <a:srgbClr val="CC3300"/>
              </a:buClr>
              <a:buFont typeface="Wingdings" pitchFamily="2" charset="2"/>
              <a:buChar char="q"/>
              <a:defRPr/>
            </a:pPr>
            <a:r>
              <a:rPr lang="en-US" altLang="zh-CN" sz="2400" b="1" kern="0" baseline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itchFamily="49" charset="-122"/>
              </a:rPr>
              <a:t>Analysis</a:t>
            </a:r>
            <a:endParaRPr lang="en-US" altLang="zh-CN" sz="2400" b="1" kern="0" baseline="0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  <a:ea typeface="黑体" pitchFamily="49" charset="-122"/>
            </a:endParaRPr>
          </a:p>
          <a:p>
            <a:pPr marL="342900" indent="-342900" algn="l">
              <a:spcBef>
                <a:spcPts val="3600"/>
              </a:spcBef>
              <a:buClr>
                <a:srgbClr val="CC3300"/>
              </a:buClr>
              <a:buFont typeface="Wingdings" pitchFamily="2" charset="2"/>
              <a:buChar char="q"/>
              <a:defRPr/>
            </a:pPr>
            <a:r>
              <a:rPr lang="en-US" altLang="zh-CN" sz="2400" b="1" kern="0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itchFamily="49" charset="-122"/>
              </a:rPr>
              <a:t>Simulation Results</a:t>
            </a:r>
          </a:p>
          <a:p>
            <a:pPr marL="342900" indent="-342900" algn="l">
              <a:spcBef>
                <a:spcPts val="3600"/>
              </a:spcBef>
              <a:buClr>
                <a:srgbClr val="CC3300"/>
              </a:buClr>
              <a:buFont typeface="Wingdings" pitchFamily="2" charset="2"/>
              <a:buChar char="q"/>
              <a:defRPr/>
            </a:pPr>
            <a:r>
              <a:rPr lang="en-US" altLang="zh-CN" sz="2400" b="1" kern="0" baseline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itchFamily="49" charset="-122"/>
              </a:rPr>
              <a:t>Conclusion</a:t>
            </a:r>
            <a:endParaRPr lang="en-US" altLang="zh-CN" baseline="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endParaRPr lang="en-US" altLang="zh-CN" baseline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</a:endParaRPr>
          </a:p>
          <a:p>
            <a:pPr algn="l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en-US" altLang="zh-CN" sz="2000" kern="0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</a:rPr>
              <a:t>     </a:t>
            </a:r>
            <a:endParaRPr lang="en-US" altLang="zh-CN" sz="2000" kern="0" baseline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黑体" pitchFamily="49" charset="-122"/>
            </a:endParaRPr>
          </a:p>
          <a:p>
            <a:pPr marL="742950" lvl="1" indent="-285750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Ø"/>
              <a:defRPr/>
            </a:pPr>
            <a:endParaRPr lang="en-US" altLang="zh-CN" sz="2000" kern="0" baseline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黑体" pitchFamily="49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zh-CN" baseline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  <a:sym typeface="Arial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endParaRPr lang="zh-CN" baseline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endParaRPr lang="zh-CN" baseline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endParaRPr lang="zh-CN" i="1" baseline="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  <a:sym typeface="Arial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None/>
              <a:defRPr/>
            </a:pPr>
            <a:r>
              <a:rPr lang="zh-CN" i="1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  <a:sym typeface="Arial" pitchFamily="34" charset="0"/>
              </a:rPr>
              <a:t>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A Near-Optimal Spectrum Auction in Cognitive Radio Network: A Frequency-Time Perspective</a:t>
            </a:r>
            <a:endParaRPr lang="zh-CN" altLang="zh-CN" smtClean="0"/>
          </a:p>
        </p:txBody>
      </p:sp>
      <p:sp>
        <p:nvSpPr>
          <p:cNvPr id="2253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ED91F6B-5E2E-45C1-A354-A76CE0CD32B6}" type="slidenum">
              <a:rPr lang="en-US" altLang="zh-CN" smtClean="0"/>
              <a:pPr/>
              <a:t>23</a:t>
            </a:fld>
            <a:endParaRPr lang="zh-CN" altLang="zh-CN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15925" y="214313"/>
            <a:ext cx="824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Simulation Results</a:t>
            </a:r>
            <a:endParaRPr lang="en-US" altLang="zh-CN" sz="440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812" y="1193468"/>
            <a:ext cx="2521276" cy="198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3577" y="1231567"/>
            <a:ext cx="2482256" cy="194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1853" y="1248058"/>
            <a:ext cx="2557179" cy="200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09683" y="3289110"/>
            <a:ext cx="2634018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effectLst/>
              </a:rPr>
              <a:t>N=50, L=144</a:t>
            </a:r>
            <a:endParaRPr lang="zh-CN" altLang="en-US" sz="2800" b="1" i="1" dirty="0"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9624" y="3318680"/>
            <a:ext cx="2634018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effectLst/>
              </a:rPr>
              <a:t>N=500, L=288</a:t>
            </a:r>
            <a:endParaRPr lang="zh-CN" altLang="en-US" sz="2800" b="1" i="1" dirty="0"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6471" y="3345975"/>
            <a:ext cx="2634018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effectLst/>
              </a:rPr>
              <a:t>N=1000, L=432</a:t>
            </a:r>
            <a:endParaRPr lang="zh-CN" altLang="en-US" sz="2800" b="1" i="1" dirty="0">
              <a:effectLst/>
            </a:endParaRPr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908" y="3915416"/>
            <a:ext cx="2628260" cy="205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514" y="3905891"/>
            <a:ext cx="2783148" cy="21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27335" y="3919539"/>
            <a:ext cx="2808425" cy="223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A Near-Optimal Spectrum Auction in Cognitive Radio Network: A Frequency-Time Perspective</a:t>
            </a:r>
            <a:endParaRPr lang="zh-CN" altLang="zh-CN" smtClean="0"/>
          </a:p>
        </p:txBody>
      </p:sp>
      <p:sp>
        <p:nvSpPr>
          <p:cNvPr id="2662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42BB088-5DE5-4150-9BF2-F447A3F92371}" type="slidenum">
              <a:rPr lang="en-US" altLang="zh-CN" smtClean="0"/>
              <a:pPr/>
              <a:t>24</a:t>
            </a:fld>
            <a:endParaRPr lang="zh-CN" altLang="zh-CN" smtClean="0"/>
          </a:p>
        </p:txBody>
      </p:sp>
      <p:sp>
        <p:nvSpPr>
          <p:cNvPr id="26629" name="Slide Number Placeholder 2"/>
          <p:cNvSpPr txBox="1">
            <a:spLocks/>
          </p:cNvSpPr>
          <p:nvPr/>
        </p:nvSpPr>
        <p:spPr bwMode="auto">
          <a:xfrm>
            <a:off x="8229600" y="65532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/>
            <a:fld id="{2C6D9AD2-7B5E-4C16-A17B-5362C425D05A}" type="slidenum">
              <a:rPr lang="en-US" altLang="zh-CN" sz="1800" baseline="0">
                <a:solidFill>
                  <a:schemeClr val="folHlink"/>
                </a:solidFill>
                <a:effectLst/>
                <a:latin typeface="Monotype Corsiva" pitchFamily="66" charset="0"/>
                <a:ea typeface="宋体" pitchFamily="2" charset="-122"/>
              </a:rPr>
              <a:pPr algn="r"/>
              <a:t>24</a:t>
            </a:fld>
            <a:endParaRPr lang="zh-CN" altLang="zh-CN" sz="1800" baseline="0">
              <a:solidFill>
                <a:schemeClr val="folHlink"/>
              </a:solidFill>
              <a:effectLst/>
              <a:latin typeface="Monotype Corsiva" pitchFamily="66" charset="0"/>
              <a:ea typeface="宋体" pitchFamily="2" charset="-122"/>
            </a:endParaRPr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141288"/>
            <a:ext cx="8437563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3238" y="1387475"/>
            <a:ext cx="8640762" cy="379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ts val="3600"/>
              </a:spcBef>
              <a:buClr>
                <a:srgbClr val="CC3300"/>
              </a:buClr>
              <a:buFont typeface="Wingdings" pitchFamily="2" charset="2"/>
              <a:buChar char="q"/>
              <a:defRPr/>
            </a:pPr>
            <a:r>
              <a:rPr lang="en-US" altLang="zh-CN" sz="2400" b="1" kern="0" baseline="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itchFamily="49" charset="-122"/>
              </a:rPr>
              <a:t>Introduction</a:t>
            </a:r>
          </a:p>
          <a:p>
            <a:pPr marL="342900" indent="-342900" algn="l">
              <a:spcBef>
                <a:spcPts val="3600"/>
              </a:spcBef>
              <a:buClr>
                <a:srgbClr val="CC3300"/>
              </a:buClr>
              <a:buFont typeface="Wingdings" pitchFamily="2" charset="2"/>
              <a:buChar char="q"/>
              <a:defRPr/>
            </a:pPr>
            <a:r>
              <a:rPr lang="en-US" altLang="zh-CN" sz="2400" b="1" kern="0" baseline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itchFamily="49" charset="-122"/>
              </a:rPr>
              <a:t>Spectrum Auction</a:t>
            </a:r>
            <a:endParaRPr lang="en-US" altLang="zh-CN" sz="2400" b="1" kern="0" baseline="0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  <a:ea typeface="黑体" pitchFamily="49" charset="-122"/>
            </a:endParaRPr>
          </a:p>
          <a:p>
            <a:pPr marL="342900" indent="-342900" algn="l">
              <a:spcBef>
                <a:spcPts val="3600"/>
              </a:spcBef>
              <a:buClr>
                <a:srgbClr val="CC3300"/>
              </a:buClr>
              <a:buFont typeface="Wingdings" pitchFamily="2" charset="2"/>
              <a:buChar char="q"/>
              <a:defRPr/>
            </a:pPr>
            <a:r>
              <a:rPr lang="en-US" altLang="zh-CN" sz="2400" b="1" kern="0" baseline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itchFamily="49" charset="-122"/>
              </a:rPr>
              <a:t>Analysis</a:t>
            </a:r>
            <a:endParaRPr lang="en-US" altLang="zh-CN" sz="2400" b="1" kern="0" baseline="0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  <a:ea typeface="黑体" pitchFamily="49" charset="-122"/>
            </a:endParaRPr>
          </a:p>
          <a:p>
            <a:pPr marL="342900" indent="-342900" algn="l">
              <a:spcBef>
                <a:spcPts val="3600"/>
              </a:spcBef>
              <a:buClr>
                <a:srgbClr val="CC3300"/>
              </a:buClr>
              <a:buFont typeface="Wingdings" pitchFamily="2" charset="2"/>
              <a:buChar char="q"/>
              <a:defRPr/>
            </a:pPr>
            <a:r>
              <a:rPr lang="en-US" altLang="zh-CN" sz="2400" b="1" kern="0" baseline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itchFamily="49" charset="-122"/>
              </a:rPr>
              <a:t>Simulation Results</a:t>
            </a:r>
            <a:endParaRPr lang="en-US" altLang="zh-CN" sz="2400" b="1" kern="0" baseline="0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  <a:ea typeface="黑体" pitchFamily="49" charset="-122"/>
            </a:endParaRPr>
          </a:p>
          <a:p>
            <a:pPr marL="342900" indent="-342900" algn="l">
              <a:spcBef>
                <a:spcPts val="3600"/>
              </a:spcBef>
              <a:buClr>
                <a:srgbClr val="CC3300"/>
              </a:buClr>
              <a:buFont typeface="Wingdings" pitchFamily="2" charset="2"/>
              <a:buChar char="q"/>
              <a:defRPr/>
            </a:pPr>
            <a:r>
              <a:rPr lang="en-US" altLang="zh-CN" sz="2400" b="1" kern="0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itchFamily="49" charset="-122"/>
              </a:rPr>
              <a:t>Conclusion</a:t>
            </a:r>
            <a:endParaRPr lang="en-US" altLang="zh-CN" sz="2400" b="1" kern="0" baseline="0" dirty="0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  <a:ea typeface="黑体" pitchFamily="49" charset="-122"/>
            </a:endParaRPr>
          </a:p>
          <a:p>
            <a:pPr marL="342900" indent="-342900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/>
            </a:pPr>
            <a:endParaRPr lang="en-US" altLang="zh-CN" sz="2400" b="1" kern="0" baseline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  <a:ea typeface="黑体" pitchFamily="49" charset="-122"/>
            </a:endParaRPr>
          </a:p>
          <a:p>
            <a:pPr marL="342900" indent="-342900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/>
            </a:pPr>
            <a:endParaRPr lang="en-US" altLang="zh-CN" sz="2400" b="1" kern="0" baseline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  <a:ea typeface="黑体" pitchFamily="49" charset="-122"/>
            </a:endParaRPr>
          </a:p>
          <a:p>
            <a:pPr lvl="1" algn="l">
              <a:spcBef>
                <a:spcPct val="20000"/>
              </a:spcBef>
              <a:buClr>
                <a:schemeClr val="folHlink"/>
              </a:buClr>
              <a:defRPr/>
            </a:pPr>
            <a:endParaRPr lang="en-US" altLang="zh-CN" baseline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endParaRPr lang="en-US" altLang="zh-CN" baseline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</a:endParaRPr>
          </a:p>
          <a:p>
            <a:pPr algn="l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en-US" altLang="zh-CN" sz="2000" kern="0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</a:rPr>
              <a:t>     </a:t>
            </a:r>
            <a:endParaRPr lang="en-US" altLang="zh-CN" sz="2000" kern="0" baseline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黑体" pitchFamily="49" charset="-122"/>
            </a:endParaRPr>
          </a:p>
          <a:p>
            <a:pPr marL="742950" lvl="1" indent="-285750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Ø"/>
              <a:defRPr/>
            </a:pPr>
            <a:endParaRPr lang="en-US" altLang="zh-CN" sz="2000" kern="0" baseline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黑体" pitchFamily="49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zh-CN" baseline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  <a:sym typeface="Arial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endParaRPr lang="zh-CN" baseline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endParaRPr lang="zh-CN" baseline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endParaRPr lang="zh-CN" i="1" baseline="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  <a:sym typeface="Arial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None/>
              <a:defRPr/>
            </a:pPr>
            <a:r>
              <a:rPr lang="zh-CN" i="1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  <a:sym typeface="Arial" pitchFamily="34" charset="0"/>
              </a:rPr>
              <a:t>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dirty="0" smtClean="0"/>
              <a:t>A Near-Optimal Spectrum Auction in Cognitive Radio Network: A Frequency-Time Perspective</a:t>
            </a:r>
            <a:endParaRPr lang="zh-CN" altLang="zh-CN" dirty="0" smtClean="0"/>
          </a:p>
        </p:txBody>
      </p:sp>
      <p:sp>
        <p:nvSpPr>
          <p:cNvPr id="2969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28B8123-2C2F-48F7-9CEB-839BE24B9B94}" type="slidenum">
              <a:rPr lang="en-US" altLang="zh-CN" smtClean="0"/>
              <a:pPr/>
              <a:t>25</a:t>
            </a:fld>
            <a:endParaRPr lang="zh-CN" altLang="zh-CN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63538" y="263525"/>
            <a:ext cx="64785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Conclusion</a:t>
            </a:r>
            <a:endParaRPr lang="en-US" altLang="zh-CN" sz="440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075" y="1169988"/>
            <a:ext cx="8269288" cy="45612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</a:rPr>
              <a:t>We investigate DSA in a frequency-time perspective, which will satisfy the SUs’ flexible requirements.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endParaRPr lang="en-US" altLang="zh-CN" baseline="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</a:rPr>
              <a:t>We design a truthful auction mechanism to approximate the maximum social welfare. And we prove the approximation ratio. 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endParaRPr lang="en-US" altLang="zh-CN" baseline="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</a:rPr>
              <a:t>Numerical results show that our scheme approximates the optimal social welfare perfectly and enhances the spectrum utilization ratio dramatically.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endParaRPr lang="en-US" altLang="zh-CN" baseline="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endParaRPr lang="en-US" altLang="zh-CN" baseline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E3392F-CDE1-47F8-B8E5-67D9B2BE17F2}" type="slidenum">
              <a:rPr lang="en-US" altLang="zh-CN" smtClean="0"/>
              <a:pPr/>
              <a:t>26</a:t>
            </a:fld>
            <a:endParaRPr lang="zh-CN" altLang="zh-CN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3095625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7200" b="1" i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Thank you for listening</a:t>
            </a:r>
            <a:endParaRPr lang="zh-CN" sz="7200" b="1" i="0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052274" y="6495144"/>
            <a:ext cx="7104743" cy="304800"/>
          </a:xfrm>
          <a:noFill/>
        </p:spPr>
        <p:txBody>
          <a:bodyPr/>
          <a:lstStyle/>
          <a:p>
            <a:r>
              <a:rPr lang="en-US" altLang="zh-CN" dirty="0" smtClean="0"/>
              <a:t>A Near-Optimal Spectrum Auction in Cognitive Radio Network: A Frequency-Time Perspective</a:t>
            </a:r>
            <a:endParaRPr lang="zh-CN" altLang="zh-CN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dirty="0" smtClean="0"/>
              <a:t>A Near-Optimal Spectrum Auction in Cognitive Radio Network: A Frequency-Time Perspective</a:t>
            </a:r>
            <a:endParaRPr lang="zh-CN" altLang="zh-CN" dirty="0" smtClean="0"/>
          </a:p>
        </p:txBody>
      </p:sp>
      <p:sp>
        <p:nvSpPr>
          <p:cNvPr id="2969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28B8123-2C2F-48F7-9CEB-839BE24B9B94}" type="slidenum">
              <a:rPr lang="en-US" altLang="zh-CN" smtClean="0"/>
              <a:pPr/>
              <a:t>27</a:t>
            </a:fld>
            <a:endParaRPr lang="zh-CN" altLang="zh-CN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63538" y="263525"/>
            <a:ext cx="64785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Conclusion</a:t>
            </a:r>
            <a:endParaRPr lang="en-US" altLang="zh-CN" sz="440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427" y="2725832"/>
            <a:ext cx="826928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en-US" altLang="zh-CN" sz="6000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</a:rPr>
              <a:t>Q&amp;A???</a:t>
            </a:r>
            <a:endParaRPr lang="en-US" altLang="zh-CN" sz="6000" baseline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4"/>
          <p:cNvSpPr txBox="1">
            <a:spLocks noChangeArrowheads="1"/>
          </p:cNvSpPr>
          <p:nvPr/>
        </p:nvSpPr>
        <p:spPr bwMode="auto">
          <a:xfrm>
            <a:off x="8229600" y="65532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/>
            <a:fld id="{4E7F68FC-491F-48DF-82B7-9B18D05F8704}" type="slidenum">
              <a:rPr lang="en-US" altLang="zh-CN" sz="1800" baseline="0">
                <a:solidFill>
                  <a:schemeClr val="folHlink"/>
                </a:solidFill>
                <a:effectLst/>
                <a:latin typeface="Monotype Corsiva" pitchFamily="66" charset="0"/>
                <a:ea typeface="宋体" pitchFamily="2" charset="-122"/>
              </a:rPr>
              <a:pPr algn="r"/>
              <a:t>3</a:t>
            </a:fld>
            <a:endParaRPr lang="zh-CN" altLang="zh-CN" sz="1800" baseline="0">
              <a:solidFill>
                <a:schemeClr val="folHlink"/>
              </a:solidFill>
              <a:effectLst/>
              <a:latin typeface="Monotype Corsiva" pitchFamily="66" charset="0"/>
              <a:ea typeface="宋体" pitchFamily="2" charset="-122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Outline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990600"/>
            <a:ext cx="8077200" cy="54102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zh-CN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itchFamily="49" charset="-122"/>
              </a:rPr>
              <a:t>Introduction</a:t>
            </a:r>
          </a:p>
          <a:p>
            <a:pPr lvl="1" eaLnBrk="1" hangingPunct="1">
              <a:defRPr/>
            </a:pPr>
            <a:r>
              <a:rPr lang="zh-CN" altLang="zh-CN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  <a:ea typeface="黑体" pitchFamily="49" charset="-122"/>
              </a:rPr>
              <a:t>Motivations</a:t>
            </a:r>
            <a:endParaRPr lang="en-US" altLang="zh-CN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Rockwell" pitchFamily="18" charset="0"/>
              <a:ea typeface="黑体" pitchFamily="49" charset="-122"/>
            </a:endParaRPr>
          </a:p>
          <a:p>
            <a:pPr lvl="1" eaLnBrk="1" hangingPunct="1">
              <a:defRPr/>
            </a:pPr>
            <a:r>
              <a:rPr lang="en-US" altLang="zh-CN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  <a:ea typeface="黑体" pitchFamily="49" charset="-122"/>
              </a:rPr>
              <a:t>Background</a:t>
            </a:r>
          </a:p>
          <a:p>
            <a:pPr lvl="1" eaLnBrk="1" hangingPunct="1">
              <a:defRPr/>
            </a:pPr>
            <a:r>
              <a:rPr lang="en-US" altLang="zh-CN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  <a:ea typeface="黑体" pitchFamily="49" charset="-122"/>
              </a:rPr>
              <a:t>Related Works</a:t>
            </a:r>
            <a:endParaRPr lang="zh-CN" altLang="zh-CN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Rockwell" pitchFamily="18" charset="0"/>
              <a:ea typeface="黑体" pitchFamily="49" charset="-122"/>
            </a:endParaRPr>
          </a:p>
          <a:p>
            <a:pPr lvl="1" eaLnBrk="1" hangingPunct="1">
              <a:defRPr/>
            </a:pPr>
            <a:r>
              <a:rPr lang="zh-CN" altLang="zh-CN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  <a:ea typeface="黑体" pitchFamily="49" charset="-122"/>
              </a:rPr>
              <a:t>Objectives</a:t>
            </a:r>
          </a:p>
          <a:p>
            <a:pPr eaLnBrk="1" hangingPunct="1">
              <a:lnSpc>
                <a:spcPct val="190000"/>
              </a:lnSpc>
              <a:defRPr/>
            </a:pPr>
            <a:r>
              <a:rPr lang="en-US" altLang="zh-CN" sz="2400" b="1" dirty="0" smtClean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itchFamily="49" charset="-122"/>
              </a:rPr>
              <a:t>Spectrum Auction</a:t>
            </a:r>
            <a:endParaRPr lang="zh-CN" altLang="zh-CN" sz="2400" b="1" dirty="0" smtClean="0">
              <a:solidFill>
                <a:srgbClr val="96969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  <a:ea typeface="黑体" pitchFamily="49" charset="-122"/>
            </a:endParaRPr>
          </a:p>
          <a:p>
            <a:pPr eaLnBrk="1" hangingPunct="1">
              <a:lnSpc>
                <a:spcPct val="190000"/>
              </a:lnSpc>
              <a:defRPr/>
            </a:pPr>
            <a:r>
              <a:rPr lang="en-US" altLang="zh-CN" sz="2400" b="1" dirty="0" smtClean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itchFamily="49" charset="-122"/>
              </a:rPr>
              <a:t>Analysis</a:t>
            </a:r>
            <a:endParaRPr lang="zh-CN" altLang="zh-CN" sz="2400" b="1" dirty="0" smtClean="0">
              <a:solidFill>
                <a:srgbClr val="96969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  <a:ea typeface="黑体" pitchFamily="49" charset="-122"/>
            </a:endParaRPr>
          </a:p>
          <a:p>
            <a:pPr eaLnBrk="1" hangingPunct="1">
              <a:lnSpc>
                <a:spcPct val="190000"/>
              </a:lnSpc>
              <a:defRPr/>
            </a:pPr>
            <a:r>
              <a:rPr lang="en-US" altLang="zh-CN" sz="2400" b="1" dirty="0" smtClean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itchFamily="49" charset="-122"/>
              </a:rPr>
              <a:t>Simulation Results</a:t>
            </a:r>
          </a:p>
          <a:p>
            <a:pPr eaLnBrk="1" hangingPunct="1">
              <a:lnSpc>
                <a:spcPct val="190000"/>
              </a:lnSpc>
              <a:defRPr/>
            </a:pPr>
            <a:r>
              <a:rPr lang="en-US" altLang="zh-CN" sz="2400" b="1" dirty="0" smtClean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  <a:ea typeface="黑体" pitchFamily="49" charset="-122"/>
              </a:rPr>
              <a:t>Conclusion</a:t>
            </a:r>
          </a:p>
          <a:p>
            <a:pPr eaLnBrk="1" hangingPunct="1">
              <a:buNone/>
              <a:defRPr/>
            </a:pPr>
            <a:endParaRPr lang="en-US" altLang="zh-CN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  <a:ea typeface="黑体" pitchFamily="49" charset="-122"/>
            </a:endParaRPr>
          </a:p>
        </p:txBody>
      </p:sp>
      <p:sp>
        <p:nvSpPr>
          <p:cNvPr id="4101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A Near-Optimal Spectrum Auction in Cognitive Radio Network: A Frequency-Time Perspective</a:t>
            </a:r>
            <a:endParaRPr lang="zh-CN" altLang="zh-CN" smtClean="0"/>
          </a:p>
        </p:txBody>
      </p:sp>
      <p:sp>
        <p:nvSpPr>
          <p:cNvPr id="410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F4A05C4-2ABB-48B7-914E-B251935F155D}" type="slidenum">
              <a:rPr lang="en-US" altLang="zh-CN" smtClean="0"/>
              <a:pPr/>
              <a:t>3</a:t>
            </a:fld>
            <a:endParaRPr lang="zh-CN" altLang="zh-CN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15925" y="214313"/>
            <a:ext cx="824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Motivations</a:t>
            </a:r>
            <a:endParaRPr lang="en-US" altLang="zh-CN" sz="440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6725" y="1025525"/>
            <a:ext cx="8677275" cy="412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baseline="0" dirty="0" smtClean="0"/>
              <a:t>Former studies [1] [2] show that from a time-spatial view, there are a large number of underutilized spectrum holes in the current wireless networks.</a:t>
            </a:r>
            <a:endParaRPr lang="zh-CN" baseline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endParaRPr lang="zh-CN" i="1" baseline="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  <a:sym typeface="Arial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None/>
              <a:defRPr/>
            </a:pPr>
            <a:r>
              <a:rPr lang="zh-CN" i="1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  <a:sym typeface="Arial" pitchFamily="34" charset="0"/>
              </a:rPr>
              <a:t>    </a:t>
            </a:r>
          </a:p>
        </p:txBody>
      </p:sp>
      <p:sp>
        <p:nvSpPr>
          <p:cNvPr id="512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A Near-Optimal Spectrum Auction in Cognitive Radio Network: A Frequency-Time Perspective</a:t>
            </a:r>
            <a:endParaRPr lang="zh-CN" altLang="zh-CN" smtClean="0"/>
          </a:p>
        </p:txBody>
      </p:sp>
      <p:sp>
        <p:nvSpPr>
          <p:cNvPr id="512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740E9BB-D39B-467E-AB94-6003F6D4EA54}" type="slidenum">
              <a:rPr lang="en-US" altLang="zh-CN" smtClean="0"/>
              <a:pPr/>
              <a:t>4</a:t>
            </a:fld>
            <a:endParaRPr lang="zh-CN" altLang="zh-CN" smtClean="0"/>
          </a:p>
        </p:txBody>
      </p:sp>
      <p:sp>
        <p:nvSpPr>
          <p:cNvPr id="11" name="TextBox 10"/>
          <p:cNvSpPr txBox="1"/>
          <p:nvPr/>
        </p:nvSpPr>
        <p:spPr>
          <a:xfrm>
            <a:off x="692724" y="5575930"/>
            <a:ext cx="7190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baseline="0" dirty="0" smtClean="0">
                <a:effectLst/>
                <a:latin typeface="+mn-ea"/>
              </a:rPr>
              <a:t>[1] </a:t>
            </a:r>
            <a:r>
              <a:rPr lang="en-US" altLang="zh-CN" sz="1600" baseline="0" dirty="0" smtClean="0">
                <a:effectLst/>
              </a:rPr>
              <a:t>T. </a:t>
            </a:r>
            <a:r>
              <a:rPr lang="en-US" altLang="zh-CN" sz="1600" baseline="0" dirty="0" err="1" smtClean="0">
                <a:effectLst/>
              </a:rPr>
              <a:t>Rappaport</a:t>
            </a:r>
            <a:r>
              <a:rPr lang="en-US" altLang="zh-CN" sz="1600" baseline="0" dirty="0" smtClean="0">
                <a:effectLst/>
              </a:rPr>
              <a:t>, </a:t>
            </a:r>
            <a:r>
              <a:rPr lang="en-US" altLang="zh-CN" sz="1600" i="1" baseline="0" dirty="0" smtClean="0">
                <a:effectLst/>
              </a:rPr>
              <a:t>Wireless communications. Prentice Hall, 2002.</a:t>
            </a:r>
            <a:endParaRPr lang="zh-CN" altLang="en-US" sz="1600" dirty="0">
              <a:effectLst/>
              <a:latin typeface="+mn-ea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4098" y="2204531"/>
            <a:ext cx="6114057" cy="330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94996" y="5892106"/>
            <a:ext cx="8216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baseline="0" dirty="0" smtClean="0">
                <a:effectLst/>
                <a:latin typeface="+mn-ea"/>
              </a:rPr>
              <a:t>[2]</a:t>
            </a:r>
            <a:r>
              <a:rPr lang="en-US" altLang="zh-CN" sz="1600" baseline="0" dirty="0" smtClean="0">
                <a:effectLst/>
              </a:rPr>
              <a:t> F. Force, “Report of the spectrum efficiency working group ,” </a:t>
            </a:r>
            <a:r>
              <a:rPr lang="en-US" altLang="zh-CN" sz="1600" i="1" baseline="0" dirty="0" smtClean="0">
                <a:effectLst/>
              </a:rPr>
              <a:t>Washington DC,      </a:t>
            </a:r>
            <a:r>
              <a:rPr lang="en-US" altLang="zh-CN" sz="1600" i="1" baseline="0" dirty="0" err="1" smtClean="0">
                <a:effectLst/>
              </a:rPr>
              <a:t>noviembre</a:t>
            </a:r>
            <a:r>
              <a:rPr lang="en-US" altLang="zh-CN" sz="1600" i="1" baseline="0" dirty="0" smtClean="0">
                <a:effectLst/>
              </a:rPr>
              <a:t> de, 2002.</a:t>
            </a:r>
            <a:r>
              <a:rPr lang="en-US" altLang="zh-CN" sz="1600" baseline="0" dirty="0" smtClean="0">
                <a:effectLst/>
                <a:latin typeface="+mn-ea"/>
              </a:rPr>
              <a:t> </a:t>
            </a:r>
            <a:endParaRPr lang="zh-CN" altLang="en-US" sz="1600" dirty="0">
              <a:effectLst/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15925" y="214313"/>
            <a:ext cx="824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Background</a:t>
            </a:r>
            <a:endParaRPr lang="en-US" altLang="zh-CN" sz="440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6725" y="1025525"/>
            <a:ext cx="8677275" cy="185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  <a:sym typeface="Arial" pitchFamily="34" charset="0"/>
              </a:rPr>
              <a:t>Cognitive radio network (CRN) is a promising technology for the efficient utilization of spectrum resource. The core problem is how to allocate the limited spectrum to lots of users.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  <a:sym typeface="Arial" pitchFamily="34" charset="0"/>
              </a:rPr>
              <a:t>Auction theory is a strong tool to solve this </a:t>
            </a:r>
            <a:r>
              <a:rPr lang="en-US" altLang="zh-CN" baseline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  <a:sym typeface="Arial" pitchFamily="34" charset="0"/>
              </a:rPr>
              <a:t>prolem</a:t>
            </a:r>
            <a:r>
              <a:rPr lang="en-US" altLang="zh-CN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  <a:sym typeface="Arial" pitchFamily="34" charset="0"/>
              </a:rPr>
              <a:t> for its fairness, efficiency and valuation independence [3]. </a:t>
            </a:r>
            <a:endParaRPr lang="zh-CN" baseline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endParaRPr lang="zh-CN" baseline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endParaRPr lang="zh-CN" i="1" baseline="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  <a:sym typeface="Arial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None/>
              <a:defRPr/>
            </a:pPr>
            <a:r>
              <a:rPr lang="zh-CN" i="1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  <a:sym typeface="Arial" pitchFamily="34" charset="0"/>
              </a:rPr>
              <a:t>    </a:t>
            </a:r>
          </a:p>
        </p:txBody>
      </p:sp>
      <p:sp>
        <p:nvSpPr>
          <p:cNvPr id="512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A Near-Optimal Spectrum Auction in Cognitive Radio Network: A Frequency-Time Perspective</a:t>
            </a:r>
            <a:endParaRPr lang="zh-CN" altLang="zh-CN" smtClean="0"/>
          </a:p>
        </p:txBody>
      </p:sp>
      <p:sp>
        <p:nvSpPr>
          <p:cNvPr id="512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740E9BB-D39B-467E-AB94-6003F6D4EA54}" type="slidenum">
              <a:rPr lang="en-US" altLang="zh-CN" smtClean="0"/>
              <a:pPr/>
              <a:t>5</a:t>
            </a:fld>
            <a:endParaRPr lang="zh-CN" altLang="zh-CN" smtClean="0"/>
          </a:p>
        </p:txBody>
      </p:sp>
      <p:sp>
        <p:nvSpPr>
          <p:cNvPr id="11" name="TextBox 10"/>
          <p:cNvSpPr txBox="1"/>
          <p:nvPr/>
        </p:nvSpPr>
        <p:spPr>
          <a:xfrm>
            <a:off x="692724" y="5999018"/>
            <a:ext cx="7190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baseline="0" dirty="0" smtClean="0">
                <a:effectLst/>
                <a:latin typeface="+mn-ea"/>
              </a:rPr>
              <a:t>[3] V</a:t>
            </a:r>
            <a:r>
              <a:rPr lang="en-US" altLang="zh-CN" sz="1600" baseline="0" dirty="0">
                <a:effectLst/>
                <a:latin typeface="+mn-ea"/>
              </a:rPr>
              <a:t>. Krishna, Auction theory. Academic press, 2009.</a:t>
            </a:r>
            <a:endParaRPr lang="zh-CN" altLang="en-US" sz="1600" dirty="0">
              <a:effectLst/>
              <a:latin typeface="+mn-ea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7606" y="2879678"/>
            <a:ext cx="6209731" cy="307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15925" y="214313"/>
            <a:ext cx="824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Background</a:t>
            </a:r>
            <a:endParaRPr lang="en-US" altLang="zh-CN" sz="440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512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A Near-Optimal Spectrum Auction in Cognitive Radio Network: A Frequency-Time Perspective</a:t>
            </a:r>
            <a:endParaRPr lang="zh-CN" altLang="zh-CN" smtClean="0"/>
          </a:p>
        </p:txBody>
      </p:sp>
      <p:sp>
        <p:nvSpPr>
          <p:cNvPr id="512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740E9BB-D39B-467E-AB94-6003F6D4EA54}" type="slidenum">
              <a:rPr lang="en-US" altLang="zh-CN" smtClean="0"/>
              <a:pPr/>
              <a:t>6</a:t>
            </a:fld>
            <a:endParaRPr lang="zh-CN" altLang="zh-CN" smtClean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66725" y="1107412"/>
            <a:ext cx="8677275" cy="517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  <a:sym typeface="Arial" pitchFamily="34" charset="0"/>
              </a:rPr>
              <a:t>There are many kinds of auctions:</a:t>
            </a:r>
          </a:p>
          <a:p>
            <a:pPr marL="800100" lvl="1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  <a:sym typeface="Arial" pitchFamily="34" charset="0"/>
              </a:rPr>
              <a:t>First-Price Auctions</a:t>
            </a:r>
          </a:p>
          <a:p>
            <a:pPr marL="800100" lvl="1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  <a:sym typeface="Arial" pitchFamily="34" charset="0"/>
              </a:rPr>
              <a:t>Second-Price Auctions</a:t>
            </a:r>
          </a:p>
          <a:p>
            <a:pPr marL="800100" lvl="1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  <a:sym typeface="Arial" pitchFamily="34" charset="0"/>
              </a:rPr>
              <a:t>English Auctions</a:t>
            </a:r>
          </a:p>
          <a:p>
            <a:pPr marL="800100" lvl="1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  <a:sym typeface="Arial" pitchFamily="34" charset="0"/>
              </a:rPr>
              <a:t>Dutch Auctions</a:t>
            </a:r>
          </a:p>
          <a:p>
            <a:pPr marL="800100" lvl="1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  <a:sym typeface="Arial" pitchFamily="34" charset="0"/>
              </a:rPr>
              <a:t>VCG Auctions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  <a:sym typeface="Arial" pitchFamily="34" charset="0"/>
              </a:rPr>
              <a:t>Here, we consider the auction that the bidders give their bids to the auctioneer, and the auctioneer determines the winners and then charge them.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  <a:sym typeface="Arial" pitchFamily="34" charset="0"/>
              </a:rPr>
              <a:t>But we cannot use this model directly to solve the spectrum allocation problem, considering the unique characteristics of spectrum allocation.</a:t>
            </a:r>
            <a:endParaRPr lang="zh-CN" baseline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endParaRPr lang="zh-CN" baseline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endParaRPr lang="zh-CN" i="1" baseline="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  <a:sym typeface="Arial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None/>
              <a:defRPr/>
            </a:pPr>
            <a:r>
              <a:rPr lang="zh-CN" i="1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  <a:sym typeface="Arial" pitchFamily="34" charset="0"/>
              </a:rPr>
              <a:t>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15925" y="214313"/>
            <a:ext cx="824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Background</a:t>
            </a:r>
            <a:endParaRPr lang="en-US" altLang="zh-CN" sz="440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6726" y="1025525"/>
            <a:ext cx="8363376" cy="412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  <a:sym typeface="Arial" pitchFamily="34" charset="0"/>
              </a:rPr>
              <a:t>So we have to invent a new mechanism based on the current economic auction tools.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  <a:sym typeface="Arial" pitchFamily="34" charset="0"/>
              </a:rPr>
              <a:t>An auction mechanism should achieve some of the following goals:</a:t>
            </a:r>
          </a:p>
          <a:p>
            <a:pPr marL="800100" lvl="1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  <a:sym typeface="Arial" pitchFamily="34" charset="0"/>
              </a:rPr>
              <a:t>Maximize the social welfare </a:t>
            </a:r>
          </a:p>
          <a:p>
            <a:pPr marL="800100" lvl="1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  <a:sym typeface="Arial" pitchFamily="34" charset="0"/>
              </a:rPr>
              <a:t>Maximize the generated revenue.</a:t>
            </a:r>
          </a:p>
          <a:p>
            <a:pPr marL="800100" lvl="1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  <a:sym typeface="Arial" pitchFamily="34" charset="0"/>
              </a:rPr>
              <a:t>Guarantee the truthfulness, in order to make it practical. </a:t>
            </a:r>
          </a:p>
          <a:p>
            <a:pPr marL="800100" lvl="1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  <a:sym typeface="Arial" pitchFamily="34" charset="0"/>
              </a:rPr>
              <a:t>Make the efficiency acceptable.</a:t>
            </a:r>
            <a:endParaRPr lang="zh-CN" baseline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endParaRPr lang="zh-CN" baseline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endParaRPr lang="zh-CN" i="1" baseline="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  <a:sym typeface="Arial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None/>
              <a:defRPr/>
            </a:pPr>
            <a:r>
              <a:rPr lang="zh-CN" i="1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  <a:sym typeface="Arial" pitchFamily="34" charset="0"/>
              </a:rPr>
              <a:t>    </a:t>
            </a:r>
          </a:p>
        </p:txBody>
      </p:sp>
      <p:sp>
        <p:nvSpPr>
          <p:cNvPr id="512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A Near-Optimal Spectrum Auction in Cognitive Radio Network: A Frequency-Time Perspective</a:t>
            </a:r>
            <a:endParaRPr lang="zh-CN" altLang="zh-CN" smtClean="0"/>
          </a:p>
        </p:txBody>
      </p:sp>
      <p:sp>
        <p:nvSpPr>
          <p:cNvPr id="512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740E9BB-D39B-467E-AB94-6003F6D4EA54}" type="slidenum">
              <a:rPr lang="en-US" altLang="zh-CN" smtClean="0"/>
              <a:pPr/>
              <a:t>7</a:t>
            </a:fld>
            <a:endParaRPr lang="zh-CN" altLang="zh-CN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dirty="0" smtClean="0"/>
              <a:t>A Near-Optimal Spectrum Auction in Cognitive Radio Network: A Frequency-Time Perspective</a:t>
            </a:r>
            <a:endParaRPr lang="zh-CN" altLang="zh-CN" dirty="0" smtClean="0"/>
          </a:p>
        </p:txBody>
      </p:sp>
      <p:sp>
        <p:nvSpPr>
          <p:cNvPr id="614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646A540-ECB3-4A83-8B45-DD84F6B60CB2}" type="slidenum">
              <a:rPr lang="en-US" altLang="zh-CN" smtClean="0"/>
              <a:pPr/>
              <a:t>8</a:t>
            </a:fld>
            <a:endParaRPr lang="zh-CN" altLang="zh-CN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5613" y="246063"/>
            <a:ext cx="824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Related Works</a:t>
            </a:r>
            <a:endParaRPr lang="en-US" altLang="zh-CN" sz="440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17527" y="989013"/>
            <a:ext cx="8626473" cy="29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</a:rPr>
              <a:t>Gandhi [4] maximized the generated revenue, but the mechanism is not truthful.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baseline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</a:rPr>
              <a:t>Kasbekar</a:t>
            </a:r>
            <a:r>
              <a:rPr lang="en-US" altLang="zh-CN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</a:rPr>
              <a:t> [5] proposed algorithms to maximize the social welfare while ignored the truthfulness.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  <a:sym typeface="Arial" pitchFamily="34" charset="0"/>
              </a:rPr>
              <a:t>J. </a:t>
            </a:r>
            <a:r>
              <a:rPr lang="en-US" altLang="zh-CN" baseline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  <a:sym typeface="Arial" pitchFamily="34" charset="0"/>
              </a:rPr>
              <a:t>Jia</a:t>
            </a:r>
            <a:r>
              <a:rPr lang="en-US" altLang="zh-CN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  <a:sym typeface="Arial" pitchFamily="34" charset="0"/>
              </a:rPr>
              <a:t> [6] came up with a truthful auction mechanism, but the spectrum utilization is not so high.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  <a:sym typeface="Arial" pitchFamily="34" charset="0"/>
              </a:rPr>
              <a:t>X. Li [7] considered the online auction and figured out the competitive ratio, while the mechanism is semi-truthful.</a:t>
            </a:r>
            <a:endParaRPr lang="zh-CN" baseline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  <a:sym typeface="Arial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endParaRPr lang="zh-CN" baseline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endParaRPr lang="zh-CN" baseline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endParaRPr lang="zh-CN" i="1" baseline="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  <a:sym typeface="Arial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None/>
              <a:defRPr/>
            </a:pPr>
            <a:r>
              <a:rPr lang="zh-CN" i="1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  <a:sym typeface="Arial" pitchFamily="34" charset="0"/>
              </a:rPr>
              <a:t>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974" y="4333288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 baseline="0" dirty="0" smtClean="0">
                <a:effectLst/>
                <a:latin typeface="+mn-ea"/>
              </a:rPr>
              <a:t>[4] </a:t>
            </a:r>
            <a:r>
              <a:rPr lang="en-US" altLang="zh-CN" sz="1400" baseline="0" dirty="0">
                <a:effectLst/>
                <a:latin typeface="+mn-ea"/>
              </a:rPr>
              <a:t>S. Gandhi et al., “A General Framework for Clearing Auction of </a:t>
            </a:r>
            <a:r>
              <a:rPr lang="en-US" altLang="zh-CN" sz="1400" baseline="0" dirty="0" smtClean="0">
                <a:effectLst/>
                <a:latin typeface="+mn-ea"/>
              </a:rPr>
              <a:t>Wireless Spectrum</a:t>
            </a:r>
            <a:r>
              <a:rPr lang="en-US" altLang="zh-CN" sz="1400" baseline="0" dirty="0">
                <a:effectLst/>
                <a:latin typeface="+mn-ea"/>
              </a:rPr>
              <a:t>,” in </a:t>
            </a:r>
            <a:r>
              <a:rPr lang="en-US" altLang="zh-CN" sz="1400" i="1" baseline="0" dirty="0">
                <a:effectLst/>
                <a:latin typeface="+mn-ea"/>
              </a:rPr>
              <a:t>Proc. IEEE </a:t>
            </a:r>
            <a:r>
              <a:rPr lang="en-US" altLang="zh-CN" sz="1400" i="1" baseline="0" dirty="0" err="1">
                <a:effectLst/>
                <a:latin typeface="+mn-ea"/>
              </a:rPr>
              <a:t>DySPAN</a:t>
            </a:r>
            <a:r>
              <a:rPr lang="en-US" altLang="zh-CN" sz="1400" i="1" baseline="0" dirty="0">
                <a:effectLst/>
                <a:latin typeface="+mn-ea"/>
              </a:rPr>
              <a:t>, Dublin, Ireland 2007.</a:t>
            </a:r>
            <a:endParaRPr lang="zh-CN" altLang="en-US" sz="1400" dirty="0">
              <a:effectLst/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8972" y="4835322"/>
            <a:ext cx="84763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400" baseline="0" dirty="0" smtClean="0">
                <a:effectLst/>
                <a:latin typeface="+mn-ea"/>
              </a:rPr>
              <a:t>[5] </a:t>
            </a:r>
            <a:r>
              <a:rPr lang="en-US" altLang="zh-CN" sz="1400" baseline="0" dirty="0" err="1" smtClean="0">
                <a:effectLst/>
                <a:latin typeface="+mn-ea"/>
              </a:rPr>
              <a:t>Kasbekar</a:t>
            </a:r>
            <a:r>
              <a:rPr lang="en-US" altLang="zh-CN" sz="1400" baseline="0" dirty="0">
                <a:effectLst/>
                <a:latin typeface="+mn-ea"/>
              </a:rPr>
              <a:t>, G.S. and </a:t>
            </a:r>
            <a:r>
              <a:rPr lang="en-US" altLang="zh-CN" sz="1400" baseline="0" dirty="0" err="1">
                <a:effectLst/>
                <a:latin typeface="+mn-ea"/>
              </a:rPr>
              <a:t>Sarkar</a:t>
            </a:r>
            <a:r>
              <a:rPr lang="en-US" altLang="zh-CN" sz="1400" baseline="0" dirty="0">
                <a:effectLst/>
                <a:latin typeface="+mn-ea"/>
              </a:rPr>
              <a:t>, S., “Spectrum Auction Framework for </a:t>
            </a:r>
            <a:r>
              <a:rPr lang="en-US" altLang="zh-CN" sz="1400" baseline="0" dirty="0" smtClean="0">
                <a:effectLst/>
                <a:latin typeface="+mn-ea"/>
              </a:rPr>
              <a:t>Access Allocation in Cognitive </a:t>
            </a:r>
            <a:r>
              <a:rPr lang="en-US" altLang="zh-CN" sz="1400" baseline="0" dirty="0">
                <a:effectLst/>
                <a:latin typeface="+mn-ea"/>
              </a:rPr>
              <a:t>Radio Networks,” </a:t>
            </a:r>
            <a:r>
              <a:rPr lang="en-US" altLang="zh-CN" sz="1400" i="1" baseline="0" dirty="0">
                <a:effectLst/>
                <a:latin typeface="+mn-ea"/>
              </a:rPr>
              <a:t>Networking, </a:t>
            </a:r>
            <a:r>
              <a:rPr lang="en-US" altLang="zh-CN" sz="1400" i="1" baseline="0" dirty="0" smtClean="0">
                <a:effectLst/>
                <a:latin typeface="+mn-ea"/>
              </a:rPr>
              <a:t>IEEE/ACM Transactions </a:t>
            </a:r>
            <a:r>
              <a:rPr lang="en-US" altLang="zh-CN" sz="1400" i="1" baseline="0" dirty="0">
                <a:effectLst/>
                <a:latin typeface="+mn-ea"/>
              </a:rPr>
              <a:t>on, vol. 18, no. 6, pp. 1841 - 1854, 2010.</a:t>
            </a:r>
            <a:endParaRPr lang="zh-CN" altLang="en-US" sz="1400" dirty="0">
              <a:effectLst/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8973" y="5345099"/>
            <a:ext cx="85779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400" baseline="0" dirty="0" smtClean="0">
                <a:effectLst/>
                <a:latin typeface="+mn-ea"/>
              </a:rPr>
              <a:t>[6] J</a:t>
            </a:r>
            <a:r>
              <a:rPr lang="en-US" altLang="zh-CN" sz="1400" baseline="0" dirty="0">
                <a:effectLst/>
                <a:latin typeface="+mn-ea"/>
              </a:rPr>
              <a:t>. </a:t>
            </a:r>
            <a:r>
              <a:rPr lang="en-US" altLang="zh-CN" sz="1400" baseline="0" dirty="0" err="1">
                <a:effectLst/>
                <a:latin typeface="+mn-ea"/>
              </a:rPr>
              <a:t>Jia</a:t>
            </a:r>
            <a:r>
              <a:rPr lang="en-US" altLang="zh-CN" sz="1400" baseline="0" dirty="0">
                <a:effectLst/>
                <a:latin typeface="+mn-ea"/>
              </a:rPr>
              <a:t> et al., “Revenue Generation for Truthful Spectrum Auction </a:t>
            </a:r>
            <a:r>
              <a:rPr lang="en-US" altLang="zh-CN" sz="1400" baseline="0" dirty="0" smtClean="0">
                <a:effectLst/>
                <a:latin typeface="+mn-ea"/>
              </a:rPr>
              <a:t>in Dynamic Spectrum Access</a:t>
            </a:r>
            <a:r>
              <a:rPr lang="en-US" altLang="zh-CN" sz="1400" baseline="0" dirty="0">
                <a:effectLst/>
                <a:latin typeface="+mn-ea"/>
              </a:rPr>
              <a:t>,” in </a:t>
            </a:r>
            <a:r>
              <a:rPr lang="en-US" altLang="zh-CN" sz="1400" i="1" baseline="0" dirty="0" err="1">
                <a:effectLst/>
                <a:latin typeface="+mn-ea"/>
              </a:rPr>
              <a:t>MobiHoc</a:t>
            </a:r>
            <a:r>
              <a:rPr lang="en-US" altLang="zh-CN" sz="1400" i="1" baseline="0" dirty="0">
                <a:effectLst/>
                <a:latin typeface="+mn-ea"/>
              </a:rPr>
              <a:t>, 2009.</a:t>
            </a:r>
            <a:endParaRPr lang="zh-CN" altLang="en-US" sz="1400" dirty="0">
              <a:effectLst/>
              <a:latin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0847" y="5849579"/>
            <a:ext cx="8673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400" baseline="0" dirty="0" smtClean="0">
                <a:effectLst/>
                <a:latin typeface="+mn-ea"/>
              </a:rPr>
              <a:t>[7] P</a:t>
            </a:r>
            <a:r>
              <a:rPr lang="en-US" altLang="zh-CN" sz="1400" baseline="0" dirty="0">
                <a:effectLst/>
                <a:latin typeface="+mn-ea"/>
              </a:rPr>
              <a:t>. </a:t>
            </a:r>
            <a:r>
              <a:rPr lang="en-US" altLang="zh-CN" sz="1400" baseline="0" dirty="0" err="1">
                <a:effectLst/>
                <a:latin typeface="+mn-ea"/>
              </a:rPr>
              <a:t>Xu</a:t>
            </a:r>
            <a:r>
              <a:rPr lang="en-US" altLang="zh-CN" sz="1400" baseline="0" dirty="0">
                <a:effectLst/>
                <a:latin typeface="+mn-ea"/>
              </a:rPr>
              <a:t> and X. Li, “TOFU: Semi-truthful Online Frequency </a:t>
            </a:r>
            <a:r>
              <a:rPr lang="en-US" altLang="zh-CN" sz="1400" baseline="0" dirty="0" smtClean="0">
                <a:effectLst/>
                <a:latin typeface="+mn-ea"/>
              </a:rPr>
              <a:t>Allocation Mechanism </a:t>
            </a:r>
            <a:r>
              <a:rPr lang="en-US" altLang="zh-CN" sz="1400" baseline="0" dirty="0">
                <a:effectLst/>
                <a:latin typeface="+mn-ea"/>
              </a:rPr>
              <a:t>for Wireless Networks,” </a:t>
            </a:r>
            <a:r>
              <a:rPr lang="en-US" altLang="zh-CN" sz="1400" i="1" baseline="0" dirty="0">
                <a:effectLst/>
                <a:latin typeface="+mn-ea"/>
              </a:rPr>
              <a:t>IEEE/ACM Transactions on </a:t>
            </a:r>
            <a:r>
              <a:rPr lang="en-US" altLang="zh-CN" sz="1400" i="1" baseline="0" dirty="0" smtClean="0">
                <a:effectLst/>
                <a:latin typeface="+mn-ea"/>
              </a:rPr>
              <a:t>Networking, </a:t>
            </a:r>
            <a:r>
              <a:rPr lang="en-US" altLang="zh-CN" sz="1400" baseline="0" dirty="0" smtClean="0">
                <a:effectLst/>
                <a:latin typeface="+mn-ea"/>
              </a:rPr>
              <a:t>vol</a:t>
            </a:r>
            <a:r>
              <a:rPr lang="en-US" altLang="zh-CN" sz="1400" baseline="0" dirty="0">
                <a:effectLst/>
                <a:latin typeface="+mn-ea"/>
              </a:rPr>
              <a:t>. 19, no. 2, pp.433C446, </a:t>
            </a:r>
            <a:r>
              <a:rPr lang="en-US" altLang="zh-CN" sz="1400" baseline="0" dirty="0" err="1">
                <a:effectLst/>
                <a:latin typeface="+mn-ea"/>
              </a:rPr>
              <a:t>Apirl</a:t>
            </a:r>
            <a:r>
              <a:rPr lang="en-US" altLang="zh-CN" sz="1400" baseline="0" dirty="0">
                <a:effectLst/>
                <a:latin typeface="+mn-ea"/>
              </a:rPr>
              <a:t> 2011.</a:t>
            </a:r>
            <a:endParaRPr lang="zh-CN" altLang="en-US" sz="1400" dirty="0">
              <a:effectLst/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dirty="0" smtClean="0"/>
              <a:t>A Near-Optimal Spectrum Auction in Cognitive Radio Network: A Frequency-Time Perspective</a:t>
            </a:r>
            <a:endParaRPr lang="zh-CN" altLang="zh-CN" dirty="0" smtClean="0"/>
          </a:p>
        </p:txBody>
      </p:sp>
      <p:sp>
        <p:nvSpPr>
          <p:cNvPr id="614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646A540-ECB3-4A83-8B45-DD84F6B60CB2}" type="slidenum">
              <a:rPr lang="en-US" altLang="zh-CN" smtClean="0"/>
              <a:pPr/>
              <a:t>9</a:t>
            </a:fld>
            <a:endParaRPr lang="zh-CN" altLang="zh-CN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5613" y="246063"/>
            <a:ext cx="824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Related Works</a:t>
            </a:r>
            <a:endParaRPr lang="en-US" altLang="zh-CN" sz="4400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17527" y="989014"/>
            <a:ext cx="8626473" cy="77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altLang="zh-CN" baseline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</a:rPr>
              <a:t>DongMo</a:t>
            </a:r>
            <a:r>
              <a:rPr lang="en-US" altLang="zh-CN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</a:rPr>
              <a:t> [8] views the idle spectrum from a frequency-time perspective, and allocate the frequency-time slot to the users.</a:t>
            </a:r>
            <a:endParaRPr lang="zh-CN" baseline="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endParaRPr lang="zh-CN" baseline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q"/>
              <a:defRPr/>
            </a:pPr>
            <a:endParaRPr lang="zh-CN" i="1" baseline="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  <a:sym typeface="Arial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None/>
              <a:defRPr/>
            </a:pPr>
            <a:r>
              <a:rPr lang="zh-CN" i="1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  <a:sym typeface="Arial" pitchFamily="34" charset="0"/>
              </a:rPr>
              <a:t>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974" y="5861864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 baseline="0" dirty="0" smtClean="0">
                <a:effectLst/>
                <a:latin typeface="+mn-ea"/>
              </a:rPr>
              <a:t>[</a:t>
            </a:r>
            <a:r>
              <a:rPr lang="en-US" altLang="zh-CN" sz="1400" baseline="0" dirty="0" smtClean="0">
                <a:effectLst/>
                <a:latin typeface="+mn-ea"/>
              </a:rPr>
              <a:t>4] </a:t>
            </a:r>
            <a:r>
              <a:rPr lang="en-US" altLang="zh-CN" sz="1400" baseline="0" dirty="0" err="1" smtClean="0">
                <a:effectLst/>
                <a:latin typeface="+mn-ea"/>
              </a:rPr>
              <a:t>DongMo</a:t>
            </a:r>
            <a:r>
              <a:rPr lang="en-US" altLang="zh-CN" sz="1400" i="1" baseline="0" dirty="0" smtClean="0">
                <a:effectLst/>
                <a:latin typeface="+mn-ea"/>
              </a:rPr>
              <a:t>. “</a:t>
            </a:r>
            <a:r>
              <a:rPr lang="en-US" altLang="zh-CN" sz="1400" baseline="0" dirty="0" smtClean="0">
                <a:effectLst/>
              </a:rPr>
              <a:t>Combinatorial </a:t>
            </a:r>
            <a:r>
              <a:rPr lang="en-US" altLang="zh-CN" sz="1400" baseline="0" dirty="0" smtClean="0">
                <a:effectLst/>
              </a:rPr>
              <a:t>Auction with </a:t>
            </a:r>
            <a:r>
              <a:rPr lang="en-US" altLang="zh-CN" sz="1400" baseline="0" dirty="0" smtClean="0">
                <a:effectLst/>
              </a:rPr>
              <a:t>Time-Frequency </a:t>
            </a:r>
            <a:r>
              <a:rPr lang="en-US" altLang="zh-CN" sz="1400" baseline="0" dirty="0" smtClean="0">
                <a:effectLst/>
              </a:rPr>
              <a:t>Flexibility in Cognitive Radio </a:t>
            </a:r>
            <a:r>
              <a:rPr lang="en-US" altLang="zh-CN" sz="1400" baseline="0" dirty="0" smtClean="0">
                <a:effectLst/>
              </a:rPr>
              <a:t>Networks.” INFOCOM 2012. </a:t>
            </a:r>
            <a:endParaRPr lang="zh-CN" altLang="en-US" sz="1400" dirty="0">
              <a:effectLst/>
              <a:latin typeface="+mn-ea"/>
            </a:endParaRPr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939" y="1023013"/>
            <a:ext cx="30384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572001" y="2806441"/>
            <a:ext cx="4121624" cy="136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en-US" altLang="zh-CN" sz="8000" baseline="0" dirty="0" smtClean="0">
                <a:solidFill>
                  <a:schemeClr val="tx2"/>
                </a:solidFill>
                <a:effectLst/>
                <a:latin typeface="SimSun-ExtB" pitchFamily="49" charset="-122"/>
                <a:ea typeface="SimSun-ExtB" pitchFamily="49" charset="-122"/>
                <a:sym typeface="Arial" pitchFamily="34" charset="0"/>
              </a:rPr>
              <a:t>channel</a:t>
            </a:r>
            <a:endParaRPr lang="zh-CN" sz="8000" baseline="0" dirty="0">
              <a:solidFill>
                <a:schemeClr val="tx2"/>
              </a:solidFill>
              <a:effectLst/>
              <a:latin typeface="SimSun-ExtB" pitchFamily="49" charset="-122"/>
              <a:ea typeface="SimSun-ExtB" pitchFamily="49" charset="-122"/>
              <a:sym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1581" y="997992"/>
            <a:ext cx="11348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676" y="959323"/>
            <a:ext cx="11348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7497" y="959324"/>
            <a:ext cx="11348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592" y="920655"/>
            <a:ext cx="11348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0509" y="1190625"/>
            <a:ext cx="527784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直接箭头连接符 19"/>
          <p:cNvCxnSpPr/>
          <p:nvPr/>
        </p:nvCxnSpPr>
        <p:spPr bwMode="auto">
          <a:xfrm flipH="1" flipV="1">
            <a:off x="5158853" y="2169994"/>
            <a:ext cx="3098042" cy="532262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直接箭头连接符 22"/>
          <p:cNvCxnSpPr/>
          <p:nvPr/>
        </p:nvCxnSpPr>
        <p:spPr bwMode="auto">
          <a:xfrm flipH="1">
            <a:off x="5158862" y="2704531"/>
            <a:ext cx="3100317" cy="1703696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直接箭头连接符 25"/>
          <p:cNvCxnSpPr/>
          <p:nvPr/>
        </p:nvCxnSpPr>
        <p:spPr bwMode="auto">
          <a:xfrm flipV="1">
            <a:off x="750627" y="1992574"/>
            <a:ext cx="3753142" cy="614148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直接箭头连接符 29"/>
          <p:cNvCxnSpPr/>
          <p:nvPr/>
        </p:nvCxnSpPr>
        <p:spPr bwMode="auto">
          <a:xfrm>
            <a:off x="736979" y="2647666"/>
            <a:ext cx="3179928" cy="409433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直接箭头连接符 33"/>
          <p:cNvCxnSpPr/>
          <p:nvPr/>
        </p:nvCxnSpPr>
        <p:spPr bwMode="auto">
          <a:xfrm>
            <a:off x="723331" y="2647666"/>
            <a:ext cx="3316406" cy="2115403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8338781" y="1719617"/>
            <a:ext cx="7506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effectLst/>
                <a:latin typeface="华文新魏" pitchFamily="2" charset="-122"/>
                <a:ea typeface="华文新魏" pitchFamily="2" charset="-122"/>
              </a:rPr>
              <a:t>U</a:t>
            </a:r>
          </a:p>
          <a:p>
            <a:r>
              <a:rPr lang="en-US" altLang="zh-CN" sz="6000" dirty="0" smtClean="0">
                <a:effectLst/>
                <a:latin typeface="华文新魏" pitchFamily="2" charset="-122"/>
                <a:ea typeface="华文新魏" pitchFamily="2" charset="-122"/>
              </a:rPr>
              <a:t>S</a:t>
            </a:r>
          </a:p>
          <a:p>
            <a:r>
              <a:rPr lang="en-US" altLang="zh-CN" sz="6000" dirty="0" smtClean="0">
                <a:effectLst/>
                <a:latin typeface="华文新魏" pitchFamily="2" charset="-122"/>
                <a:ea typeface="华文新魏" pitchFamily="2" charset="-122"/>
              </a:rPr>
              <a:t>R</a:t>
            </a:r>
          </a:p>
          <a:p>
            <a:r>
              <a:rPr lang="en-US" altLang="zh-CN" sz="6000" dirty="0" smtClean="0">
                <a:effectLst/>
                <a:latin typeface="华文新魏" pitchFamily="2" charset="-122"/>
                <a:ea typeface="华文新魏" pitchFamily="2" charset="-122"/>
              </a:rPr>
              <a:t>1</a:t>
            </a:r>
            <a:endParaRPr lang="zh-CN" altLang="en-US" sz="6000" dirty="0">
              <a:effectLst/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1762835"/>
            <a:ext cx="7506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effectLst/>
                <a:latin typeface="华文新魏" pitchFamily="2" charset="-122"/>
                <a:ea typeface="华文新魏" pitchFamily="2" charset="-122"/>
              </a:rPr>
              <a:t>U</a:t>
            </a:r>
          </a:p>
          <a:p>
            <a:r>
              <a:rPr lang="en-US" altLang="zh-CN" sz="6000" dirty="0" smtClean="0">
                <a:effectLst/>
                <a:latin typeface="华文新魏" pitchFamily="2" charset="-122"/>
                <a:ea typeface="华文新魏" pitchFamily="2" charset="-122"/>
              </a:rPr>
              <a:t>S</a:t>
            </a:r>
          </a:p>
          <a:p>
            <a:r>
              <a:rPr lang="en-US" altLang="zh-CN" sz="6000" dirty="0" smtClean="0">
                <a:effectLst/>
                <a:latin typeface="华文新魏" pitchFamily="2" charset="-122"/>
                <a:ea typeface="华文新魏" pitchFamily="2" charset="-122"/>
              </a:rPr>
              <a:t>R</a:t>
            </a:r>
          </a:p>
          <a:p>
            <a:r>
              <a:rPr lang="en-US" altLang="zh-CN" sz="6000" dirty="0" smtClean="0">
                <a:effectLst/>
                <a:latin typeface="华文新魏" pitchFamily="2" charset="-122"/>
                <a:ea typeface="华文新魏" pitchFamily="2" charset="-122"/>
              </a:rPr>
              <a:t>2</a:t>
            </a:r>
            <a:endParaRPr lang="zh-CN" altLang="en-US" sz="6000" dirty="0">
              <a:effectLst/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42750" y="2088107"/>
            <a:ext cx="10508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solidFill>
                  <a:srgbClr val="0070C0"/>
                </a:solidFill>
              </a:rPr>
              <a:t>2</a:t>
            </a:r>
          </a:p>
          <a:p>
            <a:endParaRPr lang="zh-CN" altLang="en-US" sz="96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9000" y="2158620"/>
            <a:ext cx="10508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solidFill>
                  <a:srgbClr val="0070C0"/>
                </a:solidFill>
              </a:rPr>
              <a:t>3</a:t>
            </a:r>
          </a:p>
          <a:p>
            <a:endParaRPr lang="en-US" altLang="zh-CN" sz="9600" dirty="0" smtClean="0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66782" y="4312692"/>
            <a:ext cx="53772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aseline="0" dirty="0" smtClean="0">
                <a:solidFill>
                  <a:srgbClr val="002060"/>
                </a:solidFill>
                <a:effectLst/>
              </a:rPr>
              <a:t>Combinatorial Auction</a:t>
            </a:r>
            <a:endParaRPr lang="zh-CN" altLang="en-US" sz="6000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19182" y="4465092"/>
            <a:ext cx="53772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aseline="0" dirty="0" smtClean="0">
                <a:solidFill>
                  <a:srgbClr val="002060"/>
                </a:solidFill>
                <a:effectLst/>
              </a:rPr>
              <a:t>Knapsack Problem</a:t>
            </a:r>
            <a:endParaRPr lang="zh-CN" altLang="en-US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37" grpId="0"/>
      <p:bldP spid="38" grpId="0"/>
      <p:bldP spid="39" grpId="0"/>
      <p:bldP spid="40" grpId="0"/>
      <p:bldP spid="41" grpId="0"/>
      <p:bldP spid="41" grpId="1"/>
      <p:bldP spid="42" grpId="0"/>
    </p:bldLst>
  </p:timing>
</p:sld>
</file>

<file path=ppt/theme/theme1.xml><?xml version="1.0" encoding="utf-8"?>
<a:theme xmlns:a="http://schemas.openxmlformats.org/drawingml/2006/main" name="NCSU-CS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CC"/>
      </a:accent1>
      <a:accent2>
        <a:srgbClr val="6666FF"/>
      </a:accent2>
      <a:accent3>
        <a:srgbClr val="FFFFFF"/>
      </a:accent3>
      <a:accent4>
        <a:srgbClr val="000000"/>
      </a:accent4>
      <a:accent5>
        <a:srgbClr val="AAE2E2"/>
      </a:accent5>
      <a:accent6>
        <a:srgbClr val="5C5CE7"/>
      </a:accent6>
      <a:hlink>
        <a:srgbClr val="FF3300"/>
      </a:hlink>
      <a:folHlink>
        <a:srgbClr val="CC3300"/>
      </a:folHlink>
    </a:clrScheme>
    <a:fontScheme name="NCSU-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NCSU-CS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SU-CS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SU-CS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SU-CS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CC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CSU-CS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CC"/>
      </a:accent1>
      <a:accent2>
        <a:srgbClr val="6666FF"/>
      </a:accent2>
      <a:accent3>
        <a:srgbClr val="FFFFFF"/>
      </a:accent3>
      <a:accent4>
        <a:srgbClr val="000000"/>
      </a:accent4>
      <a:accent5>
        <a:srgbClr val="AAE2E2"/>
      </a:accent5>
      <a:accent6>
        <a:srgbClr val="5C5CE7"/>
      </a:accent6>
      <a:hlink>
        <a:srgbClr val="FF3300"/>
      </a:hlink>
      <a:folHlink>
        <a:srgbClr val="CC3300"/>
      </a:folHlink>
    </a:clrScheme>
    <a:fontScheme name="1_NCSU-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1_NCSU-CS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CSU-CS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CSU-CS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CSU-CS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CC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NCSU-CS</Template>
  <TotalTime>2990</TotalTime>
  <Pages>0</Pages>
  <Words>1511</Words>
  <Characters>0</Characters>
  <Application>Microsoft Office PowerPoint</Application>
  <DocSecurity>0</DocSecurity>
  <PresentationFormat>全屏显示(4:3)</PresentationFormat>
  <Lines>0</Lines>
  <Paragraphs>276</Paragraphs>
  <Slides>27</Slides>
  <Notes>5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0" baseType="lpstr">
      <vt:lpstr>NCSU-CS</vt:lpstr>
      <vt:lpstr>1_NCSU-CS</vt:lpstr>
      <vt:lpstr>Equation</vt:lpstr>
      <vt:lpstr>Near-Optimal Spectrum Allocation  for Cognitive Radios:  A Frequency-Time Auction Perspective</vt:lpstr>
      <vt:lpstr>Outline</vt:lpstr>
      <vt:lpstr>Outline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Outline</vt:lpstr>
      <vt:lpstr>幻灯片 12</vt:lpstr>
      <vt:lpstr>幻灯片 13</vt:lpstr>
      <vt:lpstr>幻灯片 14</vt:lpstr>
      <vt:lpstr>幻灯片 15</vt:lpstr>
      <vt:lpstr>幻灯片 16</vt:lpstr>
      <vt:lpstr>幻灯片 17</vt:lpstr>
      <vt:lpstr>Outline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</vt:vector>
  </TitlesOfParts>
  <Company>NCSU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INFOCOM2010</dc:title>
  <dc:creator>Xinbing Wang</dc:creator>
  <cp:lastModifiedBy>maiamibangqiu</cp:lastModifiedBy>
  <cp:revision>1042</cp:revision>
  <cp:lastPrinted>2009-04-22T19:24:48Z</cp:lastPrinted>
  <dcterms:created xsi:type="dcterms:W3CDTF">2005-04-16T16:23:33Z</dcterms:created>
  <dcterms:modified xsi:type="dcterms:W3CDTF">2012-05-22T04:35:57Z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2052-6.5.0.1966</vt:lpwstr>
  </property>
</Properties>
</file>