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6.xml" ContentType="application/vnd.openxmlformats-officedocument.themeOverride+xml"/>
  <Override PartName="/ppt/notesSlides/notesSlide8.xml" ContentType="application/vnd.openxmlformats-officedocument.presentationml.notesSlide+xml"/>
  <Override PartName="/ppt/theme/themeOverride7.xml" ContentType="application/vnd.openxmlformats-officedocument.themeOverride+xml"/>
  <Override PartName="/ppt/notesSlides/notesSlide9.xml" ContentType="application/vnd.openxmlformats-officedocument.presentationml.notesSlide+xml"/>
  <Override PartName="/ppt/theme/themeOverride8.xml" ContentType="application/vnd.openxmlformats-officedocument.themeOverride+xml"/>
  <Override PartName="/ppt/notesSlides/notesSlide10.xml" ContentType="application/vnd.openxmlformats-officedocument.presentationml.notesSlide+xml"/>
  <Override PartName="/ppt/theme/themeOverride9.xml" ContentType="application/vnd.openxmlformats-officedocument.themeOverride+xml"/>
  <Override PartName="/ppt/notesSlides/notesSlide11.xml" ContentType="application/vnd.openxmlformats-officedocument.presentationml.notesSlide+xml"/>
  <Override PartName="/ppt/theme/themeOverride10.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11.xml" ContentType="application/vnd.openxmlformats-officedocument.themeOverride+xml"/>
  <Override PartName="/ppt/notesSlides/notesSlide14.xml" ContentType="application/vnd.openxmlformats-officedocument.presentationml.notesSlide+xml"/>
  <Override PartName="/ppt/theme/themeOverride12.xml" ContentType="application/vnd.openxmlformats-officedocument.themeOverride+xml"/>
  <Override PartName="/ppt/notesSlides/notesSlide15.xml" ContentType="application/vnd.openxmlformats-officedocument.presentationml.notesSlide+xml"/>
  <Override PartName="/ppt/theme/themeOverride13.xml" ContentType="application/vnd.openxmlformats-officedocument.themeOverride+xml"/>
  <Override PartName="/ppt/notesSlides/notesSlide16.xml" ContentType="application/vnd.openxmlformats-officedocument.presentationml.notesSlide+xml"/>
  <Override PartName="/ppt/theme/themeOverride14.xml" ContentType="application/vnd.openxmlformats-officedocument.themeOverride+xml"/>
  <Override PartName="/ppt/notesSlides/notesSlide17.xml" ContentType="application/vnd.openxmlformats-officedocument.presentationml.notesSlide+xml"/>
  <Override PartName="/ppt/theme/themeOverride15.xml" ContentType="application/vnd.openxmlformats-officedocument.themeOverride+xml"/>
  <Override PartName="/ppt/notesSlides/notesSlide18.xml" ContentType="application/vnd.openxmlformats-officedocument.presentationml.notesSlide+xml"/>
  <Override PartName="/ppt/theme/themeOverride16.xml" ContentType="application/vnd.openxmlformats-officedocument.themeOverride+xml"/>
  <Override PartName="/ppt/notesSlides/notesSlide19.xml" ContentType="application/vnd.openxmlformats-officedocument.presentationml.notesSlide+xml"/>
  <Override PartName="/ppt/theme/themeOverride1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346" r:id="rId3"/>
    <p:sldId id="259" r:id="rId4"/>
    <p:sldId id="344" r:id="rId5"/>
    <p:sldId id="352" r:id="rId6"/>
    <p:sldId id="303" r:id="rId7"/>
    <p:sldId id="316" r:id="rId8"/>
    <p:sldId id="353" r:id="rId9"/>
    <p:sldId id="351" r:id="rId10"/>
    <p:sldId id="318" r:id="rId11"/>
    <p:sldId id="356" r:id="rId12"/>
    <p:sldId id="357" r:id="rId13"/>
    <p:sldId id="358" r:id="rId14"/>
    <p:sldId id="359" r:id="rId15"/>
    <p:sldId id="354" r:id="rId16"/>
    <p:sldId id="360" r:id="rId17"/>
    <p:sldId id="361" r:id="rId18"/>
    <p:sldId id="362" r:id="rId19"/>
    <p:sldId id="363" r:id="rId20"/>
    <p:sldId id="364" r:id="rId21"/>
    <p:sldId id="365" r:id="rId22"/>
    <p:sldId id="326" r:id="rId23"/>
    <p:sldId id="343"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712" autoAdjust="0"/>
  </p:normalViewPr>
  <p:slideViewPr>
    <p:cSldViewPr>
      <p:cViewPr varScale="1">
        <p:scale>
          <a:sx n="47" d="100"/>
          <a:sy n="47" d="100"/>
        </p:scale>
        <p:origin x="-203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2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5.wmf"/><Relationship Id="rId1" Type="http://schemas.openxmlformats.org/officeDocument/2006/relationships/image" Target="../media/image24.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21.wmf"/><Relationship Id="rId1" Type="http://schemas.openxmlformats.org/officeDocument/2006/relationships/image" Target="../media/image2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050B85-7D4F-4CE2-AF65-EF411F37E1AD}" type="datetimeFigureOut">
              <a:rPr lang="en-US" smtClean="0"/>
              <a:t>5/22/2012</a:t>
            </a:fld>
            <a:endParaRPr 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69C33E-F071-4425-ABE9-B500A711CAF1}" type="slidenum">
              <a:rPr lang="en-US" smtClean="0"/>
              <a:t>‹#›</a:t>
            </a:fld>
            <a:endParaRPr lang="en-US"/>
          </a:p>
        </p:txBody>
      </p:sp>
    </p:spTree>
    <p:extLst>
      <p:ext uri="{BB962C8B-B14F-4D97-AF65-F5344CB8AC3E}">
        <p14:creationId xmlns:p14="http://schemas.microsoft.com/office/powerpoint/2010/main" val="451871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hemeOverride" Target="../theme/themeOverride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hemeOverride" Target="../theme/themeOverride9.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hemeOverride" Target="../theme/themeOverride10.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hemeOverride" Target="../theme/themeOverride11.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hemeOverride" Target="../theme/themeOverride12.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hemeOverride" Target="../theme/themeOverride13.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hemeOverride" Target="../theme/themeOverride14.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hemeOverride" Target="../theme/themeOverride15.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hemeOverride" Target="../theme/themeOverride16.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hemeOverride" Target="../theme/themeOverride17.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hemeOverride" Target="../theme/themeOverride2.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hemeOverride" Target="../theme/themeOverride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hemeOverride" Target="../theme/themeOverride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hemeOverride" Target="../theme/themeOverride5.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hemeOverride" Target="../theme/themeOverride6.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hemeOverride" Target="../theme/themeOverride7.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hemeOverride" Target="../theme/themeOverr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p:sp>
      <p:sp>
        <p:nvSpPr>
          <p:cNvPr id="9216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Unlike previous analysis, we mainly discuss the random scenario capacity from the perspective of</a:t>
            </a:r>
          </a:p>
          <a:p>
            <a:r>
              <a:rPr lang="en-US" sz="1200" b="0" i="0" u="none" strike="noStrike" kern="1200" baseline="0" dirty="0" smtClean="0">
                <a:solidFill>
                  <a:schemeClr val="tx1"/>
                </a:solidFill>
                <a:latin typeface="+mn-lt"/>
                <a:ea typeface="+mn-ea"/>
                <a:cs typeface="+mn-cs"/>
              </a:rPr>
              <a:t>destination nodes.</a:t>
            </a:r>
          </a:p>
          <a:p>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Similarly according to the various circumstances of </a:t>
            </a:r>
            <a:r>
              <a:rPr lang="en-US" sz="1200" b="0" i="1" u="none" strike="noStrike" kern="1200" baseline="0" dirty="0" err="1" smtClean="0">
                <a:solidFill>
                  <a:schemeClr val="tx1"/>
                </a:solidFill>
                <a:latin typeface="+mn-lt"/>
                <a:ea typeface="+mn-ea"/>
                <a:cs typeface="+mn-cs"/>
              </a:rPr>
              <a:t>s</a:t>
            </a:r>
            <a:r>
              <a:rPr lang="en-US" sz="1200" b="0" i="0" u="none" strike="noStrike" kern="1200" baseline="0" dirty="0" err="1" smtClean="0">
                <a:solidFill>
                  <a:schemeClr val="tx1"/>
                </a:solidFill>
                <a:latin typeface="+mn-lt"/>
                <a:ea typeface="+mn-ea"/>
                <a:cs typeface="+mn-cs"/>
              </a:rPr>
              <a:t>+</a:t>
            </a:r>
            <a:r>
              <a:rPr lang="en-US" sz="1200" b="0" i="1" u="none" strike="noStrike" kern="1200" baseline="0" dirty="0" err="1" smtClean="0">
                <a:solidFill>
                  <a:schemeClr val="tx1"/>
                </a:solidFill>
                <a:latin typeface="+mn-lt"/>
                <a:ea typeface="+mn-ea"/>
                <a:cs typeface="+mn-cs"/>
              </a:rPr>
              <a:t>d</a:t>
            </a:r>
            <a:r>
              <a:rPr lang="en-US" sz="1200" b="0" i="0" u="none" strike="noStrike" kern="1200" baseline="0" dirty="0" smtClean="0">
                <a:solidFill>
                  <a:schemeClr val="tx1"/>
                </a:solidFill>
                <a:latin typeface="+mn-lt"/>
                <a:ea typeface="+mn-ea"/>
                <a:cs typeface="+mn-cs"/>
              </a:rPr>
              <a:t>, we will employ</a:t>
            </a:r>
          </a:p>
          <a:p>
            <a:r>
              <a:rPr lang="en-US" sz="1200" b="0" i="0" u="none" strike="noStrike" kern="1200" baseline="0" dirty="0" smtClean="0">
                <a:solidFill>
                  <a:schemeClr val="tx1"/>
                </a:solidFill>
                <a:latin typeface="+mn-lt"/>
                <a:ea typeface="+mn-ea"/>
                <a:cs typeface="+mn-cs"/>
              </a:rPr>
              <a:t>different approaches to investigate the network capacity.</a:t>
            </a:r>
            <a:endParaRPr lang="en-US" dirty="0"/>
          </a:p>
        </p:txBody>
      </p:sp>
      <p:sp>
        <p:nvSpPr>
          <p:cNvPr id="4" name="灯片编号占位符 3"/>
          <p:cNvSpPr>
            <a:spLocks noGrp="1"/>
          </p:cNvSpPr>
          <p:nvPr>
            <p:ph type="sldNum" sz="quarter" idx="10"/>
          </p:nvPr>
        </p:nvSpPr>
        <p:spPr/>
        <p:txBody>
          <a:bodyPr/>
          <a:lstStyle/>
          <a:p>
            <a:fld id="{B369C33E-F071-4425-ABE9-B500A711CAF1}" type="slidenum">
              <a:rPr lang="en-US" smtClean="0"/>
              <a:t>16</a:t>
            </a:fld>
            <a:endParaRPr lang="en-US"/>
          </a:p>
        </p:txBody>
      </p:sp>
    </p:spTree>
    <p:extLst>
      <p:ext uri="{BB962C8B-B14F-4D97-AF65-F5344CB8AC3E}">
        <p14:creationId xmlns:p14="http://schemas.microsoft.com/office/powerpoint/2010/main" val="8067404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1" u="none" strike="noStrike" kern="1200" baseline="0" dirty="0" smtClean="0">
                <a:solidFill>
                  <a:schemeClr val="tx1"/>
                </a:solidFill>
                <a:latin typeface="+mn-lt"/>
                <a:ea typeface="+mn-ea"/>
                <a:cs typeface="+mn-cs"/>
              </a:rPr>
              <a:t>The number of times when any node is appointed as a destination node under random distribution scenario is also at</a:t>
            </a:r>
          </a:p>
          <a:p>
            <a:r>
              <a:rPr lang="en-US" sz="1200" b="0" i="1" u="none" strike="noStrike" kern="1200" baseline="0" dirty="0" smtClean="0">
                <a:solidFill>
                  <a:schemeClr val="tx1"/>
                </a:solidFill>
                <a:latin typeface="+mn-lt"/>
                <a:ea typeface="+mn-ea"/>
                <a:cs typeface="+mn-cs"/>
              </a:rPr>
              <a:t>most constant</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1" u="none" strike="noStrike" kern="1200" baseline="0" dirty="0" smtClean="0">
                <a:solidFill>
                  <a:schemeClr val="tx1"/>
                </a:solidFill>
                <a:latin typeface="+mn-lt"/>
                <a:ea typeface="+mn-ea"/>
                <a:cs typeface="+mn-cs"/>
              </a:rPr>
              <a:t>The number of times when any node is appointed as a destination node under random distribution scenario is at most</a:t>
            </a:r>
          </a:p>
          <a:p>
            <a:r>
              <a:rPr lang="en-US" sz="1200" b="0" i="0" u="none" strike="noStrike" kern="1200" baseline="0" dirty="0" smtClean="0">
                <a:solidFill>
                  <a:schemeClr val="tx1"/>
                </a:solidFill>
                <a:latin typeface="+mn-lt"/>
                <a:ea typeface="+mn-ea"/>
                <a:cs typeface="+mn-cs"/>
              </a:rPr>
              <a:t>2</a:t>
            </a:r>
            <a:r>
              <a:rPr lang="en-US" sz="1200" b="0" i="1" u="none" strike="noStrike" kern="1200" baseline="0" dirty="0" smtClean="0">
                <a:solidFill>
                  <a:schemeClr val="tx1"/>
                </a:solidFill>
                <a:latin typeface="+mn-lt"/>
                <a:ea typeface="+mn-ea"/>
                <a:cs typeface="+mn-cs"/>
              </a:rPr>
              <a:t>ns</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d−</a:t>
            </a:r>
            <a:r>
              <a:rPr lang="en-US" sz="1200" b="0" i="0" u="none" strike="noStrike" kern="1200" baseline="0" dirty="0" smtClean="0">
                <a:solidFill>
                  <a:schemeClr val="tx1"/>
                </a:solidFill>
                <a:latin typeface="+mn-lt"/>
                <a:ea typeface="+mn-ea"/>
                <a:cs typeface="+mn-cs"/>
              </a:rPr>
              <a:t>1 </a:t>
            </a:r>
            <a:r>
              <a:rPr lang="en-US" sz="1200" b="0" i="1" u="none" strike="noStrike" kern="1200" baseline="0" dirty="0" smtClean="0">
                <a:solidFill>
                  <a:schemeClr val="tx1"/>
                </a:solidFill>
                <a:latin typeface="+mn-lt"/>
                <a:ea typeface="+mn-ea"/>
                <a:cs typeface="+mn-cs"/>
              </a:rPr>
              <a:t>when s </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d &gt; </a:t>
            </a:r>
            <a:r>
              <a:rPr lang="en-US" sz="1200" b="0" i="0" u="none" strike="noStrike" kern="1200" baseline="0" dirty="0" smtClean="0">
                <a:solidFill>
                  <a:schemeClr val="tx1"/>
                </a:solidFill>
                <a:latin typeface="+mn-lt"/>
                <a:ea typeface="+mn-ea"/>
                <a:cs typeface="+mn-cs"/>
              </a:rPr>
              <a:t>1</a:t>
            </a:r>
            <a:r>
              <a:rPr lang="en-US" sz="1200" b="0" i="1" u="none" strike="noStrike" kern="1200" baseline="0" dirty="0" smtClean="0">
                <a:solidFill>
                  <a:schemeClr val="tx1"/>
                </a:solidFill>
                <a:latin typeface="+mn-lt"/>
                <a:ea typeface="+mn-ea"/>
                <a:cs typeface="+mn-cs"/>
              </a:rPr>
              <a:t>.</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This is identical to the situation when </a:t>
            </a:r>
            <a:r>
              <a:rPr lang="en-US" sz="1200" b="0" i="1" u="none" strike="noStrike" kern="1200" baseline="0" dirty="0" smtClean="0">
                <a:solidFill>
                  <a:schemeClr val="tx1"/>
                </a:solidFill>
                <a:latin typeface="+mn-lt"/>
                <a:ea typeface="+mn-ea"/>
                <a:cs typeface="+mn-cs"/>
              </a:rPr>
              <a:t>s </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d </a:t>
            </a:r>
            <a:r>
              <a:rPr lang="en-US" sz="1200" b="0" i="0" u="none" strike="noStrike" kern="1200" baseline="0" dirty="0" smtClean="0">
                <a:solidFill>
                  <a:schemeClr val="tx1"/>
                </a:solidFill>
                <a:latin typeface="+mn-lt"/>
                <a:ea typeface="+mn-ea"/>
                <a:cs typeface="+mn-cs"/>
              </a:rPr>
              <a:t>= 1 under regular distribution scenario, and we need to establish the maximum flow of</a:t>
            </a:r>
          </a:p>
          <a:p>
            <a:r>
              <a:rPr lang="en-US" sz="1200" b="0" i="0" u="none" strike="noStrike" kern="1200" baseline="0" dirty="0" smtClean="0">
                <a:solidFill>
                  <a:schemeClr val="tx1"/>
                </a:solidFill>
                <a:latin typeface="+mn-lt"/>
                <a:ea typeface="+mn-ea"/>
                <a:cs typeface="+mn-cs"/>
              </a:rPr>
              <a:t>the network.</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p:sp>
      <p:sp>
        <p:nvSpPr>
          <p:cNvPr id="161795"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In this project, we have studied the theoretical group multicast capacity of wireless ad hoc network. In particular, we have investigated</a:t>
            </a:r>
          </a:p>
          <a:p>
            <a:r>
              <a:rPr lang="en-US" sz="1200" b="0" i="0" u="none" strike="noStrike" kern="1200" baseline="0" dirty="0" smtClean="0">
                <a:solidFill>
                  <a:schemeClr val="tx1"/>
                </a:solidFill>
                <a:latin typeface="+mn-lt"/>
                <a:ea typeface="+mn-ea"/>
                <a:cs typeface="+mn-cs"/>
              </a:rPr>
              <a:t>wireless networks using both regular distribution and random distribution models. Our results can well unify the previous multicast</a:t>
            </a:r>
          </a:p>
          <a:p>
            <a:r>
              <a:rPr lang="en-US" sz="1200" b="0" i="0" u="none" strike="noStrike" kern="1200" baseline="0" dirty="0" smtClean="0">
                <a:solidFill>
                  <a:schemeClr val="tx1"/>
                </a:solidFill>
                <a:latin typeface="+mn-lt"/>
                <a:ea typeface="+mn-ea"/>
                <a:cs typeface="+mn-cs"/>
              </a:rPr>
              <a:t>results in wireless ad hoc networks. What’s more, our study is the first attempt to understand how group multicast may impact on</a:t>
            </a:r>
          </a:p>
          <a:p>
            <a:r>
              <a:rPr lang="en-US" sz="1200" b="0" i="0" u="none" strike="noStrike" kern="1200" baseline="0" dirty="0" smtClean="0">
                <a:solidFill>
                  <a:schemeClr val="tx1"/>
                </a:solidFill>
                <a:latin typeface="+mn-lt"/>
                <a:ea typeface="+mn-ea"/>
                <a:cs typeface="+mn-cs"/>
              </a:rPr>
              <a:t>network capacity from a theoretical perspective</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Rot="1" noChangeAspect="1" noChangeArrowheads="1" noTextEdit="1"/>
          </p:cNvSpPr>
          <p:nvPr>
            <p:ph type="sldImg"/>
          </p:nvPr>
        </p:nvSpPr>
        <p:spPr/>
      </p:sp>
      <p:sp>
        <p:nvSpPr>
          <p:cNvPr id="178179"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zh-CN"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p:sp>
      <p:sp>
        <p:nvSpPr>
          <p:cNvPr id="93187"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Since the seminal work by Kumar [1] et al., who showed that the optimal unicast per-node capacity is </a:t>
            </a:r>
            <a:r>
              <a:rPr lang="en-US" sz="1200" b="0" i="1" u="none" strike="noStrike" kern="1200" baseline="0" dirty="0" smtClean="0">
                <a:solidFill>
                  <a:schemeClr val="tx1"/>
                </a:solidFill>
                <a:latin typeface="+mn-lt"/>
                <a:ea typeface="+mn-ea"/>
                <a:cs typeface="+mn-cs"/>
              </a:rPr>
              <a:t>O</a:t>
            </a:r>
            <a:r>
              <a:rPr lang="en-US" sz="1200" b="0" i="0" u="none" strike="noStrike" kern="1200" baseline="0" dirty="0" smtClean="0">
                <a:solidFill>
                  <a:schemeClr val="tx1"/>
                </a:solidFill>
                <a:latin typeface="+mn-lt"/>
                <a:ea typeface="+mn-ea"/>
                <a:cs typeface="+mn-cs"/>
              </a:rPr>
              <a:t>(1</a:t>
            </a:r>
            <a:r>
              <a:rPr lang="en-US" sz="1200" b="0" i="1" u="none" strike="noStrike" kern="1200" baseline="0" dirty="0" smtClean="0">
                <a:solidFill>
                  <a:schemeClr val="tx1"/>
                </a:solidFill>
                <a:latin typeface="+mn-lt"/>
                <a:ea typeface="+mn-ea"/>
                <a:cs typeface="+mn-cs"/>
              </a:rPr>
              <a:t>/n</a:t>
            </a:r>
            <a:r>
              <a:rPr lang="en-US" sz="1200" b="0" i="0" u="none" strike="noStrike" kern="1200" baseline="0" dirty="0" smtClean="0">
                <a:solidFill>
                  <a:schemeClr val="tx1"/>
                </a:solidFill>
                <a:latin typeface="+mn-lt"/>
                <a:ea typeface="+mn-ea"/>
                <a:cs typeface="+mn-cs"/>
              </a:rPr>
              <a:t>), the fundamental</a:t>
            </a:r>
          </a:p>
          <a:p>
            <a:r>
              <a:rPr lang="en-US" sz="1200" b="0" i="0" u="none" strike="noStrike" kern="1200" baseline="0" dirty="0" smtClean="0">
                <a:solidFill>
                  <a:schemeClr val="tx1"/>
                </a:solidFill>
                <a:latin typeface="+mn-lt"/>
                <a:ea typeface="+mn-ea"/>
                <a:cs typeface="+mn-cs"/>
              </a:rPr>
              <a:t>capacity research about wireless ad hoc networks has drawn tremendous interest. Later on, </a:t>
            </a:r>
            <a:r>
              <a:rPr lang="en-US" sz="1200" b="0" i="0" u="none" strike="noStrike" kern="1200" baseline="0" dirty="0" err="1" smtClean="0">
                <a:solidFill>
                  <a:schemeClr val="tx1"/>
                </a:solidFill>
                <a:latin typeface="+mn-lt"/>
                <a:ea typeface="+mn-ea"/>
                <a:cs typeface="+mn-cs"/>
              </a:rPr>
              <a:t>Grossglauser</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Tse</a:t>
            </a:r>
            <a:r>
              <a:rPr lang="en-US" sz="1200" b="0" i="0" u="none" strike="noStrike" kern="1200" baseline="0" dirty="0" smtClean="0">
                <a:solidFill>
                  <a:schemeClr val="tx1"/>
                </a:solidFill>
                <a:latin typeface="+mn-lt"/>
                <a:ea typeface="+mn-ea"/>
                <a:cs typeface="+mn-cs"/>
              </a:rPr>
              <a:t> [2] proposed a</a:t>
            </a:r>
          </a:p>
          <a:p>
            <a:r>
              <a:rPr lang="en-US" sz="1200" b="0" i="0" u="none" strike="noStrike" kern="1200" baseline="0" dirty="0" smtClean="0">
                <a:solidFill>
                  <a:schemeClr val="tx1"/>
                </a:solidFill>
                <a:latin typeface="+mn-lt"/>
                <a:ea typeface="+mn-ea"/>
                <a:cs typeface="+mn-cs"/>
              </a:rPr>
              <a:t>2-hop relaying algorithm in which nodes are allowed to move, and they demonstrated that </a:t>
            </a:r>
            <a:r>
              <a:rPr lang="en-US" sz="1200" b="0" i="1" u="none" strike="noStrike" kern="1200" baseline="0" dirty="0" smtClean="0">
                <a:solidFill>
                  <a:schemeClr val="tx1"/>
                </a:solidFill>
                <a:latin typeface="+mn-lt"/>
                <a:ea typeface="+mn-ea"/>
                <a:cs typeface="+mn-cs"/>
              </a:rPr>
              <a:t>Θ</a:t>
            </a:r>
            <a:r>
              <a:rPr lang="en-US" sz="1200" b="0" i="0" u="none" strike="noStrike" kern="1200" baseline="0" dirty="0" smtClean="0">
                <a:solidFill>
                  <a:schemeClr val="tx1"/>
                </a:solidFill>
                <a:latin typeface="+mn-lt"/>
                <a:ea typeface="+mn-ea"/>
                <a:cs typeface="+mn-cs"/>
              </a:rPr>
              <a:t>(1) capacity per source-destination is</a:t>
            </a:r>
          </a:p>
          <a:p>
            <a:r>
              <a:rPr lang="en-US" sz="1200" b="0" i="0" u="none" strike="noStrike" kern="1200" baseline="0" dirty="0" smtClean="0">
                <a:solidFill>
                  <a:schemeClr val="tx1"/>
                </a:solidFill>
                <a:latin typeface="+mn-lt"/>
                <a:ea typeface="+mn-ea"/>
                <a:cs typeface="+mn-cs"/>
              </a:rPr>
              <a:t>achievable but packets have to endure a larger delay of </a:t>
            </a:r>
            <a:r>
              <a:rPr lang="en-US" sz="1200" b="0" i="1" u="none" strike="noStrike" kern="1200" baseline="0" dirty="0" smtClean="0">
                <a:solidFill>
                  <a:schemeClr val="tx1"/>
                </a:solidFill>
                <a:latin typeface="+mn-lt"/>
                <a:ea typeface="+mn-ea"/>
                <a:cs typeface="+mn-cs"/>
              </a:rPr>
              <a:t>Ω</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n</a:t>
            </a:r>
            <a:r>
              <a:rPr lang="en-US" sz="1200" b="0" i="0" u="none" strike="noStrike" kern="1200" baseline="0" dirty="0" smtClean="0">
                <a:solidFill>
                  <a:schemeClr val="tx1"/>
                </a:solidFill>
                <a:latin typeface="+mn-lt"/>
                <a:ea typeface="+mn-ea"/>
                <a:cs typeface="+mn-cs"/>
              </a:rPr>
              <a:t>). Multicast capacity for large-scale wireless ad hoc network was first analyzed in [9].</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p:sp>
      <p:sp>
        <p:nvSpPr>
          <p:cNvPr id="150531"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While unicast and multicast traffic pattern have been extensively studied in previous work, group multicast is still a relatively</a:t>
            </a:r>
          </a:p>
          <a:p>
            <a:r>
              <a:rPr lang="en-US" sz="1200" b="0" i="0" u="none" strike="noStrike" kern="1200" baseline="0" dirty="0" smtClean="0">
                <a:solidFill>
                  <a:schemeClr val="tx1"/>
                </a:solidFill>
                <a:latin typeface="+mn-lt"/>
                <a:ea typeface="+mn-ea"/>
                <a:cs typeface="+mn-cs"/>
              </a:rPr>
              <a:t>new concept and under active research. Group multicast refers to a traffic pattern in which data is delivered from a source to</a:t>
            </a:r>
          </a:p>
          <a:p>
            <a:r>
              <a:rPr lang="en-US" sz="1200" b="0" i="0" u="none" strike="noStrike" kern="1200" baseline="0" dirty="0" smtClean="0">
                <a:solidFill>
                  <a:schemeClr val="tx1"/>
                </a:solidFill>
                <a:latin typeface="+mn-lt"/>
                <a:ea typeface="+mn-ea"/>
                <a:cs typeface="+mn-cs"/>
              </a:rPr>
              <a:t>multiple destinations </a:t>
            </a:r>
            <a:r>
              <a:rPr lang="en-US" sz="1200" b="0" i="0" u="none" strike="noStrike" kern="1200" baseline="0" dirty="0" err="1" smtClean="0">
                <a:solidFill>
                  <a:schemeClr val="tx1"/>
                </a:solidFill>
                <a:latin typeface="+mn-lt"/>
                <a:ea typeface="+mn-ea"/>
                <a:cs typeface="+mn-cs"/>
              </a:rPr>
              <a:t>originazed</a:t>
            </a:r>
            <a:r>
              <a:rPr lang="en-US" sz="1200" b="0" i="0" u="none" strike="noStrike" kern="1200" baseline="0" dirty="0" smtClean="0">
                <a:solidFill>
                  <a:schemeClr val="tx1"/>
                </a:solidFill>
                <a:latin typeface="+mn-lt"/>
                <a:ea typeface="+mn-ea"/>
                <a:cs typeface="+mn-cs"/>
              </a:rPr>
              <a:t> in a multicast group, which differs from multicast in that its destinations are located in a more</a:t>
            </a:r>
          </a:p>
          <a:p>
            <a:r>
              <a:rPr lang="en-US" sz="1200" b="0" i="0" u="none" strike="noStrike" kern="1200" baseline="0" dirty="0" smtClean="0">
                <a:solidFill>
                  <a:schemeClr val="tx1"/>
                </a:solidFill>
                <a:latin typeface="+mn-lt"/>
                <a:ea typeface="+mn-ea"/>
                <a:cs typeface="+mn-cs"/>
              </a:rPr>
              <a:t>centralized area. Recently, there appeared many new applications such as </a:t>
            </a:r>
            <a:r>
              <a:rPr lang="en-US" sz="1200" b="0" i="0" u="none" strike="noStrike" kern="1200" baseline="0" dirty="0" err="1" smtClean="0">
                <a:solidFill>
                  <a:schemeClr val="tx1"/>
                </a:solidFill>
                <a:latin typeface="+mn-lt"/>
                <a:ea typeface="+mn-ea"/>
                <a:cs typeface="+mn-cs"/>
              </a:rPr>
              <a:t>Introstate</a:t>
            </a:r>
            <a:r>
              <a:rPr lang="en-US" sz="1200" b="0" i="0" u="none" strike="noStrike" kern="1200" baseline="0" dirty="0" smtClean="0">
                <a:solidFill>
                  <a:schemeClr val="tx1"/>
                </a:solidFill>
                <a:latin typeface="+mn-lt"/>
                <a:ea typeface="+mn-ea"/>
                <a:cs typeface="+mn-cs"/>
              </a:rPr>
              <a:t> Television (TV), Stadium TV that impose</a:t>
            </a:r>
          </a:p>
          <a:p>
            <a:r>
              <a:rPr lang="en-US" sz="1200" b="0" i="0" u="none" strike="noStrike" kern="1200" baseline="0" dirty="0" smtClean="0">
                <a:solidFill>
                  <a:schemeClr val="tx1"/>
                </a:solidFill>
                <a:latin typeface="+mn-lt"/>
                <a:ea typeface="+mn-ea"/>
                <a:cs typeface="+mn-cs"/>
              </a:rPr>
              <a:t>stringent broadband services on group multicast. In this paper, we give a general analysis on group multicast capacity of wireless ad hoc networks</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p:sp>
      <p:sp>
        <p:nvSpPr>
          <p:cNvPr id="13824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We employ the extended network </a:t>
            </a:r>
            <a:r>
              <a:rPr lang="en-US" sz="1200" b="0" i="0" u="none" strike="noStrike" kern="1200" baseline="0" dirty="0" err="1" smtClean="0">
                <a:solidFill>
                  <a:schemeClr val="tx1"/>
                </a:solidFill>
                <a:latin typeface="+mn-lt"/>
                <a:ea typeface="+mn-ea"/>
                <a:cs typeface="+mn-cs"/>
              </a:rPr>
              <a:t>model.We</a:t>
            </a:r>
            <a:r>
              <a:rPr lang="en-US" sz="1200" b="0" i="0" u="none" strike="noStrike" kern="1200" baseline="0" dirty="0" smtClean="0">
                <a:solidFill>
                  <a:schemeClr val="tx1"/>
                </a:solidFill>
                <a:latin typeface="+mn-lt"/>
                <a:ea typeface="+mn-ea"/>
                <a:cs typeface="+mn-cs"/>
              </a:rPr>
              <a:t> assume that there is a set of </a:t>
            </a:r>
            <a:r>
              <a:rPr lang="en-US" sz="1200" b="0" i="1" u="none" strike="noStrike" kern="1200" baseline="0" dirty="0" smtClean="0">
                <a:solidFill>
                  <a:schemeClr val="tx1"/>
                </a:solidFill>
                <a:latin typeface="+mn-lt"/>
                <a:ea typeface="+mn-ea"/>
                <a:cs typeface="+mn-cs"/>
              </a:rPr>
              <a:t>n </a:t>
            </a:r>
            <a:r>
              <a:rPr lang="en-US" sz="1200" b="0" i="0" u="none" strike="noStrike" kern="1200" baseline="0" dirty="0" smtClean="0">
                <a:solidFill>
                  <a:schemeClr val="tx1"/>
                </a:solidFill>
                <a:latin typeface="+mn-lt"/>
                <a:ea typeface="+mn-ea"/>
                <a:cs typeface="+mn-cs"/>
              </a:rPr>
              <a:t>normal wireless nodes uniformly</a:t>
            </a:r>
          </a:p>
          <a:p>
            <a:r>
              <a:rPr lang="en-US" sz="1200" b="0" i="0" u="none" strike="noStrike" kern="1200" baseline="0" dirty="0" smtClean="0">
                <a:solidFill>
                  <a:schemeClr val="tx1"/>
                </a:solidFill>
                <a:latin typeface="+mn-lt"/>
                <a:ea typeface="+mn-ea"/>
                <a:cs typeface="+mn-cs"/>
              </a:rPr>
              <a:t>deployed in a square region with side length</a:t>
            </a:r>
            <a:r>
              <a:rPr lang="en-US" sz="1200" b="0" i="1"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among which </a:t>
            </a:r>
            <a:r>
              <a:rPr lang="en-US" sz="1200" b="0" i="1" u="none" strike="noStrike" kern="1200" baseline="0" dirty="0" smtClean="0">
                <a:solidFill>
                  <a:schemeClr val="tx1"/>
                </a:solidFill>
                <a:latin typeface="+mn-lt"/>
                <a:ea typeface="+mn-ea"/>
                <a:cs typeface="+mn-cs"/>
              </a:rPr>
              <a:t>ns </a:t>
            </a:r>
            <a:r>
              <a:rPr lang="en-US" sz="1200" b="0" i="0" u="none" strike="noStrike" kern="1200" baseline="0" dirty="0" smtClean="0">
                <a:solidFill>
                  <a:schemeClr val="tx1"/>
                </a:solidFill>
                <a:latin typeface="+mn-lt"/>
                <a:ea typeface="+mn-ea"/>
                <a:cs typeface="+mn-cs"/>
              </a:rPr>
              <a:t>nodes are selected as sources and </a:t>
            </a:r>
            <a:r>
              <a:rPr lang="en-US" sz="1200" b="0" i="1" u="none" strike="noStrike" kern="1200" baseline="0" dirty="0" err="1" smtClean="0">
                <a:solidFill>
                  <a:schemeClr val="tx1"/>
                </a:solidFill>
                <a:latin typeface="+mn-lt"/>
                <a:ea typeface="+mn-ea"/>
                <a:cs typeface="+mn-cs"/>
              </a:rPr>
              <a:t>nd</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destined nodes are</a:t>
            </a:r>
          </a:p>
          <a:p>
            <a:r>
              <a:rPr lang="en-US" sz="1200" b="0" i="0" u="none" strike="noStrike" kern="1200" baseline="0" dirty="0" smtClean="0">
                <a:solidFill>
                  <a:schemeClr val="tx1"/>
                </a:solidFill>
                <a:latin typeface="+mn-lt"/>
                <a:ea typeface="+mn-ea"/>
                <a:cs typeface="+mn-cs"/>
              </a:rPr>
              <a:t>chosen for each. Thus, </a:t>
            </a:r>
            <a:r>
              <a:rPr lang="en-US" sz="1200" b="0" i="1" u="none" strike="noStrike" kern="1200" baseline="0" dirty="0" smtClean="0">
                <a:solidFill>
                  <a:schemeClr val="tx1"/>
                </a:solidFill>
                <a:latin typeface="+mn-lt"/>
                <a:ea typeface="+mn-ea"/>
                <a:cs typeface="+mn-cs"/>
              </a:rPr>
              <a:t>ns </a:t>
            </a:r>
            <a:r>
              <a:rPr lang="en-US" sz="1200" b="0" i="0" u="none" strike="noStrike" kern="1200" baseline="0" dirty="0" smtClean="0">
                <a:solidFill>
                  <a:schemeClr val="tx1"/>
                </a:solidFill>
                <a:latin typeface="+mn-lt"/>
                <a:ea typeface="+mn-ea"/>
                <a:cs typeface="+mn-cs"/>
              </a:rPr>
              <a:t>multicast sessions are formed. Furthermore, we assume that there are a set of </a:t>
            </a:r>
            <a:r>
              <a:rPr lang="en-US" sz="1200" b="0" i="1" u="none" strike="noStrike" kern="1200" baseline="0" dirty="0" smtClean="0">
                <a:solidFill>
                  <a:schemeClr val="tx1"/>
                </a:solidFill>
                <a:latin typeface="+mn-lt"/>
                <a:ea typeface="+mn-ea"/>
                <a:cs typeface="+mn-cs"/>
              </a:rPr>
              <a:t>n</a:t>
            </a:r>
            <a:r>
              <a:rPr lang="en-US" sz="1200" b="0" i="0" u="none" strike="noStrike" kern="1200" baseline="0" dirty="0" smtClean="0">
                <a:solidFill>
                  <a:schemeClr val="tx1"/>
                </a:solidFill>
                <a:latin typeface="+mn-lt"/>
                <a:ea typeface="+mn-ea"/>
                <a:cs typeface="+mn-cs"/>
              </a:rPr>
              <a:t>1</a:t>
            </a:r>
            <a:r>
              <a:rPr lang="en-US" sz="1200" b="0" i="1" u="none" strike="noStrike" kern="1200" baseline="0" dirty="0" smtClean="0">
                <a:solidFill>
                  <a:schemeClr val="tx1"/>
                </a:solidFill>
                <a:latin typeface="+mn-lt"/>
                <a:ea typeface="+mn-ea"/>
                <a:cs typeface="+mn-cs"/>
              </a:rPr>
              <a:t>−d </a:t>
            </a:r>
            <a:r>
              <a:rPr lang="en-US" sz="1200" b="0" i="0" u="none" strike="noStrike" kern="1200" baseline="0" dirty="0" smtClean="0">
                <a:solidFill>
                  <a:schemeClr val="tx1"/>
                </a:solidFill>
                <a:latin typeface="+mn-lt"/>
                <a:ea typeface="+mn-ea"/>
                <a:cs typeface="+mn-cs"/>
              </a:rPr>
              <a:t>multicast groups. We study two kinds of common transmission scenarios, i.e., regular distribution scenario and random distribution scenario. The first type represents that </a:t>
            </a:r>
            <a:r>
              <a:rPr lang="en-US" sz="1200" b="0" i="1" u="none" strike="noStrike" kern="1200" baseline="0" dirty="0" smtClean="0">
                <a:solidFill>
                  <a:schemeClr val="tx1"/>
                </a:solidFill>
                <a:latin typeface="+mn-lt"/>
                <a:ea typeface="+mn-ea"/>
                <a:cs typeface="+mn-cs"/>
              </a:rPr>
              <a:t>n</a:t>
            </a:r>
            <a:r>
              <a:rPr lang="en-US" sz="1200" b="0" i="0" u="none" strike="noStrike" kern="1200" baseline="0" dirty="0" smtClean="0">
                <a:solidFill>
                  <a:schemeClr val="tx1"/>
                </a:solidFill>
                <a:latin typeface="+mn-lt"/>
                <a:ea typeface="+mn-ea"/>
                <a:cs typeface="+mn-cs"/>
              </a:rPr>
              <a:t>1</a:t>
            </a:r>
            <a:r>
              <a:rPr lang="en-US" sz="1200" b="0" i="1" u="none" strike="noStrike" kern="1200" baseline="0" dirty="0" smtClean="0">
                <a:solidFill>
                  <a:schemeClr val="tx1"/>
                </a:solidFill>
                <a:latin typeface="+mn-lt"/>
                <a:ea typeface="+mn-ea"/>
                <a:cs typeface="+mn-cs"/>
              </a:rPr>
              <a:t>−d </a:t>
            </a:r>
            <a:r>
              <a:rPr lang="en-US" sz="1200" b="0" i="0" u="none" strike="noStrike" kern="1200" baseline="0" dirty="0" smtClean="0">
                <a:solidFill>
                  <a:schemeClr val="tx1"/>
                </a:solidFill>
                <a:latin typeface="+mn-lt"/>
                <a:ea typeface="+mn-ea"/>
                <a:cs typeface="+mn-cs"/>
              </a:rPr>
              <a:t>groups are regularly distributed in the network and each group covers the whole cell without intersections. While in the latter pattern these groups are randomly distributed in the network, there will inevitably be interferences due to the intersections between groups.</a:t>
            </a:r>
          </a:p>
        </p:txBody>
      </p:sp>
    </p:spTree>
  </p:cSld>
  <p:clrMapOvr>
    <a:overrideClrMapping bg1="lt1" tx1="dk1" bg2="lt2" tx2="dk2" accent1="accent1" accent2="accent2" accent3="accent3" accent4="accent4" accent5="accent5" accent6="accent6" hlink="hlink" folHlink="folHlink"/>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Rot="1" noChangeAspect="1" noChangeArrowheads="1" noTextEdit="1"/>
          </p:cNvSpPr>
          <p:nvPr>
            <p:ph type="sldImg"/>
          </p:nvPr>
        </p:nvSpPr>
        <p:spPr/>
      </p:sp>
      <p:sp>
        <p:nvSpPr>
          <p:cNvPr id="151555"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We employ the traditional </a:t>
            </a:r>
            <a:r>
              <a:rPr lang="en-US" sz="1200" b="0" i="1" u="none" strike="noStrike" kern="1200" baseline="0" dirty="0" smtClean="0">
                <a:solidFill>
                  <a:schemeClr val="tx1"/>
                </a:solidFill>
                <a:latin typeface="+mn-lt"/>
                <a:ea typeface="+mn-ea"/>
                <a:cs typeface="+mn-cs"/>
              </a:rPr>
              <a:t>protocol model  </a:t>
            </a:r>
            <a:r>
              <a:rPr lang="en-US" sz="1200" b="0" i="0" u="none" strike="noStrike" kern="1200" baseline="0" dirty="0" smtClean="0">
                <a:solidFill>
                  <a:schemeClr val="tx1"/>
                </a:solidFill>
                <a:latin typeface="+mn-lt"/>
                <a:ea typeface="+mn-ea"/>
                <a:cs typeface="+mn-cs"/>
              </a:rPr>
              <a:t>as the interference model All nodes employ a common range </a:t>
            </a:r>
            <a:r>
              <a:rPr lang="en-US" sz="1200" b="0" i="1" u="none" strike="noStrike" kern="1200" baseline="0" dirty="0" smtClean="0">
                <a:solidFill>
                  <a:schemeClr val="tx1"/>
                </a:solidFill>
                <a:latin typeface="+mn-lt"/>
                <a:ea typeface="+mn-ea"/>
                <a:cs typeface="+mn-cs"/>
              </a:rPr>
              <a:t>r </a:t>
            </a:r>
            <a:r>
              <a:rPr lang="en-US" sz="1200" b="0" i="0" u="none" strike="noStrike" kern="1200" baseline="0" dirty="0" smtClean="0">
                <a:solidFill>
                  <a:schemeClr val="tx1"/>
                </a:solidFill>
                <a:latin typeface="+mn-lt"/>
                <a:ea typeface="+mn-ea"/>
                <a:cs typeface="+mn-cs"/>
              </a:rPr>
              <a:t>for all their</a:t>
            </a:r>
          </a:p>
          <a:p>
            <a:r>
              <a:rPr lang="en-US" sz="1200" b="0" i="0" u="none" strike="noStrike" kern="1200" baseline="0" dirty="0" smtClean="0">
                <a:solidFill>
                  <a:schemeClr val="tx1"/>
                </a:solidFill>
                <a:latin typeface="+mn-lt"/>
                <a:ea typeface="+mn-ea"/>
                <a:cs typeface="+mn-cs"/>
              </a:rPr>
              <a:t>transmissions. When node </a:t>
            </a:r>
            <a:r>
              <a:rPr lang="en-US" sz="1200" b="0" i="1" u="none" strike="noStrike" kern="1200" baseline="0" dirty="0" smtClean="0">
                <a:solidFill>
                  <a:schemeClr val="tx1"/>
                </a:solidFill>
                <a:latin typeface="+mn-lt"/>
                <a:ea typeface="+mn-ea"/>
                <a:cs typeface="+mn-cs"/>
              </a:rPr>
              <a:t>Vi </a:t>
            </a:r>
            <a:r>
              <a:rPr lang="en-US" sz="1200" b="0" i="0" u="none" strike="noStrike" kern="1200" baseline="0" dirty="0" smtClean="0">
                <a:solidFill>
                  <a:schemeClr val="tx1"/>
                </a:solidFill>
                <a:latin typeface="+mn-lt"/>
                <a:ea typeface="+mn-ea"/>
                <a:cs typeface="+mn-cs"/>
              </a:rPr>
              <a:t>transmits to a node </a:t>
            </a:r>
            <a:r>
              <a:rPr lang="en-US" sz="1200" b="0" i="1" u="none" strike="noStrike" kern="1200" baseline="0" dirty="0" err="1" smtClean="0">
                <a:solidFill>
                  <a:schemeClr val="tx1"/>
                </a:solidFill>
                <a:latin typeface="+mn-lt"/>
                <a:ea typeface="+mn-ea"/>
                <a:cs typeface="+mn-cs"/>
              </a:rPr>
              <a:t>Vj</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 this transmission is successfully received by </a:t>
            </a:r>
            <a:r>
              <a:rPr lang="en-US" sz="1200" b="0" i="1" u="none" strike="noStrike" kern="1200" baseline="0" dirty="0" err="1" smtClean="0">
                <a:solidFill>
                  <a:schemeClr val="tx1"/>
                </a:solidFill>
                <a:latin typeface="+mn-lt"/>
                <a:ea typeface="+mn-ea"/>
                <a:cs typeface="+mn-cs"/>
              </a:rPr>
              <a:t>Vj</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if</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sz="1200" b="0" i="0" u="none" strike="noStrike" kern="1200" baseline="0" dirty="0" err="1" smtClean="0">
                <a:solidFill>
                  <a:schemeClr val="tx1"/>
                </a:solidFill>
                <a:latin typeface="+mn-lt"/>
                <a:ea typeface="+mn-ea"/>
                <a:cs typeface="+mn-cs"/>
              </a:rPr>
              <a:t>hus</a:t>
            </a:r>
            <a:r>
              <a:rPr lang="en-US" sz="1200" b="0" i="0" u="none" strike="noStrike" kern="1200" baseline="0" dirty="0" smtClean="0">
                <a:solidFill>
                  <a:schemeClr val="tx1"/>
                </a:solidFill>
                <a:latin typeface="+mn-lt"/>
                <a:ea typeface="+mn-ea"/>
                <a:cs typeface="+mn-cs"/>
              </a:rPr>
              <a:t> we will employ different approaches to investigate the network</a:t>
            </a:r>
          </a:p>
          <a:p>
            <a:r>
              <a:rPr lang="en-US" sz="1200" b="0" i="0" u="none" strike="noStrike" kern="1200" baseline="0" dirty="0" smtClean="0">
                <a:solidFill>
                  <a:schemeClr val="tx1"/>
                </a:solidFill>
                <a:latin typeface="+mn-lt"/>
                <a:ea typeface="+mn-ea"/>
                <a:cs typeface="+mn-cs"/>
              </a:rPr>
              <a:t>capacity, according to the various circumstances of </a:t>
            </a:r>
            <a:r>
              <a:rPr lang="en-US" sz="1200" b="0" i="1" u="none" strike="noStrike" kern="1200" baseline="0" dirty="0" smtClean="0">
                <a:solidFill>
                  <a:schemeClr val="tx1"/>
                </a:solidFill>
                <a:latin typeface="+mn-lt"/>
                <a:ea typeface="+mn-ea"/>
                <a:cs typeface="+mn-cs"/>
              </a:rPr>
              <a:t>s </a:t>
            </a:r>
            <a:r>
              <a:rPr lang="en-US" sz="1200" b="0" i="0" u="none" strike="noStrike" kern="1200" baseline="0" dirty="0" smtClean="0">
                <a:solidFill>
                  <a:schemeClr val="tx1"/>
                </a:solidFill>
                <a:latin typeface="+mn-lt"/>
                <a:ea typeface="+mn-ea"/>
                <a:cs typeface="+mn-cs"/>
              </a:rPr>
              <a:t>+ </a:t>
            </a:r>
            <a:r>
              <a:rPr lang="en-US" sz="1200" b="0" i="1" u="none" strike="noStrike" kern="1200" baseline="0" dirty="0" smtClean="0">
                <a:solidFill>
                  <a:schemeClr val="tx1"/>
                </a:solidFill>
                <a:latin typeface="+mn-lt"/>
                <a:ea typeface="+mn-ea"/>
                <a:cs typeface="+mn-cs"/>
              </a:rPr>
              <a:t>d</a:t>
            </a:r>
            <a:r>
              <a:rPr lang="en-US" sz="1200" b="0" i="0" u="none" strike="noStrike" kern="1200" baseline="0" dirty="0" smtClean="0">
                <a:solidFill>
                  <a:schemeClr val="tx1"/>
                </a:solidFill>
                <a:latin typeface="+mn-lt"/>
                <a:ea typeface="+mn-ea"/>
                <a:cs typeface="+mn-cs"/>
              </a:rPr>
              <a:t>.</a:t>
            </a:r>
            <a:endParaRPr lang="en-US" dirty="0"/>
          </a:p>
        </p:txBody>
      </p:sp>
      <p:sp>
        <p:nvSpPr>
          <p:cNvPr id="4" name="灯片编号占位符 3"/>
          <p:cNvSpPr>
            <a:spLocks noGrp="1"/>
          </p:cNvSpPr>
          <p:nvPr>
            <p:ph type="sldNum" sz="quarter" idx="10"/>
          </p:nvPr>
        </p:nvSpPr>
        <p:spPr/>
        <p:txBody>
          <a:bodyPr/>
          <a:lstStyle/>
          <a:p>
            <a:fld id="{B369C33E-F071-4425-ABE9-B500A711CAF1}" type="slidenum">
              <a:rPr lang="en-US" smtClean="0"/>
              <a:t>9</a:t>
            </a:fld>
            <a:endParaRPr lang="en-US"/>
          </a:p>
        </p:txBody>
      </p:sp>
    </p:spTree>
    <p:extLst>
      <p:ext uri="{BB962C8B-B14F-4D97-AF65-F5344CB8AC3E}">
        <p14:creationId xmlns:p14="http://schemas.microsoft.com/office/powerpoint/2010/main" val="4122290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kern="1200" baseline="0" dirty="0" smtClean="0">
                <a:solidFill>
                  <a:schemeClr val="tx1"/>
                </a:solidFill>
                <a:latin typeface="+mn-lt"/>
                <a:ea typeface="+mn-ea"/>
                <a:cs typeface="+mn-cs"/>
              </a:rPr>
              <a:t>We can randomly choose only one node inside a group as the destination node, thus the destination nodes are less than</a:t>
            </a:r>
          </a:p>
          <a:p>
            <a:r>
              <a:rPr lang="en-US" sz="1200" b="0" i="0" u="none" strike="noStrike" kern="1200" baseline="0" dirty="0" smtClean="0">
                <a:solidFill>
                  <a:schemeClr val="tx1"/>
                </a:solidFill>
                <a:latin typeface="+mn-lt"/>
                <a:ea typeface="+mn-ea"/>
                <a:cs typeface="+mn-cs"/>
              </a:rPr>
              <a:t>or included in the original group nodes. We define the procedure that source nodes transmit packets to destination nodes as</a:t>
            </a:r>
          </a:p>
          <a:p>
            <a:r>
              <a:rPr lang="en-US" sz="1200" b="0" i="1" u="none" strike="noStrike" kern="1200" baseline="0" dirty="0" smtClean="0">
                <a:solidFill>
                  <a:schemeClr val="tx1"/>
                </a:solidFill>
                <a:latin typeface="+mn-lt"/>
                <a:ea typeface="+mn-ea"/>
                <a:cs typeface="+mn-cs"/>
              </a:rPr>
              <a:t>phase one transmission</a:t>
            </a:r>
            <a:r>
              <a:rPr lang="en-US" sz="1200" b="0" i="0" u="none" strike="noStrike" kern="1200" baseline="0" dirty="0" smtClean="0">
                <a:solidFill>
                  <a:schemeClr val="tx1"/>
                </a:solidFill>
                <a:latin typeface="+mn-lt"/>
                <a:ea typeface="+mn-ea"/>
                <a:cs typeface="+mn-cs"/>
              </a:rPr>
              <a:t>. When the number of destination nodes increases, just like original situation, network performance will be inevitably worse compared to phase </a:t>
            </a:r>
            <a:r>
              <a:rPr lang="en-US" sz="1200" b="0" i="0" u="none" strike="noStrike" kern="1200" baseline="0" dirty="0" err="1" smtClean="0">
                <a:solidFill>
                  <a:schemeClr val="tx1"/>
                </a:solidFill>
                <a:latin typeface="+mn-lt"/>
                <a:ea typeface="+mn-ea"/>
                <a:cs typeface="+mn-cs"/>
              </a:rPr>
              <a:t>one.We</a:t>
            </a:r>
            <a:r>
              <a:rPr lang="en-US" sz="1200" b="0" i="0" u="none" strike="noStrike" kern="1200" baseline="0" dirty="0" smtClean="0">
                <a:solidFill>
                  <a:schemeClr val="tx1"/>
                </a:solidFill>
                <a:latin typeface="+mn-lt"/>
                <a:ea typeface="+mn-ea"/>
                <a:cs typeface="+mn-cs"/>
              </a:rPr>
              <a:t> define the process that packets are transmitted from the destination node to the whole group as </a:t>
            </a:r>
            <a:r>
              <a:rPr lang="en-US" sz="1200" b="0" i="1" u="none" strike="noStrike" kern="1200" baseline="0" dirty="0" smtClean="0">
                <a:solidFill>
                  <a:schemeClr val="tx1"/>
                </a:solidFill>
                <a:latin typeface="+mn-lt"/>
                <a:ea typeface="+mn-ea"/>
                <a:cs typeface="+mn-cs"/>
              </a:rPr>
              <a:t>phase two transmission</a:t>
            </a:r>
            <a:r>
              <a:rPr lang="en-US" sz="1200" b="0" i="0" u="none" strike="noStrike" kern="1200" baseline="0" dirty="0" smtClean="0">
                <a:solidFill>
                  <a:schemeClr val="tx1"/>
                </a:solidFill>
                <a:latin typeface="+mn-lt"/>
                <a:ea typeface="+mn-ea"/>
                <a:cs typeface="+mn-cs"/>
              </a:rPr>
              <a:t>, and We cam easily know that the network capacity</a:t>
            </a:r>
          </a:p>
          <a:p>
            <a:r>
              <a:rPr lang="en-US" sz="1200" b="0" i="0" u="none" strike="noStrike" kern="1200" baseline="0" dirty="0" smtClean="0">
                <a:solidFill>
                  <a:schemeClr val="tx1"/>
                </a:solidFill>
                <a:latin typeface="+mn-lt"/>
                <a:ea typeface="+mn-ea"/>
                <a:cs typeface="+mn-cs"/>
              </a:rPr>
              <a:t>is upper-bounded both by the per-flow unicast capacity and the per-flow broadcast capacity. Thus, combining the two phases,</a:t>
            </a:r>
          </a:p>
          <a:p>
            <a:r>
              <a:rPr lang="en-US" sz="1200" b="0" i="0" u="none" strike="noStrike" kern="1200" baseline="0" dirty="0" smtClean="0">
                <a:solidFill>
                  <a:schemeClr val="tx1"/>
                </a:solidFill>
                <a:latin typeface="+mn-lt"/>
                <a:ea typeface="+mn-ea"/>
                <a:cs typeface="+mn-cs"/>
              </a:rPr>
              <a:t>we can get the upper bound of wireless network capacity</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p:cSld>
    <p:bg bwMode="auto">
      <p:bgPr>
        <a:solidFill>
          <a:schemeClr val="bg1"/>
        </a:solidFill>
        <a:effectLst/>
      </p:bgPr>
    </p:bg>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p:sp>
      <p:sp>
        <p:nvSpPr>
          <p:cNvPr id="153603" name="Rectangle 3"/>
          <p:cNvSpPr>
            <a:spLocks noGrp="1" noRot="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b="0" i="0" u="none" strike="noStrike" kern="1200" baseline="0" dirty="0" smtClean="0">
                <a:solidFill>
                  <a:schemeClr val="tx1"/>
                </a:solidFill>
                <a:latin typeface="+mn-lt"/>
                <a:ea typeface="+mn-ea"/>
                <a:cs typeface="+mn-cs"/>
              </a:rPr>
              <a:t>Since the expected value of </a:t>
            </a:r>
            <a:r>
              <a:rPr lang="en-US" sz="1200" b="0" i="1" u="none" strike="noStrike" kern="1200" baseline="0" dirty="0" smtClean="0">
                <a:solidFill>
                  <a:schemeClr val="tx1"/>
                </a:solidFill>
                <a:latin typeface="+mn-lt"/>
                <a:ea typeface="+mn-ea"/>
                <a:cs typeface="+mn-cs"/>
              </a:rPr>
              <a:t>Ni </a:t>
            </a:r>
            <a:r>
              <a:rPr lang="en-US" sz="1200" b="0" i="0" u="none" strike="noStrike" kern="1200" baseline="0" dirty="0" smtClean="0">
                <a:solidFill>
                  <a:schemeClr val="tx1"/>
                </a:solidFill>
                <a:latin typeface="+mn-lt"/>
                <a:ea typeface="+mn-ea"/>
                <a:cs typeface="+mn-cs"/>
              </a:rPr>
              <a:t>goes to infinity when the number of nodes increases, the methods above is not applicable anymore</a:t>
            </a:r>
          </a:p>
          <a:p>
            <a:r>
              <a:rPr lang="en-US" sz="1200" b="0" i="0" u="none" strike="noStrike" kern="1200" baseline="0" dirty="0" smtClean="0">
                <a:solidFill>
                  <a:schemeClr val="tx1"/>
                </a:solidFill>
                <a:latin typeface="+mn-lt"/>
                <a:ea typeface="+mn-ea"/>
                <a:cs typeface="+mn-cs"/>
              </a:rPr>
              <a:t>we choose </a:t>
            </a:r>
            <a:r>
              <a:rPr lang="en-US" sz="1200" b="0" i="1" u="none" strike="noStrike" kern="1200" baseline="0" dirty="0" smtClean="0">
                <a:solidFill>
                  <a:schemeClr val="tx1"/>
                </a:solidFill>
                <a:latin typeface="+mn-lt"/>
                <a:ea typeface="+mn-ea"/>
                <a:cs typeface="+mn-cs"/>
              </a:rPr>
              <a:t>ns</a:t>
            </a:r>
            <a:r>
              <a:rPr lang="en-US" sz="1200" b="0" i="0" u="none" strike="noStrike" kern="1200" baseline="0" dirty="0" smtClean="0">
                <a:solidFill>
                  <a:schemeClr val="tx1"/>
                </a:solidFill>
                <a:latin typeface="+mn-lt"/>
                <a:ea typeface="+mn-ea"/>
                <a:cs typeface="+mn-cs"/>
              </a:rPr>
              <a:t>+</a:t>
            </a:r>
            <a:r>
              <a:rPr lang="en-US" sz="1200" b="0" i="1" u="none" strike="noStrike" kern="1200" baseline="0" dirty="0" smtClean="0">
                <a:solidFill>
                  <a:schemeClr val="tx1"/>
                </a:solidFill>
                <a:latin typeface="+mn-lt"/>
                <a:ea typeface="+mn-ea"/>
                <a:cs typeface="+mn-cs"/>
              </a:rPr>
              <a:t>d−</a:t>
            </a:r>
            <a:r>
              <a:rPr lang="en-US" sz="1200" b="0" i="0" u="none" strike="noStrike" kern="1200" baseline="0" dirty="0" smtClean="0">
                <a:solidFill>
                  <a:schemeClr val="tx1"/>
                </a:solidFill>
                <a:latin typeface="+mn-lt"/>
                <a:ea typeface="+mn-ea"/>
                <a:cs typeface="+mn-cs"/>
              </a:rPr>
              <a:t>1 nodes in each group as representatives. Firstly</a:t>
            </a:r>
          </a:p>
          <a:p>
            <a:r>
              <a:rPr lang="en-US" sz="1200" b="0" i="0" u="none" strike="noStrike" kern="1200" baseline="0" dirty="0" smtClean="0">
                <a:solidFill>
                  <a:schemeClr val="tx1"/>
                </a:solidFill>
                <a:latin typeface="+mn-lt"/>
                <a:ea typeface="+mn-ea"/>
                <a:cs typeface="+mn-cs"/>
              </a:rPr>
              <a:t>packets are transmitted from each source node to any representative node in a randomly selected group, and then representative</a:t>
            </a:r>
          </a:p>
          <a:p>
            <a:r>
              <a:rPr lang="en-US" sz="1200" b="0" i="0" u="none" strike="noStrike" kern="1200" baseline="0" dirty="0" smtClean="0">
                <a:solidFill>
                  <a:schemeClr val="tx1"/>
                </a:solidFill>
                <a:latin typeface="+mn-lt"/>
                <a:ea typeface="+mn-ea"/>
                <a:cs typeface="+mn-cs"/>
              </a:rPr>
              <a:t>nodes employ a </a:t>
            </a:r>
            <a:r>
              <a:rPr lang="en-US" sz="1200" b="0" i="0" u="none" strike="noStrike" kern="1200" baseline="0" dirty="0" err="1" smtClean="0">
                <a:solidFill>
                  <a:schemeClr val="tx1"/>
                </a:solidFill>
                <a:latin typeface="+mn-lt"/>
                <a:ea typeface="+mn-ea"/>
                <a:cs typeface="+mn-cs"/>
              </a:rPr>
              <a:t>celluar</a:t>
            </a:r>
            <a:r>
              <a:rPr lang="en-US" sz="1200" b="0" i="0" u="none" strike="noStrike" kern="1200" baseline="0" dirty="0" smtClean="0">
                <a:solidFill>
                  <a:schemeClr val="tx1"/>
                </a:solidFill>
                <a:latin typeface="+mn-lt"/>
                <a:ea typeface="+mn-ea"/>
                <a:cs typeface="+mn-cs"/>
              </a:rPr>
              <a:t> TDMA transmission scheme, broadcasting the packets to all other nodes in</a:t>
            </a:r>
          </a:p>
          <a:p>
            <a:r>
              <a:rPr lang="en-US" sz="1200" b="0" i="0" u="none" strike="noStrike" kern="1200" baseline="0" dirty="0" smtClean="0">
                <a:solidFill>
                  <a:schemeClr val="tx1"/>
                </a:solidFill>
                <a:latin typeface="+mn-lt"/>
                <a:ea typeface="+mn-ea"/>
                <a:cs typeface="+mn-cs"/>
              </a:rPr>
              <a:t>the group.</a:t>
            </a:r>
            <a:endParaRPr lang="zh-CN" altLang="zh-CN" dirty="0" smtClean="0">
              <a:latin typeface="Arial" charset="0"/>
            </a:endParaRPr>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2012/5/22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2012/5/22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notesSlide" Target="../notesSlides/notesSlide7.xml"/><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5.bin"/><Relationship Id="rId10" Type="http://schemas.openxmlformats.org/officeDocument/2006/relationships/image" Target="../media/image11.wmf"/><Relationship Id="rId4" Type="http://schemas.openxmlformats.org/officeDocument/2006/relationships/image" Target="../media/image12.png"/><Relationship Id="rId9"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3.wmf"/><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notesSlide" Target="../notesSlides/notesSlide9.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4.wmf"/><Relationship Id="rId5" Type="http://schemas.openxmlformats.org/officeDocument/2006/relationships/oleObject" Target="../embeddings/oleObject9.bin"/><Relationship Id="rId10" Type="http://schemas.openxmlformats.org/officeDocument/2006/relationships/image" Target="../media/image16.wmf"/><Relationship Id="rId4" Type="http://schemas.openxmlformats.org/officeDocument/2006/relationships/image" Target="../media/image17.png"/><Relationship Id="rId9"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8.wmf"/><Relationship Id="rId4"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9.wmf"/><Relationship Id="rId4" Type="http://schemas.openxmlformats.org/officeDocument/2006/relationships/oleObject" Target="../embeddings/oleObject13.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2.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6.wmf"/><Relationship Id="rId4" Type="http://schemas.openxmlformats.org/officeDocument/2006/relationships/oleObject" Target="../embeddings/oleObject14.bin"/><Relationship Id="rId9" Type="http://schemas.openxmlformats.org/officeDocument/2006/relationships/image" Target="../media/image8.wmf"/></Relationships>
</file>

<file path=ppt/slides/_rels/slide17.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notesSlide" Target="../notesSlides/notesSlide13.xml"/><Relationship Id="rId7"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17.bin"/><Relationship Id="rId10" Type="http://schemas.openxmlformats.org/officeDocument/2006/relationships/image" Target="../media/image11.wmf"/><Relationship Id="rId4" Type="http://schemas.openxmlformats.org/officeDocument/2006/relationships/image" Target="../media/image22.png"/><Relationship Id="rId9" Type="http://schemas.openxmlformats.org/officeDocument/2006/relationships/oleObject" Target="../embeddings/oleObject19.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3.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1.bin"/><Relationship Id="rId5" Type="http://schemas.openxmlformats.org/officeDocument/2006/relationships/image" Target="../media/image23.wmf"/><Relationship Id="rId4" Type="http://schemas.openxmlformats.org/officeDocument/2006/relationships/oleObject" Target="../embeddings/oleObject20.bin"/></Relationships>
</file>

<file path=ppt/slides/_rels/slide1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notesSlide" Target="../notesSlides/notesSlide15.xml"/><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4.wmf"/><Relationship Id="rId5" Type="http://schemas.openxmlformats.org/officeDocument/2006/relationships/oleObject" Target="../embeddings/oleObject22.bin"/><Relationship Id="rId10" Type="http://schemas.openxmlformats.org/officeDocument/2006/relationships/image" Target="../media/image16.wmf"/><Relationship Id="rId4" Type="http://schemas.openxmlformats.org/officeDocument/2006/relationships/image" Target="../media/image26.png"/><Relationship Id="rId9" Type="http://schemas.openxmlformats.org/officeDocument/2006/relationships/oleObject" Target="../embeddings/oleObject2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6.bin"/><Relationship Id="rId5" Type="http://schemas.openxmlformats.org/officeDocument/2006/relationships/image" Target="../media/image27.wmf"/><Relationship Id="rId4" Type="http://schemas.openxmlformats.org/officeDocument/2006/relationships/oleObject" Target="../embeddings/oleObject25.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19.w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oleObject" Target="../embeddings/oleObject29.bin"/><Relationship Id="rId5" Type="http://schemas.openxmlformats.org/officeDocument/2006/relationships/image" Target="../media/image28.w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png"/><Relationship Id="rId5" Type="http://schemas.openxmlformats.org/officeDocument/2006/relationships/image" Target="../media/image4.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wmf"/><Relationship Id="rId4" Type="http://schemas.openxmlformats.org/officeDocument/2006/relationships/oleObject" Target="../embeddings/oleObject2.bin"/><Relationship Id="rId9"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a:xfrm>
            <a:off x="0" y="2286000"/>
            <a:ext cx="9144000" cy="1524000"/>
          </a:xfrm>
        </p:spPr>
        <p:txBody>
          <a:bodyPr>
            <a:normAutofit fontScale="90000"/>
          </a:bodyPr>
          <a:lstStyle/>
          <a:p>
            <a:pPr>
              <a:defRPr/>
            </a:pPr>
            <a:r>
              <a:rPr lang="en-US" altLang="zh-CN" sz="3600" b="1" dirty="0">
                <a:solidFill>
                  <a:srgbClr val="800000"/>
                </a:solidFill>
                <a:effectLst>
                  <a:outerShdw blurRad="38100" dist="38100" dir="2700000" algn="tl">
                    <a:srgbClr val="C0C0C0"/>
                  </a:outerShdw>
                </a:effectLst>
                <a:latin typeface="Arial" pitchFamily="34" charset="0"/>
                <a:ea typeface="宋体" pitchFamily="2" charset="-122"/>
                <a:cs typeface="Arial" pitchFamily="34" charset="0"/>
              </a:rPr>
              <a:t>Group Multicast Capacity in Large Scale Wireless Networks</a:t>
            </a:r>
            <a:r>
              <a:rPr lang="zh-CN" sz="3200" b="1" i="0" dirty="0" smtClean="0">
                <a:solidFill>
                  <a:srgbClr val="800000"/>
                </a:solidFill>
                <a:effectLst>
                  <a:outerShdw blurRad="38100" dist="38100" dir="2700000" algn="tl">
                    <a:srgbClr val="C0C0C0"/>
                  </a:outerShdw>
                </a:effectLst>
                <a:ea typeface="宋体" pitchFamily="2" charset="-122"/>
              </a:rPr>
              <a:t/>
            </a:r>
            <a:br>
              <a:rPr lang="zh-CN" sz="3200" b="1" i="0" dirty="0" smtClean="0">
                <a:solidFill>
                  <a:srgbClr val="800000"/>
                </a:solidFill>
                <a:effectLst>
                  <a:outerShdw blurRad="38100" dist="38100" dir="2700000" algn="tl">
                    <a:srgbClr val="C0C0C0"/>
                  </a:outerShdw>
                </a:effectLst>
                <a:ea typeface="宋体" pitchFamily="2" charset="-122"/>
              </a:rPr>
            </a:br>
            <a:endParaRPr lang="zh-CN" sz="3200" b="1" i="0" dirty="0" smtClean="0">
              <a:solidFill>
                <a:srgbClr val="800000"/>
              </a:solidFill>
              <a:effectLst>
                <a:outerShdw blurRad="38100" dist="38100" dir="2700000" algn="tl">
                  <a:srgbClr val="C0C0C0"/>
                </a:outerShdw>
              </a:effectLst>
              <a:ea typeface="宋体" pitchFamily="2" charset="-122"/>
            </a:endParaRPr>
          </a:p>
        </p:txBody>
      </p:sp>
      <p:sp>
        <p:nvSpPr>
          <p:cNvPr id="33795" name="Rectangle 3"/>
          <p:cNvSpPr>
            <a:spLocks noGrp="1" noChangeArrowheads="1"/>
          </p:cNvSpPr>
          <p:nvPr>
            <p:ph type="subTitle" idx="4294967295"/>
          </p:nvPr>
        </p:nvSpPr>
        <p:spPr>
          <a:xfrm>
            <a:off x="533400" y="4267200"/>
            <a:ext cx="8305800" cy="2209800"/>
          </a:xfrm>
        </p:spPr>
        <p:txBody>
          <a:bodyPr lIns="92075" tIns="46038" rIns="92075" bIns="46038">
            <a:normAutofit/>
          </a:bodyPr>
          <a:lstStyle/>
          <a:p>
            <a:pPr marL="0" indent="0" algn="ctr">
              <a:lnSpc>
                <a:spcPct val="90000"/>
              </a:lnSpc>
              <a:buNone/>
            </a:pPr>
            <a:r>
              <a:rPr lang="en-US" altLang="zh-CN" sz="2400" dirty="0" err="1" smtClean="0">
                <a:effectLst>
                  <a:outerShdw blurRad="38100" dist="38100" dir="2700000" algn="tl">
                    <a:srgbClr val="000000">
                      <a:alpha val="43137"/>
                    </a:srgbClr>
                  </a:outerShdw>
                </a:effectLst>
                <a:latin typeface="Eras Demi ITC" pitchFamily="34" charset="0"/>
                <a:ea typeface="宋体" pitchFamily="2" charset="-122"/>
              </a:rPr>
              <a:t>Xican</a:t>
            </a:r>
            <a:r>
              <a:rPr lang="en-US" altLang="zh-CN" sz="2400" dirty="0" smtClean="0">
                <a:effectLst>
                  <a:outerShdw blurRad="38100" dist="38100" dir="2700000" algn="tl">
                    <a:srgbClr val="000000">
                      <a:alpha val="43137"/>
                    </a:srgbClr>
                  </a:outerShdw>
                </a:effectLst>
                <a:latin typeface="Eras Demi ITC" pitchFamily="34" charset="0"/>
                <a:ea typeface="宋体" pitchFamily="2" charset="-122"/>
              </a:rPr>
              <a:t> Yang</a:t>
            </a:r>
            <a:endParaRPr lang="zh-CN" altLang="zh-CN" b="1" dirty="0" smtClean="0">
              <a:solidFill>
                <a:srgbClr val="000066"/>
              </a:solidFill>
              <a:latin typeface="Courier New" pitchFamily="49" charset="0"/>
              <a:ea typeface="宋体" pitchFamily="2" charset="-122"/>
            </a:endParaRPr>
          </a:p>
          <a:p>
            <a:pPr marL="0" indent="0" algn="ctr" eaLnBrk="1" hangingPunct="1">
              <a:lnSpc>
                <a:spcPct val="90000"/>
              </a:lnSpc>
              <a:buFont typeface="Wingdings" pitchFamily="2" charset="2"/>
              <a:buNone/>
            </a:pPr>
            <a:r>
              <a:rPr lang="zh-CN" altLang="zh-CN" sz="2400" dirty="0" smtClean="0">
                <a:ea typeface="宋体" pitchFamily="2" charset="-122"/>
              </a:rPr>
              <a:t>Shanghai Jiao Tong University</a:t>
            </a:r>
            <a:r>
              <a:rPr lang="en-US" altLang="zh-CN" sz="2400" dirty="0" smtClean="0">
                <a:ea typeface="宋体" pitchFamily="2" charset="-122"/>
              </a:rPr>
              <a:t>, China</a:t>
            </a:r>
            <a:endParaRPr lang="zh-CN" altLang="zh-CN" sz="2400" dirty="0" smtClean="0">
              <a:ea typeface="宋体" pitchFamily="2" charset="-122"/>
            </a:endParaRPr>
          </a:p>
        </p:txBody>
      </p:sp>
    </p:spTree>
    <p:extLst>
      <p:ext uri="{BB962C8B-B14F-4D97-AF65-F5344CB8AC3E}">
        <p14:creationId xmlns:p14="http://schemas.microsoft.com/office/powerpoint/2010/main" val="14150530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69" name="Picture 38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980728"/>
            <a:ext cx="4506854"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10</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Capacity of Phase One </a:t>
            </a:r>
            <a:r>
              <a:rPr lang="en-US" altLang="zh-CN" sz="1800" dirty="0" smtClean="0">
                <a:effectLst>
                  <a:outerShdw blurRad="38100" dist="38100" dir="2700000" algn="tl">
                    <a:srgbClr val="C0C0C0"/>
                  </a:outerShdw>
                </a:effectLst>
                <a:latin typeface="Eras Demi ITC" pitchFamily="34" charset="0"/>
                <a:ea typeface="黑体" pitchFamily="49" charset="-122"/>
              </a:rPr>
              <a:t>Transmission: </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Capacity </a:t>
            </a:r>
            <a:r>
              <a:rPr lang="en-US" altLang="zh-CN" sz="1800" dirty="0">
                <a:effectLst>
                  <a:outerShdw blurRad="38100" dist="38100" dir="2700000" algn="tl">
                    <a:srgbClr val="C0C0C0"/>
                  </a:outerShdw>
                </a:effectLst>
                <a:latin typeface="Eras Demi ITC" pitchFamily="34" charset="0"/>
                <a:ea typeface="黑体" pitchFamily="49" charset="-122"/>
              </a:rPr>
              <a:t>of Phase </a:t>
            </a:r>
            <a:r>
              <a:rPr lang="en-US" altLang="zh-CN" sz="1800" dirty="0" smtClean="0">
                <a:effectLst>
                  <a:outerShdw blurRad="38100" dist="38100" dir="2700000" algn="tl">
                    <a:srgbClr val="C0C0C0"/>
                  </a:outerShdw>
                </a:effectLst>
                <a:latin typeface="Eras Demi ITC" pitchFamily="34" charset="0"/>
                <a:ea typeface="黑体" pitchFamily="49" charset="-122"/>
              </a:rPr>
              <a:t>Two Transmission:</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Upper bound: </a:t>
            </a:r>
          </a:p>
        </p:txBody>
      </p:sp>
      <p:graphicFrame>
        <p:nvGraphicFramePr>
          <p:cNvPr id="12290" name="Object 2"/>
          <p:cNvGraphicFramePr>
            <a:graphicFrameLocks noChangeAspect="1"/>
          </p:cNvGraphicFramePr>
          <p:nvPr>
            <p:extLst>
              <p:ext uri="{D42A27DB-BD31-4B8C-83A1-F6EECF244321}">
                <p14:modId xmlns:p14="http://schemas.microsoft.com/office/powerpoint/2010/main" val="1663697061"/>
              </p:ext>
            </p:extLst>
          </p:nvPr>
        </p:nvGraphicFramePr>
        <p:xfrm>
          <a:off x="5329014" y="5229200"/>
          <a:ext cx="1619250" cy="403225"/>
        </p:xfrm>
        <a:graphic>
          <a:graphicData uri="http://schemas.openxmlformats.org/presentationml/2006/ole">
            <mc:AlternateContent xmlns:mc="http://schemas.openxmlformats.org/markup-compatibility/2006">
              <mc:Choice xmlns:v="urn:schemas-microsoft-com:vml" Requires="v">
                <p:oleObj spid="_x0000_s13069" name="Equation" r:id="rId5" imgW="965160" imgH="241200" progId="Equation.DSMT4">
                  <p:embed/>
                </p:oleObj>
              </mc:Choice>
              <mc:Fallback>
                <p:oleObj name="Equation" r:id="rId5" imgW="965160" imgH="241200" progId="Equation.DSMT4">
                  <p:embed/>
                  <p:pic>
                    <p:nvPicPr>
                      <p:cNvPr id="0" name=""/>
                      <p:cNvPicPr>
                        <a:picLocks noChangeAspect="1" noChangeArrowheads="1"/>
                      </p:cNvPicPr>
                      <p:nvPr/>
                    </p:nvPicPr>
                    <p:blipFill>
                      <a:blip r:embed="rId6"/>
                      <a:srcRect/>
                      <a:stretch>
                        <a:fillRect/>
                      </a:stretch>
                    </p:blipFill>
                    <p:spPr bwMode="auto">
                      <a:xfrm>
                        <a:off x="5329014" y="5229200"/>
                        <a:ext cx="161925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矩形 7"/>
          <p:cNvSpPr/>
          <p:nvPr/>
        </p:nvSpPr>
        <p:spPr>
          <a:xfrm>
            <a:off x="395536" y="188640"/>
            <a:ext cx="6237605" cy="646331"/>
          </a:xfrm>
          <a:prstGeom prst="rect">
            <a:avLst/>
          </a:prstGeom>
        </p:spPr>
        <p:txBody>
          <a:bodyPr wrap="none">
            <a:spAutoFit/>
          </a:bodyPr>
          <a:lstStyle/>
          <a:p>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&lt;1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8818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Upper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374480868"/>
              </p:ext>
            </p:extLst>
          </p:nvPr>
        </p:nvGraphicFramePr>
        <p:xfrm>
          <a:off x="5364088" y="5630193"/>
          <a:ext cx="1127125" cy="319087"/>
        </p:xfrm>
        <a:graphic>
          <a:graphicData uri="http://schemas.openxmlformats.org/presentationml/2006/ole">
            <mc:AlternateContent xmlns:mc="http://schemas.openxmlformats.org/markup-compatibility/2006">
              <mc:Choice xmlns:v="urn:schemas-microsoft-com:vml" Requires="v">
                <p:oleObj spid="_x0000_s13070" name="Equation" r:id="rId7" imgW="672840" imgH="190440" progId="Equation.DSMT4">
                  <p:embed/>
                </p:oleObj>
              </mc:Choice>
              <mc:Fallback>
                <p:oleObj name="Equation" r:id="rId7" imgW="672840" imgH="190440" progId="Equation.DSMT4">
                  <p:embed/>
                  <p:pic>
                    <p:nvPicPr>
                      <p:cNvPr id="0" name="Object 2"/>
                      <p:cNvPicPr>
                        <a:picLocks noChangeAspect="1" noChangeArrowheads="1"/>
                      </p:cNvPicPr>
                      <p:nvPr/>
                    </p:nvPicPr>
                    <p:blipFill>
                      <a:blip r:embed="rId8"/>
                      <a:srcRect/>
                      <a:stretch>
                        <a:fillRect/>
                      </a:stretch>
                    </p:blipFill>
                    <p:spPr bwMode="auto">
                      <a:xfrm>
                        <a:off x="5364088" y="5630193"/>
                        <a:ext cx="1127125"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528190762"/>
              </p:ext>
            </p:extLst>
          </p:nvPr>
        </p:nvGraphicFramePr>
        <p:xfrm>
          <a:off x="2915816" y="5907088"/>
          <a:ext cx="3914775" cy="404812"/>
        </p:xfrm>
        <a:graphic>
          <a:graphicData uri="http://schemas.openxmlformats.org/presentationml/2006/ole">
            <mc:AlternateContent xmlns:mc="http://schemas.openxmlformats.org/markup-compatibility/2006">
              <mc:Choice xmlns:v="urn:schemas-microsoft-com:vml" Requires="v">
                <p:oleObj spid="_x0000_s13071" name="Equation" r:id="rId9" imgW="2336760" imgH="241200" progId="Equation.DSMT4">
                  <p:embed/>
                </p:oleObj>
              </mc:Choice>
              <mc:Fallback>
                <p:oleObj name="Equation" r:id="rId9" imgW="2336760" imgH="241200" progId="Equation.DSMT4">
                  <p:embed/>
                  <p:pic>
                    <p:nvPicPr>
                      <p:cNvPr id="0" name="对象 2"/>
                      <p:cNvPicPr>
                        <a:picLocks noChangeAspect="1" noChangeArrowheads="1"/>
                      </p:cNvPicPr>
                      <p:nvPr/>
                    </p:nvPicPr>
                    <p:blipFill>
                      <a:blip r:embed="rId10"/>
                      <a:srcRect/>
                      <a:stretch>
                        <a:fillRect/>
                      </a:stretch>
                    </p:blipFill>
                    <p:spPr bwMode="auto">
                      <a:xfrm>
                        <a:off x="2915816" y="5907088"/>
                        <a:ext cx="39147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12822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11</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To achieve </a:t>
            </a:r>
            <a:r>
              <a:rPr lang="en-US" altLang="zh-CN" sz="1800" dirty="0" smtClean="0">
                <a:effectLst>
                  <a:outerShdw blurRad="38100" dist="38100" dir="2700000" algn="tl">
                    <a:srgbClr val="C0C0C0"/>
                  </a:outerShdw>
                </a:effectLst>
                <a:latin typeface="Eras Demi ITC" pitchFamily="34" charset="0"/>
                <a:ea typeface="黑体" pitchFamily="49" charset="-122"/>
              </a:rPr>
              <a:t>the upper bound, </a:t>
            </a:r>
            <a:r>
              <a:rPr lang="en-US" altLang="zh-CN" sz="1800" dirty="0">
                <a:effectLst>
                  <a:outerShdw blurRad="38100" dist="38100" dir="2700000" algn="tl">
                    <a:srgbClr val="C0C0C0"/>
                  </a:outerShdw>
                </a:effectLst>
                <a:latin typeface="Eras Demi ITC" pitchFamily="34" charset="0"/>
                <a:ea typeface="黑体" pitchFamily="49" charset="-122"/>
              </a:rPr>
              <a:t>we design a </a:t>
            </a:r>
            <a:r>
              <a:rPr lang="en-US" altLang="zh-CN" sz="1800" dirty="0" smtClean="0">
                <a:effectLst>
                  <a:outerShdw blurRad="38100" dist="38100" dir="2700000" algn="tl">
                    <a:srgbClr val="C0C0C0"/>
                  </a:outerShdw>
                </a:effectLst>
                <a:latin typeface="Eras Demi ITC" pitchFamily="34" charset="0"/>
                <a:ea typeface="黑体" pitchFamily="49" charset="-122"/>
              </a:rPr>
              <a:t>schedule </a:t>
            </a:r>
            <a:r>
              <a:rPr lang="en-US" altLang="zh-CN" sz="1800" dirty="0">
                <a:effectLst>
                  <a:outerShdw blurRad="38100" dist="38100" dir="2700000" algn="tl">
                    <a:srgbClr val="C0C0C0"/>
                  </a:outerShdw>
                </a:effectLst>
                <a:latin typeface="Eras Demi ITC" pitchFamily="34" charset="0"/>
                <a:ea typeface="黑体" pitchFamily="49" charset="-122"/>
              </a:rPr>
              <a:t>that satisfies the following two propositions.</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In phase one</a:t>
            </a: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packets </a:t>
            </a:r>
            <a:r>
              <a:rPr lang="en-US" altLang="zh-CN" sz="1800" dirty="0">
                <a:effectLst>
                  <a:outerShdw blurRad="38100" dist="38100" dir="2700000" algn="tl">
                    <a:srgbClr val="C0C0C0"/>
                  </a:outerShdw>
                </a:effectLst>
                <a:latin typeface="Eras Demi ITC" pitchFamily="34" charset="0"/>
                <a:ea typeface="黑体" pitchFamily="49" charset="-122"/>
              </a:rPr>
              <a:t>are </a:t>
            </a:r>
            <a:r>
              <a:rPr lang="en-US" altLang="zh-CN" sz="1800" dirty="0" smtClean="0">
                <a:effectLst>
                  <a:outerShdw blurRad="38100" dist="38100" dir="2700000" algn="tl">
                    <a:srgbClr val="C0C0C0"/>
                  </a:outerShdw>
                </a:effectLst>
                <a:latin typeface="Eras Demi ITC" pitchFamily="34" charset="0"/>
                <a:ea typeface="黑体" pitchFamily="49" charset="-122"/>
              </a:rPr>
              <a:t>transmitted from each source node </a:t>
            </a:r>
            <a:r>
              <a:rPr lang="en-US" altLang="zh-CN" sz="1800" dirty="0">
                <a:effectLst>
                  <a:outerShdw blurRad="38100" dist="38100" dir="2700000" algn="tl">
                    <a:srgbClr val="C0C0C0"/>
                  </a:outerShdw>
                </a:effectLst>
                <a:latin typeface="Eras Demi ITC" pitchFamily="34" charset="0"/>
                <a:ea typeface="黑体" pitchFamily="49" charset="-122"/>
              </a:rPr>
              <a:t>to any </a:t>
            </a:r>
            <a:r>
              <a:rPr lang="en-US" altLang="zh-CN" sz="1800" dirty="0" smtClean="0">
                <a:effectLst>
                  <a:outerShdw blurRad="38100" dist="38100" dir="2700000" algn="tl">
                    <a:srgbClr val="C0C0C0"/>
                  </a:outerShdw>
                </a:effectLst>
                <a:latin typeface="Eras Demi ITC" pitchFamily="34" charset="0"/>
                <a:ea typeface="黑体" pitchFamily="49" charset="-122"/>
              </a:rPr>
              <a:t>node </a:t>
            </a:r>
            <a:r>
              <a:rPr lang="en-US" altLang="zh-CN" sz="1800" dirty="0" err="1" smtClean="0">
                <a:effectLst>
                  <a:outerShdw blurRad="38100" dist="38100" dir="2700000" algn="tl">
                    <a:srgbClr val="C0C0C0"/>
                  </a:outerShdw>
                </a:effectLst>
                <a:latin typeface="Eras Demi ITC" pitchFamily="34" charset="0"/>
                <a:ea typeface="黑体" pitchFamily="49" charset="-122"/>
              </a:rPr>
              <a:t>V</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i,d</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in the </a:t>
            </a:r>
            <a:r>
              <a:rPr lang="en-US" altLang="zh-CN" sz="1800" dirty="0" smtClean="0">
                <a:effectLst>
                  <a:outerShdw blurRad="38100" dist="38100" dir="2700000" algn="tl">
                    <a:srgbClr val="C0C0C0"/>
                  </a:outerShdw>
                </a:effectLst>
                <a:latin typeface="Eras Demi ITC" pitchFamily="34" charset="0"/>
                <a:ea typeface="黑体" pitchFamily="49" charset="-122"/>
              </a:rPr>
              <a:t>destination group A</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i</a:t>
            </a:r>
            <a:r>
              <a:rPr lang="en-US" altLang="zh-CN" sz="1800" dirty="0" smtClean="0">
                <a:effectLst>
                  <a:outerShdw blurRad="38100" dist="38100" dir="2700000" algn="tl">
                    <a:srgbClr val="C0C0C0"/>
                  </a:outerShdw>
                </a:effectLst>
                <a:latin typeface="Eras Demi ITC" pitchFamily="34" charset="0"/>
                <a:ea typeface="黑体" pitchFamily="49" charset="-122"/>
              </a:rPr>
              <a:t>, adopting percolation theory in routing by </a:t>
            </a:r>
            <a:r>
              <a:rPr lang="en-US" altLang="zh-CN" sz="1800" dirty="0" err="1" smtClean="0">
                <a:effectLst>
                  <a:outerShdw blurRad="38100" dist="38100" dir="2700000" algn="tl">
                    <a:srgbClr val="C0C0C0"/>
                  </a:outerShdw>
                </a:effectLst>
                <a:latin typeface="Eras Demi ITC" pitchFamily="34" charset="0"/>
                <a:ea typeface="黑体" pitchFamily="49" charset="-122"/>
              </a:rPr>
              <a:t>Franceschetti</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et al. [12</a:t>
            </a:r>
            <a:r>
              <a:rPr lang="en-US" altLang="zh-CN" sz="1800" dirty="0" smtClean="0">
                <a:effectLst>
                  <a:outerShdw blurRad="38100" dist="38100" dir="2700000" algn="tl">
                    <a:srgbClr val="C0C0C0"/>
                  </a:outerShdw>
                </a:effectLst>
                <a:latin typeface="Eras Demi ITC" pitchFamily="34" charset="0"/>
                <a:ea typeface="黑体" pitchFamily="49" charset="-122"/>
              </a:rPr>
              <a:t>].</a:t>
            </a: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a:effectLst>
                  <a:outerShdw blurRad="38100" dist="38100" dir="2700000" algn="tl">
                    <a:srgbClr val="C0C0C0"/>
                  </a:outerShdw>
                </a:effectLst>
                <a:latin typeface="Eras Demi ITC" pitchFamily="34" charset="0"/>
                <a:ea typeface="黑体" pitchFamily="49" charset="-122"/>
              </a:rPr>
              <a:t>In phase two, </a:t>
            </a:r>
            <a:r>
              <a:rPr lang="en-US" altLang="zh-CN" sz="1800" dirty="0" err="1" smtClean="0">
                <a:effectLst>
                  <a:outerShdw blurRad="38100" dist="38100" dir="2700000" algn="tl">
                    <a:srgbClr val="C0C0C0"/>
                  </a:outerShdw>
                </a:effectLst>
                <a:latin typeface="Eras Demi ITC" pitchFamily="34" charset="0"/>
                <a:ea typeface="黑体" pitchFamily="49" charset="-122"/>
              </a:rPr>
              <a:t>V</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i,d</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transmits the packets to all other nodes in the group A</a:t>
            </a:r>
            <a:r>
              <a:rPr lang="en-US" altLang="zh-CN" sz="1800" baseline="-25000" dirty="0">
                <a:effectLst>
                  <a:outerShdw blurRad="38100" dist="38100" dir="2700000" algn="tl">
                    <a:srgbClr val="C0C0C0"/>
                  </a:outerShdw>
                </a:effectLst>
                <a:latin typeface="Eras Demi ITC" pitchFamily="34" charset="0"/>
                <a:ea typeface="黑体" pitchFamily="49" charset="-122"/>
              </a:rPr>
              <a:t>i</a:t>
            </a:r>
            <a:r>
              <a:rPr lang="en-US" altLang="zh-CN" sz="1800" dirty="0">
                <a:effectLst>
                  <a:outerShdw blurRad="38100" dist="38100" dir="2700000" algn="tl">
                    <a:srgbClr val="C0C0C0"/>
                  </a:outerShdw>
                </a:effectLst>
                <a:latin typeface="Eras Demi ITC" pitchFamily="34" charset="0"/>
                <a:ea typeface="黑体" pitchFamily="49" charset="-122"/>
              </a:rPr>
              <a:t>, using flooding </a:t>
            </a:r>
            <a:r>
              <a:rPr lang="en-US" altLang="zh-CN" sz="1800" dirty="0" smtClean="0">
                <a:effectLst>
                  <a:outerShdw blurRad="38100" dist="38100" dir="2700000" algn="tl">
                    <a:srgbClr val="C0C0C0"/>
                  </a:outerShdw>
                </a:effectLst>
                <a:latin typeface="Eras Demi ITC" pitchFamily="34" charset="0"/>
                <a:ea typeface="黑体" pitchFamily="49" charset="-122"/>
              </a:rPr>
              <a:t>algorithm.</a:t>
            </a: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6237605" cy="646331"/>
          </a:xfrm>
          <a:prstGeom prst="rect">
            <a:avLst/>
          </a:prstGeom>
        </p:spPr>
        <p:txBody>
          <a:bodyPr wrap="none">
            <a:spAutoFit/>
          </a:bodyPr>
          <a:lstStyle/>
          <a:p>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&lt;1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9940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Lower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975234233"/>
              </p:ext>
            </p:extLst>
          </p:nvPr>
        </p:nvGraphicFramePr>
        <p:xfrm>
          <a:off x="3131840" y="3861048"/>
          <a:ext cx="2679700" cy="660400"/>
        </p:xfrm>
        <a:graphic>
          <a:graphicData uri="http://schemas.openxmlformats.org/presentationml/2006/ole">
            <mc:AlternateContent xmlns:mc="http://schemas.openxmlformats.org/markup-compatibility/2006">
              <mc:Choice xmlns:v="urn:schemas-microsoft-com:vml" Requires="v">
                <p:oleObj spid="_x0000_s23767" name="Equation" r:id="rId4" imgW="1600200" imgH="393480" progId="Equation.DSMT4">
                  <p:embed/>
                </p:oleObj>
              </mc:Choice>
              <mc:Fallback>
                <p:oleObj name="Equation" r:id="rId4" imgW="1600200" imgH="393480" progId="Equation.DSMT4">
                  <p:embed/>
                  <p:pic>
                    <p:nvPicPr>
                      <p:cNvPr id="0" name=""/>
                      <p:cNvPicPr>
                        <a:picLocks noChangeAspect="1" noChangeArrowheads="1"/>
                      </p:cNvPicPr>
                      <p:nvPr/>
                    </p:nvPicPr>
                    <p:blipFill>
                      <a:blip r:embed="rId5"/>
                      <a:srcRect/>
                      <a:stretch>
                        <a:fillRect/>
                      </a:stretch>
                    </p:blipFill>
                    <p:spPr bwMode="auto">
                      <a:xfrm>
                        <a:off x="3131840" y="3861048"/>
                        <a:ext cx="2679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21536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8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1342" y="980728"/>
            <a:ext cx="4494994"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12</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Capacity of Phase One </a:t>
            </a:r>
            <a:r>
              <a:rPr lang="en-US" altLang="zh-CN" sz="1800" dirty="0" smtClean="0">
                <a:effectLst>
                  <a:outerShdw blurRad="38100" dist="38100" dir="2700000" algn="tl">
                    <a:srgbClr val="C0C0C0"/>
                  </a:outerShdw>
                </a:effectLst>
                <a:latin typeface="Eras Demi ITC" pitchFamily="34" charset="0"/>
                <a:ea typeface="黑体" pitchFamily="49" charset="-122"/>
              </a:rPr>
              <a:t>Transmission: </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Capacity </a:t>
            </a:r>
            <a:r>
              <a:rPr lang="en-US" altLang="zh-CN" sz="1800" dirty="0">
                <a:effectLst>
                  <a:outerShdw blurRad="38100" dist="38100" dir="2700000" algn="tl">
                    <a:srgbClr val="C0C0C0"/>
                  </a:outerShdw>
                </a:effectLst>
                <a:latin typeface="Eras Demi ITC" pitchFamily="34" charset="0"/>
                <a:ea typeface="黑体" pitchFamily="49" charset="-122"/>
              </a:rPr>
              <a:t>of Phase </a:t>
            </a:r>
            <a:r>
              <a:rPr lang="en-US" altLang="zh-CN" sz="1800" dirty="0" smtClean="0">
                <a:effectLst>
                  <a:outerShdw blurRad="38100" dist="38100" dir="2700000" algn="tl">
                    <a:srgbClr val="C0C0C0"/>
                  </a:outerShdw>
                </a:effectLst>
                <a:latin typeface="Eras Demi ITC" pitchFamily="34" charset="0"/>
                <a:ea typeface="黑体" pitchFamily="49" charset="-122"/>
              </a:rPr>
              <a:t>Two Transmission:</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Upper bound: </a:t>
            </a:r>
          </a:p>
        </p:txBody>
      </p:sp>
      <p:graphicFrame>
        <p:nvGraphicFramePr>
          <p:cNvPr id="12290" name="Object 2"/>
          <p:cNvGraphicFramePr>
            <a:graphicFrameLocks noChangeAspect="1"/>
          </p:cNvGraphicFramePr>
          <p:nvPr>
            <p:extLst>
              <p:ext uri="{D42A27DB-BD31-4B8C-83A1-F6EECF244321}">
                <p14:modId xmlns:p14="http://schemas.microsoft.com/office/powerpoint/2010/main" val="3915037247"/>
              </p:ext>
            </p:extLst>
          </p:nvPr>
        </p:nvGraphicFramePr>
        <p:xfrm>
          <a:off x="5329014" y="5229200"/>
          <a:ext cx="1619250" cy="403225"/>
        </p:xfrm>
        <a:graphic>
          <a:graphicData uri="http://schemas.openxmlformats.org/presentationml/2006/ole">
            <mc:AlternateContent xmlns:mc="http://schemas.openxmlformats.org/markup-compatibility/2006">
              <mc:Choice xmlns:v="urn:schemas-microsoft-com:vml" Requires="v">
                <p:oleObj spid="_x0000_s24867" name="Equation" r:id="rId5" imgW="965160" imgH="241200" progId="Equation.DSMT4">
                  <p:embed/>
                </p:oleObj>
              </mc:Choice>
              <mc:Fallback>
                <p:oleObj name="Equation" r:id="rId5" imgW="965160" imgH="241200" progId="Equation.DSMT4">
                  <p:embed/>
                  <p:pic>
                    <p:nvPicPr>
                      <p:cNvPr id="0" name=""/>
                      <p:cNvPicPr>
                        <a:picLocks noChangeAspect="1" noChangeArrowheads="1"/>
                      </p:cNvPicPr>
                      <p:nvPr/>
                    </p:nvPicPr>
                    <p:blipFill>
                      <a:blip r:embed="rId6"/>
                      <a:srcRect/>
                      <a:stretch>
                        <a:fillRect/>
                      </a:stretch>
                    </p:blipFill>
                    <p:spPr bwMode="auto">
                      <a:xfrm>
                        <a:off x="5329014" y="5229200"/>
                        <a:ext cx="161925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矩形 7"/>
          <p:cNvSpPr/>
          <p:nvPr/>
        </p:nvSpPr>
        <p:spPr>
          <a:xfrm>
            <a:off x="395536" y="188640"/>
            <a:ext cx="6237605" cy="646331"/>
          </a:xfrm>
          <a:prstGeom prst="rect">
            <a:avLst/>
          </a:prstGeom>
        </p:spPr>
        <p:txBody>
          <a:bodyPr wrap="none">
            <a:spAutoFit/>
          </a:bodyPr>
          <a:lstStyle/>
          <a:p>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&gt;</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8818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Upper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984027880"/>
              </p:ext>
            </p:extLst>
          </p:nvPr>
        </p:nvGraphicFramePr>
        <p:xfrm>
          <a:off x="5364088" y="5619750"/>
          <a:ext cx="1765300" cy="341313"/>
        </p:xfrm>
        <a:graphic>
          <a:graphicData uri="http://schemas.openxmlformats.org/presentationml/2006/ole">
            <mc:AlternateContent xmlns:mc="http://schemas.openxmlformats.org/markup-compatibility/2006">
              <mc:Choice xmlns:v="urn:schemas-microsoft-com:vml" Requires="v">
                <p:oleObj spid="_x0000_s24868" name="Equation" r:id="rId7" imgW="1054080" imgH="203040" progId="Equation.DSMT4">
                  <p:embed/>
                </p:oleObj>
              </mc:Choice>
              <mc:Fallback>
                <p:oleObj name="Equation" r:id="rId7" imgW="1054080" imgH="203040" progId="Equation.DSMT4">
                  <p:embed/>
                  <p:pic>
                    <p:nvPicPr>
                      <p:cNvPr id="0" name=""/>
                      <p:cNvPicPr>
                        <a:picLocks noChangeAspect="1" noChangeArrowheads="1"/>
                      </p:cNvPicPr>
                      <p:nvPr/>
                    </p:nvPicPr>
                    <p:blipFill>
                      <a:blip r:embed="rId8"/>
                      <a:srcRect/>
                      <a:stretch>
                        <a:fillRect/>
                      </a:stretch>
                    </p:blipFill>
                    <p:spPr bwMode="auto">
                      <a:xfrm>
                        <a:off x="5364088" y="5619750"/>
                        <a:ext cx="176530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564154318"/>
              </p:ext>
            </p:extLst>
          </p:nvPr>
        </p:nvGraphicFramePr>
        <p:xfrm>
          <a:off x="2915816" y="5877272"/>
          <a:ext cx="3468687" cy="404812"/>
        </p:xfrm>
        <a:graphic>
          <a:graphicData uri="http://schemas.openxmlformats.org/presentationml/2006/ole">
            <mc:AlternateContent xmlns:mc="http://schemas.openxmlformats.org/markup-compatibility/2006">
              <mc:Choice xmlns:v="urn:schemas-microsoft-com:vml" Requires="v">
                <p:oleObj spid="_x0000_s24869" name="Equation" r:id="rId9" imgW="2070000" imgH="241200" progId="Equation.DSMT4">
                  <p:embed/>
                </p:oleObj>
              </mc:Choice>
              <mc:Fallback>
                <p:oleObj name="Equation" r:id="rId9" imgW="2070000" imgH="241200" progId="Equation.DSMT4">
                  <p:embed/>
                  <p:pic>
                    <p:nvPicPr>
                      <p:cNvPr id="0" name=""/>
                      <p:cNvPicPr>
                        <a:picLocks noChangeAspect="1" noChangeArrowheads="1"/>
                      </p:cNvPicPr>
                      <p:nvPr/>
                    </p:nvPicPr>
                    <p:blipFill>
                      <a:blip r:embed="rId10"/>
                      <a:srcRect/>
                      <a:stretch>
                        <a:fillRect/>
                      </a:stretch>
                    </p:blipFill>
                    <p:spPr bwMode="auto">
                      <a:xfrm>
                        <a:off x="2915816" y="5877272"/>
                        <a:ext cx="3468687"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531611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13</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We choose </a:t>
            </a:r>
            <a:r>
              <a:rPr lang="en-US" altLang="zh-CN" sz="1800" dirty="0" smtClean="0">
                <a:effectLst>
                  <a:outerShdw blurRad="38100" dist="38100" dir="2700000" algn="tl">
                    <a:srgbClr val="C0C0C0"/>
                  </a:outerShdw>
                </a:effectLst>
                <a:latin typeface="Eras Demi ITC" pitchFamily="34" charset="0"/>
                <a:ea typeface="黑体" pitchFamily="49" charset="-122"/>
              </a:rPr>
              <a:t>n</a:t>
            </a:r>
            <a:r>
              <a:rPr lang="en-US" altLang="zh-CN" sz="1800" baseline="30000" dirty="0" smtClean="0">
                <a:effectLst>
                  <a:outerShdw blurRad="38100" dist="38100" dir="2700000" algn="tl">
                    <a:srgbClr val="C0C0C0"/>
                  </a:outerShdw>
                </a:effectLst>
                <a:latin typeface="Eras Demi ITC" pitchFamily="34" charset="0"/>
                <a:ea typeface="黑体" pitchFamily="49" charset="-122"/>
              </a:rPr>
              <a:t>s+d-1</a:t>
            </a:r>
            <a:r>
              <a:rPr lang="en-US" altLang="zh-CN" sz="1800" dirty="0" smtClean="0">
                <a:effectLst>
                  <a:outerShdw blurRad="38100" dist="38100" dir="2700000" algn="tl">
                    <a:srgbClr val="C0C0C0"/>
                  </a:outerShdw>
                </a:effectLst>
                <a:latin typeface="Eras Demi ITC" pitchFamily="34" charset="0"/>
                <a:ea typeface="黑体" pitchFamily="49" charset="-122"/>
              </a:rPr>
              <a:t> nodes </a:t>
            </a:r>
            <a:r>
              <a:rPr lang="en-US" altLang="zh-CN" sz="1800" dirty="0">
                <a:effectLst>
                  <a:outerShdw blurRad="38100" dist="38100" dir="2700000" algn="tl">
                    <a:srgbClr val="C0C0C0"/>
                  </a:outerShdw>
                </a:effectLst>
                <a:latin typeface="Eras Demi ITC" pitchFamily="34" charset="0"/>
                <a:ea typeface="黑体" pitchFamily="49" charset="-122"/>
              </a:rPr>
              <a:t>in each group as representatives.</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Firstly </a:t>
            </a:r>
            <a:r>
              <a:rPr lang="en-US" altLang="zh-CN" sz="1800" dirty="0">
                <a:effectLst>
                  <a:outerShdw blurRad="38100" dist="38100" dir="2700000" algn="tl">
                    <a:srgbClr val="C0C0C0"/>
                  </a:outerShdw>
                </a:effectLst>
                <a:latin typeface="Eras Demi ITC" pitchFamily="34" charset="0"/>
                <a:ea typeface="黑体" pitchFamily="49" charset="-122"/>
              </a:rPr>
              <a:t>packets are transmitted from each source node to any representative node in a randomly selected group, </a:t>
            </a:r>
            <a:r>
              <a:rPr lang="en-US" altLang="zh-CN" sz="1800" dirty="0" smtClean="0">
                <a:effectLst>
                  <a:outerShdw blurRad="38100" dist="38100" dir="2700000" algn="tl">
                    <a:srgbClr val="C0C0C0"/>
                  </a:outerShdw>
                </a:effectLst>
                <a:latin typeface="Eras Demi ITC" pitchFamily="34" charset="0"/>
                <a:ea typeface="黑体" pitchFamily="49" charset="-122"/>
              </a:rPr>
              <a:t>adopting percolation theory in routing by </a:t>
            </a:r>
            <a:r>
              <a:rPr lang="en-US" altLang="zh-CN" sz="1800" dirty="0" err="1" smtClean="0">
                <a:effectLst>
                  <a:outerShdw blurRad="38100" dist="38100" dir="2700000" algn="tl">
                    <a:srgbClr val="C0C0C0"/>
                  </a:outerShdw>
                </a:effectLst>
                <a:latin typeface="Eras Demi ITC" pitchFamily="34" charset="0"/>
                <a:ea typeface="黑体" pitchFamily="49" charset="-122"/>
              </a:rPr>
              <a:t>Franceschetti</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et al. [12</a:t>
            </a:r>
            <a:r>
              <a:rPr lang="en-US" altLang="zh-CN" sz="1800" dirty="0" smtClean="0">
                <a:effectLst>
                  <a:outerShdw blurRad="38100" dist="38100" dir="2700000" algn="tl">
                    <a:srgbClr val="C0C0C0"/>
                  </a:outerShdw>
                </a:effectLst>
                <a:latin typeface="Eras Demi ITC" pitchFamily="34" charset="0"/>
                <a:ea typeface="黑体" pitchFamily="49" charset="-122"/>
              </a:rPr>
              <a:t>].</a:t>
            </a: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Representative </a:t>
            </a:r>
            <a:r>
              <a:rPr lang="en-US" altLang="zh-CN" sz="1800" dirty="0">
                <a:effectLst>
                  <a:outerShdw blurRad="38100" dist="38100" dir="2700000" algn="tl">
                    <a:srgbClr val="C0C0C0"/>
                  </a:outerShdw>
                </a:effectLst>
                <a:latin typeface="Eras Demi ITC" pitchFamily="34" charset="0"/>
                <a:ea typeface="黑体" pitchFamily="49" charset="-122"/>
              </a:rPr>
              <a:t>nodes employ the flooding scheme, broadcasting the packets to all other nodes in the group.</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6237605" cy="646331"/>
          </a:xfrm>
          <a:prstGeom prst="rect">
            <a:avLst/>
          </a:prstGeom>
        </p:spPr>
        <p:txBody>
          <a:bodyPr wrap="none">
            <a:spAutoFit/>
          </a:bodyPr>
          <a:lstStyle/>
          <a:p>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&gt;1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9940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Lower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454656416"/>
              </p:ext>
            </p:extLst>
          </p:nvPr>
        </p:nvGraphicFramePr>
        <p:xfrm>
          <a:off x="2339752" y="3573016"/>
          <a:ext cx="4721225" cy="660400"/>
        </p:xfrm>
        <a:graphic>
          <a:graphicData uri="http://schemas.openxmlformats.org/presentationml/2006/ole">
            <mc:AlternateContent xmlns:mc="http://schemas.openxmlformats.org/markup-compatibility/2006">
              <mc:Choice xmlns:v="urn:schemas-microsoft-com:vml" Requires="v">
                <p:oleObj spid="_x0000_s25747" name="Equation" r:id="rId4" imgW="2819160" imgH="393480" progId="Equation.DSMT4">
                  <p:embed/>
                </p:oleObj>
              </mc:Choice>
              <mc:Fallback>
                <p:oleObj name="Equation" r:id="rId4" imgW="2819160" imgH="393480" progId="Equation.DSMT4">
                  <p:embed/>
                  <p:pic>
                    <p:nvPicPr>
                      <p:cNvPr id="0" name=""/>
                      <p:cNvPicPr>
                        <a:picLocks noChangeAspect="1" noChangeArrowheads="1"/>
                      </p:cNvPicPr>
                      <p:nvPr/>
                    </p:nvPicPr>
                    <p:blipFill>
                      <a:blip r:embed="rId5"/>
                      <a:srcRect/>
                      <a:stretch>
                        <a:fillRect/>
                      </a:stretch>
                    </p:blipFill>
                    <p:spPr bwMode="auto">
                      <a:xfrm>
                        <a:off x="2339752" y="3573016"/>
                        <a:ext cx="4721225"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320042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14</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24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Since E[N</a:t>
            </a:r>
            <a:r>
              <a:rPr lang="en-US" altLang="zh-CN" sz="2400" baseline="-25000" dirty="0" smtClean="0">
                <a:effectLst>
                  <a:outerShdw blurRad="38100" dist="38100" dir="2700000" algn="tl">
                    <a:srgbClr val="C0C0C0"/>
                  </a:outerShdw>
                </a:effectLst>
                <a:latin typeface="Eras Demi ITC" pitchFamily="34" charset="0"/>
                <a:ea typeface="黑体" pitchFamily="49" charset="-122"/>
              </a:rPr>
              <a:t>i</a:t>
            </a:r>
            <a:r>
              <a:rPr lang="en-US" altLang="zh-CN" sz="2400" dirty="0">
                <a:effectLst>
                  <a:outerShdw blurRad="38100" dist="38100" dir="2700000" algn="tl">
                    <a:srgbClr val="C0C0C0"/>
                  </a:outerShdw>
                </a:effectLst>
                <a:latin typeface="Eras Demi ITC" pitchFamily="34" charset="0"/>
                <a:ea typeface="黑体" pitchFamily="49" charset="-122"/>
              </a:rPr>
              <a:t>] </a:t>
            </a:r>
            <a:r>
              <a:rPr lang="en-US" altLang="zh-CN" sz="2400" dirty="0" smtClean="0">
                <a:effectLst>
                  <a:outerShdw blurRad="38100" dist="38100" dir="2700000" algn="tl">
                    <a:srgbClr val="C0C0C0"/>
                  </a:outerShdw>
                </a:effectLst>
                <a:latin typeface="Eras Demi ITC" pitchFamily="34" charset="0"/>
                <a:ea typeface="黑体" pitchFamily="49" charset="-122"/>
              </a:rPr>
              <a:t> = </a:t>
            </a:r>
            <a:r>
              <a:rPr lang="en-US" altLang="zh-CN" sz="2400" dirty="0">
                <a:effectLst>
                  <a:outerShdw blurRad="38100" dist="38100" dir="2700000" algn="tl">
                    <a:srgbClr val="C0C0C0"/>
                  </a:outerShdw>
                </a:effectLst>
                <a:latin typeface="Eras Demi ITC" pitchFamily="34" charset="0"/>
                <a:ea typeface="黑体" pitchFamily="49" charset="-122"/>
              </a:rPr>
              <a:t>n</a:t>
            </a:r>
            <a:r>
              <a:rPr lang="en-US" altLang="zh-CN" sz="2400" baseline="30000" dirty="0">
                <a:effectLst>
                  <a:outerShdw blurRad="38100" dist="38100" dir="2700000" algn="tl">
                    <a:srgbClr val="C0C0C0"/>
                  </a:outerShdw>
                </a:effectLst>
                <a:latin typeface="Eras Demi ITC" pitchFamily="34" charset="0"/>
                <a:ea typeface="黑体" pitchFamily="49" charset="-122"/>
              </a:rPr>
              <a:t>s+d−1 </a:t>
            </a:r>
            <a:r>
              <a:rPr lang="en-US" altLang="zh-CN" sz="2400" dirty="0">
                <a:effectLst>
                  <a:outerShdw blurRad="38100" dist="38100" dir="2700000" algn="tl">
                    <a:srgbClr val="C0C0C0"/>
                  </a:outerShdw>
                </a:effectLst>
                <a:latin typeface="Eras Demi ITC" pitchFamily="34" charset="0"/>
                <a:ea typeface="黑体" pitchFamily="49" charset="-122"/>
              </a:rPr>
              <a:t>= 1, clearly N</a:t>
            </a:r>
            <a:r>
              <a:rPr lang="en-US" altLang="zh-CN" sz="2400" baseline="-25000" dirty="0">
                <a:effectLst>
                  <a:outerShdw blurRad="38100" dist="38100" dir="2700000" algn="tl">
                    <a:srgbClr val="C0C0C0"/>
                  </a:outerShdw>
                </a:effectLst>
                <a:latin typeface="Eras Demi ITC" pitchFamily="34" charset="0"/>
                <a:ea typeface="黑体" pitchFamily="49" charset="-122"/>
              </a:rPr>
              <a:t>i </a:t>
            </a:r>
            <a:r>
              <a:rPr lang="en-US" altLang="zh-CN" sz="2400" dirty="0">
                <a:effectLst>
                  <a:outerShdw blurRad="38100" dist="38100" dir="2700000" algn="tl">
                    <a:srgbClr val="C0C0C0"/>
                  </a:outerShdw>
                </a:effectLst>
                <a:latin typeface="Eras Demi ITC" pitchFamily="34" charset="0"/>
                <a:ea typeface="黑体" pitchFamily="49" charset="-122"/>
              </a:rPr>
              <a:t>follows the Poisson distribution with parameters λ = 1 as the number of nodes goes to </a:t>
            </a:r>
            <a:r>
              <a:rPr lang="en-US" altLang="zh-CN" sz="2400" dirty="0" smtClean="0">
                <a:effectLst>
                  <a:outerShdw blurRad="38100" dist="38100" dir="2700000" algn="tl">
                    <a:srgbClr val="C0C0C0"/>
                  </a:outerShdw>
                </a:effectLst>
                <a:latin typeface="Eras Demi ITC" pitchFamily="34" charset="0"/>
                <a:ea typeface="黑体" pitchFamily="49" charset="-122"/>
              </a:rPr>
              <a:t>infinity.</a:t>
            </a:r>
          </a:p>
          <a:p>
            <a:pPr lvl="1">
              <a:buClr>
                <a:srgbClr val="CC3300"/>
              </a:buClr>
              <a:buFont typeface="Wingdings" pitchFamily="2" charset="2"/>
              <a:buChar char="q"/>
              <a:defRPr/>
            </a:pPr>
            <a:endParaRPr lang="en-US" altLang="zh-CN" sz="24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The number </a:t>
            </a:r>
            <a:r>
              <a:rPr lang="en-US" altLang="zh-CN" sz="2400" dirty="0">
                <a:effectLst>
                  <a:outerShdw blurRad="38100" dist="38100" dir="2700000" algn="tl">
                    <a:srgbClr val="C0C0C0"/>
                  </a:outerShdw>
                </a:effectLst>
                <a:latin typeface="Eras Demi ITC" pitchFamily="34" charset="0"/>
                <a:ea typeface="黑体" pitchFamily="49" charset="-122"/>
              </a:rPr>
              <a:t>of times when any group is appointed as a destination is at most log n</a:t>
            </a:r>
            <a:r>
              <a:rPr lang="en-US" altLang="zh-CN" sz="2400" baseline="30000" dirty="0">
                <a:effectLst>
                  <a:outerShdw blurRad="38100" dist="38100" dir="2700000" algn="tl">
                    <a:srgbClr val="C0C0C0"/>
                  </a:outerShdw>
                </a:effectLst>
                <a:latin typeface="Eras Demi ITC" pitchFamily="34" charset="0"/>
                <a:ea typeface="黑体" pitchFamily="49" charset="-122"/>
              </a:rPr>
              <a:t>s</a:t>
            </a:r>
            <a:r>
              <a:rPr lang="en-US" altLang="zh-CN" sz="2400" dirty="0" smtClean="0">
                <a:effectLst>
                  <a:outerShdw blurRad="38100" dist="38100" dir="2700000" algn="tl">
                    <a:srgbClr val="C0C0C0"/>
                  </a:outerShdw>
                </a:effectLst>
                <a:latin typeface="Eras Demi ITC" pitchFamily="34" charset="0"/>
                <a:ea typeface="黑体" pitchFamily="49" charset="-122"/>
              </a:rPr>
              <a:t>.</a:t>
            </a:r>
          </a:p>
          <a:p>
            <a:pPr lvl="1">
              <a:buClr>
                <a:srgbClr val="CC3300"/>
              </a:buClr>
              <a:buFont typeface="Wingdings" pitchFamily="2" charset="2"/>
              <a:buChar char="q"/>
              <a:defRPr/>
            </a:pPr>
            <a:endParaRPr lang="en-US" altLang="zh-CN" sz="24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Similarly, we have</a:t>
            </a:r>
          </a:p>
        </p:txBody>
      </p:sp>
      <p:sp>
        <p:nvSpPr>
          <p:cNvPr id="8" name="矩形 7"/>
          <p:cNvSpPr/>
          <p:nvPr/>
        </p:nvSpPr>
        <p:spPr>
          <a:xfrm>
            <a:off x="395536" y="188640"/>
            <a:ext cx="6237605" cy="646331"/>
          </a:xfrm>
          <a:prstGeom prst="rect">
            <a:avLst/>
          </a:prstGeom>
        </p:spPr>
        <p:txBody>
          <a:bodyPr wrap="none">
            <a:spAutoFit/>
          </a:bodyPr>
          <a:lstStyle/>
          <a:p>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717663947"/>
              </p:ext>
            </p:extLst>
          </p:nvPr>
        </p:nvGraphicFramePr>
        <p:xfrm>
          <a:off x="2840038" y="4652963"/>
          <a:ext cx="3721100" cy="660400"/>
        </p:xfrm>
        <a:graphic>
          <a:graphicData uri="http://schemas.openxmlformats.org/presentationml/2006/ole">
            <mc:AlternateContent xmlns:mc="http://schemas.openxmlformats.org/markup-compatibility/2006">
              <mc:Choice xmlns:v="urn:schemas-microsoft-com:vml" Requires="v">
                <p:oleObj spid="_x0000_s26702" name="Equation" r:id="rId4" imgW="2222280" imgH="393480" progId="Equation.DSMT4">
                  <p:embed/>
                </p:oleObj>
              </mc:Choice>
              <mc:Fallback>
                <p:oleObj name="Equation" r:id="rId4" imgW="2222280" imgH="393480" progId="Equation.DSMT4">
                  <p:embed/>
                  <p:pic>
                    <p:nvPicPr>
                      <p:cNvPr id="0" name=""/>
                      <p:cNvPicPr>
                        <a:picLocks noChangeAspect="1" noChangeArrowheads="1"/>
                      </p:cNvPicPr>
                      <p:nvPr/>
                    </p:nvPicPr>
                    <p:blipFill>
                      <a:blip r:embed="rId5"/>
                      <a:srcRect/>
                      <a:stretch>
                        <a:fillRect/>
                      </a:stretch>
                    </p:blipFill>
                    <p:spPr bwMode="auto">
                      <a:xfrm>
                        <a:off x="2840038" y="4652963"/>
                        <a:ext cx="37211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131525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15</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077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altLang="zh-CN" sz="2400" b="1" dirty="0" smtClean="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zh-CN" sz="2400" dirty="0">
                <a:solidFill>
                  <a:srgbClr val="969696"/>
                </a:solidFill>
                <a:effectLst>
                  <a:outerShdw blurRad="38100" dist="38100" dir="2700000" algn="tl">
                    <a:srgbClr val="C0C0C0"/>
                  </a:outerShdw>
                </a:effectLst>
                <a:latin typeface="Eras Demi ITC" pitchFamily="34" charset="0"/>
                <a:ea typeface="黑体" pitchFamily="49" charset="-122"/>
              </a:rPr>
              <a:t>Introduction</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Background</a:t>
            </a:r>
            <a:r>
              <a:rPr lang="zh-CN" sz="2000" dirty="0">
                <a:solidFill>
                  <a:srgbClr val="969696"/>
                </a:solidFill>
                <a:effectLst>
                  <a:outerShdw blurRad="38100" dist="38100" dir="2700000" algn="tl">
                    <a:srgbClr val="C0C0C0"/>
                  </a:outerShdw>
                </a:effectLst>
                <a:latin typeface="Eras Demi ITC" pitchFamily="34" charset="0"/>
                <a:ea typeface="黑体" pitchFamily="49" charset="-122"/>
              </a:rPr>
              <a:t>s</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Motivations</a:t>
            </a:r>
            <a:endParaRPr lang="zh-CN" sz="20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Network Model</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Capacity of Regular Distribution Group Multicast</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b="1" dirty="0">
                <a:effectLst>
                  <a:outerShdw blurRad="38100" dist="38100" dir="2700000" algn="tl">
                    <a:srgbClr val="C0C0C0"/>
                  </a:outerShdw>
                </a:effectLst>
                <a:latin typeface="Eras Demi ITC" pitchFamily="34" charset="0"/>
                <a:ea typeface="黑体" pitchFamily="49" charset="-122"/>
              </a:rPr>
              <a:t>Capacity of Random Distribution Group Multicast</a:t>
            </a:r>
            <a:endParaRPr lang="zh-CN" altLang="en-US" sz="2400" b="1" dirty="0">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1774845" cy="646331"/>
          </a:xfrm>
          <a:prstGeom prst="rect">
            <a:avLst/>
          </a:prstGeom>
        </p:spPr>
        <p:txBody>
          <a:bodyPr wrap="none">
            <a:spAutoFit/>
          </a:bodyPr>
          <a:lstStyle/>
          <a:p>
            <a:r>
              <a:rPr lang="en-US" altLang="zh-CN"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O</a:t>
            </a:r>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utline</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21422331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16</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458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Clr>
                <a:srgbClr val="CC3300"/>
              </a:buClr>
              <a:buFont typeface="Wingdings" pitchFamily="2" charset="2"/>
              <a:buChar char="q"/>
              <a:defRPr/>
            </a:pPr>
            <a:r>
              <a:rPr lang="en-US" sz="2400" dirty="0" smtClean="0">
                <a:latin typeface="Eras Demi ITC" pitchFamily="34" charset="0"/>
                <a:ea typeface="黑体" pitchFamily="49" charset="-122"/>
              </a:rPr>
              <a:t>When groups </a:t>
            </a:r>
            <a:r>
              <a:rPr lang="en-US" sz="2400" dirty="0">
                <a:latin typeface="Eras Demi ITC" pitchFamily="34" charset="0"/>
                <a:ea typeface="黑体" pitchFamily="49" charset="-122"/>
              </a:rPr>
              <a:t>are randomly distributed in the network, there will inevitably be interferences </a:t>
            </a:r>
            <a:r>
              <a:rPr lang="en-US" sz="2400" dirty="0" smtClean="0">
                <a:latin typeface="Eras Demi ITC" pitchFamily="34" charset="0"/>
                <a:ea typeface="黑体" pitchFamily="49" charset="-122"/>
              </a:rPr>
              <a:t>between </a:t>
            </a:r>
            <a:r>
              <a:rPr lang="en-US" sz="2400" dirty="0">
                <a:latin typeface="Eras Demi ITC" pitchFamily="34" charset="0"/>
                <a:ea typeface="黑体" pitchFamily="49" charset="-122"/>
              </a:rPr>
              <a:t>the groups, making it difficult to schedule the </a:t>
            </a:r>
            <a:r>
              <a:rPr lang="en-US" sz="2400" dirty="0" smtClean="0">
                <a:latin typeface="Eras Demi ITC" pitchFamily="34" charset="0"/>
                <a:ea typeface="黑体" pitchFamily="49" charset="-122"/>
              </a:rPr>
              <a:t>model.</a:t>
            </a:r>
            <a:endParaRPr lang="en-US" sz="2400" dirty="0">
              <a:latin typeface="Eras Demi ITC" pitchFamily="34" charset="0"/>
              <a:ea typeface="黑体" pitchFamily="49" charset="-122"/>
            </a:endParaRPr>
          </a:p>
          <a:p>
            <a:pPr>
              <a:defRPr/>
            </a:pPr>
            <a:endParaRPr lang="en-US" altLang="zh-CN" sz="2400" b="1" dirty="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en-US" sz="2400" dirty="0" smtClean="0">
                <a:latin typeface="Eras Demi ITC" pitchFamily="34" charset="0"/>
                <a:ea typeface="黑体" pitchFamily="49" charset="-122"/>
              </a:rPr>
              <a:t>Any node V</a:t>
            </a:r>
            <a:r>
              <a:rPr lang="en-US" sz="2400" baseline="-25000" dirty="0" smtClean="0">
                <a:latin typeface="Eras Demi ITC" pitchFamily="34" charset="0"/>
                <a:ea typeface="黑体" pitchFamily="49" charset="-122"/>
              </a:rPr>
              <a:t>i </a:t>
            </a:r>
            <a:r>
              <a:rPr lang="en-US" sz="2400" dirty="0" smtClean="0">
                <a:latin typeface="Eras Demi ITC" pitchFamily="34" charset="0"/>
                <a:ea typeface="黑体" pitchFamily="49" charset="-122"/>
              </a:rPr>
              <a:t>will be chosen by a certain source node as its destination node with the probability </a:t>
            </a:r>
          </a:p>
          <a:p>
            <a:pPr>
              <a:buClr>
                <a:srgbClr val="CC3300"/>
              </a:buClr>
              <a:buFont typeface="Wingdings" pitchFamily="2" charset="2"/>
              <a:buChar char="q"/>
              <a:defRPr/>
            </a:pPr>
            <a:r>
              <a:rPr lang="en-US" sz="2400" dirty="0" smtClean="0">
                <a:latin typeface="Eras Demi ITC" pitchFamily="34" charset="0"/>
                <a:ea typeface="黑体" pitchFamily="49" charset="-122"/>
              </a:rPr>
              <a:t>Let N</a:t>
            </a:r>
            <a:r>
              <a:rPr lang="en-US" sz="2400" baseline="-25000" dirty="0" smtClean="0">
                <a:latin typeface="Eras Demi ITC" pitchFamily="34" charset="0"/>
                <a:ea typeface="黑体" pitchFamily="49" charset="-122"/>
              </a:rPr>
              <a:t>i</a:t>
            </a:r>
            <a:r>
              <a:rPr lang="en-US" sz="2400" dirty="0" smtClean="0">
                <a:latin typeface="Eras Demi ITC" pitchFamily="34" charset="0"/>
                <a:ea typeface="黑体" pitchFamily="49" charset="-122"/>
              </a:rPr>
              <a:t> be the number of times when the node V</a:t>
            </a:r>
            <a:r>
              <a:rPr lang="en-US" sz="2400" baseline="-25000" dirty="0" smtClean="0">
                <a:latin typeface="Eras Demi ITC" pitchFamily="34" charset="0"/>
                <a:ea typeface="黑体" pitchFamily="49" charset="-122"/>
              </a:rPr>
              <a:t>i</a:t>
            </a:r>
            <a:r>
              <a:rPr lang="en-US" sz="2400" dirty="0" smtClean="0">
                <a:latin typeface="Eras Demi ITC" pitchFamily="34" charset="0"/>
                <a:ea typeface="黑体" pitchFamily="49" charset="-122"/>
              </a:rPr>
              <a:t> is chosen as a destination node.</a:t>
            </a:r>
          </a:p>
          <a:p>
            <a:pPr>
              <a:buClr>
                <a:srgbClr val="CC3300"/>
              </a:buClr>
              <a:buFont typeface="Wingdings" pitchFamily="2" charset="2"/>
              <a:buChar char="q"/>
            </a:pPr>
            <a:r>
              <a:rPr lang="en-US" sz="2400" dirty="0" smtClean="0">
                <a:latin typeface="Eras Demi ITC" pitchFamily="34" charset="0"/>
                <a:ea typeface="黑体" pitchFamily="49" charset="-122"/>
              </a:rPr>
              <a:t>The </a:t>
            </a:r>
            <a:r>
              <a:rPr lang="en-US" sz="2400" dirty="0">
                <a:latin typeface="Eras Demi ITC" pitchFamily="34" charset="0"/>
                <a:ea typeface="黑体" pitchFamily="49" charset="-122"/>
              </a:rPr>
              <a:t>expected value of N</a:t>
            </a:r>
            <a:r>
              <a:rPr lang="en-US" sz="2400" baseline="-25000" dirty="0">
                <a:latin typeface="Eras Demi ITC" pitchFamily="34" charset="0"/>
                <a:ea typeface="黑体" pitchFamily="49" charset="-122"/>
              </a:rPr>
              <a:t>i</a:t>
            </a:r>
            <a:r>
              <a:rPr lang="en-US" sz="2400" dirty="0">
                <a:latin typeface="Eras Demi ITC" pitchFamily="34" charset="0"/>
                <a:ea typeface="黑体" pitchFamily="49" charset="-122"/>
              </a:rPr>
              <a:t> </a:t>
            </a:r>
            <a:r>
              <a:rPr lang="en-US" sz="2400" dirty="0" smtClean="0">
                <a:latin typeface="Eras Demi ITC" pitchFamily="34" charset="0"/>
                <a:ea typeface="黑体" pitchFamily="49" charset="-122"/>
              </a:rPr>
              <a:t>is </a:t>
            </a:r>
            <a:endParaRPr lang="zh-CN" sz="2400" dirty="0">
              <a:effectLst>
                <a:outerShdw blurRad="38100" dist="38100" dir="2700000" algn="tl">
                  <a:srgbClr val="C0C0C0"/>
                </a:outerShdw>
              </a:effectLst>
              <a:latin typeface="Eras Demi ITC" pitchFamily="34" charset="0"/>
              <a:ea typeface="黑体" pitchFamily="49" charset="-122"/>
            </a:endParaRPr>
          </a:p>
        </p:txBody>
      </p:sp>
      <p:sp>
        <p:nvSpPr>
          <p:cNvPr id="7" name="矩形 6"/>
          <p:cNvSpPr/>
          <p:nvPr/>
        </p:nvSpPr>
        <p:spPr>
          <a:xfrm>
            <a:off x="395536" y="188640"/>
            <a:ext cx="4750018"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851353521"/>
              </p:ext>
            </p:extLst>
          </p:nvPr>
        </p:nvGraphicFramePr>
        <p:xfrm>
          <a:off x="6876256" y="2924944"/>
          <a:ext cx="1134604" cy="504056"/>
        </p:xfrm>
        <a:graphic>
          <a:graphicData uri="http://schemas.openxmlformats.org/presentationml/2006/ole">
            <mc:AlternateContent xmlns:mc="http://schemas.openxmlformats.org/markup-compatibility/2006">
              <mc:Choice xmlns:v="urn:schemas-microsoft-com:vml" Requires="v">
                <p:oleObj spid="_x0000_s27809" name="Equation" r:id="rId4" imgW="457200" imgH="203040" progId="Equation.DSMT4">
                  <p:embed/>
                </p:oleObj>
              </mc:Choice>
              <mc:Fallback>
                <p:oleObj name="Equation" r:id="rId4" imgW="457200" imgH="203040" progId="Equation.DSMT4">
                  <p:embed/>
                  <p:pic>
                    <p:nvPicPr>
                      <p:cNvPr id="0" name=""/>
                      <p:cNvPicPr>
                        <a:picLocks noChangeAspect="1" noChangeArrowheads="1"/>
                      </p:cNvPicPr>
                      <p:nvPr/>
                    </p:nvPicPr>
                    <p:blipFill>
                      <a:blip r:embed="rId5"/>
                      <a:srcRect/>
                      <a:stretch>
                        <a:fillRect/>
                      </a:stretch>
                    </p:blipFill>
                    <p:spPr bwMode="auto">
                      <a:xfrm>
                        <a:off x="6876256" y="2924944"/>
                        <a:ext cx="1134604" cy="504056"/>
                      </a:xfrm>
                      <a:prstGeom prst="rect">
                        <a:avLst/>
                      </a:prstGeom>
                      <a:noFill/>
                      <a:ln>
                        <a:noFill/>
                      </a:ln>
                      <a:effec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1233579604"/>
              </p:ext>
            </p:extLst>
          </p:nvPr>
        </p:nvGraphicFramePr>
        <p:xfrm>
          <a:off x="5335488" y="3717032"/>
          <a:ext cx="1828800" cy="503238"/>
        </p:xfrm>
        <a:graphic>
          <a:graphicData uri="http://schemas.openxmlformats.org/presentationml/2006/ole">
            <mc:AlternateContent xmlns:mc="http://schemas.openxmlformats.org/markup-compatibility/2006">
              <mc:Choice xmlns:v="urn:schemas-microsoft-com:vml" Requires="v">
                <p:oleObj spid="_x0000_s27810" name="Equation" r:id="rId6" imgW="736560" imgH="203040" progId="Equation.DSMT4">
                  <p:embed/>
                </p:oleObj>
              </mc:Choice>
              <mc:Fallback>
                <p:oleObj name="Equation" r:id="rId6" imgW="736560" imgH="203040" progId="Equation.DSMT4">
                  <p:embed/>
                  <p:pic>
                    <p:nvPicPr>
                      <p:cNvPr id="0" name=""/>
                      <p:cNvPicPr>
                        <a:picLocks noChangeAspect="1" noChangeArrowheads="1"/>
                      </p:cNvPicPr>
                      <p:nvPr/>
                    </p:nvPicPr>
                    <p:blipFill>
                      <a:blip r:embed="rId7"/>
                      <a:srcRect/>
                      <a:stretch>
                        <a:fillRect/>
                      </a:stretch>
                    </p:blipFill>
                    <p:spPr bwMode="auto">
                      <a:xfrm>
                        <a:off x="5335488" y="3717032"/>
                        <a:ext cx="1828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960190311"/>
              </p:ext>
            </p:extLst>
          </p:nvPr>
        </p:nvGraphicFramePr>
        <p:xfrm>
          <a:off x="4932040" y="4221088"/>
          <a:ext cx="2681287" cy="503238"/>
        </p:xfrm>
        <a:graphic>
          <a:graphicData uri="http://schemas.openxmlformats.org/presentationml/2006/ole">
            <mc:AlternateContent xmlns:mc="http://schemas.openxmlformats.org/markup-compatibility/2006">
              <mc:Choice xmlns:v="urn:schemas-microsoft-com:vml" Requires="v">
                <p:oleObj spid="_x0000_s27811" name="Equation" r:id="rId8" imgW="1079280" imgH="203040" progId="Equation.DSMT4">
                  <p:embed/>
                </p:oleObj>
              </mc:Choice>
              <mc:Fallback>
                <p:oleObj name="Equation" r:id="rId8" imgW="1079280" imgH="203040" progId="Equation.DSMT4">
                  <p:embed/>
                  <p:pic>
                    <p:nvPicPr>
                      <p:cNvPr id="0" name=""/>
                      <p:cNvPicPr>
                        <a:picLocks noChangeAspect="1" noChangeArrowheads="1"/>
                      </p:cNvPicPr>
                      <p:nvPr/>
                    </p:nvPicPr>
                    <p:blipFill>
                      <a:blip r:embed="rId9"/>
                      <a:srcRect/>
                      <a:stretch>
                        <a:fillRect/>
                      </a:stretch>
                    </p:blipFill>
                    <p:spPr bwMode="auto">
                      <a:xfrm>
                        <a:off x="4932040" y="4221088"/>
                        <a:ext cx="268128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56320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83"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86580" y="980728"/>
            <a:ext cx="4481764" cy="4511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17</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Capacity of Phase One </a:t>
            </a:r>
            <a:r>
              <a:rPr lang="en-US" altLang="zh-CN" sz="1800" dirty="0" smtClean="0">
                <a:effectLst>
                  <a:outerShdw blurRad="38100" dist="38100" dir="2700000" algn="tl">
                    <a:srgbClr val="C0C0C0"/>
                  </a:outerShdw>
                </a:effectLst>
                <a:latin typeface="Eras Demi ITC" pitchFamily="34" charset="0"/>
                <a:ea typeface="黑体" pitchFamily="49" charset="-122"/>
              </a:rPr>
              <a:t>Transmission: </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Capacity </a:t>
            </a:r>
            <a:r>
              <a:rPr lang="en-US" altLang="zh-CN" sz="1800" dirty="0">
                <a:effectLst>
                  <a:outerShdw blurRad="38100" dist="38100" dir="2700000" algn="tl">
                    <a:srgbClr val="C0C0C0"/>
                  </a:outerShdw>
                </a:effectLst>
                <a:latin typeface="Eras Demi ITC" pitchFamily="34" charset="0"/>
                <a:ea typeface="黑体" pitchFamily="49" charset="-122"/>
              </a:rPr>
              <a:t>of Phase </a:t>
            </a:r>
            <a:r>
              <a:rPr lang="en-US" altLang="zh-CN" sz="1800" dirty="0" smtClean="0">
                <a:effectLst>
                  <a:outerShdw blurRad="38100" dist="38100" dir="2700000" algn="tl">
                    <a:srgbClr val="C0C0C0"/>
                  </a:outerShdw>
                </a:effectLst>
                <a:latin typeface="Eras Demi ITC" pitchFamily="34" charset="0"/>
                <a:ea typeface="黑体" pitchFamily="49" charset="-122"/>
              </a:rPr>
              <a:t>Two Transmission:</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Upper bound: </a:t>
            </a:r>
          </a:p>
        </p:txBody>
      </p:sp>
      <p:graphicFrame>
        <p:nvGraphicFramePr>
          <p:cNvPr id="12290" name="Object 2"/>
          <p:cNvGraphicFramePr>
            <a:graphicFrameLocks noChangeAspect="1"/>
          </p:cNvGraphicFramePr>
          <p:nvPr>
            <p:extLst>
              <p:ext uri="{D42A27DB-BD31-4B8C-83A1-F6EECF244321}">
                <p14:modId xmlns:p14="http://schemas.microsoft.com/office/powerpoint/2010/main" val="2274002728"/>
              </p:ext>
            </p:extLst>
          </p:nvPr>
        </p:nvGraphicFramePr>
        <p:xfrm>
          <a:off x="5329014" y="5229200"/>
          <a:ext cx="1619250" cy="403225"/>
        </p:xfrm>
        <a:graphic>
          <a:graphicData uri="http://schemas.openxmlformats.org/presentationml/2006/ole">
            <mc:AlternateContent xmlns:mc="http://schemas.openxmlformats.org/markup-compatibility/2006">
              <mc:Choice xmlns:v="urn:schemas-microsoft-com:vml" Requires="v">
                <p:oleObj spid="_x0000_s28816" name="Equation" r:id="rId5" imgW="965160" imgH="241200" progId="Equation.DSMT4">
                  <p:embed/>
                </p:oleObj>
              </mc:Choice>
              <mc:Fallback>
                <p:oleObj name="Equation" r:id="rId5" imgW="965160" imgH="241200" progId="Equation.DSMT4">
                  <p:embed/>
                  <p:pic>
                    <p:nvPicPr>
                      <p:cNvPr id="0" name=""/>
                      <p:cNvPicPr>
                        <a:picLocks noChangeAspect="1" noChangeArrowheads="1"/>
                      </p:cNvPicPr>
                      <p:nvPr/>
                    </p:nvPicPr>
                    <p:blipFill>
                      <a:blip r:embed="rId6"/>
                      <a:srcRect/>
                      <a:stretch>
                        <a:fillRect/>
                      </a:stretch>
                    </p:blipFill>
                    <p:spPr bwMode="auto">
                      <a:xfrm>
                        <a:off x="5329014" y="5229200"/>
                        <a:ext cx="161925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矩形 7"/>
          <p:cNvSpPr/>
          <p:nvPr/>
        </p:nvSpPr>
        <p:spPr>
          <a:xfrm>
            <a:off x="395536" y="188640"/>
            <a:ext cx="636584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&lt;1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8818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Upper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083176275"/>
              </p:ext>
            </p:extLst>
          </p:nvPr>
        </p:nvGraphicFramePr>
        <p:xfrm>
          <a:off x="5364088" y="5630193"/>
          <a:ext cx="1127125" cy="319087"/>
        </p:xfrm>
        <a:graphic>
          <a:graphicData uri="http://schemas.openxmlformats.org/presentationml/2006/ole">
            <mc:AlternateContent xmlns:mc="http://schemas.openxmlformats.org/markup-compatibility/2006">
              <mc:Choice xmlns:v="urn:schemas-microsoft-com:vml" Requires="v">
                <p:oleObj spid="_x0000_s28817" name="Equation" r:id="rId7" imgW="672840" imgH="190440" progId="Equation.DSMT4">
                  <p:embed/>
                </p:oleObj>
              </mc:Choice>
              <mc:Fallback>
                <p:oleObj name="Equation" r:id="rId7" imgW="672840" imgH="190440" progId="Equation.DSMT4">
                  <p:embed/>
                  <p:pic>
                    <p:nvPicPr>
                      <p:cNvPr id="0" name=""/>
                      <p:cNvPicPr>
                        <a:picLocks noChangeAspect="1" noChangeArrowheads="1"/>
                      </p:cNvPicPr>
                      <p:nvPr/>
                    </p:nvPicPr>
                    <p:blipFill>
                      <a:blip r:embed="rId8"/>
                      <a:srcRect/>
                      <a:stretch>
                        <a:fillRect/>
                      </a:stretch>
                    </p:blipFill>
                    <p:spPr bwMode="auto">
                      <a:xfrm>
                        <a:off x="5364088" y="5630193"/>
                        <a:ext cx="1127125"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2736012655"/>
              </p:ext>
            </p:extLst>
          </p:nvPr>
        </p:nvGraphicFramePr>
        <p:xfrm>
          <a:off x="2915816" y="5907088"/>
          <a:ext cx="3914775" cy="404812"/>
        </p:xfrm>
        <a:graphic>
          <a:graphicData uri="http://schemas.openxmlformats.org/presentationml/2006/ole">
            <mc:AlternateContent xmlns:mc="http://schemas.openxmlformats.org/markup-compatibility/2006">
              <mc:Choice xmlns:v="urn:schemas-microsoft-com:vml" Requires="v">
                <p:oleObj spid="_x0000_s28818" name="Equation" r:id="rId9" imgW="2336760" imgH="241200" progId="Equation.DSMT4">
                  <p:embed/>
                </p:oleObj>
              </mc:Choice>
              <mc:Fallback>
                <p:oleObj name="Equation" r:id="rId9" imgW="2336760" imgH="241200" progId="Equation.DSMT4">
                  <p:embed/>
                  <p:pic>
                    <p:nvPicPr>
                      <p:cNvPr id="0" name=""/>
                      <p:cNvPicPr>
                        <a:picLocks noChangeAspect="1" noChangeArrowheads="1"/>
                      </p:cNvPicPr>
                      <p:nvPr/>
                    </p:nvPicPr>
                    <p:blipFill>
                      <a:blip r:embed="rId10"/>
                      <a:srcRect/>
                      <a:stretch>
                        <a:fillRect/>
                      </a:stretch>
                    </p:blipFill>
                    <p:spPr bwMode="auto">
                      <a:xfrm>
                        <a:off x="2915816" y="5907088"/>
                        <a:ext cx="3914775"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746830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18</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To achieve </a:t>
            </a:r>
            <a:r>
              <a:rPr lang="en-US" altLang="zh-CN" sz="1800" dirty="0" smtClean="0">
                <a:effectLst>
                  <a:outerShdw blurRad="38100" dist="38100" dir="2700000" algn="tl">
                    <a:srgbClr val="C0C0C0"/>
                  </a:outerShdw>
                </a:effectLst>
                <a:latin typeface="Eras Demi ITC" pitchFamily="34" charset="0"/>
                <a:ea typeface="黑体" pitchFamily="49" charset="-122"/>
              </a:rPr>
              <a:t>the upper bound, </a:t>
            </a:r>
            <a:r>
              <a:rPr lang="en-US" altLang="zh-CN" sz="1800" dirty="0">
                <a:effectLst>
                  <a:outerShdw blurRad="38100" dist="38100" dir="2700000" algn="tl">
                    <a:srgbClr val="C0C0C0"/>
                  </a:outerShdw>
                </a:effectLst>
                <a:latin typeface="Eras Demi ITC" pitchFamily="34" charset="0"/>
                <a:ea typeface="黑体" pitchFamily="49" charset="-122"/>
              </a:rPr>
              <a:t>we design a </a:t>
            </a:r>
            <a:r>
              <a:rPr lang="en-US" altLang="zh-CN" sz="1800" dirty="0" smtClean="0">
                <a:effectLst>
                  <a:outerShdw blurRad="38100" dist="38100" dir="2700000" algn="tl">
                    <a:srgbClr val="C0C0C0"/>
                  </a:outerShdw>
                </a:effectLst>
                <a:latin typeface="Eras Demi ITC" pitchFamily="34" charset="0"/>
                <a:ea typeface="黑体" pitchFamily="49" charset="-122"/>
              </a:rPr>
              <a:t>schedule </a:t>
            </a:r>
            <a:r>
              <a:rPr lang="en-US" altLang="zh-CN" sz="1800" dirty="0">
                <a:effectLst>
                  <a:outerShdw blurRad="38100" dist="38100" dir="2700000" algn="tl">
                    <a:srgbClr val="C0C0C0"/>
                  </a:outerShdw>
                </a:effectLst>
                <a:latin typeface="Eras Demi ITC" pitchFamily="34" charset="0"/>
                <a:ea typeface="黑体" pitchFamily="49" charset="-122"/>
              </a:rPr>
              <a:t>that satisfies the following two propositions.</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In phase one</a:t>
            </a: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packets </a:t>
            </a:r>
            <a:r>
              <a:rPr lang="en-US" altLang="zh-CN" sz="1800" dirty="0">
                <a:effectLst>
                  <a:outerShdw blurRad="38100" dist="38100" dir="2700000" algn="tl">
                    <a:srgbClr val="C0C0C0"/>
                  </a:outerShdw>
                </a:effectLst>
                <a:latin typeface="Eras Demi ITC" pitchFamily="34" charset="0"/>
                <a:ea typeface="黑体" pitchFamily="49" charset="-122"/>
              </a:rPr>
              <a:t>are </a:t>
            </a:r>
            <a:r>
              <a:rPr lang="en-US" altLang="zh-CN" sz="1800" dirty="0" smtClean="0">
                <a:effectLst>
                  <a:outerShdw blurRad="38100" dist="38100" dir="2700000" algn="tl">
                    <a:srgbClr val="C0C0C0"/>
                  </a:outerShdw>
                </a:effectLst>
                <a:latin typeface="Eras Demi ITC" pitchFamily="34" charset="0"/>
                <a:ea typeface="黑体" pitchFamily="49" charset="-122"/>
              </a:rPr>
              <a:t>transmitted from each source node </a:t>
            </a:r>
            <a:r>
              <a:rPr lang="en-US" altLang="zh-CN" sz="1800" dirty="0">
                <a:effectLst>
                  <a:outerShdw blurRad="38100" dist="38100" dir="2700000" algn="tl">
                    <a:srgbClr val="C0C0C0"/>
                  </a:outerShdw>
                </a:effectLst>
                <a:latin typeface="Eras Demi ITC" pitchFamily="34" charset="0"/>
                <a:ea typeface="黑体" pitchFamily="49" charset="-122"/>
              </a:rPr>
              <a:t>to any </a:t>
            </a:r>
            <a:r>
              <a:rPr lang="en-US" altLang="zh-CN" sz="1800" dirty="0" smtClean="0">
                <a:effectLst>
                  <a:outerShdw blurRad="38100" dist="38100" dir="2700000" algn="tl">
                    <a:srgbClr val="C0C0C0"/>
                  </a:outerShdw>
                </a:effectLst>
                <a:latin typeface="Eras Demi ITC" pitchFamily="34" charset="0"/>
                <a:ea typeface="黑体" pitchFamily="49" charset="-122"/>
              </a:rPr>
              <a:t>node </a:t>
            </a:r>
            <a:r>
              <a:rPr lang="en-US" altLang="zh-CN" sz="1800" dirty="0" err="1" smtClean="0">
                <a:effectLst>
                  <a:outerShdw blurRad="38100" dist="38100" dir="2700000" algn="tl">
                    <a:srgbClr val="C0C0C0"/>
                  </a:outerShdw>
                </a:effectLst>
                <a:latin typeface="Eras Demi ITC" pitchFamily="34" charset="0"/>
                <a:ea typeface="黑体" pitchFamily="49" charset="-122"/>
              </a:rPr>
              <a:t>V</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i,d</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in the </a:t>
            </a:r>
            <a:r>
              <a:rPr lang="en-US" altLang="zh-CN" sz="1800" dirty="0" smtClean="0">
                <a:effectLst>
                  <a:outerShdw blurRad="38100" dist="38100" dir="2700000" algn="tl">
                    <a:srgbClr val="C0C0C0"/>
                  </a:outerShdw>
                </a:effectLst>
                <a:latin typeface="Eras Demi ITC" pitchFamily="34" charset="0"/>
                <a:ea typeface="黑体" pitchFamily="49" charset="-122"/>
              </a:rPr>
              <a:t>destination group A</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i</a:t>
            </a:r>
            <a:r>
              <a:rPr lang="en-US" altLang="zh-CN" sz="1800" dirty="0" smtClean="0">
                <a:effectLst>
                  <a:outerShdw blurRad="38100" dist="38100" dir="2700000" algn="tl">
                    <a:srgbClr val="C0C0C0"/>
                  </a:outerShdw>
                </a:effectLst>
                <a:latin typeface="Eras Demi ITC" pitchFamily="34" charset="0"/>
                <a:ea typeface="黑体" pitchFamily="49" charset="-122"/>
              </a:rPr>
              <a:t>, adopting percolation theory in routing by </a:t>
            </a:r>
            <a:r>
              <a:rPr lang="en-US" altLang="zh-CN" sz="1800" dirty="0" err="1" smtClean="0">
                <a:effectLst>
                  <a:outerShdw blurRad="38100" dist="38100" dir="2700000" algn="tl">
                    <a:srgbClr val="C0C0C0"/>
                  </a:outerShdw>
                </a:effectLst>
                <a:latin typeface="Eras Demi ITC" pitchFamily="34" charset="0"/>
                <a:ea typeface="黑体" pitchFamily="49" charset="-122"/>
              </a:rPr>
              <a:t>Franceschetti</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et al. [12</a:t>
            </a:r>
            <a:r>
              <a:rPr lang="en-US" altLang="zh-CN" sz="1800" dirty="0" smtClean="0">
                <a:effectLst>
                  <a:outerShdw blurRad="38100" dist="38100" dir="2700000" algn="tl">
                    <a:srgbClr val="C0C0C0"/>
                  </a:outerShdw>
                </a:effectLst>
                <a:latin typeface="Eras Demi ITC" pitchFamily="34" charset="0"/>
                <a:ea typeface="黑体" pitchFamily="49" charset="-122"/>
              </a:rPr>
              <a:t>].</a:t>
            </a: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a:effectLst>
                  <a:outerShdw blurRad="38100" dist="38100" dir="2700000" algn="tl">
                    <a:srgbClr val="C0C0C0"/>
                  </a:outerShdw>
                </a:effectLst>
                <a:latin typeface="Eras Demi ITC" pitchFamily="34" charset="0"/>
                <a:ea typeface="黑体" pitchFamily="49" charset="-122"/>
              </a:rPr>
              <a:t>In phase two, </a:t>
            </a:r>
            <a:r>
              <a:rPr lang="en-US" altLang="zh-CN" sz="1800" dirty="0" err="1" smtClean="0">
                <a:effectLst>
                  <a:outerShdw blurRad="38100" dist="38100" dir="2700000" algn="tl">
                    <a:srgbClr val="C0C0C0"/>
                  </a:outerShdw>
                </a:effectLst>
                <a:latin typeface="Eras Demi ITC" pitchFamily="34" charset="0"/>
                <a:ea typeface="黑体" pitchFamily="49" charset="-122"/>
              </a:rPr>
              <a:t>V</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i,d</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transmits the packets to all other nodes in the group A</a:t>
            </a:r>
            <a:r>
              <a:rPr lang="en-US" altLang="zh-CN" sz="1800" baseline="-25000" dirty="0">
                <a:effectLst>
                  <a:outerShdw blurRad="38100" dist="38100" dir="2700000" algn="tl">
                    <a:srgbClr val="C0C0C0"/>
                  </a:outerShdw>
                </a:effectLst>
                <a:latin typeface="Eras Demi ITC" pitchFamily="34" charset="0"/>
                <a:ea typeface="黑体" pitchFamily="49" charset="-122"/>
              </a:rPr>
              <a:t>i</a:t>
            </a:r>
            <a:r>
              <a:rPr lang="en-US" altLang="zh-CN" sz="1800" dirty="0">
                <a:effectLst>
                  <a:outerShdw blurRad="38100" dist="38100" dir="2700000" algn="tl">
                    <a:srgbClr val="C0C0C0"/>
                  </a:outerShdw>
                </a:effectLst>
                <a:latin typeface="Eras Demi ITC" pitchFamily="34" charset="0"/>
                <a:ea typeface="黑体" pitchFamily="49" charset="-122"/>
              </a:rPr>
              <a:t>, using flooding </a:t>
            </a:r>
            <a:r>
              <a:rPr lang="en-US" altLang="zh-CN" sz="1800" dirty="0" smtClean="0">
                <a:effectLst>
                  <a:outerShdw blurRad="38100" dist="38100" dir="2700000" algn="tl">
                    <a:srgbClr val="C0C0C0"/>
                  </a:outerShdw>
                </a:effectLst>
                <a:latin typeface="Eras Demi ITC" pitchFamily="34" charset="0"/>
                <a:ea typeface="黑体" pitchFamily="49" charset="-122"/>
              </a:rPr>
              <a:t>algorithm.</a:t>
            </a: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The lower bound is then obtained by performing pairwise coding and decoding, and using a TDMA scheme</a:t>
            </a: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All </a:t>
            </a:r>
            <a:r>
              <a:rPr lang="en-US" altLang="zh-CN" sz="1800" dirty="0">
                <a:effectLst>
                  <a:outerShdw blurRad="38100" dist="38100" dir="2700000" algn="tl">
                    <a:srgbClr val="C0C0C0"/>
                  </a:outerShdw>
                </a:effectLst>
                <a:latin typeface="Eras Demi ITC" pitchFamily="34" charset="0"/>
                <a:ea typeface="黑体" pitchFamily="49" charset="-122"/>
              </a:rPr>
              <a:t>nodes will be able to transmit at least once in every </a:t>
            </a:r>
            <a:r>
              <a:rPr lang="en-US" altLang="zh-CN" sz="1800" dirty="0" smtClean="0">
                <a:effectLst>
                  <a:outerShdw blurRad="38100" dist="38100" dir="2700000" algn="tl">
                    <a:srgbClr val="C0C0C0"/>
                  </a:outerShdw>
                </a:effectLst>
                <a:latin typeface="Eras Demi ITC" pitchFamily="34" charset="0"/>
                <a:ea typeface="黑体" pitchFamily="49" charset="-122"/>
              </a:rPr>
              <a:t>             time.</a:t>
            </a: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636584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&lt;1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9940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Lower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970551104"/>
              </p:ext>
            </p:extLst>
          </p:nvPr>
        </p:nvGraphicFramePr>
        <p:xfrm>
          <a:off x="4860032" y="4940846"/>
          <a:ext cx="808037" cy="360362"/>
        </p:xfrm>
        <a:graphic>
          <a:graphicData uri="http://schemas.openxmlformats.org/presentationml/2006/ole">
            <mc:AlternateContent xmlns:mc="http://schemas.openxmlformats.org/markup-compatibility/2006">
              <mc:Choice xmlns:v="urn:schemas-microsoft-com:vml" Requires="v">
                <p:oleObj spid="_x0000_s29792" name="Equation" r:id="rId4" imgW="482400" imgH="215640" progId="Equation.DSMT4">
                  <p:embed/>
                </p:oleObj>
              </mc:Choice>
              <mc:Fallback>
                <p:oleObj name="Equation" r:id="rId4" imgW="482400" imgH="215640" progId="Equation.DSMT4">
                  <p:embed/>
                  <p:pic>
                    <p:nvPicPr>
                      <p:cNvPr id="0" name=""/>
                      <p:cNvPicPr>
                        <a:picLocks noChangeAspect="1" noChangeArrowheads="1"/>
                      </p:cNvPicPr>
                      <p:nvPr/>
                    </p:nvPicPr>
                    <p:blipFill>
                      <a:blip r:embed="rId5"/>
                      <a:srcRect/>
                      <a:stretch>
                        <a:fillRect/>
                      </a:stretch>
                    </p:blipFill>
                    <p:spPr bwMode="auto">
                      <a:xfrm>
                        <a:off x="4860032" y="4940846"/>
                        <a:ext cx="808037"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756634802"/>
              </p:ext>
            </p:extLst>
          </p:nvPr>
        </p:nvGraphicFramePr>
        <p:xfrm>
          <a:off x="3188444" y="5301208"/>
          <a:ext cx="2679700" cy="660400"/>
        </p:xfrm>
        <a:graphic>
          <a:graphicData uri="http://schemas.openxmlformats.org/presentationml/2006/ole">
            <mc:AlternateContent xmlns:mc="http://schemas.openxmlformats.org/markup-compatibility/2006">
              <mc:Choice xmlns:v="urn:schemas-microsoft-com:vml" Requires="v">
                <p:oleObj spid="_x0000_s29793" name="Equation" r:id="rId6" imgW="1600200" imgH="393480" progId="Equation.DSMT4">
                  <p:embed/>
                </p:oleObj>
              </mc:Choice>
              <mc:Fallback>
                <p:oleObj name="Equation" r:id="rId6" imgW="1600200" imgH="393480" progId="Equation.DSMT4">
                  <p:embed/>
                  <p:pic>
                    <p:nvPicPr>
                      <p:cNvPr id="0" name=""/>
                      <p:cNvPicPr>
                        <a:picLocks noChangeAspect="1" noChangeArrowheads="1"/>
                      </p:cNvPicPr>
                      <p:nvPr/>
                    </p:nvPicPr>
                    <p:blipFill>
                      <a:blip r:embed="rId7"/>
                      <a:srcRect/>
                      <a:stretch>
                        <a:fillRect/>
                      </a:stretch>
                    </p:blipFill>
                    <p:spPr bwMode="auto">
                      <a:xfrm>
                        <a:off x="3188444" y="5301208"/>
                        <a:ext cx="26797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18717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980728"/>
            <a:ext cx="4425475" cy="446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19</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Capacity of Phase One </a:t>
            </a:r>
            <a:r>
              <a:rPr lang="en-US" altLang="zh-CN" sz="1800" dirty="0" smtClean="0">
                <a:effectLst>
                  <a:outerShdw blurRad="38100" dist="38100" dir="2700000" algn="tl">
                    <a:srgbClr val="C0C0C0"/>
                  </a:outerShdw>
                </a:effectLst>
                <a:latin typeface="Eras Demi ITC" pitchFamily="34" charset="0"/>
                <a:ea typeface="黑体" pitchFamily="49" charset="-122"/>
              </a:rPr>
              <a:t>Transmission: </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Capacity </a:t>
            </a:r>
            <a:r>
              <a:rPr lang="en-US" altLang="zh-CN" sz="1800" dirty="0">
                <a:effectLst>
                  <a:outerShdw blurRad="38100" dist="38100" dir="2700000" algn="tl">
                    <a:srgbClr val="C0C0C0"/>
                  </a:outerShdw>
                </a:effectLst>
                <a:latin typeface="Eras Demi ITC" pitchFamily="34" charset="0"/>
                <a:ea typeface="黑体" pitchFamily="49" charset="-122"/>
              </a:rPr>
              <a:t>of Phase </a:t>
            </a:r>
            <a:r>
              <a:rPr lang="en-US" altLang="zh-CN" sz="1800" dirty="0" smtClean="0">
                <a:effectLst>
                  <a:outerShdw blurRad="38100" dist="38100" dir="2700000" algn="tl">
                    <a:srgbClr val="C0C0C0"/>
                  </a:outerShdw>
                </a:effectLst>
                <a:latin typeface="Eras Demi ITC" pitchFamily="34" charset="0"/>
                <a:ea typeface="黑体" pitchFamily="49" charset="-122"/>
              </a:rPr>
              <a:t>Two Transmission:</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Upper bound: </a:t>
            </a:r>
          </a:p>
        </p:txBody>
      </p:sp>
      <p:graphicFrame>
        <p:nvGraphicFramePr>
          <p:cNvPr id="12290" name="Object 2"/>
          <p:cNvGraphicFramePr>
            <a:graphicFrameLocks noChangeAspect="1"/>
          </p:cNvGraphicFramePr>
          <p:nvPr>
            <p:extLst>
              <p:ext uri="{D42A27DB-BD31-4B8C-83A1-F6EECF244321}">
                <p14:modId xmlns:p14="http://schemas.microsoft.com/office/powerpoint/2010/main" val="3419859279"/>
              </p:ext>
            </p:extLst>
          </p:nvPr>
        </p:nvGraphicFramePr>
        <p:xfrm>
          <a:off x="5329014" y="5229200"/>
          <a:ext cx="1619250" cy="403225"/>
        </p:xfrm>
        <a:graphic>
          <a:graphicData uri="http://schemas.openxmlformats.org/presentationml/2006/ole">
            <mc:AlternateContent xmlns:mc="http://schemas.openxmlformats.org/markup-compatibility/2006">
              <mc:Choice xmlns:v="urn:schemas-microsoft-com:vml" Requires="v">
                <p:oleObj spid="_x0000_s30865" name="Equation" r:id="rId5" imgW="965160" imgH="241200" progId="Equation.DSMT4">
                  <p:embed/>
                </p:oleObj>
              </mc:Choice>
              <mc:Fallback>
                <p:oleObj name="Equation" r:id="rId5" imgW="965160" imgH="241200" progId="Equation.DSMT4">
                  <p:embed/>
                  <p:pic>
                    <p:nvPicPr>
                      <p:cNvPr id="0" name=""/>
                      <p:cNvPicPr>
                        <a:picLocks noChangeAspect="1" noChangeArrowheads="1"/>
                      </p:cNvPicPr>
                      <p:nvPr/>
                    </p:nvPicPr>
                    <p:blipFill>
                      <a:blip r:embed="rId6"/>
                      <a:srcRect/>
                      <a:stretch>
                        <a:fillRect/>
                      </a:stretch>
                    </p:blipFill>
                    <p:spPr bwMode="auto">
                      <a:xfrm>
                        <a:off x="5329014" y="5229200"/>
                        <a:ext cx="1619250" cy="40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矩形 7"/>
          <p:cNvSpPr/>
          <p:nvPr/>
        </p:nvSpPr>
        <p:spPr>
          <a:xfrm>
            <a:off x="395536" y="188640"/>
            <a:ext cx="636584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&gt;</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8818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Upper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3015242501"/>
              </p:ext>
            </p:extLst>
          </p:nvPr>
        </p:nvGraphicFramePr>
        <p:xfrm>
          <a:off x="5364088" y="5619750"/>
          <a:ext cx="1765300" cy="341313"/>
        </p:xfrm>
        <a:graphic>
          <a:graphicData uri="http://schemas.openxmlformats.org/presentationml/2006/ole">
            <mc:AlternateContent xmlns:mc="http://schemas.openxmlformats.org/markup-compatibility/2006">
              <mc:Choice xmlns:v="urn:schemas-microsoft-com:vml" Requires="v">
                <p:oleObj spid="_x0000_s30866" name="Equation" r:id="rId7" imgW="1054080" imgH="203040" progId="Equation.DSMT4">
                  <p:embed/>
                </p:oleObj>
              </mc:Choice>
              <mc:Fallback>
                <p:oleObj name="Equation" r:id="rId7" imgW="1054080" imgH="203040" progId="Equation.DSMT4">
                  <p:embed/>
                  <p:pic>
                    <p:nvPicPr>
                      <p:cNvPr id="0" name=""/>
                      <p:cNvPicPr>
                        <a:picLocks noChangeAspect="1" noChangeArrowheads="1"/>
                      </p:cNvPicPr>
                      <p:nvPr/>
                    </p:nvPicPr>
                    <p:blipFill>
                      <a:blip r:embed="rId8"/>
                      <a:srcRect/>
                      <a:stretch>
                        <a:fillRect/>
                      </a:stretch>
                    </p:blipFill>
                    <p:spPr bwMode="auto">
                      <a:xfrm>
                        <a:off x="5364088" y="5619750"/>
                        <a:ext cx="1765300" cy="34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533025434"/>
              </p:ext>
            </p:extLst>
          </p:nvPr>
        </p:nvGraphicFramePr>
        <p:xfrm>
          <a:off x="2915816" y="5877272"/>
          <a:ext cx="3468687" cy="404812"/>
        </p:xfrm>
        <a:graphic>
          <a:graphicData uri="http://schemas.openxmlformats.org/presentationml/2006/ole">
            <mc:AlternateContent xmlns:mc="http://schemas.openxmlformats.org/markup-compatibility/2006">
              <mc:Choice xmlns:v="urn:schemas-microsoft-com:vml" Requires="v">
                <p:oleObj spid="_x0000_s30867" name="Equation" r:id="rId9" imgW="2070000" imgH="241200" progId="Equation.DSMT4">
                  <p:embed/>
                </p:oleObj>
              </mc:Choice>
              <mc:Fallback>
                <p:oleObj name="Equation" r:id="rId9" imgW="2070000" imgH="241200" progId="Equation.DSMT4">
                  <p:embed/>
                  <p:pic>
                    <p:nvPicPr>
                      <p:cNvPr id="0" name=""/>
                      <p:cNvPicPr>
                        <a:picLocks noChangeAspect="1" noChangeArrowheads="1"/>
                      </p:cNvPicPr>
                      <p:nvPr/>
                    </p:nvPicPr>
                    <p:blipFill>
                      <a:blip r:embed="rId10"/>
                      <a:srcRect/>
                      <a:stretch>
                        <a:fillRect/>
                      </a:stretch>
                    </p:blipFill>
                    <p:spPr bwMode="auto">
                      <a:xfrm>
                        <a:off x="2915816" y="5877272"/>
                        <a:ext cx="3468687" cy="40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7716561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2</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077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altLang="zh-CN" sz="2400" b="1" dirty="0" smtClean="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zh-CN" sz="2400" b="1" dirty="0" smtClean="0">
                <a:effectLst>
                  <a:outerShdw blurRad="38100" dist="38100" dir="2700000" algn="tl">
                    <a:srgbClr val="C0C0C0"/>
                  </a:outerShdw>
                </a:effectLst>
                <a:latin typeface="Eras Demi ITC" pitchFamily="34" charset="0"/>
                <a:ea typeface="黑体" pitchFamily="49" charset="-122"/>
              </a:rPr>
              <a:t>Introduction</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Background</a:t>
            </a:r>
            <a:r>
              <a:rPr lang="zh-CN" sz="2000" dirty="0">
                <a:solidFill>
                  <a:srgbClr val="969696"/>
                </a:solidFill>
                <a:effectLst>
                  <a:outerShdw blurRad="38100" dist="38100" dir="2700000" algn="tl">
                    <a:srgbClr val="C0C0C0"/>
                  </a:outerShdw>
                </a:effectLst>
                <a:latin typeface="Eras Demi ITC" pitchFamily="34" charset="0"/>
                <a:ea typeface="黑体" pitchFamily="49" charset="-122"/>
              </a:rPr>
              <a:t>s</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Motivations</a:t>
            </a:r>
            <a:endParaRPr lang="zh-CN" sz="20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Network Model</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Capacity of Regular Distribution Group Multicast</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Capacity of </a:t>
            </a: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Random Distribution </a:t>
            </a: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Group Multicast</a:t>
            </a:r>
            <a:endParaRPr lang="zh-CN" altLang="en-US" sz="24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1774845" cy="646331"/>
          </a:xfrm>
          <a:prstGeom prst="rect">
            <a:avLst/>
          </a:prstGeom>
        </p:spPr>
        <p:txBody>
          <a:bodyPr wrap="none">
            <a:spAutoFit/>
          </a:bodyPr>
          <a:lstStyle/>
          <a:p>
            <a:r>
              <a:rPr lang="en-US" altLang="zh-CN"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O</a:t>
            </a:r>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utline</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227919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20</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a:effectLst>
                  <a:outerShdw blurRad="38100" dist="38100" dir="2700000" algn="tl">
                    <a:srgbClr val="C0C0C0"/>
                  </a:outerShdw>
                </a:effectLst>
                <a:latin typeface="Eras Demi ITC" pitchFamily="34" charset="0"/>
                <a:ea typeface="黑体" pitchFamily="49" charset="-122"/>
              </a:rPr>
              <a:t>We choose </a:t>
            </a:r>
            <a:r>
              <a:rPr lang="en-US" altLang="zh-CN" sz="1800" dirty="0" smtClean="0">
                <a:effectLst>
                  <a:outerShdw blurRad="38100" dist="38100" dir="2700000" algn="tl">
                    <a:srgbClr val="C0C0C0"/>
                  </a:outerShdw>
                </a:effectLst>
                <a:latin typeface="Eras Demi ITC" pitchFamily="34" charset="0"/>
                <a:ea typeface="黑体" pitchFamily="49" charset="-122"/>
              </a:rPr>
              <a:t>n</a:t>
            </a:r>
            <a:r>
              <a:rPr lang="en-US" altLang="zh-CN" sz="1800" baseline="30000" dirty="0" smtClean="0">
                <a:effectLst>
                  <a:outerShdw blurRad="38100" dist="38100" dir="2700000" algn="tl">
                    <a:srgbClr val="C0C0C0"/>
                  </a:outerShdw>
                </a:effectLst>
                <a:latin typeface="Eras Demi ITC" pitchFamily="34" charset="0"/>
                <a:ea typeface="黑体" pitchFamily="49" charset="-122"/>
              </a:rPr>
              <a:t>s+d-1</a:t>
            </a:r>
            <a:r>
              <a:rPr lang="en-US" altLang="zh-CN" sz="1800" dirty="0" smtClean="0">
                <a:effectLst>
                  <a:outerShdw blurRad="38100" dist="38100" dir="2700000" algn="tl">
                    <a:srgbClr val="C0C0C0"/>
                  </a:outerShdw>
                </a:effectLst>
                <a:latin typeface="Eras Demi ITC" pitchFamily="34" charset="0"/>
                <a:ea typeface="黑体" pitchFamily="49" charset="-122"/>
              </a:rPr>
              <a:t> nodes </a:t>
            </a:r>
            <a:r>
              <a:rPr lang="en-US" altLang="zh-CN" sz="1800" dirty="0">
                <a:effectLst>
                  <a:outerShdw blurRad="38100" dist="38100" dir="2700000" algn="tl">
                    <a:srgbClr val="C0C0C0"/>
                  </a:outerShdw>
                </a:effectLst>
                <a:latin typeface="Eras Demi ITC" pitchFamily="34" charset="0"/>
                <a:ea typeface="黑体" pitchFamily="49" charset="-122"/>
              </a:rPr>
              <a:t>in each group as representatives.</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Firstly </a:t>
            </a:r>
            <a:r>
              <a:rPr lang="en-US" altLang="zh-CN" sz="1800" dirty="0">
                <a:effectLst>
                  <a:outerShdw blurRad="38100" dist="38100" dir="2700000" algn="tl">
                    <a:srgbClr val="C0C0C0"/>
                  </a:outerShdw>
                </a:effectLst>
                <a:latin typeface="Eras Demi ITC" pitchFamily="34" charset="0"/>
                <a:ea typeface="黑体" pitchFamily="49" charset="-122"/>
              </a:rPr>
              <a:t>packets are transmitted from each source node to any representative node in a randomly selected group, </a:t>
            </a:r>
            <a:r>
              <a:rPr lang="en-US" altLang="zh-CN" sz="1800" dirty="0" smtClean="0">
                <a:effectLst>
                  <a:outerShdw blurRad="38100" dist="38100" dir="2700000" algn="tl">
                    <a:srgbClr val="C0C0C0"/>
                  </a:outerShdw>
                </a:effectLst>
                <a:latin typeface="Eras Demi ITC" pitchFamily="34" charset="0"/>
                <a:ea typeface="黑体" pitchFamily="49" charset="-122"/>
              </a:rPr>
              <a:t>adopting percolation theory in routing by </a:t>
            </a:r>
            <a:r>
              <a:rPr lang="en-US" altLang="zh-CN" sz="1800" dirty="0" err="1" smtClean="0">
                <a:effectLst>
                  <a:outerShdw blurRad="38100" dist="38100" dir="2700000" algn="tl">
                    <a:srgbClr val="C0C0C0"/>
                  </a:outerShdw>
                </a:effectLst>
                <a:latin typeface="Eras Demi ITC" pitchFamily="34" charset="0"/>
                <a:ea typeface="黑体" pitchFamily="49" charset="-122"/>
              </a:rPr>
              <a:t>Franceschetti</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et al. [12</a:t>
            </a:r>
            <a:r>
              <a:rPr lang="en-US" altLang="zh-CN" sz="1800" dirty="0" smtClean="0">
                <a:effectLst>
                  <a:outerShdw blurRad="38100" dist="38100" dir="2700000" algn="tl">
                    <a:srgbClr val="C0C0C0"/>
                  </a:outerShdw>
                </a:effectLst>
                <a:latin typeface="Eras Demi ITC" pitchFamily="34" charset="0"/>
                <a:ea typeface="黑体" pitchFamily="49" charset="-122"/>
              </a:rPr>
              <a:t>].</a:t>
            </a: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Arial" pitchFamily="34" charset="0"/>
              <a:buChar char="•"/>
              <a:defRPr/>
            </a:pPr>
            <a:r>
              <a:rPr lang="en-US" altLang="zh-CN" sz="1800" dirty="0" smtClean="0">
                <a:effectLst>
                  <a:outerShdw blurRad="38100" dist="38100" dir="2700000" algn="tl">
                    <a:srgbClr val="C0C0C0"/>
                  </a:outerShdw>
                </a:effectLst>
                <a:latin typeface="Eras Demi ITC" pitchFamily="34" charset="0"/>
                <a:ea typeface="黑体" pitchFamily="49" charset="-122"/>
              </a:rPr>
              <a:t>Representative </a:t>
            </a:r>
            <a:r>
              <a:rPr lang="en-US" altLang="zh-CN" sz="1800" dirty="0">
                <a:effectLst>
                  <a:outerShdw blurRad="38100" dist="38100" dir="2700000" algn="tl">
                    <a:srgbClr val="C0C0C0"/>
                  </a:outerShdw>
                </a:effectLst>
                <a:latin typeface="Eras Demi ITC" pitchFamily="34" charset="0"/>
                <a:ea typeface="黑体" pitchFamily="49" charset="-122"/>
              </a:rPr>
              <a:t>nodes employ the flooding scheme, broadcasting the packets to all other nodes in the group.</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Clr>
                <a:srgbClr val="CC3300"/>
              </a:buClr>
              <a:buNone/>
              <a:defRPr/>
            </a:pP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The lower bound is then obtained by performing pairwise coding and decoding, and using a TDMA scheme</a:t>
            </a: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All </a:t>
            </a:r>
            <a:r>
              <a:rPr lang="en-US" altLang="zh-CN" sz="1800" dirty="0">
                <a:effectLst>
                  <a:outerShdw blurRad="38100" dist="38100" dir="2700000" algn="tl">
                    <a:srgbClr val="C0C0C0"/>
                  </a:outerShdw>
                </a:effectLst>
                <a:latin typeface="Eras Demi ITC" pitchFamily="34" charset="0"/>
                <a:ea typeface="黑体" pitchFamily="49" charset="-122"/>
              </a:rPr>
              <a:t>nodes will be able to transmit at least once in every </a:t>
            </a:r>
            <a:r>
              <a:rPr lang="en-US" altLang="zh-CN" sz="1800" dirty="0" smtClean="0">
                <a:effectLst>
                  <a:outerShdw blurRad="38100" dist="38100" dir="2700000" algn="tl">
                    <a:srgbClr val="C0C0C0"/>
                  </a:outerShdw>
                </a:effectLst>
                <a:latin typeface="Eras Demi ITC" pitchFamily="34" charset="0"/>
                <a:ea typeface="黑体" pitchFamily="49" charset="-122"/>
              </a:rPr>
              <a:t>                   time.</a:t>
            </a: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636584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&gt;1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sp>
        <p:nvSpPr>
          <p:cNvPr id="2" name="矩形 1"/>
          <p:cNvSpPr/>
          <p:nvPr/>
        </p:nvSpPr>
        <p:spPr>
          <a:xfrm>
            <a:off x="517524" y="980728"/>
            <a:ext cx="2499402" cy="461665"/>
          </a:xfrm>
          <a:prstGeom prst="rect">
            <a:avLst/>
          </a:prstGeom>
        </p:spPr>
        <p:txBody>
          <a:bodyPr wrap="none">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Lower Bound</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3742842775"/>
              </p:ext>
            </p:extLst>
          </p:nvPr>
        </p:nvGraphicFramePr>
        <p:xfrm>
          <a:off x="4855889" y="4653136"/>
          <a:ext cx="1084263" cy="360363"/>
        </p:xfrm>
        <a:graphic>
          <a:graphicData uri="http://schemas.openxmlformats.org/presentationml/2006/ole">
            <mc:AlternateContent xmlns:mc="http://schemas.openxmlformats.org/markup-compatibility/2006">
              <mc:Choice xmlns:v="urn:schemas-microsoft-com:vml" Requires="v">
                <p:oleObj spid="_x0000_s31841" name="Equation" r:id="rId4" imgW="647640" imgH="215640" progId="Equation.DSMT4">
                  <p:embed/>
                </p:oleObj>
              </mc:Choice>
              <mc:Fallback>
                <p:oleObj name="Equation" r:id="rId4" imgW="647640" imgH="215640" progId="Equation.DSMT4">
                  <p:embed/>
                  <p:pic>
                    <p:nvPicPr>
                      <p:cNvPr id="0" name=""/>
                      <p:cNvPicPr>
                        <a:picLocks noChangeAspect="1" noChangeArrowheads="1"/>
                      </p:cNvPicPr>
                      <p:nvPr/>
                    </p:nvPicPr>
                    <p:blipFill>
                      <a:blip r:embed="rId5"/>
                      <a:srcRect/>
                      <a:stretch>
                        <a:fillRect/>
                      </a:stretch>
                    </p:blipFill>
                    <p:spPr bwMode="auto">
                      <a:xfrm>
                        <a:off x="4855889" y="4653136"/>
                        <a:ext cx="1084263"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1725107384"/>
              </p:ext>
            </p:extLst>
          </p:nvPr>
        </p:nvGraphicFramePr>
        <p:xfrm>
          <a:off x="2371055" y="5013325"/>
          <a:ext cx="4721225" cy="660400"/>
        </p:xfrm>
        <a:graphic>
          <a:graphicData uri="http://schemas.openxmlformats.org/presentationml/2006/ole">
            <mc:AlternateContent xmlns:mc="http://schemas.openxmlformats.org/markup-compatibility/2006">
              <mc:Choice xmlns:v="urn:schemas-microsoft-com:vml" Requires="v">
                <p:oleObj spid="_x0000_s31842" name="Equation" r:id="rId6" imgW="2819160" imgH="393480" progId="Equation.DSMT4">
                  <p:embed/>
                </p:oleObj>
              </mc:Choice>
              <mc:Fallback>
                <p:oleObj name="Equation" r:id="rId6" imgW="2819160" imgH="393480" progId="Equation.DSMT4">
                  <p:embed/>
                  <p:pic>
                    <p:nvPicPr>
                      <p:cNvPr id="0" name=""/>
                      <p:cNvPicPr>
                        <a:picLocks noChangeAspect="1" noChangeArrowheads="1"/>
                      </p:cNvPicPr>
                      <p:nvPr/>
                    </p:nvPicPr>
                    <p:blipFill>
                      <a:blip r:embed="rId7"/>
                      <a:srcRect/>
                      <a:stretch>
                        <a:fillRect/>
                      </a:stretch>
                    </p:blipFill>
                    <p:spPr bwMode="auto">
                      <a:xfrm>
                        <a:off x="2371055" y="5013325"/>
                        <a:ext cx="4721225"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455544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098CBC1C-E10D-45E1-93FE-BBE30DC903B5}" type="slidenum">
              <a:rPr lang="en-US" altLang="zh-CN" sz="1800" baseline="0">
                <a:solidFill>
                  <a:schemeClr val="folHlink"/>
                </a:solidFill>
                <a:effectLst/>
                <a:latin typeface="Monotype Corsiva" pitchFamily="66" charset="0"/>
                <a:ea typeface="宋体" pitchFamily="2" charset="-122"/>
              </a:rPr>
              <a:pPr algn="r" eaLnBrk="1" hangingPunct="1"/>
              <a:t>21</a:t>
            </a:fld>
            <a:endParaRPr lang="zh-CN" altLang="zh-CN" sz="1800" baseline="0" dirty="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10065" y="980728"/>
            <a:ext cx="8077200" cy="5410200"/>
          </a:xfrm>
        </p:spPr>
        <p:txBody>
          <a:bodyPr>
            <a:normAutofit/>
          </a:bodyPr>
          <a:lstStyle/>
          <a:p>
            <a:pPr marL="457200" lvl="1" indent="0" eaLnBrk="1" hangingPunct="1">
              <a:buClr>
                <a:srgbClr val="CC3300"/>
              </a:buClr>
              <a:buNone/>
              <a:defRPr/>
            </a:pPr>
            <a:endParaRPr lang="en-US" altLang="zh-CN" sz="24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Since E[N</a:t>
            </a:r>
            <a:r>
              <a:rPr lang="en-US" altLang="zh-CN" sz="2400" baseline="-25000" dirty="0" smtClean="0">
                <a:effectLst>
                  <a:outerShdw blurRad="38100" dist="38100" dir="2700000" algn="tl">
                    <a:srgbClr val="C0C0C0"/>
                  </a:outerShdw>
                </a:effectLst>
                <a:latin typeface="Eras Demi ITC" pitchFamily="34" charset="0"/>
                <a:ea typeface="黑体" pitchFamily="49" charset="-122"/>
              </a:rPr>
              <a:t>i</a:t>
            </a:r>
            <a:r>
              <a:rPr lang="en-US" altLang="zh-CN" sz="2400" dirty="0" smtClean="0">
                <a:effectLst>
                  <a:outerShdw blurRad="38100" dist="38100" dir="2700000" algn="tl">
                    <a:srgbClr val="C0C0C0"/>
                  </a:outerShdw>
                </a:effectLst>
                <a:latin typeface="Eras Demi ITC" pitchFamily="34" charset="0"/>
                <a:ea typeface="黑体" pitchFamily="49" charset="-122"/>
              </a:rPr>
              <a:t>]  = n</a:t>
            </a:r>
            <a:r>
              <a:rPr lang="en-US" altLang="zh-CN" sz="2400" baseline="30000" dirty="0" smtClean="0">
                <a:effectLst>
                  <a:outerShdw blurRad="38100" dist="38100" dir="2700000" algn="tl">
                    <a:srgbClr val="C0C0C0"/>
                  </a:outerShdw>
                </a:effectLst>
                <a:latin typeface="Eras Demi ITC" pitchFamily="34" charset="0"/>
                <a:ea typeface="黑体" pitchFamily="49" charset="-122"/>
              </a:rPr>
              <a:t>s+d−1 </a:t>
            </a:r>
            <a:r>
              <a:rPr lang="en-US" altLang="zh-CN" sz="2400" dirty="0" smtClean="0">
                <a:effectLst>
                  <a:outerShdw blurRad="38100" dist="38100" dir="2700000" algn="tl">
                    <a:srgbClr val="C0C0C0"/>
                  </a:outerShdw>
                </a:effectLst>
                <a:latin typeface="Eras Demi ITC" pitchFamily="34" charset="0"/>
                <a:ea typeface="黑体" pitchFamily="49" charset="-122"/>
              </a:rPr>
              <a:t>= 1, clearly N</a:t>
            </a:r>
            <a:r>
              <a:rPr lang="en-US" altLang="zh-CN" sz="2400" baseline="-25000" dirty="0" smtClean="0">
                <a:effectLst>
                  <a:outerShdw blurRad="38100" dist="38100" dir="2700000" algn="tl">
                    <a:srgbClr val="C0C0C0"/>
                  </a:outerShdw>
                </a:effectLst>
                <a:latin typeface="Eras Demi ITC" pitchFamily="34" charset="0"/>
                <a:ea typeface="黑体" pitchFamily="49" charset="-122"/>
              </a:rPr>
              <a:t>i </a:t>
            </a:r>
            <a:r>
              <a:rPr lang="en-US" altLang="zh-CN" sz="2400" dirty="0" smtClean="0">
                <a:effectLst>
                  <a:outerShdw blurRad="38100" dist="38100" dir="2700000" algn="tl">
                    <a:srgbClr val="C0C0C0"/>
                  </a:outerShdw>
                </a:effectLst>
                <a:latin typeface="Eras Demi ITC" pitchFamily="34" charset="0"/>
                <a:ea typeface="黑体" pitchFamily="49" charset="-122"/>
              </a:rPr>
              <a:t>follows the Poisson distribution with parameters λ = 1 as the number of nodes goes to infinity.</a:t>
            </a:r>
          </a:p>
          <a:p>
            <a:pPr lvl="1">
              <a:buClr>
                <a:srgbClr val="CC3300"/>
              </a:buClr>
              <a:buFont typeface="Wingdings" pitchFamily="2" charset="2"/>
              <a:buChar char="q"/>
              <a:defRPr/>
            </a:pPr>
            <a:endParaRPr lang="en-US" altLang="zh-CN" sz="24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The number </a:t>
            </a:r>
            <a:r>
              <a:rPr lang="en-US" altLang="zh-CN" sz="2400" dirty="0">
                <a:effectLst>
                  <a:outerShdw blurRad="38100" dist="38100" dir="2700000" algn="tl">
                    <a:srgbClr val="C0C0C0"/>
                  </a:outerShdw>
                </a:effectLst>
                <a:latin typeface="Eras Demi ITC" pitchFamily="34" charset="0"/>
                <a:ea typeface="黑体" pitchFamily="49" charset="-122"/>
              </a:rPr>
              <a:t>of times when any group is appointed as a destination is at most log n</a:t>
            </a:r>
            <a:r>
              <a:rPr lang="en-US" altLang="zh-CN" sz="2400" baseline="30000" dirty="0">
                <a:effectLst>
                  <a:outerShdw blurRad="38100" dist="38100" dir="2700000" algn="tl">
                    <a:srgbClr val="C0C0C0"/>
                  </a:outerShdw>
                </a:effectLst>
                <a:latin typeface="Eras Demi ITC" pitchFamily="34" charset="0"/>
                <a:ea typeface="黑体" pitchFamily="49" charset="-122"/>
              </a:rPr>
              <a:t>s</a:t>
            </a:r>
            <a:r>
              <a:rPr lang="en-US" altLang="zh-CN" sz="2400" dirty="0" smtClean="0">
                <a:effectLst>
                  <a:outerShdw blurRad="38100" dist="38100" dir="2700000" algn="tl">
                    <a:srgbClr val="C0C0C0"/>
                  </a:outerShdw>
                </a:effectLst>
                <a:latin typeface="Eras Demi ITC" pitchFamily="34" charset="0"/>
                <a:ea typeface="黑体" pitchFamily="49" charset="-122"/>
              </a:rPr>
              <a:t>.</a:t>
            </a:r>
          </a:p>
          <a:p>
            <a:pPr lvl="1">
              <a:buClr>
                <a:srgbClr val="CC3300"/>
              </a:buClr>
              <a:buFont typeface="Wingdings" pitchFamily="2" charset="2"/>
              <a:buChar char="q"/>
              <a:defRPr/>
            </a:pPr>
            <a:endParaRPr lang="en-US" altLang="zh-CN" sz="24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Similarly, we have</a:t>
            </a:r>
          </a:p>
        </p:txBody>
      </p:sp>
      <p:sp>
        <p:nvSpPr>
          <p:cNvPr id="8" name="矩形 7"/>
          <p:cNvSpPr/>
          <p:nvPr/>
        </p:nvSpPr>
        <p:spPr>
          <a:xfrm>
            <a:off x="395536" y="188640"/>
            <a:ext cx="636584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Random Distribution: </a:t>
            </a:r>
            <a:r>
              <a:rPr lang="en-US" sz="3600" b="1" i="1" dirty="0" err="1"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s+d</a:t>
            </a:r>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=1</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3082189395"/>
              </p:ext>
            </p:extLst>
          </p:nvPr>
        </p:nvGraphicFramePr>
        <p:xfrm>
          <a:off x="2840038" y="4652963"/>
          <a:ext cx="3721100" cy="660400"/>
        </p:xfrm>
        <a:graphic>
          <a:graphicData uri="http://schemas.openxmlformats.org/presentationml/2006/ole">
            <mc:AlternateContent xmlns:mc="http://schemas.openxmlformats.org/markup-compatibility/2006">
              <mc:Choice xmlns:v="urn:schemas-microsoft-com:vml" Requires="v">
                <p:oleObj spid="_x0000_s32818" name="Equation" r:id="rId4" imgW="2222280" imgH="393480" progId="Equation.DSMT4">
                  <p:embed/>
                </p:oleObj>
              </mc:Choice>
              <mc:Fallback>
                <p:oleObj name="Equation" r:id="rId4" imgW="2222280" imgH="393480" progId="Equation.DSMT4">
                  <p:embed/>
                  <p:pic>
                    <p:nvPicPr>
                      <p:cNvPr id="0" name=""/>
                      <p:cNvPicPr>
                        <a:picLocks noChangeAspect="1" noChangeArrowheads="1"/>
                      </p:cNvPicPr>
                      <p:nvPr/>
                    </p:nvPicPr>
                    <p:blipFill>
                      <a:blip r:embed="rId5"/>
                      <a:srcRect/>
                      <a:stretch>
                        <a:fillRect/>
                      </a:stretch>
                    </p:blipFill>
                    <p:spPr bwMode="auto">
                      <a:xfrm>
                        <a:off x="2840038" y="4652963"/>
                        <a:ext cx="37211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4260020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A889C9D0-64DA-4D16-B06E-764F0951E570}" type="slidenum">
              <a:rPr lang="en-US" altLang="zh-CN" sz="1800" baseline="0">
                <a:solidFill>
                  <a:schemeClr val="folHlink"/>
                </a:solidFill>
                <a:effectLst/>
                <a:latin typeface="Monotype Corsiva" pitchFamily="66" charset="0"/>
                <a:ea typeface="宋体" pitchFamily="2" charset="-122"/>
              </a:rPr>
              <a:pPr algn="r" eaLnBrk="1" hangingPunct="1"/>
              <a:t>22</a:t>
            </a:fld>
            <a:endParaRPr lang="zh-CN" altLang="zh-CN" sz="1800" baseline="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lstStyle/>
          <a:p>
            <a:pPr marL="342900" lvl="1" indent="-342900">
              <a:buClr>
                <a:srgbClr val="CC3300"/>
              </a:buClr>
              <a:buFont typeface="Wingdings" pitchFamily="2" charset="2"/>
              <a:buChar char="q"/>
              <a:defRPr/>
            </a:pPr>
            <a:r>
              <a:rPr lang="en-US" altLang="zh-CN" sz="2400" dirty="0" smtClean="0">
                <a:latin typeface="Eras Demi ITC" pitchFamily="34" charset="0"/>
                <a:ea typeface="黑体" pitchFamily="49" charset="-122"/>
              </a:rPr>
              <a:t>Under both the regular and random distribution scenario with group multicast</a:t>
            </a:r>
          </a:p>
          <a:p>
            <a:pPr marL="342900" lvl="1" indent="-342900">
              <a:buClr>
                <a:srgbClr val="CC3300"/>
              </a:buClr>
              <a:buFont typeface="Wingdings" pitchFamily="2" charset="2"/>
              <a:buChar char="q"/>
              <a:defRPr/>
            </a:pPr>
            <a:endParaRPr lang="en-US" altLang="zh-CN" sz="1800" dirty="0" smtClean="0">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latin typeface="Eras Demi ITC" pitchFamily="34" charset="0"/>
                <a:ea typeface="黑体" pitchFamily="49" charset="-122"/>
              </a:rPr>
              <a:t>The </a:t>
            </a:r>
            <a:r>
              <a:rPr lang="en-US" altLang="zh-CN" sz="1800" dirty="0">
                <a:latin typeface="Eras Demi ITC" pitchFamily="34" charset="0"/>
                <a:ea typeface="黑体" pitchFamily="49" charset="-122"/>
              </a:rPr>
              <a:t>capacity is  </a:t>
            </a:r>
            <a:r>
              <a:rPr lang="en-US" altLang="zh-CN" sz="1800" dirty="0" smtClean="0">
                <a:latin typeface="Eras Demi ITC" pitchFamily="34" charset="0"/>
                <a:ea typeface="黑体" pitchFamily="49" charset="-122"/>
              </a:rPr>
              <a:t>             when </a:t>
            </a:r>
            <a:r>
              <a:rPr lang="en-US" altLang="zh-CN" sz="1800" dirty="0" err="1">
                <a:latin typeface="Eras Demi ITC" pitchFamily="34" charset="0"/>
                <a:ea typeface="黑体" pitchFamily="49" charset="-122"/>
              </a:rPr>
              <a:t>s+d</a:t>
            </a:r>
            <a:r>
              <a:rPr lang="en-US" altLang="zh-CN" sz="1800" dirty="0">
                <a:latin typeface="Eras Demi ITC" pitchFamily="34" charset="0"/>
                <a:ea typeface="黑体" pitchFamily="49" charset="-122"/>
              </a:rPr>
              <a:t> </a:t>
            </a:r>
            <a:r>
              <a:rPr lang="en-US" altLang="zh-CN" sz="1800" dirty="0" smtClean="0">
                <a:latin typeface="Eras Demi ITC" pitchFamily="34" charset="0"/>
                <a:ea typeface="黑体" pitchFamily="49" charset="-122"/>
              </a:rPr>
              <a:t>≤ </a:t>
            </a:r>
            <a:r>
              <a:rPr lang="en-US" altLang="zh-CN" sz="1800" dirty="0">
                <a:latin typeface="Eras Demi ITC" pitchFamily="34" charset="0"/>
                <a:ea typeface="黑体" pitchFamily="49" charset="-122"/>
              </a:rPr>
              <a:t>1</a:t>
            </a:r>
            <a:r>
              <a:rPr lang="en-US" altLang="zh-CN" sz="1800" b="0" dirty="0" smtClean="0">
                <a:latin typeface="Eras Demi ITC" pitchFamily="34" charset="0"/>
                <a:ea typeface="黑体" pitchFamily="49" charset="-122"/>
              </a:rPr>
              <a:t>.</a:t>
            </a:r>
            <a:endParaRPr lang="en-US" altLang="zh-CN" sz="1800" b="0" dirty="0" smtClean="0">
              <a:effectLst>
                <a:outerShdw blurRad="38100" dist="38100" dir="2700000" algn="tl">
                  <a:srgbClr val="C0C0C0"/>
                </a:outerShdw>
              </a:effectLst>
              <a:latin typeface="Eras Demi ITC" pitchFamily="34" charset="0"/>
              <a:ea typeface="黑体" pitchFamily="49" charset="-122"/>
            </a:endParaRPr>
          </a:p>
          <a:p>
            <a:pPr marL="457200" lvl="1" indent="0" eaLnBrk="1" hangingPunct="1">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latin typeface="Eras Demi ITC" pitchFamily="34" charset="0"/>
                <a:ea typeface="黑体" pitchFamily="49" charset="-122"/>
              </a:rPr>
              <a:t>The </a:t>
            </a:r>
            <a:r>
              <a:rPr lang="en-US" altLang="zh-CN" sz="1800" dirty="0">
                <a:latin typeface="Eras Demi ITC" pitchFamily="34" charset="0"/>
                <a:ea typeface="黑体" pitchFamily="49" charset="-122"/>
              </a:rPr>
              <a:t>capacity is               </a:t>
            </a:r>
            <a:r>
              <a:rPr lang="en-US" altLang="zh-CN" sz="1800" dirty="0" smtClean="0">
                <a:latin typeface="Eras Demi ITC" pitchFamily="34" charset="0"/>
                <a:ea typeface="黑体" pitchFamily="49" charset="-122"/>
              </a:rPr>
              <a:t>                         when </a:t>
            </a:r>
            <a:r>
              <a:rPr lang="en-US" altLang="zh-CN" sz="1800" dirty="0" err="1">
                <a:latin typeface="Eras Demi ITC" pitchFamily="34" charset="0"/>
                <a:ea typeface="黑体" pitchFamily="49" charset="-122"/>
              </a:rPr>
              <a:t>s+d</a:t>
            </a:r>
            <a:r>
              <a:rPr lang="en-US" altLang="zh-CN" sz="1800" dirty="0">
                <a:latin typeface="Eras Demi ITC" pitchFamily="34" charset="0"/>
                <a:ea typeface="黑体" pitchFamily="49" charset="-122"/>
              </a:rPr>
              <a:t> </a:t>
            </a:r>
            <a:r>
              <a:rPr lang="en-US" altLang="zh-CN" sz="1800" dirty="0" smtClean="0">
                <a:latin typeface="Eras Demi ITC" pitchFamily="34" charset="0"/>
                <a:ea typeface="黑体" pitchFamily="49" charset="-122"/>
              </a:rPr>
              <a:t>&gt; </a:t>
            </a:r>
            <a:r>
              <a:rPr lang="en-US" altLang="zh-CN" sz="1800" dirty="0">
                <a:latin typeface="Eras Demi ITC" pitchFamily="34" charset="0"/>
                <a:ea typeface="黑体" pitchFamily="49" charset="-122"/>
              </a:rPr>
              <a:t>1</a:t>
            </a:r>
            <a:r>
              <a:rPr lang="en-US" altLang="zh-CN" sz="1800" dirty="0" smtClean="0">
                <a:latin typeface="Eras Demi ITC" pitchFamily="34" charset="0"/>
                <a:ea typeface="黑体" pitchFamily="49" charset="-122"/>
              </a:rPr>
              <a:t>.</a:t>
            </a:r>
          </a:p>
          <a:p>
            <a:pPr lvl="1">
              <a:buClr>
                <a:srgbClr val="CC3300"/>
              </a:buClr>
              <a:buFont typeface="Wingdings" pitchFamily="2" charset="2"/>
              <a:buChar char="Ø"/>
              <a:defRPr/>
            </a:pPr>
            <a:endParaRPr lang="en-US" altLang="zh-CN" sz="1800" dirty="0">
              <a:latin typeface="Eras Demi ITC" pitchFamily="34" charset="0"/>
              <a:ea typeface="黑体" pitchFamily="49" charset="-122"/>
            </a:endParaRPr>
          </a:p>
          <a:p>
            <a:pPr lvl="1">
              <a:buClr>
                <a:srgbClr val="CC3300"/>
              </a:buClr>
              <a:buFont typeface="Wingdings" pitchFamily="2" charset="2"/>
              <a:buChar char="Ø"/>
              <a:defRPr/>
            </a:pPr>
            <a:endParaRPr lang="en-US" altLang="zh-CN" sz="1800" dirty="0" smtClean="0">
              <a:latin typeface="Eras Demi ITC" pitchFamily="34" charset="0"/>
              <a:ea typeface="黑体" pitchFamily="49" charset="-122"/>
            </a:endParaRPr>
          </a:p>
          <a:p>
            <a:pPr marL="342900" lvl="1" indent="-342900">
              <a:buClr>
                <a:srgbClr val="CC3300"/>
              </a:buClr>
              <a:buFont typeface="Wingdings" pitchFamily="2" charset="2"/>
              <a:buChar char="q"/>
              <a:defRPr/>
            </a:pPr>
            <a:r>
              <a:rPr lang="en-US" altLang="zh-CN" sz="2400" dirty="0" smtClean="0">
                <a:latin typeface="Eras Demi ITC" pitchFamily="34" charset="0"/>
                <a:ea typeface="黑体" pitchFamily="49" charset="-122"/>
              </a:rPr>
              <a:t>To </a:t>
            </a:r>
            <a:r>
              <a:rPr lang="en-US" altLang="zh-CN" sz="2400" dirty="0">
                <a:latin typeface="Eras Demi ITC" pitchFamily="34" charset="0"/>
                <a:ea typeface="黑体" pitchFamily="49" charset="-122"/>
              </a:rPr>
              <a:t>our best knowledge, this </a:t>
            </a:r>
            <a:r>
              <a:rPr lang="en-US" altLang="zh-CN" sz="2400" dirty="0" smtClean="0">
                <a:latin typeface="Eras Demi ITC" pitchFamily="34" charset="0"/>
                <a:ea typeface="黑体" pitchFamily="49" charset="-122"/>
              </a:rPr>
              <a:t>is </a:t>
            </a:r>
            <a:r>
              <a:rPr lang="en-US" altLang="zh-CN" sz="2400" dirty="0">
                <a:latin typeface="Eras Demi ITC" pitchFamily="34" charset="0"/>
                <a:ea typeface="黑体" pitchFamily="49" charset="-122"/>
              </a:rPr>
              <a:t>the first work that characterizes the impact of group multicast on network capacity from a theoretical </a:t>
            </a:r>
            <a:r>
              <a:rPr lang="en-US" altLang="zh-CN" sz="2400" dirty="0" smtClean="0">
                <a:latin typeface="Eras Demi ITC" pitchFamily="34" charset="0"/>
                <a:ea typeface="黑体" pitchFamily="49" charset="-122"/>
              </a:rPr>
              <a:t>perspective.</a:t>
            </a:r>
            <a:endParaRPr lang="en-US" altLang="zh-CN" sz="2400" dirty="0">
              <a:latin typeface="Eras Demi ITC" pitchFamily="34" charset="0"/>
              <a:ea typeface="黑体" pitchFamily="49" charset="-122"/>
            </a:endParaRPr>
          </a:p>
        </p:txBody>
      </p:sp>
      <p:sp>
        <p:nvSpPr>
          <p:cNvPr id="2" name="矩形 1"/>
          <p:cNvSpPr/>
          <p:nvPr/>
        </p:nvSpPr>
        <p:spPr>
          <a:xfrm>
            <a:off x="386227" y="188640"/>
            <a:ext cx="2698175"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Conclusion</a:t>
            </a:r>
            <a:endParaRPr lang="en-US" sz="3600" i="1" dirty="0">
              <a:solidFill>
                <a:srgbClr val="CC3300"/>
              </a:solidFill>
              <a:latin typeface="Arial" pitchFamily="34" charset="0"/>
              <a:cs typeface="Arial" pitchFamily="34"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2512074102"/>
              </p:ext>
            </p:extLst>
          </p:nvPr>
        </p:nvGraphicFramePr>
        <p:xfrm>
          <a:off x="2987824" y="1988840"/>
          <a:ext cx="787400" cy="660400"/>
        </p:xfrm>
        <a:graphic>
          <a:graphicData uri="http://schemas.openxmlformats.org/presentationml/2006/ole">
            <mc:AlternateContent xmlns:mc="http://schemas.openxmlformats.org/markup-compatibility/2006">
              <mc:Choice xmlns:v="urn:schemas-microsoft-com:vml" Requires="v">
                <p:oleObj spid="_x0000_s33873" name="Equation" r:id="rId4" imgW="469800" imgH="393480" progId="Equation.DSMT4">
                  <p:embed/>
                </p:oleObj>
              </mc:Choice>
              <mc:Fallback>
                <p:oleObj name="Equation" r:id="rId4" imgW="469800" imgH="393480" progId="Equation.DSMT4">
                  <p:embed/>
                  <p:pic>
                    <p:nvPicPr>
                      <p:cNvPr id="0" name="对象 3"/>
                      <p:cNvPicPr>
                        <a:picLocks noChangeAspect="1" noChangeArrowheads="1"/>
                      </p:cNvPicPr>
                      <p:nvPr/>
                    </p:nvPicPr>
                    <p:blipFill>
                      <a:blip r:embed="rId5"/>
                      <a:srcRect/>
                      <a:stretch>
                        <a:fillRect/>
                      </a:stretch>
                    </p:blipFill>
                    <p:spPr bwMode="auto">
                      <a:xfrm>
                        <a:off x="2987824" y="1988840"/>
                        <a:ext cx="78740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193836738"/>
              </p:ext>
            </p:extLst>
          </p:nvPr>
        </p:nvGraphicFramePr>
        <p:xfrm>
          <a:off x="2987824" y="2636912"/>
          <a:ext cx="2190750" cy="660400"/>
        </p:xfrm>
        <a:graphic>
          <a:graphicData uri="http://schemas.openxmlformats.org/presentationml/2006/ole">
            <mc:AlternateContent xmlns:mc="http://schemas.openxmlformats.org/markup-compatibility/2006">
              <mc:Choice xmlns:v="urn:schemas-microsoft-com:vml" Requires="v">
                <p:oleObj spid="_x0000_s33874" name="Equation" r:id="rId6" imgW="1307880" imgH="393480" progId="Equation.DSMT4">
                  <p:embed/>
                </p:oleObj>
              </mc:Choice>
              <mc:Fallback>
                <p:oleObj name="Equation" r:id="rId6" imgW="1307880" imgH="393480" progId="Equation.DSMT4">
                  <p:embed/>
                  <p:pic>
                    <p:nvPicPr>
                      <p:cNvPr id="0" name="对象 3"/>
                      <p:cNvPicPr>
                        <a:picLocks noChangeAspect="1" noChangeArrowheads="1"/>
                      </p:cNvPicPr>
                      <p:nvPr/>
                    </p:nvPicPr>
                    <p:blipFill>
                      <a:blip r:embed="rId7"/>
                      <a:srcRect/>
                      <a:stretch>
                        <a:fillRect/>
                      </a:stretch>
                    </p:blipFill>
                    <p:spPr bwMode="auto">
                      <a:xfrm>
                        <a:off x="2987824" y="2636912"/>
                        <a:ext cx="2190750" cy="66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4536303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2286000"/>
            <a:ext cx="9144000" cy="1524000"/>
          </a:xfrm>
        </p:spPr>
        <p:txBody>
          <a:bodyPr/>
          <a:lstStyle/>
          <a:p>
            <a:pPr algn="ctr" eaLnBrk="1" hangingPunct="1">
              <a:defRPr/>
            </a:pPr>
            <a:r>
              <a:rPr lang="en-US" altLang="zh-CN" sz="4800" b="1" i="0" smtClean="0">
                <a:solidFill>
                  <a:srgbClr val="800000"/>
                </a:solidFill>
                <a:effectLst>
                  <a:outerShdw blurRad="38100" dist="38100" dir="2700000" algn="tl">
                    <a:srgbClr val="C0C0C0"/>
                  </a:outerShdw>
                </a:effectLst>
                <a:ea typeface="宋体" pitchFamily="2" charset="-122"/>
              </a:rPr>
              <a:t>Thank you !</a:t>
            </a:r>
          </a:p>
        </p:txBody>
      </p:sp>
    </p:spTree>
    <p:extLst>
      <p:ext uri="{BB962C8B-B14F-4D97-AF65-F5344CB8AC3E}">
        <p14:creationId xmlns:p14="http://schemas.microsoft.com/office/powerpoint/2010/main" val="307848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C54EC51F-011F-4F8C-B6EA-15BCB75F3D3B}" type="slidenum">
              <a:rPr lang="en-US" altLang="zh-CN" sz="1800" baseline="0">
                <a:solidFill>
                  <a:schemeClr val="folHlink"/>
                </a:solidFill>
                <a:effectLst/>
                <a:latin typeface="Monotype Corsiva" pitchFamily="66" charset="0"/>
                <a:ea typeface="宋体" pitchFamily="2" charset="-122"/>
              </a:rPr>
              <a:pPr algn="r" eaLnBrk="1" hangingPunct="1"/>
              <a:t>3</a:t>
            </a:fld>
            <a:endParaRPr lang="zh-CN" altLang="zh-CN" sz="1800" baseline="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193088" cy="5410200"/>
          </a:xfrm>
        </p:spPr>
        <p:txBody>
          <a:bodyPr>
            <a:normAutofit/>
          </a:bodyPr>
          <a:lstStyle/>
          <a:p>
            <a:pPr>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cs typeface="Arial" pitchFamily="34" charset="0"/>
              </a:rPr>
              <a:t>Capacity of large scale wireless networks</a:t>
            </a:r>
          </a:p>
          <a:p>
            <a:pPr lvl="1">
              <a:buClr>
                <a:srgbClr val="CC3300"/>
              </a:buClr>
              <a:buFont typeface="Wingdings" pitchFamily="2" charset="2"/>
              <a:buChar char="Ø"/>
              <a:defRPr/>
            </a:pP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Scaling laws (Gupta &amp; Kumar [1])</a:t>
            </a:r>
          </a:p>
          <a:p>
            <a:pPr lvl="1">
              <a:buClr>
                <a:srgbClr val="CC3300"/>
              </a:buClr>
              <a:buFont typeface="Wingdings" pitchFamily="2" charset="2"/>
              <a:buChar char="Ø"/>
              <a:defRPr/>
            </a:pPr>
            <a:r>
              <a:rPr lang="en-US" sz="2000" dirty="0">
                <a:effectLst>
                  <a:outerShdw blurRad="38100" dist="38100" dir="2700000" algn="tl">
                    <a:srgbClr val="C0C0C0"/>
                  </a:outerShdw>
                </a:effectLst>
                <a:latin typeface="Eras Demi ITC" pitchFamily="34" charset="0"/>
                <a:ea typeface="黑体" pitchFamily="49" charset="-122"/>
                <a:cs typeface="Arial" pitchFamily="34" charset="0"/>
              </a:rPr>
              <a:t>2-hop relaying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a:t>
            </a:r>
            <a:r>
              <a:rPr lang="en-US" sz="2000" dirty="0" err="1">
                <a:effectLst>
                  <a:outerShdw blurRad="38100" dist="38100" dir="2700000" algn="tl">
                    <a:srgbClr val="C0C0C0"/>
                  </a:outerShdw>
                </a:effectLst>
                <a:latin typeface="Eras Demi ITC" pitchFamily="34" charset="0"/>
                <a:ea typeface="黑体" pitchFamily="49" charset="-122"/>
                <a:cs typeface="Arial" pitchFamily="34" charset="0"/>
              </a:rPr>
              <a:t>Grossglauser</a:t>
            </a:r>
            <a:r>
              <a:rPr lang="en-US" sz="2000" dirty="0">
                <a:effectLst>
                  <a:outerShdw blurRad="38100" dist="38100" dir="2700000" algn="tl">
                    <a:srgbClr val="C0C0C0"/>
                  </a:outerShdw>
                </a:effectLst>
                <a:latin typeface="Eras Demi ITC" pitchFamily="34" charset="0"/>
                <a:ea typeface="黑体" pitchFamily="49" charset="-122"/>
                <a:cs typeface="Arial" pitchFamily="34" charset="0"/>
              </a:rPr>
              <a:t>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&amp;</a:t>
            </a:r>
            <a:r>
              <a:rPr lang="en-US" sz="2000" dirty="0" smtClean="0">
                <a:effectLst>
                  <a:outerShdw blurRad="38100" dist="38100" dir="2700000" algn="tl">
                    <a:srgbClr val="C0C0C0"/>
                  </a:outerShdw>
                </a:effectLst>
                <a:latin typeface="Eras Demi ITC" pitchFamily="34" charset="0"/>
                <a:ea typeface="黑体" pitchFamily="49" charset="-122"/>
                <a:cs typeface="Arial" pitchFamily="34" charset="0"/>
              </a:rPr>
              <a:t> </a:t>
            </a:r>
            <a:r>
              <a:rPr lang="en-US" sz="2000" dirty="0" err="1">
                <a:effectLst>
                  <a:outerShdw blurRad="38100" dist="38100" dir="2700000" algn="tl">
                    <a:srgbClr val="C0C0C0"/>
                  </a:outerShdw>
                </a:effectLst>
                <a:latin typeface="Eras Demi ITC" pitchFamily="34" charset="0"/>
                <a:ea typeface="黑体" pitchFamily="49" charset="-122"/>
                <a:cs typeface="Arial" pitchFamily="34" charset="0"/>
              </a:rPr>
              <a:t>Tse</a:t>
            </a:r>
            <a:r>
              <a:rPr lang="en-US" sz="2000" dirty="0">
                <a:effectLst>
                  <a:outerShdw blurRad="38100" dist="38100" dir="2700000" algn="tl">
                    <a:srgbClr val="C0C0C0"/>
                  </a:outerShdw>
                </a:effectLst>
                <a:latin typeface="Eras Demi ITC" pitchFamily="34" charset="0"/>
                <a:ea typeface="黑体" pitchFamily="49" charset="-122"/>
                <a:cs typeface="Arial" pitchFamily="34" charset="0"/>
              </a:rPr>
              <a:t> [2]</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a:t>
            </a:r>
          </a:p>
          <a:p>
            <a:pPr lvl="1">
              <a:buClr>
                <a:srgbClr val="CC3300"/>
              </a:buClr>
              <a:buFont typeface="Wingdings" pitchFamily="2" charset="2"/>
              <a:buChar char="Ø"/>
              <a:defRPr/>
            </a:pP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Multicast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a:t>
            </a:r>
            <a:r>
              <a:rPr lang="en-US" sz="2000" dirty="0">
                <a:effectLst>
                  <a:outerShdw blurRad="38100" dist="38100" dir="2700000" algn="tl">
                    <a:srgbClr val="C0C0C0"/>
                  </a:outerShdw>
                </a:effectLst>
                <a:latin typeface="Eras Demi ITC" pitchFamily="34" charset="0"/>
                <a:ea typeface="黑体" pitchFamily="49" charset="-122"/>
                <a:cs typeface="Arial" pitchFamily="34" charset="0"/>
              </a:rPr>
              <a:t>X. -Y. Li</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[9</a:t>
            </a: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a:t>
            </a:r>
          </a:p>
          <a:p>
            <a:pPr marL="457200" lvl="1" indent="0" eaLnBrk="1" hangingPunct="1">
              <a:buNone/>
              <a:defRPr/>
            </a:pPr>
            <a:endParaRPr lang="en-US" altLang="zh-CN" sz="20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marL="457200" lvl="1" indent="0" eaLnBrk="1" hangingPunct="1">
              <a:buNone/>
              <a:defRPr/>
            </a:pPr>
            <a:endPar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20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lvl="1">
              <a:buFont typeface="Wingdings" pitchFamily="2" charset="2"/>
              <a:buNone/>
              <a:defRPr/>
            </a:pPr>
            <a:r>
              <a:rPr lang="en-US" altLang="zh-CN" sz="1600" dirty="0" smtClean="0">
                <a:latin typeface="Eras Demi ITC" pitchFamily="34" charset="0"/>
                <a:ea typeface="黑体" pitchFamily="49" charset="-122"/>
                <a:cs typeface="Arial" pitchFamily="34" charset="0"/>
              </a:rPr>
              <a:t>[1] P. Gupta, P. R. Kumar, “The Capacity of Wireless Network,” IEEE Trans. on Inf. Theory, vol. 46, no. 2, pp. 388-404, Mar. 2000.</a:t>
            </a:r>
          </a:p>
          <a:p>
            <a:pPr lvl="1">
              <a:buFont typeface="Wingdings" pitchFamily="2" charset="2"/>
              <a:buNone/>
              <a:defRPr/>
            </a:pPr>
            <a:r>
              <a:rPr lang="en-US" altLang="zh-CN" sz="1600" dirty="0" smtClean="0">
                <a:latin typeface="Eras Demi ITC" pitchFamily="34" charset="0"/>
                <a:ea typeface="黑体" pitchFamily="49" charset="-122"/>
                <a:cs typeface="Arial" pitchFamily="34" charset="0"/>
              </a:rPr>
              <a:t>[2</a:t>
            </a:r>
            <a:r>
              <a:rPr lang="en-US" altLang="zh-CN" sz="1600" dirty="0">
                <a:latin typeface="Eras Demi ITC" pitchFamily="34" charset="0"/>
                <a:ea typeface="黑体" pitchFamily="49" charset="-122"/>
                <a:cs typeface="Arial" pitchFamily="34" charset="0"/>
              </a:rPr>
              <a:t>] M. </a:t>
            </a:r>
            <a:r>
              <a:rPr lang="en-US" altLang="zh-CN" sz="1600" dirty="0" err="1">
                <a:latin typeface="Eras Demi ITC" pitchFamily="34" charset="0"/>
                <a:ea typeface="黑体" pitchFamily="49" charset="-122"/>
                <a:cs typeface="Arial" pitchFamily="34" charset="0"/>
              </a:rPr>
              <a:t>Grossglauser</a:t>
            </a:r>
            <a:r>
              <a:rPr lang="en-US" altLang="zh-CN" sz="1600" dirty="0">
                <a:latin typeface="Eras Demi ITC" pitchFamily="34" charset="0"/>
                <a:ea typeface="黑体" pitchFamily="49" charset="-122"/>
                <a:cs typeface="Arial" pitchFamily="34" charset="0"/>
              </a:rPr>
              <a:t> and D. N. C. </a:t>
            </a:r>
            <a:r>
              <a:rPr lang="en-US" altLang="zh-CN" sz="1600" dirty="0" err="1">
                <a:latin typeface="Eras Demi ITC" pitchFamily="34" charset="0"/>
                <a:ea typeface="黑体" pitchFamily="49" charset="-122"/>
                <a:cs typeface="Arial" pitchFamily="34" charset="0"/>
              </a:rPr>
              <a:t>Tse</a:t>
            </a:r>
            <a:r>
              <a:rPr lang="en-US" altLang="zh-CN" sz="1600" dirty="0">
                <a:latin typeface="Eras Demi ITC" pitchFamily="34" charset="0"/>
                <a:ea typeface="黑体" pitchFamily="49" charset="-122"/>
                <a:cs typeface="Arial" pitchFamily="34" charset="0"/>
              </a:rPr>
              <a:t>, “Mobility increases the capacity of ad-hoc wireless networks,” in Proc. IEEE/ACM Transactions on Networking, vol. 10, pp. 477-486, August 2002..</a:t>
            </a:r>
            <a:endParaRPr lang="en-US" altLang="zh-CN" sz="1600" dirty="0" smtClean="0">
              <a:latin typeface="Eras Demi ITC" pitchFamily="34" charset="0"/>
              <a:ea typeface="黑体" pitchFamily="49" charset="-122"/>
              <a:cs typeface="Arial" pitchFamily="34" charset="0"/>
            </a:endParaRPr>
          </a:p>
          <a:p>
            <a:pPr lvl="1">
              <a:buFont typeface="Wingdings" pitchFamily="2" charset="2"/>
              <a:buNone/>
              <a:defRPr/>
            </a:pPr>
            <a:r>
              <a:rPr lang="en-US" altLang="zh-CN" sz="1600" dirty="0" smtClean="0">
                <a:latin typeface="Eras Demi ITC" pitchFamily="34" charset="0"/>
                <a:ea typeface="黑体" pitchFamily="49" charset="-122"/>
                <a:cs typeface="Arial" pitchFamily="34" charset="0"/>
              </a:rPr>
              <a:t>[9</a:t>
            </a:r>
            <a:r>
              <a:rPr lang="en-US" altLang="zh-CN" sz="1600" dirty="0">
                <a:latin typeface="Eras Demi ITC" pitchFamily="34" charset="0"/>
                <a:ea typeface="黑体" pitchFamily="49" charset="-122"/>
                <a:cs typeface="Arial" pitchFamily="34" charset="0"/>
              </a:rPr>
              <a:t>] X. -Y. Li, “Multicast Capacity of Wireless Ad Hoc Networks,” in IEEE/ACM Trans. on Networking, vol.17, no.3, pp.950-961, June 2009.</a:t>
            </a:r>
            <a:endParaRPr lang="en-US" altLang="zh-CN" sz="1600" dirty="0" smtClean="0">
              <a:latin typeface="Eras Demi ITC" pitchFamily="34" charset="0"/>
              <a:ea typeface="黑体" pitchFamily="49" charset="-122"/>
              <a:cs typeface="Arial" pitchFamily="34" charset="0"/>
            </a:endParaRPr>
          </a:p>
        </p:txBody>
      </p:sp>
      <p:sp>
        <p:nvSpPr>
          <p:cNvPr id="4" name="矩形 3"/>
          <p:cNvSpPr/>
          <p:nvPr/>
        </p:nvSpPr>
        <p:spPr>
          <a:xfrm>
            <a:off x="395536" y="188640"/>
            <a:ext cx="2877711" cy="646331"/>
          </a:xfrm>
          <a:prstGeom prst="rect">
            <a:avLst/>
          </a:prstGeom>
        </p:spPr>
        <p:txBody>
          <a:bodyPr wrap="none">
            <a:spAutoFit/>
          </a:bodyPr>
          <a:lstStyle/>
          <a:p>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Background</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1046138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CB9835C-B721-48F2-B58C-02892CF8A9AE}" type="slidenum">
              <a:rPr lang="en-US" altLang="zh-CN" sz="1800" baseline="0">
                <a:solidFill>
                  <a:schemeClr val="folHlink"/>
                </a:solidFill>
                <a:effectLst/>
                <a:latin typeface="Monotype Corsiva" pitchFamily="66" charset="0"/>
                <a:ea typeface="宋体" pitchFamily="2" charset="-122"/>
              </a:rPr>
              <a:pPr algn="r" eaLnBrk="1" hangingPunct="1"/>
              <a:t>4</a:t>
            </a:fld>
            <a:endParaRPr lang="zh-CN" altLang="zh-CN" sz="1800" baseline="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normAutofit/>
          </a:bodyPr>
          <a:lstStyle/>
          <a:p>
            <a:pPr marL="342900" lvl="1" indent="-342900">
              <a:buClr>
                <a:srgbClr val="CC3300"/>
              </a:buClr>
              <a:buFont typeface="Wingdings" pitchFamily="2" charset="2"/>
              <a:buChar char="q"/>
              <a:defRPr/>
            </a:pPr>
            <a:r>
              <a:rPr lang="en-US" altLang="zh-CN" sz="2400" dirty="0">
                <a:effectLst>
                  <a:outerShdw blurRad="38100" dist="38100" dir="2700000" algn="tl">
                    <a:srgbClr val="C0C0C0"/>
                  </a:outerShdw>
                </a:effectLst>
                <a:latin typeface="Eras Demi ITC" pitchFamily="34" charset="0"/>
                <a:ea typeface="黑体" pitchFamily="49" charset="-122"/>
                <a:cs typeface="Arial" pitchFamily="34" charset="0"/>
              </a:rPr>
              <a:t>While unicast and multicast traffic pattern have been extensively studied in previous work, group multicast is still a relatively new concept and under active </a:t>
            </a:r>
            <a:r>
              <a:rPr lang="en-US" altLang="zh-CN" sz="2400" dirty="0" smtClean="0">
                <a:effectLst>
                  <a:outerShdw blurRad="38100" dist="38100" dir="2700000" algn="tl">
                    <a:srgbClr val="C0C0C0"/>
                  </a:outerShdw>
                </a:effectLst>
                <a:latin typeface="Eras Demi ITC" pitchFamily="34" charset="0"/>
                <a:ea typeface="黑体" pitchFamily="49" charset="-122"/>
                <a:cs typeface="Arial" pitchFamily="34" charset="0"/>
              </a:rPr>
              <a:t>research</a:t>
            </a:r>
          </a:p>
          <a:p>
            <a:pPr marL="342900" lvl="1" indent="-342900">
              <a:buClr>
                <a:srgbClr val="CC3300"/>
              </a:buClr>
              <a:buFont typeface="Wingdings" pitchFamily="2" charset="2"/>
              <a:buChar char="q"/>
              <a:defRPr/>
            </a:pPr>
            <a:endParaRPr lang="en-US" altLang="zh-CN" sz="2400" dirty="0">
              <a:effectLst>
                <a:outerShdw blurRad="38100" dist="38100" dir="2700000" algn="tl">
                  <a:srgbClr val="C0C0C0"/>
                </a:outerShdw>
              </a:effectLst>
              <a:latin typeface="Eras Demi ITC" pitchFamily="34" charset="0"/>
              <a:ea typeface="黑体" pitchFamily="49" charset="-122"/>
              <a:cs typeface="Arial" pitchFamily="34" charset="0"/>
            </a:endParaRPr>
          </a:p>
          <a:p>
            <a:pPr marL="342900" lvl="1" indent="-342900">
              <a:buClr>
                <a:srgbClr val="CC3300"/>
              </a:buClr>
              <a:buFont typeface="Wingdings" pitchFamily="2" charset="2"/>
              <a:buChar char="q"/>
              <a:defRPr/>
            </a:pPr>
            <a:endParaRPr lang="en-US" altLang="zh-CN" sz="1800" dirty="0" smtClean="0">
              <a:effectLst>
                <a:outerShdw blurRad="38100" dist="38100" dir="2700000" algn="tl">
                  <a:srgbClr val="C0C0C0"/>
                </a:outerShdw>
              </a:effectLst>
              <a:latin typeface="Eras Demi ITC" pitchFamily="34" charset="0"/>
              <a:ea typeface="黑体" pitchFamily="49" charset="-122"/>
              <a:cs typeface="Arial" pitchFamily="34" charset="0"/>
            </a:endParaRPr>
          </a:p>
          <a:p>
            <a:pPr lvl="1">
              <a:buClr>
                <a:srgbClr val="CC3300"/>
              </a:buClr>
              <a:buFont typeface="Wingdings" pitchFamily="2" charset="2"/>
              <a:buChar char="Ø"/>
              <a:defRPr/>
            </a:pP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Destinations are </a:t>
            </a:r>
            <a:r>
              <a:rPr lang="en-US" altLang="zh-CN" sz="2000" dirty="0" err="1" smtClean="0">
                <a:effectLst>
                  <a:outerShdw blurRad="38100" dist="38100" dir="2700000" algn="tl">
                    <a:srgbClr val="C0C0C0"/>
                  </a:outerShdw>
                </a:effectLst>
                <a:latin typeface="Eras Demi ITC" pitchFamily="34" charset="0"/>
                <a:ea typeface="黑体" pitchFamily="49" charset="-122"/>
                <a:cs typeface="Arial" pitchFamily="34" charset="0"/>
              </a:rPr>
              <a:t>originazed</a:t>
            </a: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in a multicast group.</a:t>
            </a:r>
            <a:endPar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endParaRPr>
          </a:p>
          <a:p>
            <a:pPr lvl="1">
              <a:buClr>
                <a:srgbClr val="CC3300"/>
              </a:buClr>
              <a:buFont typeface="Wingdings" pitchFamily="2" charset="2"/>
              <a:buChar char="Ø"/>
              <a:defRPr/>
            </a:pP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Data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is delivered from a source to a</a:t>
            </a: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multicast group.</a:t>
            </a:r>
            <a:endPar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endParaRPr>
          </a:p>
          <a:p>
            <a:pPr lvl="1">
              <a:buClr>
                <a:srgbClr val="CC3300"/>
              </a:buClr>
              <a:buFont typeface="Wingdings" pitchFamily="2" charset="2"/>
              <a:buChar char="Ø"/>
              <a:defRPr/>
            </a:pP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Such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as </a:t>
            </a:r>
            <a:r>
              <a:rPr lang="en-US" altLang="zh-CN" sz="2000" dirty="0" smtClean="0">
                <a:effectLst>
                  <a:outerShdw blurRad="38100" dist="38100" dir="2700000" algn="tl">
                    <a:srgbClr val="C0C0C0"/>
                  </a:outerShdw>
                </a:effectLst>
                <a:latin typeface="Eras Demi ITC" pitchFamily="34" charset="0"/>
                <a:ea typeface="黑体" pitchFamily="49" charset="-122"/>
                <a:cs typeface="Arial" pitchFamily="34" charset="0"/>
              </a:rPr>
              <a:t>School message, Stadium </a:t>
            </a:r>
            <a:r>
              <a:rPr lang="en-US" altLang="zh-CN" sz="2000" dirty="0">
                <a:effectLst>
                  <a:outerShdw blurRad="38100" dist="38100" dir="2700000" algn="tl">
                    <a:srgbClr val="C0C0C0"/>
                  </a:outerShdw>
                </a:effectLst>
                <a:latin typeface="Eras Demi ITC" pitchFamily="34" charset="0"/>
                <a:ea typeface="黑体" pitchFamily="49" charset="-122"/>
                <a:cs typeface="Arial" pitchFamily="34" charset="0"/>
              </a:rPr>
              <a:t>TV</a:t>
            </a:r>
            <a:r>
              <a:rPr lang="en-US" altLang="zh-CN" sz="2000" b="0" dirty="0" smtClean="0">
                <a:effectLst>
                  <a:outerShdw blurRad="38100" dist="38100" dir="2700000" algn="tl">
                    <a:srgbClr val="000000">
                      <a:alpha val="43137"/>
                    </a:srgbClr>
                  </a:outerShdw>
                </a:effectLst>
                <a:latin typeface="Eras Demi ITC" pitchFamily="34" charset="0"/>
                <a:ea typeface="黑体" pitchFamily="49" charset="-122"/>
                <a:cs typeface="Arial" pitchFamily="34" charset="0"/>
              </a:rPr>
              <a:t>.</a:t>
            </a:r>
            <a:endParaRPr lang="en-US" altLang="zh-CN" sz="2000" dirty="0" smtClean="0">
              <a:effectLst>
                <a:outerShdw blurRad="38100" dist="38100" dir="2700000" algn="tl">
                  <a:srgbClr val="000000">
                    <a:alpha val="43137"/>
                  </a:srgbClr>
                </a:outerShdw>
              </a:effectLst>
              <a:latin typeface="Eras Demi ITC" pitchFamily="34" charset="0"/>
              <a:ea typeface="黑体" pitchFamily="49" charset="-122"/>
              <a:cs typeface="Arial" pitchFamily="34" charset="0"/>
            </a:endParaRPr>
          </a:p>
        </p:txBody>
      </p:sp>
      <p:sp>
        <p:nvSpPr>
          <p:cNvPr id="4" name="矩形 3"/>
          <p:cNvSpPr/>
          <p:nvPr/>
        </p:nvSpPr>
        <p:spPr>
          <a:xfrm>
            <a:off x="395536" y="188640"/>
            <a:ext cx="2492990" cy="646331"/>
          </a:xfrm>
          <a:prstGeom prst="rect">
            <a:avLst/>
          </a:prstGeom>
        </p:spPr>
        <p:txBody>
          <a:bodyPr wrap="none">
            <a:spAutoFit/>
          </a:bodyPr>
          <a:lstStyle/>
          <a:p>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Motivation</a:t>
            </a:r>
          </a:p>
        </p:txBody>
      </p:sp>
    </p:spTree>
    <p:extLst>
      <p:ext uri="{BB962C8B-B14F-4D97-AF65-F5344CB8AC3E}">
        <p14:creationId xmlns:p14="http://schemas.microsoft.com/office/powerpoint/2010/main" val="3827521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5</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077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altLang="zh-CN" sz="2400" b="1" dirty="0" smtClean="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zh-CN" sz="2400" dirty="0">
                <a:solidFill>
                  <a:srgbClr val="969696"/>
                </a:solidFill>
                <a:effectLst>
                  <a:outerShdw blurRad="38100" dist="38100" dir="2700000" algn="tl">
                    <a:srgbClr val="C0C0C0"/>
                  </a:outerShdw>
                </a:effectLst>
                <a:latin typeface="Eras Demi ITC" pitchFamily="34" charset="0"/>
                <a:ea typeface="黑体" pitchFamily="49" charset="-122"/>
              </a:rPr>
              <a:t>Introduction</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Background</a:t>
            </a:r>
            <a:r>
              <a:rPr lang="zh-CN" sz="2000" dirty="0">
                <a:solidFill>
                  <a:srgbClr val="969696"/>
                </a:solidFill>
                <a:effectLst>
                  <a:outerShdw blurRad="38100" dist="38100" dir="2700000" algn="tl">
                    <a:srgbClr val="C0C0C0"/>
                  </a:outerShdw>
                </a:effectLst>
                <a:latin typeface="Eras Demi ITC" pitchFamily="34" charset="0"/>
                <a:ea typeface="黑体" pitchFamily="49" charset="-122"/>
              </a:rPr>
              <a:t>s</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Motivations</a:t>
            </a:r>
            <a:endParaRPr lang="zh-CN" sz="20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b="1" dirty="0">
                <a:effectLst>
                  <a:outerShdw blurRad="38100" dist="38100" dir="2700000" algn="tl">
                    <a:srgbClr val="C0C0C0"/>
                  </a:outerShdw>
                </a:effectLst>
                <a:latin typeface="Eras Demi ITC" pitchFamily="34" charset="0"/>
                <a:ea typeface="黑体" pitchFamily="49" charset="-122"/>
              </a:rPr>
              <a:t>Network Model</a:t>
            </a:r>
            <a:endParaRPr lang="zh-CN" sz="2400" b="1" dirty="0">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Capacity of Regular Distribution Group Multicast</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Capacity of </a:t>
            </a: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Random Distribution </a:t>
            </a: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Group Multicast</a:t>
            </a:r>
            <a:endParaRPr lang="zh-CN" altLang="en-US" sz="24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1774845" cy="646331"/>
          </a:xfrm>
          <a:prstGeom prst="rect">
            <a:avLst/>
          </a:prstGeom>
        </p:spPr>
        <p:txBody>
          <a:bodyPr wrap="none">
            <a:spAutoFit/>
          </a:bodyPr>
          <a:lstStyle/>
          <a:p>
            <a:r>
              <a:rPr lang="en-US" altLang="zh-CN"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O</a:t>
            </a:r>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utline</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2142233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98D3FEAD-0FE7-4877-9813-72EBB3ABDB6C}" type="slidenum">
              <a:rPr lang="en-US" altLang="zh-CN" sz="1800" baseline="0">
                <a:solidFill>
                  <a:schemeClr val="folHlink"/>
                </a:solidFill>
                <a:effectLst/>
                <a:latin typeface="Monotype Corsiva" pitchFamily="66" charset="0"/>
                <a:ea typeface="宋体" pitchFamily="2" charset="-122"/>
              </a:rPr>
              <a:pPr algn="r" eaLnBrk="1" hangingPunct="1"/>
              <a:t>6</a:t>
            </a:fld>
            <a:endParaRPr lang="zh-CN" altLang="zh-CN" sz="1800" baseline="0">
              <a:solidFill>
                <a:schemeClr val="folHlink"/>
              </a:solidFill>
              <a:effectLst/>
              <a:latin typeface="Monotype Corsiva" pitchFamily="66" charset="0"/>
              <a:ea typeface="宋体" pitchFamily="2" charset="-122"/>
            </a:endParaRPr>
          </a:p>
        </p:txBody>
      </p:sp>
      <p:sp>
        <p:nvSpPr>
          <p:cNvPr id="7" name="矩形 6"/>
          <p:cNvSpPr/>
          <p:nvPr/>
        </p:nvSpPr>
        <p:spPr>
          <a:xfrm>
            <a:off x="395536" y="188640"/>
            <a:ext cx="3724096" cy="646331"/>
          </a:xfrm>
          <a:prstGeom prst="rect">
            <a:avLst/>
          </a:prstGeom>
        </p:spPr>
        <p:txBody>
          <a:bodyPr wrap="none">
            <a:spAutoFit/>
          </a:bodyPr>
          <a:lstStyle/>
          <a:p>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Network Models</a:t>
            </a:r>
          </a:p>
        </p:txBody>
      </p:sp>
      <p:pic>
        <p:nvPicPr>
          <p:cNvPr id="215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58060" y="1136476"/>
            <a:ext cx="5172075" cy="567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矩形 2"/>
          <p:cNvSpPr/>
          <p:nvPr/>
        </p:nvSpPr>
        <p:spPr>
          <a:xfrm>
            <a:off x="504056" y="980728"/>
            <a:ext cx="4572000" cy="461665"/>
          </a:xfrm>
          <a:prstGeom prst="rect">
            <a:avLst/>
          </a:prstGeom>
        </p:spPr>
        <p:txBody>
          <a:bodyPr>
            <a:spAutoFit/>
          </a:bodyPr>
          <a:lstStyle/>
          <a:p>
            <a:pPr marL="342900" lvl="1" indent="-342900">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Network Architecture</a:t>
            </a:r>
            <a:endParaRPr lang="en-US" altLang="zh-CN" sz="2400" dirty="0">
              <a:effectLst>
                <a:outerShdw blurRad="38100" dist="38100" dir="2700000" algn="tl">
                  <a:srgbClr val="C0C0C0"/>
                </a:outerShdw>
              </a:effectLst>
              <a:latin typeface="Eras Demi ITC" pitchFamily="34" charset="0"/>
              <a:ea typeface="黑体" pitchFamily="49" charset="-122"/>
            </a:endParaRPr>
          </a:p>
        </p:txBody>
      </p:sp>
    </p:spTree>
    <p:extLst>
      <p:ext uri="{BB962C8B-B14F-4D97-AF65-F5344CB8AC3E}">
        <p14:creationId xmlns:p14="http://schemas.microsoft.com/office/powerpoint/2010/main" val="20649043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E18109CC-3DDD-4BE3-BBC8-C61A9AB01941}" type="slidenum">
              <a:rPr lang="en-US" altLang="zh-CN" sz="1800" baseline="0">
                <a:solidFill>
                  <a:schemeClr val="folHlink"/>
                </a:solidFill>
                <a:effectLst/>
                <a:latin typeface="Monotype Corsiva" pitchFamily="66" charset="0"/>
                <a:ea typeface="宋体" pitchFamily="2" charset="-122"/>
              </a:rPr>
              <a:pPr algn="r" eaLnBrk="1" hangingPunct="1"/>
              <a:t>7</a:t>
            </a:fld>
            <a:endParaRPr lang="zh-CN" altLang="zh-CN" sz="1800" baseline="0">
              <a:solidFill>
                <a:schemeClr val="folHlink"/>
              </a:solidFill>
              <a:effectLst/>
              <a:latin typeface="Monotype Corsiva" pitchFamily="66" charset="0"/>
              <a:ea typeface="宋体" pitchFamily="2" charset="-122"/>
            </a:endParaRPr>
          </a:p>
        </p:txBody>
      </p:sp>
      <p:sp>
        <p:nvSpPr>
          <p:cNvPr id="9221" name="Rectangle 3"/>
          <p:cNvSpPr>
            <a:spLocks noGrp="1" noChangeArrowheads="1"/>
          </p:cNvSpPr>
          <p:nvPr>
            <p:ph type="body" idx="4294967295"/>
          </p:nvPr>
        </p:nvSpPr>
        <p:spPr>
          <a:xfrm>
            <a:off x="533400" y="990600"/>
            <a:ext cx="8077200" cy="5410200"/>
          </a:xfrm>
        </p:spPr>
        <p:txBody>
          <a:bodyPr>
            <a:normAutofit/>
          </a:bodyPr>
          <a:lstStyle/>
          <a:p>
            <a:pPr marL="342900" lvl="1" indent="-342900" eaLnBrk="1" hangingPunct="1">
              <a:buClr>
                <a:srgbClr val="CC3300"/>
              </a:buClr>
              <a:buFont typeface="Wingdings" pitchFamily="2" charset="2"/>
              <a:buChar char="q"/>
              <a:defRPr/>
            </a:pPr>
            <a:r>
              <a:rPr lang="en-US" altLang="zh-CN" sz="2400" dirty="0" smtClean="0">
                <a:effectLst>
                  <a:outerShdw blurRad="38100" dist="38100" dir="2700000" algn="tl">
                    <a:srgbClr val="C0C0C0"/>
                  </a:outerShdw>
                </a:effectLst>
                <a:latin typeface="Eras Demi ITC" pitchFamily="34" charset="0"/>
                <a:ea typeface="黑体" pitchFamily="49" charset="-122"/>
              </a:rPr>
              <a:t>Interference Model</a:t>
            </a:r>
          </a:p>
          <a:p>
            <a:pPr lvl="1" eaLnBrk="1" hangingPunct="1">
              <a:buFont typeface="Wingdings" pitchFamily="2" charset="2"/>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Protocol Model: </a:t>
            </a: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Font typeface="Wingdings" pitchFamily="2" charset="2"/>
              <a:buNone/>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eaLnBrk="1" hangingPunct="1">
              <a:buFont typeface="Wingdings" pitchFamily="2" charset="2"/>
              <a:buNone/>
              <a:defRPr/>
            </a:pP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b="0" dirty="0" smtClean="0">
                <a:latin typeface="Eras Demi ITC" pitchFamily="34" charset="0"/>
                <a:ea typeface="黑体" pitchFamily="49" charset="-122"/>
              </a:rPr>
              <a:t>is the guard range.</a:t>
            </a:r>
            <a:endParaRPr lang="en-US" altLang="zh-CN" sz="1800" dirty="0" smtClean="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The </a:t>
            </a:r>
            <a:r>
              <a:rPr lang="en-US" altLang="zh-CN" sz="1800" dirty="0">
                <a:effectLst>
                  <a:outerShdw blurRad="38100" dist="38100" dir="2700000" algn="tl">
                    <a:srgbClr val="C0C0C0"/>
                  </a:outerShdw>
                </a:effectLst>
                <a:latin typeface="Eras Demi ITC" pitchFamily="34" charset="0"/>
                <a:ea typeface="黑体" pitchFamily="49" charset="-122"/>
              </a:rPr>
              <a:t>distance between </a:t>
            </a:r>
            <a:r>
              <a:rPr lang="en-US" altLang="zh-CN" sz="1800" dirty="0" smtClean="0">
                <a:effectLst>
                  <a:outerShdw blurRad="38100" dist="38100" dir="2700000" algn="tl">
                    <a:srgbClr val="C0C0C0"/>
                  </a:outerShdw>
                </a:effectLst>
                <a:latin typeface="Eras Demi ITC" pitchFamily="34" charset="0"/>
                <a:ea typeface="黑体" pitchFamily="49" charset="-122"/>
              </a:rPr>
              <a:t>T</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1</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and </a:t>
            </a:r>
            <a:r>
              <a:rPr lang="en-US" altLang="zh-CN" sz="1800" dirty="0" smtClean="0">
                <a:effectLst>
                  <a:outerShdw blurRad="38100" dist="38100" dir="2700000" algn="tl">
                    <a:srgbClr val="C0C0C0"/>
                  </a:outerShdw>
                </a:effectLst>
                <a:latin typeface="Eras Demi ITC" pitchFamily="34" charset="0"/>
                <a:ea typeface="黑体" pitchFamily="49" charset="-122"/>
              </a:rPr>
              <a:t>R</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1</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is no more than </a:t>
            </a:r>
            <a:r>
              <a:rPr lang="en-US" altLang="zh-CN" sz="1800" dirty="0" smtClean="0">
                <a:effectLst>
                  <a:outerShdw blurRad="38100" dist="38100" dir="2700000" algn="tl">
                    <a:srgbClr val="C0C0C0"/>
                  </a:outerShdw>
                </a:effectLst>
                <a:latin typeface="Eras Demi ITC" pitchFamily="34" charset="0"/>
                <a:ea typeface="黑体" pitchFamily="49" charset="-122"/>
              </a:rPr>
              <a:t>r, |T</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1</a:t>
            </a:r>
            <a:r>
              <a:rPr lang="en-US" altLang="zh-CN" sz="1800" dirty="0" smtClean="0">
                <a:effectLst>
                  <a:outerShdw blurRad="38100" dist="38100" dir="2700000" algn="tl">
                    <a:srgbClr val="C0C0C0"/>
                  </a:outerShdw>
                </a:effectLst>
                <a:latin typeface="Eras Demi ITC" pitchFamily="34" charset="0"/>
                <a:ea typeface="黑体" pitchFamily="49" charset="-122"/>
              </a:rPr>
              <a:t> – R</a:t>
            </a:r>
            <a:r>
              <a:rPr lang="en-US" altLang="zh-CN" sz="1800" baseline="-25000" dirty="0" smtClean="0">
                <a:effectLst>
                  <a:outerShdw blurRad="38100" dist="38100" dir="2700000" algn="tl">
                    <a:srgbClr val="C0C0C0"/>
                  </a:outerShdw>
                </a:effectLst>
                <a:latin typeface="Eras Demi ITC" pitchFamily="34" charset="0"/>
                <a:ea typeface="黑体" pitchFamily="49" charset="-122"/>
              </a:rPr>
              <a:t>1</a:t>
            </a:r>
            <a:r>
              <a:rPr lang="en-US" altLang="zh-CN" sz="1800" dirty="0" smtClean="0">
                <a:effectLst>
                  <a:outerShdw blurRad="38100" dist="38100" dir="2700000" algn="tl">
                    <a:srgbClr val="C0C0C0"/>
                  </a:outerShdw>
                </a:effectLst>
                <a:latin typeface="Eras Demi ITC" pitchFamily="34" charset="0"/>
                <a:ea typeface="黑体" pitchFamily="49" charset="-122"/>
              </a:rPr>
              <a:t>| ≤ r</a:t>
            </a:r>
          </a:p>
          <a:p>
            <a:pPr lvl="1">
              <a:buClr>
                <a:srgbClr val="CC3300"/>
              </a:buClr>
              <a:buFont typeface="Wingdings" pitchFamily="2" charset="2"/>
              <a:buChar char="Ø"/>
              <a:defRPr/>
            </a:pPr>
            <a:r>
              <a:rPr lang="en-US" altLang="zh-CN" sz="1800" dirty="0" smtClean="0">
                <a:effectLst>
                  <a:outerShdw blurRad="38100" dist="38100" dir="2700000" algn="tl">
                    <a:srgbClr val="C0C0C0"/>
                  </a:outerShdw>
                </a:effectLst>
                <a:latin typeface="Eras Demi ITC" pitchFamily="34" charset="0"/>
                <a:ea typeface="黑体" pitchFamily="49" charset="-122"/>
              </a:rPr>
              <a:t>For </a:t>
            </a:r>
            <a:r>
              <a:rPr lang="en-US" altLang="zh-CN" sz="1800" dirty="0">
                <a:effectLst>
                  <a:outerShdw blurRad="38100" dist="38100" dir="2700000" algn="tl">
                    <a:srgbClr val="C0C0C0"/>
                  </a:outerShdw>
                </a:effectLst>
                <a:latin typeface="Eras Demi ITC" pitchFamily="34" charset="0"/>
                <a:ea typeface="黑体" pitchFamily="49" charset="-122"/>
              </a:rPr>
              <a:t>every other node </a:t>
            </a:r>
            <a:r>
              <a:rPr lang="en-US" altLang="zh-CN" sz="1800" dirty="0" err="1" smtClean="0">
                <a:effectLst>
                  <a:outerShdw blurRad="38100" dist="38100" dir="2700000" algn="tl">
                    <a:srgbClr val="C0C0C0"/>
                  </a:outerShdw>
                </a:effectLst>
                <a:latin typeface="Eras Demi ITC" pitchFamily="34" charset="0"/>
                <a:ea typeface="黑体" pitchFamily="49" charset="-122"/>
              </a:rPr>
              <a:t>T</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k</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simultaneously </a:t>
            </a:r>
            <a:r>
              <a:rPr lang="en-US" altLang="zh-CN" sz="1800" dirty="0" smtClean="0">
                <a:effectLst>
                  <a:outerShdw blurRad="38100" dist="38100" dir="2700000" algn="tl">
                    <a:srgbClr val="C0C0C0"/>
                  </a:outerShdw>
                </a:effectLst>
                <a:latin typeface="Eras Demi ITC" pitchFamily="34" charset="0"/>
                <a:ea typeface="黑体" pitchFamily="49" charset="-122"/>
              </a:rPr>
              <a:t>transmitting, </a:t>
            </a:r>
          </a:p>
          <a:p>
            <a:pPr marL="457200" lvl="1" indent="0">
              <a:buClr>
                <a:srgbClr val="CC3300"/>
              </a:buClr>
              <a:buNone/>
              <a:defRPr/>
            </a:pP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err="1" smtClean="0">
                <a:effectLst>
                  <a:outerShdw blurRad="38100" dist="38100" dir="2700000" algn="tl">
                    <a:srgbClr val="C0C0C0"/>
                  </a:outerShdw>
                </a:effectLst>
                <a:latin typeface="Eras Demi ITC" pitchFamily="34" charset="0"/>
                <a:ea typeface="黑体" pitchFamily="49" charset="-122"/>
              </a:rPr>
              <a:t>T</a:t>
            </a:r>
            <a:r>
              <a:rPr lang="en-US" altLang="zh-CN" sz="1800" baseline="-25000" dirty="0" err="1" smtClean="0">
                <a:effectLst>
                  <a:outerShdw blurRad="38100" dist="38100" dir="2700000" algn="tl">
                    <a:srgbClr val="C0C0C0"/>
                  </a:outerShdw>
                </a:effectLst>
                <a:latin typeface="Eras Demi ITC" pitchFamily="34" charset="0"/>
                <a:ea typeface="黑体" pitchFamily="49" charset="-122"/>
              </a:rPr>
              <a:t>k</a:t>
            </a:r>
            <a:r>
              <a:rPr lang="en-US" altLang="zh-CN" sz="1800" dirty="0" smtClean="0">
                <a:effectLst>
                  <a:outerShdw blurRad="38100" dist="38100" dir="2700000" algn="tl">
                    <a:srgbClr val="C0C0C0"/>
                  </a:outerShdw>
                </a:effectLst>
                <a:latin typeface="Eras Demi ITC" pitchFamily="34" charset="0"/>
                <a:ea typeface="黑体" pitchFamily="49" charset="-122"/>
              </a:rPr>
              <a:t> </a:t>
            </a:r>
            <a:r>
              <a:rPr lang="en-US" altLang="zh-CN" sz="1800" dirty="0">
                <a:effectLst>
                  <a:outerShdw blurRad="38100" dist="38100" dir="2700000" algn="tl">
                    <a:srgbClr val="C0C0C0"/>
                  </a:outerShdw>
                </a:effectLst>
                <a:latin typeface="Eras Demi ITC" pitchFamily="34" charset="0"/>
                <a:ea typeface="黑体" pitchFamily="49" charset="-122"/>
              </a:rPr>
              <a:t>– R</a:t>
            </a:r>
            <a:r>
              <a:rPr lang="en-US" altLang="zh-CN" sz="1800" baseline="-25000" dirty="0">
                <a:effectLst>
                  <a:outerShdw blurRad="38100" dist="38100" dir="2700000" algn="tl">
                    <a:srgbClr val="C0C0C0"/>
                  </a:outerShdw>
                </a:effectLst>
                <a:latin typeface="Eras Demi ITC" pitchFamily="34" charset="0"/>
                <a:ea typeface="黑体" pitchFamily="49" charset="-122"/>
              </a:rPr>
              <a:t>1</a:t>
            </a:r>
            <a:r>
              <a:rPr lang="en-US" altLang="zh-CN" sz="1800" dirty="0">
                <a:effectLst>
                  <a:outerShdw blurRad="38100" dist="38100" dir="2700000" algn="tl">
                    <a:srgbClr val="C0C0C0"/>
                  </a:outerShdw>
                </a:effectLst>
                <a:latin typeface="Eras Demi ITC" pitchFamily="34" charset="0"/>
                <a:ea typeface="黑体" pitchFamily="49" charset="-122"/>
              </a:rPr>
              <a:t>| </a:t>
            </a:r>
            <a:r>
              <a:rPr lang="en-US" altLang="zh-CN" sz="1800" dirty="0" smtClean="0">
                <a:effectLst>
                  <a:outerShdw blurRad="38100" dist="38100" dir="2700000" algn="tl">
                    <a:srgbClr val="C0C0C0"/>
                  </a:outerShdw>
                </a:effectLst>
                <a:latin typeface="Eras Demi ITC" pitchFamily="34" charset="0"/>
                <a:ea typeface="黑体" pitchFamily="49" charset="-122"/>
              </a:rPr>
              <a:t>≥ (1+∆)r</a:t>
            </a:r>
            <a:endParaRPr lang="en-US" altLang="zh-CN" sz="1800" dirty="0">
              <a:effectLst>
                <a:outerShdw blurRad="38100" dist="38100" dir="2700000" algn="tl">
                  <a:srgbClr val="C0C0C0"/>
                </a:outerShdw>
              </a:effectLst>
              <a:latin typeface="Eras Demi ITC" pitchFamily="34" charset="0"/>
              <a:ea typeface="黑体" pitchFamily="49" charset="-122"/>
            </a:endParaRPr>
          </a:p>
          <a:p>
            <a:pPr lvl="1">
              <a:buClr>
                <a:srgbClr val="CC3300"/>
              </a:buClr>
              <a:buFont typeface="Wingdings" pitchFamily="2" charset="2"/>
              <a:buChar char="Ø"/>
              <a:defRPr/>
            </a:pPr>
            <a:endParaRPr lang="en-US" altLang="zh-CN" sz="1800" dirty="0" smtClean="0">
              <a:effectLst>
                <a:outerShdw blurRad="38100" dist="38100" dir="2700000" algn="tl">
                  <a:srgbClr val="C0C0C0"/>
                </a:outerShdw>
              </a:effectLst>
              <a:latin typeface="Eras Demi ITC" pitchFamily="34" charset="0"/>
              <a:ea typeface="黑体" pitchFamily="49" charset="-122"/>
            </a:endParaRPr>
          </a:p>
        </p:txBody>
      </p:sp>
      <p:graphicFrame>
        <p:nvGraphicFramePr>
          <p:cNvPr id="11266" name="Object 3"/>
          <p:cNvGraphicFramePr>
            <a:graphicFrameLocks noChangeAspect="1"/>
          </p:cNvGraphicFramePr>
          <p:nvPr/>
        </p:nvGraphicFramePr>
        <p:xfrm>
          <a:off x="1169988" y="5027613"/>
          <a:ext cx="427037" cy="349250"/>
        </p:xfrm>
        <a:graphic>
          <a:graphicData uri="http://schemas.openxmlformats.org/presentationml/2006/ole">
            <mc:AlternateContent xmlns:mc="http://schemas.openxmlformats.org/markup-compatibility/2006">
              <mc:Choice xmlns:v="urn:schemas-microsoft-com:vml" Requires="v">
                <p:oleObj spid="_x0000_s11776" name="Equation" r:id="rId4" imgW="126720" imgH="139680" progId="Equation.DSMT4">
                  <p:embed/>
                </p:oleObj>
              </mc:Choice>
              <mc:Fallback>
                <p:oleObj name="Equation" r:id="rId4" imgW="126720" imgH="1396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9988" y="5027613"/>
                        <a:ext cx="427037" cy="34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27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68663" y="1993900"/>
            <a:ext cx="3233737"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5"/>
          <p:cNvSpPr/>
          <p:nvPr/>
        </p:nvSpPr>
        <p:spPr>
          <a:xfrm>
            <a:off x="395536" y="188640"/>
            <a:ext cx="3724096" cy="646331"/>
          </a:xfrm>
          <a:prstGeom prst="rect">
            <a:avLst/>
          </a:prstGeom>
        </p:spPr>
        <p:txBody>
          <a:bodyPr wrap="none">
            <a:spAutoFit/>
          </a:bodyPr>
          <a:lstStyle/>
          <a:p>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Network Models</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1408469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8</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077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altLang="zh-CN" sz="2400" b="1" dirty="0" smtClean="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zh-CN" sz="2400" dirty="0">
                <a:solidFill>
                  <a:srgbClr val="969696"/>
                </a:solidFill>
                <a:effectLst>
                  <a:outerShdw blurRad="38100" dist="38100" dir="2700000" algn="tl">
                    <a:srgbClr val="C0C0C0"/>
                  </a:outerShdw>
                </a:effectLst>
                <a:latin typeface="Eras Demi ITC" pitchFamily="34" charset="0"/>
                <a:ea typeface="黑体" pitchFamily="49" charset="-122"/>
              </a:rPr>
              <a:t>Introduction</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Background</a:t>
            </a:r>
            <a:r>
              <a:rPr lang="zh-CN" sz="2000" dirty="0">
                <a:solidFill>
                  <a:srgbClr val="969696"/>
                </a:solidFill>
                <a:effectLst>
                  <a:outerShdw blurRad="38100" dist="38100" dir="2700000" algn="tl">
                    <a:srgbClr val="C0C0C0"/>
                  </a:outerShdw>
                </a:effectLst>
                <a:latin typeface="Eras Demi ITC" pitchFamily="34" charset="0"/>
                <a:ea typeface="黑体" pitchFamily="49" charset="-122"/>
              </a:rPr>
              <a:t>s</a:t>
            </a:r>
          </a:p>
          <a:p>
            <a:pPr lvl="1">
              <a:buClr>
                <a:srgbClr val="CC3300"/>
              </a:buClr>
              <a:buFont typeface="Wingdings" pitchFamily="2" charset="2"/>
              <a:buChar char="Ø"/>
              <a:defRPr/>
            </a:pPr>
            <a:r>
              <a:rPr lang="en-US" altLang="zh-CN" sz="2000" dirty="0">
                <a:solidFill>
                  <a:srgbClr val="969696"/>
                </a:solidFill>
                <a:effectLst>
                  <a:outerShdw blurRad="38100" dist="38100" dir="2700000" algn="tl">
                    <a:srgbClr val="C0C0C0"/>
                  </a:outerShdw>
                </a:effectLst>
                <a:latin typeface="Eras Demi ITC" pitchFamily="34" charset="0"/>
                <a:ea typeface="黑体" pitchFamily="49" charset="-122"/>
              </a:rPr>
              <a:t>Motivations</a:t>
            </a:r>
            <a:endParaRPr lang="zh-CN" sz="20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Network Model</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b="1" dirty="0">
                <a:effectLst>
                  <a:outerShdw blurRad="38100" dist="38100" dir="2700000" algn="tl">
                    <a:srgbClr val="C0C0C0"/>
                  </a:outerShdw>
                </a:effectLst>
                <a:latin typeface="Eras Demi ITC" pitchFamily="34" charset="0"/>
                <a:ea typeface="黑体" pitchFamily="49" charset="-122"/>
              </a:rPr>
              <a:t>Capacity of Regular Distribution Group Multicast</a:t>
            </a:r>
            <a:endParaRPr lang="zh-CN" sz="2400" b="1" dirty="0">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Capacity of </a:t>
            </a:r>
            <a:r>
              <a:rPr lang="en-US" sz="2400" dirty="0" smtClean="0">
                <a:solidFill>
                  <a:srgbClr val="969696"/>
                </a:solidFill>
                <a:effectLst>
                  <a:outerShdw blurRad="38100" dist="38100" dir="2700000" algn="tl">
                    <a:srgbClr val="C0C0C0"/>
                  </a:outerShdw>
                </a:effectLst>
                <a:latin typeface="Eras Demi ITC" pitchFamily="34" charset="0"/>
                <a:ea typeface="黑体" pitchFamily="49" charset="-122"/>
              </a:rPr>
              <a:t>Random Distribution </a:t>
            </a:r>
            <a:r>
              <a:rPr lang="en-US" sz="2400" dirty="0">
                <a:solidFill>
                  <a:srgbClr val="969696"/>
                </a:solidFill>
                <a:effectLst>
                  <a:outerShdw blurRad="38100" dist="38100" dir="2700000" algn="tl">
                    <a:srgbClr val="C0C0C0"/>
                  </a:outerShdw>
                </a:effectLst>
                <a:latin typeface="Eras Demi ITC" pitchFamily="34" charset="0"/>
                <a:ea typeface="黑体" pitchFamily="49" charset="-122"/>
              </a:rPr>
              <a:t>Group Multicast</a:t>
            </a:r>
            <a:endParaRPr lang="zh-CN" altLang="en-US" sz="2400" dirty="0">
              <a:solidFill>
                <a:srgbClr val="969696"/>
              </a:solidFill>
              <a:effectLst>
                <a:outerShdw blurRad="38100" dist="38100" dir="2700000" algn="tl">
                  <a:srgbClr val="C0C0C0"/>
                </a:outerShdw>
              </a:effectLst>
              <a:latin typeface="Eras Demi ITC" pitchFamily="34" charset="0"/>
              <a:ea typeface="黑体" pitchFamily="49" charset="-122"/>
            </a:endParaRPr>
          </a:p>
          <a:p>
            <a:pPr>
              <a:lnSpc>
                <a:spcPct val="190000"/>
              </a:lnSpc>
              <a:buClr>
                <a:srgbClr val="CC3300"/>
              </a:buClr>
              <a:buFont typeface="Wingdings" pitchFamily="2" charset="2"/>
              <a:buChar char="q"/>
              <a:defRPr/>
            </a:pPr>
            <a:r>
              <a:rPr lang="en-US" altLang="zh-CN" sz="2400" dirty="0" smtClean="0">
                <a:solidFill>
                  <a:srgbClr val="969696"/>
                </a:solidFill>
                <a:effectLst>
                  <a:outerShdw blurRad="38100" dist="38100" dir="2700000" algn="tl">
                    <a:srgbClr val="C0C0C0"/>
                  </a:outerShdw>
                </a:effectLst>
                <a:latin typeface="Eras Demi ITC" pitchFamily="34" charset="0"/>
                <a:ea typeface="黑体" pitchFamily="49" charset="-122"/>
              </a:rPr>
              <a:t>Conclusion</a:t>
            </a:r>
            <a:endParaRPr lang="zh-CN" sz="2400" dirty="0" smtClean="0">
              <a:solidFill>
                <a:srgbClr val="969696"/>
              </a:solidFill>
              <a:effectLst>
                <a:outerShdw blurRad="38100" dist="38100" dir="2700000" algn="tl">
                  <a:srgbClr val="C0C0C0"/>
                </a:outerShdw>
              </a:effectLst>
              <a:latin typeface="Eras Demi ITC" pitchFamily="34" charset="0"/>
              <a:ea typeface="黑体" pitchFamily="49" charset="-122"/>
            </a:endParaRPr>
          </a:p>
        </p:txBody>
      </p:sp>
      <p:sp>
        <p:nvSpPr>
          <p:cNvPr id="8" name="矩形 7"/>
          <p:cNvSpPr/>
          <p:nvPr/>
        </p:nvSpPr>
        <p:spPr>
          <a:xfrm>
            <a:off x="395536" y="188640"/>
            <a:ext cx="1774845" cy="646331"/>
          </a:xfrm>
          <a:prstGeom prst="rect">
            <a:avLst/>
          </a:prstGeom>
        </p:spPr>
        <p:txBody>
          <a:bodyPr wrap="none">
            <a:spAutoFit/>
          </a:bodyPr>
          <a:lstStyle/>
          <a:p>
            <a:r>
              <a:rPr lang="en-US" altLang="zh-CN"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O</a:t>
            </a:r>
            <a:r>
              <a:rPr lang="en-US" altLang="zh-CN"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utline</a:t>
            </a:r>
            <a:endParaRPr lang="en-US" sz="3600" i="1" dirty="0">
              <a:solidFill>
                <a:srgbClr val="CC3300"/>
              </a:solidFill>
              <a:latin typeface="Arial" pitchFamily="34" charset="0"/>
              <a:cs typeface="Arial" pitchFamily="34" charset="0"/>
            </a:endParaRPr>
          </a:p>
        </p:txBody>
      </p:sp>
    </p:spTree>
    <p:extLst>
      <p:ext uri="{BB962C8B-B14F-4D97-AF65-F5344CB8AC3E}">
        <p14:creationId xmlns:p14="http://schemas.microsoft.com/office/powerpoint/2010/main" val="2142233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4"/>
          <p:cNvSpPr txBox="1">
            <a:spLocks noChangeArrowheads="1"/>
          </p:cNvSpPr>
          <p:nvPr/>
        </p:nvSpPr>
        <p:spPr bwMode="auto">
          <a:xfrm>
            <a:off x="8229600" y="6553200"/>
            <a:ext cx="762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eaLnBrk="0" hangingPunct="0">
              <a:defRPr sz="2200" baseline="-25000">
                <a:solidFill>
                  <a:schemeClr val="tx1"/>
                </a:solidFill>
                <a:latin typeface="Arial" charset="0"/>
              </a:defRPr>
            </a:lvl1pPr>
            <a:lvl2pPr marL="742950" indent="-285750" eaLnBrk="0" hangingPunct="0">
              <a:defRPr sz="2200" baseline="-25000">
                <a:solidFill>
                  <a:schemeClr val="tx1"/>
                </a:solidFill>
                <a:latin typeface="Arial" charset="0"/>
              </a:defRPr>
            </a:lvl2pPr>
            <a:lvl3pPr marL="1143000" indent="-228600" eaLnBrk="0" hangingPunct="0">
              <a:defRPr sz="2200" baseline="-25000">
                <a:solidFill>
                  <a:schemeClr val="tx1"/>
                </a:solidFill>
                <a:latin typeface="Arial" charset="0"/>
              </a:defRPr>
            </a:lvl3pPr>
            <a:lvl4pPr marL="1600200" indent="-228600" eaLnBrk="0" hangingPunct="0">
              <a:defRPr sz="2200" baseline="-25000">
                <a:solidFill>
                  <a:schemeClr val="tx1"/>
                </a:solidFill>
                <a:latin typeface="Arial" charset="0"/>
              </a:defRPr>
            </a:lvl4pPr>
            <a:lvl5pPr marL="2057400" indent="-228600" eaLnBrk="0" hangingPunct="0">
              <a:defRPr sz="2200" baseline="-25000">
                <a:solidFill>
                  <a:schemeClr val="tx1"/>
                </a:solidFill>
                <a:latin typeface="Arial" charset="0"/>
              </a:defRPr>
            </a:lvl5pPr>
            <a:lvl6pPr marL="2514600" indent="-228600" algn="ctr" eaLnBrk="0" fontAlgn="base" hangingPunct="0">
              <a:spcBef>
                <a:spcPct val="0"/>
              </a:spcBef>
              <a:spcAft>
                <a:spcPct val="0"/>
              </a:spcAft>
              <a:defRPr sz="2200" baseline="-25000">
                <a:solidFill>
                  <a:schemeClr val="tx1"/>
                </a:solidFill>
                <a:latin typeface="Arial" charset="0"/>
              </a:defRPr>
            </a:lvl6pPr>
            <a:lvl7pPr marL="2971800" indent="-228600" algn="ctr" eaLnBrk="0" fontAlgn="base" hangingPunct="0">
              <a:spcBef>
                <a:spcPct val="0"/>
              </a:spcBef>
              <a:spcAft>
                <a:spcPct val="0"/>
              </a:spcAft>
              <a:defRPr sz="2200" baseline="-25000">
                <a:solidFill>
                  <a:schemeClr val="tx1"/>
                </a:solidFill>
                <a:latin typeface="Arial" charset="0"/>
              </a:defRPr>
            </a:lvl7pPr>
            <a:lvl8pPr marL="3429000" indent="-228600" algn="ctr" eaLnBrk="0" fontAlgn="base" hangingPunct="0">
              <a:spcBef>
                <a:spcPct val="0"/>
              </a:spcBef>
              <a:spcAft>
                <a:spcPct val="0"/>
              </a:spcAft>
              <a:defRPr sz="2200" baseline="-25000">
                <a:solidFill>
                  <a:schemeClr val="tx1"/>
                </a:solidFill>
                <a:latin typeface="Arial" charset="0"/>
              </a:defRPr>
            </a:lvl8pPr>
            <a:lvl9pPr marL="3886200" indent="-228600" algn="ctr" eaLnBrk="0" fontAlgn="base" hangingPunct="0">
              <a:spcBef>
                <a:spcPct val="0"/>
              </a:spcBef>
              <a:spcAft>
                <a:spcPct val="0"/>
              </a:spcAft>
              <a:defRPr sz="2200" baseline="-25000">
                <a:solidFill>
                  <a:schemeClr val="tx1"/>
                </a:solidFill>
                <a:latin typeface="Arial" charset="0"/>
              </a:defRPr>
            </a:lvl9pPr>
          </a:lstStyle>
          <a:p>
            <a:pPr algn="r" eaLnBrk="1" hangingPunct="1"/>
            <a:fld id="{85F4BC06-C3A9-4959-961A-F771D693E8A1}" type="slidenum">
              <a:rPr lang="en-US" altLang="zh-CN" sz="1800" baseline="0">
                <a:solidFill>
                  <a:schemeClr val="folHlink"/>
                </a:solidFill>
                <a:effectLst/>
                <a:latin typeface="Monotype Corsiva" pitchFamily="66" charset="0"/>
                <a:ea typeface="宋体" pitchFamily="2" charset="-122"/>
              </a:rPr>
              <a:pPr algn="r" eaLnBrk="1" hangingPunct="1"/>
              <a:t>9</a:t>
            </a:fld>
            <a:endParaRPr lang="zh-CN" altLang="zh-CN" sz="1800" baseline="0">
              <a:solidFill>
                <a:schemeClr val="folHlink"/>
              </a:solidFill>
              <a:effectLst/>
              <a:latin typeface="Monotype Corsiva" pitchFamily="66" charset="0"/>
              <a:ea typeface="宋体" pitchFamily="2" charset="-122"/>
            </a:endParaRPr>
          </a:p>
        </p:txBody>
      </p:sp>
      <p:sp>
        <p:nvSpPr>
          <p:cNvPr id="4" name="Rectangle 3"/>
          <p:cNvSpPr txBox="1">
            <a:spLocks noChangeArrowheads="1"/>
          </p:cNvSpPr>
          <p:nvPr/>
        </p:nvSpPr>
        <p:spPr>
          <a:xfrm>
            <a:off x="533400" y="990600"/>
            <a:ext cx="8458200" cy="5410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lang="en-US" altLang="zh-CN" sz="2400" b="1" dirty="0">
              <a:effectLst>
                <a:outerShdw blurRad="38100" dist="38100" dir="2700000" algn="tl">
                  <a:srgbClr val="C0C0C0"/>
                </a:outerShdw>
              </a:effectLst>
              <a:latin typeface="Eras Demi ITC" pitchFamily="34" charset="0"/>
              <a:ea typeface="黑体" pitchFamily="49" charset="-122"/>
            </a:endParaRPr>
          </a:p>
          <a:p>
            <a:pPr>
              <a:buClr>
                <a:srgbClr val="CC3300"/>
              </a:buClr>
              <a:buFont typeface="Wingdings" pitchFamily="2" charset="2"/>
              <a:buChar char="q"/>
              <a:defRPr/>
            </a:pPr>
            <a:r>
              <a:rPr lang="en-US" sz="2400" dirty="0">
                <a:latin typeface="Eras Demi ITC" pitchFamily="34" charset="0"/>
                <a:ea typeface="黑体" pitchFamily="49" charset="-122"/>
              </a:rPr>
              <a:t>Any group A</a:t>
            </a:r>
            <a:r>
              <a:rPr lang="en-US" sz="2400" baseline="-25000" dirty="0">
                <a:latin typeface="Eras Demi ITC" pitchFamily="34" charset="0"/>
                <a:ea typeface="黑体" pitchFamily="49" charset="-122"/>
              </a:rPr>
              <a:t>i </a:t>
            </a:r>
            <a:r>
              <a:rPr lang="en-US" sz="2400" dirty="0">
                <a:latin typeface="Eras Demi ITC" pitchFamily="34" charset="0"/>
                <a:ea typeface="黑体" pitchFamily="49" charset="-122"/>
              </a:rPr>
              <a:t>will be chosen by a certain source node as a destination with the </a:t>
            </a:r>
            <a:r>
              <a:rPr lang="en-US" sz="2400" dirty="0" smtClean="0">
                <a:latin typeface="Eras Demi ITC" pitchFamily="34" charset="0"/>
                <a:ea typeface="黑体" pitchFamily="49" charset="-122"/>
              </a:rPr>
              <a:t>probability </a:t>
            </a:r>
            <a:endParaRPr lang="en-US" sz="2400" dirty="0">
              <a:latin typeface="Eras Demi ITC" pitchFamily="34" charset="0"/>
              <a:ea typeface="黑体" pitchFamily="49" charset="-122"/>
            </a:endParaRPr>
          </a:p>
          <a:p>
            <a:pPr>
              <a:buClr>
                <a:srgbClr val="CC3300"/>
              </a:buClr>
              <a:buFont typeface="Wingdings" pitchFamily="2" charset="2"/>
              <a:buChar char="q"/>
              <a:defRPr/>
            </a:pPr>
            <a:r>
              <a:rPr lang="en-US" sz="2400" dirty="0" smtClean="0">
                <a:latin typeface="Eras Demi ITC" pitchFamily="34" charset="0"/>
                <a:ea typeface="黑体" pitchFamily="49" charset="-122"/>
              </a:rPr>
              <a:t>Let N</a:t>
            </a:r>
            <a:r>
              <a:rPr lang="en-US" sz="2400" baseline="-25000" dirty="0" smtClean="0">
                <a:latin typeface="Eras Demi ITC" pitchFamily="34" charset="0"/>
                <a:ea typeface="黑体" pitchFamily="49" charset="-122"/>
              </a:rPr>
              <a:t>i</a:t>
            </a:r>
            <a:r>
              <a:rPr lang="en-US" sz="2400" dirty="0" smtClean="0">
                <a:latin typeface="Eras Demi ITC" pitchFamily="34" charset="0"/>
                <a:ea typeface="黑体" pitchFamily="49" charset="-122"/>
              </a:rPr>
              <a:t> </a:t>
            </a:r>
            <a:r>
              <a:rPr lang="en-US" sz="2400" dirty="0">
                <a:latin typeface="Eras Demi ITC" pitchFamily="34" charset="0"/>
                <a:ea typeface="黑体" pitchFamily="49" charset="-122"/>
              </a:rPr>
              <a:t>be the number of times when the group A</a:t>
            </a:r>
            <a:r>
              <a:rPr lang="en-US" sz="2400" baseline="-25000" dirty="0">
                <a:latin typeface="Eras Demi ITC" pitchFamily="34" charset="0"/>
                <a:ea typeface="黑体" pitchFamily="49" charset="-122"/>
              </a:rPr>
              <a:t>i</a:t>
            </a:r>
            <a:r>
              <a:rPr lang="en-US" sz="2400" dirty="0">
                <a:latin typeface="Eras Demi ITC" pitchFamily="34" charset="0"/>
                <a:ea typeface="黑体" pitchFamily="49" charset="-122"/>
              </a:rPr>
              <a:t> is chosen as a </a:t>
            </a:r>
            <a:r>
              <a:rPr lang="en-US" sz="2400" dirty="0" smtClean="0">
                <a:latin typeface="Eras Demi ITC" pitchFamily="34" charset="0"/>
                <a:ea typeface="黑体" pitchFamily="49" charset="-122"/>
              </a:rPr>
              <a:t>destination.</a:t>
            </a:r>
          </a:p>
          <a:p>
            <a:pPr>
              <a:buClr>
                <a:srgbClr val="CC3300"/>
              </a:buClr>
              <a:buFont typeface="Wingdings" pitchFamily="2" charset="2"/>
              <a:buChar char="q"/>
            </a:pPr>
            <a:r>
              <a:rPr lang="en-US" sz="2400" dirty="0" smtClean="0">
                <a:latin typeface="Eras Demi ITC" pitchFamily="34" charset="0"/>
                <a:ea typeface="黑体" pitchFamily="49" charset="-122"/>
              </a:rPr>
              <a:t>The </a:t>
            </a:r>
            <a:r>
              <a:rPr lang="en-US" sz="2400" dirty="0">
                <a:latin typeface="Eras Demi ITC" pitchFamily="34" charset="0"/>
                <a:ea typeface="黑体" pitchFamily="49" charset="-122"/>
              </a:rPr>
              <a:t>expected value of N</a:t>
            </a:r>
            <a:r>
              <a:rPr lang="en-US" sz="2400" baseline="-25000" dirty="0">
                <a:latin typeface="Eras Demi ITC" pitchFamily="34" charset="0"/>
                <a:ea typeface="黑体" pitchFamily="49" charset="-122"/>
              </a:rPr>
              <a:t>i</a:t>
            </a:r>
            <a:r>
              <a:rPr lang="en-US" sz="2400" dirty="0">
                <a:latin typeface="Eras Demi ITC" pitchFamily="34" charset="0"/>
                <a:ea typeface="黑体" pitchFamily="49" charset="-122"/>
              </a:rPr>
              <a:t> </a:t>
            </a:r>
            <a:r>
              <a:rPr lang="en-US" sz="2400" dirty="0" smtClean="0">
                <a:latin typeface="Eras Demi ITC" pitchFamily="34" charset="0"/>
                <a:ea typeface="黑体" pitchFamily="49" charset="-122"/>
              </a:rPr>
              <a:t>is </a:t>
            </a:r>
            <a:endParaRPr lang="zh-CN" sz="2400" dirty="0">
              <a:effectLst>
                <a:outerShdw blurRad="38100" dist="38100" dir="2700000" algn="tl">
                  <a:srgbClr val="C0C0C0"/>
                </a:outerShdw>
              </a:effectLst>
              <a:latin typeface="Eras Demi ITC" pitchFamily="34" charset="0"/>
              <a:ea typeface="黑体" pitchFamily="49" charset="-122"/>
            </a:endParaRPr>
          </a:p>
        </p:txBody>
      </p:sp>
      <p:sp>
        <p:nvSpPr>
          <p:cNvPr id="7" name="矩形 6"/>
          <p:cNvSpPr/>
          <p:nvPr/>
        </p:nvSpPr>
        <p:spPr>
          <a:xfrm>
            <a:off x="395536" y="188640"/>
            <a:ext cx="4621778" cy="646331"/>
          </a:xfrm>
          <a:prstGeom prst="rect">
            <a:avLst/>
          </a:prstGeom>
        </p:spPr>
        <p:txBody>
          <a:bodyPr wrap="none">
            <a:spAutoFit/>
          </a:bodyPr>
          <a:lstStyle/>
          <a:p>
            <a:r>
              <a:rPr lang="en-US" sz="3600" b="1" i="1" dirty="0" smtClean="0">
                <a:solidFill>
                  <a:srgbClr val="CC3300"/>
                </a:solidFill>
                <a:effectLst>
                  <a:outerShdw blurRad="38100" dist="38100" dir="2700000" algn="tl">
                    <a:srgbClr val="C0C0C0"/>
                  </a:outerShdw>
                </a:effectLst>
                <a:latin typeface="Arial" pitchFamily="34" charset="0"/>
                <a:ea typeface="宋体" pitchFamily="2" charset="-122"/>
                <a:cs typeface="Arial" pitchFamily="34" charset="0"/>
              </a:rPr>
              <a:t>Regular Distribution</a:t>
            </a:r>
            <a:endParaRPr lang="en-US" sz="3600" b="1" i="1" dirty="0">
              <a:solidFill>
                <a:srgbClr val="CC3300"/>
              </a:solidFill>
              <a:effectLst>
                <a:outerShdw blurRad="38100" dist="38100" dir="2700000" algn="tl">
                  <a:srgbClr val="C0C0C0"/>
                </a:outerShdw>
              </a:effectLst>
              <a:latin typeface="Arial" pitchFamily="34" charset="0"/>
              <a:ea typeface="宋体" pitchFamily="2" charset="-122"/>
              <a:cs typeface="Arial"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2496863192"/>
              </p:ext>
            </p:extLst>
          </p:nvPr>
        </p:nvGraphicFramePr>
        <p:xfrm>
          <a:off x="6245708" y="1772816"/>
          <a:ext cx="1134604" cy="504056"/>
        </p:xfrm>
        <a:graphic>
          <a:graphicData uri="http://schemas.openxmlformats.org/presentationml/2006/ole">
            <mc:AlternateContent xmlns:mc="http://schemas.openxmlformats.org/markup-compatibility/2006">
              <mc:Choice xmlns:v="urn:schemas-microsoft-com:vml" Requires="v">
                <p:oleObj spid="_x0000_s21136" name="Equation" r:id="rId4" imgW="457200" imgH="203040" progId="Equation.DSMT4">
                  <p:embed/>
                </p:oleObj>
              </mc:Choice>
              <mc:Fallback>
                <p:oleObj name="Equation" r:id="rId4" imgW="457200" imgH="203040" progId="Equation.DSMT4">
                  <p:embed/>
                  <p:pic>
                    <p:nvPicPr>
                      <p:cNvPr id="0" name="Object 2"/>
                      <p:cNvPicPr>
                        <a:picLocks noChangeAspect="1" noChangeArrowheads="1"/>
                      </p:cNvPicPr>
                      <p:nvPr/>
                    </p:nvPicPr>
                    <p:blipFill>
                      <a:blip r:embed="rId5"/>
                      <a:srcRect/>
                      <a:stretch>
                        <a:fillRect/>
                      </a:stretch>
                    </p:blipFill>
                    <p:spPr bwMode="auto">
                      <a:xfrm>
                        <a:off x="6245708" y="1772816"/>
                        <a:ext cx="1134604" cy="504056"/>
                      </a:xfrm>
                      <a:prstGeom prst="rect">
                        <a:avLst/>
                      </a:prstGeom>
                      <a:noFill/>
                      <a:ln>
                        <a:noFill/>
                      </a:ln>
                      <a:effec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607079428"/>
              </p:ext>
            </p:extLst>
          </p:nvPr>
        </p:nvGraphicFramePr>
        <p:xfrm>
          <a:off x="4471392" y="2564904"/>
          <a:ext cx="1828800" cy="503238"/>
        </p:xfrm>
        <a:graphic>
          <a:graphicData uri="http://schemas.openxmlformats.org/presentationml/2006/ole">
            <mc:AlternateContent xmlns:mc="http://schemas.openxmlformats.org/markup-compatibility/2006">
              <mc:Choice xmlns:v="urn:schemas-microsoft-com:vml" Requires="v">
                <p:oleObj spid="_x0000_s21137" name="Equation" r:id="rId6" imgW="736560" imgH="203040" progId="Equation.DSMT4">
                  <p:embed/>
                </p:oleObj>
              </mc:Choice>
              <mc:Fallback>
                <p:oleObj name="Equation" r:id="rId6" imgW="736560" imgH="203040" progId="Equation.DSMT4">
                  <p:embed/>
                  <p:pic>
                    <p:nvPicPr>
                      <p:cNvPr id="0" name="对象 8"/>
                      <p:cNvPicPr>
                        <a:picLocks noChangeAspect="1" noChangeArrowheads="1"/>
                      </p:cNvPicPr>
                      <p:nvPr/>
                    </p:nvPicPr>
                    <p:blipFill>
                      <a:blip r:embed="rId7"/>
                      <a:srcRect/>
                      <a:stretch>
                        <a:fillRect/>
                      </a:stretch>
                    </p:blipFill>
                    <p:spPr bwMode="auto">
                      <a:xfrm>
                        <a:off x="4471392" y="2564904"/>
                        <a:ext cx="1828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4107047194"/>
              </p:ext>
            </p:extLst>
          </p:nvPr>
        </p:nvGraphicFramePr>
        <p:xfrm>
          <a:off x="4860032" y="3070225"/>
          <a:ext cx="2681287" cy="503238"/>
        </p:xfrm>
        <a:graphic>
          <a:graphicData uri="http://schemas.openxmlformats.org/presentationml/2006/ole">
            <mc:AlternateContent xmlns:mc="http://schemas.openxmlformats.org/markup-compatibility/2006">
              <mc:Choice xmlns:v="urn:schemas-microsoft-com:vml" Requires="v">
                <p:oleObj spid="_x0000_s21138" name="Equation" r:id="rId8" imgW="1079280" imgH="203040" progId="Equation.DSMT4">
                  <p:embed/>
                </p:oleObj>
              </mc:Choice>
              <mc:Fallback>
                <p:oleObj name="Equation" r:id="rId8" imgW="1079280" imgH="203040" progId="Equation.DSMT4">
                  <p:embed/>
                  <p:pic>
                    <p:nvPicPr>
                      <p:cNvPr id="0" name="对象 5"/>
                      <p:cNvPicPr>
                        <a:picLocks noChangeAspect="1" noChangeArrowheads="1"/>
                      </p:cNvPicPr>
                      <p:nvPr/>
                    </p:nvPicPr>
                    <p:blipFill>
                      <a:blip r:embed="rId9"/>
                      <a:srcRect/>
                      <a:stretch>
                        <a:fillRect/>
                      </a:stretch>
                    </p:blipFill>
                    <p:spPr bwMode="auto">
                      <a:xfrm>
                        <a:off x="4860032" y="3070225"/>
                        <a:ext cx="268128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82597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0.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1.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1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3.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4.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5.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6.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7.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8.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9.xml><?xml version="1.0" encoding="utf-8"?>
<a:themeOverride xmlns:a="http://schemas.openxmlformats.org/drawingml/2006/main">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otalTime>536</TotalTime>
  <Words>1905</Words>
  <Application>Microsoft Office PowerPoint</Application>
  <PresentationFormat>全屏显示(4:3)</PresentationFormat>
  <Paragraphs>288</Paragraphs>
  <Slides>23</Slides>
  <Notes>19</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Office 主题</vt:lpstr>
      <vt:lpstr>Equation</vt:lpstr>
      <vt:lpstr>Group Multicast Capacity in Large Scale Wireless Networks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Throughput Gain of Random Wireless Networks with Physical-Layer Network Coding</dc:title>
  <cp:lastModifiedBy>xican.yang</cp:lastModifiedBy>
  <cp:revision>373</cp:revision>
  <dcterms:modified xsi:type="dcterms:W3CDTF">2012-05-22T05:26:00Z</dcterms:modified>
</cp:coreProperties>
</file>