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975" r:id="rId2"/>
    <p:sldId id="983" r:id="rId3"/>
    <p:sldId id="976" r:id="rId4"/>
    <p:sldId id="977" r:id="rId5"/>
    <p:sldId id="985" r:id="rId6"/>
    <p:sldId id="994" r:id="rId7"/>
    <p:sldId id="980" r:id="rId8"/>
    <p:sldId id="979" r:id="rId9"/>
    <p:sldId id="981" r:id="rId10"/>
    <p:sldId id="986" r:id="rId11"/>
    <p:sldId id="993" r:id="rId12"/>
    <p:sldId id="987" r:id="rId13"/>
    <p:sldId id="991" r:id="rId14"/>
    <p:sldId id="989" r:id="rId15"/>
    <p:sldId id="990" r:id="rId16"/>
    <p:sldId id="876" r:id="rId17"/>
  </p:sldIdLst>
  <p:sldSz cx="9144000" cy="6858000" type="screen4x3"/>
  <p:notesSz cx="9144000" cy="6858000"/>
  <p:defaultTextStyle>
    <a:defPPr>
      <a:defRPr lang="zh-CN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黑体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 Yang" initials="BY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984"/>
    <a:srgbClr val="00FF00"/>
    <a:srgbClr val="FFFF00"/>
    <a:srgbClr val="12357C"/>
    <a:srgbClr val="DDDDDD"/>
    <a:srgbClr val="132584"/>
    <a:srgbClr val="93052E"/>
    <a:srgbClr val="9227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8" autoAdjust="0"/>
    <p:restoredTop sz="97168" autoAdjust="0"/>
  </p:normalViewPr>
  <p:slideViewPr>
    <p:cSldViewPr snapToObjects="1">
      <p:cViewPr>
        <p:scale>
          <a:sx n="83" d="100"/>
          <a:sy n="83" d="100"/>
        </p:scale>
        <p:origin x="-702" y="222"/>
      </p:cViewPr>
      <p:guideLst>
        <p:guide orient="horz" pos="235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70"/>
    </p:cViewPr>
  </p:sorterViewPr>
  <p:notesViewPr>
    <p:cSldViewPr snapToObjects="1">
      <p:cViewPr varScale="1">
        <p:scale>
          <a:sx n="53" d="100"/>
          <a:sy n="53" d="100"/>
        </p:scale>
        <p:origin x="-1842" y="-10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3:27:55.198" idx="3">
    <p:pos x="10" y="10"/>
    <p:text>想说明什么结论？？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8T13:28:00.510" idx="4">
    <p:pos x="3785" y="722"/>
    <p:text>想说明什么结论？？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fld id="{02FDBD15-D0DA-4402-91FF-F2154900EDAF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98066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宋体" pitchFamily="2" charset="-122"/>
              </a:defRPr>
            </a:lvl1pPr>
          </a:lstStyle>
          <a:p>
            <a:endParaRPr lang="en-US" altLang="zh-CN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宋体" pitchFamily="2" charset="-122"/>
              </a:defRPr>
            </a:lvl1pPr>
          </a:lstStyle>
          <a:p>
            <a:fld id="{67E20D79-DEC6-43E5-987D-7DA49EB3AB5B}" type="slidenum">
              <a:rPr lang="en-US" altLang="zh-CN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01928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1EB77-AC46-4828-9792-D4E20A0D9927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183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70" name="Picture 26" descr="ppt底板白-英文大写4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5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1798638"/>
            <a:ext cx="7772400" cy="1470025"/>
          </a:xfrm>
          <a:ln/>
        </p:spPr>
        <p:txBody>
          <a:bodyPr tIns="45720" anchor="ctr"/>
          <a:lstStyle>
            <a:lvl1pPr>
              <a:defRPr sz="43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735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57638"/>
            <a:ext cx="6400800" cy="1079500"/>
          </a:xfrm>
        </p:spPr>
        <p:txBody>
          <a:bodyPr anchor="ctr" anchorCtr="1"/>
          <a:lstStyle>
            <a:lvl1pPr marL="0" indent="0" algn="ctr">
              <a:buFontTx/>
              <a:buNone/>
              <a:defRPr sz="2400">
                <a:solidFill>
                  <a:srgbClr val="16388A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pic>
        <p:nvPicPr>
          <p:cNvPr id="57359" name="Picture 15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3979863"/>
            <a:ext cx="2914650" cy="2878137"/>
          </a:xfrm>
          <a:prstGeom prst="rect">
            <a:avLst/>
          </a:prstGeom>
          <a:noFill/>
        </p:spPr>
      </p:pic>
      <p:pic>
        <p:nvPicPr>
          <p:cNvPr id="57365" name="Picture 21" descr="图片5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</p:spPr>
      </p:pic>
      <p:pic>
        <p:nvPicPr>
          <p:cNvPr id="57366" name="Picture 22" descr="图片2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</p:spPr>
      </p:pic>
      <p:pic>
        <p:nvPicPr>
          <p:cNvPr id="57367" name="Picture 23" descr="图片1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</p:spPr>
      </p:pic>
      <p:pic>
        <p:nvPicPr>
          <p:cNvPr id="57368" name="Picture 24" descr="图片3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</p:spPr>
      </p:pic>
      <p:pic>
        <p:nvPicPr>
          <p:cNvPr id="57369" name="Picture 25" descr="图片4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179388"/>
            <a:ext cx="2286000" cy="61547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0" y="179388"/>
            <a:ext cx="6705600" cy="61547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31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2800" y="1268413"/>
            <a:ext cx="4038600" cy="5065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1" name="Picture 11" descr="ppt底板白-英文大写4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87338" y="833438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4826000" y="6477000"/>
            <a:ext cx="4318000" cy="28575"/>
          </a:xfrm>
          <a:prstGeom prst="rect">
            <a:avLst/>
          </a:prstGeom>
          <a:gradFill rotWithShape="1">
            <a:gsLst>
              <a:gs pos="0">
                <a:srgbClr val="133984">
                  <a:gamma/>
                  <a:tint val="0"/>
                  <a:invGamma/>
                </a:srgbClr>
              </a:gs>
              <a:gs pos="100000">
                <a:srgbClr val="133984"/>
              </a:gs>
            </a:gsLst>
            <a:lin ang="0" scaled="1"/>
          </a:gradFill>
          <a:ln w="1905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0" y="179388"/>
            <a:ext cx="9144000" cy="688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54000" rIns="91440" bIns="45720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268413"/>
            <a:ext cx="822960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133984"/>
          </a:solidFill>
          <a:latin typeface="Arial" charset="0"/>
          <a:ea typeface="华文新魏" pitchFamily="2" charset="-122"/>
        </a:defRPr>
      </a:lvl9pPr>
    </p:titleStyle>
    <p:bodyStyle>
      <a:lvl1pPr marL="449263" indent="-449263" algn="l" rtl="0" fontAlgn="base">
        <a:lnSpc>
          <a:spcPct val="110000"/>
        </a:lnSpc>
        <a:spcBef>
          <a:spcPct val="20000"/>
        </a:spcBef>
        <a:spcAft>
          <a:spcPct val="0"/>
        </a:spcAft>
        <a:buSzPct val="120000"/>
        <a:buBlip>
          <a:blip r:embed="rId14"/>
        </a:buBlip>
        <a:defRPr sz="2800">
          <a:solidFill>
            <a:srgbClr val="133984"/>
          </a:solidFill>
          <a:latin typeface="+mn-lt"/>
          <a:ea typeface="+mn-ea"/>
          <a:cs typeface="+mn-cs"/>
        </a:defRPr>
      </a:lvl1pPr>
      <a:lvl2pPr marL="914400" indent="-285750" algn="l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000066"/>
        </a:buClr>
        <a:buChar char="•"/>
        <a:defRPr sz="2400">
          <a:solidFill>
            <a:srgbClr val="133984"/>
          </a:solidFill>
          <a:latin typeface="+mn-lt"/>
          <a:ea typeface="+mn-ea"/>
        </a:defRPr>
      </a:lvl2pPr>
      <a:lvl3pPr marL="1322388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itchFamily="2" charset="-122"/>
        </a:defRPr>
      </a:lvl3pPr>
      <a:lvl4pPr marL="1730375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itchFamily="2" charset="-122"/>
        </a:defRPr>
      </a:lvl4pPr>
      <a:lvl5pPr marL="21383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5pPr>
      <a:lvl6pPr marL="25955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6pPr>
      <a:lvl7pPr marL="30527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7pPr>
      <a:lvl8pPr marL="35099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8pPr>
      <a:lvl9pPr marL="3967163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60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01775"/>
            <a:ext cx="9372600" cy="1927225"/>
          </a:xfrm>
        </p:spPr>
        <p:txBody>
          <a:bodyPr/>
          <a:lstStyle/>
          <a:p>
            <a:r>
              <a:rPr lang="en-US" altLang="zh-CN" sz="3200" dirty="0" smtClean="0"/>
              <a:t>Downlink Resource Allocation for  Video Streaming over Femtocell Networks 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endParaRPr lang="zh-CN" altLang="zh-CN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600200" y="3752671"/>
            <a:ext cx="5638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Yong Yang</a:t>
            </a:r>
            <a:endParaRPr lang="en-US" sz="2800" b="1" dirty="0">
              <a:solidFill>
                <a:srgbClr val="133984"/>
              </a:solidFill>
              <a:latin typeface="Californian FB" pitchFamily="18" charset="0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Electronic </a:t>
            </a:r>
            <a:r>
              <a:rPr lang="en-US" sz="2800" b="1" dirty="0" smtClean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Engineering</a:t>
            </a:r>
            <a:endParaRPr lang="en-US" sz="2800" b="1" dirty="0">
              <a:solidFill>
                <a:srgbClr val="133984"/>
              </a:solidFill>
              <a:latin typeface="Californian FB" pitchFamily="18" charset="0"/>
              <a:ea typeface="+mj-ea"/>
              <a:cs typeface="+mj-cs"/>
            </a:endParaRPr>
          </a:p>
          <a:p>
            <a:r>
              <a:rPr lang="en-US" sz="2800" b="1" dirty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Shanghai </a:t>
            </a:r>
            <a:r>
              <a:rPr lang="en-US" sz="2800" b="1" dirty="0" smtClean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Jiaotong University</a:t>
            </a:r>
            <a:endParaRPr lang="en-US" sz="2800" b="1" dirty="0">
              <a:solidFill>
                <a:srgbClr val="133984"/>
              </a:solidFill>
              <a:latin typeface="Californian FB" pitchFamily="18" charset="0"/>
              <a:ea typeface="+mj-ea"/>
              <a:cs typeface="+mj-cs"/>
            </a:endParaRPr>
          </a:p>
          <a:p>
            <a:r>
              <a:rPr lang="en-US" sz="2800" b="1" dirty="0" smtClean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May 20,2012</a:t>
            </a:r>
            <a:endParaRPr lang="en-US" sz="2800" b="1" dirty="0">
              <a:solidFill>
                <a:srgbClr val="133984"/>
              </a:solidFill>
              <a:latin typeface="Californian FB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179388"/>
            <a:ext cx="7772400" cy="688975"/>
          </a:xfrm>
        </p:spPr>
        <p:txBody>
          <a:bodyPr/>
          <a:lstStyle/>
          <a:p>
            <a:r>
              <a:rPr lang="en-US" sz="3200" dirty="0" smtClean="0">
                <a:latin typeface="Californian FB" pitchFamily="18" charset="0"/>
              </a:rPr>
              <a:t>Simulation Setup-1</a:t>
            </a:r>
            <a:endParaRPr lang="en-US" sz="3200" dirty="0">
              <a:latin typeface="Californian FB" pitchFamily="18" charset="0"/>
            </a:endParaRPr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654917"/>
              </p:ext>
            </p:extLst>
          </p:nvPr>
        </p:nvGraphicFramePr>
        <p:xfrm>
          <a:off x="1263650" y="1143000"/>
          <a:ext cx="6616700" cy="508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8350"/>
                <a:gridCol w="3308350"/>
              </a:tblGrid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Wireless Channel Model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Nakagami Fading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SNR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dB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Required 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1e-3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System Bandwidth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MHz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Subchannel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Power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 dBm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Slots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Msec 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Primary/Secondary Users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6/4</a:t>
                      </a:r>
                      <a:endParaRPr lang="en-US" dirty="0"/>
                    </a:p>
                  </a:txBody>
                  <a:tcPr anchor="ctr"/>
                </a:tc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GOP 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5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Californian FB" pitchFamily="18" charset="0"/>
              </a:rPr>
              <a:t>Simulation </a:t>
            </a:r>
            <a:r>
              <a:rPr lang="en-US" sz="3200" dirty="0" smtClean="0">
                <a:latin typeface="Californian FB" pitchFamily="18" charset="0"/>
              </a:rPr>
              <a:t>Setup-2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1268413"/>
            <a:ext cx="8229600" cy="1855787"/>
          </a:xfrm>
        </p:spPr>
        <p:txBody>
          <a:bodyPr/>
          <a:lstStyle/>
          <a:p>
            <a:pPr lvl="0"/>
            <a:r>
              <a:rPr lang="en-US" sz="2400" dirty="0"/>
              <a:t>F</a:t>
            </a:r>
            <a:r>
              <a:rPr lang="en-US" sz="2400" dirty="0" smtClean="0"/>
              <a:t>our different video sequence is used in the simulation:</a:t>
            </a:r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endParaRPr lang="en-US" sz="2400" dirty="0" smtClean="0"/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We define the weight with three different method</a:t>
            </a:r>
            <a:r>
              <a:rPr lang="en-US" sz="2400" dirty="0" smtClean="0"/>
              <a:t>:</a:t>
            </a:r>
            <a:endParaRPr lang="en-US" sz="2400" dirty="0"/>
          </a:p>
          <a:p>
            <a:pPr lvl="1" indent="-342900">
              <a:buFont typeface="Wingdings" pitchFamily="2" charset="2"/>
              <a:buChar char="v"/>
            </a:pPr>
            <a:r>
              <a:rPr lang="en-US" sz="2000" dirty="0" smtClean="0">
                <a:cs typeface="+mn-cs"/>
              </a:rPr>
              <a:t>Pure-blind(W1)</a:t>
            </a:r>
            <a:endParaRPr lang="en-US" sz="2000" dirty="0">
              <a:cs typeface="+mn-cs"/>
            </a:endParaRPr>
          </a:p>
          <a:p>
            <a:pPr lvl="1" indent="-342900">
              <a:buFont typeface="Wingdings" pitchFamily="2" charset="2"/>
              <a:buChar char="v"/>
            </a:pPr>
            <a:r>
              <a:rPr lang="en-US" sz="2000" dirty="0" smtClean="0">
                <a:cs typeface="+mn-cs"/>
              </a:rPr>
              <a:t>Deadline-blind(W2)</a:t>
            </a:r>
            <a:endParaRPr lang="en-US" sz="2000" dirty="0">
              <a:cs typeface="+mn-cs"/>
            </a:endParaRPr>
          </a:p>
          <a:p>
            <a:pPr lvl="1" indent="-342900">
              <a:buFont typeface="Wingdings" pitchFamily="2" charset="2"/>
              <a:buChar char="v"/>
            </a:pPr>
            <a:r>
              <a:rPr lang="en-US" sz="2000" dirty="0">
                <a:cs typeface="+mn-cs"/>
              </a:rPr>
              <a:t>D</a:t>
            </a:r>
            <a:r>
              <a:rPr lang="en-US" sz="2000" dirty="0" smtClean="0">
                <a:cs typeface="+mn-cs"/>
              </a:rPr>
              <a:t>eadline-aware(W3)</a:t>
            </a:r>
          </a:p>
          <a:p>
            <a:pPr lvl="1" indent="-342900">
              <a:buFont typeface="Wingdings" pitchFamily="2" charset="2"/>
              <a:buChar char="v"/>
            </a:pPr>
            <a:endParaRPr lang="en-US" sz="2000" dirty="0">
              <a:cs typeface="+mn-cs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158914"/>
              </p:ext>
            </p:extLst>
          </p:nvPr>
        </p:nvGraphicFramePr>
        <p:xfrm>
          <a:off x="1524000" y="1752600"/>
          <a:ext cx="6096000" cy="1854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Sequence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Bitrate(kbps)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Deadline(</a:t>
                      </a:r>
                      <a:r>
                        <a:rPr lang="en-US" dirty="0" err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ms</a:t>
                      </a:r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)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500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250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1000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250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3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1500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250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4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2000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250</a:t>
                      </a:r>
                      <a:endParaRPr lang="en-US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38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43000" y="179388"/>
            <a:ext cx="6705600" cy="688975"/>
          </a:xfrm>
        </p:spPr>
        <p:txBody>
          <a:bodyPr/>
          <a:lstStyle/>
          <a:p>
            <a:r>
              <a:rPr lang="en-US" sz="3200" dirty="0" smtClean="0">
                <a:latin typeface="Californian FB" pitchFamily="18" charset="0"/>
              </a:rPr>
              <a:t>Simulation Results-1</a:t>
            </a:r>
            <a:endParaRPr lang="en-US" sz="3200" dirty="0">
              <a:latin typeface="Californian FB" pitchFamily="18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31800" y="4793040"/>
            <a:ext cx="8229600" cy="1491245"/>
          </a:xfrm>
        </p:spPr>
        <p:txBody>
          <a:bodyPr/>
          <a:lstStyle/>
          <a:p>
            <a:pPr marL="449263" lvl="1" indent="-449263" algn="just">
              <a:buSzPct val="120000"/>
              <a:buBlip>
                <a:blip r:embed="rId2"/>
              </a:buBlip>
            </a:pPr>
            <a:r>
              <a:rPr lang="en-US" sz="2200" dirty="0">
                <a:cs typeface="+mn-cs"/>
              </a:rPr>
              <a:t>The above figure show the urgent user </a:t>
            </a:r>
            <a:r>
              <a:rPr lang="en-US" sz="2200" dirty="0" smtClean="0">
                <a:cs typeface="+mn-cs"/>
              </a:rPr>
              <a:t>in our suggested algorithm has </a:t>
            </a:r>
            <a:r>
              <a:rPr lang="en-US" sz="2200" dirty="0">
                <a:cs typeface="+mn-cs"/>
              </a:rPr>
              <a:t>been allocated more resource due to the higher rate and deadline requirement.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380" y="762000"/>
            <a:ext cx="7554510" cy="403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8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76200" y="179388"/>
            <a:ext cx="9144000" cy="688975"/>
          </a:xfrm>
        </p:spPr>
        <p:txBody>
          <a:bodyPr/>
          <a:lstStyle/>
          <a:p>
            <a:r>
              <a:rPr lang="en-US" sz="3200" dirty="0" smtClean="0">
                <a:latin typeface="Californian FB" pitchFamily="18" charset="0"/>
              </a:rPr>
              <a:t>Simulation Results-2</a:t>
            </a:r>
            <a:endParaRPr lang="en-US" sz="3200" dirty="0"/>
          </a:p>
        </p:txBody>
      </p:sp>
      <p:sp>
        <p:nvSpPr>
          <p:cNvPr id="5" name="内容占位符 4"/>
          <p:cNvSpPr txBox="1">
            <a:spLocks/>
          </p:cNvSpPr>
          <p:nvPr/>
        </p:nvSpPr>
        <p:spPr bwMode="auto">
          <a:xfrm>
            <a:off x="388640" y="4680955"/>
            <a:ext cx="8229600" cy="149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49263" indent="-449263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SzPct val="120000"/>
              <a:buBlip>
                <a:blip r:embed="rId2"/>
              </a:buBlip>
              <a:defRPr sz="2800">
                <a:solidFill>
                  <a:srgbClr val="133984"/>
                </a:solidFill>
                <a:latin typeface="+mn-lt"/>
                <a:ea typeface="+mn-ea"/>
                <a:cs typeface="+mn-cs"/>
              </a:defRPr>
            </a:lvl1pPr>
            <a:lvl2pPr marL="914400" indent="-285750" algn="l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Char char="•"/>
              <a:defRPr sz="2400">
                <a:solidFill>
                  <a:srgbClr val="133984"/>
                </a:solidFill>
                <a:latin typeface="+mn-lt"/>
                <a:ea typeface="+mn-ea"/>
              </a:defRPr>
            </a:lvl2pPr>
            <a:lvl3pPr marL="1322388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宋体" pitchFamily="2" charset="-122"/>
              </a:defRPr>
            </a:lvl3pPr>
            <a:lvl4pPr marL="1730375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4pPr>
            <a:lvl5pPr marL="21383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5pPr>
            <a:lvl6pPr marL="25955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6pPr>
            <a:lvl7pPr marL="30527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7pPr>
            <a:lvl8pPr marL="35099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8pPr>
            <a:lvl9pPr marL="3967163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宋体" pitchFamily="2" charset="-122"/>
              </a:defRPr>
            </a:lvl9pPr>
          </a:lstStyle>
          <a:p>
            <a:pPr marL="449263" lvl="1" indent="-449263" algn="just">
              <a:buSzPct val="120000"/>
              <a:buFontTx/>
              <a:buBlip>
                <a:blip r:embed="rId2"/>
              </a:buBlip>
            </a:pPr>
            <a:r>
              <a:rPr lang="en-US" sz="2200" dirty="0" smtClean="0">
                <a:cs typeface="+mn-cs"/>
              </a:rPr>
              <a:t>From the figure, we see that our </a:t>
            </a:r>
            <a:r>
              <a:rPr lang="en-US" sz="2200" dirty="0" smtClean="0"/>
              <a:t>propose</a:t>
            </a:r>
            <a:r>
              <a:rPr lang="en-US" sz="2200" dirty="0" smtClean="0">
                <a:cs typeface="+mn-cs"/>
              </a:rPr>
              <a:t>d algorithm has actually decreased the system performance, however the </a:t>
            </a:r>
            <a:r>
              <a:rPr lang="en-US" sz="2000" dirty="0" smtClean="0"/>
              <a:t>deterioration is slight since users can reach the deadline as well as possible</a:t>
            </a:r>
            <a:r>
              <a:rPr lang="en-US" sz="2200" dirty="0" smtClean="0">
                <a:cs typeface="+mn-cs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1800" y="4114800"/>
            <a:ext cx="8229600" cy="22193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9" y="609600"/>
            <a:ext cx="8299463" cy="442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42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179388"/>
            <a:ext cx="8610600" cy="688975"/>
          </a:xfrm>
        </p:spPr>
        <p:txBody>
          <a:bodyPr/>
          <a:lstStyle/>
          <a:p>
            <a:r>
              <a:rPr lang="en-US" sz="3200" dirty="0" smtClean="0">
                <a:latin typeface="Californian FB" pitchFamily="18" charset="0"/>
              </a:rPr>
              <a:t>Simulation Results-3</a:t>
            </a:r>
            <a:endParaRPr lang="en-US" sz="3200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428585"/>
              </p:ext>
            </p:extLst>
          </p:nvPr>
        </p:nvGraphicFramePr>
        <p:xfrm>
          <a:off x="533400" y="3311842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Video Quality Fairness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0.6352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0.7030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0.7399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64" y="2286000"/>
            <a:ext cx="4471472" cy="99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1143000"/>
            <a:ext cx="8141236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algn="just">
              <a:lnSpc>
                <a:spcPct val="110000"/>
              </a:lnSpc>
              <a:spcBef>
                <a:spcPct val="20000"/>
              </a:spcBef>
              <a:buClr>
                <a:srgbClr val="000066"/>
              </a:buClr>
            </a:pPr>
            <a:r>
              <a:rPr lang="en-US" sz="1800" dirty="0">
                <a:solidFill>
                  <a:srgbClr val="133984"/>
                </a:solidFill>
                <a:latin typeface="+mn-lt"/>
                <a:ea typeface="+mn-ea"/>
              </a:rPr>
              <a:t>Raj Jain's equation rates the fairness of a set of values where there are  n users and xi is the throughput for the i-th connection. </a:t>
            </a:r>
            <a:r>
              <a:rPr lang="en-US" sz="1800" dirty="0" smtClean="0">
                <a:solidFill>
                  <a:srgbClr val="133984"/>
                </a:solidFill>
                <a:latin typeface="+mn-lt"/>
                <a:ea typeface="+mn-ea"/>
              </a:rPr>
              <a:t>Then , we can find that our algorithm has the best fairness property.</a:t>
            </a:r>
            <a:endParaRPr lang="en-US" sz="1800" dirty="0">
              <a:solidFill>
                <a:srgbClr val="133984"/>
              </a:solidFill>
              <a:latin typeface="+mn-lt"/>
              <a:ea typeface="+mn-ea"/>
            </a:endParaRPr>
          </a:p>
        </p:txBody>
      </p:sp>
      <p:pic>
        <p:nvPicPr>
          <p:cNvPr id="3081" name="Picture 9" descr="\tfrac{k}{n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1675" y="-106363"/>
            <a:ext cx="85725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9188" y="-106363"/>
            <a:ext cx="85725" cy="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n-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6963" y="-106363"/>
            <a:ext cx="438150" cy="133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79388"/>
            <a:ext cx="9144000" cy="688975"/>
          </a:xfrm>
        </p:spPr>
        <p:txBody>
          <a:bodyPr/>
          <a:lstStyle/>
          <a:p>
            <a:r>
              <a:rPr lang="en-US" sz="3200" dirty="0" smtClean="0">
                <a:latin typeface="Californian FB" pitchFamily="18" charset="0"/>
              </a:rPr>
              <a:t>Conclusion and Future Work</a:t>
            </a:r>
            <a:endParaRPr 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263" lvl="1" indent="-449263" algn="just">
              <a:buClrTx/>
              <a:buSzPct val="120000"/>
              <a:buBlip>
                <a:blip r:embed="rId2"/>
              </a:buBlip>
            </a:pPr>
            <a:r>
              <a:rPr lang="en-US" b="1" kern="1200" dirty="0">
                <a:latin typeface="Californian FB" pitchFamily="18" charset="0"/>
              </a:rPr>
              <a:t>A</a:t>
            </a:r>
            <a:r>
              <a:rPr lang="en-US" b="1" kern="1200" dirty="0" smtClean="0">
                <a:latin typeface="Californian FB" pitchFamily="18" charset="0"/>
              </a:rPr>
              <a:t> </a:t>
            </a:r>
            <a:r>
              <a:rPr lang="en-US" b="1" kern="1200" dirty="0">
                <a:latin typeface="Californian FB" pitchFamily="18" charset="0"/>
              </a:rPr>
              <a:t>joint design approach </a:t>
            </a:r>
            <a:endParaRPr lang="en-US" b="1" kern="1200" dirty="0" smtClean="0">
              <a:latin typeface="Californian FB" pitchFamily="18" charset="0"/>
            </a:endParaRPr>
          </a:p>
          <a:p>
            <a:pPr marL="0" indent="-465137"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</a:rPr>
              <a:t>OFDM </a:t>
            </a:r>
            <a:r>
              <a:rPr lang="en-US" sz="2000" kern="1200" dirty="0">
                <a:latin typeface="Californian FB" pitchFamily="18" charset="0"/>
              </a:rPr>
              <a:t>channels with cross-tier </a:t>
            </a:r>
            <a:r>
              <a:rPr lang="en-US" sz="2000" kern="1200" dirty="0" smtClean="0">
                <a:latin typeface="Californian FB" pitchFamily="18" charset="0"/>
              </a:rPr>
              <a:t>interference</a:t>
            </a:r>
            <a:endParaRPr lang="en-US" sz="2000" kern="1200" dirty="0">
              <a:latin typeface="Californian FB" pitchFamily="18" charset="0"/>
            </a:endParaRPr>
          </a:p>
          <a:p>
            <a:pPr marL="0" indent="-465137"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</a:rPr>
              <a:t>Requirements of  video quality and deadline</a:t>
            </a:r>
          </a:p>
          <a:p>
            <a:pPr marL="0" indent="-465137">
              <a:buFont typeface="Wingdings" pitchFamily="2" charset="2"/>
              <a:buChar char="Ø"/>
            </a:pPr>
            <a:endParaRPr lang="en-US" sz="2000" kern="1200" dirty="0" smtClean="0">
              <a:latin typeface="Californian FB" pitchFamily="18" charset="0"/>
            </a:endParaRPr>
          </a:p>
          <a:p>
            <a:pPr marL="449263" lvl="1" indent="-449263" algn="just">
              <a:buClrTx/>
              <a:buSzPct val="120000"/>
              <a:buBlip>
                <a:blip r:embed="rId2"/>
              </a:buBlip>
            </a:pPr>
            <a:r>
              <a:rPr lang="en-US" b="1" kern="1200" dirty="0" smtClean="0">
                <a:latin typeface="Californian FB" pitchFamily="18" charset="0"/>
                <a:cs typeface="+mn-cs"/>
              </a:rPr>
              <a:t>Effective performance</a:t>
            </a:r>
          </a:p>
          <a:p>
            <a:pPr marL="449263" lvl="1" indent="-449263" algn="just">
              <a:buClrTx/>
              <a:buSzPct val="120000"/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  <a:cs typeface="+mn-cs"/>
              </a:rPr>
              <a:t>Higher average video quality at the cost of tolerable loss</a:t>
            </a:r>
          </a:p>
          <a:p>
            <a:pPr marL="449263" lvl="1" indent="-449263" algn="just">
              <a:buClrTx/>
              <a:buSzPct val="120000"/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  <a:cs typeface="+mn-cs"/>
              </a:rPr>
              <a:t>Better fairness property</a:t>
            </a:r>
          </a:p>
          <a:p>
            <a:pPr marL="449263" lvl="1" indent="-449263" algn="just">
              <a:buClrTx/>
              <a:buSzPct val="120000"/>
              <a:buFont typeface="Wingdings" pitchFamily="2" charset="2"/>
              <a:buChar char="Ø"/>
            </a:pPr>
            <a:endParaRPr lang="en-US" sz="2000" kern="1200" dirty="0" smtClean="0">
              <a:latin typeface="Californian FB" pitchFamily="18" charset="0"/>
              <a:cs typeface="+mn-cs"/>
            </a:endParaRPr>
          </a:p>
          <a:p>
            <a:pPr marL="449263" lvl="1" indent="-449263" algn="just">
              <a:buClrTx/>
              <a:buSzPct val="120000"/>
              <a:buBlip>
                <a:blip r:embed="rId2"/>
              </a:buBlip>
            </a:pPr>
            <a:r>
              <a:rPr lang="en-US" b="1" kern="1200" dirty="0" smtClean="0">
                <a:latin typeface="Californian FB" pitchFamily="18" charset="0"/>
                <a:cs typeface="+mn-cs"/>
              </a:rPr>
              <a:t>Future work</a:t>
            </a:r>
          </a:p>
          <a:p>
            <a:pPr marL="449263" lvl="1" indent="-449263" algn="just">
              <a:buClrTx/>
              <a:buSzPct val="120000"/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  <a:cs typeface="+mn-cs"/>
              </a:rPr>
              <a:t>Multi-Femtocell</a:t>
            </a:r>
          </a:p>
          <a:p>
            <a:pPr marL="449263" lvl="1" indent="-449263" algn="just">
              <a:buClrTx/>
              <a:buSzPct val="120000"/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  <a:cs typeface="+mn-cs"/>
              </a:rPr>
              <a:t>Femtocell Cache</a:t>
            </a:r>
          </a:p>
          <a:p>
            <a:pPr marL="449263" lvl="1" indent="-449263" algn="just">
              <a:buClrTx/>
              <a:buSzPct val="120000"/>
              <a:buFont typeface="Wingdings" pitchFamily="2" charset="2"/>
              <a:buChar char="Ø"/>
            </a:pPr>
            <a:r>
              <a:rPr lang="en-US" sz="2000" kern="1200" dirty="0" smtClean="0">
                <a:latin typeface="Californian FB" pitchFamily="18" charset="0"/>
                <a:cs typeface="+mn-cs"/>
              </a:rPr>
              <a:t>Diverse multimedia traffic</a:t>
            </a:r>
          </a:p>
          <a:p>
            <a:pPr marL="0" lvl="1" indent="0" algn="just">
              <a:buClrTx/>
              <a:buSzPct val="120000"/>
              <a:buNone/>
            </a:pPr>
            <a:endParaRPr lang="en-US" sz="1800" kern="1200" dirty="0">
              <a:cs typeface="+mn-cs"/>
            </a:endParaRPr>
          </a:p>
          <a:p>
            <a:pPr marL="449263" lvl="1" indent="-449263" algn="just">
              <a:buClrTx/>
              <a:buSzPct val="120000"/>
              <a:buBlip>
                <a:blip r:embed="rId2"/>
              </a:buBlip>
            </a:pPr>
            <a:endParaRPr lang="en-US" sz="2800" kern="1200" dirty="0" smtClean="0">
              <a:latin typeface="Californian FB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2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7506" y="1676400"/>
            <a:ext cx="4114800" cy="1927225"/>
          </a:xfrm>
        </p:spPr>
        <p:txBody>
          <a:bodyPr/>
          <a:lstStyle/>
          <a:p>
            <a:r>
              <a:rPr lang="en-US" altLang="zh-CN" sz="2800" dirty="0"/>
              <a:t>Many thanks to </a:t>
            </a:r>
            <a:br>
              <a:rPr lang="en-US" altLang="zh-CN" sz="2800" dirty="0"/>
            </a:br>
            <a:r>
              <a:rPr lang="en-US" altLang="zh-CN" sz="2800" dirty="0" smtClean="0"/>
              <a:t>Prof</a:t>
            </a:r>
            <a:r>
              <a:rPr lang="en-US" sz="2800" dirty="0" smtClean="0"/>
              <a:t>. </a:t>
            </a:r>
            <a:r>
              <a:rPr lang="en-US" sz="2800" dirty="0" err="1"/>
              <a:t>Xinbing</a:t>
            </a:r>
            <a:r>
              <a:rPr lang="en-US" sz="2800" dirty="0"/>
              <a:t> </a:t>
            </a:r>
            <a:r>
              <a:rPr lang="en-US" sz="2800" dirty="0" smtClean="0"/>
              <a:t>Wang</a:t>
            </a:r>
            <a:br>
              <a:rPr lang="en-US" sz="2800" dirty="0" smtClean="0"/>
            </a:br>
            <a:r>
              <a:rPr lang="en-US" sz="2800" dirty="0" smtClean="0"/>
              <a:t>and </a:t>
            </a:r>
            <a:r>
              <a:rPr lang="en-US" sz="2800" dirty="0" err="1" smtClean="0"/>
              <a:t>Xiaohua</a:t>
            </a:r>
            <a:r>
              <a:rPr lang="en-US" sz="2800" dirty="0" smtClean="0"/>
              <a:t> </a:t>
            </a:r>
            <a:r>
              <a:rPr lang="en-US" sz="2800" dirty="0" err="1" smtClean="0"/>
              <a:t>Tian</a:t>
            </a:r>
            <a:r>
              <a:rPr lang="en-US" altLang="zh-CN" sz="2800" dirty="0" smtClean="0"/>
              <a:t>  </a:t>
            </a:r>
            <a:br>
              <a:rPr lang="en-US" altLang="zh-CN" sz="2800" dirty="0" smtClean="0"/>
            </a:b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Thank you very much </a:t>
            </a:r>
            <a:br>
              <a:rPr lang="en-US" altLang="zh-CN" sz="2800" dirty="0"/>
            </a:br>
            <a:r>
              <a:rPr lang="en-US" altLang="zh-CN" sz="2800" dirty="0"/>
              <a:t>for your comments!</a:t>
            </a:r>
            <a:endParaRPr lang="zh-CN" alt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733800" cy="617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506" y="5181600"/>
            <a:ext cx="47916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133984"/>
                </a:solidFill>
                <a:latin typeface="Arial Narrow" pitchFamily="34" charset="0"/>
                <a:ea typeface="+mj-ea"/>
                <a:cs typeface="+mj-cs"/>
              </a:rPr>
              <a:t>Yang </a:t>
            </a:r>
            <a:r>
              <a:rPr lang="en-US" b="1" dirty="0" smtClean="0">
                <a:solidFill>
                  <a:srgbClr val="133984"/>
                </a:solidFill>
                <a:latin typeface="Arial Narrow" pitchFamily="34" charset="0"/>
                <a:ea typeface="+mj-ea"/>
                <a:cs typeface="+mj-cs"/>
              </a:rPr>
              <a:t>Yong</a:t>
            </a:r>
            <a:endParaRPr lang="en-US" b="1" dirty="0">
              <a:solidFill>
                <a:srgbClr val="133984"/>
              </a:solidFill>
              <a:latin typeface="Arial Narrow" pitchFamily="34" charset="0"/>
              <a:ea typeface="+mj-ea"/>
              <a:cs typeface="+mj-cs"/>
            </a:endParaRPr>
          </a:p>
          <a:p>
            <a:pPr algn="l"/>
            <a:r>
              <a:rPr lang="en-US" b="1" dirty="0" smtClean="0">
                <a:solidFill>
                  <a:srgbClr val="133984"/>
                </a:solidFill>
                <a:latin typeface="Arial Narrow" pitchFamily="34" charset="0"/>
                <a:ea typeface="+mj-ea"/>
                <a:cs typeface="+mj-cs"/>
              </a:rPr>
              <a:t>Email</a:t>
            </a:r>
            <a:r>
              <a:rPr lang="en-US" b="1" dirty="0">
                <a:solidFill>
                  <a:srgbClr val="133984"/>
                </a:solidFill>
                <a:latin typeface="Arial Narrow" pitchFamily="34" charset="0"/>
                <a:ea typeface="+mj-ea"/>
                <a:cs typeface="+mj-cs"/>
              </a:rPr>
              <a:t>: sheldonyoung@126.com </a:t>
            </a:r>
            <a:endParaRPr lang="en-US" b="1" dirty="0" smtClean="0">
              <a:solidFill>
                <a:srgbClr val="133984"/>
              </a:solidFill>
              <a:latin typeface="Arial Narrow" pitchFamily="34" charset="0"/>
              <a:ea typeface="+mj-ea"/>
              <a:cs typeface="+mj-cs"/>
            </a:endParaRPr>
          </a:p>
          <a:p>
            <a:pPr algn="l"/>
            <a:r>
              <a:rPr lang="en-US" b="1" dirty="0">
                <a:solidFill>
                  <a:srgbClr val="133984"/>
                </a:solidFill>
                <a:latin typeface="Arial Narrow" pitchFamily="34" charset="0"/>
                <a:ea typeface="+mj-ea"/>
                <a:cs typeface="+mj-cs"/>
              </a:rPr>
              <a:t>Department of Electronic Engineering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9388"/>
            <a:ext cx="6781800" cy="688975"/>
          </a:xfrm>
        </p:spPr>
        <p:txBody>
          <a:bodyPr/>
          <a:lstStyle/>
          <a:p>
            <a:r>
              <a:rPr lang="en-US" sz="3200" dirty="0" smtClean="0">
                <a:latin typeface="Californian FB" pitchFamily="18" charset="0"/>
              </a:rPr>
              <a:t>Agenda</a:t>
            </a:r>
            <a:endParaRPr lang="en-US" sz="3200" dirty="0">
              <a:latin typeface="Californian FB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fornian FB" pitchFamily="18" charset="0"/>
              </a:rPr>
              <a:t>Background</a:t>
            </a:r>
          </a:p>
          <a:p>
            <a:r>
              <a:rPr lang="en-US" dirty="0" smtClean="0">
                <a:latin typeface="Californian FB" pitchFamily="18" charset="0"/>
              </a:rPr>
              <a:t>System Model</a:t>
            </a:r>
          </a:p>
          <a:p>
            <a:r>
              <a:rPr lang="en-US" dirty="0">
                <a:latin typeface="Californian FB" pitchFamily="18" charset="0"/>
              </a:rPr>
              <a:t>Problem </a:t>
            </a:r>
            <a:r>
              <a:rPr lang="en-US" dirty="0" smtClean="0">
                <a:latin typeface="Californian FB" pitchFamily="18" charset="0"/>
              </a:rPr>
              <a:t>Definition</a:t>
            </a:r>
          </a:p>
          <a:p>
            <a:pPr lvl="0"/>
            <a:r>
              <a:rPr lang="en-US">
                <a:latin typeface="Californian FB" pitchFamily="18" charset="0"/>
              </a:rPr>
              <a:t>Optimization </a:t>
            </a:r>
            <a:r>
              <a:rPr lang="en-US" smtClean="0">
                <a:latin typeface="Californian FB" pitchFamily="18" charset="0"/>
              </a:rPr>
              <a:t>Algorithm </a:t>
            </a:r>
            <a:endParaRPr lang="en-US" dirty="0" smtClean="0">
              <a:latin typeface="Californian FB" pitchFamily="18" charset="0"/>
            </a:endParaRPr>
          </a:p>
          <a:p>
            <a:r>
              <a:rPr lang="en-US" dirty="0" smtClean="0">
                <a:latin typeface="Californian FB" pitchFamily="18" charset="0"/>
              </a:rPr>
              <a:t>Simulation Results</a:t>
            </a:r>
          </a:p>
          <a:p>
            <a:r>
              <a:rPr lang="en-US" dirty="0" smtClean="0">
                <a:latin typeface="Californian FB" pitchFamily="18" charset="0"/>
              </a:rPr>
              <a:t>Conclusions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1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altLang="zh-CN" sz="3200" dirty="0" smtClean="0"/>
              <a:t>        </a:t>
            </a:r>
            <a:r>
              <a:rPr lang="en-US" altLang="zh-CN" sz="3200" dirty="0" smtClean="0">
                <a:latin typeface="Californian FB" pitchFamily="18" charset="0"/>
              </a:rPr>
              <a:t>Femtocell Networks</a:t>
            </a:r>
            <a:endParaRPr lang="zh-CN" altLang="en-US" sz="3200" dirty="0">
              <a:latin typeface="Californian FB" pitchFamily="18" charset="0"/>
            </a:endParaRPr>
          </a:p>
        </p:txBody>
      </p:sp>
      <p:sp>
        <p:nvSpPr>
          <p:cNvPr id="3" name="AutoShape 8" descr="data:image/jpeg;base64,/9j/4AAQSkZJRgABAQAAAQABAAD/2wCEAAkGBhQSERUUExQVFRUVGBkaGBcYGRwbHRodGxgXHxogHBweHCcgGBojHhYZIC8gIycpLSwsGh4xNTAqNSYrLCkBCQoKDgwOGg8PGikkHyUsLCwpLCkvLC8sKiwpLCwsLCwsLCwsLCwsLCwsLCwsLCwsLCwsLCwsLCwsLCwsLCksLP/AABEIAOEA4AMBIgACEQEDEQH/xAAcAAACAwEBAQEAAAAAAAAAAAAABQMEBgIBBwj/xABIEAACAQIEAwYDBAULAgUFAAABAhEAAwQSITEFQVEGEyIyYXGBkaEUI0JSYrHB0fAHFTM1Q1NydILD4SSSFjRzovFEZLKzwv/EABkBAQADAQEAAAAAAAAAAAAAAAABAgMEBf/EAC8RAAICAQMBBwIGAwEAAAAAAAABAhEDEiExQQQTUWFxkfAyoSKBscHh8QUjUhT/2gAMAwEAAhEDEQA/APuNFLL1i8CzBxHiiTtmOkyI0gR/iNdTdP41nXQEazlyxpp4Q2869RQDGil91rvhh0nJrtqYMkabTEfGuCbo17xInWSNoQGNORzH3jrQDOilZt32GjrII2PqCZgdJj3EzTQUAUUUUAUUUUAUUUUAVXucQtrc7suA+UvB08IIBPsCR8xVilnEOz6XnLuzyVVYBEDK+cEAg65gJ5GBIMCpVdSHfQYd8u2YTIG/M7D3qC1xS0ylluIVEyZEaCTr0jWdo1rM47h2EsXYK3Myd3c0II8IxGUeLfRH3/R15ihhmwbhQiYl0DOB4hpGGQ5QCZMIuTTXMrAk7nZY0/Eo5s3LYxApcuoUAEtIgA7EnYDWg4xMwTMMxDECfylQ3yLr86zeFt4TuTJdRi4BBgtKstuJUGCHcaHYk6DUCs+FwFxs+e6xbM+mf+3K2o0XQtAUA6jU8pFdC8/YajYLeU7EbTvy6+1eLiFMQymdBBGuk/qrN27GDt2XbOwS4rWG0I8oct4QoghQ7Fo0ANUsNhsJF1+7uhbAuXW21AuOpAHPxYXNGmgA2JFO7XmTqNemLQzDqcoBaCNAdRPSRXXfr+YfMcwSPoD8qyVhcL3dzDq9y2zstnxKWP3buqsNIjwEdBAmK5xHDOH5nssXlQAR4/wICQGy6krbgidgwESZnu15+xGo1/fr+YcuY57fOuExyEsAwlDlYTsYDR8jNZjC2sAhV1ZiJQglWIJXDtEnLytks2uh10J14xOGwDFnLXBtmgPpvaCxlkMfEuXc6kdad2vP2Gr0Nb9oX8y7kbjcb/EV6l5W2IPsZrGYTgVjEXWW3nRbfeZwwBzd4z2TB/CYw51iRmB3rS8P4Ktq7duCJuZBAEBQigDnueZETC6aSayil1JTbGNFFFZlyLE2M4iYggj3BmqNzhSgSXIAymdBqqxm94pnXNy2GEHUGgFXcWsgAugACFOmihSsfJz8xXdvhaNmKsT5122JPi5dVHyq0eGW/wAvpuekdegip7VoKIAjWfnQCrifFLWCXvLrELcuqgAA0Z2gc+pkn0mJmbC8csm6bQuIWC5jDDTUDUzoddqsYvAW7oAuW0cDbOoaPaRpSA9n8P8AbsvcWcvcTl7tYnvAJiImKAbcM47axD3ktkk2HCPppJUNp1EGmNVsHw21ZBFq2lsHU5FCz7wNas0AUUV4TQHtFLsV2iw1r+kxFlY5G4oPymaTYr+U7h6f2+Y9EVm+sR9ahySN4dmzT+mDfomaqisdb/lF73/y+Cxd71yBV/7iTVpOJcTueXC2LA63rxc/K2v0mo1I0fZMkfrperS+139jQXsDbdgz20ZgCAWUEgEQQCRsRuK5/m61/dpz/COYIPLmCR8TSm3wvGvrcxip+jZsqP8A3XC/6qsJ2bT+0u4i7/jusB/2plX6VOpmTxwXMk/RP96Ld7D2EVQy2lVDKAhQFPVZ2PtUNm1hpGS3bMQAUtgxDZhqBAhvF7671PhuE2beqWkU9Qon571bqbZm1Dp8/UqjA2yuXulyzmgqsZusdfWuxgrcMMiQwIbwjxAliQdNRLsYP5j1NT0VNsqVhw21IPdW5BzA5V3GYg7byza/pHrQ/DbTEk27ZJ3JVSToRrproSPjVmilsiisnDLQMi1bB01CKNlKjlyUlfYxXB4PYiO5tRGXyL5c2aNts2sddauUUtikRWsKiklVVSdyABOpOsb6sx9yetS0UVBIUUUUAUVG98AE9NPj0HU1Be4gq5pgBFzOTsoififT/iZpiy3XN2YMbwY9+VLG4u2ZECgXLgLBT+C2Iln+YGUczE6EhXe7YRb75QWR7nc4dBAbEXCSszsluQdeiltoBsoSZXUijwLjl3+cHt3bpNtrRcBohSuWTMaCM3pT/N/14PL7Mf8A9orHcY4cRjbQuQWdLqNlkDM1pmEazEnmdqtL2kHfAZW/8h5obeM20eXTzbetVLFjtDx279vtWrV0i2LQchYhiS0GY1EZfStgZ7sZmIMCSImY1gQf1V874Pw4nGuqQClqygLSRm7pWM6zEjYEelaKz2vm2bzDKlt+5xKaFsO4IGYH8duSDMeUhuRWrKDlwRqS5M1xXhPFr99xYvX1sT4GuMtokRrogDRMxoDEV5Z/kkv3dcVjGb0GZ/q7fsrdpxZsz2yoNxAHgf2ls7MnrIgqeekwQas2eIq2XLqLgzIeTaSR6N6fuMZPF4npr/KZYpRxqMfRKzLYD+STA2/Mty6f03gfJMtaPAdnMNZ/orFpPUIJ+cTV1L4IB9Y9j0PrUlSopdDlydqzZfrm3+YUUUVJzhRRRQBUOMxiWkLucqiBOu5IA211JAqaqvE+Gpftm285SVOnVWDD6qKlVe5D8jtMdbMQ6GYjxDmJHPpr7VBieN2LeXPdUZhI1mRIWZGwlgJpBikwFtsrFwbbGYznWEY+Lche6RiZkZfUzAmGwEeE3dA+oz/guKSwkQTnYAcjMcjWqgvMpqfka77Yn513A8w3Ow9z0ri3xG2wYh1hGyMZ0DQpidp8Q+dZNRw/f7xQIic0RatypG5C5bmk6z7UxweBw/hsBbqFmF5MxIJyoi6HoF8GU6wCeYJhwS8SdTHrY62N3Qb/AIh+Hzc+XPpQMdbic689yBs2X5SImsiMRw8IzDvX8LXCIYmB3VyddBIRIkidtzXt9uHF7wJfOMwuABpBF4uY00OckjLyHoDU936+xGv0Na2OthipdQwyyMwkZpyyPWDHWDUF3jlhWym4s6GBruHI29Lbn2U0mOMwt7FoIctcDlW1AJtC5baB6C6/i20HOKpuuAVGH3hyi4D5tctvEZ9Yict67+zaigutjV6GsbG2wJLqBmC7jzMQFX/ESQI9RUlu6GEqQR1Bnbes5YxWE/oVNw5r4IEMYdbmbQx5M6n083IaOuF8Kt4dMlsECZ1M7KFHyVVHwqkopFk7DE2WjTk2Zfnsem51pNxSwzJfTyi7lYMfwOuXwv0U5RDbfStLRFFKg42YfG4w9+155RLtj7PeJ3w7mcpbpbJOj7c5rLYjFPZtYFnQ5+FXiMTaGp7t4C3VH4kyjzDma+s3MAhiVGkgHaAdx7HpsaXXuylklSoKFJyFTBSdwnRDzt6ofy1vDNFcr58+eOcsbYn7TlWfCYhCGQ3LRDDUEFgJnoQ9Zgse+jmMAbfxzlK0nF+yosYa4bTEIPH3QACBpnMg/s5O6qcp3Cis4eG3Di83d6HWJ/8AufaYg7xtrXO6vY1XmaXsuFW9jL7kKi3LniOgCqcsk8gAhrI2Ma91Me6IS3FLgTC2o1a2gIa6R+FMp8x0mtXwbsx9owyG6xKOc5tEeBmLEy40NyCdFY5eZVqeWeylkFiwLl4Dljq4GwaI8A5WxCD8tbY5xgjOcXIz+BxUX7d1ZuJYsfZ7ZXfEXBGbJ1tjLq+3OaZ8KsMqWE8wtFnYrrmc5vCnUDMZbb16PreARdlGoA+A2H+EdNqnAqkslkqFFPD2WgzpmbM3ptAHXYa1doorNuzQKKKKgBRRRQBXhNe0UBlLmPa4Vd8ESZtMBlbNnzX0JJyQwRVUif7wbaV4/E3MAYHKGZi8oWzLlVzsnmJImeamMx21lLuM2LzBDYYKysxMmAfu7gAIjXxFTr0nlWqmm+DNxYkxPErhtllwQDSFEoW1a34jATywAkyOQMAVYxXFroVLqYUl1uMhBXXIO80UxmWSqakZfENdyJ+G2cWl0tdKuj5ZUHynKgJEgQAVeRzzKRGs1cRwrGlrmW7Cs7FZdpykiBoBAA0AEH1nxG+3kRueXOJRMYAkDvVEJuFRNhk0Djw/6I10FB4gZvNcwqrbSwbjSvnYBXjMVAI1YbEypJA2q/jMNilW2tm4rZbbB3uRLNkIQxl/NB366GosPgsWXJu3Fy91cVcp/ExTKxGUSwytrt4hA3qLXl7sblccYeA/2Iyp8OhmW7wkr93IByjXQzcGbLqa4/nFhmzYEE+NiQhiTcZCf6MkygBMSxB0BGtR3eE8QYKReCGPEM5P5Tocu5NoCY2vPzApzwTD4hO979lbM5dIJOUN+DUDRY0PrUvSle3uwrYjx95muB/sR+5Zm0DDMQHYahRrmto0wdHA0JYVrbLyoMESAYPKRXdFZSlZdKgoooqhYKKKKA8ZZEHWvnb8OP8AO8ZTHei5tygNPtOk9a+i0gP9aD/Lf7lAPlWBA0r2iigCiiigCiiigCiivCaA9orKWO2FwhCbUZmYMIeVIto8RGsFyrHkUMgalZMB2ovXBlNju7hZAFadYVje6SAbbqDzlD+KK07qRTWjT0VkLvbS6EVlw5cFSdM2hC22M+HYffCetsDnV/Dcfum9bR7Yh7l5JAaQLbMFMRscsztqBpIJPHJDWjQUUVHiL4RGdjCqCxPQASfoKzLpWeI8sei6fE6/qj51LVXhinulLCGbxMOhbWPhMfCrVC0lToKKKKFQooooAooooAooooAooooApAf60H+W/wByn9ID/Wg/y3+5QD+iiigCiiigCiiigCiiq/EMOz22VGyMRo2umvoQfrRAW8TOLF0myFZCqCGIgGbpYxIOv3QJ6TAJFVsS2OYQEVTFwZhlBU65MpzGQSF1IGh1AIq5w3gr22ZnvtclYA1AnSWIzQSYG+1Uf/DV1QJxbDLlg6gAi09uQM0buGjaVEzWya8vYzaZIMRjhpktxmTUkTBL59M4k+TpoTAJGt/gnfxcOIgMXlQCCAvd2wQIJ0zh4nUzJiYFE9mrhC5sQxZCpBOcgEW7i7Z/zOGnfwgTtHh7PX8sfa32UT4p0JkefYiNYzSNTGlHpfVewVo0NJO0d7O1jDDe/clv/Tt+O58DCp/rp3WU7P3/ALTj8ViN0sxhrR9Qc10/92UT0ArnfgdmCPOT/lX+fC++/wCRq6KKKsc4UUUUAUUUUAUUUUAUUUUAUUUUAUgP9aD/AC3+5T+kB/rQf5b/AHKAf0UVXxt1lWVE66wJIEHlz1gfGgIP53UEyCIzdNlKj65hETQeMJyk6gdNM2Un2BqB7tyTFsGTzX8wjXXrBO+gOvT1r75QwQTtGWYbITPp4jHpBoCVuMplkAn0211/VlJphSlXukx3YABGuX9NY58kb5q3Sr2Dusc2YRDEDQiRy3/j3oCxVTiGN7sQPMdv3n0FeYzi1q1IZxmH4Z1+VKVv94S8zPMcvTTp7VSctKNMcNTPEZ12uOPjI/8AcI+td4jFXWRlOVgwImCCJ21Eiowen8fLX6VMo+f8exrnWSS6nTLHHwJsH2gzIrNbYSATlIaDz0kHf0q0vGrR3bL/AIgV/WKU4IQXQ/hcx7N4ufqzD4UYnGW1MF1HpP7Na17x3wY92iXtd2kXDYK7eVlLRlSCD4m0X5b/AANcdgOFdxgLKnzMveN1l/Fr6gED4V857XYpMbjbGEtjwhgXMRJbU7a+FAeX4jX0ayrgxbdx0AIIj2ao7xatzty4Xj7NGK5k9T9Fsv3ZoqKRW+JX1YqwBgTJUrOpESJE6T8al/n4gqGtnxECVYH/AJjn8K1Uk9kea4NDiiosLiluIHQyrbH+Nj6VLVioUUUUAUUUUAUUUUAUUUUAUgP9aD/Lf7lP6QH+tB/lv9ygH9U8RavF5RlC9D/8e/OrlFALDhb0nxjUDn6+28cxv0qQW7wQiZaVAiNpE7jpO87VfooBcmHvj8anWfq08toy6fUV3aFxNbjrlA19/lV4mkHE+Id4cq+UfX19vcevSqykoqy0IuTpGNtue5Ia6yHOwgBSzNnIgllJ5DTTemnC+IMzAMGUlfxAalTEiI3EUnvYnuuIG2TC31zIdAA4GsGD5lCgwNcvLWpcTiZa1dLH7u6EIIfUNctq2rTmGkggAHXfQVd1LHRRfgyWalny6tAA1JPIddR+qltziNySCwEdFnTkZMjWnFzhedfENNPD8enXf2q3gsAhJJUGAAJA0GtYKG1I6Xk3t8GRys90R3lzOsc4ldR0GzN8q7x+CuWULG08ATCqNegkcySBHU1reM5Uti5MC2wY/wCHVX0j8rMfhVhgCEPLQif11Lx2t2I5qfB8W7G4O4mPuXcSpVwpOonW5MEEdAGFfUMBigx8LT6Bv4NNvsaMxLIrFtCYGyzGvxPzNUL/AAJA2ZCbbAE+Ez6xrWbx0b5e1vM7a6EHEsaysBJ2npzPoDSm5d7xsxMKugmP1/X5etNeKcOunxeHYDfSddhWSxnCbiecMdokGNJOnyqIY5O1wZOcUkavh2NNtiw1B1uIOf6a/pDmBv7itNauBgGUyCJBHMGvmWAxV2zAfUCNZhl6b7+37K1HCOMBRmEi2dXXmhP4lH5D+IctxzraLa2kYySe8TT0V4DOor2tDMKKKKAKKKKAKju3gsTzMD+PhXbtAJPKvn3FO0l25hhcAgoQ8dQ6EiPYMawzZlj5Ibo27cRUBCfx5Y+JH76z78RX+cUaPNh4H/cDSfFYt7ovQcvdsxQewQj5G2Qaku4QDF2Rm8gcT/rygfPSuTJ2yS+leP6EWbhMYpAI5gn5VJbuBhI9PqJ/bWL4TjHUW1nMWzpHQM1w/TIw/wBNR4LtJcVltrLL3UTyBXIsz6xt61ePbFe5Nm7orwV7XeSR4iwHUqdiIrMX7LpeCZgy5gskeIeGd+dapmgSdAKy2OxytenYB1OZtBGWDr8B86zmro0xtoz/APKJwC7ct2r+GBN2w3lGpKzIIA1MEajfKzdKMJwrEYop9y1kZ0ZzcI8IV1YwN2PhIFaduJqB4SGn5f8ANQJxS5OkLPQfvq+pFlglIehsymP41qF7wtnVhr1IEaj4c6zd3Gx53Mep/VVHEcZtjq3sP31TUkdMeySkbHE422ylSykOCDryMg/GsnxPjObBYpmuARhLqZJmbmQgmI01B+dU249LQttmPITM/ACqWO7PYq/ZvKtvIbisAC0DxLrI95+dFKyZ9lWNfif3RveC8UttYstnE92hO/NBPKrL8Stkk5xqD+6spwTsxeFtFusgyqo8AM6KBv8ADpTxeCRtOlS02c/+qL5YyuYtDoHB+IqrxLh3fKIaIn1GuakfGR9nKl9nmI9InSq2Hx6Ns8eh8PWqNvUdEezaoaovYu/+ESZL3Nfr8zrtVW9wr7K+ja6Gd+ZHyNX1xtxdnPx1HP8AfSzi/GibgzKPKo00/N196rk42KxwzT8jacOwndiA3gOqqR5Z1IB/L6cvbSrlVsFj0uDwMDptzqzXQcTTT3CiiihAUUUUB4yyCDsaT/8AhOxlykMRkVPNyQAL8QBv703uPAJ6CeX7dKT4ftbYZA5LJKhsrKSYbJHlkEkXEMAkw6k1DxKfKshtdTpeytkBh4/FM+LqST85r2/2Xsu2Y559Gj8Wb/8ALWub3a2wPKxfUjSABAljmYqsD0NdP2pw4JBY6ZpOVtCrWljacxN5IAGs1X/zR/5IuJ2OztoEEZgQwaZ6M5+U3G+dcWuy9lWBAbT1qfF8es22yu5BKhgMrGQ05dhucrQN9DUVztRhxIL6yRGVtSCQQJGuoYf6W/KYLs0ekfsLQ1opPZ7VWGfJmOuTKcphixuCBA1ym2ZOw66Grtrittra3FJKv5SFYk78gJ5HlWri1yibQv4xj58CnTmep6TtWT4kxLFOQ5ddOY5084tYIdTYtuC+aQ0KpO+zGV+ApPxbht1/MEtHr4mU/QZfeuWeOTdnfgzQhyJ7WKIP3RIA0n8J9ue9TY3it22IKFWP4pkR6etR4vh7oBmLcoyhVG42IG3xrvGYRbnmEn9IlvkSTVm0lydWO3K62Fb40Hd9feT9KhxWOyW2eGbL1Ebn11ip7+GKc46Dr7Rv9Kq3VuBQWUqsajedNidhM7D51SrR6UMsbXXy4H/8nHH7V1WFwqlwsYJ0BHIAnmNdCefy+iW2t87ifBhX5+s2b1u4Ww4Vg0k2ycsdcpOka7U6s9pOIAQtlUHVroA+mtbxao8HNhyvI203ufY8Zxi3bXTflIMfWPpWc4z/ACipaXVkt+pMn4D/AINfPMRZxNz+mxQTqtpf/wCic36qq4fsxanMzOx6k6n3Op+tVeRI2w/46c/raj938/MvYzto2MvqqhyNfE25gGIHJdd9PbnV1LLDdoJ5biuOG4FUbKluCRoQCSw057yOlNRwi4xHhy76nT6b1m23uz1cePFgjpi/fxI8DxS5bIDarMHX6jpUPE8TmuxMZj6H0HPp+ur62Vs5pIe7pEbDTeOtUMNg89yTqZ/j41DObLOMn+Es2LC2Rm7y7aYaggETHTUg1seC8YxFwK+R2tayzBVLbjwjc6wdY96jscINxlVxAOrew2A6awfhTq3cCrB2GhHtz+I1+PvXQrZ5Wdx4Rbw2MW4PCfcbEe4OoqakWIuJMjRhsR+o/v3q3wjH58ykyywdeh9eeoOvtVmmuTlTTGVFFFQSc3LYYFWAIIIIOoIO4I5iqq8HsAQLNsQAPIuwIIG2wIB+Aq5RU2xRjeIY3Ib6jB2yLbKwHclpghQwI0ZipOUCNNJmRXh4h4riNgrYUC8EJt6OxuWhaGo/GQJ9VSNq0nFGvDJ3IWJObNy00+E7xrtFKblziAUaWZK84nNn0ETBJQ5hrEpHPTeLTXT3Mmijisewus5wguuhW25yNORbl4goD4ZyqriPzATtXJ4hdCZ2wtqT3TsotMTnuLdW7H5m0Kzppc5khWbYq9jVBYBGjvCQByCfdgCZJLcp9Kl4BiMU5m+AEyiPDDZp1nxabHlBGU6ail7Xt7ity+vCbIMi1bmQZyLuJAO24BPzPWp7GHVFCooVRsFAA1MnQepqSisLZrQo7RDwodtTr0kUownGiBFwBl6nQ1b44bs+I+GZEDSluH+zscuRmubauco/xN+D21PQGoimmyzapWe48qENyy3h0lW8vrIO3vSqxbOIaFTulgy3ImV8o57iDoNedPOJcJCJr4tmAE5AZ5CdT6sT6RU/BrcsQfX9QrmbXeUdMXJQtMWp2PEyHJPVhJ+fT029KRcUwfiNsMCtvdh12PwEET719CxTFQy6rmkKwExM6xM6UgfsxF0TDW1y6fmjkZJyj01mtNLbpCOdpbizgfZtlHeOoJceGY8vLfmd6mxfCXCMDaU6HkNNa1QBacxAHQaD95qrxB4ssEXYDU+4+J+NaRx0yH2mVCy32cM/0K/JajxfDSjR3YBjQeEU7ayxaSzSOhiPgK8v4bMwZiSYialYV1D7XN8CSxwO/d08CxqNdQeRBjf/AJB3NStg3AbOVW5bBJABIIOgZf0T05HToTzxPHPbvBUYgBQYHMktvz2FT8VxPe4SyWIF0gNMbSDp7HaPSeUik5RVoKeRtMV4Ls5mXNJZmOs6DVsvmGx95pjg8IMPc8SZI1k6jXmW2+cVNwLHKbaAkBlcB1nbzt8QQAQef0pq+Plmyjkok+mb99IJmWSbfLF9viw+0EyAi+GSRrAMmfcmjjGNVlBtXFLE5SoMk6mIA36fH0owrDucoA1yjbmWH11q7jseA1vScrE/HI301rXfajHYUYThjFZcwMrt6+GPgup99OVaDhmFCFwBEZAfUhZM+vipBjOMi2iqdWNsAgfpEkj00/ZTvgF5rltrjQO8ckAcgAF+PlqjdvcvVKxnRRRUlQooooCvxDCd7bKBssxrvsQf2Uiu9kbjZZxVzwksDBJDG2FzLLaGZbn5jEak6Q0pw/amwyhiSkgkBhqRmZRGWQc2RisHxASNK0i5L6SskupXXs1ckTibhGkgZhoLquVBzyFygp+aCZY7Uz4ZgmtKwZy8uzAmdAxnLqSSBVO/2sw6rKvn20X1ttc3aFHgRm1PLrUlztLYVipfUZp8JgZcsyY551A6zpR63yiFpQ0qHE4tbYGY6nYDUt7Aamq1zjdpWUFvOFK6HXOYX119qhu8dw6XHzkI6EqSRuAiPuJ8P3g3iTMVVRfgWtEr4d7wi54E/ID4j/iYeX2U/wCrlS3Fdl4juYA6bAVfHaXDFC4uqVBiRJ1kDQASfMNutc3e1OGXzXlAmJ1iZI0MQdQRI/K35TE1LwIteJzhuBDLFxs3oNP+av4fBInlUD+OtQWOOWXYKj5mJIgBt135aRsSdjpvVhrrHRV+LaD95rFwp20XUrVWRteGeJgjrsZjn1+VQ3laRO9eYrAsdZDddIqC1iWXTcbQf2dKr3ml/iL6LWxOjVBxWBaYkgbb/wCIVzieN20HlJaPLt9entNJOL3rmIstAUaqwnaSxU69RIP8abRyxckkVeOVNmjS6rSVIYDoZpW2OLXYnw+KIPQb/P8AVSzBK9lLgd18Znw68lGlXeF8Ous/eZYWIE6e0fvrDNNtqMTXHBJNyI8ViAXIZVMSASJM6e2np9alwXBrl7ViFtg+EjmOqryGnOprXAHuOxbwLJ33+A/fWhw1gIoUbARrWcISnvMtKaj9Ihx3ZkiHtnM6jSTBI/KSPoeR16gwWLrgFlMjUFXEEEDUGNiNv21qqpYrAy2dQDMB1OzDafRhyPMaHkRvo8HRjr8TG2eMuVChANjv0IP7K9xPELjlFtrDSwgeI6jX/wCa01v7IGZQLQKEAysCTGgYjKW1GgMiRVj7fh7cQ1sS/djLE5iQMunOSJ6c6acr5ZOvGuEKOD9kAsNeMn8s/rPP2GlaZUAEAQByFVv50s/3tvbN512mJ32nSeteXuK2libiyXCAAyczEACBrPiHtvVowrhFJT1cluiiipICiiigPCJpRj+H4fD2S4w6MLS6KqjYGQB0AJmPeKcUgxlzHd44Rbfd65DoD5TBnN+YDlzPSrw55KyFeNxlvxJbwaZc2Uh00JQIqGAJACtzAlY9Yt8QxVi2bgODmBmIyDXPvyOhyxM6tA03qS9e4hBKpanxQNI/sisjP/6gmeQrtb2PGuS2TroSANFfKfNIkhJ33O0Vr7e5T5wU8XxdWePskhCwl0kxbJyZdPzCYOwjrpw3aKw5L/ZS5m6ZAVictolpjYlUVYPVdwQS1vvjMlooqZyp7yYABL240zmSEznQkSPhVPDLjrYIW1ZEi40AKAG7tMi6MNM8jMZOnSDRVX8h38RWxmNsojWXwhW2jFyEELKJnExowOSPXQRrU2JxNgpbY4S26Xla42isA0ompAI2v3CTOgFzQ61NiLeNBuKFt3VbvIzgQYtoLYy5xClsxO/OYmakBxqnKqWsi3ABAAlI1Pn0J6RoZ3FNvjHzgvYfh9m6gfuQhuAOQRlYFsrGY2aQJ6kUypPw69izcXvURUyHNETnk6CHPhiIMGQTOU6U0v3CqsQCxAJCjmQNB8dqxlzRoiSob+EV99+v8b1mrfarEQh7gtm7zRVcFittXUCR4RmLWyTOq7QdLuA7Qu9u4zW2PdoXEKVzw9wQuYnkgPx+AmWJ1uQproF/s4XfVgFA5bnU8uVHFeBqtghDHlGuu7D6617b7SuzZVw9yZUCfCNbTXJ1WQPDlEjcxprUVntSzFf+nuhXClZUzr3hg6aMRbBCmN9SKouzpdC7zN9RjgeBpb1Pjf8AM37BypjSXA9ojcBPcXBFnvQNydWGUaebQaGN9tDFZ+1zBc32a6RkDnLqfNBAEamDPXlFWWJrZIq8l7tmjorPv2mdQ5OHc5N4n+8uKI0MiLcz+kmmsji72scTGFumGK8xoHKz5TzEx01nlU93IjUjR0UgXtSSQBh7sF1XXSAY1IjQeIH21nlTXheLa7Zt3GXIzqCV18JI1GoB022FQ4tckqSYm4zhsJbYi6H+9zXCAzZZC5XIGaAWVyCBuMx6mllq/gGZptuPEsGWhxcFhtdfCAzW5B6A9RWtx4hHfuxcZUaFjVtPKNOcRSFOJXzocEAS0SBp4SoU6rylmEwIWAZIrWDtfyZyW/8ABXwlnA3fCqXMvdOc5LDwIyzGuYnxAyB9dKm4TYwt6993bbw/fFixHia8SRE6+OwH6SB6io7HFcUFRvssEKSwCxmJW+WjQFZa3aJG/iA1kVpcCoyKcgQlRKgbc42BgEncD2pNtf2Iq/6LFFFFYGoUUUUAUUUUAUUUUAUUUUAUUUUAUUUUAo4tdxSsTZCFMi+YgeLvFzDU80mNgCOc6LreOx5YDIkG4FnLoAofMTrohhIO5JMCIpnxrgf2grL5QFZSIJnM1s9Rr93HxNU7fZe4Af8AqrhJA11GoFkEmH8Ui0wPP7wwQda2i41vXsZtOzxWx7J/ZqYmVymfFakCSREd7HplmDVfG4viFtGIRGGwgZ2nMmsA6iDc3/Ku0zVo9nbo7lEvlLdqwLek+JgpUEqCBGoO8yoiN64u9mLmT+nuPcWcpLMv/wBObYAOY5fExfNB1PPepTj5exFPzJuKYnFqZtICmVI0lpZgG0ncAzrpAMmubd3HT4xZAldtj900gEtOt3Kuo0G08usXwS81q2FxDC5btuCZYZ3ZCJJnwgMZ2MctqrW+y94t95iGKr3ZA8TSVurcMgtoBlyg6mDJPKi010Jd31O7TY/QkWzOSRpA1u5tjOo7onU84q4WxQt2dELlx3uwCqT4gNdYEwfaq1ns1dUKv2loU2zswJCKoK/0mWDB5bNrmia4s9lLiKqrinGVQugI2tWkB8+p+7J1nzmIPiqG4vw9hudYIY5rlnvsgRSS+QjX7t9CJOgdliOhJ2E6GlXDODvafM157i5SuVp/vGYHVjsDl9QBTWqTdvYtFFDjFm+yAYd1RpkluYytA2P4sk+k0sfh+OMkX0DQ4H5dblopK5PyLcG5IzbncaKiilQcbM/ZwWO0z3rey5ioH94hbKCm+TOATO66btV7gWEvW0ZbzhznYoQSfATIBkTImOfw2DKijlaoKNBRRRVCwUUUUAUUUUAUUUUAUUUUAUUUUAUUUUAUUUUAUUUUAUUUUAUUUUAUUUUAUUUUAUUUU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10" descr="data:image/jpeg;base64,/9j/4AAQSkZJRgABAQAAAQABAAD/2wCEAAkGBhQSERUUExQVFRUVGBkaGBcYGRwbHRodGxgXHxogHBweHCcgGBojHhYZIC8gIycpLSwsGh4xNTAqNSYrLCkBCQoKDgwOGg8PGikkHyUsLCwpLCkvLC8sKiwpLCwsLCwsLCwsLCwsLCwsLCwsLCwsLCwsLCwsLCwsLCwsLCksLP/AABEIAOEA4AMBIgACEQEDEQH/xAAcAAACAwEBAQEAAAAAAAAAAAAABQMEBgIBBwj/xABIEAACAQIEAwYDBAULAgUFAAABAhEAAwQSITEFQVEGEyIyYXGBkaEUI0JSYrHB0fAHFTM1Q1NydILD4SSSFjRzovFEZLKzwv/EABkBAQADAQEAAAAAAAAAAAAAAAABAgMEBf/EAC8RAAICAQMBBwIGAwEAAAAAAAABAhEDEiExQQQTUWFxkfAyoSKBscHh8QUjUhT/2gAMAwEAAhEDEQA/APuNFLL1i8CzBxHiiTtmOkyI0gR/iNdTdP41nXQEazlyxpp4Q2869RQDGil91rvhh0nJrtqYMkabTEfGuCbo17xInWSNoQGNORzH3jrQDOilZt32GjrII2PqCZgdJj3EzTQUAUUUUAUUUUAUUUUAVXucQtrc7suA+UvB08IIBPsCR8xVilnEOz6XnLuzyVVYBEDK+cEAg65gJ5GBIMCpVdSHfQYd8u2YTIG/M7D3qC1xS0ylluIVEyZEaCTr0jWdo1rM47h2EsXYK3Myd3c0II8IxGUeLfRH3/R15ihhmwbhQiYl0DOB4hpGGQ5QCZMIuTTXMrAk7nZY0/Eo5s3LYxApcuoUAEtIgA7EnYDWg4xMwTMMxDECfylQ3yLr86zeFt4TuTJdRi4BBgtKstuJUGCHcaHYk6DUCs+FwFxs+e6xbM+mf+3K2o0XQtAUA6jU8pFdC8/YajYLeU7EbTvy6+1eLiFMQymdBBGuk/qrN27GDt2XbOwS4rWG0I8oct4QoghQ7Fo0ANUsNhsJF1+7uhbAuXW21AuOpAHPxYXNGmgA2JFO7XmTqNemLQzDqcoBaCNAdRPSRXXfr+YfMcwSPoD8qyVhcL3dzDq9y2zstnxKWP3buqsNIjwEdBAmK5xHDOH5nssXlQAR4/wICQGy6krbgidgwESZnu15+xGo1/fr+YcuY57fOuExyEsAwlDlYTsYDR8jNZjC2sAhV1ZiJQglWIJXDtEnLytks2uh10J14xOGwDFnLXBtmgPpvaCxlkMfEuXc6kdad2vP2Gr0Nb9oX8y7kbjcb/EV6l5W2IPsZrGYTgVjEXWW3nRbfeZwwBzd4z2TB/CYw51iRmB3rS8P4Ktq7duCJuZBAEBQigDnueZETC6aSayil1JTbGNFFFZlyLE2M4iYggj3BmqNzhSgSXIAymdBqqxm94pnXNy2GEHUGgFXcWsgAugACFOmihSsfJz8xXdvhaNmKsT5122JPi5dVHyq0eGW/wAvpuekdegip7VoKIAjWfnQCrifFLWCXvLrELcuqgAA0Z2gc+pkn0mJmbC8csm6bQuIWC5jDDTUDUzoddqsYvAW7oAuW0cDbOoaPaRpSA9n8P8AbsvcWcvcTl7tYnvAJiImKAbcM47axD3ktkk2HCPppJUNp1EGmNVsHw21ZBFq2lsHU5FCz7wNas0AUUV4TQHtFLsV2iw1r+kxFlY5G4oPymaTYr+U7h6f2+Y9EVm+sR9ahySN4dmzT+mDfomaqisdb/lF73/y+Cxd71yBV/7iTVpOJcTueXC2LA63rxc/K2v0mo1I0fZMkfrperS+139jQXsDbdgz20ZgCAWUEgEQQCRsRuK5/m61/dpz/COYIPLmCR8TSm3wvGvrcxip+jZsqP8A3XC/6qsJ2bT+0u4i7/jusB/2plX6VOpmTxwXMk/RP96Ld7D2EVQy2lVDKAhQFPVZ2PtUNm1hpGS3bMQAUtgxDZhqBAhvF7671PhuE2beqWkU9Qon571bqbZm1Dp8/UqjA2yuXulyzmgqsZusdfWuxgrcMMiQwIbwjxAliQdNRLsYP5j1NT0VNsqVhw21IPdW5BzA5V3GYg7byza/pHrQ/DbTEk27ZJ3JVSToRrproSPjVmilsiisnDLQMi1bB01CKNlKjlyUlfYxXB4PYiO5tRGXyL5c2aNts2sddauUUtikRWsKiklVVSdyABOpOsb6sx9yetS0UVBIUUUUAUVG98AE9NPj0HU1Be4gq5pgBFzOTsoififT/iZpiy3XN2YMbwY9+VLG4u2ZECgXLgLBT+C2Iln+YGUczE6EhXe7YRb75QWR7nc4dBAbEXCSszsluQdeiltoBsoSZXUijwLjl3+cHt3bpNtrRcBohSuWTMaCM3pT/N/14PL7Mf8A9orHcY4cRjbQuQWdLqNlkDM1pmEazEnmdqtL2kHfAZW/8h5obeM20eXTzbetVLFjtDx279vtWrV0i2LQchYhiS0GY1EZfStgZ7sZmIMCSImY1gQf1V874Pw4nGuqQClqygLSRm7pWM6zEjYEelaKz2vm2bzDKlt+5xKaFsO4IGYH8duSDMeUhuRWrKDlwRqS5M1xXhPFr99xYvX1sT4GuMtokRrogDRMxoDEV5Z/kkv3dcVjGb0GZ/q7fsrdpxZsz2yoNxAHgf2ls7MnrIgqeekwQas2eIq2XLqLgzIeTaSR6N6fuMZPF4npr/KZYpRxqMfRKzLYD+STA2/Mty6f03gfJMtaPAdnMNZ/orFpPUIJ+cTV1L4IB9Y9j0PrUlSopdDlydqzZfrm3+YUUUVJzhRRRQBUOMxiWkLucqiBOu5IA211JAqaqvE+Gpftm285SVOnVWDD6qKlVe5D8jtMdbMQ6GYjxDmJHPpr7VBieN2LeXPdUZhI1mRIWZGwlgJpBikwFtsrFwbbGYznWEY+Lche6RiZkZfUzAmGwEeE3dA+oz/guKSwkQTnYAcjMcjWqgvMpqfka77Yn513A8w3Ow9z0ri3xG2wYh1hGyMZ0DQpidp8Q+dZNRw/f7xQIic0RatypG5C5bmk6z7UxweBw/hsBbqFmF5MxIJyoi6HoF8GU6wCeYJhwS8SdTHrY62N3Qb/AIh+Hzc+XPpQMdbic689yBs2X5SImsiMRw8IzDvX8LXCIYmB3VyddBIRIkidtzXt9uHF7wJfOMwuABpBF4uY00OckjLyHoDU936+xGv0Na2OthipdQwyyMwkZpyyPWDHWDUF3jlhWym4s6GBruHI29Lbn2U0mOMwt7FoIctcDlW1AJtC5baB6C6/i20HOKpuuAVGH3hyi4D5tctvEZ9Yict67+zaigutjV6GsbG2wJLqBmC7jzMQFX/ESQI9RUlu6GEqQR1Bnbes5YxWE/oVNw5r4IEMYdbmbQx5M6n083IaOuF8Kt4dMlsECZ1M7KFHyVVHwqkopFk7DE2WjTk2Zfnsem51pNxSwzJfTyi7lYMfwOuXwv0U5RDbfStLRFFKg42YfG4w9+155RLtj7PeJ3w7mcpbpbJOj7c5rLYjFPZtYFnQ5+FXiMTaGp7t4C3VH4kyjzDma+s3MAhiVGkgHaAdx7HpsaXXuylklSoKFJyFTBSdwnRDzt6ofy1vDNFcr58+eOcsbYn7TlWfCYhCGQ3LRDDUEFgJnoQ9Zgse+jmMAbfxzlK0nF+yosYa4bTEIPH3QACBpnMg/s5O6qcp3Cis4eG3Di83d6HWJ/8AufaYg7xtrXO6vY1XmaXsuFW9jL7kKi3LniOgCqcsk8gAhrI2Ma91Me6IS3FLgTC2o1a2gIa6R+FMp8x0mtXwbsx9owyG6xKOc5tEeBmLEy40NyCdFY5eZVqeWeylkFiwLl4Dljq4GwaI8A5WxCD8tbY5xgjOcXIz+BxUX7d1ZuJYsfZ7ZXfEXBGbJ1tjLq+3OaZ8KsMqWE8wtFnYrrmc5vCnUDMZbb16PreARdlGoA+A2H+EdNqnAqkslkqFFPD2WgzpmbM3ptAHXYa1doorNuzQKKKKgBRRRQBXhNe0UBlLmPa4Vd8ESZtMBlbNnzX0JJyQwRVUif7wbaV4/E3MAYHKGZi8oWzLlVzsnmJImeamMx21lLuM2LzBDYYKysxMmAfu7gAIjXxFTr0nlWqmm+DNxYkxPErhtllwQDSFEoW1a34jATywAkyOQMAVYxXFroVLqYUl1uMhBXXIO80UxmWSqakZfENdyJ+G2cWl0tdKuj5ZUHynKgJEgQAVeRzzKRGs1cRwrGlrmW7Cs7FZdpykiBoBAA0AEH1nxG+3kRueXOJRMYAkDvVEJuFRNhk0Djw/6I10FB4gZvNcwqrbSwbjSvnYBXjMVAI1YbEypJA2q/jMNilW2tm4rZbbB3uRLNkIQxl/NB366GosPgsWXJu3Fy91cVcp/ExTKxGUSwytrt4hA3qLXl7sblccYeA/2Iyp8OhmW7wkr93IByjXQzcGbLqa4/nFhmzYEE+NiQhiTcZCf6MkygBMSxB0BGtR3eE8QYKReCGPEM5P5Tocu5NoCY2vPzApzwTD4hO979lbM5dIJOUN+DUDRY0PrUvSle3uwrYjx95muB/sR+5Zm0DDMQHYahRrmto0wdHA0JYVrbLyoMESAYPKRXdFZSlZdKgoooqhYKKKKA8ZZEHWvnb8OP8AO8ZTHei5tygNPtOk9a+i0gP9aD/Lf7lAPlWBA0r2iigCiiigCiiigCiivCaA9orKWO2FwhCbUZmYMIeVIto8RGsFyrHkUMgalZMB2ovXBlNju7hZAFadYVje6SAbbqDzlD+KK07qRTWjT0VkLvbS6EVlw5cFSdM2hC22M+HYffCetsDnV/Dcfum9bR7Yh7l5JAaQLbMFMRscsztqBpIJPHJDWjQUUVHiL4RGdjCqCxPQASfoKzLpWeI8sei6fE6/qj51LVXhinulLCGbxMOhbWPhMfCrVC0lToKKKKFQooooAooooAooooAooooApAf60H+W/wByn9ID/Wg/y3+5QD+iiigCiiigCiiigCiiq/EMOz22VGyMRo2umvoQfrRAW8TOLF0myFZCqCGIgGbpYxIOv3QJ6TAJFVsS2OYQEVTFwZhlBU65MpzGQSF1IGh1AIq5w3gr22ZnvtclYA1AnSWIzQSYG+1Uf/DV1QJxbDLlg6gAi09uQM0buGjaVEzWya8vYzaZIMRjhpktxmTUkTBL59M4k+TpoTAJGt/gnfxcOIgMXlQCCAvd2wQIJ0zh4nUzJiYFE9mrhC5sQxZCpBOcgEW7i7Z/zOGnfwgTtHh7PX8sfa32UT4p0JkefYiNYzSNTGlHpfVewVo0NJO0d7O1jDDe/clv/Tt+O58DCp/rp3WU7P3/ALTj8ViN0sxhrR9Qc10/92UT0ArnfgdmCPOT/lX+fC++/wCRq6KKKsc4UUUUAUUUUAUUUUAUUUUAUUUUAUgP9aD/AC3+5T+kB/rQf5b/AHKAf0UVXxt1lWVE66wJIEHlz1gfGgIP53UEyCIzdNlKj65hETQeMJyk6gdNM2Un2BqB7tyTFsGTzX8wjXXrBO+gOvT1r75QwQTtGWYbITPp4jHpBoCVuMplkAn0211/VlJphSlXukx3YABGuX9NY58kb5q3Sr2Dusc2YRDEDQiRy3/j3oCxVTiGN7sQPMdv3n0FeYzi1q1IZxmH4Z1+VKVv94S8zPMcvTTp7VSctKNMcNTPEZ12uOPjI/8AcI+td4jFXWRlOVgwImCCJ21Eiowen8fLX6VMo+f8exrnWSS6nTLHHwJsH2gzIrNbYSATlIaDz0kHf0q0vGrR3bL/AIgV/WKU4IQXQ/hcx7N4ufqzD4UYnGW1MF1HpP7Na17x3wY92iXtd2kXDYK7eVlLRlSCD4m0X5b/AANcdgOFdxgLKnzMveN1l/Fr6gED4V857XYpMbjbGEtjwhgXMRJbU7a+FAeX4jX0ayrgxbdx0AIIj2ao7xatzty4Xj7NGK5k9T9Fsv3ZoqKRW+JX1YqwBgTJUrOpESJE6T8al/n4gqGtnxECVYH/AJjn8K1Uk9kea4NDiiosLiluIHQyrbH+Nj6VLVioUUUUAUUUUAUUUUAUUUUAUgP9aD/Lf7lP6QH+tB/lv9ygH9U8RavF5RlC9D/8e/OrlFALDhb0nxjUDn6+28cxv0qQW7wQiZaVAiNpE7jpO87VfooBcmHvj8anWfq08toy6fUV3aFxNbjrlA19/lV4mkHE+Id4cq+UfX19vcevSqykoqy0IuTpGNtue5Ia6yHOwgBSzNnIgllJ5DTTemnC+IMzAMGUlfxAalTEiI3EUnvYnuuIG2TC31zIdAA4GsGD5lCgwNcvLWpcTiZa1dLH7u6EIIfUNctq2rTmGkggAHXfQVd1LHRRfgyWalny6tAA1JPIddR+qltziNySCwEdFnTkZMjWnFzhedfENNPD8enXf2q3gsAhJJUGAAJA0GtYKG1I6Xk3t8GRys90R3lzOsc4ldR0GzN8q7x+CuWULG08ATCqNegkcySBHU1reM5Uti5MC2wY/wCHVX0j8rMfhVhgCEPLQif11Lx2t2I5qfB8W7G4O4mPuXcSpVwpOonW5MEEdAGFfUMBigx8LT6Bv4NNvsaMxLIrFtCYGyzGvxPzNUL/AAJA2ZCbbAE+Ez6xrWbx0b5e1vM7a6EHEsaysBJ2npzPoDSm5d7xsxMKugmP1/X5etNeKcOunxeHYDfSddhWSxnCbiecMdokGNJOnyqIY5O1wZOcUkavh2NNtiw1B1uIOf6a/pDmBv7itNauBgGUyCJBHMGvmWAxV2zAfUCNZhl6b7+37K1HCOMBRmEi2dXXmhP4lH5D+IctxzraLa2kYySe8TT0V4DOor2tDMKKKKAKKKKAKju3gsTzMD+PhXbtAJPKvn3FO0l25hhcAgoQ8dQ6EiPYMawzZlj5Ibo27cRUBCfx5Y+JH76z78RX+cUaPNh4H/cDSfFYt7ovQcvdsxQewQj5G2Qaku4QDF2Rm8gcT/rygfPSuTJ2yS+leP6EWbhMYpAI5gn5VJbuBhI9PqJ/bWL4TjHUW1nMWzpHQM1w/TIw/wBNR4LtJcVltrLL3UTyBXIsz6xt61ePbFe5Nm7orwV7XeSR4iwHUqdiIrMX7LpeCZgy5gskeIeGd+dapmgSdAKy2OxytenYB1OZtBGWDr8B86zmro0xtoz/APKJwC7ct2r+GBN2w3lGpKzIIA1MEajfKzdKMJwrEYop9y1kZ0ZzcI8IV1YwN2PhIFaduJqB4SGn5f8ANQJxS5OkLPQfvq+pFlglIehsymP41qF7wtnVhr1IEaj4c6zd3Gx53Mep/VVHEcZtjq3sP31TUkdMeySkbHE422ylSykOCDryMg/GsnxPjObBYpmuARhLqZJmbmQgmI01B+dU249LQttmPITM/ACqWO7PYq/ZvKtvIbisAC0DxLrI95+dFKyZ9lWNfif3RveC8UttYstnE92hO/NBPKrL8Stkk5xqD+6spwTsxeFtFusgyqo8AM6KBv8ADpTxeCRtOlS02c/+qL5YyuYtDoHB+IqrxLh3fKIaIn1GuakfGR9nKl9nmI9InSq2Hx6Ns8eh8PWqNvUdEezaoaovYu/+ESZL3Nfr8zrtVW9wr7K+ja6Gd+ZHyNX1xtxdnPx1HP8AfSzi/GibgzKPKo00/N196rk42KxwzT8jacOwndiA3gOqqR5Z1IB/L6cvbSrlVsFj0uDwMDptzqzXQcTTT3CiiihAUUUUB4yyCDsaT/8AhOxlykMRkVPNyQAL8QBv703uPAJ6CeX7dKT4ftbYZA5LJKhsrKSYbJHlkEkXEMAkw6k1DxKfKshtdTpeytkBh4/FM+LqST85r2/2Xsu2Y559Gj8Wb/8ALWub3a2wPKxfUjSABAljmYqsD0NdP2pw4JBY6ZpOVtCrWljacxN5IAGs1X/zR/5IuJ2OztoEEZgQwaZ6M5+U3G+dcWuy9lWBAbT1qfF8es22yu5BKhgMrGQ05dhucrQN9DUVztRhxIL6yRGVtSCQQJGuoYf6W/KYLs0ekfsLQ1opPZ7VWGfJmOuTKcphixuCBA1ym2ZOw66Grtrittra3FJKv5SFYk78gJ5HlWri1yibQv4xj58CnTmep6TtWT4kxLFOQ5ddOY5084tYIdTYtuC+aQ0KpO+zGV+ApPxbht1/MEtHr4mU/QZfeuWeOTdnfgzQhyJ7WKIP3RIA0n8J9ue9TY3it22IKFWP4pkR6etR4vh7oBmLcoyhVG42IG3xrvGYRbnmEn9IlvkSTVm0lydWO3K62Fb40Hd9feT9KhxWOyW2eGbL1Ebn11ip7+GKc46Dr7Rv9Kq3VuBQWUqsajedNidhM7D51SrR6UMsbXXy4H/8nHH7V1WFwqlwsYJ0BHIAnmNdCefy+iW2t87ifBhX5+s2b1u4Ww4Vg0k2ycsdcpOka7U6s9pOIAQtlUHVroA+mtbxao8HNhyvI203ufY8Zxi3bXTflIMfWPpWc4z/ACipaXVkt+pMn4D/AINfPMRZxNz+mxQTqtpf/wCic36qq4fsxanMzOx6k6n3Op+tVeRI2w/46c/raj938/MvYzto2MvqqhyNfE25gGIHJdd9PbnV1LLDdoJ5biuOG4FUbKluCRoQCSw057yOlNRwi4xHhy76nT6b1m23uz1cePFgjpi/fxI8DxS5bIDarMHX6jpUPE8TmuxMZj6H0HPp+ur62Vs5pIe7pEbDTeOtUMNg89yTqZ/j41DObLOMn+Es2LC2Rm7y7aYaggETHTUg1seC8YxFwK+R2tayzBVLbjwjc6wdY96jscINxlVxAOrew2A6awfhTq3cCrB2GhHtz+I1+PvXQrZ5Wdx4Rbw2MW4PCfcbEe4OoqakWIuJMjRhsR+o/v3q3wjH58ykyywdeh9eeoOvtVmmuTlTTGVFFFQSc3LYYFWAIIIIOoIO4I5iqq8HsAQLNsQAPIuwIIG2wIB+Aq5RU2xRjeIY3Ib6jB2yLbKwHclpghQwI0ZipOUCNNJmRXh4h4riNgrYUC8EJt6OxuWhaGo/GQJ9VSNq0nFGvDJ3IWJObNy00+E7xrtFKblziAUaWZK84nNn0ETBJQ5hrEpHPTeLTXT3Mmijisewus5wguuhW25yNORbl4goD4ZyqriPzATtXJ4hdCZ2wtqT3TsotMTnuLdW7H5m0Kzppc5khWbYq9jVBYBGjvCQByCfdgCZJLcp9Kl4BiMU5m+AEyiPDDZp1nxabHlBGU6ail7Xt7ity+vCbIMi1bmQZyLuJAO24BPzPWp7GHVFCooVRsFAA1MnQepqSisLZrQo7RDwodtTr0kUownGiBFwBl6nQ1b44bs+I+GZEDSluH+zscuRmubauco/xN+D21PQGoimmyzapWe48qENyy3h0lW8vrIO3vSqxbOIaFTulgy3ImV8o57iDoNedPOJcJCJr4tmAE5AZ5CdT6sT6RU/BrcsQfX9QrmbXeUdMXJQtMWp2PEyHJPVhJ+fT029KRcUwfiNsMCtvdh12PwEET719CxTFQy6rmkKwExM6xM6UgfsxF0TDW1y6fmjkZJyj01mtNLbpCOdpbizgfZtlHeOoJceGY8vLfmd6mxfCXCMDaU6HkNNa1QBacxAHQaD95qrxB4ssEXYDU+4+J+NaRx0yH2mVCy32cM/0K/JajxfDSjR3YBjQeEU7ayxaSzSOhiPgK8v4bMwZiSYialYV1D7XN8CSxwO/d08CxqNdQeRBjf/AJB3NStg3AbOVW5bBJABIIOgZf0T05HToTzxPHPbvBUYgBQYHMktvz2FT8VxPe4SyWIF0gNMbSDp7HaPSeUik5RVoKeRtMV4Ls5mXNJZmOs6DVsvmGx95pjg8IMPc8SZI1k6jXmW2+cVNwLHKbaAkBlcB1nbzt8QQAQef0pq+Plmyjkok+mb99IJmWSbfLF9viw+0EyAi+GSRrAMmfcmjjGNVlBtXFLE5SoMk6mIA36fH0owrDucoA1yjbmWH11q7jseA1vScrE/HI301rXfajHYUYThjFZcwMrt6+GPgup99OVaDhmFCFwBEZAfUhZM+vipBjOMi2iqdWNsAgfpEkj00/ZTvgF5rltrjQO8ckAcgAF+PlqjdvcvVKxnRRRUlQooooCvxDCd7bKBssxrvsQf2Uiu9kbjZZxVzwksDBJDG2FzLLaGZbn5jEak6Q0pw/amwyhiSkgkBhqRmZRGWQc2RisHxASNK0i5L6SskupXXs1ckTibhGkgZhoLquVBzyFygp+aCZY7Uz4ZgmtKwZy8uzAmdAxnLqSSBVO/2sw6rKvn20X1ttc3aFHgRm1PLrUlztLYVipfUZp8JgZcsyY551A6zpR63yiFpQ0qHE4tbYGY6nYDUt7Aamq1zjdpWUFvOFK6HXOYX119qhu8dw6XHzkI6EqSRuAiPuJ8P3g3iTMVVRfgWtEr4d7wi54E/ID4j/iYeX2U/wCrlS3Fdl4juYA6bAVfHaXDFC4uqVBiRJ1kDQASfMNutc3e1OGXzXlAmJ1iZI0MQdQRI/K35TE1LwIteJzhuBDLFxs3oNP+av4fBInlUD+OtQWOOWXYKj5mJIgBt135aRsSdjpvVhrrHRV+LaD95rFwp20XUrVWRteGeJgjrsZjn1+VQ3laRO9eYrAsdZDddIqC1iWXTcbQf2dKr3ml/iL6LWxOjVBxWBaYkgbb/wCIVzieN20HlJaPLt9entNJOL3rmIstAUaqwnaSxU69RIP8abRyxckkVeOVNmjS6rSVIYDoZpW2OLXYnw+KIPQb/P8AVSzBK9lLgd18Znw68lGlXeF8Ous/eZYWIE6e0fvrDNNtqMTXHBJNyI8ViAXIZVMSASJM6e2np9alwXBrl7ViFtg+EjmOqryGnOprXAHuOxbwLJ33+A/fWhw1gIoUbARrWcISnvMtKaj9Ihx3ZkiHtnM6jSTBI/KSPoeR16gwWLrgFlMjUFXEEEDUGNiNv21qqpYrAy2dQDMB1OzDafRhyPMaHkRvo8HRjr8TG2eMuVChANjv0IP7K9xPELjlFtrDSwgeI6jX/wCa01v7IGZQLQKEAysCTGgYjKW1GgMiRVj7fh7cQ1sS/djLE5iQMunOSJ6c6acr5ZOvGuEKOD9kAsNeMn8s/rPP2GlaZUAEAQByFVv50s/3tvbN512mJ32nSeteXuK2libiyXCAAyczEACBrPiHtvVowrhFJT1cluiiipICiiigPCJpRj+H4fD2S4w6MLS6KqjYGQB0AJmPeKcUgxlzHd44Rbfd65DoD5TBnN+YDlzPSrw55KyFeNxlvxJbwaZc2Uh00JQIqGAJACtzAlY9Yt8QxVi2bgODmBmIyDXPvyOhyxM6tA03qS9e4hBKpanxQNI/sisjP/6gmeQrtb2PGuS2TroSANFfKfNIkhJ33O0Vr7e5T5wU8XxdWePskhCwl0kxbJyZdPzCYOwjrpw3aKw5L/ZS5m6ZAVictolpjYlUVYPVdwQS1vvjMlooqZyp7yYABL240zmSEznQkSPhVPDLjrYIW1ZEi40AKAG7tMi6MNM8jMZOnSDRVX8h38RWxmNsojWXwhW2jFyEELKJnExowOSPXQRrU2JxNgpbY4S26Xla42isA0ompAI2v3CTOgFzQ61NiLeNBuKFt3VbvIzgQYtoLYy5xClsxO/OYmakBxqnKqWsi3ABAAlI1Pn0J6RoZ3FNvjHzgvYfh9m6gfuQhuAOQRlYFsrGY2aQJ6kUypPw69izcXvURUyHNETnk6CHPhiIMGQTOU6U0v3CqsQCxAJCjmQNB8dqxlzRoiSob+EV99+v8b1mrfarEQh7gtm7zRVcFittXUCR4RmLWyTOq7QdLuA7Qu9u4zW2PdoXEKVzw9wQuYnkgPx+AmWJ1uQproF/s4XfVgFA5bnU8uVHFeBqtghDHlGuu7D6617b7SuzZVw9yZUCfCNbTXJ1WQPDlEjcxprUVntSzFf+nuhXClZUzr3hg6aMRbBCmN9SKouzpdC7zN9RjgeBpb1Pjf8AM37BypjSXA9ojcBPcXBFnvQNydWGUaebQaGN9tDFZ+1zBc32a6RkDnLqfNBAEamDPXlFWWJrZIq8l7tmjorPv2mdQ5OHc5N4n+8uKI0MiLcz+kmmsji72scTGFumGK8xoHKz5TzEx01nlU93IjUjR0UgXtSSQBh7sF1XXSAY1IjQeIH21nlTXheLa7Zt3GXIzqCV18JI1GoB022FQ4tckqSYm4zhsJbYi6H+9zXCAzZZC5XIGaAWVyCBuMx6mllq/gGZptuPEsGWhxcFhtdfCAzW5B6A9RWtx4hHfuxcZUaFjVtPKNOcRSFOJXzocEAS0SBp4SoU6rylmEwIWAZIrWDtfyZyW/8ABXwlnA3fCqXMvdOc5LDwIyzGuYnxAyB9dKm4TYwt6993bbw/fFixHia8SRE6+OwH6SB6io7HFcUFRvssEKSwCxmJW+WjQFZa3aJG/iA1kVpcCoyKcgQlRKgbc42BgEncD2pNtf2Iq/6LFFFFYGoUUUUAUUUUAUUUUAUUUUAUUUUAUUUUAo4tdxSsTZCFMi+YgeLvFzDU80mNgCOc6LreOx5YDIkG4FnLoAofMTrohhIO5JMCIpnxrgf2grL5QFZSIJnM1s9Rr93HxNU7fZe4Af8AqrhJA11GoFkEmH8Ui0wPP7wwQda2i41vXsZtOzxWx7J/ZqYmVymfFakCSREd7HplmDVfG4viFtGIRGGwgZ2nMmsA6iDc3/Ku0zVo9nbo7lEvlLdqwLek+JgpUEqCBGoO8yoiN64u9mLmT+nuPcWcpLMv/wBObYAOY5fExfNB1PPepTj5exFPzJuKYnFqZtICmVI0lpZgG0ncAzrpAMmubd3HT4xZAldtj900gEtOt3Kuo0G08usXwS81q2FxDC5btuCZYZ3ZCJJnwgMZ2MctqrW+y94t95iGKr3ZA8TSVurcMgtoBlyg6mDJPKi010Jd31O7TY/QkWzOSRpA1u5tjOo7onU84q4WxQt2dELlx3uwCqT4gNdYEwfaq1ns1dUKv2loU2zswJCKoK/0mWDB5bNrmia4s9lLiKqrinGVQugI2tWkB8+p+7J1nzmIPiqG4vw9hudYIY5rlnvsgRSS+QjX7t9CJOgdliOhJ2E6GlXDODvafM157i5SuVp/vGYHVjsDl9QBTWqTdvYtFFDjFm+yAYd1RpkluYytA2P4sk+k0sfh+OMkX0DQ4H5dblopK5PyLcG5IzbncaKiilQcbM/ZwWO0z3rey5ioH94hbKCm+TOATO66btV7gWEvW0ZbzhznYoQSfATIBkTImOfw2DKijlaoKNBRRRVCwUUUUAUUUUAUUUUAUUUUAUUUUAUUUUAUUUUAUUUUAUUUUAUUUUAUUUUAUUUUAUUUUB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2" descr="data:image/jpeg;base64,/9j/4AAQSkZJRgABAQAAAQABAAD/2wCEAAkGBhQSERUUExQVFRUVGBkaGBcYGRwbHRodGxgXHxogHBweHCcgGBojHhYZIC8gIycpLSwsGh4xNTAqNSYrLCkBCQoKDgwOGg8PGikkHyUsLCwpLCkvLC8sKiwpLCwsLCwsLCwsLCwsLCwsLCwsLCwsLCwsLCwsLCwsLCwsLCksLP/AABEIAOEA4AMBIgACEQEDEQH/xAAcAAACAwEBAQEAAAAAAAAAAAAABQMEBgIBBwj/xABIEAACAQIEAwYDBAULAgUFAAABAhEAAwQSITEFQVEGEyIyYXGBkaEUI0JSYrHB0fAHFTM1Q1NydILD4SSSFjRzovFEZLKzwv/EABkBAQADAQEAAAAAAAAAAAAAAAABAgMEBf/EAC8RAAICAQMBBwIGAwEAAAAAAAABAhEDEiExQQQTUWFxkfAyoSKBscHh8QUjUhT/2gAMAwEAAhEDEQA/APuNFLL1i8CzBxHiiTtmOkyI0gR/iNdTdP41nXQEazlyxpp4Q2869RQDGil91rvhh0nJrtqYMkabTEfGuCbo17xInWSNoQGNORzH3jrQDOilZt32GjrII2PqCZgdJj3EzTQUAUUUUAUUUUAUUUUAVXucQtrc7suA+UvB08IIBPsCR8xVilnEOz6XnLuzyVVYBEDK+cEAg65gJ5GBIMCpVdSHfQYd8u2YTIG/M7D3qC1xS0ylluIVEyZEaCTr0jWdo1rM47h2EsXYK3Myd3c0II8IxGUeLfRH3/R15ihhmwbhQiYl0DOB4hpGGQ5QCZMIuTTXMrAk7nZY0/Eo5s3LYxApcuoUAEtIgA7EnYDWg4xMwTMMxDECfylQ3yLr86zeFt4TuTJdRi4BBgtKstuJUGCHcaHYk6DUCs+FwFxs+e6xbM+mf+3K2o0XQtAUA6jU8pFdC8/YajYLeU7EbTvy6+1eLiFMQymdBBGuk/qrN27GDt2XbOwS4rWG0I8oct4QoghQ7Fo0ANUsNhsJF1+7uhbAuXW21AuOpAHPxYXNGmgA2JFO7XmTqNemLQzDqcoBaCNAdRPSRXXfr+YfMcwSPoD8qyVhcL3dzDq9y2zstnxKWP3buqsNIjwEdBAmK5xHDOH5nssXlQAR4/wICQGy6krbgidgwESZnu15+xGo1/fr+YcuY57fOuExyEsAwlDlYTsYDR8jNZjC2sAhV1ZiJQglWIJXDtEnLytks2uh10J14xOGwDFnLXBtmgPpvaCxlkMfEuXc6kdad2vP2Gr0Nb9oX8y7kbjcb/EV6l5W2IPsZrGYTgVjEXWW3nRbfeZwwBzd4z2TB/CYw51iRmB3rS8P4Ktq7duCJuZBAEBQigDnueZETC6aSayil1JTbGNFFFZlyLE2M4iYggj3BmqNzhSgSXIAymdBqqxm94pnXNy2GEHUGgFXcWsgAugACFOmihSsfJz8xXdvhaNmKsT5122JPi5dVHyq0eGW/wAvpuekdegip7VoKIAjWfnQCrifFLWCXvLrELcuqgAA0Z2gc+pkn0mJmbC8csm6bQuIWC5jDDTUDUzoddqsYvAW7oAuW0cDbOoaPaRpSA9n8P8AbsvcWcvcTl7tYnvAJiImKAbcM47axD3ktkk2HCPppJUNp1EGmNVsHw21ZBFq2lsHU5FCz7wNas0AUUV4TQHtFLsV2iw1r+kxFlY5G4oPymaTYr+U7h6f2+Y9EVm+sR9ahySN4dmzT+mDfomaqisdb/lF73/y+Cxd71yBV/7iTVpOJcTueXC2LA63rxc/K2v0mo1I0fZMkfrperS+139jQXsDbdgz20ZgCAWUEgEQQCRsRuK5/m61/dpz/COYIPLmCR8TSm3wvGvrcxip+jZsqP8A3XC/6qsJ2bT+0u4i7/jusB/2plX6VOpmTxwXMk/RP96Ld7D2EVQy2lVDKAhQFPVZ2PtUNm1hpGS3bMQAUtgxDZhqBAhvF7671PhuE2beqWkU9Qon571bqbZm1Dp8/UqjA2yuXulyzmgqsZusdfWuxgrcMMiQwIbwjxAliQdNRLsYP5j1NT0VNsqVhw21IPdW5BzA5V3GYg7byza/pHrQ/DbTEk27ZJ3JVSToRrproSPjVmilsiisnDLQMi1bB01CKNlKjlyUlfYxXB4PYiO5tRGXyL5c2aNts2sddauUUtikRWsKiklVVSdyABOpOsb6sx9yetS0UVBIUUUUAUVG98AE9NPj0HU1Be4gq5pgBFzOTsoififT/iZpiy3XN2YMbwY9+VLG4u2ZECgXLgLBT+C2Iln+YGUczE6EhXe7YRb75QWR7nc4dBAbEXCSszsluQdeiltoBsoSZXUijwLjl3+cHt3bpNtrRcBohSuWTMaCM3pT/N/14PL7Mf8A9orHcY4cRjbQuQWdLqNlkDM1pmEazEnmdqtL2kHfAZW/8h5obeM20eXTzbetVLFjtDx279vtWrV0i2LQchYhiS0GY1EZfStgZ7sZmIMCSImY1gQf1V874Pw4nGuqQClqygLSRm7pWM6zEjYEelaKz2vm2bzDKlt+5xKaFsO4IGYH8duSDMeUhuRWrKDlwRqS5M1xXhPFr99xYvX1sT4GuMtokRrogDRMxoDEV5Z/kkv3dcVjGb0GZ/q7fsrdpxZsz2yoNxAHgf2ls7MnrIgqeekwQas2eIq2XLqLgzIeTaSR6N6fuMZPF4npr/KZYpRxqMfRKzLYD+STA2/Mty6f03gfJMtaPAdnMNZ/orFpPUIJ+cTV1L4IB9Y9j0PrUlSopdDlydqzZfrm3+YUUUVJzhRRRQBUOMxiWkLucqiBOu5IA211JAqaqvE+Gpftm285SVOnVWDD6qKlVe5D8jtMdbMQ6GYjxDmJHPpr7VBieN2LeXPdUZhI1mRIWZGwlgJpBikwFtsrFwbbGYznWEY+Lche6RiZkZfUzAmGwEeE3dA+oz/guKSwkQTnYAcjMcjWqgvMpqfka77Yn513A8w3Ow9z0ri3xG2wYh1hGyMZ0DQpidp8Q+dZNRw/f7xQIic0RatypG5C5bmk6z7UxweBw/hsBbqFmF5MxIJyoi6HoF8GU6wCeYJhwS8SdTHrY62N3Qb/AIh+Hzc+XPpQMdbic689yBs2X5SImsiMRw8IzDvX8LXCIYmB3VyddBIRIkidtzXt9uHF7wJfOMwuABpBF4uY00OckjLyHoDU936+xGv0Na2OthipdQwyyMwkZpyyPWDHWDUF3jlhWym4s6GBruHI29Lbn2U0mOMwt7FoIctcDlW1AJtC5baB6C6/i20HOKpuuAVGH3hyi4D5tctvEZ9Yict67+zaigutjV6GsbG2wJLqBmC7jzMQFX/ESQI9RUlu6GEqQR1Bnbes5YxWE/oVNw5r4IEMYdbmbQx5M6n083IaOuF8Kt4dMlsECZ1M7KFHyVVHwqkopFk7DE2WjTk2Zfnsem51pNxSwzJfTyi7lYMfwOuXwv0U5RDbfStLRFFKg42YfG4w9+155RLtj7PeJ3w7mcpbpbJOj7c5rLYjFPZtYFnQ5+FXiMTaGp7t4C3VH4kyjzDma+s3MAhiVGkgHaAdx7HpsaXXuylklSoKFJyFTBSdwnRDzt6ofy1vDNFcr58+eOcsbYn7TlWfCYhCGQ3LRDDUEFgJnoQ9Zgse+jmMAbfxzlK0nF+yosYa4bTEIPH3QACBpnMg/s5O6qcp3Cis4eG3Di83d6HWJ/8AufaYg7xtrXO6vY1XmaXsuFW9jL7kKi3LniOgCqcsk8gAhrI2Ma91Me6IS3FLgTC2o1a2gIa6R+FMp8x0mtXwbsx9owyG6xKOc5tEeBmLEy40NyCdFY5eZVqeWeylkFiwLl4Dljq4GwaI8A5WxCD8tbY5xgjOcXIz+BxUX7d1ZuJYsfZ7ZXfEXBGbJ1tjLq+3OaZ8KsMqWE8wtFnYrrmc5vCnUDMZbb16PreARdlGoA+A2H+EdNqnAqkslkqFFPD2WgzpmbM3ptAHXYa1doorNuzQKKKKgBRRRQBXhNe0UBlLmPa4Vd8ESZtMBlbNnzX0JJyQwRVUif7wbaV4/E3MAYHKGZi8oWzLlVzsnmJImeamMx21lLuM2LzBDYYKysxMmAfu7gAIjXxFTr0nlWqmm+DNxYkxPErhtllwQDSFEoW1a34jATywAkyOQMAVYxXFroVLqYUl1uMhBXXIO80UxmWSqakZfENdyJ+G2cWl0tdKuj5ZUHynKgJEgQAVeRzzKRGs1cRwrGlrmW7Cs7FZdpykiBoBAA0AEH1nxG+3kRueXOJRMYAkDvVEJuFRNhk0Djw/6I10FB4gZvNcwqrbSwbjSvnYBXjMVAI1YbEypJA2q/jMNilW2tm4rZbbB3uRLNkIQxl/NB366GosPgsWXJu3Fy91cVcp/ExTKxGUSwytrt4hA3qLXl7sblccYeA/2Iyp8OhmW7wkr93IByjXQzcGbLqa4/nFhmzYEE+NiQhiTcZCf6MkygBMSxB0BGtR3eE8QYKReCGPEM5P5Tocu5NoCY2vPzApzwTD4hO979lbM5dIJOUN+DUDRY0PrUvSle3uwrYjx95muB/sR+5Zm0DDMQHYahRrmto0wdHA0JYVrbLyoMESAYPKRXdFZSlZdKgoooqhYKKKKA8ZZEHWvnb8OP8AO8ZTHei5tygNPtOk9a+i0gP9aD/Lf7lAPlWBA0r2iigCiiigCiiigCiivCaA9orKWO2FwhCbUZmYMIeVIto8RGsFyrHkUMgalZMB2ovXBlNju7hZAFadYVje6SAbbqDzlD+KK07qRTWjT0VkLvbS6EVlw5cFSdM2hC22M+HYffCetsDnV/Dcfum9bR7Yh7l5JAaQLbMFMRscsztqBpIJPHJDWjQUUVHiL4RGdjCqCxPQASfoKzLpWeI8sei6fE6/qj51LVXhinulLCGbxMOhbWPhMfCrVC0lToKKKKFQooooAooooAooooAooooApAf60H+W/wByn9ID/Wg/y3+5QD+iiigCiiigCiiigCiiq/EMOz22VGyMRo2umvoQfrRAW8TOLF0myFZCqCGIgGbpYxIOv3QJ6TAJFVsS2OYQEVTFwZhlBU65MpzGQSF1IGh1AIq5w3gr22ZnvtclYA1AnSWIzQSYG+1Uf/DV1QJxbDLlg6gAi09uQM0buGjaVEzWya8vYzaZIMRjhpktxmTUkTBL59M4k+TpoTAJGt/gnfxcOIgMXlQCCAvd2wQIJ0zh4nUzJiYFE9mrhC5sQxZCpBOcgEW7i7Z/zOGnfwgTtHh7PX8sfa32UT4p0JkefYiNYzSNTGlHpfVewVo0NJO0d7O1jDDe/clv/Tt+O58DCp/rp3WU7P3/ALTj8ViN0sxhrR9Qc10/92UT0ArnfgdmCPOT/lX+fC++/wCRq6KKKsc4UUUUAUUUUAUUUUAUUUUAUUUUAUgP9aD/AC3+5T+kB/rQf5b/AHKAf0UVXxt1lWVE66wJIEHlz1gfGgIP53UEyCIzdNlKj65hETQeMJyk6gdNM2Un2BqB7tyTFsGTzX8wjXXrBO+gOvT1r75QwQTtGWYbITPp4jHpBoCVuMplkAn0211/VlJphSlXukx3YABGuX9NY58kb5q3Sr2Dusc2YRDEDQiRy3/j3oCxVTiGN7sQPMdv3n0FeYzi1q1IZxmH4Z1+VKVv94S8zPMcvTTp7VSctKNMcNTPEZ12uOPjI/8AcI+td4jFXWRlOVgwImCCJ21Eiowen8fLX6VMo+f8exrnWSS6nTLHHwJsH2gzIrNbYSATlIaDz0kHf0q0vGrR3bL/AIgV/WKU4IQXQ/hcx7N4ufqzD4UYnGW1MF1HpP7Na17x3wY92iXtd2kXDYK7eVlLRlSCD4m0X5b/AANcdgOFdxgLKnzMveN1l/Fr6gED4V857XYpMbjbGEtjwhgXMRJbU7a+FAeX4jX0ayrgxbdx0AIIj2ao7xatzty4Xj7NGK5k9T9Fsv3ZoqKRW+JX1YqwBgTJUrOpESJE6T8al/n4gqGtnxECVYH/AJjn8K1Uk9kea4NDiiosLiluIHQyrbH+Nj6VLVioUUUUAUUUUAUUUUAUUUUAUgP9aD/Lf7lP6QH+tB/lv9ygH9U8RavF5RlC9D/8e/OrlFALDhb0nxjUDn6+28cxv0qQW7wQiZaVAiNpE7jpO87VfooBcmHvj8anWfq08toy6fUV3aFxNbjrlA19/lV4mkHE+Id4cq+UfX19vcevSqykoqy0IuTpGNtue5Ia6yHOwgBSzNnIgllJ5DTTemnC+IMzAMGUlfxAalTEiI3EUnvYnuuIG2TC31zIdAA4GsGD5lCgwNcvLWpcTiZa1dLH7u6EIIfUNctq2rTmGkggAHXfQVd1LHRRfgyWalny6tAA1JPIddR+qltziNySCwEdFnTkZMjWnFzhedfENNPD8enXf2q3gsAhJJUGAAJA0GtYKG1I6Xk3t8GRys90R3lzOsc4ldR0GzN8q7x+CuWULG08ATCqNegkcySBHU1reM5Uti5MC2wY/wCHVX0j8rMfhVhgCEPLQif11Lx2t2I5qfB8W7G4O4mPuXcSpVwpOonW5MEEdAGFfUMBigx8LT6Bv4NNvsaMxLIrFtCYGyzGvxPzNUL/AAJA2ZCbbAE+Ez6xrWbx0b5e1vM7a6EHEsaysBJ2npzPoDSm5d7xsxMKugmP1/X5etNeKcOunxeHYDfSddhWSxnCbiecMdokGNJOnyqIY5O1wZOcUkavh2NNtiw1B1uIOf6a/pDmBv7itNauBgGUyCJBHMGvmWAxV2zAfUCNZhl6b7+37K1HCOMBRmEi2dXXmhP4lH5D+IctxzraLa2kYySe8TT0V4DOor2tDMKKKKAKKKKAKju3gsTzMD+PhXbtAJPKvn3FO0l25hhcAgoQ8dQ6EiPYMawzZlj5Ibo27cRUBCfx5Y+JH76z78RX+cUaPNh4H/cDSfFYt7ovQcvdsxQewQj5G2Qaku4QDF2Rm8gcT/rygfPSuTJ2yS+leP6EWbhMYpAI5gn5VJbuBhI9PqJ/bWL4TjHUW1nMWzpHQM1w/TIw/wBNR4LtJcVltrLL3UTyBXIsz6xt61ePbFe5Nm7orwV7XeSR4iwHUqdiIrMX7LpeCZgy5gskeIeGd+dapmgSdAKy2OxytenYB1OZtBGWDr8B86zmro0xtoz/APKJwC7ct2r+GBN2w3lGpKzIIA1MEajfKzdKMJwrEYop9y1kZ0ZzcI8IV1YwN2PhIFaduJqB4SGn5f8ANQJxS5OkLPQfvq+pFlglIehsymP41qF7wtnVhr1IEaj4c6zd3Gx53Mep/VVHEcZtjq3sP31TUkdMeySkbHE422ylSykOCDryMg/GsnxPjObBYpmuARhLqZJmbmQgmI01B+dU249LQttmPITM/ACqWO7PYq/ZvKtvIbisAC0DxLrI95+dFKyZ9lWNfif3RveC8UttYstnE92hO/NBPKrL8Stkk5xqD+6spwTsxeFtFusgyqo8AM6KBv8ADpTxeCRtOlS02c/+qL5YyuYtDoHB+IqrxLh3fKIaIn1GuakfGR9nKl9nmI9InSq2Hx6Ns8eh8PWqNvUdEezaoaovYu/+ESZL3Nfr8zrtVW9wr7K+ja6Gd+ZHyNX1xtxdnPx1HP8AfSzi/GibgzKPKo00/N196rk42KxwzT8jacOwndiA3gOqqR5Z1IB/L6cvbSrlVsFj0uDwMDptzqzXQcTTT3CiiihAUUUUB4yyCDsaT/8AhOxlykMRkVPNyQAL8QBv703uPAJ6CeX7dKT4ftbYZA5LJKhsrKSYbJHlkEkXEMAkw6k1DxKfKshtdTpeytkBh4/FM+LqST85r2/2Xsu2Y559Gj8Wb/8ALWub3a2wPKxfUjSABAljmYqsD0NdP2pw4JBY6ZpOVtCrWljacxN5IAGs1X/zR/5IuJ2OztoEEZgQwaZ6M5+U3G+dcWuy9lWBAbT1qfF8es22yu5BKhgMrGQ05dhucrQN9DUVztRhxIL6yRGVtSCQQJGuoYf6W/KYLs0ekfsLQ1opPZ7VWGfJmOuTKcphixuCBA1ym2ZOw66Grtrittra3FJKv5SFYk78gJ5HlWri1yibQv4xj58CnTmep6TtWT4kxLFOQ5ddOY5084tYIdTYtuC+aQ0KpO+zGV+ApPxbht1/MEtHr4mU/QZfeuWeOTdnfgzQhyJ7WKIP3RIA0n8J9ue9TY3it22IKFWP4pkR6etR4vh7oBmLcoyhVG42IG3xrvGYRbnmEn9IlvkSTVm0lydWO3K62Fb40Hd9feT9KhxWOyW2eGbL1Ebn11ip7+GKc46Dr7Rv9Kq3VuBQWUqsajedNidhM7D51SrR6UMsbXXy4H/8nHH7V1WFwqlwsYJ0BHIAnmNdCefy+iW2t87ifBhX5+s2b1u4Ww4Vg0k2ycsdcpOka7U6s9pOIAQtlUHVroA+mtbxao8HNhyvI203ufY8Zxi3bXTflIMfWPpWc4z/ACipaXVkt+pMn4D/AINfPMRZxNz+mxQTqtpf/wCic36qq4fsxanMzOx6k6n3Op+tVeRI2w/46c/raj938/MvYzto2MvqqhyNfE25gGIHJdd9PbnV1LLDdoJ5biuOG4FUbKluCRoQCSw057yOlNRwi4xHhy76nT6b1m23uz1cePFgjpi/fxI8DxS5bIDarMHX6jpUPE8TmuxMZj6H0HPp+ur62Vs5pIe7pEbDTeOtUMNg89yTqZ/j41DObLOMn+Es2LC2Rm7y7aYaggETHTUg1seC8YxFwK+R2tayzBVLbjwjc6wdY96jscINxlVxAOrew2A6awfhTq3cCrB2GhHtz+I1+PvXQrZ5Wdx4Rbw2MW4PCfcbEe4OoqakWIuJMjRhsR+o/v3q3wjH58ykyywdeh9eeoOvtVmmuTlTTGVFFFQSc3LYYFWAIIIIOoIO4I5iqq8HsAQLNsQAPIuwIIG2wIB+Aq5RU2xRjeIY3Ib6jB2yLbKwHclpghQwI0ZipOUCNNJmRXh4h4riNgrYUC8EJt6OxuWhaGo/GQJ9VSNq0nFGvDJ3IWJObNy00+E7xrtFKblziAUaWZK84nNn0ETBJQ5hrEpHPTeLTXT3Mmijisewus5wguuhW25yNORbl4goD4ZyqriPzATtXJ4hdCZ2wtqT3TsotMTnuLdW7H5m0Kzppc5khWbYq9jVBYBGjvCQByCfdgCZJLcp9Kl4BiMU5m+AEyiPDDZp1nxabHlBGU6ail7Xt7ity+vCbIMi1bmQZyLuJAO24BPzPWp7GHVFCooVRsFAA1MnQepqSisLZrQo7RDwodtTr0kUownGiBFwBl6nQ1b44bs+I+GZEDSluH+zscuRmubauco/xN+D21PQGoimmyzapWe48qENyy3h0lW8vrIO3vSqxbOIaFTulgy3ImV8o57iDoNedPOJcJCJr4tmAE5AZ5CdT6sT6RU/BrcsQfX9QrmbXeUdMXJQtMWp2PEyHJPVhJ+fT029KRcUwfiNsMCtvdh12PwEET719CxTFQy6rmkKwExM6xM6UgfsxF0TDW1y6fmjkZJyj01mtNLbpCOdpbizgfZtlHeOoJceGY8vLfmd6mxfCXCMDaU6HkNNa1QBacxAHQaD95qrxB4ssEXYDU+4+J+NaRx0yH2mVCy32cM/0K/JajxfDSjR3YBjQeEU7ayxaSzSOhiPgK8v4bMwZiSYialYV1D7XN8CSxwO/d08CxqNdQeRBjf/AJB3NStg3AbOVW5bBJABIIOgZf0T05HToTzxPHPbvBUYgBQYHMktvz2FT8VxPe4SyWIF0gNMbSDp7HaPSeUik5RVoKeRtMV4Ls5mXNJZmOs6DVsvmGx95pjg8IMPc8SZI1k6jXmW2+cVNwLHKbaAkBlcB1nbzt8QQAQef0pq+Plmyjkok+mb99IJmWSbfLF9viw+0EyAi+GSRrAMmfcmjjGNVlBtXFLE5SoMk6mIA36fH0owrDucoA1yjbmWH11q7jseA1vScrE/HI301rXfajHYUYThjFZcwMrt6+GPgup99OVaDhmFCFwBEZAfUhZM+vipBjOMi2iqdWNsAgfpEkj00/ZTvgF5rltrjQO8ckAcgAF+PlqjdvcvVKxnRRRUlQooooCvxDCd7bKBssxrvsQf2Uiu9kbjZZxVzwksDBJDG2FzLLaGZbn5jEak6Q0pw/amwyhiSkgkBhqRmZRGWQc2RisHxASNK0i5L6SskupXXs1ckTibhGkgZhoLquVBzyFygp+aCZY7Uz4ZgmtKwZy8uzAmdAxnLqSSBVO/2sw6rKvn20X1ttc3aFHgRm1PLrUlztLYVipfUZp8JgZcsyY551A6zpR63yiFpQ0qHE4tbYGY6nYDUt7Aamq1zjdpWUFvOFK6HXOYX119qhu8dw6XHzkI6EqSRuAiPuJ8P3g3iTMVVRfgWtEr4d7wi54E/ID4j/iYeX2U/wCrlS3Fdl4juYA6bAVfHaXDFC4uqVBiRJ1kDQASfMNutc3e1OGXzXlAmJ1iZI0MQdQRI/K35TE1LwIteJzhuBDLFxs3oNP+av4fBInlUD+OtQWOOWXYKj5mJIgBt135aRsSdjpvVhrrHRV+LaD95rFwp20XUrVWRteGeJgjrsZjn1+VQ3laRO9eYrAsdZDddIqC1iWXTcbQf2dKr3ml/iL6LWxOjVBxWBaYkgbb/wCIVzieN20HlJaPLt9entNJOL3rmIstAUaqwnaSxU69RIP8abRyxckkVeOVNmjS6rSVIYDoZpW2OLXYnw+KIPQb/P8AVSzBK9lLgd18Znw68lGlXeF8Ous/eZYWIE6e0fvrDNNtqMTXHBJNyI8ViAXIZVMSASJM6e2np9alwXBrl7ViFtg+EjmOqryGnOprXAHuOxbwLJ33+A/fWhw1gIoUbARrWcISnvMtKaj9Ihx3ZkiHtnM6jSTBI/KSPoeR16gwWLrgFlMjUFXEEEDUGNiNv21qqpYrAy2dQDMB1OzDafRhyPMaHkRvo8HRjr8TG2eMuVChANjv0IP7K9xPELjlFtrDSwgeI6jX/wCa01v7IGZQLQKEAysCTGgYjKW1GgMiRVj7fh7cQ1sS/djLE5iQMunOSJ6c6acr5ZOvGuEKOD9kAsNeMn8s/rPP2GlaZUAEAQByFVv50s/3tvbN512mJ32nSeteXuK2libiyXCAAyczEACBrPiHtvVowrhFJT1cluiiipICiiigPCJpRj+H4fD2S4w6MLS6KqjYGQB0AJmPeKcUgxlzHd44Rbfd65DoD5TBnN+YDlzPSrw55KyFeNxlvxJbwaZc2Uh00JQIqGAJACtzAlY9Yt8QxVi2bgODmBmIyDXPvyOhyxM6tA03qS9e4hBKpanxQNI/sisjP/6gmeQrtb2PGuS2TroSANFfKfNIkhJ33O0Vr7e5T5wU8XxdWePskhCwl0kxbJyZdPzCYOwjrpw3aKw5L/ZS5m6ZAVictolpjYlUVYPVdwQS1vvjMlooqZyp7yYABL240zmSEznQkSPhVPDLjrYIW1ZEi40AKAG7tMi6MNM8jMZOnSDRVX8h38RWxmNsojWXwhW2jFyEELKJnExowOSPXQRrU2JxNgpbY4S26Xla42isA0ompAI2v3CTOgFzQ61NiLeNBuKFt3VbvIzgQYtoLYy5xClsxO/OYmakBxqnKqWsi3ABAAlI1Pn0J6RoZ3FNvjHzgvYfh9m6gfuQhuAOQRlYFsrGY2aQJ6kUypPw69izcXvURUyHNETnk6CHPhiIMGQTOU6U0v3CqsQCxAJCjmQNB8dqxlzRoiSob+EV99+v8b1mrfarEQh7gtm7zRVcFittXUCR4RmLWyTOq7QdLuA7Qu9u4zW2PdoXEKVzw9wQuYnkgPx+AmWJ1uQproF/s4XfVgFA5bnU8uVHFeBqtghDHlGuu7D6617b7SuzZVw9yZUCfCNbTXJ1WQPDlEjcxprUVntSzFf+nuhXClZUzr3hg6aMRbBCmN9SKouzpdC7zN9RjgeBpb1Pjf8AM37BypjSXA9ojcBPcXBFnvQNydWGUaebQaGN9tDFZ+1zBc32a6RkDnLqfNBAEamDPXlFWWJrZIq8l7tmjorPv2mdQ5OHc5N4n+8uKI0MiLcz+kmmsji72scTGFumGK8xoHKz5TzEx01nlU93IjUjR0UgXtSSQBh7sF1XXSAY1IjQeIH21nlTXheLa7Zt3GXIzqCV18JI1GoB022FQ4tckqSYm4zhsJbYi6H+9zXCAzZZC5XIGaAWVyCBuMx6mllq/gGZptuPEsGWhxcFhtdfCAzW5B6A9RWtx4hHfuxcZUaFjVtPKNOcRSFOJXzocEAS0SBp4SoU6rylmEwIWAZIrWDtfyZyW/8ABXwlnA3fCqXMvdOc5LDwIyzGuYnxAyB9dKm4TYwt6993bbw/fFixHia8SRE6+OwH6SB6io7HFcUFRvssEKSwCxmJW+WjQFZa3aJG/iA1kVpcCoyKcgQlRKgbc42BgEncD2pNtf2Iq/6LFFFFYGoUUUUAUUUUAUUUUAUUUUAUUUUAUUUUAo4tdxSsTZCFMi+YgeLvFzDU80mNgCOc6LreOx5YDIkG4FnLoAofMTrohhIO5JMCIpnxrgf2grL5QFZSIJnM1s9Rr93HxNU7fZe4Af8AqrhJA11GoFkEmH8Ui0wPP7wwQda2i41vXsZtOzxWx7J/ZqYmVymfFakCSREd7HplmDVfG4viFtGIRGGwgZ2nMmsA6iDc3/Ku0zVo9nbo7lEvlLdqwLek+JgpUEqCBGoO8yoiN64u9mLmT+nuPcWcpLMv/wBObYAOY5fExfNB1PPepTj5exFPzJuKYnFqZtICmVI0lpZgG0ncAzrpAMmubd3HT4xZAldtj900gEtOt3Kuo0G08usXwS81q2FxDC5btuCZYZ3ZCJJnwgMZ2MctqrW+y94t95iGKr3ZA8TSVurcMgtoBlyg6mDJPKi010Jd31O7TY/QkWzOSRpA1u5tjOo7onU84q4WxQt2dELlx3uwCqT4gNdYEwfaq1ns1dUKv2loU2zswJCKoK/0mWDB5bNrmia4s9lLiKqrinGVQugI2tWkB8+p+7J1nzmIPiqG4vw9hudYIY5rlnvsgRSS+QjX7t9CJOgdliOhJ2E6GlXDODvafM157i5SuVp/vGYHVjsDl9QBTWqTdvYtFFDjFm+yAYd1RpkluYytA2P4sk+k0sfh+OMkX0DQ4H5dblopK5PyLcG5IzbncaKiilQcbM/ZwWO0z3rey5ioH94hbKCm+TOATO66btV7gWEvW0ZbzhznYoQSfATIBkTImOfw2DKijlaoKNBRRRVCwUUUUAUUUUAUUUUAUUUUAUUUUAUUUUAUUUUAUUUUAUUUUAUUUUAUUUUAUUUUAUUUUB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AutoShape 16" descr="data:image/jpeg;base64,/9j/4AAQSkZJRgABAQAAAQABAAD/2wCEAAkGBhQQEBUUExMUFBUWExsXGBgVFBwYFhcUFBccFxgaFxYYHiYfFxojGhQVHy8gIycpLiwsFR4xNTAqNSYrLCoBCQoKDgwOGg8PGiwkHyUsLCksLCwuLCwsLCwsLCwsLCksLSwqLCwsLCwsKSksLCwsLCwsLCwsLCkpLCwsLywsLP/AABEIAL0BCgMBIgACEQEDEQH/xAAcAAABBQEBAQAAAAAAAAAAAAAAAwQFBgcCAQj/xABUEAACAQIDAwYFDA4JBAMBAAABAhEAAwQSIQUxQQYHEyJRYRQycYGRFiNCUlV0kqGisePwFRczNDVUYnJzsrPB0dMkJUNTgpOUw9Jjg6PhJjbxRP/EABkBAAMBAQEAAAAAAAAAAAAAAAABAgMEBf/EAC8RAAIBAgQEAwgDAQAAAAAAAAABAgMRBBIhMRMyUZEiQaEzUmFxgbHB0ULw8RT/2gAMAwEAAhEDEQA/ANxooqj7a2dtA4pxZe50DOsEXNyYlFtXSsmR0JtG6I/vzFXGOZ72E3YvFFUBX2nYsuttHc5me3mCMQWuYo5CSZKELhfILu9RqsxGLFg+O1wY874H9G8IJWMrKGXosuhPaDVOnbzQsxZ6KqT47H/Y8MLbeE52HipuAbK2XgpYKIiRPZ16423hsa2LsPbFwW1S10gS4VXP0wzjJmysMujZgeoWK9YClw/iguXCiqL4btRrSZrbZmS6HUIiFX6IZeuH1AuZwCMhII1aOsldfaQum4EuStvo4GUqEa5bhkBY9JcyK5Obd1gOEvhfFBmL/RVKv3tpsTIZVzqeolsEKl7DZsoLNOa2+KJBLfcwAfbM8Z9kntm10dwA23k5hObpWKlXzFpgKILbjujWhUvigzGg0VUtr2MYuJxF2znZFs2RbTMYJLsL7ImfJmW3r1kMnLHEFu2J2pIIEgBdOjQBsqYcmRmJXM1zEgjNp0YiN5Sp380GYutFUiziNqJChDcINzW4ECsekvxnZSMoCjC5YGudgd3VS2le2jdsuipdyvhLsE27a3DdZLoCsUuetsD0GVhvk6cVfC+KDMXyiqpsnZN8X7bXGvqBexTEZyUZDefoVYZ4ysl7N4pPrSarBDWuokrDTCiubdwMJBBHaDI00NdVIwooooAKKKKACiiigAooooAKKKKACiiigAooooAKKKKACiiigAorxmjfXHTr20AKUVE8ocSow7HPlgrrmyx1hx4VXsDtK5mWLzkEgeNmBHcWmgC70VXdu4B8WbVrp7+HGcvnw17I7ZFICsSu7WSsRu10qS2KhRGQ3HuFLjDNcaXI36mBumKAJCiiigApJsQAeNK1G7RxXRKWjMxOVFG93bxVHZ3ngATwoGk27IeeFDvo8KHfVe5O37mTEdIWuumKddO4JooJhVEkgdlSPhp/ub3wR/yqspVSHDk4kh4UO+q8nKHE3LtxHwRXD9L0S3xiEJYZzbLdF4y9bhUmcXrHRXdY1yiNfPw4+Q1XPVM/T+CeA4377+79EPB8pxHS58+bxcvGKWxBZNg7IXDIwUyHfMfLAXXvhQPNUnSeH8Xzn56UobvqwCiiikAUUUUAFFFIXsTlIUKWYiYEaDtJJAH7/MaAF6btj0BImSN+UFo8uUGPPTa7jC8rK2hMHNcGcDSYC6KYOhniDpTq1dtqoClAo0EEQKdhHdm+riVII3acD2HsPdSlM7qWnOYleyQ8TxAaD1uMAzxpFjbXW1cRW3xn6jCSIK7hJBGYCQRx3F2AkqKb2cVLZWXK0SNZVgN5U90jeBvpxUjCiiigAooooAKKKKAEr43VWDj8QmIsqzWibrnNYVZa1agnObgbWIEkgAkwKs987qqeLsXcTcsk4bobtu8Ga9mUr0aEyEYHM+YQMpAidaqJ1YdRbea1reduj/umpNXNo2gSGYCNDII3b+Go8lR9/A4IsGORW3yhKE795SCdx305vo5Zo6eM0ALcQLBmSOIG7v1rq1adycxvJBkeuKZneBA3CAde2nZHIRvKAm8ijDY3wW4jTnFoXOqQVKZXECSVPbp31I8mcI9qyguXziXLMzXSgTOWn2C6CAAPNS6YMgg9LdMGYLCDHbpqP40ricYtlDcbRbas7dyojMfiBpO3kBI0V8vXeXGOdmfwvELmYtAvuFGYzAEwAJjzVz6ssd+O4n/UXP411rBtq9yc59RzUVj8FavQLiBspJE8CdDEd1fOXq0x347if9Q/8a8PLLG/jmJ/z3/jVf8AFLqNVHF3RvmztgrYW+AEJu3SwnNASQVVtZMEE6dtdjZeg6tjxpPjnThBLb9T8VYB6s8d+OYj/OevRy0x345if856f/LPqOpVdSWaW59BWMGVZTFnqneM8wdCRJiYEVJ9JXzS3LfHj/8AsxH+a1PcDiy6FyZO+eMxM+Wa56tJwtdiTufSOGMr5z89K1knNJzivduHC4u4zs/WtXHMktGtsk+SV847BWjbZ2j0CZ8rOS6oqqQCWdgoAkgbzWc6bhLKy4JzaSJWiojZ+LuXAS9q5Zg6B2Uz3jIx+OncHtPprMcouLsx07wCewT6KTwmKW6gdDKsJB7RUZjUl7YLEKS0kEgkwIWR2jMf8NJYTDdHdyqYHRyyhiVQyIjgJ13ROXuoJJ6m120wfOkGQFYExoCSCDB9s2kazwjVTDsYM8D+4fxpWgCHxiA69AvSzva21xdYBIZF4gDfB01ppgsOL9kNZGDYZ/YqSvVBBB9qwJg6aa1BcteU9zE3xsvAH159L90bsPa9lqPZQdeyQB1mEWnYvJbD4TD27Nu2uVFiSBmY7yzHiSZJ8tbtZYpvd/YjdiLbLYnKLeEIGUlShkNlAmOHsgO6KEwah8t21YaFgLaQlgvAkHxV8YfxqVOz7cAdGkDd1BpPmqgcr+St7A3TtHZvVca37A1S4g1JCDf3qPKsEaqHidril4VexfLal2U5SiJMTEkkRuG5QCd+vo1d1C8n+URxmGt3hh7qZ1nK0CPIWILKd4YCCCKk7OLDHKQVaJytEkdoIJB3jcdJExNZtNOzLTuL0UUVIwooooAKKKKAOXQHfXHgq9h9J/jStFACXgq9h9J/jR4KvYfSf40rRQAl4KvYfSf41SOeDaQw2y7gGjX2WyNdcrdZ+PtEYecVeMPfDqGG4iRNY/zv4k4vaeEwS6hBnaO26ePkS38urp81wKBtbC9FYsWygDdH0xfNqReYjKRHAoNZ4moefrNabyw2OH2jYtHRLmHt2p4Am8wGu6RMx3Vm9+w1t2RgQysVI00ZTB+MV6eEnmi0zOe4lm+s0fXjXv1315P1muwzD68aPruNE/WTR9dxpDAj6xS9jGuilViDPAcfPSEd3xUR9dKiUIy3QXPbNwowZSVZSCCDBBBkEHgQYNfRGF2omJ2bhb2Kdk6TonL25UC7rDFh4iyJnSCRrXztP1kVfeTPO3dwli3h2sJcS31cwYh+jndEQSBIG7hPbXPiKTmll3RrSnkkmzUdiYxgcSEvG7ZTL0Vy4xcBisuucauoMdu+nq7ZMHr2JnTV44zJjThT7Z1xb9pLtp1a26hlIGhU67uHk4U58GPth6P/AHXmN9UbVZ8SWZaf5+SKO0kYRda1lZZgZpJB10I3aeWnmBt2wnrYGU68dY03nU7uNOfBT2j0f+6Qx11bFtrl26ltFEszaADyk1O+xkOsPx8v7hWfcuOcN2u+AbN9dxTnIzrqLXaAd2cCZbcka66Cv7d5wcTtO74FstXysTnu6qzLuJn+xt/lHrHu3G+cguQFrZdrSHvuPXLsefKg9igPDjvPCOlQVJZp7+S/ZF82iFeQnIlNmWMs571zrXrvFm7ATrlEmJ3ySdTVmoornlJyd2WlYKbbQ8SODMqn81mAPpBI89OaTv2Q6lTx4jeDvBHeDB81JDK/ew5uXGJs4hSSPEugJAAAgTp4g3Dh3iVsKpS23rd1MpFwG44YzMZRBJEjMD+cd9dfYe2Cc9liSZLW2bKSTJIUNKE7yN2u80rhdmqHBFs21MeMxLOVJZQdSFAJntO7QCDo5K39/ZNiXooorIoKKKKACkcTdgEa6g0tTTH3CqswUuQpIUb2IEgDvO6gaV9CkWNpFTC3XUj2OdgR5Ubd6KueH2gAApzEhZJO74R0/wDw9hqEtXGu3zYxNmw3rPSgpLBZbLlbON51giJg08s4gCF6AAqukMhVe5Tw4dlVlKqQcHZiN3l/hVxLYcm50isFb1s5QSM2rbog0/HKawfZiqzc5J2mxJv9AVYnN1L0EZVAGgcLu+anowA19au/6kdk69bTj6KMpncltj7TQW7duZbLGkwSBJgka1BYrkDaGObaBu3XuO3itlyKuUIAAFnQKOPbUvgMAiNn1ESBmu5gRukakRUjih60frxoV0MicTs1LkFlkgggyQeqZG7vFYzzq7H6DHlwAFvrn3ezHVf4wG/x1fOb/lVdv4a82JYN0AnOF6xQZycwGjEC3wAmkeXezl2pgUu4Qi8yOGTIRJVuq66xB8VoMHqV04eeWepMtUYv9d1e+n0U6XZl0/2b/FS9vk9fbdbPnNek69NfyM8rI6PLXn131M+pa6PGKJ+cY+eKtHILkF0uLtO5V7SA3dIKtkjLruIzFfLBrN4qn5MeVjzkVzSi6i3sYGAYStlZDFTuNxt6z7UQe0jdWh4bklg7QhcJYA77Kk+csCT5zXHKAEOpDuDl3q7Lx/JInz0xTaN9d19z3OFcfGs/HXmzrym9TRJINs83GCxKn1kWW4PZAQg/mjqt5xWO8rOSN3Z17Jc6yNJt3BIDgb9PYsJEr3jeNa2/BbavswVhYaeORlPoDGfipxygwaXsK4dA7IOkUARLIJ0k6ZhmXf7KrpYicXbcTimUzmaxuLs+sXcPf8GuDpLVw22CIxEnrEeI4104/nGtWu3woLMQoAkkmAB2kndWHY3nyui2qYXD27QVAoa6xdoAgEKMqjzzUNZ2ZtbbjAubr2yfGuno8OO9VACn/CpNazw8pvPO0TPiJaLU0rlTz04XDSmH/pV3dKmLIPfc9l/hnyiqRgdi7S5R3BdvubeGBkMRFoD/AKNqeueGYnytwq48leZvDYaHxJ8JuDWGEWVPcns/8WncK0JTAgaAfNUOrTpaUlr1YWcuYj+TPJXD7Os9Hh0idWY6u5HF24+TcOAFTE0jnoz1yNtu7NFZC1FJZ66D0h3O6K5DUM4Ak8KBnrNGp0pG5fBiJOo1CkjQzvA13V6qeyfzDgv/AL76Y7S2zbVYBzGRIUkEKWAYgjsBnfQBIpeB0nXsOh9B1ruoXZu17TrlYxr1cxYlh7aTqOsHA10y8N1Slm5rEzxB7R394+vGgBaiiigAppjiYMEKSuhIkA8DEifJNO6IoArGyNlXLDEtiBcVpLA2VDO59kz5iTHZ2aaClk2dHGzMb+hEyTJ47ogR3TVgy0ZarMy6k3UeaW/yS+xXE2ewmDYGkSLOpGsgifJ8e6um2exIM2NIg9Drp5xAAgDU7qsMUm9GZmdiHwuAVfHWy0eLlt5Y3zoSeLH0mnt5/W/P87V1duRUTtXaQS2zE6ASeMCRJ04Df5qL3EZ/yBsMlnaFtlKnozowgwRfjQ9tHM+NLw/6dv4nuirlbRXVysTctle4yDGv+Kqvzb7JuYS9et3Rr0Sww8VouNuPdmGhqhk59gU9qKzznTwxt3sOqsyhrbkgEgGGG8DfWwFayzniEYjC/o7n6y1lV0gy47ma3cMMs7zJHz19Ec1eEA2bYePGtKo8iTPyiw/wisAdMwjxZeJOgEmJPcJnzV9PcnOhXC2bdh0dEtKqlGDSqqADp2xPnrKg20yqhC8q8SLZtkrcIgyyoXA1HjZZI9FQ+Gx9u74jq8bwpkjyrvHnFXprGbeKjsbyTsX56S0jHgSvWHkYaitjMhtluOlXUVZHtDo3YnRVY+gTUHa5EZGGTEYhF7OkDafks4LL5iKkNoYhUUWEOixnkzAWIUk72MAnu3+MKqO4EbsDkBgcKFKYdGcAde564092eQuvYBVnz0x2VdzZu6P31G7M24MVe0v27aZiEtDKbt0KYLNmkqpgwqiY1mm3KerZVOg5JtbIsGcUZxTS7tO2pIJMgkeIx3aHcPrpQdqWtOsdRPiNukjs7QanKzOyPNo7WFlXYqxCWi87lOWerO+dOzdXmwdtJjMNavpoLiBokEq3slJHFTIPkqA5fIMVs+/btXGS4qG4pAdfuYLMp09kgcR3g9lNOZtSNkWJ9vcI/NZiw+ek0OysXqaJryigk6DVzdfdpOsx2wCR8YFFcu0QewyfJBB9Ez5qATPF2gSPuN0eZddeHWpliMMl0dbDMGJKz1QVB0LZgd0HdrxFebUtpn8VJ0JzW7jGd+9dI3aUvse2kMQEzdq22TqnUePv3bxWlrK5QbH2PaS1bORS3RrLESd06TuEk6d9P74gA9jD4zB+ImucD9yT8xfmFdXtSB2mfMpn54HnrMYrRRRQAUUUUAFcs4G8iuqj9oYtLQL3HVFHFjHo7T3CgaTbsh70g7R6aSdx2imKbRtFEfOAtxQy5tJUgHju3jSvRtC1/eJvjxhv7PLqKdmJqzsznFAndrUMSzOVAJgA6Sd/bpoalsTibIVnLrA3lW104aHXeKjdnXlu34BIlJleMR42nYYqJSs0i4x0bsQbg4Q5lHrG9lH9l2so/u+0ex3jTQTeEvKxDDiN4OhBg+fcNaXx2FhzAgADd5BVevWGwZLqCbG9lG+z2so/u+0ex3jSQNEzMsZu1l/O6038L+Zc+dateI5WWEMG6hPYpzH0LJqmctbF7aF2ybNi/CKwzNZZQcxXcTHZxjfU1Vmi0i4uzuUbE+Ifzj++ts5LXV8AwsgGLCbxu6vDsrPcJzYYl/HC2x+U4n0JJq7bO5JMlpLdzE3iEUKFtkW1AGgEgZjpxms6MHDcc5JlgbbZtCelKj8tgV+XMeYikV5yF3KFvH/oh2PoUOPjppZ5MYdTPQqx9tcm43pcmlWtXlzFke3ZR0yG1b6TpVZSzdVWGTLlK6iJYa6V0LxGdz3EcqsZeEW8ObQPF3Fs+mWYeZQaZpgcS3jXbVsdltC5+E5Anvy1ObdVMImZmYgIWMWzuUTAiZbQ6DXd21HbK2umJEoLg0mLltkMTG5h2j5qm4Fg2MR1weIHo1/jUVh9j3uhsYY21AsXlfpg6wUtsWGVfGDsCAZEb9aVVDwkeTSlVVvbN8I/xoTsbU60qasvn9df2O76XC5gXYzEyMRlEEjcsadw8tCWrh0IugE7/CJIGondroZjuFeWLLdrfCP8akbVn6yaeYwIbHOES4mfEOwHFjlJfRRGmZesJI0EGSINQXNpyYuYO5iWa8blt3C2gQR1LecgiewXMugiQYOlXvoh2V6FAqW7hfSx7RRRSJCigGigAt3CmmpXhG8d0cR8dKeEqfZDzmPiNcAV2ooKTE8NchFUdYhQNN0gR426lrVuNTqT9YHdXYr2goKKKKACiiigAqK21hhctXBlDN0bhJAkMyEaE7p0FStJvYBoRUZOLuiBwNp0w1i2VcMtlVJUI2VlUSDm8kaVwzOCIF8CdIt2zGnZwEDj3VP+CDv9NHgg7/TVZhTeaTk/MisJdOitac9Y9ZlQecwfjA7KfIoG4ATvgRJpfwQd/po8FHf6aTENjh8xJ7/3CknwNSS2wBAoK0hWIKxsRLYi3bRPzFC/MK6OAqaNuvDapgQ1vAaid1JY/GLZaPB7ziJzW7QZfTI1EVONbqB5SYjP0eFUw2IaGjethdbp846o/ONNbm1CKlOzX+eb+iHWz2t37S3VSFcSMygGOBgTv3+QikbuFxX9nft214L0YYDjvOte7QhWABygWwFAvi2NCR4u/cd/dFN3u8cx62v32BxIgacO7z08tzKTV3bY92gLluw74i7bZUUsXy5cqqQxOnZlmvLHKLC4+6Rh79u/0dli2Rs2UsyZZ7Jyn0VJ4Zke3kJV+rDAsLmjTIY+yG8d8UYbZlqyG6K1btyNciKsxunKBO81ICS4KlVwlPujoyUEjdbMUoBSmSvclIVhOKIpTJXuSgdhC40CdfMJ+Iamq5trbr4dekDoqESHuI9zDnvF2z1rPkcEdhq1ZKhtp8l+kJexfu4S6dS1ogo57bllwUc/lQG76uDV9RNFe5O8pukgi50wa9btdKqFLd3EXbjXLosq2pS3ZQKD3Hy1dwtVfYnIm8mKXE4vGPi3tqwsr0YtW7ecQzBFJGYrInTfx0iNTbWJa3bm5cDWxaF8shAS4cYit0kBZHRB5AMZddxBrWUVJ+ES03L6ErsCqRd5W4m3bNxrYQm3bJLo5RSbN64erIIzNatrBOnSgHWAVrvKq+5ZBbiAG6oacpbC5TO6CL9/y9F3NUcKRWZFyoqn3OVeICsRaViMQbIhHC5rgIsHMWkjpMivIUjpNwABMxsTa1y9dvo4A6N4UqjAFSzgdZjq0IpIgRMjMrKxlwaVx3JiiiioGFFFY/tRcdtHbuIwtrG3cNbsqD1HYBUC29yIy5mLXN5PzAVpTp5762tqTJ2NgorN/tXY33bxfy/51B5r8b7t4v5f86r4cPf9GK76GkUVm45r8b7t4v5f86j7V2N928X8v+dRw4e/6MLvoaRRXzny1vbQ2ZijYbaGJuDIrqwvXFlWJGq5zBlWG81D4LlPj711La43E5rjqiziLgGZ2CiTm3SRW6wbaupaEOrZ2sfUlFZsnNdjoE7axUxrHSRPd69Xv2rsb7t4v5f86sOHD3/Rl3fQ0iisuxPIHEWmCvt7EoSJGbONN283o4UrZ5uMU4lNu4lh+SXPzX6OHD3/AEYXfQ0p1kRTU4HrZoXNEZo60dk747qxvl9yf2hsuwl4bUxN5GuBCOkuIwJBYEeuMCOqezhv4UX1ZY78dxX+ouf8q2hhM6vGRLq5dLH06+Azbwh8on5xXP2MHtU+COPmrJ+RPJPaG0cKMQ21cTaVmYKoe45IRipJPSLHWB013VP/AGrsb7t4v5f86spUoxdnP0Y1JvWxfEwOXdlHkEfNXQwx4kVQftXY33bxfy/51H2rsb7t4v5f86lkh7/ox3fQ0eis0xHNhjwhKbZxJaOqGNxVJ4AsLpgd8GshPLHHfjuK/wBRc/5VpTwyqcsvuTKpl3R9U17XzvyF+yG1MSbI2jibQW2XZjeuMYBCgBc4kksOI3GtA+1djfdvF/L/AJ1TOhGDtKXoxqbeqRpFFZv9q7G+7eL+X/Oo+1djfdvF/L/nVPDh7/ox3fQ0iisoxfIy/auBH29i1LEAaXCJchVki91ZYhQTAJIEyQKpHLPEbQ2bizh22hibnVV1YX7iyrTErnMGVIiTuq4YdTdoy9GJztuj6Oor5c2fyl2hfvW7SY3E5rlxUWcRcjM7BRPW3Sa1oc1+NjXbeKB4/dInz3qdTDqnzS+4o1M2yNGu2g6lWAKsCCDuIOhBr23bCgACABAA3ADQCs5PNfjfdvF/L/nUfauxvu3i/l/zqzyQ9/0ZV30NBvYNHZGZQxQkqT7EkRI74pes3+1djfdvF/L/AJ1Vjl3sbaOyLVvELtTEXlNzL1ndSHyll6pdldTkMg+gzVRpRk8qn9xOTWtjb6KSwl0tbRjvKgnykTStcxoFZjyW/wDtG0f0A/2K02sx5L//AGfaP6Af7Fb0tpfL8oiW6NFxm07dn7o4XjrwAkknsAAJJ4AE7gar/KTaOcvZKkAHRlfXUA6qQAd/th5RTvb3J3wthmcqIKyN4VvGyjdO4ydxVTDZVhltXYN0PNlbbIFUKpYqwCqFAzdYNu4xWeis1uUP9mbcUWsoS6xt25MhSzZVn2J1JjcBxrzktt04pSxGkAgjxTMzB7NxHc0bwQGHJwXFvQ9m4mm85So/xAkfv7qtCIBMACTJgbz2ntpXVmBg3Pr+E0962/2l2qbyY+/sL76s/tVq48+h/rNPetv9pdqncmPv7C++rP7Va9ql7FfI5Jcx9OcodsthbQdLFzEOXCrbtEBjIJJliBACk0psnapvozPaeyVaCtyM3ihgdDHsvipnyp2ymDS3fuhyiXut0aF2Ga3cQdVdYlh6aS5MbatY9bt62tzJ0uUdJbZCSttJOVt413+WvDZ2DPlZi1DoxMAp4xBC6MfZRlHpqNwCI1xDCtJ3wDPkPGr06g7xNRd7kvhmbN0Sg8SvVn87IRm880AVDn0/Bdv3zb/UuVglb3z5/gxPfSfqXKwSvYwfszlq8x9Hczv4HsfnXf2z045Qco8TYvEWxZKKyghrbFtQCeuLgHH2vpptzPH+p7H5139s9Ico+QF7FY031xZt2y1sm1lJHrYAMHOBrl7K86biqssyvqzazcVlZGc8b48PY8CbFKAjlvB2YDNmXLnyb9Ad/fVp5U7Xu2uhW3eSyXR2LOoM5AmgzEAeOT5qktsbON6IMaEVBcvuR17aFuytm+bJtlpMkZgygexPaKwNC0bMxJu2LTne9tGMdrKCfnr5Iu+MfKa+t8BYNu1bQnMVRVJ7SoAn4q+SLvjHymvSwP8AL6fkwreRpnMH9/X/AHt/uJWx8oFnDP5v1hWN8wn39f8Ae3+4lbPtew1yw6oVDEaZgSJBB1AIPCsMZ7UqlylOt37i+Ldur/3Cw9DyPiqR2dtbEFwpugg+2trPmKwPiqKv4fEWvHw5Ye2ssH+Q2Vh5ga52bty0t0Z3CEcHBR/MjgMx7gDXIalnxvJlb11XaIlSdInIyPu7S1lATxEjgtY7z5fhUe9rf61yt9RtB5KwHnx/Cg97W/1rlduEbdT6GVVeEqnJH8IYT31Z/arX0Ryxxrr0Nu2xVneeqoYnKQMsEjfmmfydxr535JfhDCe+rP7Va+pbmGRmVyoLLOUkarOhg1eO5kTR2ZVcTtLEi0jXMMyqUc3AGU9HGqj8sHdKxAqybGxvTWEftB379CRrGnCnTAEQdQaybnZwe0UuWLezBcSyLRzLZYKMxYxvM7uyvPNzWy47RWb8/f4Mt++l/ZXagthbDxFzDYZsUb3T2yxYPcaSTcJGcAw4gLE6R56l+e4n7E2Z1PTp+xuVvh/axInys0jZ/wBxt/o1/VFOKbbP+42/0a/qinFYvcs5msy5Mn/5PtH9CP8AYrSs1Zjydb/5NtH9D/IraltL5flES3Rfr20Lq/2QidCbqiRMbjx3emvLG1HYSbYXTjdWZiQCOBNNb2EuXI6ToGiYlCd/eTpMCuV2YyrAXD7/AO7MabuOsa/FUaFajw7Tf+6X/OSdK7tY+4xHrWkwSLimJ8np+olhd2axMhcPqNSbRmYk8fbT6R2UrYw1y2CE6BR2C2Rw4waWgamO8+R/rNPetv8AXu1TuTP37hvfNn9qtW7nuM7SX3qn69yqjyb+/cN75tftVr2aXsV8jklzH1Hi79wRkQN2y2WKanaraQts/wDfXTUjs7INOy9R2J2dJlBaUZQDmtg7iTp8XorxVbzOtirbWf8Au7cTEm+o4x2b9d1dfZK4WYJbVwBIIvLrqQOGm6aafYxoj1kHgRZEazmGUmPa/HT/AA9lUGiqDABKqBJH7pJ9NN2DUo/Pg39WJO/wm3+pcrB63Xnub+rV99J+pcrCq9XB+zOarzH0VzQN/U9j867+2erLi9oMrQoRgBLTcCld0b+2RVV5pH/qix+dd/bPVmxeED7gmYkSWTNIHA7uIX0V5tW3Elfqzojyo8+yjxolsnX+3WIAkHdx19FdW9qksARbjTMReUxpLadgg0zGzX1M2NQRHQiOsIM8T39snzLWNn69cWWEaAWgNdKnwj1JYPXyLc8Y+U19Zh6+TLm8+Wu7A/y+n5Ma3kaVzDH+m3/e3+6la/c2owZhltkAmPXlBJAkAg7iTA7prHeYpoxt/wB7f7qVs7YZCSSikneSok+eKxxVuK7lU+Ub3dqMWKi3bbSQemXUSf3CT5aTbFnNIS2Ykg9Ou7WDqNOqJrxdnsCfuHGIs6ie0zrRhdnsGBcWeM5bQBMiB1uyN9c/hL1JHB4zONcgMTC3A8dm4VhfPef60Hva3+s9bjatKk5VVZ3wAJ8sVhnPWZ2mPe1v9Z66cJ7X6EVeUq/JP8IYT31Z/arX01jNoFDC9G3aGuhCPT9dDXzJyU+/8L76s/tVr6RxGALOWBtiY8a0GIgRv8taY22ZXJpbMVO1HkAJbOkn19dAN/Dd391cPtAkdZLIMdWby66xv4aA+iuPAXDEg2gCd3Qjxd2+d8afurltntumzHAGwN0z295ri8JtqHh2miWTqY/pC7wT2j4qp/PlcDbMtwQf6Su4yJFq7OtXBtnvJ1s6kkTYHHQSZ10+bz1SOepMuy7Y6s+EjxRlEm3dO6taNuJG3UifKzTMAfWrf6Nf1RTiaa4E+tW/0a/qils1c73NBLNWc8oObnFvtF8bg8WllrkTmDZgcoVhorBlOUGCPmmtAzUZquE3B3Qmk9zP/Uttz3Ts/A+ho9S23PdOz8D6GtAzUZqvjPouyJyIz/1Lbc907PwPoaPUttz3Ts/A+hrQM1GajjPouyDIjItpczuPxNw3b2MsXHaJZukmBoBokADsFNl5jMWDIxOHBGoI6SQR2dStmzUZq0WKqLT8C4cTPl5K7cAj7KWvOsnzk2pNe+pbbnunZ+B9DWgZqM1Z8Z9F2Q8iM/8AUttz3Ts/A+ho9S23PdOz8D6GtAzUZqOM+i7IMiMt21zabUxgUYjH2bgUyoOYAE6TC2wCY4mor7RWK/GMN/5P+FbPmozVaxVRKyt2Fw4szHY/N1tbBobdjaFm2hObKAzCTvIDWzE91PvUttz3Ts/A+hrQM1GapdeT1aXZDyIz/wBS23PdOz8D6Gj1Lbc907PwPoa0DNRmpcZ9F2QZEZ5f5IbbdSrbTtQwgwpUwd/WW0CPMarf2isV+MYb/wAn/CtnzUZqqOJnHa3YTpp7mSbK5odoYW50ljGWLbgESufcd4IKQRoNCOAqb9S23PdOz8D6GtAzUZqHiJS1duyGoJGf+pbbnunZ+B9DR6ltue6dn4H0NaBmozVPGfRdkGRGf+pbbnunZ+B9DUDtHmcx+JuNdvYyxcuNvZuknQQB4kAAcBWvZqM1UsROO1uyB009zGU5jMWCCMThwQZBHSAgjcQcmhqyryV24B+E7XnWT6Tak1oOajNRLEzlvbshKmlsZ/6ltue6dn4H0NHqW257p2fgfQ1oGajNU8Z9F2Q8iM/9S23PdOz8D6Go/a3NjtLG5FxW0LVxFO6G6s6EhQigtHb6a1DNRmpqvJapLsgyIUtLlUKNwAA8gEV1mpHNRmrAs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44" name="Picture 20" descr="http://image.c114.net/10042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4" y="1143000"/>
            <a:ext cx="8074025" cy="48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96042"/>
            <a:ext cx="4997373" cy="34685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 descr="http://mapl.nctu.edu.tw/sample/images/SVC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44" t="6493"/>
          <a:stretch/>
        </p:blipFill>
        <p:spPr bwMode="auto">
          <a:xfrm>
            <a:off x="199954" y="1143000"/>
            <a:ext cx="4067245" cy="3523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-457200" y="152400"/>
            <a:ext cx="7772400" cy="825500"/>
          </a:xfrm>
        </p:spPr>
        <p:txBody>
          <a:bodyPr/>
          <a:lstStyle/>
          <a:p>
            <a:r>
              <a:rPr lang="en-US" altLang="zh-CN" sz="3200" dirty="0" smtClean="0">
                <a:latin typeface="Californian FB" pitchFamily="18" charset="0"/>
              </a:rPr>
              <a:t>       SVC video</a:t>
            </a:r>
            <a:endParaRPr lang="zh-CN" altLang="en-US" sz="3200" dirty="0"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6705600" cy="913245"/>
          </a:xfrm>
        </p:spPr>
        <p:txBody>
          <a:bodyPr/>
          <a:lstStyle/>
          <a:p>
            <a:pPr algn="ctr"/>
            <a:r>
              <a:rPr lang="en-US" sz="3200" cap="none" dirty="0">
                <a:latin typeface="Californian FB" pitchFamily="18" charset="0"/>
              </a:rPr>
              <a:t>System </a:t>
            </a:r>
            <a:r>
              <a:rPr lang="en-US" sz="3200" cap="none" dirty="0" smtClean="0">
                <a:latin typeface="Californian FB" pitchFamily="18" charset="0"/>
              </a:rPr>
              <a:t>Model-1 </a:t>
            </a:r>
            <a:endParaRPr lang="en-US" sz="3200" cap="none" dirty="0">
              <a:latin typeface="Californian FB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55514" y="4900613"/>
                <a:ext cx="7772400" cy="1500187"/>
              </a:xfrm>
            </p:spPr>
            <p:txBody>
              <a:bodyPr/>
              <a:lstStyle/>
              <a:p>
                <a:pPr marL="342900" indent="-342900">
                  <a:buFont typeface="Wingdings" pitchFamily="2" charset="2"/>
                  <a:buChar char="v"/>
                </a:pPr>
                <a:r>
                  <a:rPr lang="en-US" dirty="0" smtClean="0"/>
                  <a:t>How to analysis and model Femtocell Networks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i="1" dirty="0" smtClean="0">
                    <a:latin typeface="Arial Narrow" pitchFamily="34" charset="0"/>
                  </a:rPr>
                  <a:t>A single Femtocell which serves N users(secondary users)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i="1" dirty="0" smtClean="0">
                    <a:latin typeface="Arial Narrow" pitchFamily="34" charset="0"/>
                  </a:rPr>
                  <a:t>System bandwidth B Hz which is divided into M subcarriers</a:t>
                </a:r>
              </a:p>
              <a:p>
                <a:pPr marL="342900" indent="-342900">
                  <a:buFont typeface="Wingdings" pitchFamily="2" charset="2"/>
                  <a:buChar char="§"/>
                </a:pPr>
                <a:r>
                  <a:rPr lang="en-US" i="1" dirty="0" smtClean="0">
                    <a:latin typeface="Arial Narrow" pitchFamily="34" charset="0"/>
                  </a:rPr>
                  <a:t>J primary users licensed to macro cell service 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dirty="0" smtClean="0"/>
                  <a:t>Orthogonal Frequency Division Multiplexing(OFDM)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宋体"/>
                            </a:rPr>
                          </m:ctrlPr>
                        </m:sSubPr>
                        <m:e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𝒫</m:t>
                          </m:r>
                        </m:e>
                        <m:sub>
                          <m:r>
                            <a:rPr lang="en-US" b="0" i="1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𝑛</m:t>
                          </m:r>
                        </m:sub>
                      </m:sSub>
                      <m:r>
                        <a:rPr lang="en-US" i="1">
                          <a:effectLst/>
                          <a:latin typeface="Cambria Math"/>
                          <a:ea typeface="宋体"/>
                          <a:cs typeface="Times New Roman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effectLst/>
                              <a:latin typeface="Cambria Math"/>
                              <a:ea typeface="宋体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effectLst/>
                                  <a:latin typeface="Cambria Math"/>
                                  <a:ea typeface="宋体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b="1" i="1">
                                  <a:effectLst/>
                                  <a:latin typeface="Cambria Math"/>
                                  <a:ea typeface="宋体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𝑷</m:t>
                              </m:r>
                            </m:e>
                            <m:sub>
                              <m:r>
                                <a:rPr lang="en-US" b="1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≽0</m:t>
                          </m:r>
                          <m:r>
                            <a:rPr lang="zh-CN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，</m:t>
                          </m:r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宋体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,</m:t>
                              </m:r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  <a:ea typeface="宋体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𝑃</m:t>
                              </m:r>
                            </m:e>
                            <m:sub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宋体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effectLst/>
                                      <a:latin typeface="Cambria Math"/>
                                      <a:ea typeface="宋体"/>
                                    </a:rPr>
                                    <m:t>,</m:t>
                                  </m:r>
                                </m:e>
                              </m:acc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=0</m:t>
                          </m:r>
                          <m:r>
                            <a:rPr lang="zh-CN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，</m:t>
                          </m:r>
                          <m: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∀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n</m:t>
                          </m:r>
                          <m: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≠</m:t>
                          </m:r>
                          <m:acc>
                            <m:accPr>
                              <m:chr m:val="̂"/>
                              <m:ctrlPr>
                                <a:rPr lang="en-US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𝑛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dirty="0" smtClean="0"/>
                  <a:t>Co-tier </a:t>
                </a:r>
                <a:r>
                  <a:rPr lang="en-US" dirty="0"/>
                  <a:t>and Cross-tier </a:t>
                </a:r>
                <a:r>
                  <a:rPr lang="en-US" dirty="0" smtClean="0"/>
                  <a:t>Interference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/>
                              <a:ea typeface="宋体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effectLst/>
                                  <a:latin typeface="Cambria Math"/>
                                  <a:ea typeface="宋体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/>
                                    </m:rPr>
                                    <a:rPr lang="en-US" b="0" i="1" smtClean="0">
                                      <a:effectLst/>
                                      <a:latin typeface="Cambria Math"/>
                                      <a:ea typeface="宋体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𝐾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𝑚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𝑗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effectLst/>
                                          <a:latin typeface="Cambria Math"/>
                                          <a:ea typeface="宋体"/>
                                          <a:cs typeface="Times New Roman"/>
                                        </a:rPr>
                                        <m:t>𝑚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en-US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&gt;</m:t>
                              </m:r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  <a:ea typeface="宋体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Q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j</m:t>
                                  </m:r>
                                  <m:r>
                                    <a:rPr lang="en-US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  <a:ea typeface="宋体"/>
                                      <a:cs typeface="Times New Roman"/>
                                    </a:rPr>
                                    <m:t>m</m:t>
                                  </m:r>
                                </m:sub>
                              </m:sSub>
                              <m:r>
                                <a:rPr lang="en-US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  <m:t> </m:t>
                              </m:r>
                            </m:e>
                          </m:d>
                        </m:e>
                      </m:func>
                      <m:r>
                        <a:rPr lang="en-US">
                          <a:effectLst/>
                          <a:latin typeface="Cambria Math"/>
                          <a:ea typeface="宋体"/>
                          <a:cs typeface="Times New Roman"/>
                        </a:rPr>
                        <m:t>&lt;</m:t>
                      </m:r>
                      <m:sSub>
                        <m:sSubPr>
                          <m:ctrlPr>
                            <a:rPr lang="en-US" i="1">
                              <a:effectLst/>
                              <a:latin typeface="Cambria Math"/>
                              <a:ea typeface="宋体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η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j</m:t>
                          </m:r>
                          <m: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  <m:t>m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dirty="0"/>
                  <a:t>Discrete Time Markov Chains(DTMC</a:t>
                </a:r>
                <a:r>
                  <a:rPr lang="en-US" dirty="0" smtClean="0"/>
                  <a:t>)</a:t>
                </a:r>
              </a:p>
              <a:p>
                <a:pPr marL="537210" indent="266700"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/>
                              <a:ea typeface="宋体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m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m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i="1">
                          <a:effectLst/>
                          <a:latin typeface="Cambria Math"/>
                          <a:ea typeface="宋体"/>
                          <a:cs typeface="Times New Roman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aseline="-25000">
                                    <a:effectLst/>
                                    <a:latin typeface="Cambria Math"/>
                                    <a:ea typeface="宋体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 baseline="-25000">
                                    <a:effectLst/>
                                    <a:latin typeface="Cambria Math"/>
                                    <a:ea typeface="宋体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baseline="-25000">
                                    <a:effectLst/>
                                    <a:latin typeface="Cambria Math"/>
                                    <a:ea typeface="宋体"/>
                                    <a:cs typeface="Times New Roman"/>
                                  </a:rPr>
                                  <m:t>1</m:t>
                                </m:r>
                                <m:r>
                                  <a:rPr lang="en-US" i="1" baseline="-25000">
                                    <a:effectLst/>
                                    <a:latin typeface="Cambria Math"/>
                                    <a:ea typeface="宋体"/>
                                    <a:cs typeface="Times New Roman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λ</m:t>
                                    </m:r>
                                  </m:e>
                                  <m:sub>
                                    <m: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μ</m:t>
                                    </m:r>
                                  </m:e>
                                  <m:sub>
                                    <m:r>
                                      <a:rPr lang="en-US" i="1" baseline="-25000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  <a:ea typeface="宋体"/>
                              <a:cs typeface="Times New Roman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effectLst/>
                                  <a:latin typeface="Cambria Math"/>
                                  <a:ea typeface="宋体"/>
                                  <a:cs typeface="Times New Roman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1,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m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β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−</m:t>
                                    </m:r>
                                    <m: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1,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effectLst/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m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effectLst/>
                  <a:latin typeface="Tahoma"/>
                  <a:ea typeface="微软雅黑"/>
                  <a:cs typeface="Times New Roman"/>
                </a:endParaRPr>
              </a:p>
              <a:p>
                <a:pPr lvl="1"/>
                <a:endParaRPr lang="en-US" dirty="0" smtClean="0"/>
              </a:p>
              <a:p>
                <a:pPr marL="800100" lvl="1" indent="-342900">
                  <a:buFont typeface="Wingdings" pitchFamily="2" charset="2"/>
                  <a:buChar char="Ø"/>
                </a:pPr>
                <a:endParaRPr lang="en-US" dirty="0"/>
              </a:p>
            </p:txBody>
          </p:sp>
        </mc:Choice>
        <mc:Fallback xmlns=""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55514" y="4900613"/>
                <a:ext cx="7772400" cy="1500187"/>
              </a:xfrm>
              <a:blipFill rotWithShape="1">
                <a:blip r:embed="rId2"/>
                <a:stretch>
                  <a:fillRect l="-1098" t="-2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4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152400"/>
            <a:ext cx="6669087" cy="546100"/>
          </a:xfrm>
        </p:spPr>
        <p:txBody>
          <a:bodyPr/>
          <a:lstStyle/>
          <a:p>
            <a:r>
              <a:rPr lang="en-US" sz="3200" cap="none" dirty="0">
                <a:latin typeface="Californian FB" pitchFamily="18" charset="0"/>
              </a:rPr>
              <a:t>System </a:t>
            </a:r>
            <a:r>
              <a:rPr lang="en-US" sz="3200" cap="none" dirty="0" smtClean="0">
                <a:latin typeface="Californian FB" pitchFamily="18" charset="0"/>
              </a:rPr>
              <a:t>Model-2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本占位符 2"/>
              <p:cNvSpPr>
                <a:spLocks noGrp="1"/>
              </p:cNvSpPr>
              <p:nvPr>
                <p:ph type="body" idx="1"/>
              </p:nvPr>
            </p:nvSpPr>
            <p:spPr>
              <a:xfrm>
                <a:off x="722313" y="1624013"/>
                <a:ext cx="7772400" cy="1500187"/>
              </a:xfrm>
            </p:spPr>
            <p:txBody>
              <a:bodyPr/>
              <a:lstStyle/>
              <a:p>
                <a:pPr marL="342900" lvl="0" indent="-342900">
                  <a:buFont typeface="Wingdings" pitchFamily="2" charset="2"/>
                  <a:buChar char="v"/>
                </a:pPr>
                <a:r>
                  <a:rPr lang="en-US" dirty="0" smtClean="0"/>
                  <a:t>How to guarantee SVC video streaming performance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dirty="0"/>
                  <a:t>Temporal scalability: Delay constraint</a:t>
                </a:r>
              </a:p>
              <a:p>
                <a:pPr marL="800100" lvl="1" indent="-342900">
                  <a:buFont typeface="Wingdings" pitchFamily="2" charset="2"/>
                  <a:buChar char="Ø"/>
                </a:pPr>
                <a:r>
                  <a:rPr lang="en-US" dirty="0"/>
                  <a:t>Quality scalability: Peak Signal to Noise Ratio(PSNR</a:t>
                </a:r>
                <a:r>
                  <a:rPr lang="en-US" dirty="0" smtClean="0"/>
                  <a:t>)</a:t>
                </a:r>
              </a:p>
              <a:p>
                <a:pPr lvl="1"/>
                <a:endParaRPr lang="en-US" sz="2000" i="0" dirty="0" smtClean="0">
                  <a:latin typeface="Cambria Math"/>
                </a:endParaRPr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 smtClean="0">
                          <a:latin typeface="Cambria Math"/>
                        </a:rPr>
                        <m:t>Q</m:t>
                      </m:r>
                      <m:d>
                        <m:dPr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</a:rPr>
                            <m:t>R</m:t>
                          </m:r>
                        </m:e>
                      </m:d>
                      <m:r>
                        <a:rPr lang="en-US" sz="2000" i="0" smtClean="0">
                          <a:latin typeface="Cambria Math"/>
                          <a:ea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sz="2000" i="1" smtClean="0">
                              <a:latin typeface="Cambria Math"/>
                              <a:ea typeface="Cambria Math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Q</m:t>
                          </m:r>
                        </m:e>
                        <m:sub/>
                        <m:sup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b</m:t>
                          </m:r>
                        </m:sup>
                      </m:sSubSup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β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R</m:t>
                          </m:r>
                          <m: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R</m:t>
                              </m:r>
                            </m:e>
                            <m:sub/>
                            <m:sup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/>
                                  <a:ea typeface="Cambria Math"/>
                                </a:rPr>
                                <m:t>b</m:t>
                              </m:r>
                            </m:sup>
                          </m:sSubSup>
                        </m:e>
                      </m:d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Q</m:t>
                          </m:r>
                        </m:e>
                        <m:sup>
                          <m:r>
                            <a:rPr lang="en-US" sz="2000" b="0" i="0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p>
                      </m:sSup>
                      <m:r>
                        <a:rPr lang="en-US" sz="2000" b="0" i="0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/>
                          <a:ea typeface="Cambria Math"/>
                        </a:rPr>
                        <m:t>βR</m:t>
                      </m:r>
                    </m:oMath>
                  </m:oMathPara>
                </a14:m>
                <a:endParaRPr lang="en-US" sz="2000" b="0" i="0" dirty="0" smtClean="0">
                  <a:latin typeface="Cambria Math"/>
                  <a:ea typeface="Cambria Math"/>
                </a:endParaRPr>
              </a:p>
            </p:txBody>
          </p:sp>
        </mc:Choice>
        <mc:Fallback>
          <p:sp>
            <p:nvSpPr>
              <p:cNvPr id="3" name="文本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22313" y="1624013"/>
                <a:ext cx="7772400" cy="1500187"/>
              </a:xfrm>
              <a:blipFill rotWithShape="1">
                <a:blip r:embed="rId2"/>
                <a:stretch>
                  <a:fillRect l="-1020" t="-31984" b="-2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74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-1" y="179388"/>
            <a:ext cx="8092063" cy="688975"/>
          </a:xfrm>
        </p:spPr>
        <p:txBody>
          <a:bodyPr/>
          <a:lstStyle/>
          <a:p>
            <a:r>
              <a:rPr lang="en-US" altLang="zh-CN" sz="3200" dirty="0">
                <a:latin typeface="Californian FB" pitchFamily="18" charset="0"/>
              </a:rPr>
              <a:t>Problem </a:t>
            </a:r>
            <a:r>
              <a:rPr lang="en-US" altLang="zh-CN" sz="3200" dirty="0" smtClean="0">
                <a:latin typeface="Californian FB" pitchFamily="18" charset="0"/>
              </a:rPr>
              <a:t>Definition-1</a:t>
            </a:r>
            <a:endParaRPr lang="zh-CN" altLang="en-US" sz="3200" dirty="0">
              <a:latin typeface="Californian FB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6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1268413"/>
                <a:ext cx="8229600" cy="7889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/>
                      </a:rPr>
                      <m:t>max</m:t>
                    </m:r>
                    <m:r>
                      <a:rPr lang="en-US" sz="2400" b="0" i="0" smtClean="0">
                        <a:latin typeface="Cambria Math"/>
                      </a:rPr>
                      <m:t>   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latin typeface="Cambria Math"/>
                          </a:rPr>
                          <m:t>n</m:t>
                        </m:r>
                        <m:r>
                          <a:rPr lang="en-US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400" b="0" i="0" smtClean="0">
                                <a:latin typeface="Cambria Math"/>
                              </a:rPr>
                              <m:t>m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000" b="0" i="1">
                        <a:latin typeface="Cambria Math"/>
                      </a:rPr>
                      <m:t>𝑠</m:t>
                    </m:r>
                    <m:r>
                      <a:rPr lang="en-US" sz="2000" b="0">
                        <a:latin typeface="Cambria Math"/>
                      </a:rPr>
                      <m:t>.</m:t>
                    </m:r>
                    <m:r>
                      <a:rPr lang="en-US" sz="2000" b="0" i="1">
                        <a:latin typeface="Cambria Math"/>
                      </a:rPr>
                      <m:t>𝑡</m:t>
                    </m:r>
                    <m:r>
                      <a:rPr lang="en-US" sz="2000" b="0">
                        <a:latin typeface="Cambria Math"/>
                      </a:rPr>
                      <m:t>.</m:t>
                    </m:r>
                    <m:r>
                      <a:rPr lang="en-US" sz="2000" b="0" i="1" smtClean="0">
                        <a:latin typeface="Cambria Math"/>
                      </a:rPr>
                      <m:t>                  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en-US" sz="2000" b="0" i="1">
                            <a:latin typeface="Cambria Math"/>
                          </a:rPr>
                          <m:t>𝑡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>
                            <a:latin typeface="Cambria Math"/>
                          </a:rPr>
                          <m:t>m</m:t>
                        </m:r>
                      </m:sub>
                    </m:sSub>
                    <m:d>
                      <m:dPr>
                        <m:begChr m:val="（"/>
                        <m:endChr m:val="）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>
                            <a:latin typeface="Cambria Math"/>
                          </a:rPr>
                          <m:t>R</m:t>
                        </m:r>
                      </m:e>
                    </m:d>
                    <m:r>
                      <a:rPr lang="en-US" sz="2000" b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f>
                          <m:f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000" i="1"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𝛤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𝐻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 sz="2000" b="0" i="0" smtClean="0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000">
                                                        <a:latin typeface="Cambria Math"/>
                                                      </a:rPr>
                                                      <m:t>m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begChr m:val="（"/>
                                            <m:endChr m:val="）"/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t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func>
                            <m:r>
                              <a:rPr lang="en-US" sz="2000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β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1+</m:t>
                                    </m:r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i="1">
                                            <a:latin typeface="Cambria Math"/>
                                          </a:rPr>
                                          <m:t>𝛤</m:t>
                                        </m:r>
                                      </m:den>
                                    </m:f>
                                    <m:f>
                                      <m:fPr>
                                        <m:ctrlPr>
                                          <a:rPr lang="en-US" sz="2000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𝑡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n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en-US" sz="2000" i="1">
                                                    <a:latin typeface="Cambria Math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𝐻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i="1">
                                                        <a:latin typeface="Cambria Math"/>
                                                      </a:rPr>
                                                      <m:t>𝑡</m:t>
                                                    </m:r>
                                                    <m:r>
                                                      <a:rPr lang="en-US" sz="2000" b="0" i="0" smtClean="0">
                                                        <a:latin typeface="Cambria Math"/>
                                                      </a:rPr>
                                                      <m:t>,</m:t>
                                                    </m:r>
                                                    <m:r>
                                                      <m:rPr>
                                                        <m:sty m:val="p"/>
                                                      </m:rPr>
                                                      <a:rPr lang="en-US" sz="2000">
                                                        <a:latin typeface="Cambria Math"/>
                                                      </a:rPr>
                                                      <m:t>m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begChr m:val="（"/>
                                            <m:endChr m:val="）"/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t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e>
                                        </m:d>
                                        <m:r>
                                          <a:rPr lang="en-US" sz="2000">
                                            <a:latin typeface="Cambria Math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σ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𝐼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d>
                                          <m:dPr>
                                            <m:begChr m:val="（"/>
                                            <m:endChr m:val="）"/>
                                            <m:ctrlPr>
                                              <a:rPr lang="en-US" sz="2000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t</m:t>
                                            </m:r>
                                            <m:r>
                                              <a:rPr lang="en-US" sz="2000" b="0" i="0" smtClean="0">
                                                <a:latin typeface="Cambria Math"/>
                                              </a:rPr>
                                              <m:t>,</m:t>
                                            </m:r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00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e>
                                        </m:d>
                                      </m:den>
                                    </m:f>
                                  </m:e>
                                </m:d>
                              </m:e>
                            </m:func>
                          </m:e>
                        </m:d>
                        <m:r>
                          <a:rPr lang="en-US" sz="2000" i="1">
                            <a:latin typeface="Cambria Math"/>
                          </a:rPr>
                          <m:t> </m:t>
                        </m:r>
                      </m:e>
                      <m:sub>
                        <m:r>
                          <a:rPr lang="en-US" sz="2000" i="1" smtClean="0">
                            <a:latin typeface="Cambria Math"/>
                            <a:ea typeface="Cambria Math"/>
                          </a:rPr>
                          <m:t>∀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b>
                    </m:sSub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 baseline="-250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aseline="-2500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000" i="1" baseline="-2500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 baseline="-250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baseline="-250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aseline="-2500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sz="2000" i="1" baseline="-2500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aseline="-2500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000" i="1" baseline="-2500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baseline="-250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aseline="-25000">
                                      <a:latin typeface="Cambria Math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US" sz="2000" i="1" baseline="-2500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i="1" baseline="-2500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aseline="-25000">
                                      <a:latin typeface="Cambria Math"/>
                                    </a:rPr>
                                    <m:t>μ</m:t>
                                  </m:r>
                                </m:e>
                                <m:sub>
                                  <m:r>
                                    <a:rPr lang="en-US" sz="2000" i="1" baseline="-2500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α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β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0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000">
                                      <a:latin typeface="Cambria Math"/>
                                    </a:rPr>
                                    <m:t>1</m:t>
                                  </m:r>
                                  <m:r>
                                    <a:rPr lang="en-US" sz="2000" b="0" i="0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/>
                                    </a:rPr>
                                    <m:t>m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0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000">
                                <a:latin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en-US" sz="200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180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1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1800" b="0" i="1" smtClean="0">
                            <a:latin typeface="Cambria Math"/>
                          </a:rPr>
                          <m:t>𝑡</m:t>
                        </m:r>
                        <m:r>
                          <a:rPr lang="en-US" sz="1800" b="0" i="1" smtClean="0">
                            <a:latin typeface="Cambria Math"/>
                          </a:rPr>
                          <m:t>,</m:t>
                        </m:r>
                        <m:r>
                          <a:rPr lang="en-US" sz="1800" i="1">
                            <a:latin typeface="Cambria Math"/>
                          </a:rPr>
                          <m:t>𝑗</m:t>
                        </m:r>
                        <m:r>
                          <a:rPr lang="en-US" sz="18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180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sz="1800" i="1">
                        <a:latin typeface="Cambria Math"/>
                      </a:rPr>
                      <m:t>∀</m:t>
                    </m:r>
                    <m:r>
                      <a:rPr lang="en-US" sz="1800" i="1">
                        <a:latin typeface="Cambria Math"/>
                      </a:rPr>
                      <m:t>𝑗</m:t>
                    </m:r>
                    <m:r>
                      <a:rPr lang="en-US" sz="18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1800">
                        <a:latin typeface="Cambria Math"/>
                      </a:rPr>
                      <m:t>m</m:t>
                    </m:r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/>
                          </m:rPr>
                          <a:rPr lang="en-US" sz="2000" b="0" i="0" smtClean="0">
                            <a:latin typeface="Cambria Math"/>
                          </a:rPr>
                          <m:t>n</m:t>
                        </m:r>
                        <m:r>
                          <a:rPr lang="en-US" sz="20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000" b="0" i="0" smtClean="0">
                                <a:latin typeface="Cambria Math"/>
                              </a:rPr>
                              <m:t>m</m:t>
                            </m:r>
                            <m:r>
                              <a:rPr lang="en-US" sz="20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𝑡</m:t>
                                    </m:r>
                                    <m:r>
                                      <a:rPr lang="en-US" sz="2000" b="0" i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en-US" sz="2000" b="0" i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sz="20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000" b="0" i="0" smtClean="0">
                                <a:latin typeface="Cambria Math"/>
                              </a:rPr>
                              <m:t>n</m:t>
                            </m:r>
                            <m:r>
                              <a:rPr lang="en-US" sz="20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  <m:r>
                                  <a:rPr lang="en-US" sz="20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sz="20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000">
                                <a:latin typeface="Cambria Math"/>
                              </a:rPr>
                              <m:t>1∀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t</m:t>
                            </m:r>
                            <m:r>
                              <a:rPr lang="en-US" sz="2000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m</m:t>
                            </m:r>
                            <m:r>
                              <a:rPr lang="zh-CN" altLang="en-US" sz="2000">
                                <a:latin typeface="Cambria Math"/>
                              </a:rPr>
                              <m:t>；</m:t>
                            </m:r>
                          </m:e>
                        </m:nary>
                        <m:r>
                          <a:rPr lang="en-US" sz="20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t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n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0</m:t>
                        </m:r>
                        <m:r>
                          <a:rPr lang="en-US" sz="2000"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sz="2000">
                        <a:latin typeface="Cambria Math"/>
                      </a:rPr>
                      <m:t>∀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t</m:t>
                    </m:r>
                    <m:r>
                      <a:rPr lang="en-US" sz="20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n</m:t>
                    </m:r>
                    <m:r>
                      <a:rPr lang="en-US" sz="20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000">
                        <a:latin typeface="Cambria Math"/>
                      </a:rPr>
                      <m:t>m</m:t>
                    </m:r>
                  </m:oMath>
                </a14:m>
                <a:endParaRPr lang="en-US" sz="2000" dirty="0"/>
              </a:p>
              <a:p>
                <a:pPr marL="449263" lvl="1" indent="-449263">
                  <a:buClrTx/>
                  <a:buSzPct val="120000"/>
                  <a:buBlip>
                    <a:blip r:embed="rId2"/>
                  </a:buBlip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𝑡</m:t>
                        </m:r>
                        <m:r>
                          <a:rPr lang="en-US" sz="20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t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>
                                <a:latin typeface="Cambria Math"/>
                              </a:rPr>
                              <m:t>1</m:t>
                            </m:r>
                            <m:r>
                              <a:rPr lang="en-US" sz="2000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000" dirty="0" smtClean="0"/>
                  <a:t>,</a:t>
                </a:r>
                <a:r>
                  <a:rPr lang="en-US" dirty="0">
                    <a:ea typeface="宋体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/>
                        <a:ea typeface="宋体"/>
                        <a:cs typeface="Times New Roman"/>
                      </a:rPr>
                      <m:t>Δ</m:t>
                    </m:r>
                    <m:sSub>
                      <m:sSubPr>
                        <m:ctrlPr>
                          <a:rPr lang="en-US" sz="2000" i="1" smtClean="0">
                            <a:latin typeface="Cambria Math"/>
                            <a:ea typeface="宋体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ea typeface="宋体"/>
                            <a:cs typeface="Times New Roman"/>
                          </a:rPr>
                          <m:t>𝑄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ea typeface="宋体"/>
                            <a:cs typeface="Times New Roman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/>
                            <a:ea typeface="宋体"/>
                            <a:cs typeface="Times New Roman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  <a:ea typeface="宋体"/>
                            <a:cs typeface="Times New Roman"/>
                          </a:rPr>
                          <m:t>𝑛</m:t>
                        </m:r>
                      </m:sub>
                    </m:sSub>
                    <m:r>
                      <a:rPr lang="en-US" sz="2000">
                        <a:latin typeface="Cambria Math"/>
                        <a:ea typeface="宋体"/>
                        <a:cs typeface="Times New Roman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宋体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宋体"/>
                            <a:cs typeface="Times New Roman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宋体"/>
                            <a:cs typeface="Times New Roman"/>
                          </a:rPr>
                          <m:t>t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  <a:ea typeface="宋体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宋体"/>
                            <a:cs typeface="Times New Roman"/>
                          </a:rPr>
                          <m:t>Q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  <a:ea typeface="宋体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i="1" smtClean="0">
                                    <a:latin typeface="Cambria Math"/>
                                    <a:ea typeface="宋体"/>
                                    <a:cs typeface="Times New Roman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sz="2000" i="1" smtClean="0"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宋体"/>
                                        <a:cs typeface="Times New Roman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d>
                    <m:r>
                      <a:rPr lang="en-US" sz="2000">
                        <a:latin typeface="Cambria Math"/>
                        <a:ea typeface="宋体"/>
                        <a:cs typeface="Times New Roman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/>
                            <a:ea typeface="宋体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宋体"/>
                            <a:cs typeface="Times New Roman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  <a:ea typeface="宋体"/>
                            <a:cs typeface="Times New Roman"/>
                          </a:rPr>
                          <m:t>t</m:t>
                        </m:r>
                        <m:r>
                          <a:rPr lang="en-US" sz="2000">
                            <a:latin typeface="Cambria Math"/>
                            <a:ea typeface="宋体"/>
                            <a:cs typeface="Times New Roman"/>
                          </a:rPr>
                          <m:t>−1,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/>
                            <a:ea typeface="宋体"/>
                            <a:cs typeface="Times New Roman"/>
                          </a:rPr>
                          <m:t>n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  <a:ea typeface="宋体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  <a:ea typeface="宋体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宋体"/>
                                <a:cs typeface="Times New Roman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  <a:ea typeface="宋体"/>
                                <a:cs typeface="Times New Roman"/>
                              </a:rPr>
                              <m:t>t</m:t>
                            </m:r>
                            <m:r>
                              <a:rPr lang="en-US" sz="2000">
                                <a:latin typeface="Cambria Math"/>
                                <a:ea typeface="宋体"/>
                                <a:cs typeface="Times New Roman"/>
                              </a:rPr>
                              <m:t>−1</m:t>
                            </m:r>
                            <m:r>
                              <a:rPr lang="en-US" sz="2000" b="0" i="1" smtClean="0">
                                <a:latin typeface="Cambria Math"/>
                                <a:ea typeface="宋体"/>
                                <a:cs typeface="Times New Roman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/>
                                <a:ea typeface="宋体"/>
                                <a:cs typeface="Times New Roman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Cambria Math"/>
                  <a:ea typeface="宋体"/>
                  <a:cs typeface="Times New Roman"/>
                </a:endParaRPr>
              </a:p>
            </p:txBody>
          </p:sp>
        </mc:Choice>
        <mc:Fallback xmlns="">
          <p:sp>
            <p:nvSpPr>
              <p:cNvPr id="7" name="内容占位符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268413"/>
                <a:ext cx="8229600" cy="788987"/>
              </a:xfrm>
              <a:blipFill rotWithShape="1">
                <a:blip r:embed="rId3"/>
                <a:stretch>
                  <a:fillRect t="-71538" b="-46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线形标注 1(带边框和强调线) 8"/>
          <p:cNvSpPr/>
          <p:nvPr/>
        </p:nvSpPr>
        <p:spPr bwMode="auto">
          <a:xfrm>
            <a:off x="5846749" y="1871643"/>
            <a:ext cx="3221051" cy="371513"/>
          </a:xfrm>
          <a:prstGeom prst="accentBorderCallout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133984"/>
                </a:solidFill>
              </a:rPr>
              <a:t>Markovian interference model</a:t>
            </a:r>
          </a:p>
        </p:txBody>
      </p:sp>
      <p:sp>
        <p:nvSpPr>
          <p:cNvPr id="10" name="线形标注 1(带边框和强调线) 9"/>
          <p:cNvSpPr/>
          <p:nvPr/>
        </p:nvSpPr>
        <p:spPr bwMode="auto">
          <a:xfrm>
            <a:off x="7116327" y="3055709"/>
            <a:ext cx="1951473" cy="371513"/>
          </a:xfrm>
          <a:prstGeom prst="accentBorderCallout1">
            <a:avLst>
              <a:gd name="adj1" fmla="val 18750"/>
              <a:gd name="adj2" fmla="val -8333"/>
              <a:gd name="adj3" fmla="val 72504"/>
              <a:gd name="adj4" fmla="val -68205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133984"/>
                </a:solidFill>
              </a:rPr>
              <a:t>System transition</a:t>
            </a:r>
          </a:p>
        </p:txBody>
      </p:sp>
      <p:sp>
        <p:nvSpPr>
          <p:cNvPr id="11" name="线形标注 1(带边框和强调线) 10"/>
          <p:cNvSpPr/>
          <p:nvPr/>
        </p:nvSpPr>
        <p:spPr bwMode="auto">
          <a:xfrm>
            <a:off x="5025651" y="5715000"/>
            <a:ext cx="4050446" cy="371513"/>
          </a:xfrm>
          <a:prstGeom prst="accentBorderCallout1">
            <a:avLst>
              <a:gd name="adj1" fmla="val 18750"/>
              <a:gd name="adj2" fmla="val -8333"/>
              <a:gd name="adj3" fmla="val -35177"/>
              <a:gd name="adj4" fmla="val -3494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133984"/>
                </a:solidFill>
              </a:rPr>
              <a:t>Weight based on temporal and quality</a:t>
            </a:r>
          </a:p>
        </p:txBody>
      </p:sp>
      <p:sp>
        <p:nvSpPr>
          <p:cNvPr id="12" name="线形标注 1(带边框和强调线) 11"/>
          <p:cNvSpPr/>
          <p:nvPr/>
        </p:nvSpPr>
        <p:spPr bwMode="auto">
          <a:xfrm>
            <a:off x="5949341" y="4457109"/>
            <a:ext cx="3118459" cy="371513"/>
          </a:xfrm>
          <a:prstGeom prst="accentBorderCallout1">
            <a:avLst>
              <a:gd name="adj1" fmla="val 18750"/>
              <a:gd name="adj2" fmla="val -8333"/>
              <a:gd name="adj3" fmla="val -78249"/>
              <a:gd name="adj4" fmla="val -2587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133984"/>
                </a:solidFill>
              </a:rPr>
              <a:t>I</a:t>
            </a:r>
            <a:r>
              <a:rPr lang="en-US" sz="1800" dirty="0" smtClean="0">
                <a:solidFill>
                  <a:srgbClr val="133984"/>
                </a:solidFill>
              </a:rPr>
              <a:t>nterference </a:t>
            </a:r>
            <a:r>
              <a:rPr lang="en-US" sz="1800" dirty="0">
                <a:solidFill>
                  <a:srgbClr val="133984"/>
                </a:solidFill>
              </a:rPr>
              <a:t>to primary users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179388"/>
            <a:ext cx="8534400" cy="688975"/>
          </a:xfrm>
        </p:spPr>
        <p:txBody>
          <a:bodyPr/>
          <a:lstStyle/>
          <a:p>
            <a:r>
              <a:rPr lang="en-US" altLang="zh-CN" sz="3200" dirty="0">
                <a:latin typeface="Californian FB" pitchFamily="18" charset="0"/>
              </a:rPr>
              <a:t>Problem </a:t>
            </a:r>
            <a:r>
              <a:rPr lang="en-US" altLang="zh-CN" sz="3200" dirty="0" smtClean="0">
                <a:latin typeface="Californian FB" pitchFamily="18" charset="0"/>
              </a:rPr>
              <a:t>Definition-2</a:t>
            </a:r>
            <a:endParaRPr lang="zh-CN" altLang="en-US" sz="3200" dirty="0">
              <a:latin typeface="Californian FB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/>
              <p:cNvSpPr>
                <a:spLocks noGrp="1"/>
              </p:cNvSpPr>
              <p:nvPr>
                <p:ph idx="1"/>
              </p:nvPr>
            </p:nvSpPr>
            <p:spPr>
              <a:xfrm>
                <a:off x="431800" y="1268413"/>
                <a:ext cx="8229600" cy="78898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latin typeface="Cambria Math"/>
                      </a:rPr>
                      <m:t>max</m:t>
                    </m:r>
                    <m:r>
                      <a:rPr lang="en-US" sz="2400" b="0" i="0" smtClean="0">
                        <a:latin typeface="Cambria Math"/>
                      </a:rPr>
                      <m:t>       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latin typeface="Cambria Math"/>
                          </a:rPr>
                          <m:t>n</m:t>
                        </m:r>
                        <m:r>
                          <a:rPr lang="en-US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400" b="0" i="0" smtClean="0">
                                <a:latin typeface="Cambria Math"/>
                              </a:rPr>
                              <m:t>m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𝑠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t</m:t>
                    </m:r>
                    <m:r>
                      <a:rPr lang="en-US" sz="2400">
                        <a:latin typeface="Cambria Math"/>
                      </a:rPr>
                      <m:t>.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         </m:t>
                        </m:r>
                        <m:r>
                          <a:rPr lang="en-US" sz="2400" i="1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</m:t>
                        </m:r>
                      </m:sub>
                    </m:sSub>
                    <m:d>
                      <m:dPr>
                        <m:begChr m:val="（"/>
                        <m:endChr m:val="）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R</m:t>
                        </m:r>
                      </m:e>
                    </m:d>
                    <m:r>
                      <a:rPr lang="en-US" sz="240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</a:rPr>
                              <m:t>𝐵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/>
                                  </a:rPr>
                                  <m:t>𝛤</m:t>
                                </m:r>
                              </m:den>
                            </m:f>
                            <m:f>
                              <m:f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m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latin typeface="Cambria Math"/>
                                              </a:rPr>
                                              <m:t>𝐻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>
                                                <a:latin typeface="Cambria Math"/>
                                              </a:rPr>
                                              <m:t>m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𝑁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begChr m:val="（"/>
                                    <m:endChr m:val="）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</m:d>
                                <m:r>
                                  <a:rPr lang="en-US" sz="240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sSubSup>
                                  <m:sSubSup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𝐼</m:t>
                                    </m:r>
                                  </m:sub>
                                  <m:sup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bSup>
                                <m:d>
                                  <m:dPr>
                                    <m:begChr m:val="（"/>
                                    <m:endChr m:val="）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m</m:t>
                                    </m:r>
                                  </m:e>
                                </m:d>
                              </m:den>
                            </m:f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   </m:t>
                        </m:r>
                        <m:r>
                          <a:rPr lang="en-US" sz="2400" i="1">
                            <a:latin typeface="Cambria Math"/>
                          </a:rPr>
                          <m:t>∀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</m:t>
                        </m:r>
                      </m:e>
                    </m:func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𝑁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nary>
                            <m:r>
                              <a:rPr lang="en-US" sz="2400">
                                <a:latin typeface="Cambria Math"/>
                              </a:rPr>
                              <m:t>&gt;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j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400">
                                <a:latin typeface="Cambria Math"/>
                              </a:rPr>
                              <m:t> </m:t>
                            </m:r>
                          </m:e>
                        </m:d>
                      </m:e>
                    </m:func>
                    <m:r>
                      <a:rPr lang="en-US" sz="240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𝜂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sz="2400" b="0" i="1" smtClean="0">
                        <a:latin typeface="Cambria Math"/>
                      </a:rPr>
                      <m:t>   </m:t>
                    </m:r>
                    <m:r>
                      <a:rPr lang="en-US" sz="2400" i="1">
                        <a:latin typeface="Cambria Math"/>
                      </a:rPr>
                      <m:t>∀</m:t>
                    </m:r>
                    <m:r>
                      <a:rPr lang="en-US" sz="2400" i="1">
                        <a:latin typeface="Cambria Math"/>
                      </a:rPr>
                      <m:t>𝑗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/>
                          </m:rPr>
                          <a:rPr lang="en-US" sz="2400" b="0" i="0" smtClean="0">
                            <a:latin typeface="Cambria Math"/>
                          </a:rPr>
                          <m:t>n</m:t>
                        </m:r>
                        <m:r>
                          <a:rPr lang="en-US" sz="240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4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400" b="0" i="0" smtClean="0">
                                <a:latin typeface="Cambria Math"/>
                              </a:rPr>
                              <m:t>m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n</m:t>
                                    </m:r>
                                    <m:r>
                                      <a:rPr lang="en-US" sz="2400" b="0" i="0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m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≤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  <m:brk/>
                              </m:rPr>
                              <a:rPr lang="en-US" sz="2400" b="0" i="0" smtClean="0">
                                <a:latin typeface="Cambria Math"/>
                              </a:rPr>
                              <m:t>n</m:t>
                            </m:r>
                            <m:r>
                              <a:rPr lang="en-US" sz="240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n</m:t>
                                </m:r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</m:t>
                                </m:r>
                              </m:sub>
                            </m:sSub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  <m:r>
                              <a:rPr lang="en-US" sz="2400">
                                <a:latin typeface="Cambria Math"/>
                              </a:rPr>
                              <m:t>1∀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m</m:t>
                            </m:r>
                            <m:r>
                              <a:rPr lang="zh-CN" altLang="en-US" sz="2400">
                                <a:latin typeface="Cambria Math"/>
                              </a:rPr>
                              <m:t>；</m:t>
                            </m:r>
                          </m:e>
                        </m:nary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  <m:r>
                          <a:rPr lang="en-US" sz="2400" b="0" i="0" smtClean="0">
                            <a:latin typeface="Cambria Math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0</m:t>
                        </m:r>
                        <m:r>
                          <a:rPr lang="en-US" sz="2400">
                            <a:latin typeface="Cambria Math"/>
                          </a:rPr>
                          <m:t>,1</m:t>
                        </m:r>
                      </m:e>
                    </m:d>
                    <m:r>
                      <a:rPr lang="en-US" sz="2400" b="0" i="0" smtClean="0">
                        <a:latin typeface="Cambria Math"/>
                      </a:rPr>
                      <m:t>   </m:t>
                    </m:r>
                    <m:r>
                      <a:rPr lang="en-US" sz="2400">
                        <a:latin typeface="Cambria Math"/>
                      </a:rPr>
                      <m:t>∀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n</m:t>
                    </m:r>
                    <m:r>
                      <a:rPr lang="en-US" sz="2400" b="0" i="0" smtClean="0">
                        <a:latin typeface="Cambria Math"/>
                      </a:rPr>
                      <m:t>,</m:t>
                    </m:r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m</m:t>
                    </m:r>
                  </m:oMath>
                </a14:m>
                <a:endParaRPr lang="en-US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/>
                              </a:rPr>
                              <m:t>n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0" name="内容占位符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1800" y="1268413"/>
                <a:ext cx="8229600" cy="788987"/>
              </a:xfrm>
              <a:blipFill rotWithShape="1">
                <a:blip r:embed="rId2"/>
                <a:stretch>
                  <a:fillRect l="-296" t="-71538" b="-38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189220"/>
            <a:ext cx="4194156" cy="61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圆角矩形标注 4"/>
          <p:cNvSpPr/>
          <p:nvPr/>
        </p:nvSpPr>
        <p:spPr bwMode="auto">
          <a:xfrm>
            <a:off x="4800600" y="4550842"/>
            <a:ext cx="2764332" cy="445088"/>
          </a:xfrm>
          <a:prstGeom prst="wedgeRoundRectCallout">
            <a:avLst>
              <a:gd name="adj1" fmla="val -24043"/>
              <a:gd name="adj2" fmla="val 67409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133984"/>
                </a:solidFill>
              </a:rPr>
              <a:t>Jensen's inequality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392809" y="179388"/>
            <a:ext cx="6096000" cy="887412"/>
          </a:xfrm>
        </p:spPr>
        <p:txBody>
          <a:bodyPr/>
          <a:lstStyle/>
          <a:p>
            <a:r>
              <a:rPr lang="en-US" sz="3200" dirty="0">
                <a:latin typeface="Californian FB" pitchFamily="18" charset="0"/>
              </a:rPr>
              <a:t/>
            </a:r>
            <a:br>
              <a:rPr lang="en-US" sz="3200" dirty="0">
                <a:latin typeface="Californian FB" pitchFamily="18" charset="0"/>
              </a:rPr>
            </a:br>
            <a:r>
              <a:rPr lang="en-US" altLang="zh-CN" sz="3200" dirty="0" smtClean="0"/>
              <a:t> </a:t>
            </a:r>
            <a:endParaRPr lang="zh-CN" altLang="en-US" sz="3200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31800" y="1268413"/>
            <a:ext cx="8229600" cy="636587"/>
          </a:xfrm>
        </p:spPr>
        <p:txBody>
          <a:bodyPr/>
          <a:lstStyle/>
          <a:p>
            <a:r>
              <a:rPr lang="en-US" altLang="zh-CN" sz="2400" dirty="0" smtClean="0"/>
              <a:t>Dual Decomposition</a:t>
            </a:r>
          </a:p>
          <a:p>
            <a:pPr indent="-342900">
              <a:buFont typeface="Wingdings" pitchFamily="2" charset="2"/>
              <a:buChar char="q"/>
            </a:pPr>
            <a:r>
              <a:rPr lang="en-US" altLang="zh-CN" sz="2000" dirty="0"/>
              <a:t>Inner loop</a:t>
            </a:r>
          </a:p>
          <a:p>
            <a:pPr lvl="1" indent="-342900">
              <a:buFont typeface="Wingdings" pitchFamily="2" charset="2"/>
              <a:buChar char="v"/>
            </a:pPr>
            <a:r>
              <a:rPr lang="en-US" sz="2000" dirty="0">
                <a:cs typeface="+mn-cs"/>
              </a:rPr>
              <a:t>Construct the Lagrange dual function</a:t>
            </a:r>
          </a:p>
          <a:p>
            <a:pPr lvl="1" indent="-342900">
              <a:buFont typeface="Wingdings" pitchFamily="2" charset="2"/>
              <a:buChar char="v"/>
            </a:pPr>
            <a:r>
              <a:rPr lang="en-US" sz="2000" dirty="0">
                <a:cs typeface="+mn-cs"/>
              </a:rPr>
              <a:t>Solve numerically based on fixed Lagrange factor</a:t>
            </a:r>
          </a:p>
          <a:p>
            <a:pPr lvl="1" indent="-342900">
              <a:buFont typeface="Wingdings" pitchFamily="2" charset="2"/>
              <a:buChar char="v"/>
            </a:pPr>
            <a:r>
              <a:rPr lang="en-US" sz="2000" dirty="0">
                <a:cs typeface="+mn-cs"/>
              </a:rPr>
              <a:t>Search one-dimensionally for best pairs</a:t>
            </a:r>
            <a:endParaRPr lang="en-US" altLang="zh-CN" sz="2000" dirty="0">
              <a:cs typeface="+mn-cs"/>
            </a:endParaRPr>
          </a:p>
          <a:p>
            <a:pPr indent="-342900">
              <a:buFont typeface="Wingdings" pitchFamily="2" charset="2"/>
              <a:buChar char="q"/>
            </a:pPr>
            <a:r>
              <a:rPr lang="en-US" altLang="zh-CN" sz="2000" dirty="0"/>
              <a:t>Outer loop</a:t>
            </a:r>
          </a:p>
          <a:p>
            <a:pPr lvl="1" indent="-342900">
              <a:buFont typeface="Wingdings" pitchFamily="2" charset="2"/>
              <a:buChar char="v"/>
            </a:pPr>
            <a:r>
              <a:rPr lang="en-US" altLang="zh-CN" sz="2000" dirty="0">
                <a:cs typeface="+mn-cs"/>
              </a:rPr>
              <a:t>Update the </a:t>
            </a:r>
            <a:r>
              <a:rPr lang="en-US" sz="2000" dirty="0">
                <a:cs typeface="+mn-cs"/>
              </a:rPr>
              <a:t>Lagrange factor using the subgradient method</a:t>
            </a:r>
            <a:endParaRPr lang="en-US" altLang="zh-CN" sz="2000" dirty="0"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66800" y="4419600"/>
                <a:ext cx="5943600" cy="581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-342900" algn="l">
                  <a:lnSpc>
                    <a:spcPct val="110000"/>
                  </a:lnSpc>
                  <a:spcBef>
                    <a:spcPct val="20000"/>
                  </a:spcBef>
                  <a:buFont typeface="Wingdings" pitchFamily="2" charset="2"/>
                </a:pPr>
                <a:r>
                  <a:rPr lang="en-US" sz="2000" dirty="0">
                    <a:solidFill>
                      <a:srgbClr val="133984"/>
                    </a:solidFill>
                    <a:latin typeface="+mn-lt"/>
                    <a:ea typeface="+mn-ea"/>
                  </a:rPr>
                  <a:t>Computational </a:t>
                </a:r>
                <a:r>
                  <a:rPr lang="en-US" sz="2000" dirty="0" smtClean="0">
                    <a:solidFill>
                      <a:srgbClr val="133984"/>
                    </a:solidFill>
                    <a:latin typeface="+mn-lt"/>
                    <a:ea typeface="+mn-ea"/>
                  </a:rPr>
                  <a:t>complexity</a:t>
                </a:r>
                <a:r>
                  <a:rPr lang="en-US" sz="2000" smtClean="0">
                    <a:solidFill>
                      <a:srgbClr val="133984"/>
                    </a:solidFill>
                    <a:latin typeface="+mn-lt"/>
                    <a:ea typeface="+mn-ea"/>
                  </a:rPr>
                  <a:t>: О(MN)+</a:t>
                </a:r>
                <a:r>
                  <a:rPr lang="en-US" sz="2000" dirty="0">
                    <a:solidFill>
                      <a:srgbClr val="133984"/>
                    </a:solidFill>
                    <a:latin typeface="+mn-lt"/>
                    <a:ea typeface="+mn-ea"/>
                  </a:rPr>
                  <a:t>О(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solidFill>
                              <a:srgbClr val="133984"/>
                            </a:solidFill>
                            <a:latin typeface="Cambria Math"/>
                            <a:ea typeface="+mn-ea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133984"/>
                            </a:solidFill>
                            <a:latin typeface="Cambria Math"/>
                            <a:ea typeface="+mn-ea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srgbClr val="133984"/>
                                </a:solidFill>
                                <a:latin typeface="Cambria Math"/>
                                <a:ea typeface="+mn-ea"/>
                              </a:rPr>
                            </m:ctrlPr>
                          </m:fPr>
                          <m:num>
                            <m:r>
                              <a:rPr lang="en-US" sz="2000">
                                <a:solidFill>
                                  <a:srgbClr val="133984"/>
                                </a:solidFill>
                                <a:latin typeface="Cambria Math"/>
                                <a:ea typeface="+mn-ea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>
                                <a:solidFill>
                                  <a:srgbClr val="133984"/>
                                </a:solidFill>
                                <a:latin typeface="Cambria Math"/>
                                <a:ea typeface="+mn-ea"/>
                              </a:rPr>
                              <m:t>ℇ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2000" dirty="0">
                    <a:solidFill>
                      <a:srgbClr val="133984"/>
                    </a:solidFill>
                    <a:latin typeface="+mn-lt"/>
                    <a:ea typeface="+mn-ea"/>
                  </a:rPr>
                  <a:t>)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419600"/>
                <a:ext cx="5943600" cy="581313"/>
              </a:xfrm>
              <a:prstGeom prst="rect">
                <a:avLst/>
              </a:prstGeom>
              <a:blipFill rotWithShape="1">
                <a:blip r:embed="rId2"/>
                <a:stretch>
                  <a:fillRect l="-102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2237709" y="179388"/>
            <a:ext cx="4467891" cy="6085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10000"/>
              </a:lnSpc>
              <a:buSzPct val="120000"/>
            </a:pPr>
            <a:r>
              <a:rPr lang="en-US" sz="3200" b="1" dirty="0">
                <a:solidFill>
                  <a:srgbClr val="133984"/>
                </a:solidFill>
                <a:latin typeface="Californian FB" pitchFamily="18" charset="0"/>
                <a:ea typeface="+mj-ea"/>
                <a:cs typeface="+mj-cs"/>
              </a:rPr>
              <a:t>Optimization algorithm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自定义设计方案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华文新魏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DDDD"/>
        </a:solidFill>
        <a:ln w="28575" cap="flat" cmpd="sng" algn="ctr">
          <a:solidFill>
            <a:srgbClr val="922706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黑体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11345</TotalTime>
  <Words>1074</Words>
  <Application>Microsoft Office PowerPoint</Application>
  <PresentationFormat>全屏显示(4:3)</PresentationFormat>
  <Paragraphs>138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1_自定义设计方案</vt:lpstr>
      <vt:lpstr>Downlink Resource Allocation for  Video Streaming over Femtocell Networks  </vt:lpstr>
      <vt:lpstr>Agenda</vt:lpstr>
      <vt:lpstr>        Femtocell Networks</vt:lpstr>
      <vt:lpstr>       SVC video</vt:lpstr>
      <vt:lpstr>System Model-1 </vt:lpstr>
      <vt:lpstr>System Model-2 </vt:lpstr>
      <vt:lpstr>Problem Definition-1</vt:lpstr>
      <vt:lpstr>Problem Definition-2</vt:lpstr>
      <vt:lpstr>  </vt:lpstr>
      <vt:lpstr>Simulation Setup-1</vt:lpstr>
      <vt:lpstr>Simulation Setup-2</vt:lpstr>
      <vt:lpstr>Simulation Results-1</vt:lpstr>
      <vt:lpstr>Simulation Results-2</vt:lpstr>
      <vt:lpstr>Simulation Results-3</vt:lpstr>
      <vt:lpstr>Conclusion and Future Work</vt:lpstr>
      <vt:lpstr>Many thanks to  Prof. Xinbing Wang and Xiaohua Tian    Thank you very much  for your comments!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Sheldon Young</cp:lastModifiedBy>
  <cp:revision>2630</cp:revision>
  <cp:lastPrinted>1601-01-01T00:00:00Z</cp:lastPrinted>
  <dcterms:created xsi:type="dcterms:W3CDTF">1601-01-01T00:00:00Z</dcterms:created>
  <dcterms:modified xsi:type="dcterms:W3CDTF">2012-05-20T06:32:51Z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