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7" r:id="rId3"/>
    <p:sldId id="261" r:id="rId4"/>
    <p:sldId id="258" r:id="rId5"/>
    <p:sldId id="259" r:id="rId6"/>
    <p:sldId id="268" r:id="rId7"/>
    <p:sldId id="263" r:id="rId8"/>
    <p:sldId id="270" r:id="rId9"/>
    <p:sldId id="269" r:id="rId10"/>
    <p:sldId id="272" r:id="rId11"/>
    <p:sldId id="273" r:id="rId12"/>
    <p:sldId id="274" r:id="rId13"/>
    <p:sldId id="275" r:id="rId14"/>
    <p:sldId id="264" r:id="rId15"/>
    <p:sldId id="262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70" name="Picture 26" descr="ppt底板白-英文大写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98638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anchor="ctr"/>
          <a:lstStyle>
            <a:lvl1pPr>
              <a:defRPr sz="43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pic>
        <p:nvPicPr>
          <p:cNvPr id="57359" name="Picture 15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979863"/>
            <a:ext cx="2914650" cy="287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5" name="Picture 21" descr="图片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6" name="Picture 22" descr="图片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7" name="Picture 23" descr="图片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8" name="Picture 24" descr="图片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9" name="Picture 25" descr="图片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83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97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3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3347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96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2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69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9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1272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8694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31" name="Picture 11" descr="ppt底板白-英文大写4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4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charset="-122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charset="-122"/>
        </a:defRPr>
      </a:lvl4pPr>
      <a:lvl5pPr marL="21383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5pPr>
      <a:lvl6pPr marL="25955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6pPr>
      <a:lvl7pPr marL="30527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7pPr>
      <a:lvl8pPr marL="35099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8pPr>
      <a:lvl9pPr marL="39671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8382000" cy="1363663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An Enhancement of </a:t>
            </a:r>
            <a:r>
              <a:rPr lang="en-US" altLang="zh-CN" dirty="0" err="1" smtClean="0"/>
              <a:t>WirelessHART</a:t>
            </a:r>
            <a:r>
              <a:rPr lang="en-US" altLang="zh-CN" dirty="0" smtClean="0"/>
              <a:t> Protocol</a:t>
            </a:r>
            <a:endParaRPr lang="zh-CN" altLang="en-US" dirty="0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2800" dirty="0">
                <a:latin typeface="+mj-ea"/>
                <a:ea typeface="+mj-ea"/>
              </a:rPr>
              <a:t>李颢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48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Frequency Hopping Strategy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Reliability of Sub. P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:</a:t>
            </a:r>
            <a:r>
              <a:rPr lang="en-US" altLang="zh-CN" dirty="0" smtClean="0"/>
              <a:t>	</a:t>
            </a:r>
            <a:r>
              <a:rPr lang="en-US" altLang="zh-CN" dirty="0" smtClean="0"/>
              <a:t>Reliabilit</a:t>
            </a:r>
            <a:r>
              <a:rPr lang="en-US" altLang="zh-CN" dirty="0" smtClean="0"/>
              <a:t>y of the Link</a:t>
            </a:r>
            <a:r>
              <a:rPr lang="zh-CN" altLang="en-US" dirty="0" smtClean="0"/>
              <a:t>：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    </a:t>
            </a:r>
            <a:r>
              <a:rPr lang="en-US" altLang="zh-CN" dirty="0" smtClean="0"/>
              <a:t>is the set of the chosen channel(s) for </a:t>
            </a:r>
            <a:r>
              <a:rPr lang="en-US" altLang="zh-CN" dirty="0" err="1" smtClean="0"/>
              <a:t>subchannel</a:t>
            </a:r>
            <a:r>
              <a:rPr lang="en-US" altLang="zh-CN" dirty="0" smtClean="0"/>
              <a:t> j. </a:t>
            </a:r>
            <a:endParaRPr lang="en-US" altLang="zh-CN" dirty="0" smtClean="0"/>
          </a:p>
          <a:p>
            <a:r>
              <a:rPr lang="en-US" altLang="zh-CN" dirty="0" smtClean="0"/>
              <a:t>In this method, we get the distribution of slots as well as </a:t>
            </a:r>
            <a:endParaRPr lang="en-US" altLang="zh-CN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922706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170297"/>
              </p:ext>
            </p:extLst>
          </p:nvPr>
        </p:nvGraphicFramePr>
        <p:xfrm>
          <a:off x="1401763" y="1828800"/>
          <a:ext cx="48593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公式" r:id="rId3" imgW="2628720" imgH="368280" progId="Equation.3">
                  <p:embed/>
                </p:oleObj>
              </mc:Choice>
              <mc:Fallback>
                <p:oleObj name="公式" r:id="rId3" imgW="26287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1828800"/>
                        <a:ext cx="4859337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71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rgbClr val="922706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921604"/>
              </p:ext>
            </p:extLst>
          </p:nvPr>
        </p:nvGraphicFramePr>
        <p:xfrm>
          <a:off x="846138" y="2511425"/>
          <a:ext cx="7604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公式" r:id="rId5" imgW="139680" imgH="241200" progId="Equation.3">
                  <p:embed/>
                </p:oleObj>
              </mc:Choice>
              <mc:Fallback>
                <p:oleObj name="公式" r:id="rId5" imgW="1396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6138" y="2511425"/>
                        <a:ext cx="760412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012062"/>
              </p:ext>
            </p:extLst>
          </p:nvPr>
        </p:nvGraphicFramePr>
        <p:xfrm>
          <a:off x="5527675" y="1828800"/>
          <a:ext cx="3921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公式" r:id="rId7" imgW="2120760" imgH="368280" progId="Equation.3">
                  <p:embed/>
                </p:oleObj>
              </mc:Choice>
              <mc:Fallback>
                <p:oleObj name="公式" r:id="rId7" imgW="21207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1828800"/>
                        <a:ext cx="3921125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084653"/>
              </p:ext>
            </p:extLst>
          </p:nvPr>
        </p:nvGraphicFramePr>
        <p:xfrm>
          <a:off x="2590800" y="3962400"/>
          <a:ext cx="7604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公式" r:id="rId9" imgW="139639" imgH="241195" progId="Equation.3">
                  <p:embed/>
                </p:oleObj>
              </mc:Choice>
              <mc:Fallback>
                <p:oleObj name="公式" r:id="rId9" imgW="139639" imgH="241195" progId="Equation.3">
                  <p:embed/>
                  <p:pic>
                    <p:nvPicPr>
                      <p:cNvPr id="0" name="对象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76041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42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Frequency Hopping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Oval 8"/>
          <p:cNvSpPr/>
          <p:nvPr/>
        </p:nvSpPr>
        <p:spPr bwMode="auto">
          <a:xfrm>
            <a:off x="853140" y="2740577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5" name="Oval 9"/>
          <p:cNvSpPr/>
          <p:nvPr/>
        </p:nvSpPr>
        <p:spPr bwMode="auto">
          <a:xfrm>
            <a:off x="2448441" y="2740577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" name="Oval 10"/>
          <p:cNvSpPr/>
          <p:nvPr/>
        </p:nvSpPr>
        <p:spPr bwMode="auto">
          <a:xfrm>
            <a:off x="4048641" y="2778677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Oval 11"/>
          <p:cNvSpPr/>
          <p:nvPr/>
        </p:nvSpPr>
        <p:spPr bwMode="auto">
          <a:xfrm>
            <a:off x="7934841" y="2778677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8" name="Oval 12"/>
          <p:cNvSpPr/>
          <p:nvPr/>
        </p:nvSpPr>
        <p:spPr bwMode="auto">
          <a:xfrm>
            <a:off x="6334641" y="2778677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289540"/>
              </p:ext>
            </p:extLst>
          </p:nvPr>
        </p:nvGraphicFramePr>
        <p:xfrm>
          <a:off x="1062826" y="2956477"/>
          <a:ext cx="1193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公式" r:id="rId3" imgW="596880" imgH="241200" progId="Equation.3">
                  <p:embed/>
                </p:oleObj>
              </mc:Choice>
              <mc:Fallback>
                <p:oleObj name="公式" r:id="rId3" imgW="5968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826" y="2956477"/>
                        <a:ext cx="1193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661020"/>
              </p:ext>
            </p:extLst>
          </p:nvPr>
        </p:nvGraphicFramePr>
        <p:xfrm>
          <a:off x="2842414" y="2969177"/>
          <a:ext cx="1219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公式" r:id="rId5" imgW="609480" imgH="241200" progId="Equation.3">
                  <p:embed/>
                </p:oleObj>
              </mc:Choice>
              <mc:Fallback>
                <p:oleObj name="公式" r:id="rId5" imgW="609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42414" y="2969177"/>
                        <a:ext cx="12192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939541"/>
              </p:ext>
            </p:extLst>
          </p:nvPr>
        </p:nvGraphicFramePr>
        <p:xfrm>
          <a:off x="6522239" y="2956477"/>
          <a:ext cx="1270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公式" r:id="rId7" imgW="634680" imgH="241200" progId="Equation.3">
                  <p:embed/>
                </p:oleObj>
              </mc:Choice>
              <mc:Fallback>
                <p:oleObj name="公式" r:id="rId7" imgW="6346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22239" y="2956477"/>
                        <a:ext cx="1270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625" y="3045377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Initiialize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-86524" y="3578777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2nd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add</a:t>
            </a:r>
            <a:r>
              <a:rPr lang="zh-CN" altLang="en-US" dirty="0" smtClean="0"/>
              <a:t>      </a:t>
            </a:r>
            <a:r>
              <a:rPr lang="en-US" altLang="zh-CN" dirty="0" smtClean="0"/>
              <a:t> to make P1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increases the most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42676" y="25998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258745" y="289297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得到</a:t>
            </a:r>
            <a:endParaRPr lang="en-US" altLang="zh-CN" dirty="0" smtClean="0"/>
          </a:p>
          <a:p>
            <a:r>
              <a:rPr lang="en-US" altLang="zh-CN" dirty="0" smtClean="0"/>
              <a:t>P1,D1</a:t>
            </a:r>
            <a:endParaRPr lang="zh-CN" altLang="en-US" dirty="0"/>
          </a:p>
        </p:txBody>
      </p:sp>
      <p:graphicFrame>
        <p:nvGraphicFramePr>
          <p:cNvPr id="1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810628"/>
              </p:ext>
            </p:extLst>
          </p:nvPr>
        </p:nvGraphicFramePr>
        <p:xfrm>
          <a:off x="1043640" y="3448285"/>
          <a:ext cx="4222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公式" r:id="rId9" imgW="203040" imgH="241200" progId="Equation.3">
                  <p:embed/>
                </p:oleObj>
              </mc:Choice>
              <mc:Fallback>
                <p:oleObj name="公式" r:id="rId9" imgW="2030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40" y="3448285"/>
                        <a:ext cx="42227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24"/>
          <p:cNvCxnSpPr/>
          <p:nvPr/>
        </p:nvCxnSpPr>
        <p:spPr bwMode="auto">
          <a:xfrm>
            <a:off x="13625" y="3539308"/>
            <a:ext cx="9120051" cy="0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58745" y="3624943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得到</a:t>
            </a:r>
            <a:endParaRPr lang="en-US" altLang="zh-CN" dirty="0" smtClean="0"/>
          </a:p>
          <a:p>
            <a:r>
              <a:rPr lang="en-US" altLang="zh-CN" dirty="0" smtClean="0"/>
              <a:t>P2,D1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3957" y="397066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50993" y="394810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258745" y="429661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86524" y="4661313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Repeat until the slots are used up. 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258745" y="46114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得到</a:t>
            </a:r>
            <a:endParaRPr lang="en-US" altLang="zh-CN" dirty="0" smtClean="0"/>
          </a:p>
          <a:p>
            <a:r>
              <a:rPr lang="en-US" altLang="zh-CN" dirty="0" smtClean="0"/>
              <a:t>P,D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57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Frequency Hopping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18631"/>
              </p:ext>
            </p:extLst>
          </p:nvPr>
        </p:nvGraphicFramePr>
        <p:xfrm>
          <a:off x="152400" y="1981200"/>
          <a:ext cx="89154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Reliab</a:t>
                      </a:r>
                      <a:r>
                        <a:rPr lang="en-US" altLang="zh-CN" dirty="0" smtClean="0"/>
                        <a:t>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0.9420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0.9164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0.9860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0.7706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0.8307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0.9532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0.7099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0.9745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557447"/>
              </p:ext>
            </p:extLst>
          </p:nvPr>
        </p:nvGraphicFramePr>
        <p:xfrm>
          <a:off x="194553" y="3200400"/>
          <a:ext cx="89154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Reliab</a:t>
                      </a:r>
                      <a:r>
                        <a:rPr lang="en-US" altLang="zh-CN" dirty="0" smtClean="0"/>
                        <a:t>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0.9420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0.9164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0.9860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0.7706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0.8307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0.9532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0.9078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0.9745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09442"/>
              </p:ext>
            </p:extLst>
          </p:nvPr>
        </p:nvGraphicFramePr>
        <p:xfrm>
          <a:off x="228600" y="4495800"/>
          <a:ext cx="89154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  <a:gridCol w="8915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Reliab</a:t>
                      </a:r>
                      <a:r>
                        <a:rPr lang="en-US" altLang="zh-CN" dirty="0" smtClean="0"/>
                        <a:t>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0.9420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0.9164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0.9860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0.9458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0.8307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0.9532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0.9078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0.9745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17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Frequency Hopping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1447800"/>
            <a:ext cx="5791201" cy="435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452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Cooperative Relay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 of the advantages: To enhance data rate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Not what we want</a:t>
            </a:r>
            <a:endParaRPr lang="en-US" altLang="zh-CN" dirty="0" smtClean="0"/>
          </a:p>
        </p:txBody>
      </p:sp>
      <p:pic>
        <p:nvPicPr>
          <p:cNvPr id="1025" name="Picture 1" descr="C:\Users\Edward\Documents\Tencent Files\1361648860\Image\H(KSJ54Z1JQ$TA%X%G4@A[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789" y="1752600"/>
            <a:ext cx="6781800" cy="454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875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Cooperative Relay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Decrease the error rate</a:t>
            </a:r>
            <a:r>
              <a:rPr lang="zh-CN" altLang="en-US" sz="2400" dirty="0" smtClean="0"/>
              <a:t>：</a:t>
            </a:r>
            <a:endParaRPr lang="zh-CN" altLang="en-US" sz="2400" dirty="0"/>
          </a:p>
        </p:txBody>
      </p:sp>
      <p:sp>
        <p:nvSpPr>
          <p:cNvPr id="4" name="椭圆 3"/>
          <p:cNvSpPr/>
          <p:nvPr/>
        </p:nvSpPr>
        <p:spPr bwMode="auto">
          <a:xfrm>
            <a:off x="2823421" y="3075797"/>
            <a:ext cx="653057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S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3954024" y="2178394"/>
            <a:ext cx="665455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R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5630424" y="3075797"/>
            <a:ext cx="665455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D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cxnSp>
        <p:nvCxnSpPr>
          <p:cNvPr id="14" name="直接箭头连接符 13"/>
          <p:cNvCxnSpPr>
            <a:stCxn id="5" idx="3"/>
            <a:endCxn id="4" idx="7"/>
          </p:cNvCxnSpPr>
          <p:nvPr/>
        </p:nvCxnSpPr>
        <p:spPr bwMode="auto">
          <a:xfrm flipH="1">
            <a:off x="3380840" y="2735128"/>
            <a:ext cx="670638" cy="436190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箭头连接符 14"/>
          <p:cNvCxnSpPr>
            <a:stCxn id="6" idx="2"/>
          </p:cNvCxnSpPr>
          <p:nvPr/>
        </p:nvCxnSpPr>
        <p:spPr bwMode="auto">
          <a:xfrm flipH="1" flipV="1">
            <a:off x="3476478" y="3401924"/>
            <a:ext cx="2153946" cy="1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接箭头连接符 16"/>
          <p:cNvCxnSpPr>
            <a:stCxn id="6" idx="1"/>
          </p:cNvCxnSpPr>
          <p:nvPr/>
        </p:nvCxnSpPr>
        <p:spPr bwMode="auto">
          <a:xfrm flipH="1" flipV="1">
            <a:off x="4619479" y="2563725"/>
            <a:ext cx="1108399" cy="607593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380840" y="2504521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16539" y="2408889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86751" y="3543386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0" name="爆炸形 1 29"/>
          <p:cNvSpPr/>
          <p:nvPr/>
        </p:nvSpPr>
        <p:spPr bwMode="auto">
          <a:xfrm>
            <a:off x="4848079" y="3258144"/>
            <a:ext cx="268460" cy="218963"/>
          </a:xfrm>
          <a:prstGeom prst="irregularSeal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630424" y="2593555"/>
            <a:ext cx="1046455" cy="280298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85757" y="4918976"/>
            <a:ext cx="5134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When S is transmitting to D, R monitors.</a:t>
            </a:r>
            <a:endParaRPr lang="en-US" altLang="zh-CN" dirty="0" smtClean="0"/>
          </a:p>
          <a:p>
            <a:r>
              <a:rPr lang="en-US" altLang="zh-CN" dirty="0" smtClean="0"/>
              <a:t>In the case that S failed, R would transmit again.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339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Cooperative Relay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Improvement:</a:t>
            </a:r>
            <a:endParaRPr lang="zh-CN" altLang="en-US" sz="2400" dirty="0"/>
          </a:p>
        </p:txBody>
      </p:sp>
      <p:sp>
        <p:nvSpPr>
          <p:cNvPr id="4" name="椭圆 3"/>
          <p:cNvSpPr/>
          <p:nvPr/>
        </p:nvSpPr>
        <p:spPr bwMode="auto">
          <a:xfrm>
            <a:off x="2272216" y="3146055"/>
            <a:ext cx="653057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S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3402819" y="2248652"/>
            <a:ext cx="665455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R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5079219" y="3146055"/>
            <a:ext cx="665455" cy="652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黑体" pitchFamily="2" charset="-122"/>
              </a:rPr>
              <a:t>D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 flipH="1">
            <a:off x="2829635" y="2805386"/>
            <a:ext cx="670638" cy="436190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接箭头连接符 7"/>
          <p:cNvCxnSpPr/>
          <p:nvPr/>
        </p:nvCxnSpPr>
        <p:spPr bwMode="auto">
          <a:xfrm flipH="1" flipV="1">
            <a:off x="2925273" y="3472182"/>
            <a:ext cx="2153946" cy="1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接箭头连接符 8"/>
          <p:cNvCxnSpPr/>
          <p:nvPr/>
        </p:nvCxnSpPr>
        <p:spPr bwMode="auto">
          <a:xfrm flipH="1" flipV="1">
            <a:off x="4068274" y="2633983"/>
            <a:ext cx="1108399" cy="607593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接箭头连接符 9"/>
          <p:cNvCxnSpPr/>
          <p:nvPr/>
        </p:nvCxnSpPr>
        <p:spPr bwMode="auto">
          <a:xfrm flipH="1" flipV="1">
            <a:off x="2932580" y="3624582"/>
            <a:ext cx="2153946" cy="1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2852048" y="2633983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0313" y="2390113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4679" y="3662019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69337" y="3068553"/>
            <a:ext cx="3129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5" name="爆炸形 1 14"/>
          <p:cNvSpPr/>
          <p:nvPr/>
        </p:nvSpPr>
        <p:spPr bwMode="auto">
          <a:xfrm>
            <a:off x="4389125" y="3328403"/>
            <a:ext cx="268460" cy="218963"/>
          </a:xfrm>
          <a:prstGeom prst="irregularSeal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025216" y="2712781"/>
            <a:ext cx="1046455" cy="280298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221446" y="2817513"/>
            <a:ext cx="1046455" cy="280298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黑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5276" y="4885336"/>
            <a:ext cx="60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 will transmit to D for the second time as R transmit to D.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05276" y="5410200"/>
            <a:ext cx="8007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However, here comes a problem that D will probably receive two overlapping</a:t>
            </a:r>
          </a:p>
          <a:p>
            <a:r>
              <a:rPr lang="en-US" altLang="zh-CN" dirty="0" smtClean="0"/>
              <a:t>messages. 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19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Cooperative Relay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Differential demodulation: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449263" indent="-449263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+mn-lt"/>
                <a:ea typeface="+mn-ea"/>
                <a:cs typeface="+mn-cs"/>
              </a:defRPr>
            </a:lvl1pPr>
            <a:lvl2pPr marL="914400" indent="-28575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charset="-122"/>
              </a:defRPr>
            </a:lvl3pPr>
            <a:lvl4pPr marL="173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4pPr>
            <a:lvl5pPr marL="2138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5pPr>
            <a:lvl6pPr marL="2595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6pPr>
            <a:lvl7pPr marL="3052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7pPr>
            <a:lvl8pPr marL="3509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8pPr>
            <a:lvl9pPr marL="3967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charset="-122"/>
              </a:defRPr>
            </a:lvl9pPr>
          </a:lstStyle>
          <a:p>
            <a:r>
              <a:rPr lang="en-US" altLang="zh-CN" smtClean="0"/>
              <a:t>C1 = A1</a:t>
            </a:r>
          </a:p>
          <a:p>
            <a:r>
              <a:rPr lang="en-US" altLang="zh-CN" smtClean="0"/>
              <a:t>C2 = A2 + B1</a:t>
            </a:r>
          </a:p>
          <a:p>
            <a:r>
              <a:rPr lang="en-US" altLang="zh-CN" smtClean="0"/>
              <a:t>C3 = A3 + B2</a:t>
            </a:r>
          </a:p>
          <a:p>
            <a:r>
              <a:rPr lang="en-US" altLang="zh-CN" smtClean="0"/>
              <a:t>C4 = A4 + B3</a:t>
            </a:r>
          </a:p>
          <a:p>
            <a:r>
              <a:rPr lang="en-US" altLang="zh-CN" smtClean="0"/>
              <a:t>C5 = B4;</a:t>
            </a:r>
            <a:endParaRPr lang="zh-CN" altLang="zh-CN" smtClean="0"/>
          </a:p>
          <a:p>
            <a:endParaRPr lang="zh-CN" altLang="en-US" dirty="0"/>
          </a:p>
        </p:txBody>
      </p:sp>
      <p:pic>
        <p:nvPicPr>
          <p:cNvPr id="5" name="内容占位符 4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4038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图片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63181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54" y="4822305"/>
            <a:ext cx="5562600" cy="15422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33655" y="4780461"/>
            <a:ext cx="2653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Iterative subtraction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33653" y="5441254"/>
            <a:ext cx="2653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Detect the beginning by sensing the energy excess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H="1">
            <a:off x="2438400" y="6019800"/>
            <a:ext cx="3595253" cy="0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1085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Simulation based on hardware(USRP2)</a:t>
            </a:r>
          </a:p>
          <a:p>
            <a:r>
              <a:rPr lang="en-US" altLang="zh-CN" dirty="0" smtClean="0"/>
              <a:t>Deeper insight of </a:t>
            </a:r>
            <a:r>
              <a:rPr lang="en-US" altLang="zh-CN" dirty="0" err="1" smtClean="0"/>
              <a:t>WirelessHART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396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</a:p>
          <a:p>
            <a:r>
              <a:rPr lang="en-US" altLang="zh-CN" dirty="0" err="1" smtClean="0"/>
              <a:t>WirelessHART</a:t>
            </a:r>
            <a:endParaRPr lang="en-US" altLang="zh-CN" dirty="0" smtClean="0"/>
          </a:p>
          <a:p>
            <a:r>
              <a:rPr lang="en-US" altLang="zh-CN" dirty="0" smtClean="0"/>
              <a:t>Channel </a:t>
            </a:r>
            <a:r>
              <a:rPr lang="en-US" altLang="zh-CN" dirty="0"/>
              <a:t>Hop </a:t>
            </a:r>
            <a:r>
              <a:rPr lang="en-US" altLang="zh-CN" dirty="0" smtClean="0"/>
              <a:t>Strategy</a:t>
            </a:r>
          </a:p>
          <a:p>
            <a:r>
              <a:rPr lang="en-US" altLang="zh-CN" dirty="0" smtClean="0"/>
              <a:t>Cooperative Relay Strategy</a:t>
            </a:r>
          </a:p>
          <a:p>
            <a:r>
              <a:rPr lang="en-US" altLang="zh-CN" dirty="0" smtClean="0"/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158304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Industrial Wireless Communication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Environment: complicated, full of interferences</a:t>
            </a:r>
          </a:p>
          <a:p>
            <a:r>
              <a:rPr lang="en-US" altLang="zh-CN" dirty="0" smtClean="0"/>
              <a:t>Advantages: less cost, flexibility, easy to set, safety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438400"/>
            <a:ext cx="4438650" cy="388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9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Target and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44613"/>
            <a:ext cx="8483600" cy="5741987"/>
          </a:xfrm>
        </p:spPr>
        <p:txBody>
          <a:bodyPr/>
          <a:lstStyle/>
          <a:p>
            <a:r>
              <a:rPr lang="en-US" altLang="zh-CN" dirty="0" smtClean="0"/>
              <a:t>Target: To enhance an industrial wireless communication protocol </a:t>
            </a:r>
            <a:r>
              <a:rPr lang="zh-CN" altLang="en-US" dirty="0" smtClean="0"/>
              <a:t>━━ </a:t>
            </a:r>
            <a:r>
              <a:rPr lang="en-US" altLang="zh-CN" dirty="0" err="1" smtClean="0"/>
              <a:t>WirelessHART</a:t>
            </a:r>
            <a:endParaRPr lang="en-US" altLang="zh-CN" dirty="0"/>
          </a:p>
          <a:p>
            <a:r>
              <a:rPr lang="en-US" altLang="zh-CN" dirty="0" smtClean="0"/>
              <a:t>Major concerns: Improve the anti-interference ability of industrial wireless network</a:t>
            </a:r>
          </a:p>
          <a:p>
            <a:r>
              <a:rPr lang="en-US" altLang="zh-CN" dirty="0" smtClean="0"/>
              <a:t>Methods: Channel Hop &amp; Cooperative Relay 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513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WirelessHART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protocol utilizes a time synchronized, self-organizing, and self-healing mesh architecture. The protocol supports operation in the 2.4 GHz ISM band using IEEE 802.15.4 standard radios</a:t>
            </a:r>
            <a:r>
              <a:rPr lang="en-US" altLang="zh-CN" dirty="0" smtClean="0"/>
              <a:t>. </a:t>
            </a:r>
            <a:r>
              <a:rPr lang="en-US" altLang="zh-CN" dirty="0" smtClean="0"/>
              <a:t>And TDMA is used to enhance the efficiency. Most </a:t>
            </a:r>
            <a:r>
              <a:rPr lang="en-US" altLang="zh-CN" dirty="0" smtClean="0"/>
              <a:t>widely applied in industry environment.</a:t>
            </a:r>
          </a:p>
          <a:p>
            <a:r>
              <a:rPr lang="en-US" altLang="zh-CN" dirty="0" smtClean="0"/>
              <a:t>Weakness: blind channel hop ( with a white list </a:t>
            </a:r>
            <a:r>
              <a:rPr lang="en-US" altLang="zh-CN" dirty="0"/>
              <a:t>)</a:t>
            </a:r>
            <a:r>
              <a:rPr lang="en-US" altLang="zh-CN" dirty="0" smtClean="0"/>
              <a:t>, none-cooperative relays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67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 Hopping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Frequency Hopping Spread Spectrum: </a:t>
            </a:r>
          </a:p>
          <a:p>
            <a:pPr lvl="1"/>
            <a:r>
              <a:rPr lang="en-US" altLang="zh-CN" dirty="0" smtClean="0"/>
              <a:t>1. Spread-spectrum </a:t>
            </a:r>
            <a:r>
              <a:rPr lang="en-US" altLang="zh-CN" dirty="0"/>
              <a:t>signals are highly resistant to narrowband interference.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2. Spread-spectrum </a:t>
            </a:r>
            <a:r>
              <a:rPr lang="en-US" altLang="zh-CN" dirty="0"/>
              <a:t>signals are difficult to intercept.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3. Spread-spectrum </a:t>
            </a:r>
            <a:r>
              <a:rPr lang="en-US" altLang="zh-CN" dirty="0"/>
              <a:t>transmissions can share a frequency band with many types of conventional transmissions with minimal interference. </a:t>
            </a:r>
          </a:p>
        </p:txBody>
      </p:sp>
    </p:spTree>
    <p:extLst>
      <p:ext uri="{BB962C8B-B14F-4D97-AF65-F5344CB8AC3E}">
        <p14:creationId xmlns:p14="http://schemas.microsoft.com/office/powerpoint/2010/main" val="163810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Cooperative Communication</a:t>
            </a:r>
            <a:br>
              <a:rPr lang="en-US" altLang="zh-CN" dirty="0" smtClean="0"/>
            </a:br>
            <a:r>
              <a:rPr lang="en-US" altLang="zh-CN" dirty="0" smtClean="0"/>
              <a:t>&amp; MIMO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MIMO: In radio, Multiple-Input and Multiple-Output, or MIMO, is the use of multiple antennas at both the transmitter and receiver to improve communication performance. It is one of several forms of smart antenna </a:t>
            </a:r>
            <a:r>
              <a:rPr lang="en-US" altLang="zh-CN" dirty="0" smtClean="0"/>
              <a:t>technology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 smtClean="0"/>
              <a:t>Cooperative Comm. </a:t>
            </a:r>
            <a:r>
              <a:rPr lang="en-US" altLang="zh-CN" dirty="0" smtClean="0"/>
              <a:t>: Use the singular antenna of multiple different users to realize MIMO.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80451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 Hopping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number of nodes and channels are N and C. And the slots number should be within S. </a:t>
            </a:r>
            <a:endParaRPr lang="zh-CN" altLang="en-US" dirty="0"/>
          </a:p>
        </p:txBody>
      </p:sp>
      <p:sp>
        <p:nvSpPr>
          <p:cNvPr id="94" name="Oval 3"/>
          <p:cNvSpPr/>
          <p:nvPr/>
        </p:nvSpPr>
        <p:spPr bwMode="auto">
          <a:xfrm>
            <a:off x="742633" y="470720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5" name="Oval 4"/>
          <p:cNvSpPr/>
          <p:nvPr/>
        </p:nvSpPr>
        <p:spPr bwMode="auto">
          <a:xfrm>
            <a:off x="2337934" y="470720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6" name="Oval 5"/>
          <p:cNvSpPr/>
          <p:nvPr/>
        </p:nvSpPr>
        <p:spPr bwMode="auto">
          <a:xfrm>
            <a:off x="3938134" y="4676184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7" name="Oval 6"/>
          <p:cNvSpPr/>
          <p:nvPr/>
        </p:nvSpPr>
        <p:spPr bwMode="auto">
          <a:xfrm>
            <a:off x="7824334" y="455480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8" name="Arc 12"/>
          <p:cNvSpPr/>
          <p:nvPr/>
        </p:nvSpPr>
        <p:spPr bwMode="auto">
          <a:xfrm rot="20041174">
            <a:off x="767519" y="4300985"/>
            <a:ext cx="1600200" cy="1371600"/>
          </a:xfrm>
          <a:prstGeom prst="arc">
            <a:avLst>
              <a:gd name="adj1" fmla="val 13578614"/>
              <a:gd name="adj2" fmla="val 484101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9" name="Arc 13"/>
          <p:cNvSpPr/>
          <p:nvPr/>
        </p:nvSpPr>
        <p:spPr bwMode="auto">
          <a:xfrm>
            <a:off x="837883" y="3990384"/>
            <a:ext cx="1600200" cy="1371600"/>
          </a:xfrm>
          <a:prstGeom prst="arc">
            <a:avLst>
              <a:gd name="adj1" fmla="val 892578"/>
              <a:gd name="adj2" fmla="val 9797349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0" name="Freeform 20"/>
          <p:cNvSpPr/>
          <p:nvPr/>
        </p:nvSpPr>
        <p:spPr bwMode="auto">
          <a:xfrm>
            <a:off x="905374" y="4546064"/>
            <a:ext cx="1449977" cy="209041"/>
          </a:xfrm>
          <a:custGeom>
            <a:avLst/>
            <a:gdLst>
              <a:gd name="connsiteX0" fmla="*/ 0 w 1449977"/>
              <a:gd name="connsiteY0" fmla="*/ 209041 h 209041"/>
              <a:gd name="connsiteX1" fmla="*/ 718457 w 1449977"/>
              <a:gd name="connsiteY1" fmla="*/ 35 h 209041"/>
              <a:gd name="connsiteX2" fmla="*/ 1449977 w 1449977"/>
              <a:gd name="connsiteY2" fmla="*/ 195978 h 20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09041">
                <a:moveTo>
                  <a:pt x="0" y="209041"/>
                </a:moveTo>
                <a:cubicBezTo>
                  <a:pt x="238397" y="105626"/>
                  <a:pt x="476794" y="2212"/>
                  <a:pt x="718457" y="35"/>
                </a:cubicBezTo>
                <a:cubicBezTo>
                  <a:pt x="960120" y="-2142"/>
                  <a:pt x="1205048" y="96918"/>
                  <a:pt x="1449977" y="195978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1" name="Freeform 21"/>
          <p:cNvSpPr/>
          <p:nvPr/>
        </p:nvSpPr>
        <p:spPr bwMode="auto">
          <a:xfrm>
            <a:off x="918437" y="4833482"/>
            <a:ext cx="1449977" cy="261284"/>
          </a:xfrm>
          <a:custGeom>
            <a:avLst/>
            <a:gdLst>
              <a:gd name="connsiteX0" fmla="*/ 0 w 1449977"/>
              <a:gd name="connsiteY0" fmla="*/ 13063 h 261284"/>
              <a:gd name="connsiteX1" fmla="*/ 731520 w 1449977"/>
              <a:gd name="connsiteY1" fmla="*/ 261257 h 261284"/>
              <a:gd name="connsiteX2" fmla="*/ 1449977 w 1449977"/>
              <a:gd name="connsiteY2" fmla="*/ 0 h 26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61284">
                <a:moveTo>
                  <a:pt x="0" y="13063"/>
                </a:moveTo>
                <a:cubicBezTo>
                  <a:pt x="244928" y="138248"/>
                  <a:pt x="489857" y="263434"/>
                  <a:pt x="731520" y="261257"/>
                </a:cubicBezTo>
                <a:cubicBezTo>
                  <a:pt x="973183" y="259080"/>
                  <a:pt x="1211580" y="129540"/>
                  <a:pt x="1449977" y="0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422613" y="444843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03" name="Arc 23"/>
          <p:cNvSpPr/>
          <p:nvPr/>
        </p:nvSpPr>
        <p:spPr bwMode="auto">
          <a:xfrm rot="20041174">
            <a:off x="2379076" y="4313548"/>
            <a:ext cx="1600200" cy="1371600"/>
          </a:xfrm>
          <a:prstGeom prst="arc">
            <a:avLst>
              <a:gd name="adj1" fmla="val 13578614"/>
              <a:gd name="adj2" fmla="val 484101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4" name="Arc 24"/>
          <p:cNvSpPr/>
          <p:nvPr/>
        </p:nvSpPr>
        <p:spPr bwMode="auto">
          <a:xfrm>
            <a:off x="2447880" y="3990384"/>
            <a:ext cx="1600200" cy="1371600"/>
          </a:xfrm>
          <a:prstGeom prst="arc">
            <a:avLst>
              <a:gd name="adj1" fmla="val 892578"/>
              <a:gd name="adj2" fmla="val 9797349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5" name="Freeform 25"/>
          <p:cNvSpPr/>
          <p:nvPr/>
        </p:nvSpPr>
        <p:spPr bwMode="auto">
          <a:xfrm>
            <a:off x="2515371" y="4546064"/>
            <a:ext cx="1449977" cy="209041"/>
          </a:xfrm>
          <a:custGeom>
            <a:avLst/>
            <a:gdLst>
              <a:gd name="connsiteX0" fmla="*/ 0 w 1449977"/>
              <a:gd name="connsiteY0" fmla="*/ 209041 h 209041"/>
              <a:gd name="connsiteX1" fmla="*/ 718457 w 1449977"/>
              <a:gd name="connsiteY1" fmla="*/ 35 h 209041"/>
              <a:gd name="connsiteX2" fmla="*/ 1449977 w 1449977"/>
              <a:gd name="connsiteY2" fmla="*/ 195978 h 20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09041">
                <a:moveTo>
                  <a:pt x="0" y="209041"/>
                </a:moveTo>
                <a:cubicBezTo>
                  <a:pt x="238397" y="105626"/>
                  <a:pt x="476794" y="2212"/>
                  <a:pt x="718457" y="35"/>
                </a:cubicBezTo>
                <a:cubicBezTo>
                  <a:pt x="960120" y="-2142"/>
                  <a:pt x="1205048" y="96918"/>
                  <a:pt x="1449977" y="195978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6" name="Freeform 26"/>
          <p:cNvSpPr/>
          <p:nvPr/>
        </p:nvSpPr>
        <p:spPr bwMode="auto">
          <a:xfrm>
            <a:off x="2528434" y="4833482"/>
            <a:ext cx="1449977" cy="261284"/>
          </a:xfrm>
          <a:custGeom>
            <a:avLst/>
            <a:gdLst>
              <a:gd name="connsiteX0" fmla="*/ 0 w 1449977"/>
              <a:gd name="connsiteY0" fmla="*/ 13063 h 261284"/>
              <a:gd name="connsiteX1" fmla="*/ 731520 w 1449977"/>
              <a:gd name="connsiteY1" fmla="*/ 261257 h 261284"/>
              <a:gd name="connsiteX2" fmla="*/ 1449977 w 1449977"/>
              <a:gd name="connsiteY2" fmla="*/ 0 h 26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61284">
                <a:moveTo>
                  <a:pt x="0" y="13063"/>
                </a:moveTo>
                <a:cubicBezTo>
                  <a:pt x="244928" y="138248"/>
                  <a:pt x="489857" y="263434"/>
                  <a:pt x="731520" y="261257"/>
                </a:cubicBezTo>
                <a:cubicBezTo>
                  <a:pt x="973183" y="259080"/>
                  <a:pt x="1211580" y="129540"/>
                  <a:pt x="1449977" y="0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045673" y="447929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08" name="Oval 28"/>
          <p:cNvSpPr/>
          <p:nvPr/>
        </p:nvSpPr>
        <p:spPr bwMode="auto">
          <a:xfrm>
            <a:off x="6224134" y="461195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865597" y="45225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110" name="Arc 30"/>
          <p:cNvSpPr/>
          <p:nvPr/>
        </p:nvSpPr>
        <p:spPr bwMode="auto">
          <a:xfrm rot="20041174">
            <a:off x="6270347" y="4168562"/>
            <a:ext cx="1600200" cy="1371600"/>
          </a:xfrm>
          <a:prstGeom prst="arc">
            <a:avLst>
              <a:gd name="adj1" fmla="val 13578614"/>
              <a:gd name="adj2" fmla="val 484101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1" name="Arc 31"/>
          <p:cNvSpPr/>
          <p:nvPr/>
        </p:nvSpPr>
        <p:spPr bwMode="auto">
          <a:xfrm>
            <a:off x="6319384" y="3880676"/>
            <a:ext cx="1600200" cy="1371600"/>
          </a:xfrm>
          <a:prstGeom prst="arc">
            <a:avLst>
              <a:gd name="adj1" fmla="val 892578"/>
              <a:gd name="adj2" fmla="val 9797349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2" name="Freeform 32"/>
          <p:cNvSpPr/>
          <p:nvPr/>
        </p:nvSpPr>
        <p:spPr bwMode="auto">
          <a:xfrm>
            <a:off x="6386875" y="4436356"/>
            <a:ext cx="1449977" cy="209041"/>
          </a:xfrm>
          <a:custGeom>
            <a:avLst/>
            <a:gdLst>
              <a:gd name="connsiteX0" fmla="*/ 0 w 1449977"/>
              <a:gd name="connsiteY0" fmla="*/ 209041 h 209041"/>
              <a:gd name="connsiteX1" fmla="*/ 718457 w 1449977"/>
              <a:gd name="connsiteY1" fmla="*/ 35 h 209041"/>
              <a:gd name="connsiteX2" fmla="*/ 1449977 w 1449977"/>
              <a:gd name="connsiteY2" fmla="*/ 195978 h 20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09041">
                <a:moveTo>
                  <a:pt x="0" y="209041"/>
                </a:moveTo>
                <a:cubicBezTo>
                  <a:pt x="238397" y="105626"/>
                  <a:pt x="476794" y="2212"/>
                  <a:pt x="718457" y="35"/>
                </a:cubicBezTo>
                <a:cubicBezTo>
                  <a:pt x="960120" y="-2142"/>
                  <a:pt x="1205048" y="96918"/>
                  <a:pt x="1449977" y="195978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3" name="Freeform 33"/>
          <p:cNvSpPr/>
          <p:nvPr/>
        </p:nvSpPr>
        <p:spPr bwMode="auto">
          <a:xfrm>
            <a:off x="6399938" y="4723774"/>
            <a:ext cx="1449977" cy="261284"/>
          </a:xfrm>
          <a:custGeom>
            <a:avLst/>
            <a:gdLst>
              <a:gd name="connsiteX0" fmla="*/ 0 w 1449977"/>
              <a:gd name="connsiteY0" fmla="*/ 13063 h 261284"/>
              <a:gd name="connsiteX1" fmla="*/ 731520 w 1449977"/>
              <a:gd name="connsiteY1" fmla="*/ 261257 h 261284"/>
              <a:gd name="connsiteX2" fmla="*/ 1449977 w 1449977"/>
              <a:gd name="connsiteY2" fmla="*/ 0 h 26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61284">
                <a:moveTo>
                  <a:pt x="0" y="13063"/>
                </a:moveTo>
                <a:cubicBezTo>
                  <a:pt x="244928" y="138248"/>
                  <a:pt x="489857" y="263434"/>
                  <a:pt x="731520" y="261257"/>
                </a:cubicBezTo>
                <a:cubicBezTo>
                  <a:pt x="973183" y="259080"/>
                  <a:pt x="1211580" y="129540"/>
                  <a:pt x="1449977" y="0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998078" y="435301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15" name="Oval 36"/>
          <p:cNvSpPr/>
          <p:nvPr/>
        </p:nvSpPr>
        <p:spPr bwMode="auto">
          <a:xfrm>
            <a:off x="768214" y="2895600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6" name="Oval 37"/>
          <p:cNvSpPr/>
          <p:nvPr/>
        </p:nvSpPr>
        <p:spPr bwMode="auto">
          <a:xfrm>
            <a:off x="2363515" y="2895600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7" name="Oval 38"/>
          <p:cNvSpPr/>
          <p:nvPr/>
        </p:nvSpPr>
        <p:spPr bwMode="auto">
          <a:xfrm>
            <a:off x="3963715" y="2933700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8" name="Oval 39"/>
          <p:cNvSpPr/>
          <p:nvPr/>
        </p:nvSpPr>
        <p:spPr bwMode="auto">
          <a:xfrm>
            <a:off x="7849915" y="2857500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9" name="Oval 40"/>
          <p:cNvSpPr/>
          <p:nvPr/>
        </p:nvSpPr>
        <p:spPr bwMode="auto">
          <a:xfrm>
            <a:off x="6249715" y="2857500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cxnSp>
        <p:nvCxnSpPr>
          <p:cNvPr id="120" name="Straight Connector 42"/>
          <p:cNvCxnSpPr>
            <a:stCxn id="115" idx="6"/>
            <a:endCxn id="116" idx="2"/>
          </p:cNvCxnSpPr>
          <p:nvPr/>
        </p:nvCxnSpPr>
        <p:spPr bwMode="auto">
          <a:xfrm>
            <a:off x="958714" y="2990850"/>
            <a:ext cx="1404801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43"/>
          <p:cNvCxnSpPr/>
          <p:nvPr/>
        </p:nvCxnSpPr>
        <p:spPr bwMode="auto">
          <a:xfrm>
            <a:off x="2587289" y="3009356"/>
            <a:ext cx="1404801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44"/>
          <p:cNvCxnSpPr/>
          <p:nvPr/>
        </p:nvCxnSpPr>
        <p:spPr bwMode="auto">
          <a:xfrm>
            <a:off x="6445114" y="2957649"/>
            <a:ext cx="1404801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800283" y="2743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cxnSp>
        <p:nvCxnSpPr>
          <p:cNvPr id="124" name="Straight Connector 47"/>
          <p:cNvCxnSpPr/>
          <p:nvPr/>
        </p:nvCxnSpPr>
        <p:spPr bwMode="auto">
          <a:xfrm>
            <a:off x="3045673" y="2743200"/>
            <a:ext cx="533400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48"/>
          <p:cNvCxnSpPr/>
          <p:nvPr/>
        </p:nvCxnSpPr>
        <p:spPr bwMode="auto">
          <a:xfrm flipH="1">
            <a:off x="3043347" y="2743200"/>
            <a:ext cx="535209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52"/>
          <p:cNvCxnSpPr/>
          <p:nvPr/>
        </p:nvCxnSpPr>
        <p:spPr bwMode="auto">
          <a:xfrm>
            <a:off x="3047999" y="4283210"/>
            <a:ext cx="533400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53"/>
          <p:cNvCxnSpPr/>
          <p:nvPr/>
        </p:nvCxnSpPr>
        <p:spPr bwMode="auto">
          <a:xfrm flipH="1">
            <a:off x="3045673" y="4283210"/>
            <a:ext cx="535209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55"/>
          <p:cNvCxnSpPr/>
          <p:nvPr/>
        </p:nvCxnSpPr>
        <p:spPr bwMode="auto">
          <a:xfrm>
            <a:off x="8096705" y="4772192"/>
            <a:ext cx="266062" cy="228600"/>
          </a:xfrm>
          <a:prstGeom prst="line">
            <a:avLst/>
          </a:prstGeom>
          <a:solidFill>
            <a:srgbClr val="DDDDDD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57"/>
          <p:cNvCxnSpPr/>
          <p:nvPr/>
        </p:nvCxnSpPr>
        <p:spPr bwMode="auto">
          <a:xfrm flipV="1">
            <a:off x="8339400" y="4532708"/>
            <a:ext cx="436339" cy="457200"/>
          </a:xfrm>
          <a:prstGeom prst="line">
            <a:avLst/>
          </a:prstGeom>
          <a:solidFill>
            <a:srgbClr val="DDDDDD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58"/>
          <p:cNvCxnSpPr/>
          <p:nvPr/>
        </p:nvCxnSpPr>
        <p:spPr bwMode="auto">
          <a:xfrm>
            <a:off x="8097567" y="2724150"/>
            <a:ext cx="533400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59"/>
          <p:cNvCxnSpPr/>
          <p:nvPr/>
        </p:nvCxnSpPr>
        <p:spPr bwMode="auto">
          <a:xfrm flipH="1">
            <a:off x="8095241" y="2724150"/>
            <a:ext cx="535209" cy="533400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Arc 60"/>
          <p:cNvSpPr/>
          <p:nvPr/>
        </p:nvSpPr>
        <p:spPr bwMode="auto">
          <a:xfrm>
            <a:off x="1838111" y="1981200"/>
            <a:ext cx="1209888" cy="742950"/>
          </a:xfrm>
          <a:prstGeom prst="arc">
            <a:avLst>
              <a:gd name="adj1" fmla="val 21425575"/>
              <a:gd name="adj2" fmla="val 5349224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33" name="Arc 63"/>
          <p:cNvSpPr/>
          <p:nvPr/>
        </p:nvSpPr>
        <p:spPr bwMode="auto">
          <a:xfrm>
            <a:off x="1838111" y="3626031"/>
            <a:ext cx="1209888" cy="742950"/>
          </a:xfrm>
          <a:prstGeom prst="arc">
            <a:avLst>
              <a:gd name="adj1" fmla="val 21425575"/>
              <a:gd name="adj2" fmla="val 5349224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34" name="Arc 64"/>
          <p:cNvSpPr/>
          <p:nvPr/>
        </p:nvSpPr>
        <p:spPr bwMode="auto">
          <a:xfrm>
            <a:off x="1678259" y="3473631"/>
            <a:ext cx="1209888" cy="742950"/>
          </a:xfrm>
          <a:prstGeom prst="arc">
            <a:avLst>
              <a:gd name="adj1" fmla="val 617672"/>
              <a:gd name="adj2" fmla="val 3340174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35" name="Arc 65"/>
          <p:cNvSpPr/>
          <p:nvPr/>
        </p:nvSpPr>
        <p:spPr bwMode="auto">
          <a:xfrm>
            <a:off x="1567619" y="3321231"/>
            <a:ext cx="1209888" cy="742950"/>
          </a:xfrm>
          <a:prstGeom prst="arc">
            <a:avLst>
              <a:gd name="adj1" fmla="val 1178579"/>
              <a:gd name="adj2" fmla="val 2313020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36" name="Arc 61"/>
          <p:cNvSpPr/>
          <p:nvPr/>
        </p:nvSpPr>
        <p:spPr bwMode="auto">
          <a:xfrm>
            <a:off x="1678259" y="1828800"/>
            <a:ext cx="1209888" cy="742950"/>
          </a:xfrm>
          <a:prstGeom prst="arc">
            <a:avLst>
              <a:gd name="adj1" fmla="val 617672"/>
              <a:gd name="adj2" fmla="val 3340174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37" name="Arc 62"/>
          <p:cNvSpPr/>
          <p:nvPr/>
        </p:nvSpPr>
        <p:spPr bwMode="auto">
          <a:xfrm>
            <a:off x="1567619" y="1676400"/>
            <a:ext cx="1209888" cy="742950"/>
          </a:xfrm>
          <a:prstGeom prst="arc">
            <a:avLst>
              <a:gd name="adj1" fmla="val 1178579"/>
              <a:gd name="adj2" fmla="val 2313020"/>
            </a:avLst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996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 Hopping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19200"/>
            <a:ext cx="8229600" cy="5065712"/>
          </a:xfrm>
        </p:spPr>
        <p:txBody>
          <a:bodyPr/>
          <a:lstStyle/>
          <a:p>
            <a:r>
              <a:rPr lang="en-US" altLang="zh-CN" dirty="0" smtClean="0"/>
              <a:t>Set the reliability matrix of a data link between source and destination with several </a:t>
            </a:r>
            <a:r>
              <a:rPr lang="en-US" altLang="zh-CN" dirty="0" err="1" smtClean="0"/>
              <a:t>sublinks</a:t>
            </a:r>
            <a:r>
              <a:rPr lang="en-US" altLang="zh-CN" dirty="0" smtClean="0"/>
              <a:t> in it.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    stands for the reliability of </a:t>
            </a:r>
            <a:r>
              <a:rPr lang="en-US" altLang="zh-CN" dirty="0" err="1" smtClean="0"/>
              <a:t>sublink</a:t>
            </a:r>
            <a:r>
              <a:rPr lang="en-US" altLang="zh-CN" dirty="0" smtClean="0"/>
              <a:t> j using channel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We can get the data from historical success rate of transmission. 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653153"/>
              </p:ext>
            </p:extLst>
          </p:nvPr>
        </p:nvGraphicFramePr>
        <p:xfrm>
          <a:off x="4938713" y="2895600"/>
          <a:ext cx="3617912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公式" r:id="rId3" imgW="1574640" imgH="939600" progId="Equation.3">
                  <p:embed/>
                </p:oleObj>
              </mc:Choice>
              <mc:Fallback>
                <p:oleObj name="公式" r:id="rId3" imgW="15746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713" y="2895600"/>
                        <a:ext cx="3617912" cy="190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5"/>
          <p:cNvSpPr/>
          <p:nvPr/>
        </p:nvSpPr>
        <p:spPr bwMode="auto">
          <a:xfrm>
            <a:off x="1543428" y="384819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6" name="Oval 6"/>
          <p:cNvSpPr/>
          <p:nvPr/>
        </p:nvSpPr>
        <p:spPr bwMode="auto">
          <a:xfrm>
            <a:off x="3138729" y="3848198"/>
            <a:ext cx="190500" cy="1905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7" name="Arc 7"/>
          <p:cNvSpPr/>
          <p:nvPr/>
        </p:nvSpPr>
        <p:spPr bwMode="auto">
          <a:xfrm rot="20041174">
            <a:off x="1568314" y="3441975"/>
            <a:ext cx="1600200" cy="1371600"/>
          </a:xfrm>
          <a:prstGeom prst="arc">
            <a:avLst>
              <a:gd name="adj1" fmla="val 13578614"/>
              <a:gd name="adj2" fmla="val 484101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8" name="Arc 8"/>
          <p:cNvSpPr/>
          <p:nvPr/>
        </p:nvSpPr>
        <p:spPr bwMode="auto">
          <a:xfrm>
            <a:off x="1638678" y="3131374"/>
            <a:ext cx="1600200" cy="1371600"/>
          </a:xfrm>
          <a:prstGeom prst="arc">
            <a:avLst>
              <a:gd name="adj1" fmla="val 892578"/>
              <a:gd name="adj2" fmla="val 9797349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9" name="Freeform 9"/>
          <p:cNvSpPr/>
          <p:nvPr/>
        </p:nvSpPr>
        <p:spPr bwMode="auto">
          <a:xfrm>
            <a:off x="1706169" y="3687054"/>
            <a:ext cx="1449977" cy="209041"/>
          </a:xfrm>
          <a:custGeom>
            <a:avLst/>
            <a:gdLst>
              <a:gd name="connsiteX0" fmla="*/ 0 w 1449977"/>
              <a:gd name="connsiteY0" fmla="*/ 209041 h 209041"/>
              <a:gd name="connsiteX1" fmla="*/ 718457 w 1449977"/>
              <a:gd name="connsiteY1" fmla="*/ 35 h 209041"/>
              <a:gd name="connsiteX2" fmla="*/ 1449977 w 1449977"/>
              <a:gd name="connsiteY2" fmla="*/ 195978 h 20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09041">
                <a:moveTo>
                  <a:pt x="0" y="209041"/>
                </a:moveTo>
                <a:cubicBezTo>
                  <a:pt x="238397" y="105626"/>
                  <a:pt x="476794" y="2212"/>
                  <a:pt x="718457" y="35"/>
                </a:cubicBezTo>
                <a:cubicBezTo>
                  <a:pt x="960120" y="-2142"/>
                  <a:pt x="1205048" y="96918"/>
                  <a:pt x="1449977" y="195978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20" name="Freeform 10"/>
          <p:cNvSpPr/>
          <p:nvPr/>
        </p:nvSpPr>
        <p:spPr bwMode="auto">
          <a:xfrm>
            <a:off x="1719232" y="3974472"/>
            <a:ext cx="1449977" cy="261284"/>
          </a:xfrm>
          <a:custGeom>
            <a:avLst/>
            <a:gdLst>
              <a:gd name="connsiteX0" fmla="*/ 0 w 1449977"/>
              <a:gd name="connsiteY0" fmla="*/ 13063 h 261284"/>
              <a:gd name="connsiteX1" fmla="*/ 731520 w 1449977"/>
              <a:gd name="connsiteY1" fmla="*/ 261257 h 261284"/>
              <a:gd name="connsiteX2" fmla="*/ 1449977 w 1449977"/>
              <a:gd name="connsiteY2" fmla="*/ 0 h 26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77" h="261284">
                <a:moveTo>
                  <a:pt x="0" y="13063"/>
                </a:moveTo>
                <a:cubicBezTo>
                  <a:pt x="244928" y="138248"/>
                  <a:pt x="489857" y="263434"/>
                  <a:pt x="731520" y="261257"/>
                </a:cubicBezTo>
                <a:cubicBezTo>
                  <a:pt x="973183" y="259080"/>
                  <a:pt x="1211580" y="129540"/>
                  <a:pt x="1449977" y="0"/>
                </a:cubicBezTo>
              </a:path>
            </a:pathLst>
          </a:cu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23408" y="358942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22" name="Straight Arrow Connector 13"/>
          <p:cNvCxnSpPr/>
          <p:nvPr/>
        </p:nvCxnSpPr>
        <p:spPr bwMode="auto">
          <a:xfrm flipV="1">
            <a:off x="2971800" y="3276601"/>
            <a:ext cx="2743200" cy="312824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6"/>
          <p:cNvCxnSpPr/>
          <p:nvPr/>
        </p:nvCxnSpPr>
        <p:spPr bwMode="auto">
          <a:xfrm flipV="1">
            <a:off x="2743200" y="3687054"/>
            <a:ext cx="2971800" cy="36687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18"/>
          <p:cNvCxnSpPr/>
          <p:nvPr/>
        </p:nvCxnSpPr>
        <p:spPr bwMode="auto">
          <a:xfrm flipV="1">
            <a:off x="2662855" y="4502974"/>
            <a:ext cx="3052145" cy="1"/>
          </a:xfrm>
          <a:prstGeom prst="straightConnector1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651025"/>
              </p:ext>
            </p:extLst>
          </p:nvPr>
        </p:nvGraphicFramePr>
        <p:xfrm>
          <a:off x="891544" y="4876800"/>
          <a:ext cx="4572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03040" imgH="241200" progId="Equation.DSMT4">
                  <p:embed/>
                </p:oleObj>
              </mc:Choice>
              <mc:Fallback>
                <p:oleObj name="Equation" r:id="rId5" imgW="203040" imgH="241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544" y="4876800"/>
                        <a:ext cx="4572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381079"/>
      </p:ext>
    </p:extLst>
  </p:cSld>
  <p:clrMapOvr>
    <a:masterClrMapping/>
  </p:clrMapOvr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15_39_40</Template>
  <TotalTime>515</TotalTime>
  <Words>566</Words>
  <Application>Microsoft Office PowerPoint</Application>
  <PresentationFormat>全屏显示(4:3)</PresentationFormat>
  <Paragraphs>201</Paragraphs>
  <Slides>18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1_自定义设计方案</vt:lpstr>
      <vt:lpstr>公式</vt:lpstr>
      <vt:lpstr>MathType 6.0 Equation</vt:lpstr>
      <vt:lpstr>An Enhancement of WirelessHART Protocol</vt:lpstr>
      <vt:lpstr>Outline</vt:lpstr>
      <vt:lpstr>Industrial Wireless Communication</vt:lpstr>
      <vt:lpstr>Target and Methods</vt:lpstr>
      <vt:lpstr>WirelessHART</vt:lpstr>
      <vt:lpstr>Frequency Hopping</vt:lpstr>
      <vt:lpstr>Cooperative Communication &amp; MIMO</vt:lpstr>
      <vt:lpstr>Frequency Hopping Strategy</vt:lpstr>
      <vt:lpstr>Frequency Hopping Strategy</vt:lpstr>
      <vt:lpstr>Frequency Hopping Strategy</vt:lpstr>
      <vt:lpstr>Frequency Hopping Strategy</vt:lpstr>
      <vt:lpstr>Frequency Hopping Strategy</vt:lpstr>
      <vt:lpstr>Frequency Hopping Strategy</vt:lpstr>
      <vt:lpstr>Cooperative Relay Strategy</vt:lpstr>
      <vt:lpstr>Cooperative Relay Strategy</vt:lpstr>
      <vt:lpstr>Cooperative Relay Strategy</vt:lpstr>
      <vt:lpstr>Cooperative Relay Strategy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工业认知无线协作网络协议设计 以及实验平台的搭建 项目中期答辩</dc:title>
  <dc:creator>Edward</dc:creator>
  <cp:lastModifiedBy>Edward</cp:lastModifiedBy>
  <cp:revision>38</cp:revision>
  <dcterms:created xsi:type="dcterms:W3CDTF">2012-03-02T07:39:54Z</dcterms:created>
  <dcterms:modified xsi:type="dcterms:W3CDTF">2012-05-21T17:02:25Z</dcterms:modified>
</cp:coreProperties>
</file>